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7" r:id="rId4"/>
    <p:sldId id="400" r:id="rId6"/>
    <p:sldId id="258" r:id="rId7"/>
    <p:sldId id="401" r:id="rId8"/>
    <p:sldId id="402" r:id="rId9"/>
    <p:sldId id="404" r:id="rId10"/>
    <p:sldId id="405" r:id="rId11"/>
    <p:sldId id="408" r:id="rId12"/>
    <p:sldId id="409" r:id="rId13"/>
    <p:sldId id="410" r:id="rId14"/>
    <p:sldId id="412" r:id="rId15"/>
    <p:sldId id="414" r:id="rId16"/>
    <p:sldId id="415" r:id="rId17"/>
    <p:sldId id="416" r:id="rId18"/>
    <p:sldId id="417" r:id="rId19"/>
    <p:sldId id="419" r:id="rId20"/>
    <p:sldId id="420" r:id="rId21"/>
    <p:sldId id="424" r:id="rId22"/>
    <p:sldId id="423" r:id="rId23"/>
    <p:sldId id="425" r:id="rId24"/>
    <p:sldId id="429" r:id="rId25"/>
    <p:sldId id="430" r:id="rId26"/>
    <p:sldId id="431" r:id="rId27"/>
    <p:sldId id="432" r:id="rId28"/>
    <p:sldId id="433" r:id="rId29"/>
    <p:sldId id="435" r:id="rId30"/>
    <p:sldId id="437" r:id="rId3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0D41-AEEE-4B35-80D8-34687A3C8DCB}"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8F3F-8952-499D-BB7E-FBD3C5C1B998}"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 Phượng</a:t>
            </a:r>
            <a:endPar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Lê Phượng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3141067" y="1971829"/>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128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500" name="Google Shape;1500;p14"/>
          <p:cNvSpPr txBox="1">
            <a:spLocks noGrp="1"/>
          </p:cNvSpPr>
          <p:nvPr>
            <p:ph type="subTitle" idx="1"/>
          </p:nvPr>
        </p:nvSpPr>
        <p:spPr>
          <a:xfrm>
            <a:off x="3141067" y="3818151"/>
            <a:ext cx="580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grpSp>
        <p:nvGrpSpPr>
          <p:cNvPr id="1501" name="Google Shape;1501;p14"/>
          <p:cNvGrpSpPr/>
          <p:nvPr/>
        </p:nvGrpSpPr>
        <p:grpSpPr>
          <a:xfrm rot="8552751">
            <a:off x="-20100" y="1308510"/>
            <a:ext cx="564333" cy="1920389"/>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0" name="Google Shape;1510;p14"/>
          <p:cNvGrpSpPr/>
          <p:nvPr/>
        </p:nvGrpSpPr>
        <p:grpSpPr>
          <a:xfrm rot="-3783418">
            <a:off x="1000681" y="4860465"/>
            <a:ext cx="989303" cy="13575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14"/>
          <p:cNvGrpSpPr/>
          <p:nvPr/>
        </p:nvGrpSpPr>
        <p:grpSpPr>
          <a:xfrm rot="2521256">
            <a:off x="10270177" y="4407417"/>
            <a:ext cx="1061407" cy="2030312"/>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4"/>
          <p:cNvGrpSpPr/>
          <p:nvPr/>
        </p:nvGrpSpPr>
        <p:grpSpPr>
          <a:xfrm>
            <a:off x="10873070" y="-525460"/>
            <a:ext cx="1491655" cy="433316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1" name="Google Shape;1531;p14"/>
          <p:cNvSpPr/>
          <p:nvPr/>
        </p:nvSpPr>
        <p:spPr>
          <a:xfrm rot="-7912719">
            <a:off x="4240137" y="-172830"/>
            <a:ext cx="671175" cy="77020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90683"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4"/>
          <p:cNvSpPr/>
          <p:nvPr/>
        </p:nvSpPr>
        <p:spPr>
          <a:xfrm rot="-917293" flipH="1">
            <a:off x="11209072" y="820113"/>
            <a:ext cx="336261" cy="334636"/>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4" name="Google Shape;1534;p14"/>
          <p:cNvGrpSpPr/>
          <p:nvPr/>
        </p:nvGrpSpPr>
        <p:grpSpPr>
          <a:xfrm>
            <a:off x="3198455" y="6090318"/>
            <a:ext cx="4899128" cy="956612"/>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4"/>
          <p:cNvSpPr/>
          <p:nvPr/>
        </p:nvSpPr>
        <p:spPr>
          <a:xfrm rot="10800000" flipH="1">
            <a:off x="3557947" y="6521509"/>
            <a:ext cx="315903" cy="314235"/>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4" name="Google Shape;1604;p14"/>
          <p:cNvSpPr/>
          <p:nvPr/>
        </p:nvSpPr>
        <p:spPr>
          <a:xfrm rot="10800000" flipH="1">
            <a:off x="5686936" y="5890389"/>
            <a:ext cx="499173" cy="496828"/>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11696184"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6" name="Google Shape;1606;p14"/>
          <p:cNvGrpSpPr/>
          <p:nvPr/>
        </p:nvGrpSpPr>
        <p:grpSpPr>
          <a:xfrm rot="-6515278">
            <a:off x="7352988" y="-912145"/>
            <a:ext cx="564331" cy="1920380"/>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5" name="Google Shape;1615;p14"/>
          <p:cNvGrpSpPr/>
          <p:nvPr/>
        </p:nvGrpSpPr>
        <p:grpSpPr>
          <a:xfrm rot="-3738908">
            <a:off x="9426677" y="5826121"/>
            <a:ext cx="564327" cy="1920367"/>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FD22EC75-67D7-44AB-8333-FB84865E7AA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D22EC75-67D7-44AB-8333-FB84865E7AA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2EC75-67D7-44AB-8333-FB84865E7AA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3141067" y="1971829"/>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128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500" name="Google Shape;1500;p14"/>
          <p:cNvSpPr txBox="1">
            <a:spLocks noGrp="1"/>
          </p:cNvSpPr>
          <p:nvPr>
            <p:ph type="subTitle" idx="1"/>
          </p:nvPr>
        </p:nvSpPr>
        <p:spPr>
          <a:xfrm>
            <a:off x="3141067" y="3818151"/>
            <a:ext cx="580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grpSp>
        <p:nvGrpSpPr>
          <p:cNvPr id="1501" name="Google Shape;1501;p14"/>
          <p:cNvGrpSpPr/>
          <p:nvPr/>
        </p:nvGrpSpPr>
        <p:grpSpPr>
          <a:xfrm rot="8552751">
            <a:off x="-20100" y="1308510"/>
            <a:ext cx="564333" cy="1920389"/>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0" name="Google Shape;1510;p14"/>
          <p:cNvGrpSpPr/>
          <p:nvPr/>
        </p:nvGrpSpPr>
        <p:grpSpPr>
          <a:xfrm rot="-3783418">
            <a:off x="1000681" y="4860465"/>
            <a:ext cx="989303" cy="13575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14"/>
          <p:cNvGrpSpPr/>
          <p:nvPr/>
        </p:nvGrpSpPr>
        <p:grpSpPr>
          <a:xfrm rot="2521256">
            <a:off x="10270177" y="4407417"/>
            <a:ext cx="1061407" cy="2030312"/>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4"/>
          <p:cNvGrpSpPr/>
          <p:nvPr/>
        </p:nvGrpSpPr>
        <p:grpSpPr>
          <a:xfrm>
            <a:off x="10873070" y="-525460"/>
            <a:ext cx="1491655" cy="433316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1" name="Google Shape;1531;p14"/>
          <p:cNvSpPr/>
          <p:nvPr/>
        </p:nvSpPr>
        <p:spPr>
          <a:xfrm rot="-7912719">
            <a:off x="4240137" y="-172830"/>
            <a:ext cx="671175" cy="77020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90683"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4"/>
          <p:cNvSpPr/>
          <p:nvPr/>
        </p:nvSpPr>
        <p:spPr>
          <a:xfrm rot="-917293" flipH="1">
            <a:off x="11209072" y="820113"/>
            <a:ext cx="336261" cy="334636"/>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4" name="Google Shape;1534;p14"/>
          <p:cNvGrpSpPr/>
          <p:nvPr/>
        </p:nvGrpSpPr>
        <p:grpSpPr>
          <a:xfrm>
            <a:off x="3198455" y="6090318"/>
            <a:ext cx="4899128" cy="956612"/>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4"/>
          <p:cNvSpPr/>
          <p:nvPr/>
        </p:nvSpPr>
        <p:spPr>
          <a:xfrm rot="10800000" flipH="1">
            <a:off x="3557947" y="6521509"/>
            <a:ext cx="315903" cy="314235"/>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4" name="Google Shape;1604;p14"/>
          <p:cNvSpPr/>
          <p:nvPr/>
        </p:nvSpPr>
        <p:spPr>
          <a:xfrm rot="10800000" flipH="1">
            <a:off x="5686936" y="5890389"/>
            <a:ext cx="499173" cy="496828"/>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11696184"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6" name="Google Shape;1606;p14"/>
          <p:cNvGrpSpPr/>
          <p:nvPr/>
        </p:nvGrpSpPr>
        <p:grpSpPr>
          <a:xfrm rot="-6515278">
            <a:off x="7352988" y="-912145"/>
            <a:ext cx="564331" cy="1920380"/>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5" name="Google Shape;1615;p14"/>
          <p:cNvGrpSpPr/>
          <p:nvPr/>
        </p:nvGrpSpPr>
        <p:grpSpPr>
          <a:xfrm rot="-3738908">
            <a:off x="9426677" y="5826121"/>
            <a:ext cx="564327" cy="1920367"/>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FD22EC75-67D7-44AB-8333-FB84865E7AA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D22EC75-67D7-44AB-8333-FB84865E7AA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2EC75-67D7-44AB-8333-FB84865E7AA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2EC75-67D7-44AB-8333-FB84865E7AA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0E18-F6B6-4B05-B0AB-7657641F8A9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2EC75-67D7-44AB-8333-FB84865E7AA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0E18-F6B6-4B05-B0AB-7657641F8A9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p:cNvSpPr/>
          <p:nvPr/>
        </p:nvSpPr>
        <p:spPr>
          <a:xfrm rot="2700000">
            <a:off x="8278937" y="2865075"/>
            <a:ext cx="5655228" cy="3446019"/>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4735" name="Google Shape;4735;p39"/>
          <p:cNvGrpSpPr/>
          <p:nvPr/>
        </p:nvGrpSpPr>
        <p:grpSpPr>
          <a:xfrm>
            <a:off x="4164146" y="4723491"/>
            <a:ext cx="989303" cy="1357608"/>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4751" name="Google Shape;4751;p39"/>
          <p:cNvGrpSpPr/>
          <p:nvPr/>
        </p:nvGrpSpPr>
        <p:grpSpPr>
          <a:xfrm>
            <a:off x="138842" y="-4357957"/>
            <a:ext cx="2092407" cy="6078305"/>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121900" tIns="121900" rIns="121900" bIns="121900" anchor="ctr" anchorCtr="0">
              <a:noAutofit/>
            </a:bodyPr>
            <a:lstStyle/>
            <a:p>
              <a:endParaRPr sz="2400"/>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43" name="Google Shape;132;p28"/>
          <p:cNvGrpSpPr/>
          <p:nvPr/>
        </p:nvGrpSpPr>
        <p:grpSpPr>
          <a:xfrm>
            <a:off x="9564794" y="4563533"/>
            <a:ext cx="1856740" cy="2436707"/>
            <a:chOff x="6958861" y="1600042"/>
            <a:chExt cx="1813855" cy="3680665"/>
          </a:xfrm>
        </p:grpSpPr>
        <p:sp>
          <p:nvSpPr>
            <p:cNvPr id="44" name="Google Shape;133;p28"/>
            <p:cNvSpPr/>
            <p:nvPr/>
          </p:nvSpPr>
          <p:spPr>
            <a:xfrm>
              <a:off x="7286861" y="4377432"/>
              <a:ext cx="582554" cy="624435"/>
            </a:xfrm>
            <a:custGeom>
              <a:avLst/>
              <a:gdLst/>
              <a:ahLst/>
              <a:cxnLst/>
              <a:rect l="l" t="t" r="r" b="b"/>
              <a:pathLst>
                <a:path w="18444" h="19770" extrusionOk="0">
                  <a:moveTo>
                    <a:pt x="18443" y="0"/>
                  </a:moveTo>
                  <a:lnTo>
                    <a:pt x="5593" y="434"/>
                  </a:lnTo>
                  <a:cubicBezTo>
                    <a:pt x="3744" y="5478"/>
                    <a:pt x="1872" y="10523"/>
                    <a:pt x="1" y="15590"/>
                  </a:cubicBezTo>
                  <a:cubicBezTo>
                    <a:pt x="2694" y="17051"/>
                    <a:pt x="5502" y="18329"/>
                    <a:pt x="8378" y="19425"/>
                  </a:cubicBezTo>
                  <a:cubicBezTo>
                    <a:pt x="8834" y="19607"/>
                    <a:pt x="9331" y="19770"/>
                    <a:pt x="9808" y="19770"/>
                  </a:cubicBezTo>
                  <a:cubicBezTo>
                    <a:pt x="10046" y="19770"/>
                    <a:pt x="10280" y="19729"/>
                    <a:pt x="10500" y="19630"/>
                  </a:cubicBezTo>
                  <a:cubicBezTo>
                    <a:pt x="11048" y="19402"/>
                    <a:pt x="11368" y="18854"/>
                    <a:pt x="11664" y="18329"/>
                  </a:cubicBezTo>
                  <a:cubicBezTo>
                    <a:pt x="14883" y="12623"/>
                    <a:pt x="17165" y="6414"/>
                    <a:pt x="18443" y="0"/>
                  </a:cubicBezTo>
                  <a:close/>
                </a:path>
              </a:pathLst>
            </a:custGeom>
            <a:solidFill>
              <a:srgbClr val="E9794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5" name="Google Shape;134;p28"/>
            <p:cNvSpPr/>
            <p:nvPr/>
          </p:nvSpPr>
          <p:spPr>
            <a:xfrm>
              <a:off x="7408712" y="2525897"/>
              <a:ext cx="1141987" cy="793984"/>
            </a:xfrm>
            <a:custGeom>
              <a:avLst/>
              <a:gdLst/>
              <a:ahLst/>
              <a:cxnLst/>
              <a:rect l="l" t="t" r="r" b="b"/>
              <a:pathLst>
                <a:path w="36156" h="25138" extrusionOk="0">
                  <a:moveTo>
                    <a:pt x="11568" y="1"/>
                  </a:moveTo>
                  <a:cubicBezTo>
                    <a:pt x="9806" y="1"/>
                    <a:pt x="8058" y="259"/>
                    <a:pt x="6437" y="943"/>
                  </a:cubicBezTo>
                  <a:cubicBezTo>
                    <a:pt x="2899" y="2472"/>
                    <a:pt x="91" y="6375"/>
                    <a:pt x="1826" y="10233"/>
                  </a:cubicBezTo>
                  <a:cubicBezTo>
                    <a:pt x="662" y="11420"/>
                    <a:pt x="0" y="13063"/>
                    <a:pt x="23" y="14729"/>
                  </a:cubicBezTo>
                  <a:cubicBezTo>
                    <a:pt x="23" y="16373"/>
                    <a:pt x="708" y="18016"/>
                    <a:pt x="1895" y="19180"/>
                  </a:cubicBezTo>
                  <a:lnTo>
                    <a:pt x="33759" y="25138"/>
                  </a:lnTo>
                  <a:cubicBezTo>
                    <a:pt x="35105" y="21874"/>
                    <a:pt x="35859" y="18359"/>
                    <a:pt x="36018" y="14844"/>
                  </a:cubicBezTo>
                  <a:cubicBezTo>
                    <a:pt x="36155" y="11876"/>
                    <a:pt x="36155" y="7517"/>
                    <a:pt x="33028" y="5942"/>
                  </a:cubicBezTo>
                  <a:cubicBezTo>
                    <a:pt x="32298" y="5554"/>
                    <a:pt x="31431" y="5576"/>
                    <a:pt x="30791" y="5074"/>
                  </a:cubicBezTo>
                  <a:cubicBezTo>
                    <a:pt x="29947" y="4458"/>
                    <a:pt x="29376" y="3773"/>
                    <a:pt x="28372" y="3317"/>
                  </a:cubicBezTo>
                  <a:cubicBezTo>
                    <a:pt x="26386" y="2449"/>
                    <a:pt x="24195" y="2290"/>
                    <a:pt x="22118" y="1787"/>
                  </a:cubicBezTo>
                  <a:cubicBezTo>
                    <a:pt x="19858" y="1240"/>
                    <a:pt x="17576" y="692"/>
                    <a:pt x="15270" y="327"/>
                  </a:cubicBezTo>
                  <a:cubicBezTo>
                    <a:pt x="14055" y="129"/>
                    <a:pt x="12808" y="1"/>
                    <a:pt x="11568"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135;p28"/>
            <p:cNvSpPr/>
            <p:nvPr/>
          </p:nvSpPr>
          <p:spPr>
            <a:xfrm>
              <a:off x="6958861" y="3879726"/>
              <a:ext cx="677688" cy="1222782"/>
            </a:xfrm>
            <a:custGeom>
              <a:avLst/>
              <a:gdLst/>
              <a:ahLst/>
              <a:cxnLst/>
              <a:rect l="l" t="t" r="r" b="b"/>
              <a:pathLst>
                <a:path w="21456" h="38714" extrusionOk="0">
                  <a:moveTo>
                    <a:pt x="2472" y="0"/>
                  </a:moveTo>
                  <a:cubicBezTo>
                    <a:pt x="2223" y="0"/>
                    <a:pt x="1952" y="135"/>
                    <a:pt x="1872" y="374"/>
                  </a:cubicBezTo>
                  <a:cubicBezTo>
                    <a:pt x="1781" y="671"/>
                    <a:pt x="2009" y="968"/>
                    <a:pt x="2214" y="1196"/>
                  </a:cubicBezTo>
                  <a:cubicBezTo>
                    <a:pt x="3743" y="2816"/>
                    <a:pt x="5798" y="3912"/>
                    <a:pt x="7989" y="4323"/>
                  </a:cubicBezTo>
                  <a:cubicBezTo>
                    <a:pt x="7750" y="4360"/>
                    <a:pt x="7508" y="4378"/>
                    <a:pt x="7267" y="4378"/>
                  </a:cubicBezTo>
                  <a:cubicBezTo>
                    <a:pt x="6332" y="4378"/>
                    <a:pt x="5390" y="4120"/>
                    <a:pt x="4520" y="3775"/>
                  </a:cubicBezTo>
                  <a:cubicBezTo>
                    <a:pt x="3424" y="3364"/>
                    <a:pt x="2374" y="2794"/>
                    <a:pt x="1256" y="2406"/>
                  </a:cubicBezTo>
                  <a:cubicBezTo>
                    <a:pt x="1120" y="2356"/>
                    <a:pt x="964" y="2314"/>
                    <a:pt x="821" y="2314"/>
                  </a:cubicBezTo>
                  <a:cubicBezTo>
                    <a:pt x="699" y="2314"/>
                    <a:pt x="586" y="2344"/>
                    <a:pt x="502" y="2428"/>
                  </a:cubicBezTo>
                  <a:cubicBezTo>
                    <a:pt x="274" y="2680"/>
                    <a:pt x="502" y="3068"/>
                    <a:pt x="731" y="3319"/>
                  </a:cubicBezTo>
                  <a:cubicBezTo>
                    <a:pt x="2328" y="4939"/>
                    <a:pt x="4702" y="5464"/>
                    <a:pt x="6939" y="5921"/>
                  </a:cubicBezTo>
                  <a:cubicBezTo>
                    <a:pt x="4862" y="5715"/>
                    <a:pt x="2808" y="5487"/>
                    <a:pt x="753" y="5259"/>
                  </a:cubicBezTo>
                  <a:cubicBezTo>
                    <a:pt x="692" y="5251"/>
                    <a:pt x="632" y="5246"/>
                    <a:pt x="572" y="5246"/>
                  </a:cubicBezTo>
                  <a:cubicBezTo>
                    <a:pt x="454" y="5246"/>
                    <a:pt x="343" y="5266"/>
                    <a:pt x="251" y="5327"/>
                  </a:cubicBezTo>
                  <a:cubicBezTo>
                    <a:pt x="46" y="5464"/>
                    <a:pt x="0" y="5761"/>
                    <a:pt x="114" y="5989"/>
                  </a:cubicBezTo>
                  <a:cubicBezTo>
                    <a:pt x="228" y="6195"/>
                    <a:pt x="434" y="6354"/>
                    <a:pt x="662" y="6469"/>
                  </a:cubicBezTo>
                  <a:cubicBezTo>
                    <a:pt x="1438" y="6948"/>
                    <a:pt x="2328" y="7245"/>
                    <a:pt x="3241" y="7359"/>
                  </a:cubicBezTo>
                  <a:cubicBezTo>
                    <a:pt x="3972" y="7450"/>
                    <a:pt x="4748" y="7427"/>
                    <a:pt x="5410" y="7747"/>
                  </a:cubicBezTo>
                  <a:cubicBezTo>
                    <a:pt x="6414" y="8272"/>
                    <a:pt x="6551" y="9459"/>
                    <a:pt x="6619" y="10463"/>
                  </a:cubicBezTo>
                  <a:cubicBezTo>
                    <a:pt x="6642" y="10554"/>
                    <a:pt x="6642" y="10623"/>
                    <a:pt x="6642" y="10714"/>
                  </a:cubicBezTo>
                  <a:cubicBezTo>
                    <a:pt x="6711" y="14777"/>
                    <a:pt x="6916" y="18817"/>
                    <a:pt x="7487" y="22903"/>
                  </a:cubicBezTo>
                  <a:cubicBezTo>
                    <a:pt x="7898" y="25870"/>
                    <a:pt x="8445" y="28814"/>
                    <a:pt x="9153" y="31736"/>
                  </a:cubicBezTo>
                  <a:cubicBezTo>
                    <a:pt x="9724" y="34041"/>
                    <a:pt x="10523" y="36461"/>
                    <a:pt x="12600" y="37830"/>
                  </a:cubicBezTo>
                  <a:cubicBezTo>
                    <a:pt x="12645" y="37876"/>
                    <a:pt x="12691" y="37899"/>
                    <a:pt x="12759" y="37922"/>
                  </a:cubicBezTo>
                  <a:cubicBezTo>
                    <a:pt x="13649" y="38474"/>
                    <a:pt x="14588" y="38713"/>
                    <a:pt x="15536" y="38713"/>
                  </a:cubicBezTo>
                  <a:cubicBezTo>
                    <a:pt x="17606" y="38713"/>
                    <a:pt x="19719" y="37575"/>
                    <a:pt x="21456" y="36073"/>
                  </a:cubicBezTo>
                  <a:cubicBezTo>
                    <a:pt x="20794" y="31143"/>
                    <a:pt x="19881" y="26258"/>
                    <a:pt x="18854" y="21396"/>
                  </a:cubicBezTo>
                  <a:cubicBezTo>
                    <a:pt x="18375" y="19068"/>
                    <a:pt x="17827" y="16763"/>
                    <a:pt x="17302" y="14435"/>
                  </a:cubicBezTo>
                  <a:cubicBezTo>
                    <a:pt x="17073" y="13453"/>
                    <a:pt x="16685" y="12540"/>
                    <a:pt x="16526" y="11559"/>
                  </a:cubicBezTo>
                  <a:cubicBezTo>
                    <a:pt x="16366" y="10486"/>
                    <a:pt x="16275" y="9436"/>
                    <a:pt x="16115" y="8386"/>
                  </a:cubicBezTo>
                  <a:cubicBezTo>
                    <a:pt x="15909" y="7062"/>
                    <a:pt x="15590" y="5784"/>
                    <a:pt x="14882" y="4574"/>
                  </a:cubicBezTo>
                  <a:cubicBezTo>
                    <a:pt x="14357" y="3707"/>
                    <a:pt x="13695" y="2953"/>
                    <a:pt x="12919" y="2314"/>
                  </a:cubicBezTo>
                  <a:cubicBezTo>
                    <a:pt x="11435" y="1118"/>
                    <a:pt x="9543" y="395"/>
                    <a:pt x="7617" y="395"/>
                  </a:cubicBezTo>
                  <a:cubicBezTo>
                    <a:pt x="7559" y="395"/>
                    <a:pt x="7500" y="396"/>
                    <a:pt x="7441" y="397"/>
                  </a:cubicBezTo>
                  <a:cubicBezTo>
                    <a:pt x="7167" y="397"/>
                    <a:pt x="6848" y="465"/>
                    <a:pt x="6779" y="717"/>
                  </a:cubicBezTo>
                  <a:cubicBezTo>
                    <a:pt x="6734" y="990"/>
                    <a:pt x="7053" y="1196"/>
                    <a:pt x="7304" y="1310"/>
                  </a:cubicBezTo>
                  <a:cubicBezTo>
                    <a:pt x="8309" y="1721"/>
                    <a:pt x="9313" y="2132"/>
                    <a:pt x="10317" y="2543"/>
                  </a:cubicBezTo>
                  <a:cubicBezTo>
                    <a:pt x="9842" y="2725"/>
                    <a:pt x="9338" y="2806"/>
                    <a:pt x="8830" y="2806"/>
                  </a:cubicBezTo>
                  <a:cubicBezTo>
                    <a:pt x="8068" y="2806"/>
                    <a:pt x="7295" y="2625"/>
                    <a:pt x="6597" y="2337"/>
                  </a:cubicBezTo>
                  <a:cubicBezTo>
                    <a:pt x="5410" y="1858"/>
                    <a:pt x="4383" y="1105"/>
                    <a:pt x="3355" y="374"/>
                  </a:cubicBezTo>
                  <a:cubicBezTo>
                    <a:pt x="3104" y="214"/>
                    <a:pt x="2853" y="55"/>
                    <a:pt x="2579" y="9"/>
                  </a:cubicBezTo>
                  <a:cubicBezTo>
                    <a:pt x="2545" y="3"/>
                    <a:pt x="2509" y="0"/>
                    <a:pt x="2472" y="0"/>
                  </a:cubicBezTo>
                  <a:close/>
                </a:path>
              </a:pathLst>
            </a:custGeom>
            <a:solidFill>
              <a:srgbClr val="E9794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136;p28"/>
            <p:cNvSpPr/>
            <p:nvPr/>
          </p:nvSpPr>
          <p:spPr>
            <a:xfrm>
              <a:off x="7413734" y="2611680"/>
              <a:ext cx="1321516" cy="2669027"/>
            </a:xfrm>
            <a:custGeom>
              <a:avLst/>
              <a:gdLst/>
              <a:ahLst/>
              <a:cxnLst/>
              <a:rect l="l" t="t" r="r" b="b"/>
              <a:pathLst>
                <a:path w="41840" h="84503" extrusionOk="0">
                  <a:moveTo>
                    <a:pt x="18391" y="1"/>
                  </a:moveTo>
                  <a:cubicBezTo>
                    <a:pt x="18226" y="1"/>
                    <a:pt x="18061" y="3"/>
                    <a:pt x="17896" y="7"/>
                  </a:cubicBezTo>
                  <a:cubicBezTo>
                    <a:pt x="14518" y="99"/>
                    <a:pt x="11162" y="1034"/>
                    <a:pt x="8195" y="2678"/>
                  </a:cubicBezTo>
                  <a:cubicBezTo>
                    <a:pt x="6894" y="3385"/>
                    <a:pt x="5228" y="4321"/>
                    <a:pt x="4292" y="5508"/>
                  </a:cubicBezTo>
                  <a:cubicBezTo>
                    <a:pt x="3265" y="6832"/>
                    <a:pt x="2740" y="8749"/>
                    <a:pt x="2398" y="10370"/>
                  </a:cubicBezTo>
                  <a:cubicBezTo>
                    <a:pt x="1895" y="12858"/>
                    <a:pt x="1804" y="15414"/>
                    <a:pt x="1485" y="17948"/>
                  </a:cubicBezTo>
                  <a:cubicBezTo>
                    <a:pt x="1119" y="20984"/>
                    <a:pt x="754" y="24111"/>
                    <a:pt x="1302" y="27147"/>
                  </a:cubicBezTo>
                  <a:cubicBezTo>
                    <a:pt x="1804" y="29977"/>
                    <a:pt x="2717" y="32305"/>
                    <a:pt x="5365" y="33629"/>
                  </a:cubicBezTo>
                  <a:cubicBezTo>
                    <a:pt x="7217" y="34541"/>
                    <a:pt x="9189" y="34772"/>
                    <a:pt x="11198" y="34772"/>
                  </a:cubicBezTo>
                  <a:cubicBezTo>
                    <a:pt x="12457" y="34772"/>
                    <a:pt x="13730" y="34681"/>
                    <a:pt x="14997" y="34610"/>
                  </a:cubicBezTo>
                  <a:cubicBezTo>
                    <a:pt x="15248" y="35957"/>
                    <a:pt x="15454" y="37281"/>
                    <a:pt x="15591" y="38628"/>
                  </a:cubicBezTo>
                  <a:cubicBezTo>
                    <a:pt x="15654" y="39413"/>
                    <a:pt x="15027" y="40100"/>
                    <a:pt x="14259" y="40100"/>
                  </a:cubicBezTo>
                  <a:cubicBezTo>
                    <a:pt x="14201" y="40100"/>
                    <a:pt x="14143" y="40096"/>
                    <a:pt x="14084" y="40088"/>
                  </a:cubicBezTo>
                  <a:cubicBezTo>
                    <a:pt x="13819" y="40056"/>
                    <a:pt x="13552" y="40040"/>
                    <a:pt x="13285" y="40040"/>
                  </a:cubicBezTo>
                  <a:cubicBezTo>
                    <a:pt x="12033" y="40040"/>
                    <a:pt x="10778" y="40389"/>
                    <a:pt x="9724" y="41047"/>
                  </a:cubicBezTo>
                  <a:cubicBezTo>
                    <a:pt x="7807" y="42257"/>
                    <a:pt x="6620" y="44950"/>
                    <a:pt x="5525" y="46868"/>
                  </a:cubicBezTo>
                  <a:cubicBezTo>
                    <a:pt x="3584" y="50269"/>
                    <a:pt x="1781" y="53761"/>
                    <a:pt x="1" y="57276"/>
                  </a:cubicBezTo>
                  <a:cubicBezTo>
                    <a:pt x="2626" y="59764"/>
                    <a:pt x="6757" y="61476"/>
                    <a:pt x="10318" y="62092"/>
                  </a:cubicBezTo>
                  <a:lnTo>
                    <a:pt x="10318" y="62092"/>
                  </a:lnTo>
                  <a:cubicBezTo>
                    <a:pt x="10314" y="62091"/>
                    <a:pt x="10310" y="62091"/>
                    <a:pt x="10306" y="62091"/>
                  </a:cubicBezTo>
                  <a:cubicBezTo>
                    <a:pt x="9900" y="62091"/>
                    <a:pt x="8445" y="65360"/>
                    <a:pt x="8286" y="65767"/>
                  </a:cubicBezTo>
                  <a:cubicBezTo>
                    <a:pt x="7716" y="67205"/>
                    <a:pt x="7214" y="68689"/>
                    <a:pt x="6780" y="70172"/>
                  </a:cubicBezTo>
                  <a:cubicBezTo>
                    <a:pt x="6369" y="71610"/>
                    <a:pt x="6027" y="73048"/>
                    <a:pt x="5776" y="74509"/>
                  </a:cubicBezTo>
                  <a:cubicBezTo>
                    <a:pt x="5593" y="75513"/>
                    <a:pt x="4840" y="77750"/>
                    <a:pt x="5251" y="78686"/>
                  </a:cubicBezTo>
                  <a:cubicBezTo>
                    <a:pt x="5570" y="79462"/>
                    <a:pt x="7054" y="80170"/>
                    <a:pt x="7990" y="80603"/>
                  </a:cubicBezTo>
                  <a:cubicBezTo>
                    <a:pt x="9245" y="81197"/>
                    <a:pt x="10523" y="81699"/>
                    <a:pt x="11847" y="82110"/>
                  </a:cubicBezTo>
                  <a:cubicBezTo>
                    <a:pt x="17129" y="83701"/>
                    <a:pt x="22196" y="84502"/>
                    <a:pt x="27501" y="84502"/>
                  </a:cubicBezTo>
                  <a:cubicBezTo>
                    <a:pt x="29119" y="84502"/>
                    <a:pt x="30760" y="84428"/>
                    <a:pt x="32436" y="84278"/>
                  </a:cubicBezTo>
                  <a:cubicBezTo>
                    <a:pt x="33189" y="84210"/>
                    <a:pt x="33988" y="84118"/>
                    <a:pt x="34650" y="83730"/>
                  </a:cubicBezTo>
                  <a:cubicBezTo>
                    <a:pt x="36316" y="82772"/>
                    <a:pt x="37297" y="79964"/>
                    <a:pt x="37708" y="78207"/>
                  </a:cubicBezTo>
                  <a:cubicBezTo>
                    <a:pt x="37868" y="77453"/>
                    <a:pt x="37845" y="76700"/>
                    <a:pt x="37982" y="75947"/>
                  </a:cubicBezTo>
                  <a:cubicBezTo>
                    <a:pt x="38188" y="74806"/>
                    <a:pt x="38690" y="73733"/>
                    <a:pt x="39055" y="72660"/>
                  </a:cubicBezTo>
                  <a:cubicBezTo>
                    <a:pt x="39260" y="72021"/>
                    <a:pt x="39466" y="71382"/>
                    <a:pt x="39671" y="70743"/>
                  </a:cubicBezTo>
                  <a:cubicBezTo>
                    <a:pt x="40972" y="66474"/>
                    <a:pt x="41840" y="62024"/>
                    <a:pt x="41657" y="57573"/>
                  </a:cubicBezTo>
                  <a:cubicBezTo>
                    <a:pt x="41543" y="54765"/>
                    <a:pt x="41109" y="51866"/>
                    <a:pt x="40607" y="49150"/>
                  </a:cubicBezTo>
                  <a:cubicBezTo>
                    <a:pt x="39945" y="45612"/>
                    <a:pt x="37800" y="42782"/>
                    <a:pt x="34787" y="40842"/>
                  </a:cubicBezTo>
                  <a:cubicBezTo>
                    <a:pt x="32725" y="39507"/>
                    <a:pt x="30208" y="39050"/>
                    <a:pt x="27728" y="39050"/>
                  </a:cubicBezTo>
                  <a:cubicBezTo>
                    <a:pt x="27325" y="39050"/>
                    <a:pt x="26923" y="39062"/>
                    <a:pt x="26524" y="39084"/>
                  </a:cubicBezTo>
                  <a:cubicBezTo>
                    <a:pt x="26496" y="39086"/>
                    <a:pt x="26469" y="39087"/>
                    <a:pt x="26442" y="39087"/>
                  </a:cubicBezTo>
                  <a:cubicBezTo>
                    <a:pt x="25746" y="39087"/>
                    <a:pt x="25153" y="38532"/>
                    <a:pt x="25109" y="37829"/>
                  </a:cubicBezTo>
                  <a:cubicBezTo>
                    <a:pt x="24995" y="36094"/>
                    <a:pt x="24744" y="34519"/>
                    <a:pt x="24789" y="32784"/>
                  </a:cubicBezTo>
                  <a:cubicBezTo>
                    <a:pt x="24789" y="32784"/>
                    <a:pt x="26821" y="31780"/>
                    <a:pt x="27003" y="31643"/>
                  </a:cubicBezTo>
                  <a:cubicBezTo>
                    <a:pt x="28692" y="30411"/>
                    <a:pt x="29651" y="28311"/>
                    <a:pt x="30199" y="26348"/>
                  </a:cubicBezTo>
                  <a:cubicBezTo>
                    <a:pt x="30747" y="24408"/>
                    <a:pt x="30039" y="22490"/>
                    <a:pt x="30450" y="20459"/>
                  </a:cubicBezTo>
                  <a:cubicBezTo>
                    <a:pt x="30724" y="19249"/>
                    <a:pt x="31294" y="18176"/>
                    <a:pt x="31637" y="16989"/>
                  </a:cubicBezTo>
                  <a:cubicBezTo>
                    <a:pt x="32367" y="14479"/>
                    <a:pt x="32618" y="11785"/>
                    <a:pt x="32025" y="9229"/>
                  </a:cubicBezTo>
                  <a:cubicBezTo>
                    <a:pt x="30581" y="2852"/>
                    <a:pt x="24422" y="1"/>
                    <a:pt x="18391" y="1"/>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137;p28"/>
            <p:cNvSpPr/>
            <p:nvPr/>
          </p:nvSpPr>
          <p:spPr>
            <a:xfrm>
              <a:off x="7485114" y="4273614"/>
              <a:ext cx="114654" cy="528480"/>
            </a:xfrm>
            <a:custGeom>
              <a:avLst/>
              <a:gdLst/>
              <a:ahLst/>
              <a:cxnLst/>
              <a:rect l="l" t="t" r="r" b="b"/>
              <a:pathLst>
                <a:path w="3630" h="16732" extrusionOk="0">
                  <a:moveTo>
                    <a:pt x="23" y="1"/>
                  </a:moveTo>
                  <a:cubicBezTo>
                    <a:pt x="1" y="23"/>
                    <a:pt x="69" y="252"/>
                    <a:pt x="206" y="662"/>
                  </a:cubicBezTo>
                  <a:cubicBezTo>
                    <a:pt x="389" y="1256"/>
                    <a:pt x="571" y="1849"/>
                    <a:pt x="754" y="2420"/>
                  </a:cubicBezTo>
                  <a:cubicBezTo>
                    <a:pt x="1188" y="3904"/>
                    <a:pt x="1781" y="5958"/>
                    <a:pt x="2283" y="8263"/>
                  </a:cubicBezTo>
                  <a:cubicBezTo>
                    <a:pt x="2762" y="10569"/>
                    <a:pt x="3082" y="12691"/>
                    <a:pt x="3287" y="14244"/>
                  </a:cubicBezTo>
                  <a:cubicBezTo>
                    <a:pt x="3356" y="14814"/>
                    <a:pt x="3424" y="15430"/>
                    <a:pt x="3516" y="16047"/>
                  </a:cubicBezTo>
                  <a:cubicBezTo>
                    <a:pt x="3561" y="16480"/>
                    <a:pt x="3584" y="16731"/>
                    <a:pt x="3607" y="16731"/>
                  </a:cubicBezTo>
                  <a:cubicBezTo>
                    <a:pt x="3630" y="16731"/>
                    <a:pt x="3630" y="16480"/>
                    <a:pt x="3630" y="16047"/>
                  </a:cubicBezTo>
                  <a:cubicBezTo>
                    <a:pt x="3607" y="15613"/>
                    <a:pt x="3561" y="14974"/>
                    <a:pt x="3493" y="14221"/>
                  </a:cubicBezTo>
                  <a:cubicBezTo>
                    <a:pt x="3356" y="12669"/>
                    <a:pt x="3059" y="10523"/>
                    <a:pt x="2557" y="8218"/>
                  </a:cubicBezTo>
                  <a:cubicBezTo>
                    <a:pt x="2055" y="5889"/>
                    <a:pt x="1461" y="3812"/>
                    <a:pt x="936" y="2352"/>
                  </a:cubicBezTo>
                  <a:cubicBezTo>
                    <a:pt x="685" y="1621"/>
                    <a:pt x="480" y="1028"/>
                    <a:pt x="297" y="617"/>
                  </a:cubicBezTo>
                  <a:cubicBezTo>
                    <a:pt x="138" y="229"/>
                    <a:pt x="46" y="1"/>
                    <a:pt x="23"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138;p28"/>
            <p:cNvSpPr/>
            <p:nvPr/>
          </p:nvSpPr>
          <p:spPr>
            <a:xfrm>
              <a:off x="7566569" y="4581308"/>
              <a:ext cx="61338" cy="116991"/>
            </a:xfrm>
            <a:custGeom>
              <a:avLst/>
              <a:gdLst/>
              <a:ahLst/>
              <a:cxnLst/>
              <a:rect l="l" t="t" r="r" b="b"/>
              <a:pathLst>
                <a:path w="1942" h="3704" extrusionOk="0">
                  <a:moveTo>
                    <a:pt x="82" y="0"/>
                  </a:moveTo>
                  <a:cubicBezTo>
                    <a:pt x="77" y="0"/>
                    <a:pt x="72" y="2"/>
                    <a:pt x="69" y="5"/>
                  </a:cubicBezTo>
                  <a:cubicBezTo>
                    <a:pt x="1" y="51"/>
                    <a:pt x="571" y="804"/>
                    <a:pt x="1051" y="1808"/>
                  </a:cubicBezTo>
                  <a:cubicBezTo>
                    <a:pt x="1547" y="2822"/>
                    <a:pt x="1775" y="3703"/>
                    <a:pt x="1869" y="3703"/>
                  </a:cubicBezTo>
                  <a:cubicBezTo>
                    <a:pt x="1870" y="3703"/>
                    <a:pt x="1871" y="3703"/>
                    <a:pt x="1873" y="3703"/>
                  </a:cubicBezTo>
                  <a:cubicBezTo>
                    <a:pt x="1941" y="3703"/>
                    <a:pt x="1827" y="2744"/>
                    <a:pt x="1325" y="1694"/>
                  </a:cubicBezTo>
                  <a:cubicBezTo>
                    <a:pt x="824" y="671"/>
                    <a:pt x="198" y="0"/>
                    <a:pt x="82"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139;p28"/>
            <p:cNvSpPr/>
            <p:nvPr/>
          </p:nvSpPr>
          <p:spPr>
            <a:xfrm>
              <a:off x="8058964" y="3081212"/>
              <a:ext cx="279748" cy="489031"/>
            </a:xfrm>
            <a:custGeom>
              <a:avLst/>
              <a:gdLst/>
              <a:ahLst/>
              <a:cxnLst/>
              <a:rect l="l" t="t" r="r" b="b"/>
              <a:pathLst>
                <a:path w="8857" h="15483" extrusionOk="0">
                  <a:moveTo>
                    <a:pt x="3561" y="1"/>
                  </a:moveTo>
                  <a:cubicBezTo>
                    <a:pt x="2055" y="1165"/>
                    <a:pt x="1028" y="2899"/>
                    <a:pt x="685" y="4771"/>
                  </a:cubicBezTo>
                  <a:cubicBezTo>
                    <a:pt x="366" y="6643"/>
                    <a:pt x="1" y="8697"/>
                    <a:pt x="389" y="10591"/>
                  </a:cubicBezTo>
                  <a:cubicBezTo>
                    <a:pt x="799" y="12440"/>
                    <a:pt x="1918" y="14175"/>
                    <a:pt x="3630" y="14997"/>
                  </a:cubicBezTo>
                  <a:cubicBezTo>
                    <a:pt x="4276" y="15320"/>
                    <a:pt x="5005" y="15482"/>
                    <a:pt x="5731" y="15482"/>
                  </a:cubicBezTo>
                  <a:cubicBezTo>
                    <a:pt x="6903" y="15482"/>
                    <a:pt x="8067" y="15058"/>
                    <a:pt x="8857" y="14198"/>
                  </a:cubicBezTo>
                  <a:lnTo>
                    <a:pt x="3561" y="1"/>
                  </a:ln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140;p28"/>
            <p:cNvSpPr/>
            <p:nvPr/>
          </p:nvSpPr>
          <p:spPr>
            <a:xfrm>
              <a:off x="7413734" y="3845331"/>
              <a:ext cx="1321516" cy="1435349"/>
            </a:xfrm>
            <a:custGeom>
              <a:avLst/>
              <a:gdLst/>
              <a:ahLst/>
              <a:cxnLst/>
              <a:rect l="l" t="t" r="r" b="b"/>
              <a:pathLst>
                <a:path w="41840" h="45444" extrusionOk="0">
                  <a:moveTo>
                    <a:pt x="27887" y="0"/>
                  </a:moveTo>
                  <a:cubicBezTo>
                    <a:pt x="27561" y="0"/>
                    <a:pt x="27236" y="9"/>
                    <a:pt x="26912" y="25"/>
                  </a:cubicBezTo>
                  <a:cubicBezTo>
                    <a:pt x="25497" y="1669"/>
                    <a:pt x="23488" y="2855"/>
                    <a:pt x="21320" y="3198"/>
                  </a:cubicBezTo>
                  <a:cubicBezTo>
                    <a:pt x="20896" y="3260"/>
                    <a:pt x="20470" y="3291"/>
                    <a:pt x="20043" y="3291"/>
                  </a:cubicBezTo>
                  <a:cubicBezTo>
                    <a:pt x="17823" y="3291"/>
                    <a:pt x="15605" y="2465"/>
                    <a:pt x="13902" y="1029"/>
                  </a:cubicBezTo>
                  <a:cubicBezTo>
                    <a:pt x="13682" y="1009"/>
                    <a:pt x="13463" y="999"/>
                    <a:pt x="13244" y="999"/>
                  </a:cubicBezTo>
                  <a:cubicBezTo>
                    <a:pt x="12001" y="999"/>
                    <a:pt x="10772" y="1328"/>
                    <a:pt x="9724" y="1988"/>
                  </a:cubicBezTo>
                  <a:cubicBezTo>
                    <a:pt x="7807" y="3198"/>
                    <a:pt x="6620" y="5891"/>
                    <a:pt x="5525" y="7809"/>
                  </a:cubicBezTo>
                  <a:cubicBezTo>
                    <a:pt x="3584" y="11210"/>
                    <a:pt x="1781" y="14702"/>
                    <a:pt x="1" y="18217"/>
                  </a:cubicBezTo>
                  <a:cubicBezTo>
                    <a:pt x="2626" y="20705"/>
                    <a:pt x="6757" y="22417"/>
                    <a:pt x="10318" y="23033"/>
                  </a:cubicBezTo>
                  <a:lnTo>
                    <a:pt x="10318" y="23033"/>
                  </a:lnTo>
                  <a:cubicBezTo>
                    <a:pt x="10314" y="23032"/>
                    <a:pt x="10310" y="23032"/>
                    <a:pt x="10306" y="23032"/>
                  </a:cubicBezTo>
                  <a:cubicBezTo>
                    <a:pt x="9900" y="23032"/>
                    <a:pt x="8445" y="26301"/>
                    <a:pt x="8286" y="26708"/>
                  </a:cubicBezTo>
                  <a:cubicBezTo>
                    <a:pt x="7716" y="28146"/>
                    <a:pt x="7214" y="29630"/>
                    <a:pt x="6780" y="31113"/>
                  </a:cubicBezTo>
                  <a:cubicBezTo>
                    <a:pt x="6369" y="32551"/>
                    <a:pt x="6027" y="33989"/>
                    <a:pt x="5776" y="35450"/>
                  </a:cubicBezTo>
                  <a:cubicBezTo>
                    <a:pt x="5593" y="36454"/>
                    <a:pt x="4840" y="38691"/>
                    <a:pt x="5251" y="39627"/>
                  </a:cubicBezTo>
                  <a:cubicBezTo>
                    <a:pt x="5570" y="40403"/>
                    <a:pt x="7054" y="41111"/>
                    <a:pt x="7990" y="41544"/>
                  </a:cubicBezTo>
                  <a:cubicBezTo>
                    <a:pt x="9245" y="42138"/>
                    <a:pt x="10523" y="42640"/>
                    <a:pt x="11847" y="43051"/>
                  </a:cubicBezTo>
                  <a:cubicBezTo>
                    <a:pt x="17129" y="44642"/>
                    <a:pt x="22196" y="45443"/>
                    <a:pt x="27501" y="45443"/>
                  </a:cubicBezTo>
                  <a:cubicBezTo>
                    <a:pt x="29119" y="45443"/>
                    <a:pt x="30760" y="45369"/>
                    <a:pt x="32436" y="45219"/>
                  </a:cubicBezTo>
                  <a:cubicBezTo>
                    <a:pt x="33189" y="45151"/>
                    <a:pt x="33988" y="45059"/>
                    <a:pt x="34650" y="44671"/>
                  </a:cubicBezTo>
                  <a:cubicBezTo>
                    <a:pt x="36316" y="43713"/>
                    <a:pt x="37297" y="40905"/>
                    <a:pt x="37708" y="39148"/>
                  </a:cubicBezTo>
                  <a:cubicBezTo>
                    <a:pt x="37868" y="38394"/>
                    <a:pt x="37845" y="37641"/>
                    <a:pt x="37982" y="36888"/>
                  </a:cubicBezTo>
                  <a:cubicBezTo>
                    <a:pt x="38188" y="35747"/>
                    <a:pt x="38690" y="34674"/>
                    <a:pt x="39055" y="33601"/>
                  </a:cubicBezTo>
                  <a:cubicBezTo>
                    <a:pt x="39260" y="32962"/>
                    <a:pt x="39466" y="32323"/>
                    <a:pt x="39671" y="31684"/>
                  </a:cubicBezTo>
                  <a:cubicBezTo>
                    <a:pt x="40972" y="27415"/>
                    <a:pt x="41840" y="22965"/>
                    <a:pt x="41657" y="18514"/>
                  </a:cubicBezTo>
                  <a:cubicBezTo>
                    <a:pt x="41543" y="15706"/>
                    <a:pt x="41109" y="12807"/>
                    <a:pt x="40607" y="10091"/>
                  </a:cubicBezTo>
                  <a:cubicBezTo>
                    <a:pt x="39945" y="6553"/>
                    <a:pt x="37800" y="3723"/>
                    <a:pt x="34787" y="1783"/>
                  </a:cubicBezTo>
                  <a:cubicBezTo>
                    <a:pt x="32754" y="475"/>
                    <a:pt x="30313" y="0"/>
                    <a:pt x="27887" y="0"/>
                  </a:cubicBezTo>
                  <a:close/>
                </a:path>
              </a:pathLst>
            </a:custGeom>
            <a:solidFill>
              <a:srgbClr val="C84C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141;p28"/>
            <p:cNvSpPr/>
            <p:nvPr/>
          </p:nvSpPr>
          <p:spPr>
            <a:xfrm>
              <a:off x="7525478" y="2708138"/>
              <a:ext cx="818304" cy="470080"/>
            </a:xfrm>
            <a:custGeom>
              <a:avLst/>
              <a:gdLst/>
              <a:ahLst/>
              <a:cxnLst/>
              <a:rect l="l" t="t" r="r" b="b"/>
              <a:pathLst>
                <a:path w="25908" h="14883" extrusionOk="0">
                  <a:moveTo>
                    <a:pt x="18639" y="0"/>
                  </a:moveTo>
                  <a:cubicBezTo>
                    <a:pt x="17337" y="0"/>
                    <a:pt x="15997" y="220"/>
                    <a:pt x="14723" y="446"/>
                  </a:cubicBezTo>
                  <a:lnTo>
                    <a:pt x="1" y="1952"/>
                  </a:lnTo>
                  <a:cubicBezTo>
                    <a:pt x="526" y="5901"/>
                    <a:pt x="5319" y="6677"/>
                    <a:pt x="8629" y="6951"/>
                  </a:cubicBezTo>
                  <a:cubicBezTo>
                    <a:pt x="9238" y="7000"/>
                    <a:pt x="9850" y="7024"/>
                    <a:pt x="10463" y="7024"/>
                  </a:cubicBezTo>
                  <a:cubicBezTo>
                    <a:pt x="12950" y="7024"/>
                    <a:pt x="15451" y="6633"/>
                    <a:pt x="17850" y="5992"/>
                  </a:cubicBezTo>
                  <a:lnTo>
                    <a:pt x="17850" y="5992"/>
                  </a:lnTo>
                  <a:cubicBezTo>
                    <a:pt x="17439" y="9416"/>
                    <a:pt x="19357" y="12999"/>
                    <a:pt x="22438" y="14552"/>
                  </a:cubicBezTo>
                  <a:cubicBezTo>
                    <a:pt x="22816" y="14723"/>
                    <a:pt x="23233" y="14882"/>
                    <a:pt x="23639" y="14882"/>
                  </a:cubicBezTo>
                  <a:cubicBezTo>
                    <a:pt x="23773" y="14882"/>
                    <a:pt x="23906" y="14865"/>
                    <a:pt x="24036" y="14825"/>
                  </a:cubicBezTo>
                  <a:cubicBezTo>
                    <a:pt x="24926" y="14552"/>
                    <a:pt x="25177" y="13456"/>
                    <a:pt x="25314" y="12543"/>
                  </a:cubicBezTo>
                  <a:cubicBezTo>
                    <a:pt x="25611" y="10443"/>
                    <a:pt x="25908" y="8297"/>
                    <a:pt x="25588" y="6198"/>
                  </a:cubicBezTo>
                  <a:cubicBezTo>
                    <a:pt x="25268" y="4098"/>
                    <a:pt x="24218" y="2021"/>
                    <a:pt x="22415" y="925"/>
                  </a:cubicBezTo>
                  <a:cubicBezTo>
                    <a:pt x="21271" y="232"/>
                    <a:pt x="19975" y="0"/>
                    <a:pt x="18639"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142;p28"/>
            <p:cNvSpPr/>
            <p:nvPr/>
          </p:nvSpPr>
          <p:spPr>
            <a:xfrm>
              <a:off x="7198900" y="4388676"/>
              <a:ext cx="1554393" cy="769663"/>
            </a:xfrm>
            <a:custGeom>
              <a:avLst/>
              <a:gdLst/>
              <a:ahLst/>
              <a:cxnLst/>
              <a:rect l="l" t="t" r="r" b="b"/>
              <a:pathLst>
                <a:path w="49213" h="24368" extrusionOk="0">
                  <a:moveTo>
                    <a:pt x="45310" y="0"/>
                  </a:moveTo>
                  <a:cubicBezTo>
                    <a:pt x="44086" y="0"/>
                    <a:pt x="42807" y="255"/>
                    <a:pt x="41794" y="626"/>
                  </a:cubicBezTo>
                  <a:cubicBezTo>
                    <a:pt x="40584" y="1082"/>
                    <a:pt x="39649" y="1927"/>
                    <a:pt x="38621" y="2703"/>
                  </a:cubicBezTo>
                  <a:cubicBezTo>
                    <a:pt x="38051" y="3114"/>
                    <a:pt x="37457" y="3479"/>
                    <a:pt x="36818" y="3776"/>
                  </a:cubicBezTo>
                  <a:cubicBezTo>
                    <a:pt x="35905" y="4164"/>
                    <a:pt x="34810" y="4164"/>
                    <a:pt x="33919" y="4552"/>
                  </a:cubicBezTo>
                  <a:cubicBezTo>
                    <a:pt x="33440" y="4757"/>
                    <a:pt x="33554" y="4666"/>
                    <a:pt x="33463" y="5214"/>
                  </a:cubicBezTo>
                  <a:cubicBezTo>
                    <a:pt x="33417" y="5488"/>
                    <a:pt x="33417" y="5807"/>
                    <a:pt x="33417" y="6081"/>
                  </a:cubicBezTo>
                  <a:cubicBezTo>
                    <a:pt x="33372" y="6675"/>
                    <a:pt x="33326" y="7268"/>
                    <a:pt x="33303" y="7861"/>
                  </a:cubicBezTo>
                  <a:cubicBezTo>
                    <a:pt x="33257" y="9003"/>
                    <a:pt x="33417" y="10144"/>
                    <a:pt x="33349" y="11285"/>
                  </a:cubicBezTo>
                  <a:cubicBezTo>
                    <a:pt x="32156" y="11276"/>
                    <a:pt x="30964" y="11271"/>
                    <a:pt x="29772" y="11271"/>
                  </a:cubicBezTo>
                  <a:cubicBezTo>
                    <a:pt x="25128" y="11271"/>
                    <a:pt x="20492" y="11341"/>
                    <a:pt x="15842" y="11468"/>
                  </a:cubicBezTo>
                  <a:lnTo>
                    <a:pt x="15819" y="11422"/>
                  </a:lnTo>
                  <a:cubicBezTo>
                    <a:pt x="13719" y="11377"/>
                    <a:pt x="11619" y="11194"/>
                    <a:pt x="9519" y="10874"/>
                  </a:cubicBezTo>
                  <a:cubicBezTo>
                    <a:pt x="8675" y="10760"/>
                    <a:pt x="7830" y="10532"/>
                    <a:pt x="6963" y="10441"/>
                  </a:cubicBezTo>
                  <a:cubicBezTo>
                    <a:pt x="6644" y="10405"/>
                    <a:pt x="6265" y="10358"/>
                    <a:pt x="5895" y="10358"/>
                  </a:cubicBezTo>
                  <a:cubicBezTo>
                    <a:pt x="5547" y="10358"/>
                    <a:pt x="5207" y="10400"/>
                    <a:pt x="4931" y="10532"/>
                  </a:cubicBezTo>
                  <a:cubicBezTo>
                    <a:pt x="4543" y="10737"/>
                    <a:pt x="4612" y="11057"/>
                    <a:pt x="4954" y="11285"/>
                  </a:cubicBezTo>
                  <a:cubicBezTo>
                    <a:pt x="5411" y="11582"/>
                    <a:pt x="6050" y="11673"/>
                    <a:pt x="6575" y="11856"/>
                  </a:cubicBezTo>
                  <a:cubicBezTo>
                    <a:pt x="7396" y="12153"/>
                    <a:pt x="8218" y="12381"/>
                    <a:pt x="9040" y="12678"/>
                  </a:cubicBezTo>
                  <a:cubicBezTo>
                    <a:pt x="8690" y="12556"/>
                    <a:pt x="8228" y="12546"/>
                    <a:pt x="7797" y="12546"/>
                  </a:cubicBezTo>
                  <a:cubicBezTo>
                    <a:pt x="7711" y="12546"/>
                    <a:pt x="7626" y="12546"/>
                    <a:pt x="7543" y="12546"/>
                  </a:cubicBezTo>
                  <a:cubicBezTo>
                    <a:pt x="7419" y="12546"/>
                    <a:pt x="7300" y="12545"/>
                    <a:pt x="7191" y="12541"/>
                  </a:cubicBezTo>
                  <a:cubicBezTo>
                    <a:pt x="6529" y="12495"/>
                    <a:pt x="5867" y="12495"/>
                    <a:pt x="5205" y="12495"/>
                  </a:cubicBezTo>
                  <a:cubicBezTo>
                    <a:pt x="4041" y="12518"/>
                    <a:pt x="2831" y="12541"/>
                    <a:pt x="1759" y="13066"/>
                  </a:cubicBezTo>
                  <a:cubicBezTo>
                    <a:pt x="1622" y="13134"/>
                    <a:pt x="1485" y="13248"/>
                    <a:pt x="1485" y="13385"/>
                  </a:cubicBezTo>
                  <a:cubicBezTo>
                    <a:pt x="1507" y="13545"/>
                    <a:pt x="1667" y="13613"/>
                    <a:pt x="1804" y="13682"/>
                  </a:cubicBezTo>
                  <a:cubicBezTo>
                    <a:pt x="2626" y="13979"/>
                    <a:pt x="3493" y="14024"/>
                    <a:pt x="4361" y="14138"/>
                  </a:cubicBezTo>
                  <a:cubicBezTo>
                    <a:pt x="5045" y="14207"/>
                    <a:pt x="5753" y="14298"/>
                    <a:pt x="6438" y="14367"/>
                  </a:cubicBezTo>
                  <a:cubicBezTo>
                    <a:pt x="6963" y="14435"/>
                    <a:pt x="7419" y="14595"/>
                    <a:pt x="7944" y="14618"/>
                  </a:cubicBezTo>
                  <a:cubicBezTo>
                    <a:pt x="7332" y="14596"/>
                    <a:pt x="6710" y="14577"/>
                    <a:pt x="6087" y="14577"/>
                  </a:cubicBezTo>
                  <a:cubicBezTo>
                    <a:pt x="4109" y="14577"/>
                    <a:pt x="2114" y="14771"/>
                    <a:pt x="343" y="15691"/>
                  </a:cubicBezTo>
                  <a:cubicBezTo>
                    <a:pt x="184" y="15782"/>
                    <a:pt x="1" y="15896"/>
                    <a:pt x="24" y="16079"/>
                  </a:cubicBezTo>
                  <a:cubicBezTo>
                    <a:pt x="24" y="16238"/>
                    <a:pt x="184" y="16352"/>
                    <a:pt x="343" y="16421"/>
                  </a:cubicBezTo>
                  <a:cubicBezTo>
                    <a:pt x="744" y="16579"/>
                    <a:pt x="1165" y="16630"/>
                    <a:pt x="1594" y="16630"/>
                  </a:cubicBezTo>
                  <a:cubicBezTo>
                    <a:pt x="2092" y="16630"/>
                    <a:pt x="2602" y="16561"/>
                    <a:pt x="3105" y="16512"/>
                  </a:cubicBezTo>
                  <a:cubicBezTo>
                    <a:pt x="3661" y="16454"/>
                    <a:pt x="4219" y="16426"/>
                    <a:pt x="4778" y="16426"/>
                  </a:cubicBezTo>
                  <a:cubicBezTo>
                    <a:pt x="5759" y="16426"/>
                    <a:pt x="6742" y="16512"/>
                    <a:pt x="7716" y="16672"/>
                  </a:cubicBezTo>
                  <a:cubicBezTo>
                    <a:pt x="5821" y="16786"/>
                    <a:pt x="3858" y="17083"/>
                    <a:pt x="2192" y="18019"/>
                  </a:cubicBezTo>
                  <a:cubicBezTo>
                    <a:pt x="1918" y="18201"/>
                    <a:pt x="1599" y="18475"/>
                    <a:pt x="1713" y="18795"/>
                  </a:cubicBezTo>
                  <a:cubicBezTo>
                    <a:pt x="1781" y="19023"/>
                    <a:pt x="2032" y="19114"/>
                    <a:pt x="2283" y="19160"/>
                  </a:cubicBezTo>
                  <a:cubicBezTo>
                    <a:pt x="2507" y="19195"/>
                    <a:pt x="2731" y="19208"/>
                    <a:pt x="2954" y="19208"/>
                  </a:cubicBezTo>
                  <a:cubicBezTo>
                    <a:pt x="3648" y="19208"/>
                    <a:pt x="4342" y="19081"/>
                    <a:pt x="5037" y="19081"/>
                  </a:cubicBezTo>
                  <a:cubicBezTo>
                    <a:pt x="5146" y="19081"/>
                    <a:pt x="5255" y="19084"/>
                    <a:pt x="5365" y="19092"/>
                  </a:cubicBezTo>
                  <a:cubicBezTo>
                    <a:pt x="6415" y="19137"/>
                    <a:pt x="7419" y="19525"/>
                    <a:pt x="8309" y="20027"/>
                  </a:cubicBezTo>
                  <a:cubicBezTo>
                    <a:pt x="9108" y="20484"/>
                    <a:pt x="9907" y="21009"/>
                    <a:pt x="10638" y="21557"/>
                  </a:cubicBezTo>
                  <a:cubicBezTo>
                    <a:pt x="11117" y="21922"/>
                    <a:pt x="11573" y="22127"/>
                    <a:pt x="12098" y="22264"/>
                  </a:cubicBezTo>
                  <a:cubicBezTo>
                    <a:pt x="12098" y="22287"/>
                    <a:pt x="12121" y="22287"/>
                    <a:pt x="12144" y="22287"/>
                  </a:cubicBezTo>
                  <a:cubicBezTo>
                    <a:pt x="12372" y="22356"/>
                    <a:pt x="12623" y="22401"/>
                    <a:pt x="12897" y="22470"/>
                  </a:cubicBezTo>
                  <a:cubicBezTo>
                    <a:pt x="14061" y="22721"/>
                    <a:pt x="15088" y="23177"/>
                    <a:pt x="16275" y="23383"/>
                  </a:cubicBezTo>
                  <a:cubicBezTo>
                    <a:pt x="17170" y="23529"/>
                    <a:pt x="18080" y="23602"/>
                    <a:pt x="18980" y="23602"/>
                  </a:cubicBezTo>
                  <a:cubicBezTo>
                    <a:pt x="19205" y="23602"/>
                    <a:pt x="19430" y="23597"/>
                    <a:pt x="19654" y="23588"/>
                  </a:cubicBezTo>
                  <a:cubicBezTo>
                    <a:pt x="23077" y="24045"/>
                    <a:pt x="26524" y="24296"/>
                    <a:pt x="29971" y="24341"/>
                  </a:cubicBezTo>
                  <a:cubicBezTo>
                    <a:pt x="30857" y="24356"/>
                    <a:pt x="31744" y="24368"/>
                    <a:pt x="32630" y="24368"/>
                  </a:cubicBezTo>
                  <a:cubicBezTo>
                    <a:pt x="34574" y="24368"/>
                    <a:pt x="36518" y="24310"/>
                    <a:pt x="38462" y="24090"/>
                  </a:cubicBezTo>
                  <a:cubicBezTo>
                    <a:pt x="40950" y="23816"/>
                    <a:pt x="43574" y="23839"/>
                    <a:pt x="45629" y="22150"/>
                  </a:cubicBezTo>
                  <a:cubicBezTo>
                    <a:pt x="48162" y="20027"/>
                    <a:pt x="47957" y="15348"/>
                    <a:pt x="48254" y="12335"/>
                  </a:cubicBezTo>
                  <a:cubicBezTo>
                    <a:pt x="48413" y="10532"/>
                    <a:pt x="48528" y="8706"/>
                    <a:pt x="48573" y="6903"/>
                  </a:cubicBezTo>
                  <a:cubicBezTo>
                    <a:pt x="48619" y="5533"/>
                    <a:pt x="49212" y="2863"/>
                    <a:pt x="48505" y="1333"/>
                  </a:cubicBezTo>
                  <a:cubicBezTo>
                    <a:pt x="48276" y="854"/>
                    <a:pt x="47934" y="466"/>
                    <a:pt x="47386" y="306"/>
                  </a:cubicBezTo>
                  <a:cubicBezTo>
                    <a:pt x="46761" y="92"/>
                    <a:pt x="46046" y="0"/>
                    <a:pt x="45310"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143;p28"/>
            <p:cNvSpPr/>
            <p:nvPr/>
          </p:nvSpPr>
          <p:spPr>
            <a:xfrm>
              <a:off x="7551440" y="3127325"/>
              <a:ext cx="69234" cy="121192"/>
            </a:xfrm>
            <a:custGeom>
              <a:avLst/>
              <a:gdLst/>
              <a:ahLst/>
              <a:cxnLst/>
              <a:rect l="l" t="t" r="r" b="b"/>
              <a:pathLst>
                <a:path w="2192" h="3837" extrusionOk="0">
                  <a:moveTo>
                    <a:pt x="1141" y="1"/>
                  </a:moveTo>
                  <a:cubicBezTo>
                    <a:pt x="558" y="1"/>
                    <a:pt x="68" y="837"/>
                    <a:pt x="23" y="1896"/>
                  </a:cubicBezTo>
                  <a:cubicBezTo>
                    <a:pt x="1" y="2946"/>
                    <a:pt x="434" y="3813"/>
                    <a:pt x="1028" y="3836"/>
                  </a:cubicBezTo>
                  <a:cubicBezTo>
                    <a:pt x="1036" y="3836"/>
                    <a:pt x="1043" y="3836"/>
                    <a:pt x="1051" y="3836"/>
                  </a:cubicBezTo>
                  <a:cubicBezTo>
                    <a:pt x="1634" y="3836"/>
                    <a:pt x="2124" y="3000"/>
                    <a:pt x="2169" y="1964"/>
                  </a:cubicBezTo>
                  <a:cubicBezTo>
                    <a:pt x="2192" y="892"/>
                    <a:pt x="1758" y="24"/>
                    <a:pt x="1165" y="1"/>
                  </a:cubicBezTo>
                  <a:cubicBezTo>
                    <a:pt x="1157" y="1"/>
                    <a:pt x="1149" y="1"/>
                    <a:pt x="1141"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144;p28"/>
            <p:cNvSpPr/>
            <p:nvPr/>
          </p:nvSpPr>
          <p:spPr>
            <a:xfrm>
              <a:off x="7867217" y="3138158"/>
              <a:ext cx="69961" cy="121160"/>
            </a:xfrm>
            <a:custGeom>
              <a:avLst/>
              <a:gdLst/>
              <a:ahLst/>
              <a:cxnLst/>
              <a:rect l="l" t="t" r="r" b="b"/>
              <a:pathLst>
                <a:path w="2215" h="3836" extrusionOk="0">
                  <a:moveTo>
                    <a:pt x="1141" y="0"/>
                  </a:moveTo>
                  <a:cubicBezTo>
                    <a:pt x="580" y="0"/>
                    <a:pt x="68" y="836"/>
                    <a:pt x="46" y="1872"/>
                  </a:cubicBezTo>
                  <a:cubicBezTo>
                    <a:pt x="0" y="2945"/>
                    <a:pt x="457" y="3813"/>
                    <a:pt x="1050" y="3835"/>
                  </a:cubicBezTo>
                  <a:cubicBezTo>
                    <a:pt x="1643" y="3835"/>
                    <a:pt x="2146" y="3014"/>
                    <a:pt x="2191" y="1941"/>
                  </a:cubicBezTo>
                  <a:cubicBezTo>
                    <a:pt x="2214" y="891"/>
                    <a:pt x="1758" y="24"/>
                    <a:pt x="1164" y="1"/>
                  </a:cubicBezTo>
                  <a:cubicBezTo>
                    <a:pt x="1157" y="0"/>
                    <a:pt x="1149" y="0"/>
                    <a:pt x="1141"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145;p28"/>
            <p:cNvSpPr/>
            <p:nvPr/>
          </p:nvSpPr>
          <p:spPr>
            <a:xfrm>
              <a:off x="7529805" y="2917890"/>
              <a:ext cx="147818" cy="77762"/>
            </a:xfrm>
            <a:custGeom>
              <a:avLst/>
              <a:gdLst/>
              <a:ahLst/>
              <a:cxnLst/>
              <a:rect l="l" t="t" r="r" b="b"/>
              <a:pathLst>
                <a:path w="4680" h="2462" extrusionOk="0">
                  <a:moveTo>
                    <a:pt x="3129" y="0"/>
                  </a:moveTo>
                  <a:cubicBezTo>
                    <a:pt x="2791" y="0"/>
                    <a:pt x="2416" y="49"/>
                    <a:pt x="2032" y="150"/>
                  </a:cubicBezTo>
                  <a:cubicBezTo>
                    <a:pt x="845" y="492"/>
                    <a:pt x="1" y="1246"/>
                    <a:pt x="161" y="1839"/>
                  </a:cubicBezTo>
                  <a:cubicBezTo>
                    <a:pt x="268" y="2238"/>
                    <a:pt x="808" y="2461"/>
                    <a:pt x="1511" y="2461"/>
                  </a:cubicBezTo>
                  <a:cubicBezTo>
                    <a:pt x="1854" y="2461"/>
                    <a:pt x="2236" y="2408"/>
                    <a:pt x="2626" y="2296"/>
                  </a:cubicBezTo>
                  <a:cubicBezTo>
                    <a:pt x="3835" y="1976"/>
                    <a:pt x="4680" y="1223"/>
                    <a:pt x="4520" y="629"/>
                  </a:cubicBezTo>
                  <a:cubicBezTo>
                    <a:pt x="4411" y="224"/>
                    <a:pt x="3856" y="0"/>
                    <a:pt x="3129"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146;p28"/>
            <p:cNvSpPr/>
            <p:nvPr/>
          </p:nvSpPr>
          <p:spPr>
            <a:xfrm>
              <a:off x="7869365" y="2927365"/>
              <a:ext cx="147818" cy="81363"/>
            </a:xfrm>
            <a:custGeom>
              <a:avLst/>
              <a:gdLst/>
              <a:ahLst/>
              <a:cxnLst/>
              <a:rect l="l" t="t" r="r" b="b"/>
              <a:pathLst>
                <a:path w="4680" h="2576" extrusionOk="0">
                  <a:moveTo>
                    <a:pt x="1407" y="1"/>
                  </a:moveTo>
                  <a:cubicBezTo>
                    <a:pt x="795" y="1"/>
                    <a:pt x="331" y="187"/>
                    <a:pt x="206" y="535"/>
                  </a:cubicBezTo>
                  <a:cubicBezTo>
                    <a:pt x="0" y="1128"/>
                    <a:pt x="799" y="1927"/>
                    <a:pt x="1963" y="2338"/>
                  </a:cubicBezTo>
                  <a:cubicBezTo>
                    <a:pt x="2427" y="2499"/>
                    <a:pt x="2881" y="2575"/>
                    <a:pt x="3274" y="2575"/>
                  </a:cubicBezTo>
                  <a:cubicBezTo>
                    <a:pt x="3885" y="2575"/>
                    <a:pt x="4349" y="2389"/>
                    <a:pt x="4474" y="2041"/>
                  </a:cubicBezTo>
                  <a:cubicBezTo>
                    <a:pt x="4680" y="1448"/>
                    <a:pt x="3881" y="649"/>
                    <a:pt x="2717" y="238"/>
                  </a:cubicBezTo>
                  <a:cubicBezTo>
                    <a:pt x="2253" y="77"/>
                    <a:pt x="1799" y="1"/>
                    <a:pt x="1407"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147;p28"/>
            <p:cNvSpPr/>
            <p:nvPr/>
          </p:nvSpPr>
          <p:spPr>
            <a:xfrm>
              <a:off x="7659584" y="3301102"/>
              <a:ext cx="203344" cy="134678"/>
            </a:xfrm>
            <a:custGeom>
              <a:avLst/>
              <a:gdLst/>
              <a:ahLst/>
              <a:cxnLst/>
              <a:rect l="l" t="t" r="r" b="b"/>
              <a:pathLst>
                <a:path w="6438" h="4264" extrusionOk="0">
                  <a:moveTo>
                    <a:pt x="5935" y="0"/>
                  </a:moveTo>
                  <a:cubicBezTo>
                    <a:pt x="4879" y="994"/>
                    <a:pt x="3465" y="1523"/>
                    <a:pt x="2022" y="1523"/>
                  </a:cubicBezTo>
                  <a:cubicBezTo>
                    <a:pt x="1343" y="1523"/>
                    <a:pt x="658" y="1405"/>
                    <a:pt x="0" y="1164"/>
                  </a:cubicBezTo>
                  <a:lnTo>
                    <a:pt x="0" y="1164"/>
                  </a:lnTo>
                  <a:cubicBezTo>
                    <a:pt x="0" y="1370"/>
                    <a:pt x="23" y="1598"/>
                    <a:pt x="69" y="1803"/>
                  </a:cubicBezTo>
                  <a:cubicBezTo>
                    <a:pt x="368" y="3261"/>
                    <a:pt x="1645" y="4264"/>
                    <a:pt x="3075" y="4264"/>
                  </a:cubicBezTo>
                  <a:cubicBezTo>
                    <a:pt x="3280" y="4264"/>
                    <a:pt x="3489" y="4243"/>
                    <a:pt x="3698" y="4200"/>
                  </a:cubicBezTo>
                  <a:cubicBezTo>
                    <a:pt x="5364" y="3858"/>
                    <a:pt x="6437" y="2237"/>
                    <a:pt x="6118" y="571"/>
                  </a:cubicBezTo>
                  <a:cubicBezTo>
                    <a:pt x="6072" y="365"/>
                    <a:pt x="6003" y="183"/>
                    <a:pt x="593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148;p28"/>
            <p:cNvSpPr/>
            <p:nvPr/>
          </p:nvSpPr>
          <p:spPr>
            <a:xfrm>
              <a:off x="7704275" y="3373904"/>
              <a:ext cx="137016" cy="62096"/>
            </a:xfrm>
            <a:custGeom>
              <a:avLst/>
              <a:gdLst/>
              <a:ahLst/>
              <a:cxnLst/>
              <a:rect l="l" t="t" r="r" b="b"/>
              <a:pathLst>
                <a:path w="4338" h="1966" extrusionOk="0">
                  <a:moveTo>
                    <a:pt x="2717" y="1"/>
                  </a:moveTo>
                  <a:cubicBezTo>
                    <a:pt x="1575" y="1"/>
                    <a:pt x="594" y="594"/>
                    <a:pt x="0" y="1461"/>
                  </a:cubicBezTo>
                  <a:cubicBezTo>
                    <a:pt x="490" y="1782"/>
                    <a:pt x="1054" y="1965"/>
                    <a:pt x="1647" y="1965"/>
                  </a:cubicBezTo>
                  <a:cubicBezTo>
                    <a:pt x="1856" y="1965"/>
                    <a:pt x="2069" y="1943"/>
                    <a:pt x="2283" y="1895"/>
                  </a:cubicBezTo>
                  <a:cubicBezTo>
                    <a:pt x="3173" y="1713"/>
                    <a:pt x="3904" y="1165"/>
                    <a:pt x="4337" y="434"/>
                  </a:cubicBezTo>
                  <a:cubicBezTo>
                    <a:pt x="3858" y="160"/>
                    <a:pt x="3310" y="1"/>
                    <a:pt x="2717" y="1"/>
                  </a:cubicBezTo>
                  <a:close/>
                </a:path>
              </a:pathLst>
            </a:custGeom>
            <a:solidFill>
              <a:srgbClr val="DB76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149;p28"/>
            <p:cNvSpPr/>
            <p:nvPr/>
          </p:nvSpPr>
          <p:spPr>
            <a:xfrm>
              <a:off x="7660310" y="2975973"/>
              <a:ext cx="100219" cy="322767"/>
            </a:xfrm>
            <a:custGeom>
              <a:avLst/>
              <a:gdLst/>
              <a:ahLst/>
              <a:cxnLst/>
              <a:rect l="l" t="t" r="r" b="b"/>
              <a:pathLst>
                <a:path w="3173" h="10219" extrusionOk="0">
                  <a:moveTo>
                    <a:pt x="2602" y="0"/>
                  </a:moveTo>
                  <a:lnTo>
                    <a:pt x="2602" y="0"/>
                  </a:lnTo>
                  <a:cubicBezTo>
                    <a:pt x="2557" y="23"/>
                    <a:pt x="2648" y="730"/>
                    <a:pt x="2739" y="1895"/>
                  </a:cubicBezTo>
                  <a:cubicBezTo>
                    <a:pt x="2785" y="2488"/>
                    <a:pt x="2830" y="3173"/>
                    <a:pt x="2853" y="3949"/>
                  </a:cubicBezTo>
                  <a:cubicBezTo>
                    <a:pt x="2876" y="4337"/>
                    <a:pt x="2876" y="4748"/>
                    <a:pt x="2876" y="5159"/>
                  </a:cubicBezTo>
                  <a:cubicBezTo>
                    <a:pt x="2876" y="5547"/>
                    <a:pt x="2762" y="5957"/>
                    <a:pt x="2420" y="6140"/>
                  </a:cubicBezTo>
                  <a:cubicBezTo>
                    <a:pt x="2054" y="6345"/>
                    <a:pt x="1621" y="6368"/>
                    <a:pt x="1187" y="6551"/>
                  </a:cubicBezTo>
                  <a:cubicBezTo>
                    <a:pt x="776" y="6756"/>
                    <a:pt x="457" y="7076"/>
                    <a:pt x="274" y="7441"/>
                  </a:cubicBezTo>
                  <a:cubicBezTo>
                    <a:pt x="91" y="7829"/>
                    <a:pt x="0" y="8217"/>
                    <a:pt x="46" y="8582"/>
                  </a:cubicBezTo>
                  <a:cubicBezTo>
                    <a:pt x="91" y="8970"/>
                    <a:pt x="251" y="9290"/>
                    <a:pt x="457" y="9518"/>
                  </a:cubicBezTo>
                  <a:cubicBezTo>
                    <a:pt x="845" y="9998"/>
                    <a:pt x="1347" y="10180"/>
                    <a:pt x="1689" y="10203"/>
                  </a:cubicBezTo>
                  <a:cubicBezTo>
                    <a:pt x="1775" y="10214"/>
                    <a:pt x="1850" y="10219"/>
                    <a:pt x="1916" y="10219"/>
                  </a:cubicBezTo>
                  <a:cubicBezTo>
                    <a:pt x="2111" y="10219"/>
                    <a:pt x="2214" y="10180"/>
                    <a:pt x="2214" y="10180"/>
                  </a:cubicBezTo>
                  <a:cubicBezTo>
                    <a:pt x="2191" y="10157"/>
                    <a:pt x="2009" y="10180"/>
                    <a:pt x="1712" y="10089"/>
                  </a:cubicBezTo>
                  <a:cubicBezTo>
                    <a:pt x="1415" y="10020"/>
                    <a:pt x="959" y="9838"/>
                    <a:pt x="616" y="9381"/>
                  </a:cubicBezTo>
                  <a:cubicBezTo>
                    <a:pt x="457" y="9176"/>
                    <a:pt x="320" y="8879"/>
                    <a:pt x="297" y="8560"/>
                  </a:cubicBezTo>
                  <a:cubicBezTo>
                    <a:pt x="274" y="8240"/>
                    <a:pt x="343" y="7898"/>
                    <a:pt x="502" y="7578"/>
                  </a:cubicBezTo>
                  <a:cubicBezTo>
                    <a:pt x="685" y="7259"/>
                    <a:pt x="959" y="6985"/>
                    <a:pt x="1301" y="6825"/>
                  </a:cubicBezTo>
                  <a:cubicBezTo>
                    <a:pt x="1666" y="6665"/>
                    <a:pt x="2123" y="6642"/>
                    <a:pt x="2557" y="6391"/>
                  </a:cubicBezTo>
                  <a:cubicBezTo>
                    <a:pt x="2785" y="6277"/>
                    <a:pt x="2967" y="6072"/>
                    <a:pt x="3059" y="5843"/>
                  </a:cubicBezTo>
                  <a:cubicBezTo>
                    <a:pt x="3150" y="5615"/>
                    <a:pt x="3173" y="5364"/>
                    <a:pt x="3173" y="5159"/>
                  </a:cubicBezTo>
                  <a:cubicBezTo>
                    <a:pt x="3173" y="4725"/>
                    <a:pt x="3150" y="4314"/>
                    <a:pt x="3127" y="3926"/>
                  </a:cubicBezTo>
                  <a:cubicBezTo>
                    <a:pt x="3104" y="3150"/>
                    <a:pt x="3036" y="2465"/>
                    <a:pt x="2945" y="1872"/>
                  </a:cubicBezTo>
                  <a:cubicBezTo>
                    <a:pt x="2876" y="1301"/>
                    <a:pt x="2785" y="822"/>
                    <a:pt x="2716" y="502"/>
                  </a:cubicBezTo>
                  <a:cubicBezTo>
                    <a:pt x="2671" y="183"/>
                    <a:pt x="2602" y="0"/>
                    <a:pt x="2602"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150;p28"/>
            <p:cNvSpPr/>
            <p:nvPr/>
          </p:nvSpPr>
          <p:spPr>
            <a:xfrm>
              <a:off x="7744640" y="3267559"/>
              <a:ext cx="25268" cy="21320"/>
            </a:xfrm>
            <a:custGeom>
              <a:avLst/>
              <a:gdLst/>
              <a:ahLst/>
              <a:cxnLst/>
              <a:rect l="l" t="t" r="r" b="b"/>
              <a:pathLst>
                <a:path w="800" h="675" extrusionOk="0">
                  <a:moveTo>
                    <a:pt x="694" y="1"/>
                  </a:moveTo>
                  <a:cubicBezTo>
                    <a:pt x="615" y="1"/>
                    <a:pt x="448" y="86"/>
                    <a:pt x="297" y="218"/>
                  </a:cubicBezTo>
                  <a:cubicBezTo>
                    <a:pt x="115" y="400"/>
                    <a:pt x="1" y="583"/>
                    <a:pt x="46" y="651"/>
                  </a:cubicBezTo>
                  <a:cubicBezTo>
                    <a:pt x="62" y="667"/>
                    <a:pt x="83" y="674"/>
                    <a:pt x="109" y="674"/>
                  </a:cubicBezTo>
                  <a:cubicBezTo>
                    <a:pt x="198" y="674"/>
                    <a:pt x="344" y="587"/>
                    <a:pt x="503" y="446"/>
                  </a:cubicBezTo>
                  <a:cubicBezTo>
                    <a:pt x="685" y="263"/>
                    <a:pt x="800" y="81"/>
                    <a:pt x="731" y="12"/>
                  </a:cubicBezTo>
                  <a:cubicBezTo>
                    <a:pt x="723" y="4"/>
                    <a:pt x="710" y="1"/>
                    <a:pt x="694"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151;p28"/>
            <p:cNvSpPr/>
            <p:nvPr/>
          </p:nvSpPr>
          <p:spPr>
            <a:xfrm>
              <a:off x="7776382" y="3845015"/>
              <a:ext cx="553685" cy="169927"/>
            </a:xfrm>
            <a:custGeom>
              <a:avLst/>
              <a:gdLst/>
              <a:ahLst/>
              <a:cxnLst/>
              <a:rect l="l" t="t" r="r" b="b"/>
              <a:pathLst>
                <a:path w="17530" h="5380" extrusionOk="0">
                  <a:moveTo>
                    <a:pt x="16480" y="1"/>
                  </a:moveTo>
                  <a:cubicBezTo>
                    <a:pt x="16132" y="1"/>
                    <a:pt x="15784" y="12"/>
                    <a:pt x="15430" y="35"/>
                  </a:cubicBezTo>
                  <a:cubicBezTo>
                    <a:pt x="14015" y="1679"/>
                    <a:pt x="12006" y="2865"/>
                    <a:pt x="9838" y="3208"/>
                  </a:cubicBezTo>
                  <a:cubicBezTo>
                    <a:pt x="9414" y="3270"/>
                    <a:pt x="8988" y="3301"/>
                    <a:pt x="8561" y="3301"/>
                  </a:cubicBezTo>
                  <a:cubicBezTo>
                    <a:pt x="6341" y="3301"/>
                    <a:pt x="4123" y="2475"/>
                    <a:pt x="2420" y="1039"/>
                  </a:cubicBezTo>
                  <a:cubicBezTo>
                    <a:pt x="2191" y="1013"/>
                    <a:pt x="1961" y="1000"/>
                    <a:pt x="1730" y="1000"/>
                  </a:cubicBezTo>
                  <a:cubicBezTo>
                    <a:pt x="1153" y="1000"/>
                    <a:pt x="571" y="1082"/>
                    <a:pt x="0" y="1245"/>
                  </a:cubicBezTo>
                  <a:cubicBezTo>
                    <a:pt x="2005" y="3809"/>
                    <a:pt x="5247" y="5380"/>
                    <a:pt x="8503" y="5380"/>
                  </a:cubicBezTo>
                  <a:cubicBezTo>
                    <a:pt x="9102" y="5380"/>
                    <a:pt x="9702" y="5326"/>
                    <a:pt x="10294" y="5216"/>
                  </a:cubicBezTo>
                  <a:cubicBezTo>
                    <a:pt x="13307" y="4669"/>
                    <a:pt x="15978" y="2683"/>
                    <a:pt x="17530" y="35"/>
                  </a:cubicBezTo>
                  <a:cubicBezTo>
                    <a:pt x="17176" y="12"/>
                    <a:pt x="16828" y="1"/>
                    <a:pt x="16480"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152;p28"/>
            <p:cNvSpPr/>
            <p:nvPr/>
          </p:nvSpPr>
          <p:spPr>
            <a:xfrm>
              <a:off x="7687694" y="4050123"/>
              <a:ext cx="56253" cy="530660"/>
            </a:xfrm>
            <a:custGeom>
              <a:avLst/>
              <a:gdLst/>
              <a:ahLst/>
              <a:cxnLst/>
              <a:rect l="l" t="t" r="r" b="b"/>
              <a:pathLst>
                <a:path w="1781" h="16801" extrusionOk="0">
                  <a:moveTo>
                    <a:pt x="731" y="1"/>
                  </a:moveTo>
                  <a:cubicBezTo>
                    <a:pt x="708" y="1"/>
                    <a:pt x="662" y="229"/>
                    <a:pt x="571" y="663"/>
                  </a:cubicBezTo>
                  <a:cubicBezTo>
                    <a:pt x="480" y="1074"/>
                    <a:pt x="389" y="1690"/>
                    <a:pt x="297" y="2466"/>
                  </a:cubicBezTo>
                  <a:cubicBezTo>
                    <a:pt x="115" y="3995"/>
                    <a:pt x="1" y="6118"/>
                    <a:pt x="137" y="8469"/>
                  </a:cubicBezTo>
                  <a:cubicBezTo>
                    <a:pt x="297" y="10820"/>
                    <a:pt x="662" y="12920"/>
                    <a:pt x="1028" y="14426"/>
                  </a:cubicBezTo>
                  <a:cubicBezTo>
                    <a:pt x="1210" y="15180"/>
                    <a:pt x="1393" y="15773"/>
                    <a:pt x="1530" y="16184"/>
                  </a:cubicBezTo>
                  <a:cubicBezTo>
                    <a:pt x="1667" y="16595"/>
                    <a:pt x="1735" y="16800"/>
                    <a:pt x="1758" y="16800"/>
                  </a:cubicBezTo>
                  <a:cubicBezTo>
                    <a:pt x="1781" y="16800"/>
                    <a:pt x="1735" y="16572"/>
                    <a:pt x="1644" y="16138"/>
                  </a:cubicBezTo>
                  <a:cubicBezTo>
                    <a:pt x="1530" y="15727"/>
                    <a:pt x="1393" y="15134"/>
                    <a:pt x="1233" y="14381"/>
                  </a:cubicBezTo>
                  <a:cubicBezTo>
                    <a:pt x="936" y="12874"/>
                    <a:pt x="594" y="10797"/>
                    <a:pt x="434" y="8469"/>
                  </a:cubicBezTo>
                  <a:cubicBezTo>
                    <a:pt x="297" y="6118"/>
                    <a:pt x="389" y="4018"/>
                    <a:pt x="503" y="2489"/>
                  </a:cubicBezTo>
                  <a:cubicBezTo>
                    <a:pt x="571" y="1713"/>
                    <a:pt x="640" y="1096"/>
                    <a:pt x="685" y="685"/>
                  </a:cubicBezTo>
                  <a:cubicBezTo>
                    <a:pt x="731" y="252"/>
                    <a:pt x="754" y="24"/>
                    <a:pt x="731"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2" name="Google Shape;153;p28"/>
            <p:cNvSpPr/>
            <p:nvPr/>
          </p:nvSpPr>
          <p:spPr>
            <a:xfrm>
              <a:off x="7643823" y="4101322"/>
              <a:ext cx="56885" cy="193269"/>
            </a:xfrm>
            <a:custGeom>
              <a:avLst/>
              <a:gdLst/>
              <a:ahLst/>
              <a:cxnLst/>
              <a:rect l="l" t="t" r="r" b="b"/>
              <a:pathLst>
                <a:path w="1801" h="6119" extrusionOk="0">
                  <a:moveTo>
                    <a:pt x="361" y="0"/>
                  </a:moveTo>
                  <a:cubicBezTo>
                    <a:pt x="289" y="0"/>
                    <a:pt x="0" y="1452"/>
                    <a:pt x="385" y="3196"/>
                  </a:cubicBezTo>
                  <a:cubicBezTo>
                    <a:pt x="766" y="4921"/>
                    <a:pt x="1631" y="6119"/>
                    <a:pt x="1706" y="6119"/>
                  </a:cubicBezTo>
                  <a:cubicBezTo>
                    <a:pt x="1707" y="6119"/>
                    <a:pt x="1708" y="6118"/>
                    <a:pt x="1709" y="6117"/>
                  </a:cubicBezTo>
                  <a:cubicBezTo>
                    <a:pt x="1800" y="6072"/>
                    <a:pt x="1047" y="4839"/>
                    <a:pt x="682" y="3127"/>
                  </a:cubicBezTo>
                  <a:cubicBezTo>
                    <a:pt x="294" y="1438"/>
                    <a:pt x="454" y="23"/>
                    <a:pt x="362" y="0"/>
                  </a:cubicBezTo>
                  <a:cubicBezTo>
                    <a:pt x="362" y="0"/>
                    <a:pt x="361" y="0"/>
                    <a:pt x="361"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3" name="Google Shape;154;p28"/>
            <p:cNvSpPr/>
            <p:nvPr/>
          </p:nvSpPr>
          <p:spPr>
            <a:xfrm>
              <a:off x="7432495" y="4373105"/>
              <a:ext cx="290550" cy="134836"/>
            </a:xfrm>
            <a:custGeom>
              <a:avLst/>
              <a:gdLst/>
              <a:ahLst/>
              <a:cxnLst/>
              <a:rect l="l" t="t" r="r" b="b"/>
              <a:pathLst>
                <a:path w="9199" h="4269" extrusionOk="0">
                  <a:moveTo>
                    <a:pt x="183" y="0"/>
                  </a:moveTo>
                  <a:lnTo>
                    <a:pt x="0" y="320"/>
                  </a:lnTo>
                  <a:cubicBezTo>
                    <a:pt x="411" y="594"/>
                    <a:pt x="868" y="868"/>
                    <a:pt x="1347" y="1142"/>
                  </a:cubicBezTo>
                  <a:cubicBezTo>
                    <a:pt x="2329" y="1712"/>
                    <a:pt x="3424" y="2283"/>
                    <a:pt x="4611" y="2785"/>
                  </a:cubicBezTo>
                  <a:cubicBezTo>
                    <a:pt x="5821" y="3287"/>
                    <a:pt x="7008" y="3698"/>
                    <a:pt x="8081" y="3995"/>
                  </a:cubicBezTo>
                  <a:cubicBezTo>
                    <a:pt x="8469" y="4109"/>
                    <a:pt x="8834" y="4200"/>
                    <a:pt x="9199" y="4269"/>
                  </a:cubicBezTo>
                  <a:cubicBezTo>
                    <a:pt x="9153" y="4155"/>
                    <a:pt x="9108" y="4018"/>
                    <a:pt x="9085" y="3881"/>
                  </a:cubicBezTo>
                  <a:cubicBezTo>
                    <a:pt x="8788" y="3789"/>
                    <a:pt x="8491" y="3721"/>
                    <a:pt x="8195" y="3630"/>
                  </a:cubicBezTo>
                  <a:cubicBezTo>
                    <a:pt x="7122" y="3287"/>
                    <a:pt x="5981" y="2899"/>
                    <a:pt x="4794" y="2397"/>
                  </a:cubicBezTo>
                  <a:cubicBezTo>
                    <a:pt x="3607" y="1895"/>
                    <a:pt x="2511" y="1347"/>
                    <a:pt x="1530" y="799"/>
                  </a:cubicBezTo>
                  <a:cubicBezTo>
                    <a:pt x="1050" y="525"/>
                    <a:pt x="594" y="274"/>
                    <a:pt x="183"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4" name="Google Shape;155;p28"/>
            <p:cNvSpPr/>
            <p:nvPr/>
          </p:nvSpPr>
          <p:spPr>
            <a:xfrm>
              <a:off x="7512497" y="2586475"/>
              <a:ext cx="931505" cy="700239"/>
            </a:xfrm>
            <a:custGeom>
              <a:avLst/>
              <a:gdLst/>
              <a:ahLst/>
              <a:cxnLst/>
              <a:rect l="l" t="t" r="r" b="b"/>
              <a:pathLst>
                <a:path w="29492" h="22170" extrusionOk="0">
                  <a:moveTo>
                    <a:pt x="16125" y="0"/>
                  </a:moveTo>
                  <a:cubicBezTo>
                    <a:pt x="15463" y="0"/>
                    <a:pt x="14789" y="41"/>
                    <a:pt x="14107" y="98"/>
                  </a:cubicBezTo>
                  <a:cubicBezTo>
                    <a:pt x="12190" y="258"/>
                    <a:pt x="10204" y="280"/>
                    <a:pt x="8309" y="714"/>
                  </a:cubicBezTo>
                  <a:cubicBezTo>
                    <a:pt x="5730" y="1330"/>
                    <a:pt x="3288" y="2563"/>
                    <a:pt x="1325" y="4366"/>
                  </a:cubicBezTo>
                  <a:cubicBezTo>
                    <a:pt x="868" y="4800"/>
                    <a:pt x="412" y="5302"/>
                    <a:pt x="298" y="5918"/>
                  </a:cubicBezTo>
                  <a:cubicBezTo>
                    <a:pt x="1" y="7813"/>
                    <a:pt x="4543" y="8360"/>
                    <a:pt x="5799" y="8566"/>
                  </a:cubicBezTo>
                  <a:cubicBezTo>
                    <a:pt x="7697" y="8895"/>
                    <a:pt x="9626" y="9111"/>
                    <a:pt x="11546" y="9111"/>
                  </a:cubicBezTo>
                  <a:cubicBezTo>
                    <a:pt x="12950" y="9111"/>
                    <a:pt x="14349" y="8996"/>
                    <a:pt x="15728" y="8726"/>
                  </a:cubicBezTo>
                  <a:cubicBezTo>
                    <a:pt x="17303" y="8406"/>
                    <a:pt x="18855" y="7881"/>
                    <a:pt x="20270" y="7128"/>
                  </a:cubicBezTo>
                  <a:lnTo>
                    <a:pt x="20270" y="7128"/>
                  </a:lnTo>
                  <a:cubicBezTo>
                    <a:pt x="20064" y="8840"/>
                    <a:pt x="20087" y="10575"/>
                    <a:pt x="20384" y="12264"/>
                  </a:cubicBezTo>
                  <a:cubicBezTo>
                    <a:pt x="21023" y="15870"/>
                    <a:pt x="22963" y="19317"/>
                    <a:pt x="25931" y="21462"/>
                  </a:cubicBezTo>
                  <a:cubicBezTo>
                    <a:pt x="26319" y="21736"/>
                    <a:pt x="26729" y="22010"/>
                    <a:pt x="27186" y="22170"/>
                  </a:cubicBezTo>
                  <a:cubicBezTo>
                    <a:pt x="27232" y="21873"/>
                    <a:pt x="27277" y="21576"/>
                    <a:pt x="27323" y="21257"/>
                  </a:cubicBezTo>
                  <a:cubicBezTo>
                    <a:pt x="27597" y="20047"/>
                    <a:pt x="28167" y="18974"/>
                    <a:pt x="28510" y="17787"/>
                  </a:cubicBezTo>
                  <a:cubicBezTo>
                    <a:pt x="29240" y="15277"/>
                    <a:pt x="29491" y="12583"/>
                    <a:pt x="28898" y="10027"/>
                  </a:cubicBezTo>
                  <a:cubicBezTo>
                    <a:pt x="28601" y="8657"/>
                    <a:pt x="28053" y="7356"/>
                    <a:pt x="27254" y="6215"/>
                  </a:cubicBezTo>
                  <a:cubicBezTo>
                    <a:pt x="25657" y="3932"/>
                    <a:pt x="23283" y="2860"/>
                    <a:pt x="21046" y="1330"/>
                  </a:cubicBezTo>
                  <a:cubicBezTo>
                    <a:pt x="19539" y="287"/>
                    <a:pt x="17875" y="0"/>
                    <a:pt x="1612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5" name="Google Shape;156;p28"/>
            <p:cNvSpPr/>
            <p:nvPr/>
          </p:nvSpPr>
          <p:spPr>
            <a:xfrm>
              <a:off x="8250015" y="4388676"/>
              <a:ext cx="503244" cy="355742"/>
            </a:xfrm>
            <a:custGeom>
              <a:avLst/>
              <a:gdLst/>
              <a:ahLst/>
              <a:cxnLst/>
              <a:rect l="l" t="t" r="r" b="b"/>
              <a:pathLst>
                <a:path w="15933" h="11263" extrusionOk="0">
                  <a:moveTo>
                    <a:pt x="12030" y="0"/>
                  </a:moveTo>
                  <a:cubicBezTo>
                    <a:pt x="10806" y="0"/>
                    <a:pt x="9527" y="255"/>
                    <a:pt x="8514" y="626"/>
                  </a:cubicBezTo>
                  <a:cubicBezTo>
                    <a:pt x="7304" y="1082"/>
                    <a:pt x="6369" y="1927"/>
                    <a:pt x="5341" y="2703"/>
                  </a:cubicBezTo>
                  <a:cubicBezTo>
                    <a:pt x="4771" y="3114"/>
                    <a:pt x="4177" y="3479"/>
                    <a:pt x="3538" y="3776"/>
                  </a:cubicBezTo>
                  <a:cubicBezTo>
                    <a:pt x="2625" y="4164"/>
                    <a:pt x="1530" y="4164"/>
                    <a:pt x="639" y="4552"/>
                  </a:cubicBezTo>
                  <a:cubicBezTo>
                    <a:pt x="160" y="4757"/>
                    <a:pt x="274" y="4666"/>
                    <a:pt x="183" y="5214"/>
                  </a:cubicBezTo>
                  <a:cubicBezTo>
                    <a:pt x="137" y="5488"/>
                    <a:pt x="137" y="5807"/>
                    <a:pt x="137" y="6081"/>
                  </a:cubicBezTo>
                  <a:cubicBezTo>
                    <a:pt x="92" y="6675"/>
                    <a:pt x="46" y="7268"/>
                    <a:pt x="23" y="7861"/>
                  </a:cubicBezTo>
                  <a:cubicBezTo>
                    <a:pt x="0" y="8478"/>
                    <a:pt x="23" y="9094"/>
                    <a:pt x="46" y="9710"/>
                  </a:cubicBezTo>
                  <a:cubicBezTo>
                    <a:pt x="3059" y="10646"/>
                    <a:pt x="6209" y="11125"/>
                    <a:pt x="9359" y="11240"/>
                  </a:cubicBezTo>
                  <a:cubicBezTo>
                    <a:pt x="9790" y="11255"/>
                    <a:pt x="10221" y="11262"/>
                    <a:pt x="10650" y="11262"/>
                  </a:cubicBezTo>
                  <a:cubicBezTo>
                    <a:pt x="12129" y="11262"/>
                    <a:pt x="13597" y="11176"/>
                    <a:pt x="15065" y="11034"/>
                  </a:cubicBezTo>
                  <a:cubicBezTo>
                    <a:pt x="15179" y="9665"/>
                    <a:pt x="15248" y="8272"/>
                    <a:pt x="15293" y="6903"/>
                  </a:cubicBezTo>
                  <a:cubicBezTo>
                    <a:pt x="15339" y="5533"/>
                    <a:pt x="15932" y="2863"/>
                    <a:pt x="15225" y="1333"/>
                  </a:cubicBezTo>
                  <a:cubicBezTo>
                    <a:pt x="14996" y="854"/>
                    <a:pt x="14654" y="466"/>
                    <a:pt x="14106" y="306"/>
                  </a:cubicBezTo>
                  <a:cubicBezTo>
                    <a:pt x="13481" y="92"/>
                    <a:pt x="12766" y="0"/>
                    <a:pt x="12030"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6" name="Google Shape;157;p28"/>
            <p:cNvSpPr/>
            <p:nvPr/>
          </p:nvSpPr>
          <p:spPr>
            <a:xfrm>
              <a:off x="8231981" y="3885253"/>
              <a:ext cx="540735" cy="721465"/>
            </a:xfrm>
            <a:custGeom>
              <a:avLst/>
              <a:gdLst/>
              <a:ahLst/>
              <a:cxnLst/>
              <a:rect l="l" t="t" r="r" b="b"/>
              <a:pathLst>
                <a:path w="17120" h="22842" extrusionOk="0">
                  <a:moveTo>
                    <a:pt x="7119" y="0"/>
                  </a:moveTo>
                  <a:cubicBezTo>
                    <a:pt x="6005" y="0"/>
                    <a:pt x="4911" y="317"/>
                    <a:pt x="3904" y="884"/>
                  </a:cubicBezTo>
                  <a:cubicBezTo>
                    <a:pt x="1918" y="1980"/>
                    <a:pt x="1324" y="5152"/>
                    <a:pt x="891" y="7343"/>
                  </a:cubicBezTo>
                  <a:cubicBezTo>
                    <a:pt x="1" y="11863"/>
                    <a:pt x="275" y="16656"/>
                    <a:pt x="138" y="21267"/>
                  </a:cubicBezTo>
                  <a:cubicBezTo>
                    <a:pt x="138" y="21586"/>
                    <a:pt x="138" y="21883"/>
                    <a:pt x="160" y="22180"/>
                  </a:cubicBezTo>
                  <a:cubicBezTo>
                    <a:pt x="3014" y="22842"/>
                    <a:pt x="6209" y="22751"/>
                    <a:pt x="8811" y="22796"/>
                  </a:cubicBezTo>
                  <a:cubicBezTo>
                    <a:pt x="9261" y="22804"/>
                    <a:pt x="9712" y="22808"/>
                    <a:pt x="10164" y="22808"/>
                  </a:cubicBezTo>
                  <a:cubicBezTo>
                    <a:pt x="12486" y="22808"/>
                    <a:pt x="14827" y="22692"/>
                    <a:pt x="17120" y="22271"/>
                  </a:cubicBezTo>
                  <a:cubicBezTo>
                    <a:pt x="17074" y="21358"/>
                    <a:pt x="16983" y="20468"/>
                    <a:pt x="17005" y="19578"/>
                  </a:cubicBezTo>
                  <a:cubicBezTo>
                    <a:pt x="17051" y="17432"/>
                    <a:pt x="16914" y="15355"/>
                    <a:pt x="16458" y="13278"/>
                  </a:cubicBezTo>
                  <a:cubicBezTo>
                    <a:pt x="16070" y="11475"/>
                    <a:pt x="15750" y="9466"/>
                    <a:pt x="15088" y="7777"/>
                  </a:cubicBezTo>
                  <a:cubicBezTo>
                    <a:pt x="13833" y="4604"/>
                    <a:pt x="11870" y="1089"/>
                    <a:pt x="8629" y="199"/>
                  </a:cubicBezTo>
                  <a:cubicBezTo>
                    <a:pt x="8126" y="65"/>
                    <a:pt x="7620" y="0"/>
                    <a:pt x="7119" y="0"/>
                  </a:cubicBezTo>
                  <a:close/>
                </a:path>
              </a:pathLst>
            </a:custGeom>
            <a:solidFill>
              <a:srgbClr val="DB76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7" name="Google Shape;158;p28"/>
            <p:cNvSpPr/>
            <p:nvPr/>
          </p:nvSpPr>
          <p:spPr>
            <a:xfrm>
              <a:off x="8237034" y="4523762"/>
              <a:ext cx="532807" cy="26531"/>
            </a:xfrm>
            <a:custGeom>
              <a:avLst/>
              <a:gdLst/>
              <a:ahLst/>
              <a:cxnLst/>
              <a:rect l="l" t="t" r="r" b="b"/>
              <a:pathLst>
                <a:path w="16869" h="840" extrusionOk="0">
                  <a:moveTo>
                    <a:pt x="16845" y="1"/>
                  </a:moveTo>
                  <a:cubicBezTo>
                    <a:pt x="15065" y="161"/>
                    <a:pt x="13148" y="298"/>
                    <a:pt x="11139" y="389"/>
                  </a:cubicBezTo>
                  <a:cubicBezTo>
                    <a:pt x="10202" y="418"/>
                    <a:pt x="9285" y="430"/>
                    <a:pt x="8393" y="430"/>
                  </a:cubicBezTo>
                  <a:cubicBezTo>
                    <a:pt x="7156" y="430"/>
                    <a:pt x="5967" y="406"/>
                    <a:pt x="4839" y="366"/>
                  </a:cubicBezTo>
                  <a:cubicBezTo>
                    <a:pt x="3036" y="298"/>
                    <a:pt x="1393" y="184"/>
                    <a:pt x="0" y="69"/>
                  </a:cubicBezTo>
                  <a:cubicBezTo>
                    <a:pt x="0" y="161"/>
                    <a:pt x="0" y="275"/>
                    <a:pt x="0" y="366"/>
                  </a:cubicBezTo>
                  <a:cubicBezTo>
                    <a:pt x="1393" y="526"/>
                    <a:pt x="3013" y="663"/>
                    <a:pt x="4817" y="754"/>
                  </a:cubicBezTo>
                  <a:cubicBezTo>
                    <a:pt x="6005" y="809"/>
                    <a:pt x="7252" y="840"/>
                    <a:pt x="8553" y="840"/>
                  </a:cubicBezTo>
                  <a:cubicBezTo>
                    <a:pt x="9401" y="840"/>
                    <a:pt x="10271" y="827"/>
                    <a:pt x="11162" y="800"/>
                  </a:cubicBezTo>
                  <a:cubicBezTo>
                    <a:pt x="13171" y="731"/>
                    <a:pt x="15088" y="572"/>
                    <a:pt x="16868" y="389"/>
                  </a:cubicBezTo>
                  <a:cubicBezTo>
                    <a:pt x="16845" y="252"/>
                    <a:pt x="16845" y="115"/>
                    <a:pt x="16845"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8" name="Google Shape;159;p28"/>
            <p:cNvSpPr/>
            <p:nvPr/>
          </p:nvSpPr>
          <p:spPr>
            <a:xfrm>
              <a:off x="7132273" y="1600042"/>
              <a:ext cx="893608" cy="855362"/>
            </a:xfrm>
            <a:custGeom>
              <a:avLst/>
              <a:gdLst/>
              <a:ahLst/>
              <a:cxnLst/>
              <a:rect l="l" t="t" r="r" b="b"/>
              <a:pathLst>
                <a:path w="47569" h="50236" extrusionOk="0">
                  <a:moveTo>
                    <a:pt x="23785" y="1"/>
                  </a:moveTo>
                  <a:cubicBezTo>
                    <a:pt x="10660" y="1"/>
                    <a:pt x="1" y="10637"/>
                    <a:pt x="1" y="23762"/>
                  </a:cubicBezTo>
                  <a:cubicBezTo>
                    <a:pt x="1" y="36909"/>
                    <a:pt x="10660" y="47546"/>
                    <a:pt x="23785" y="47546"/>
                  </a:cubicBezTo>
                  <a:cubicBezTo>
                    <a:pt x="26158" y="47546"/>
                    <a:pt x="28441" y="47203"/>
                    <a:pt x="30609" y="46542"/>
                  </a:cubicBezTo>
                  <a:cubicBezTo>
                    <a:pt x="32664" y="48810"/>
                    <a:pt x="35661" y="50236"/>
                    <a:pt x="38717" y="50236"/>
                  </a:cubicBezTo>
                  <a:cubicBezTo>
                    <a:pt x="38921" y="50236"/>
                    <a:pt x="39125" y="50229"/>
                    <a:pt x="39329" y="50216"/>
                  </a:cubicBezTo>
                  <a:cubicBezTo>
                    <a:pt x="39785" y="50194"/>
                    <a:pt x="40287" y="50102"/>
                    <a:pt x="40516" y="49737"/>
                  </a:cubicBezTo>
                  <a:cubicBezTo>
                    <a:pt x="40858" y="49166"/>
                    <a:pt x="40379" y="48482"/>
                    <a:pt x="39922" y="47980"/>
                  </a:cubicBezTo>
                  <a:cubicBezTo>
                    <a:pt x="38758" y="46633"/>
                    <a:pt x="37822" y="45104"/>
                    <a:pt x="37137" y="43437"/>
                  </a:cubicBezTo>
                  <a:cubicBezTo>
                    <a:pt x="43414" y="39169"/>
                    <a:pt x="47569" y="31956"/>
                    <a:pt x="47569" y="23762"/>
                  </a:cubicBezTo>
                  <a:cubicBezTo>
                    <a:pt x="47569" y="10637"/>
                    <a:pt x="36909" y="1"/>
                    <a:pt x="23785" y="1"/>
                  </a:cubicBezTo>
                  <a:close/>
                </a:path>
              </a:pathLst>
            </a:custGeom>
            <a:solidFill>
              <a:srgbClr val="3E49E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9" name="Google Shape;160;p28"/>
            <p:cNvSpPr/>
            <p:nvPr/>
          </p:nvSpPr>
          <p:spPr>
            <a:xfrm>
              <a:off x="7174717" y="1934629"/>
              <a:ext cx="165757" cy="145775"/>
            </a:xfrm>
            <a:custGeom>
              <a:avLst/>
              <a:gdLst/>
              <a:ahLst/>
              <a:cxnLst/>
              <a:rect l="l" t="t" r="r" b="b"/>
              <a:pathLst>
                <a:path w="6529" h="6506" extrusionOk="0">
                  <a:moveTo>
                    <a:pt x="3264" y="0"/>
                  </a:moveTo>
                  <a:cubicBezTo>
                    <a:pt x="1461" y="0"/>
                    <a:pt x="0" y="1461"/>
                    <a:pt x="0" y="3242"/>
                  </a:cubicBezTo>
                  <a:cubicBezTo>
                    <a:pt x="0" y="5045"/>
                    <a:pt x="1461" y="6506"/>
                    <a:pt x="3264" y="6506"/>
                  </a:cubicBezTo>
                  <a:cubicBezTo>
                    <a:pt x="5067" y="6506"/>
                    <a:pt x="6528" y="5045"/>
                    <a:pt x="6528" y="3242"/>
                  </a:cubicBezTo>
                  <a:cubicBezTo>
                    <a:pt x="6528" y="1461"/>
                    <a:pt x="5067" y="0"/>
                    <a:pt x="3264"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80" name="Google Shape;161;p28"/>
            <p:cNvSpPr/>
            <p:nvPr/>
          </p:nvSpPr>
          <p:spPr>
            <a:xfrm>
              <a:off x="7501991" y="1934629"/>
              <a:ext cx="165757" cy="145775"/>
            </a:xfrm>
            <a:custGeom>
              <a:avLst/>
              <a:gdLst/>
              <a:ahLst/>
              <a:cxnLst/>
              <a:rect l="l" t="t" r="r" b="b"/>
              <a:pathLst>
                <a:path w="6529" h="6506" extrusionOk="0">
                  <a:moveTo>
                    <a:pt x="3265" y="0"/>
                  </a:moveTo>
                  <a:cubicBezTo>
                    <a:pt x="1462" y="0"/>
                    <a:pt x="1" y="1461"/>
                    <a:pt x="1" y="3242"/>
                  </a:cubicBezTo>
                  <a:cubicBezTo>
                    <a:pt x="1" y="5045"/>
                    <a:pt x="1462" y="6506"/>
                    <a:pt x="3265" y="6506"/>
                  </a:cubicBezTo>
                  <a:cubicBezTo>
                    <a:pt x="5068" y="6506"/>
                    <a:pt x="6529" y="5045"/>
                    <a:pt x="6529" y="3242"/>
                  </a:cubicBezTo>
                  <a:cubicBezTo>
                    <a:pt x="6529" y="1461"/>
                    <a:pt x="5068" y="0"/>
                    <a:pt x="3265"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81" name="Google Shape;162;p28"/>
            <p:cNvSpPr/>
            <p:nvPr/>
          </p:nvSpPr>
          <p:spPr>
            <a:xfrm>
              <a:off x="7829879" y="1934629"/>
              <a:ext cx="165173" cy="145775"/>
            </a:xfrm>
            <a:custGeom>
              <a:avLst/>
              <a:gdLst/>
              <a:ahLst/>
              <a:cxnLst/>
              <a:rect l="l" t="t" r="r" b="b"/>
              <a:pathLst>
                <a:path w="6506" h="6506" extrusionOk="0">
                  <a:moveTo>
                    <a:pt x="3264" y="0"/>
                  </a:moveTo>
                  <a:cubicBezTo>
                    <a:pt x="1461" y="0"/>
                    <a:pt x="0" y="1461"/>
                    <a:pt x="0" y="3242"/>
                  </a:cubicBezTo>
                  <a:cubicBezTo>
                    <a:pt x="0" y="5045"/>
                    <a:pt x="1461" y="6506"/>
                    <a:pt x="3264" y="6506"/>
                  </a:cubicBezTo>
                  <a:cubicBezTo>
                    <a:pt x="5045" y="6506"/>
                    <a:pt x="6506" y="5045"/>
                    <a:pt x="6506" y="3242"/>
                  </a:cubicBezTo>
                  <a:cubicBezTo>
                    <a:pt x="6506" y="1461"/>
                    <a:pt x="5045" y="0"/>
                    <a:pt x="3264"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2" name="Google Shape;497;p14"/>
          <p:cNvGrpSpPr/>
          <p:nvPr/>
        </p:nvGrpSpPr>
        <p:grpSpPr>
          <a:xfrm rot="2328594">
            <a:off x="8792374" y="259305"/>
            <a:ext cx="1397983" cy="1435520"/>
            <a:chOff x="2163925" y="2320175"/>
            <a:chExt cx="888250" cy="912100"/>
          </a:xfrm>
        </p:grpSpPr>
        <p:sp>
          <p:nvSpPr>
            <p:cNvPr id="3"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5"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6"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7"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8"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9"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0"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1"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2"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3"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4"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5"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6"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7"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8"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9"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0"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1"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22" name="Google Shape;517;p14"/>
          <p:cNvGrpSpPr/>
          <p:nvPr/>
        </p:nvGrpSpPr>
        <p:grpSpPr>
          <a:xfrm rot="4930068">
            <a:off x="8337917" y="5492942"/>
            <a:ext cx="1427899" cy="1192073"/>
            <a:chOff x="191638" y="280100"/>
            <a:chExt cx="813475" cy="679125"/>
          </a:xfrm>
        </p:grpSpPr>
        <p:sp>
          <p:nvSpPr>
            <p:cNvPr id="23"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4"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5"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6"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7"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8"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9"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0"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1"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2"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3"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4"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5"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6"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7"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8"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9"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0"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2"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4683" name="Google Shape;537;p14"/>
          <p:cNvGrpSpPr/>
          <p:nvPr/>
        </p:nvGrpSpPr>
        <p:grpSpPr>
          <a:xfrm rot="-1580594" flipH="1">
            <a:off x="1106130" y="709130"/>
            <a:ext cx="2125189" cy="707575"/>
            <a:chOff x="7252275" y="740300"/>
            <a:chExt cx="1379800" cy="459400"/>
          </a:xfrm>
        </p:grpSpPr>
        <p:sp>
          <p:nvSpPr>
            <p:cNvPr id="4684"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5"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6"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7"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8"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9"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0"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1"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2"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3"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4"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5"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6"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7"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8"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9"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0"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rgbClr val="01C0FC"/>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1"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2"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3"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4"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5"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6"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7"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8"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9"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10"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sp>
        <p:nvSpPr>
          <p:cNvPr id="64" name="Text Box 63"/>
          <p:cNvSpPr txBox="1"/>
          <p:nvPr/>
        </p:nvSpPr>
        <p:spPr>
          <a:xfrm>
            <a:off x="740834" y="2293621"/>
            <a:ext cx="10799233" cy="14046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threePt" dir="t"/>
            </a:scene3d>
          </a:bodyPr>
          <a:lstStyle/>
          <a:p>
            <a:pPr algn="ctr"/>
            <a:r>
              <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Bài 7. NHỮNG ĐIỀU TRÔNG THẤY</a:t>
            </a:r>
            <a:endPar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(Truyện thơ Nôm và Nguyễn Du)</a:t>
            </a:r>
            <a:endPar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35"/>
                                        </p:tgtEl>
                                        <p:attrNameLst>
                                          <p:attrName>style.visibility</p:attrName>
                                        </p:attrNameLst>
                                      </p:cBhvr>
                                      <p:to>
                                        <p:strVal val="visible"/>
                                      </p:to>
                                    </p:set>
                                    <p:anim calcmode="lin" valueType="num">
                                      <p:cBhvr additive="base">
                                        <p:cTn id="11" dur="500" fill="hold"/>
                                        <p:tgtEl>
                                          <p:spTgt spid="4735"/>
                                        </p:tgtEl>
                                        <p:attrNameLst>
                                          <p:attrName>ppt_x</p:attrName>
                                        </p:attrNameLst>
                                      </p:cBhvr>
                                      <p:tavLst>
                                        <p:tav tm="0">
                                          <p:val>
                                            <p:strVal val="#ppt_x"/>
                                          </p:val>
                                        </p:tav>
                                        <p:tav tm="100000">
                                          <p:val>
                                            <p:strVal val="#ppt_x"/>
                                          </p:val>
                                        </p:tav>
                                      </p:tavLst>
                                    </p:anim>
                                    <p:anim calcmode="lin" valueType="num">
                                      <p:cBhvr additive="base">
                                        <p:cTn id="12" dur="500" fill="hold"/>
                                        <p:tgtEl>
                                          <p:spTgt spid="47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51"/>
                                        </p:tgtEl>
                                        <p:attrNameLst>
                                          <p:attrName>style.visibility</p:attrName>
                                        </p:attrNameLst>
                                      </p:cBhvr>
                                      <p:to>
                                        <p:strVal val="visible"/>
                                      </p:to>
                                    </p:set>
                                    <p:anim calcmode="lin" valueType="num">
                                      <p:cBhvr additive="base">
                                        <p:cTn id="15" dur="500" fill="hold"/>
                                        <p:tgtEl>
                                          <p:spTgt spid="4751"/>
                                        </p:tgtEl>
                                        <p:attrNameLst>
                                          <p:attrName>ppt_x</p:attrName>
                                        </p:attrNameLst>
                                      </p:cBhvr>
                                      <p:tavLst>
                                        <p:tav tm="0">
                                          <p:val>
                                            <p:strVal val="#ppt_x"/>
                                          </p:val>
                                        </p:tav>
                                        <p:tav tm="100000">
                                          <p:val>
                                            <p:strVal val="#ppt_x"/>
                                          </p:val>
                                        </p:tav>
                                      </p:tavLst>
                                    </p:anim>
                                    <p:anim calcmode="lin" valueType="num">
                                      <p:cBhvr additive="base">
                                        <p:cTn id="16" dur="500" fill="hold"/>
                                        <p:tgtEl>
                                          <p:spTgt spid="47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1831340"/>
          <a:ext cx="11193780" cy="4883150"/>
        </p:xfrm>
        <a:graphic>
          <a:graphicData uri="http://schemas.openxmlformats.org/drawingml/2006/table">
            <a:tbl>
              <a:tblPr firstRow="1" bandRow="1">
                <a:tableStyleId>{5940675A-B579-460E-94D1-54222C63F5DA}</a:tableStyleId>
              </a:tblPr>
              <a:tblGrid>
                <a:gridCol w="3690620"/>
                <a:gridCol w="3106420"/>
                <a:gridCol w="4396740"/>
              </a:tblGrid>
              <a:tr h="2020570">
                <a:tc>
                  <a:txBody>
                    <a:bodyPr/>
                    <a:p>
                      <a:pPr indent="0" algn="ctr">
                        <a:buNone/>
                      </a:pPr>
                      <a:r>
                        <a:rPr lang="en-US" sz="3200" b="1">
                          <a:latin typeface="Times New Roman" panose="02020603050405020304" pitchFamily="18" charset="0"/>
                          <a:cs typeface="Times New Roman" panose="02020603050405020304" pitchFamily="18" charset="0"/>
                        </a:rPr>
                        <a:t>Văn bản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ctr">
                        <a:buNone/>
                      </a:pPr>
                      <a:r>
                        <a:rPr lang="en-US" sz="3200" b="1">
                          <a:latin typeface="Times New Roman" panose="02020603050405020304" pitchFamily="18" charset="0"/>
                          <a:cs typeface="Times New Roman" panose="02020603050405020304" pitchFamily="18" charset="0"/>
                        </a:rPr>
                        <a:t>Tình huống / </a:t>
                      </a:r>
                      <a:endParaRPr lang="en-US" sz="3200" b="1">
                        <a:latin typeface="Times New Roman" panose="02020603050405020304" pitchFamily="18" charset="0"/>
                        <a:cs typeface="Times New Roman" panose="02020603050405020304" pitchFamily="18" charset="0"/>
                      </a:endParaRPr>
                    </a:p>
                    <a:p>
                      <a:pPr indent="0" algn="ctr">
                        <a:buNone/>
                      </a:pPr>
                      <a:r>
                        <a:rPr lang="en-US" sz="3200" b="1">
                          <a:latin typeface="Times New Roman" panose="02020603050405020304" pitchFamily="18" charset="0"/>
                          <a:cs typeface="Times New Roman" panose="02020603050405020304" pitchFamily="18" charset="0"/>
                        </a:rPr>
                        <a:t>sự kiện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ctr">
                        <a:buNone/>
                      </a:pPr>
                      <a:r>
                        <a:rPr lang="en-US" sz="3200" b="1">
                          <a:latin typeface="Times New Roman" panose="02020603050405020304" pitchFamily="18" charset="0"/>
                          <a:cs typeface="Times New Roman" panose="02020603050405020304" pitchFamily="18" charset="0"/>
                        </a:rPr>
                        <a:t>Nét nổi bật trong tâm trạng của nhân vật Thúy Kiều</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1250950">
                <a:tc>
                  <a:txBody>
                    <a:bodyPr/>
                    <a:p>
                      <a:pPr indent="0" algn="just">
                        <a:buNone/>
                      </a:pPr>
                      <a:r>
                        <a:rPr lang="en-US" sz="3200" b="1" i="1">
                          <a:solidFill>
                            <a:srgbClr val="7030A0"/>
                          </a:solidFill>
                          <a:latin typeface="Times New Roman" panose="02020603050405020304" pitchFamily="18" charset="0"/>
                          <a:cs typeface="Times New Roman" panose="02020603050405020304" pitchFamily="18" charset="0"/>
                        </a:rPr>
                        <a:t>Trao duyên</a:t>
                      </a:r>
                      <a:endParaRPr lang="en-US" sz="3200" b="1" i="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1611630">
                <a:tc>
                  <a:txBody>
                    <a:bodyPr/>
                    <a:p>
                      <a:pPr indent="0" algn="just">
                        <a:buNone/>
                      </a:pPr>
                      <a:r>
                        <a:rPr lang="en-US" sz="3200" b="1" i="1">
                          <a:solidFill>
                            <a:srgbClr val="7030A0"/>
                          </a:solidFill>
                          <a:latin typeface="Times New Roman" panose="02020603050405020304" pitchFamily="18" charset="0"/>
                          <a:cs typeface="Times New Roman" panose="02020603050405020304" pitchFamily="18" charset="0"/>
                        </a:rPr>
                        <a:t>Thúy Kiều hầu rượu Hoạn Thư - Thúc Sinh</a:t>
                      </a:r>
                      <a:endParaRPr lang="en-US" sz="3200" b="1" i="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sp>
        <p:nvSpPr>
          <p:cNvPr id="6" name="Subtitle 2"/>
          <p:cNvSpPr>
            <a:spLocks noGrp="1"/>
          </p:cNvSpPr>
          <p:nvPr/>
        </p:nvSpPr>
        <p:spPr>
          <a:xfrm>
            <a:off x="696595" y="88900"/>
            <a:ext cx="10748010" cy="1742440"/>
          </a:xfrm>
          <a:prstGeom prst="rect">
            <a:avLst/>
          </a:prstGeom>
        </p:spPr>
        <p:txBody>
          <a:bodyPr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2135"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100000"/>
              </a:lnSpc>
              <a:spcBef>
                <a:spcPts val="2135"/>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100000"/>
              </a:lnSpc>
              <a:spcBef>
                <a:spcPts val="2135"/>
              </a:spcBef>
              <a:spcAft>
                <a:spcPts val="2135"/>
              </a:spcAft>
              <a:buSzPts val="1400"/>
              <a:buFont typeface="Arial" panose="020B0604020202020204" pitchFamily="34" charset="0"/>
              <a:buNone/>
              <a:defRPr sz="1800" kern="1200">
                <a:solidFill>
                  <a:schemeClr val="tx1"/>
                </a:solidFill>
                <a:latin typeface="+mn-lt"/>
                <a:ea typeface="+mn-ea"/>
                <a:cs typeface="+mn-cs"/>
              </a:defRPr>
            </a:lvl9pPr>
          </a:lstStyle>
          <a:p>
            <a:pPr algn="just"/>
            <a:r>
              <a:rPr lang="en-US" sz="3200">
                <a:latin typeface="Times New Roman" panose="02020603050405020304" pitchFamily="18" charset="0"/>
                <a:cs typeface="Times New Roman" panose="02020603050405020304" pitchFamily="18" charset="0"/>
              </a:rPr>
              <a:t>        Kẻ bảng dưới đây vào vở, tóm tắt tình huống, sự kiện và xác định nét nổi bật trong tâm trạng của nhân vật Thúy Kiều thể hiện qua các văn bản trích trong bài học</a:t>
            </a:r>
            <a:endParaRPr lang="en-US" sz="320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467995" y="3826510"/>
            <a:ext cx="11240770" cy="31115"/>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499110" y="5066665"/>
            <a:ext cx="11209655" cy="1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4178935" y="1849120"/>
            <a:ext cx="14605" cy="4906645"/>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7309485" y="1836420"/>
            <a:ext cx="14605" cy="4906645"/>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294640"/>
          <a:ext cx="11193780" cy="6311900"/>
        </p:xfrm>
        <a:graphic>
          <a:graphicData uri="http://schemas.openxmlformats.org/drawingml/2006/table">
            <a:tbl>
              <a:tblPr firstRow="1" bandRow="1">
                <a:tableStyleId>{5940675A-B579-460E-94D1-54222C63F5DA}</a:tableStyleId>
              </a:tblPr>
              <a:tblGrid>
                <a:gridCol w="3690620"/>
                <a:gridCol w="3106420"/>
                <a:gridCol w="4396740"/>
              </a:tblGrid>
              <a:tr h="1770380">
                <a:tc>
                  <a:txBody>
                    <a:bodyPr/>
                    <a:p>
                      <a:pPr indent="0" algn="ctr">
                        <a:buNone/>
                      </a:pPr>
                      <a:r>
                        <a:rPr lang="en-US" sz="3200" b="1">
                          <a:latin typeface="Times New Roman" panose="02020603050405020304" pitchFamily="18" charset="0"/>
                          <a:cs typeface="Times New Roman" panose="02020603050405020304" pitchFamily="18" charset="0"/>
                        </a:rPr>
                        <a:t>Văn bản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ctr">
                        <a:buNone/>
                      </a:pPr>
                      <a:r>
                        <a:rPr lang="en-US" sz="3200" b="1">
                          <a:latin typeface="Times New Roman" panose="02020603050405020304" pitchFamily="18" charset="0"/>
                          <a:cs typeface="Times New Roman" panose="02020603050405020304" pitchFamily="18" charset="0"/>
                        </a:rPr>
                        <a:t>Tình huống /</a:t>
                      </a:r>
                      <a:endParaRPr lang="en-US" sz="3200" b="1">
                        <a:latin typeface="Times New Roman" panose="02020603050405020304" pitchFamily="18" charset="0"/>
                        <a:cs typeface="Times New Roman" panose="02020603050405020304" pitchFamily="18" charset="0"/>
                      </a:endParaRPr>
                    </a:p>
                    <a:p>
                      <a:pPr indent="0" algn="ctr">
                        <a:buNone/>
                      </a:pPr>
                      <a:r>
                        <a:rPr lang="en-US" sz="3200" b="1">
                          <a:latin typeface="Times New Roman" panose="02020603050405020304" pitchFamily="18" charset="0"/>
                          <a:cs typeface="Times New Roman" panose="02020603050405020304" pitchFamily="18" charset="0"/>
                        </a:rPr>
                        <a:t>sự kiện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ctr">
                        <a:buNone/>
                      </a:pPr>
                      <a:r>
                        <a:rPr lang="en-US" sz="3200" b="1">
                          <a:latin typeface="Times New Roman" panose="02020603050405020304" pitchFamily="18" charset="0"/>
                          <a:cs typeface="Times New Roman" panose="02020603050405020304" pitchFamily="18" charset="0"/>
                        </a:rPr>
                        <a:t>Nét nổi bật trong tâm trạng của nhân vật Thúy Kiều</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4541520">
                <a:tc>
                  <a:txBody>
                    <a:bodyPr/>
                    <a:p>
                      <a:pPr indent="0" algn="just">
                        <a:buNone/>
                      </a:pPr>
                      <a:r>
                        <a:rPr lang="en-US" sz="3200" b="1" i="1">
                          <a:latin typeface="Times New Roman" panose="02020603050405020304" pitchFamily="18" charset="0"/>
                          <a:cs typeface="Times New Roman" panose="02020603050405020304" pitchFamily="18" charset="0"/>
                        </a:rPr>
                        <a:t>Trao duyên</a:t>
                      </a:r>
                      <a:endParaRPr lang="en-US" sz="3200" b="1" i="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Thúy Kiều mở lời nhờ cậy, trao duyên cho em gái mình - Thúy Vân</a:t>
                      </a:r>
                      <a:endParaRPr lang="en-US" sz="32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Kiều đau đớn, xót xa tột cùng, nỗi đau không thể diễn tả, Kiều như đã chết trong tâm khi vì chữ hiếu mà Thúy Kiều phải quên đi chữ tình, quên đi hạnh phúc của đời mình đành dang dở.</a:t>
                      </a:r>
                      <a:endParaRPr lang="en-US" sz="32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pic>
        <p:nvPicPr>
          <p:cNvPr id="68" name="Picture 67"/>
          <p:cNvPicPr>
            <a:picLocks noChangeAspect="1"/>
          </p:cNvPicPr>
          <p:nvPr/>
        </p:nvPicPr>
        <p:blipFill rotWithShape="1">
          <a:blip r:embed="rId1"/>
          <a:srcRect l="95915" r="-775"/>
          <a:stretch>
            <a:fillRect/>
          </a:stretch>
        </p:blipFill>
        <p:spPr>
          <a:xfrm>
            <a:off x="3964940" y="308610"/>
            <a:ext cx="368300" cy="6311900"/>
          </a:xfrm>
          <a:prstGeom prst="rect">
            <a:avLst/>
          </a:prstGeom>
        </p:spPr>
      </p:pic>
      <p:pic>
        <p:nvPicPr>
          <p:cNvPr id="3" name="Picture 2"/>
          <p:cNvPicPr>
            <a:picLocks noChangeAspect="1"/>
          </p:cNvPicPr>
          <p:nvPr/>
        </p:nvPicPr>
        <p:blipFill rotWithShape="1">
          <a:blip r:embed="rId1"/>
          <a:srcRect l="95915" r="-775"/>
          <a:stretch>
            <a:fillRect/>
          </a:stretch>
        </p:blipFill>
        <p:spPr>
          <a:xfrm>
            <a:off x="7081520" y="323850"/>
            <a:ext cx="368300" cy="6311900"/>
          </a:xfrm>
          <a:prstGeom prst="rect">
            <a:avLst/>
          </a:prstGeom>
        </p:spPr>
      </p:pic>
      <p:pic>
        <p:nvPicPr>
          <p:cNvPr id="11" name="Picture 10"/>
          <p:cNvPicPr>
            <a:picLocks noChangeAspect="1"/>
          </p:cNvPicPr>
          <p:nvPr/>
        </p:nvPicPr>
        <p:blipFill rotWithShape="1">
          <a:blip r:embed="rId1"/>
          <a:srcRect l="95915" r="-775"/>
          <a:stretch>
            <a:fillRect/>
          </a:stretch>
        </p:blipFill>
        <p:spPr>
          <a:xfrm rot="5400000">
            <a:off x="5887720" y="-3665220"/>
            <a:ext cx="368300" cy="11300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140970"/>
          <a:ext cx="11193780" cy="6311900"/>
        </p:xfrm>
        <a:graphic>
          <a:graphicData uri="http://schemas.openxmlformats.org/drawingml/2006/table">
            <a:tbl>
              <a:tblPr firstRow="1" bandRow="1">
                <a:tableStyleId>{5940675A-B579-460E-94D1-54222C63F5DA}</a:tableStyleId>
              </a:tblPr>
              <a:tblGrid>
                <a:gridCol w="3690620"/>
                <a:gridCol w="3106420"/>
                <a:gridCol w="4396740"/>
              </a:tblGrid>
              <a:tr h="1770380">
                <a:tc>
                  <a:txBody>
                    <a:bodyPr/>
                    <a:p>
                      <a:pPr indent="0" algn="ctr">
                        <a:buNone/>
                      </a:pPr>
                      <a:endParaRPr lang="en-US" sz="2800" b="1">
                        <a:latin typeface="Times New Roman" panose="02020603050405020304" pitchFamily="18" charset="0"/>
                        <a:cs typeface="Times New Roman" panose="02020603050405020304" pitchFamily="18" charset="0"/>
                      </a:endParaRPr>
                    </a:p>
                    <a:p>
                      <a:pPr indent="0" algn="ctr">
                        <a:buNone/>
                      </a:pPr>
                      <a:r>
                        <a:rPr lang="en-US" sz="2800" b="1">
                          <a:latin typeface="Times New Roman" panose="02020603050405020304" pitchFamily="18" charset="0"/>
                          <a:cs typeface="Times New Roman" panose="02020603050405020304" pitchFamily="18" charset="0"/>
                        </a:rPr>
                        <a:t>Văn bản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ctr">
                        <a:buNone/>
                      </a:pPr>
                      <a:endParaRPr lang="en-US" sz="2800" b="1">
                        <a:latin typeface="Times New Roman" panose="02020603050405020304" pitchFamily="18" charset="0"/>
                        <a:cs typeface="Times New Roman" panose="02020603050405020304" pitchFamily="18" charset="0"/>
                      </a:endParaRPr>
                    </a:p>
                    <a:p>
                      <a:pPr indent="0" algn="ctr">
                        <a:buNone/>
                      </a:pPr>
                      <a:r>
                        <a:rPr lang="en-US" sz="2800" b="1">
                          <a:latin typeface="Times New Roman" panose="02020603050405020304" pitchFamily="18" charset="0"/>
                          <a:cs typeface="Times New Roman" panose="02020603050405020304" pitchFamily="18" charset="0"/>
                        </a:rPr>
                        <a:t>Tình huống /</a:t>
                      </a:r>
                      <a:endParaRPr lang="en-US" sz="2800" b="1">
                        <a:latin typeface="Times New Roman" panose="02020603050405020304" pitchFamily="18" charset="0"/>
                        <a:cs typeface="Times New Roman" panose="02020603050405020304" pitchFamily="18" charset="0"/>
                      </a:endParaRPr>
                    </a:p>
                    <a:p>
                      <a:pPr indent="0" algn="ctr">
                        <a:buNone/>
                      </a:pPr>
                      <a:r>
                        <a:rPr lang="en-US" sz="2800" b="1">
                          <a:latin typeface="Times New Roman" panose="02020603050405020304" pitchFamily="18" charset="0"/>
                          <a:cs typeface="Times New Roman" panose="02020603050405020304" pitchFamily="18" charset="0"/>
                        </a:rPr>
                        <a:t>sự kiện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ctr">
                        <a:buNone/>
                      </a:pPr>
                      <a:endParaRPr lang="en-US" sz="2800" b="1">
                        <a:latin typeface="Times New Roman" panose="02020603050405020304" pitchFamily="18" charset="0"/>
                        <a:cs typeface="Times New Roman" panose="02020603050405020304" pitchFamily="18" charset="0"/>
                      </a:endParaRPr>
                    </a:p>
                    <a:p>
                      <a:pPr indent="0" algn="ctr">
                        <a:buNone/>
                      </a:pPr>
                      <a:r>
                        <a:rPr lang="en-US" sz="2800" b="1">
                          <a:latin typeface="Times New Roman" panose="02020603050405020304" pitchFamily="18" charset="0"/>
                          <a:cs typeface="Times New Roman" panose="02020603050405020304" pitchFamily="18" charset="0"/>
                        </a:rPr>
                        <a:t>Nét nổi bật trong tâm trạng của nhân vật Thúy Kiều</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4541520">
                <a:tc>
                  <a:txBody>
                    <a:bodyPr/>
                    <a:p>
                      <a:pPr indent="0" algn="just">
                        <a:buNone/>
                      </a:pPr>
                      <a:endParaRPr lang="en-US" sz="2800" b="1">
                        <a:latin typeface="Times New Roman" panose="02020603050405020304" pitchFamily="18" charset="0"/>
                        <a:cs typeface="Times New Roman" panose="02020603050405020304" pitchFamily="18" charset="0"/>
                        <a:sym typeface="+mn-ea"/>
                      </a:endParaRPr>
                    </a:p>
                    <a:p>
                      <a:pPr indent="0" algn="just">
                        <a:buNone/>
                      </a:pPr>
                      <a:endParaRPr lang="en-US" sz="2800" b="1">
                        <a:latin typeface="Times New Roman" panose="02020603050405020304" pitchFamily="18" charset="0"/>
                        <a:cs typeface="Times New Roman" panose="02020603050405020304" pitchFamily="18" charset="0"/>
                        <a:sym typeface="+mn-ea"/>
                      </a:endParaRPr>
                    </a:p>
                    <a:p>
                      <a:pPr indent="0" algn="l">
                        <a:buNone/>
                      </a:pPr>
                      <a:r>
                        <a:rPr lang="en-US" sz="2800" b="1" i="1">
                          <a:latin typeface="Times New Roman" panose="02020603050405020304" pitchFamily="18" charset="0"/>
                          <a:cs typeface="Times New Roman" panose="02020603050405020304" pitchFamily="18" charset="0"/>
                          <a:sym typeface="+mn-ea"/>
                        </a:rPr>
                        <a:t>Thúy Kiều hầu rượu Hoạn Thư - Thúc Sinh</a:t>
                      </a:r>
                      <a:endParaRPr lang="en-US" sz="2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a:t>
                      </a:r>
                      <a:r>
                        <a:rPr lang="en-US" sz="2800" b="0">
                          <a:latin typeface="Times New Roman" panose="02020603050405020304" pitchFamily="18" charset="0"/>
                          <a:cs typeface="Times New Roman" panose="02020603050405020304" pitchFamily="18" charset="0"/>
                        </a:rPr>
                        <a:t>Thúy Kiều bị Hoạn Thư ép làm người ở, hầu rượu và đánh đàn cho mình và Thúc Sinh.</a:t>
                      </a:r>
                      <a:endParaRPr lang="en-US" sz="2800" b="0">
                        <a:latin typeface="Times New Roman" panose="02020603050405020304" pitchFamily="18" charset="0"/>
                        <a:cs typeface="Times New Roman" panose="02020603050405020304" pitchFamily="18" charset="0"/>
                      </a:endParaRPr>
                    </a:p>
                    <a:p>
                      <a:pPr indent="0" algn="just">
                        <a:buNone/>
                      </a:pPr>
                      <a:r>
                        <a:rPr lang="en-US" sz="2800" b="0">
                          <a:latin typeface="Times New Roman" panose="02020603050405020304" pitchFamily="18" charset="0"/>
                          <a:cs typeface="Times New Roman" panose="02020603050405020304" pitchFamily="18" charset="0"/>
                        </a:rPr>
                        <a:t>Kiều đã gặp lại Thúc Sinh và chứng kiến Thúc Sinh đau khổ, thương xót cho số phận của nàng.</a:t>
                      </a:r>
                      <a:endParaRPr lang="en-US" sz="28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a:t>
                      </a:r>
                      <a:r>
                        <a:rPr lang="en-US" sz="2800" b="0">
                          <a:latin typeface="Times New Roman" panose="02020603050405020304" pitchFamily="18" charset="0"/>
                          <a:cs typeface="Times New Roman" panose="02020603050405020304" pitchFamily="18" charset="0"/>
                        </a:rPr>
                        <a:t>- Kiều bàng hoàng, chua xót nhận ra con người Hoạn Thư bên ngoài nói nói cười cười nhưng bên trong lại luôn tính kế hại Kiều.</a:t>
                      </a:r>
                      <a:endParaRPr lang="en-US" sz="2800" b="0">
                        <a:latin typeface="Times New Roman" panose="02020603050405020304" pitchFamily="18" charset="0"/>
                        <a:cs typeface="Times New Roman" panose="02020603050405020304" pitchFamily="18" charset="0"/>
                      </a:endParaRPr>
                    </a:p>
                    <a:p>
                      <a:pPr indent="0" algn="just">
                        <a:buNone/>
                      </a:pPr>
                      <a:r>
                        <a:rPr lang="en-US" sz="2800" b="0">
                          <a:latin typeface="Times New Roman" panose="02020603050405020304" pitchFamily="18" charset="0"/>
                          <a:cs typeface="Times New Roman" panose="02020603050405020304" pitchFamily="18" charset="0"/>
                        </a:rPr>
                        <a:t>- Kiều ngậm ngùi chấp nhận, tiếc thương, khóc than trong lòng vì số phận của mình, tủi thân khi chứng kiến Thúc Sinh - Hoạn Thư cười cười nói nói bên nhau.</a:t>
                      </a:r>
                      <a:endParaRPr lang="en-US" sz="28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pic>
        <p:nvPicPr>
          <p:cNvPr id="68" name="Picture 67"/>
          <p:cNvPicPr>
            <a:picLocks noChangeAspect="1"/>
          </p:cNvPicPr>
          <p:nvPr/>
        </p:nvPicPr>
        <p:blipFill rotWithShape="1">
          <a:blip r:embed="rId1"/>
          <a:srcRect l="95915" r="-775"/>
          <a:stretch>
            <a:fillRect/>
          </a:stretch>
        </p:blipFill>
        <p:spPr>
          <a:xfrm>
            <a:off x="3964940" y="140970"/>
            <a:ext cx="368300" cy="6621145"/>
          </a:xfrm>
          <a:prstGeom prst="rect">
            <a:avLst/>
          </a:prstGeom>
        </p:spPr>
      </p:pic>
      <p:pic>
        <p:nvPicPr>
          <p:cNvPr id="3" name="Picture 2"/>
          <p:cNvPicPr>
            <a:picLocks noChangeAspect="1"/>
          </p:cNvPicPr>
          <p:nvPr/>
        </p:nvPicPr>
        <p:blipFill rotWithShape="1">
          <a:blip r:embed="rId1"/>
          <a:srcRect l="95915" r="-775"/>
          <a:stretch>
            <a:fillRect/>
          </a:stretch>
        </p:blipFill>
        <p:spPr>
          <a:xfrm>
            <a:off x="7109460" y="140335"/>
            <a:ext cx="340360" cy="6621145"/>
          </a:xfrm>
          <a:prstGeom prst="rect">
            <a:avLst/>
          </a:prstGeom>
        </p:spPr>
      </p:pic>
      <p:pic>
        <p:nvPicPr>
          <p:cNvPr id="11" name="Picture 10"/>
          <p:cNvPicPr>
            <a:picLocks noChangeAspect="1"/>
          </p:cNvPicPr>
          <p:nvPr/>
        </p:nvPicPr>
        <p:blipFill rotWithShape="1">
          <a:blip r:embed="rId1"/>
          <a:srcRect l="95915" r="-775"/>
          <a:stretch>
            <a:fillRect/>
          </a:stretch>
        </p:blipFill>
        <p:spPr>
          <a:xfrm rot="5400000">
            <a:off x="5887720" y="-3804920"/>
            <a:ext cx="368300" cy="11300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279140" y="1261745"/>
            <a:ext cx="6650990" cy="2713355"/>
          </a:xfrm>
        </p:spPr>
        <p:style>
          <a:lnRef idx="1">
            <a:schemeClr val="accent2"/>
          </a:lnRef>
          <a:fillRef idx="2">
            <a:schemeClr val="accent2"/>
          </a:fillRef>
          <a:effectRef idx="1">
            <a:schemeClr val="accent2"/>
          </a:effectRef>
          <a:fontRef idx="minor">
            <a:schemeClr val="dk1"/>
          </a:fontRef>
        </p:style>
        <p:txBody>
          <a:bodyPr>
            <a:scene3d>
              <a:camera prst="orthographicFront"/>
              <a:lightRig rig="threePt" dir="t"/>
            </a:scene3d>
          </a:bodyPr>
          <a:p>
            <a:pPr marL="0" indent="0" algn="just">
              <a:buNone/>
            </a:pPr>
            <a:r>
              <a:rPr lang="en-US" sz="4400">
                <a:ln w="6600">
                  <a:no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Nhận xét về một số nét đặc sắc nghệ thuật của </a:t>
            </a:r>
            <a:r>
              <a:rPr lang="en-US" sz="4400" i="1">
                <a:ln w="6600">
                  <a:no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Truyện Kiều</a:t>
            </a:r>
            <a:r>
              <a:rPr lang="en-US" sz="4400">
                <a:ln w="6600">
                  <a:no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qua các văn bản đã học.</a:t>
            </a:r>
            <a:endParaRPr lang="en-US" sz="4400">
              <a:ln w="6600">
                <a:no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a:solidFill>
                  <a:srgbClr val="FF0000"/>
                </a:solidFill>
                <a:latin typeface="Times New Roman" panose="02020603050405020304" pitchFamily="18" charset="0"/>
                <a:cs typeface="Times New Roman" panose="02020603050405020304" pitchFamily="18" charset="0"/>
                <a:sym typeface="+mn-ea"/>
              </a:rPr>
              <a:t>ột số nét đặc sắc nghệ thuật của </a:t>
            </a:r>
            <a:r>
              <a:rPr lang="en-US" sz="3200" i="1">
                <a:solidFill>
                  <a:srgbClr val="7030A0"/>
                </a:solidFill>
                <a:latin typeface="Times New Roman" panose="02020603050405020304" pitchFamily="18" charset="0"/>
                <a:cs typeface="Times New Roman" panose="02020603050405020304" pitchFamily="18" charset="0"/>
                <a:sym typeface="+mn-ea"/>
              </a:rPr>
              <a:t>Truyện Kiều</a:t>
            </a:r>
            <a:r>
              <a:rPr lang="en-US" sz="3200">
                <a:solidFill>
                  <a:srgbClr val="FF0000"/>
                </a:solidFill>
                <a:latin typeface="Times New Roman" panose="02020603050405020304" pitchFamily="18" charset="0"/>
                <a:cs typeface="Times New Roman" panose="02020603050405020304" pitchFamily="18" charset="0"/>
                <a:sym typeface="+mn-ea"/>
              </a:rPr>
              <a:t> qua các văn bản đã học.</a:t>
            </a:r>
            <a:endParaRPr kumimoji="0" lang="en-US" sz="3200" b="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4384040" y="4454525"/>
            <a:ext cx="4547870" cy="245618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2056130" y="2294255"/>
            <a:ext cx="8637270" cy="1814830"/>
          </a:xfrm>
          <a:prstGeom prst="rect">
            <a:avLst/>
          </a:prstGeom>
          <a:noFill/>
        </p:spPr>
        <p:txBody>
          <a:bodyPr wrap="square">
            <a:spAutoFit/>
          </a:bodyPr>
          <a:lstStyle/>
          <a:p>
            <a:pPr algn="just"/>
            <a:r>
              <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Tác phẩm </a:t>
            </a:r>
            <a:r>
              <a:rPr lang="en-US" sz="2800" i="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Truyện Kiều</a:t>
            </a:r>
            <a:r>
              <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của Nguyễn Du là một tác phẩm văn học </a:t>
            </a:r>
            <a:r>
              <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nổi tiếng của văn học Việt Nam không chỉ bởi nội dung, cốt truyện đặc sắc mà còn bởi những vẻ đẹp nổi bật trong nghệ thuật tác phẩm:</a:t>
            </a:r>
            <a:endPar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910"/>
                                        </p:tgtEl>
                                        <p:attrNameLst>
                                          <p:attrName>style.visibility</p:attrName>
                                        </p:attrNameLst>
                                      </p:cBhvr>
                                      <p:to>
                                        <p:strVal val="visible"/>
                                      </p:to>
                                    </p:set>
                                    <p:animEffect transition="in" filter="barn(inVertical)">
                                      <p:cBhvr>
                                        <p:cTn id="12" dur="500"/>
                                        <p:tgtEl>
                                          <p:spTgt spid="4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a:solidFill>
                  <a:srgbClr val="FF0000"/>
                </a:solidFill>
                <a:latin typeface="Times New Roman" panose="02020603050405020304" pitchFamily="18" charset="0"/>
                <a:cs typeface="Times New Roman" panose="02020603050405020304" pitchFamily="18" charset="0"/>
                <a:sym typeface="+mn-ea"/>
              </a:rPr>
              <a:t>ột số nét đặc sắc nghệ thuật của </a:t>
            </a:r>
            <a:r>
              <a:rPr lang="en-US" sz="3200" i="1">
                <a:solidFill>
                  <a:srgbClr val="7030A0"/>
                </a:solidFill>
                <a:latin typeface="Times New Roman" panose="02020603050405020304" pitchFamily="18" charset="0"/>
                <a:cs typeface="Times New Roman" panose="02020603050405020304" pitchFamily="18" charset="0"/>
                <a:sym typeface="+mn-ea"/>
              </a:rPr>
              <a:t>Truyện Kiều </a:t>
            </a:r>
            <a:r>
              <a:rPr lang="en-US" sz="3200">
                <a:solidFill>
                  <a:srgbClr val="FF0000"/>
                </a:solidFill>
                <a:latin typeface="Times New Roman" panose="02020603050405020304" pitchFamily="18" charset="0"/>
                <a:cs typeface="Times New Roman" panose="02020603050405020304" pitchFamily="18" charset="0"/>
                <a:sym typeface="+mn-ea"/>
              </a:rPr>
              <a:t>qua các văn bản đã học</a:t>
            </a:r>
            <a:endParaRPr kumimoji="0" lang="en-US" sz="3200" b="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172085" y="2077720"/>
            <a:ext cx="3703955" cy="36925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Tài tình trong việc sử dụng ngôn ngữ để tạo nên những hình ảnh sắc nét, mạch lạc và đầy cảm xúc, sử dụng đa dạng các loại câu như câu đơn, câu ghép... tạo nên sự phong phú và hấp dẫn cho ngôn ngữ trong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5389245" y="1946910"/>
            <a:ext cx="6597650" cy="44926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xây dựng nhân vật của Nguyễn Du cũng để lại những ấn tượng sâu sắc: sử dụng ngòi bút ước lệ, ẩn dụ tượng trưng quen thuộc trong thơ trung đại; với các nhân vật phản diện, nhà thơ thường sử dụng ngôn từ bình dân tả thực...</a:t>
            </a:r>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bút pháp tả cảnh ngụ tình sinh động, giúp nhân vật thể hiện cảm xúc, tâm trạng của mình một cách gián tiếp. Tất cả đã làm nên một "Truyện Kiều" với những sáng tạo mới mẻ về hình thức thể hiện.</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12"/>
                                        </p:tgtEl>
                                        <p:attrNameLst>
                                          <p:attrName>style.visibility</p:attrName>
                                        </p:attrNameLst>
                                      </p:cBhvr>
                                      <p:to>
                                        <p:strVal val="visible"/>
                                      </p:to>
                                    </p:set>
                                    <p:animEffect transition="in" filter="barn(inVertical)">
                                      <p:cBhvr>
                                        <p:cTn id="10" dur="500"/>
                                        <p:tgtEl>
                                          <p:spTgt spid="4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a:solidFill>
                  <a:srgbClr val="FF0000"/>
                </a:solidFill>
                <a:latin typeface="Times New Roman" panose="02020603050405020304" pitchFamily="18" charset="0"/>
                <a:cs typeface="Times New Roman" panose="02020603050405020304" pitchFamily="18" charset="0"/>
                <a:sym typeface="+mn-ea"/>
              </a:rPr>
              <a:t>ột số nét đặc sắc nghệ thuật của </a:t>
            </a:r>
            <a:r>
              <a:rPr lang="en-US" sz="3200" i="1">
                <a:solidFill>
                  <a:srgbClr val="7030A0"/>
                </a:solidFill>
                <a:latin typeface="Times New Roman" panose="02020603050405020304" pitchFamily="18" charset="0"/>
                <a:cs typeface="Times New Roman" panose="02020603050405020304" pitchFamily="18" charset="0"/>
                <a:sym typeface="+mn-ea"/>
              </a:rPr>
              <a:t>Truyện Kiều</a:t>
            </a:r>
            <a:r>
              <a:rPr lang="en-US" sz="3200">
                <a:solidFill>
                  <a:srgbClr val="FF0000"/>
                </a:solidFill>
                <a:latin typeface="Times New Roman" panose="02020603050405020304" pitchFamily="18" charset="0"/>
                <a:cs typeface="Times New Roman" panose="02020603050405020304" pitchFamily="18" charset="0"/>
                <a:sym typeface="+mn-ea"/>
              </a:rPr>
              <a:t> qua các văn bản đã học</a:t>
            </a:r>
            <a:endParaRPr kumimoji="0" lang="en-US" sz="3200" b="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59" name="Google Shape;2624;p45"/>
          <p:cNvCxnSpPr>
            <a:endCxn id="4856" idx="2"/>
          </p:cNvCxnSpPr>
          <p:nvPr/>
        </p:nvCxnSpPr>
        <p:spPr>
          <a:xfrm>
            <a:off x="4274549" y="4404659"/>
            <a:ext cx="2058733" cy="211823"/>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4861" name="Google Shape;2626;p45"/>
          <p:cNvCxnSpPr>
            <a:stCxn id="4914" idx="1"/>
            <a:endCxn id="4858" idx="6"/>
          </p:cNvCxnSpPr>
          <p:nvPr/>
        </p:nvCxnSpPr>
        <p:spPr>
          <a:xfrm rot="10800000" flipV="1">
            <a:off x="6525895" y="4761865"/>
            <a:ext cx="1734185" cy="723900"/>
          </a:xfrm>
          <a:prstGeom prst="bentConnector3">
            <a:avLst>
              <a:gd name="adj1" fmla="val 49982"/>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2143125"/>
          </a:xfrm>
          <a:prstGeom prst="rect">
            <a:avLst/>
          </a:prstGeom>
          <a:noFill/>
        </p:spPr>
        <p:txBody>
          <a:bodyPr wrap="square">
            <a:spAutoFit/>
          </a:bodyPr>
          <a:lstStyle/>
          <a:p>
            <a:pPr algn="just"/>
            <a:r>
              <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Tác phẩm là sự kết tinh các thành tựu nghệ thuật văn học dân tộc trên các phương diện ngôn ngữ, thể loại:</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8722872" y="4239901"/>
            <a:ext cx="3264073" cy="2399665"/>
          </a:xfrm>
          <a:prstGeom prst="rect">
            <a:avLst/>
          </a:prstGeom>
          <a:noFill/>
        </p:spPr>
        <p:txBody>
          <a:bodyPr wrap="square">
            <a:spAutoFit/>
          </a:bodyPr>
          <a:lstStyle/>
          <a:p>
            <a:pPr algn="just"/>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 Về ngôn ngữ, tác phẩm được viết bằng chữ Nôm có vận dụng kết hợp linh hoạt với các ca dao, thành ngữ quen thuộc.</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TextBox 4909"/>
          <p:cNvSpPr txBox="1"/>
          <p:nvPr/>
        </p:nvSpPr>
        <p:spPr>
          <a:xfrm>
            <a:off x="8825865" y="1801495"/>
            <a:ext cx="3161665" cy="2399665"/>
          </a:xfrm>
          <a:prstGeom prst="rect">
            <a:avLst/>
          </a:prstGeom>
          <a:noFill/>
        </p:spPr>
        <p:txBody>
          <a:bodyPr wrap="square">
            <a:spAutoFit/>
          </a:bodyPr>
          <a:p>
            <a:pPr algn="just"/>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Về thể loại, tác phẩm được viết dưới hình thức một truyện thơ Nôm với thể thơ lục bát truyền thống quen thuộc.</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12"/>
                                        </p:tgtEl>
                                        <p:attrNameLst>
                                          <p:attrName>style.visibility</p:attrName>
                                        </p:attrNameLst>
                                      </p:cBhvr>
                                      <p:to>
                                        <p:strVal val="visible"/>
                                      </p:to>
                                    </p:set>
                                    <p:animEffect transition="in" filter="barn(inVertical)">
                                      <p:cBhvr>
                                        <p:cTn id="25" dur="500"/>
                                        <p:tgtEl>
                                          <p:spTgt spid="49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861"/>
                                        </p:tgtEl>
                                        <p:attrNameLst>
                                          <p:attrName>style.visibility</p:attrName>
                                        </p:attrNameLst>
                                      </p:cBhvr>
                                      <p:to>
                                        <p:strVal val="visible"/>
                                      </p:to>
                                    </p:set>
                                    <p:animEffect transition="in" filter="barn(inVertical)">
                                      <p:cBhvr>
                                        <p:cTn id="30" dur="500"/>
                                        <p:tgtEl>
                                          <p:spTgt spid="486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859"/>
                                        </p:tgtEl>
                                        <p:attrNameLst>
                                          <p:attrName>style.visibility</p:attrName>
                                        </p:attrNameLst>
                                      </p:cBhvr>
                                      <p:to>
                                        <p:strVal val="visible"/>
                                      </p:to>
                                    </p:set>
                                    <p:animEffect transition="in" filter="barn(inVertical)">
                                      <p:cBhvr>
                                        <p:cTn id="35" dur="500"/>
                                        <p:tgtEl>
                                          <p:spTgt spid="485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38555" y="2031365"/>
            <a:ext cx="8098790" cy="2810510"/>
          </a:xfrm>
        </p:spPr>
        <p:style>
          <a:lnRef idx="1">
            <a:schemeClr val="accent2"/>
          </a:lnRef>
          <a:fillRef idx="2">
            <a:schemeClr val="accent2"/>
          </a:fillRef>
          <a:effectRef idx="1">
            <a:schemeClr val="accent2"/>
          </a:effectRef>
          <a:fontRef idx="minor">
            <a:schemeClr val="dk1"/>
          </a:fontRef>
        </p:style>
        <p:txBody>
          <a:bodyPr>
            <a:normAutofit/>
          </a:bodyPr>
          <a:p>
            <a:pPr algn="just"/>
            <a:r>
              <a:rPr lang="en-US" sz="3555">
                <a:latin typeface="Times New Roman" panose="02020603050405020304" pitchFamily="18" charset="0"/>
                <a:cs typeface="Times New Roman" panose="02020603050405020304" pitchFamily="18" charset="0"/>
              </a:rPr>
              <a:t>       Qua các văn bản đã học, đã đọc, bạn rút ra được những lưu ý gì khi đọc một đoạn trích trong một truyện thơ Nôm như </a:t>
            </a:r>
            <a:r>
              <a:rPr lang="en-US" sz="3555" i="1">
                <a:solidFill>
                  <a:srgbClr val="7030A0"/>
                </a:solidFill>
                <a:latin typeface="Times New Roman" panose="02020603050405020304" pitchFamily="18" charset="0"/>
                <a:cs typeface="Times New Roman" panose="02020603050405020304" pitchFamily="18" charset="0"/>
              </a:rPr>
              <a:t>Truyện Kiều</a:t>
            </a:r>
            <a:r>
              <a:rPr lang="en-US" sz="3555">
                <a:latin typeface="Times New Roman" panose="02020603050405020304" pitchFamily="18" charset="0"/>
                <a:cs typeface="Times New Roman" panose="02020603050405020304" pitchFamily="18" charset="0"/>
              </a:rPr>
              <a:t> hoặc một bài thơ chữ Hán của Nguyễn Du? </a:t>
            </a:r>
            <a:endParaRPr lang="en-US" sz="3555">
              <a:latin typeface="Times New Roman" panose="02020603050405020304" pitchFamily="18" charset="0"/>
              <a:cs typeface="Times New Roman" panose="02020603050405020304" pitchFamily="18" charset="0"/>
            </a:endParaRPr>
          </a:p>
        </p:txBody>
      </p:sp>
      <p:grpSp>
        <p:nvGrpSpPr>
          <p:cNvPr id="7" name="Google Shape;519;p46"/>
          <p:cNvGrpSpPr/>
          <p:nvPr/>
        </p:nvGrpSpPr>
        <p:grpSpPr>
          <a:xfrm>
            <a:off x="9237345" y="1385570"/>
            <a:ext cx="2205355" cy="4606925"/>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6848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3963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043430" y="229235"/>
            <a:ext cx="8189595" cy="160972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164080" y="527685"/>
            <a:ext cx="806831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algn="just"/>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  Những lưu ý  khi đọc một đoạn trích trong một truyện thơ Nôm như </a:t>
            </a:r>
            <a:r>
              <a:rPr lang="en-US" sz="3200" i="1">
                <a:solidFill>
                  <a:srgbClr val="FF0000"/>
                </a:solidFill>
                <a:latin typeface="Times New Roman" panose="02020603050405020304" pitchFamily="18" charset="0"/>
                <a:cs typeface="Times New Roman" panose="02020603050405020304" pitchFamily="18" charset="0"/>
                <a:sym typeface="+mn-ea"/>
              </a:rPr>
              <a:t>Truyện Kiều</a:t>
            </a:r>
            <a:r>
              <a:rPr lang="en-US" sz="3200">
                <a:solidFill>
                  <a:srgbClr val="FF0000"/>
                </a:solidFill>
                <a:latin typeface="Times New Roman" panose="02020603050405020304" pitchFamily="18" charset="0"/>
                <a:cs typeface="Times New Roman" panose="02020603050405020304" pitchFamily="18" charset="0"/>
                <a:sym typeface="+mn-ea"/>
              </a:rPr>
              <a:t> hoặc một bài thơ chữ Hán của Nguyễn Du:</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54" name="Google Shape;2619;p45"/>
          <p:cNvCxnSpPr/>
          <p:nvPr/>
        </p:nvCxnSpPr>
        <p:spPr>
          <a:xfrm>
            <a:off x="5121910" y="2929255"/>
            <a:ext cx="1596390" cy="403860"/>
          </a:xfrm>
          <a:prstGeom prst="bentConnector3">
            <a:avLst>
              <a:gd name="adj1" fmla="val 5004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p:nvPr/>
        </p:nvCxnSpPr>
        <p:spPr>
          <a:xfrm rot="10800000" flipV="1">
            <a:off x="4798695" y="5029835"/>
            <a:ext cx="1076960" cy="911860"/>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618105"/>
            <a:ext cx="4328795" cy="36925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Phải chú ý đến những nét đặc sắc trong nghệ thuật:  tả cảnh, tả người, tả âm thanh, tả màu sắc, xây dựng nhân vật, câu từ tinh tế và trau chuốt... Việc nhận ra được các kỹ thuật này sẽ giúp người đọc cảm nhận được vẻ đẹp và tác dụng của từng kỹ thuật trong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6885940" y="2647950"/>
            <a:ext cx="5100955" cy="409257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 Mỗi đoạn trích trong các tác phẩm của Nguyễn Du đều được xây dựng rất tỉ mỉ và chi tiết, hình ảnh được tô điểm rất đa dạng và phong phú. Việc nhận biết được các hình ảnh, bức tranh, phong cảnh, con người trong từng đoạn trích sẽ giúp người đọc hình dung được bối cảnh, cảm nhận được màu sắc, không khí của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54"/>
                                        </p:tgtEl>
                                        <p:attrNameLst>
                                          <p:attrName>style.visibility</p:attrName>
                                        </p:attrNameLst>
                                      </p:cBhvr>
                                      <p:to>
                                        <p:strVal val="visible"/>
                                      </p:to>
                                    </p:set>
                                    <p:animEffect transition="in" filter="barn(inVertical)">
                                      <p:cBhvr>
                                        <p:cTn id="7" dur="500"/>
                                        <p:tgtEl>
                                          <p:spTgt spid="48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10"/>
                                        </p:tgtEl>
                                        <p:attrNameLst>
                                          <p:attrName>style.visibility</p:attrName>
                                        </p:attrNameLst>
                                      </p:cBhvr>
                                      <p:to>
                                        <p:strVal val="visible"/>
                                      </p:to>
                                    </p:set>
                                    <p:animEffect transition="in" filter="barn(inVertical)">
                                      <p:cBhvr>
                                        <p:cTn id="10" dur="500"/>
                                        <p:tgtEl>
                                          <p:spTgt spid="49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860"/>
                                        </p:tgtEl>
                                        <p:attrNameLst>
                                          <p:attrName>style.visibility</p:attrName>
                                        </p:attrNameLst>
                                      </p:cBhvr>
                                      <p:to>
                                        <p:strVal val="visible"/>
                                      </p:to>
                                    </p:set>
                                    <p:animEffect transition="in" filter="barn(inVertical)">
                                      <p:cBhvr>
                                        <p:cTn id="15" dur="500"/>
                                        <p:tgtEl>
                                          <p:spTgt spid="48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912"/>
                                        </p:tgtEl>
                                        <p:attrNameLst>
                                          <p:attrName>style.visibility</p:attrName>
                                        </p:attrNameLst>
                                      </p:cBhvr>
                                      <p:to>
                                        <p:strVal val="visible"/>
                                      </p:to>
                                    </p:set>
                                    <p:animEffect transition="in" filter="barn(inVertical)">
                                      <p:cBhvr>
                                        <p:cTn id="18" dur="500"/>
                                        <p:tgtEl>
                                          <p:spTgt spid="4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6848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3963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043430" y="229235"/>
            <a:ext cx="8189595" cy="160972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164080" y="527685"/>
            <a:ext cx="806831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algn="just"/>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  Những lưu ý  khi đọc một đoạn trích trong một truyện thơ Nôm như </a:t>
            </a:r>
            <a:r>
              <a:rPr lang="en-US" sz="3200" i="1">
                <a:solidFill>
                  <a:srgbClr val="7030A0"/>
                </a:solidFill>
                <a:latin typeface="Times New Roman" panose="02020603050405020304" pitchFamily="18" charset="0"/>
                <a:cs typeface="Times New Roman" panose="02020603050405020304" pitchFamily="18" charset="0"/>
                <a:sym typeface="+mn-ea"/>
              </a:rPr>
              <a:t>Truyện Kiều</a:t>
            </a:r>
            <a:r>
              <a:rPr lang="en-US" sz="3200">
                <a:solidFill>
                  <a:srgbClr val="FF0000"/>
                </a:solidFill>
                <a:latin typeface="Times New Roman" panose="02020603050405020304" pitchFamily="18" charset="0"/>
                <a:cs typeface="Times New Roman" panose="02020603050405020304" pitchFamily="18" charset="0"/>
                <a:sym typeface="+mn-ea"/>
              </a:rPr>
              <a:t> hoặc một bài thơ chữ Hán của Nguyễn Du:</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1" name="Google Shape;2626;p45"/>
          <p:cNvCxnSpPr/>
          <p:nvPr/>
        </p:nvCxnSpPr>
        <p:spPr>
          <a:xfrm rot="10800000" flipV="1">
            <a:off x="9890125" y="3060700"/>
            <a:ext cx="1125855" cy="600710"/>
          </a:xfrm>
          <a:prstGeom prst="bentConnector3">
            <a:avLst>
              <a:gd name="adj1" fmla="val 49982"/>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3062605" y="2618105"/>
            <a:ext cx="6583680" cy="2891790"/>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Phải hiểu được ngữ nghĩa và ngữ cảnh: vì các tác phẩm này được viết từ lâu đời và sử dụng ngôn ngữ cổ, nên có rất nhiều từ ngữ, cách diễn đạt không giống như ngôn ngữ hiện đại. Do đó, việc hiểu được ngữ nghĩa và ngữ cảnh của từng đoạn trích là rất quan trọng để có thể tường minh được nội dung.</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61"/>
                                        </p:tgtEl>
                                        <p:attrNameLst>
                                          <p:attrName>style.visibility</p:attrName>
                                        </p:attrNameLst>
                                      </p:cBhvr>
                                      <p:to>
                                        <p:strVal val="visible"/>
                                      </p:to>
                                    </p:set>
                                    <p:animEffect transition="in" filter="barn(inVertical)">
                                      <p:cBhvr>
                                        <p:cTn id="12" dur="500"/>
                                        <p:tgtEl>
                                          <p:spTgt spid="4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p:cNvSpPr/>
          <p:nvPr/>
        </p:nvSpPr>
        <p:spPr>
          <a:xfrm rot="2700000">
            <a:off x="8278937" y="2865075"/>
            <a:ext cx="5655228" cy="3446019"/>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32" name="Google Shape;4732;p39"/>
          <p:cNvSpPr/>
          <p:nvPr/>
        </p:nvSpPr>
        <p:spPr>
          <a:xfrm>
            <a:off x="2377623" y="1344879"/>
            <a:ext cx="7388400" cy="36228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3" name="Google Shape;4733;p39"/>
          <p:cNvSpPr txBox="1">
            <a:spLocks noGrp="1"/>
          </p:cNvSpPr>
          <p:nvPr>
            <p:ph type="ctrTitle"/>
          </p:nvPr>
        </p:nvSpPr>
        <p:spPr>
          <a:xfrm>
            <a:off x="2735588" y="1596925"/>
            <a:ext cx="6857200" cy="3156000"/>
          </a:xfrm>
          <a:prstGeom prst="rect">
            <a:avLst/>
          </a:prstGeom>
        </p:spPr>
        <p:txBody>
          <a:bodyPr spcFirstLastPara="1" vert="horz" wrap="square" lIns="121900" tIns="121900" rIns="121900" bIns="121900" rtlCol="0" anchor="t" anchorCtr="0">
            <a:noAutofit/>
          </a:bodyPr>
          <a:lstStyle/>
          <a:p>
            <a:pPr>
              <a:spcBef>
                <a:spcPts val="0"/>
              </a:spcBef>
            </a:pPr>
            <a:r>
              <a:rPr lang="en-US" sz="15335" b="1">
                <a:latin typeface="Times New Roman" panose="02020603050405020304" pitchFamily="18" charset="0"/>
                <a:cs typeface="Times New Roman" panose="02020603050405020304" pitchFamily="18" charset="0"/>
              </a:rPr>
              <a:t>Ôn tập </a:t>
            </a:r>
            <a:endParaRPr sz="11735" b="1">
              <a:solidFill>
                <a:schemeClr val="dk1"/>
              </a:solidFill>
              <a:latin typeface="Times New Roman" panose="02020603050405020304" pitchFamily="18" charset="0"/>
              <a:cs typeface="Times New Roman" panose="02020603050405020304" pitchFamily="18" charset="0"/>
            </a:endParaRPr>
          </a:p>
        </p:txBody>
      </p:sp>
      <p:grpSp>
        <p:nvGrpSpPr>
          <p:cNvPr id="4735" name="Google Shape;4735;p39"/>
          <p:cNvGrpSpPr/>
          <p:nvPr/>
        </p:nvGrpSpPr>
        <p:grpSpPr>
          <a:xfrm>
            <a:off x="4164146" y="4723491"/>
            <a:ext cx="989303" cy="1357608"/>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4751" name="Google Shape;4751;p39"/>
          <p:cNvGrpSpPr/>
          <p:nvPr/>
        </p:nvGrpSpPr>
        <p:grpSpPr>
          <a:xfrm>
            <a:off x="138842" y="-4357957"/>
            <a:ext cx="2092407" cy="6078305"/>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121900" tIns="121900" rIns="121900" bIns="121900" anchor="ctr" anchorCtr="0">
              <a:noAutofit/>
            </a:bodyPr>
            <a:lstStyle/>
            <a:p>
              <a:endParaRPr sz="2400"/>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2" name="Google Shape;497;p14"/>
          <p:cNvGrpSpPr/>
          <p:nvPr/>
        </p:nvGrpSpPr>
        <p:grpSpPr>
          <a:xfrm rot="2328594">
            <a:off x="8792374" y="259305"/>
            <a:ext cx="1397983" cy="1435520"/>
            <a:chOff x="2163925" y="2320175"/>
            <a:chExt cx="888250" cy="912100"/>
          </a:xfrm>
        </p:grpSpPr>
        <p:sp>
          <p:nvSpPr>
            <p:cNvPr id="3"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5"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6"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7"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8"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9"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0"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1"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2"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3"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4"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5"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6"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7"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8"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9"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0"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1"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22" name="Google Shape;517;p14"/>
          <p:cNvGrpSpPr/>
          <p:nvPr/>
        </p:nvGrpSpPr>
        <p:grpSpPr>
          <a:xfrm rot="4930068">
            <a:off x="8337917" y="5492942"/>
            <a:ext cx="1427899" cy="1192073"/>
            <a:chOff x="191638" y="280100"/>
            <a:chExt cx="813475" cy="679125"/>
          </a:xfrm>
        </p:grpSpPr>
        <p:sp>
          <p:nvSpPr>
            <p:cNvPr id="23"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4"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5"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6"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7"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8"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9"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0"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1"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2"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3"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4"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5"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6"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7"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8"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9"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0"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2"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4683" name="Google Shape;537;p14"/>
          <p:cNvGrpSpPr/>
          <p:nvPr/>
        </p:nvGrpSpPr>
        <p:grpSpPr>
          <a:xfrm rot="-1580594" flipH="1">
            <a:off x="1106130" y="709130"/>
            <a:ext cx="2125189" cy="707575"/>
            <a:chOff x="7252275" y="740300"/>
            <a:chExt cx="1379800" cy="459400"/>
          </a:xfrm>
        </p:grpSpPr>
        <p:sp>
          <p:nvSpPr>
            <p:cNvPr id="4684"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5"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6"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7"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8"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9"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0"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1"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2"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3"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4"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5"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6"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7"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8"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9"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0"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rgbClr val="01C0FC"/>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1"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2"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3"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4"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5"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6"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7"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8"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9"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10"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2"/>
                                        </p:tgtEl>
                                        <p:attrNameLst>
                                          <p:attrName>style.visibility</p:attrName>
                                        </p:attrNameLst>
                                      </p:cBhvr>
                                      <p:to>
                                        <p:strVal val="visible"/>
                                      </p:to>
                                    </p:set>
                                    <p:anim calcmode="lin" valueType="num">
                                      <p:cBhvr additive="base">
                                        <p:cTn id="11" dur="500" fill="hold"/>
                                        <p:tgtEl>
                                          <p:spTgt spid="4732"/>
                                        </p:tgtEl>
                                        <p:attrNameLst>
                                          <p:attrName>ppt_x</p:attrName>
                                        </p:attrNameLst>
                                      </p:cBhvr>
                                      <p:tavLst>
                                        <p:tav tm="0">
                                          <p:val>
                                            <p:strVal val="#ppt_x"/>
                                          </p:val>
                                        </p:tav>
                                        <p:tav tm="100000">
                                          <p:val>
                                            <p:strVal val="#ppt_x"/>
                                          </p:val>
                                        </p:tav>
                                      </p:tavLst>
                                    </p:anim>
                                    <p:anim calcmode="lin" valueType="num">
                                      <p:cBhvr additive="base">
                                        <p:cTn id="12" dur="500" fill="hold"/>
                                        <p:tgtEl>
                                          <p:spTgt spid="47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5"/>
                                        </p:tgtEl>
                                        <p:attrNameLst>
                                          <p:attrName>style.visibility</p:attrName>
                                        </p:attrNameLst>
                                      </p:cBhvr>
                                      <p:to>
                                        <p:strVal val="visible"/>
                                      </p:to>
                                    </p:set>
                                    <p:anim calcmode="lin" valueType="num">
                                      <p:cBhvr additive="base">
                                        <p:cTn id="15" dur="500" fill="hold"/>
                                        <p:tgtEl>
                                          <p:spTgt spid="4735"/>
                                        </p:tgtEl>
                                        <p:attrNameLst>
                                          <p:attrName>ppt_x</p:attrName>
                                        </p:attrNameLst>
                                      </p:cBhvr>
                                      <p:tavLst>
                                        <p:tav tm="0">
                                          <p:val>
                                            <p:strVal val="#ppt_x"/>
                                          </p:val>
                                        </p:tav>
                                        <p:tav tm="100000">
                                          <p:val>
                                            <p:strVal val="#ppt_x"/>
                                          </p:val>
                                        </p:tav>
                                      </p:tavLst>
                                    </p:anim>
                                    <p:anim calcmode="lin" valueType="num">
                                      <p:cBhvr additive="base">
                                        <p:cTn id="16" dur="500" fill="hold"/>
                                        <p:tgtEl>
                                          <p:spTgt spid="47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51"/>
                                        </p:tgtEl>
                                        <p:attrNameLst>
                                          <p:attrName>style.visibility</p:attrName>
                                        </p:attrNameLst>
                                      </p:cBhvr>
                                      <p:to>
                                        <p:strVal val="visible"/>
                                      </p:to>
                                    </p:set>
                                    <p:anim calcmode="lin" valueType="num">
                                      <p:cBhvr additive="base">
                                        <p:cTn id="19" dur="500" fill="hold"/>
                                        <p:tgtEl>
                                          <p:spTgt spid="4751"/>
                                        </p:tgtEl>
                                        <p:attrNameLst>
                                          <p:attrName>ppt_x</p:attrName>
                                        </p:attrNameLst>
                                      </p:cBhvr>
                                      <p:tavLst>
                                        <p:tav tm="0">
                                          <p:val>
                                            <p:strVal val="#ppt_x"/>
                                          </p:val>
                                        </p:tav>
                                        <p:tav tm="100000">
                                          <p:val>
                                            <p:strVal val="#ppt_x"/>
                                          </p:val>
                                        </p:tav>
                                      </p:tavLst>
                                    </p:anim>
                                    <p:anim calcmode="lin" valueType="num">
                                      <p:cBhvr additive="base">
                                        <p:cTn id="20" dur="500" fill="hold"/>
                                        <p:tgtEl>
                                          <p:spTgt spid="47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733"/>
                                        </p:tgtEl>
                                        <p:attrNameLst>
                                          <p:attrName>style.visibility</p:attrName>
                                        </p:attrNameLst>
                                      </p:cBhvr>
                                      <p:to>
                                        <p:strVal val="visible"/>
                                      </p:to>
                                    </p:set>
                                    <p:animEffect transition="in" filter="barn(inVertical)">
                                      <p:cBhvr>
                                        <p:cTn id="25" dur="500"/>
                                        <p:tgtEl>
                                          <p:spTgt spid="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732" grpId="0" bldLvl="0" animBg="1"/>
      <p:bldP spid="47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488690" y="1408430"/>
            <a:ext cx="6749415" cy="2459990"/>
          </a:xfrm>
        </p:spPr>
        <p:style>
          <a:lnRef idx="2">
            <a:schemeClr val="accent6">
              <a:shade val="50000"/>
            </a:schemeClr>
          </a:lnRef>
          <a:fillRef idx="1">
            <a:schemeClr val="accent6"/>
          </a:fillRef>
          <a:effectRef idx="0">
            <a:schemeClr val="accent6"/>
          </a:effectRef>
          <a:fontRef idx="minor">
            <a:schemeClr val="lt1"/>
          </a:fontRef>
        </p:style>
        <p:txBody>
          <a:bodyPr>
            <a:normAutofit/>
          </a:bodyPr>
          <a:p>
            <a:pPr algn="just"/>
            <a:r>
              <a:rPr lang="en-US" sz="3555">
                <a:latin typeface="Times New Roman" panose="02020603050405020304" pitchFamily="18" charset="0"/>
                <a:cs typeface="Times New Roman" panose="02020603050405020304" pitchFamily="18" charset="0"/>
              </a:rPr>
              <a:t>         Khi viết văn bản nghị luận về một vấn đề xã hội trong tác phẩm văn học hoặc tác phẩm nghệ thuật, bạn cần lưu ý những điều gì ?</a:t>
            </a:r>
            <a:endParaRPr lang="en-US" sz="3555">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75" y="1120775"/>
            <a:ext cx="1739900" cy="4674235"/>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54515" y="513715"/>
            <a:ext cx="1547495" cy="1350010"/>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123315" y="513715"/>
            <a:ext cx="1547495" cy="150050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342515" y="123825"/>
            <a:ext cx="7561580" cy="211518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580640" y="615315"/>
            <a:ext cx="7028180" cy="139890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Khi viết văn bản nghị luận về một vấn đề xã hội trong tác phẩm văn học hoặc tác phẩm nghệ thuật, bạn cần lưu ý:</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3364230"/>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Cần đọc kỹ tác phẩm dự định lựa chọn để khai thác vấn đề xã hội nhằm hiểu rõ tình huống, sự kiện và nhân vật liên quan đến vấn đề xã hội mà bạn muốn nghị luận.</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4909"/>
          <p:cNvSpPr txBox="1"/>
          <p:nvPr/>
        </p:nvSpPr>
        <p:spPr>
          <a:xfrm>
            <a:off x="8825865" y="2239645"/>
            <a:ext cx="3161665" cy="4092575"/>
          </a:xfrm>
          <a:prstGeom prst="rect">
            <a:avLst/>
          </a:prstGeom>
          <a:noFill/>
        </p:spPr>
        <p:txBody>
          <a:bodyPr wrap="square">
            <a:spAutoFit/>
          </a:bodyPr>
          <a:p>
            <a:pPr algn="just"/>
            <a:r>
              <a:rPr lang="en-US" sz="2600">
                <a:latin typeface="Times New Roman" panose="02020603050405020304" pitchFamily="18" charset="0"/>
                <a:cs typeface="Times New Roman" panose="02020603050405020304" pitchFamily="18" charset="0"/>
                <a:sym typeface="+mn-ea"/>
              </a:rPr>
              <a:t>- Xác định rõ vấn đề xã hội mà bạn muốn nghị luận. Đó phải là một vấn đề có tính phản ánh đời sống, xã hội, tác động đến nhiều người, gây tranh cãi và đòi hỏi sự chú ý của công chúng.</a:t>
            </a:r>
            <a:br>
              <a:rPr lang="en-US" sz="2600">
                <a:latin typeface="Times New Roman" panose="02020603050405020304" pitchFamily="18" charset="0"/>
                <a:cs typeface="Times New Roman" panose="02020603050405020304" pitchFamily="18" charset="0"/>
                <a:sym typeface="+mn-ea"/>
              </a:rPr>
            </a:b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2545715"/>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Cần xây dựng lập luận logic, có tính thuyết phục, trình bày sự phân tích và đánh giá vấn đề xã hội đó một cách khách quan và sâu sắc</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4909"/>
          <p:cNvSpPr txBox="1"/>
          <p:nvPr/>
        </p:nvSpPr>
        <p:spPr>
          <a:xfrm>
            <a:off x="8825865" y="2239645"/>
            <a:ext cx="3161665" cy="509270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 Cần sử dụng ngôn từ chính xác, dễ hiểu, phù hợp với đối tượng người đọc của mình. Ngoài ra, bạn cũng cần tránh sử dụng ngôn từ và hình thức viết tắt, ngôn ngữ lệch lạc hay mất tôn trọng đối với những đối tượng liên quan.</a:t>
            </a:r>
            <a:endParaRPr lang="en-US" sz="2500">
              <a:latin typeface="Times New Roman" panose="02020603050405020304" pitchFamily="18" charset="0"/>
              <a:cs typeface="Times New Roman" panose="02020603050405020304" pitchFamily="18" charset="0"/>
            </a:endParaRPr>
          </a:p>
          <a:p>
            <a:pPr algn="just"/>
            <a:br>
              <a:rPr lang="en-US" sz="2500">
                <a:latin typeface="Times New Roman" panose="02020603050405020304" pitchFamily="18" charset="0"/>
                <a:cs typeface="Times New Roman" panose="02020603050405020304" pitchFamily="18" charset="0"/>
                <a:sym typeface="+mn-ea"/>
              </a:rPr>
            </a:b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1569;p30"/>
          <p:cNvSpPr/>
          <p:nvPr/>
        </p:nvSpPr>
        <p:spPr>
          <a:xfrm rot="10800000">
            <a:off x="9454515" y="513715"/>
            <a:ext cx="1547495" cy="1350010"/>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Google Shape;1570;p30"/>
          <p:cNvSpPr/>
          <p:nvPr/>
        </p:nvSpPr>
        <p:spPr>
          <a:xfrm rot="10800000" flipH="1">
            <a:off x="1123315" y="513715"/>
            <a:ext cx="1547495" cy="150050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Google Shape;1571;p30"/>
          <p:cNvSpPr/>
          <p:nvPr/>
        </p:nvSpPr>
        <p:spPr>
          <a:xfrm>
            <a:off x="2342515" y="123825"/>
            <a:ext cx="7561580" cy="211518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1572;p30"/>
          <p:cNvSpPr txBox="1">
            <a:spLocks noGrp="1"/>
          </p:cNvSpPr>
          <p:nvPr/>
        </p:nvSpPr>
        <p:spPr>
          <a:xfrm>
            <a:off x="2580640" y="615315"/>
            <a:ext cx="7028180" cy="139890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Khi viết văn bản nghị luận về một vấn đề xã hội trong tác phẩm văn học hoặc tác phẩm nghệ thuật, bạn cần lưu ý:</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2736215" y="1119505"/>
            <a:ext cx="6074410" cy="4691380"/>
          </a:xfrm>
          <a:noFill/>
          <a:extLst>
            <a:ext uri="{909E8E84-426E-40DD-AFC4-6F175D3DCCD1}">
              <a14:hiddenFill xmlns:a14="http://schemas.microsoft.com/office/drawing/2010/main">
                <a:solidFill>
                  <a:srgbClr val="92D050"/>
                </a:solidFill>
              </a14:hiddenFill>
            </a:ext>
          </a:extLst>
        </p:spPr>
        <p:style>
          <a:lnRef idx="2">
            <a:schemeClr val="accent2"/>
          </a:lnRef>
          <a:fillRef idx="1">
            <a:schemeClr val="lt1"/>
          </a:fillRef>
          <a:effectRef idx="0">
            <a:schemeClr val="accent2"/>
          </a:effectRef>
          <a:fontRef idx="minor">
            <a:schemeClr val="dk1"/>
          </a:fontRef>
        </p:style>
        <p:txBody>
          <a:bodyPr>
            <a:scene3d>
              <a:camera prst="orthographicFront"/>
              <a:lightRig rig="threePt" dir="t"/>
            </a:scene3d>
          </a:bodyPr>
          <a:p>
            <a:pPr algn="just"/>
            <a:r>
              <a:rPr lang="en-US" sz="4400" b="1" i="1">
                <a:solidFill>
                  <a:schemeClr val="tx1"/>
                </a:solidFill>
                <a:latin typeface="Times New Roman" panose="02020603050405020304" pitchFamily="18" charset="0"/>
                <a:cs typeface="Times New Roman" panose="02020603050405020304" pitchFamily="18" charset="0"/>
                <a:sym typeface="+mn-ea"/>
              </a:rPr>
              <a:t>         Theo bạn, việc quan sát, trải nghiệm thực tế có vai trò, tác dụng như thế nào trong học tập và trong đời sống của con người? </a:t>
            </a:r>
            <a:br>
              <a:rPr lang="en-US" sz="4400" b="1" i="1">
                <a:solidFill>
                  <a:schemeClr val="tx1"/>
                </a:solidFill>
                <a:latin typeface="Times New Roman" panose="02020603050405020304" pitchFamily="18" charset="0"/>
                <a:cs typeface="Times New Roman" panose="02020603050405020304" pitchFamily="18" charset="0"/>
                <a:sym typeface="+mn-ea"/>
              </a:rPr>
            </a:br>
            <a:endParaRPr lang="en-US" sz="4400" b="1" i="1">
              <a:ln w="22225">
                <a:solidFill>
                  <a:schemeClr val="accent2"/>
                </a:solidFill>
                <a:prstDash val="solid"/>
              </a:ln>
              <a:solidFill>
                <a:schemeClr val="tx1"/>
              </a:solidFill>
              <a:effectLst/>
              <a:latin typeface="Times New Roman" panose="02020603050405020304" pitchFamily="18" charset="0"/>
              <a:cs typeface="Times New Roman" panose="02020603050405020304" pitchFamily="18" charset="0"/>
              <a:sym typeface="+mn-ea"/>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86979" y="138586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687560" y="363855"/>
            <a:ext cx="187642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511175" y="363855"/>
            <a:ext cx="190690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1578610" y="363855"/>
            <a:ext cx="8999855" cy="147256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1905635" y="615315"/>
            <a:ext cx="824230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i="1" kern="0">
                <a:solidFill>
                  <a:srgbClr val="FF0000"/>
                </a:solidFill>
                <a:latin typeface="Times New Roman" panose="02020603050405020304" pitchFamily="18" charset="0"/>
                <a:cs typeface="Times New Roman" panose="02020603050405020304" pitchFamily="18" charset="0"/>
                <a:sym typeface="+mn-ea"/>
              </a:rPr>
              <a:t>Vai trò, tác dụng của </a:t>
            </a:r>
            <a:r>
              <a:rPr kumimoji="0" lang="en-US" sz="3200" i="1" u="none" strike="noStrike" kern="0" cap="none" spc="0" normalizeH="0" baseline="0">
                <a:solidFill>
                  <a:srgbClr val="FF0000"/>
                </a:solidFill>
                <a:latin typeface="Times New Roman" panose="02020603050405020304" pitchFamily="18" charset="0"/>
                <a:cs typeface="Times New Roman" panose="02020603050405020304" pitchFamily="18" charset="0"/>
              </a:rPr>
              <a:t>việc quan sát, trải nghiệm thực tế có trong học tập và trong đời sống của con người:</a:t>
            </a:r>
            <a:endParaRPr kumimoji="0" lang="en-US" sz="3200" i="1" u="none" strike="noStrike" kern="0" cap="none" spc="0" normalizeH="0" baseline="0">
              <a:solidFill>
                <a:srgbClr val="FF0000"/>
              </a:solidFill>
              <a:latin typeface="Times New Roman" panose="02020603050405020304" pitchFamily="18" charset="0"/>
              <a:cs typeface="Times New Roman" panose="02020603050405020304" pitchFamily="18" charset="0"/>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576320" y="2547620"/>
            <a:ext cx="4260215" cy="4363085"/>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4909"/>
          <p:cNvSpPr txBox="1"/>
          <p:nvPr/>
        </p:nvSpPr>
        <p:spPr>
          <a:xfrm>
            <a:off x="1235075" y="2239645"/>
            <a:ext cx="9569450" cy="1076325"/>
          </a:xfrm>
          <a:prstGeom prst="rect">
            <a:avLst/>
          </a:prstGeom>
          <a:noFill/>
        </p:spPr>
        <p:txBody>
          <a:bodyPr wrap="square">
            <a:spAutoFit/>
          </a:bodyPr>
          <a:p>
            <a:pPr algn="just"/>
            <a:r>
              <a:rPr lang="en-US" sz="3200">
                <a:latin typeface="Times New Roman" panose="02020603050405020304" pitchFamily="18" charset="0"/>
                <a:cs typeface="Times New Roman" panose="02020603050405020304" pitchFamily="18" charset="0"/>
                <a:sym typeface="+mn-ea"/>
              </a:rPr>
              <a:t>         </a:t>
            </a:r>
            <a:br>
              <a:rPr lang="en-US" sz="3200">
                <a:latin typeface="Times New Roman" panose="02020603050405020304" pitchFamily="18" charset="0"/>
                <a:cs typeface="Times New Roman" panose="02020603050405020304" pitchFamily="18" charset="0"/>
                <a:sym typeface="+mn-ea"/>
              </a:rPr>
            </a:b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687560" y="670560"/>
            <a:ext cx="187642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511175" y="670560"/>
            <a:ext cx="190690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1578610" y="140335"/>
            <a:ext cx="8999855" cy="207010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1486535" y="692150"/>
            <a:ext cx="909193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i="1" u="none" strike="noStrike" kern="0" cap="none" spc="0" normalizeH="0" baseline="0" noProof="0">
                <a:ln>
                  <a:noFill/>
                </a:ln>
                <a:solidFill>
                  <a:srgbClr val="92D05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i="1">
                <a:solidFill>
                  <a:srgbClr val="92D050"/>
                </a:solidFill>
                <a:latin typeface="Times New Roman" panose="02020603050405020304" pitchFamily="18" charset="0"/>
                <a:cs typeface="Times New Roman" panose="02020603050405020304" pitchFamily="18" charset="0"/>
                <a:sym typeface="+mn-ea"/>
              </a:rPr>
              <a:t>      Việc quan sát và trải nghiệm thực tế là rất quan trọng trong học tập và trong đời sống của con người vì nó giúp ta hiểu được bản chất thực sự của những vấn đề và sự việc xảy ra xung quanh mình.</a:t>
            </a:r>
            <a:endParaRPr kumimoji="0" lang="en-US" sz="3200" i="1" u="none" strike="noStrike" kern="0" cap="none" spc="0" normalizeH="0" baseline="0">
              <a:solidFill>
                <a:srgbClr val="92D050"/>
              </a:solidFill>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172085" y="2399030"/>
            <a:ext cx="3449955" cy="2954655"/>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Trong học tập, việc quan sát và trải nghiệm thực tế giúp cho chúng ta có thể áp dụng kiến thức học được vào thực tiễn một cách chính xác và hiệu quả. </a:t>
            </a:r>
            <a:endParaRPr lang="en-US" sz="2660">
              <a:latin typeface="Times New Roman" panose="02020603050405020304" pitchFamily="18" charset="0"/>
              <a:cs typeface="Times New Roman" panose="02020603050405020304" pitchFamily="18" charset="0"/>
              <a:sym typeface="+mn-ea"/>
            </a:endParaRPr>
          </a:p>
        </p:txBody>
      </p:sp>
      <p:sp>
        <p:nvSpPr>
          <p:cNvPr id="2" name="TextBox 4909"/>
          <p:cNvSpPr txBox="1"/>
          <p:nvPr/>
        </p:nvSpPr>
        <p:spPr>
          <a:xfrm>
            <a:off x="3858260" y="2356485"/>
            <a:ext cx="3280410" cy="3169285"/>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 Trong đời sống, việc quan sát và trải nghiệm thực tế giúp cho con người có thể đối diện với những vấn đề và tình huống đời thường một cách chính xác và hiệu quả hơn.</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4909"/>
          <p:cNvSpPr txBox="1"/>
          <p:nvPr/>
        </p:nvSpPr>
        <p:spPr>
          <a:xfrm>
            <a:off x="7489190" y="2351405"/>
            <a:ext cx="4318000" cy="393827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 Ngoài ra, việc quan sát và trải nghiệm thực tế còn giúp cho con người phát triển kỹ năng tư duy phản biện, suy luận, phân tích và giải quyết vấn đề. Khi ta quan sát và trải nghiệm thực tế, ta sẽ đặt ra những câu hỏi và tìm kiếm câu trả lời, từ đó rèn luyện được kỹ năng tư duy phản biện và suy luận.</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37940" y="1408430"/>
            <a:ext cx="7052310" cy="3472815"/>
          </a:xfrm>
        </p:spPr>
        <p:txBody>
          <a:bodyPr>
            <a:normAutofit fontScale="90000"/>
          </a:bodyPr>
          <a:p>
            <a:pPr algn="just"/>
            <a:r>
              <a:rPr lang="en-US" sz="3555" b="1" i="1">
                <a:solidFill>
                  <a:srgbClr val="92D050"/>
                </a:solidFill>
                <a:latin typeface="Times New Roman" panose="02020603050405020304" pitchFamily="18" charset="0"/>
                <a:cs typeface="Times New Roman" panose="02020603050405020304" pitchFamily="18" charset="0"/>
              </a:rPr>
              <a:t>→ Việc quan sát và trải nghiệm thực tế là rất cần thiết trong học tập và trong đời sống của con người. Nó giúp ta hiểu được bản chất thực sự của những vấn đề và sự việc xảy ra xung quanh mình, từ đó áp dụng kiến thức một cách chính xác và hiệu quả, phát triển kỹ năng tư duy phản biện, suy luận, phân tích và giải quyết vấn đề.</a:t>
            </a:r>
            <a:endParaRPr lang="en-US" sz="3555" b="1" i="1">
              <a:solidFill>
                <a:srgbClr val="92D050"/>
              </a:solidFill>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75" y="1120775"/>
            <a:ext cx="2448560" cy="4674235"/>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p:cNvGrpSpPr/>
          <p:nvPr/>
        </p:nvGrpSpPr>
        <p:grpSpPr>
          <a:xfrm>
            <a:off x="1818105" y="363620"/>
            <a:ext cx="8513011" cy="1112252"/>
            <a:chOff x="2038805" y="2073391"/>
            <a:chExt cx="5090990" cy="1059169"/>
          </a:xfrm>
        </p:grpSpPr>
        <p:sp>
          <p:nvSpPr>
            <p:cNvPr id="6" name="Google Shape;1569;p30"/>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 name="Google Shape;1572;p30"/>
          <p:cNvSpPr txBox="1">
            <a:spLocks noGrp="1"/>
          </p:cNvSpPr>
          <p:nvPr/>
        </p:nvSpPr>
        <p:spPr>
          <a:xfrm>
            <a:off x="2998888" y="516145"/>
            <a:ext cx="6130684" cy="9128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panose="00000500000000000000"/>
              <a:buNone/>
              <a:defRPr/>
            </a:pPr>
            <a:r>
              <a:rPr kumimoji="0" lang="en-US" sz="3735"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panose="00000500000000000000"/>
              </a:rPr>
              <a:t>Hoạt động Luyện tập</a:t>
            </a:r>
            <a:endParaRPr kumimoji="0" sz="3735"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panose="00000500000000000000"/>
            </a:endParaRPr>
          </a:p>
        </p:txBody>
      </p:sp>
      <p:pic>
        <p:nvPicPr>
          <p:cNvPr id="64" name="Picture 63"/>
          <p:cNvPicPr>
            <a:picLocks noChangeAspect="1"/>
          </p:cNvPicPr>
          <p:nvPr/>
        </p:nvPicPr>
        <p:blipFill>
          <a:blip r:embed="rId1"/>
          <a:stretch>
            <a:fillRect/>
          </a:stretch>
        </p:blipFill>
        <p:spPr>
          <a:xfrm>
            <a:off x="2422525" y="2084070"/>
            <a:ext cx="6607175" cy="3543300"/>
          </a:xfrm>
          <a:prstGeom prst="rect">
            <a:avLst/>
          </a:prstGeom>
        </p:spPr>
      </p:pic>
      <p:sp>
        <p:nvSpPr>
          <p:cNvPr id="65" name="TextBox 64"/>
          <p:cNvSpPr txBox="1"/>
          <p:nvPr/>
        </p:nvSpPr>
        <p:spPr>
          <a:xfrm>
            <a:off x="2926715" y="3036570"/>
            <a:ext cx="5419090" cy="1241425"/>
          </a:xfrm>
          <a:prstGeom prst="rect">
            <a:avLst/>
          </a:prstGeom>
          <a:noFill/>
        </p:spPr>
        <p:txBody>
          <a:bodyPr wrap="square">
            <a:spAutoFit/>
          </a:bodyPr>
          <a:lstStyle/>
          <a:p>
            <a:pPr algn="just"/>
            <a:r>
              <a:rPr lang="en-US" sz="3735" i="1">
                <a:solidFill>
                  <a:schemeClr val="bg1"/>
                </a:solidFill>
                <a:latin typeface="Times New Roman" panose="02020603050405020304" pitchFamily="18" charset="0"/>
                <a:cs typeface="Times New Roman" panose="02020603050405020304" pitchFamily="18" charset="0"/>
              </a:rPr>
              <a:t>Tìm đọc thêm những</a:t>
            </a:r>
            <a:r>
              <a:rPr lang="vi-VN" sz="3735" i="1">
                <a:solidFill>
                  <a:schemeClr val="bg1"/>
                </a:solidFill>
                <a:latin typeface="Times New Roman" panose="02020603050405020304" pitchFamily="18" charset="0"/>
                <a:cs typeface="Times New Roman" panose="02020603050405020304" pitchFamily="18" charset="0"/>
              </a:rPr>
              <a:t> tác phẩm của Nguyễn </a:t>
            </a:r>
            <a:r>
              <a:rPr lang="en-US" altLang="vi-VN" sz="3735" i="1">
                <a:solidFill>
                  <a:schemeClr val="bg1"/>
                </a:solidFill>
                <a:latin typeface="Times New Roman" panose="02020603050405020304" pitchFamily="18" charset="0"/>
                <a:cs typeface="Times New Roman" panose="02020603050405020304" pitchFamily="18" charset="0"/>
              </a:rPr>
              <a:t>Du.</a:t>
            </a:r>
            <a:endParaRPr lang="en-US" altLang="vi-VN" sz="3735"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oogle Shape;519;p46"/>
          <p:cNvGrpSpPr/>
          <p:nvPr/>
        </p:nvGrpSpPr>
        <p:grpSpPr>
          <a:xfrm>
            <a:off x="9129395" y="1730375"/>
            <a:ext cx="2195830" cy="4606925"/>
            <a:chOff x="3271960" y="821845"/>
            <a:chExt cx="1489437" cy="3455040"/>
          </a:xfrm>
        </p:grpSpPr>
        <p:sp>
          <p:nvSpPr>
            <p:cNvPr id="9"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6"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7"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8"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9"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0"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1"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2"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3"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4"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5"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6"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7"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8"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9"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0"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1"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2"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3"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4"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5"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6"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7"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8"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9"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0"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1"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2"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3"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4"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5"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6"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7"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8"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9"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0"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1"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262652" y="198314"/>
            <a:ext cx="1428697" cy="1997573"/>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 name="Google Shape;477;p46"/>
          <p:cNvSpPr/>
          <p:nvPr/>
        </p:nvSpPr>
        <p:spPr>
          <a:xfrm rot="-80796">
            <a:off x="2328102" y="938819"/>
            <a:ext cx="7767415" cy="1803957"/>
          </a:xfrm>
          <a:prstGeom prst="rect">
            <a:avLst/>
          </a:prstGeom>
          <a:solidFill>
            <a:srgbClr val="FCCF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 name="Google Shape;478;p46"/>
          <p:cNvSpPr/>
          <p:nvPr/>
        </p:nvSpPr>
        <p:spPr>
          <a:xfrm rot="133206">
            <a:off x="3475163" y="2415757"/>
            <a:ext cx="5474053" cy="1803915"/>
          </a:xfrm>
          <a:prstGeom prst="rect">
            <a:avLst/>
          </a:prstGeom>
          <a:solidFill>
            <a:srgbClr val="F65B8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 name="Google Shape;479;p46"/>
          <p:cNvSpPr txBox="1">
            <a:spLocks noGrp="1"/>
          </p:cNvSpPr>
          <p:nvPr/>
        </p:nvSpPr>
        <p:spPr>
          <a:xfrm>
            <a:off x="2930807" y="829821"/>
            <a:ext cx="6562400" cy="3184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panose="020B0604020202020204"/>
              <a:buNone/>
              <a:defRPr sz="7100" b="1"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1pPr>
            <a:lvl2pPr marR="0" lvl="1"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2pPr>
            <a:lvl3pPr marR="0" lvl="2"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3pPr>
            <a:lvl4pPr marR="0" lvl="3"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4pPr>
            <a:lvl5pPr marR="0" lvl="4"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5pPr>
            <a:lvl6pPr marR="0" lvl="5"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6pPr>
            <a:lvl7pPr marR="0" lvl="6"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7pPr>
            <a:lvl8pPr marR="0" lvl="7"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8pPr>
            <a:lvl9pPr marR="0" lvl="8"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9pPr>
          </a:lstStyle>
          <a:p>
            <a:pPr defTabSz="1219200">
              <a:buClr>
                <a:srgbClr val="FFFFFF"/>
              </a:buClr>
              <a:defRPr/>
            </a:pPr>
            <a:r>
              <a:rPr lang="en-GB" sz="9465" kern="0">
                <a:solidFill>
                  <a:schemeClr val="tx2">
                    <a:lumMod val="75000"/>
                  </a:schemeClr>
                </a:solidFill>
                <a:latin typeface="Times New Roman" panose="02020603050405020304" pitchFamily="18" charset="0"/>
                <a:cs typeface="Times New Roman" panose="02020603050405020304" pitchFamily="18" charset="0"/>
              </a:rPr>
              <a:t>Hoạt động </a:t>
            </a:r>
            <a:r>
              <a:rPr lang="en-US" sz="9465" kern="0">
                <a:solidFill>
                  <a:srgbClr val="FFFFFF"/>
                </a:solidFill>
                <a:latin typeface="Times New Roman" panose="02020603050405020304" pitchFamily="18" charset="0"/>
                <a:cs typeface="Times New Roman" panose="02020603050405020304" pitchFamily="18" charset="0"/>
              </a:rPr>
              <a:t>K</a:t>
            </a:r>
            <a:r>
              <a:rPr lang="en-GB" sz="9465" kern="0">
                <a:solidFill>
                  <a:srgbClr val="FFFFFF"/>
                </a:solidFill>
                <a:latin typeface="Times New Roman" panose="02020603050405020304" pitchFamily="18" charset="0"/>
                <a:cs typeface="Times New Roman" panose="02020603050405020304" pitchFamily="18" charset="0"/>
              </a:rPr>
              <a:t>hởi động</a:t>
            </a:r>
            <a:endParaRPr sz="9465" kern="0">
              <a:solidFill>
                <a:srgbClr val="FFFFFF"/>
              </a:solidFill>
              <a:latin typeface="Times New Roman" panose="02020603050405020304" pitchFamily="18" charset="0"/>
              <a:cs typeface="Times New Roman" panose="02020603050405020304" pitchFamily="18" charset="0"/>
            </a:endParaRPr>
          </a:p>
        </p:txBody>
      </p:sp>
      <p:sp>
        <p:nvSpPr>
          <p:cNvPr id="5" name="Google Shape;481;p46"/>
          <p:cNvSpPr/>
          <p:nvPr/>
        </p:nvSpPr>
        <p:spPr>
          <a:xfrm>
            <a:off x="2063974" y="697588"/>
            <a:ext cx="746500" cy="7912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6" name="Google Shape;482;p46"/>
          <p:cNvGrpSpPr/>
          <p:nvPr/>
        </p:nvGrpSpPr>
        <p:grpSpPr>
          <a:xfrm>
            <a:off x="1393131" y="202901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41259" y="205642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Grp="1"/>
          </p:cNvSpPr>
          <p:nvPr>
            <p:ph type="title"/>
          </p:nvPr>
        </p:nvSpPr>
        <p:spPr>
          <a:xfrm>
            <a:off x="1260764" y="780335"/>
            <a:ext cx="9407236" cy="412115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US" altLang="vi-VN" sz="3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en-US" alt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Truyện Kiều</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nguồn gốc từ đâu ?</a:t>
            </a:r>
            <a:endPar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Từ trong dân gian.</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Từ một tác phẩm tự sự của Trung Quốc.</a:t>
            </a:r>
            <a:b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Thương những con người tài hoa bị chà đạp nên tác giả đã sáng tạo ra.</a:t>
            </a:r>
            <a:b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Từ cuộc đời một người con gái có tên là Tiểu Thanh</a:t>
            </a:r>
            <a:r>
              <a:rPr lang="en-US" alt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
          <p:cNvSpPr txBox="1"/>
          <p:nvPr/>
        </p:nvSpPr>
        <p:spPr>
          <a:xfrm>
            <a:off x="1273175" y="1792605"/>
            <a:ext cx="8959215" cy="583565"/>
          </a:xfrm>
          <a:prstGeom prst="rect">
            <a:avLst/>
          </a:prstGeom>
          <a:noFill/>
        </p:spPr>
        <p:txBody>
          <a:bodyPr wrap="square" rtlCol="0">
            <a:spAutoFit/>
          </a:bodyPr>
          <a:p>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a:t>
            </a:r>
            <a:r>
              <a:rPr lang="vi-VN"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Từ một tác phẩm tự sự của Trung Quốc.</a:t>
            </a:r>
            <a:endPar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1284605" y="624205"/>
            <a:ext cx="309880" cy="368300"/>
          </a:xfrm>
          <a:prstGeom prst="rect">
            <a:avLst/>
          </a:prstGeom>
          <a:noFill/>
        </p:spPr>
        <p:txBody>
          <a:bodyPr wrap="non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455" y="1421315"/>
            <a:ext cx="8825345" cy="3691012"/>
          </a:xfrm>
        </p:spPr>
        <p:txBody>
          <a:bodyPr/>
          <a:lstStyle/>
          <a:p>
            <a:pPr algn="just"/>
            <a:r>
              <a:rPr lang="en-US" sz="3200" b="1" u="sng" dirty="0">
                <a:latin typeface="Times New Roman" panose="02020603050405020304" pitchFamily="18" charset="0"/>
                <a:cs typeface="Times New Roman" panose="02020603050405020304" pitchFamily="18" charset="0"/>
              </a:rPr>
              <a:t>Câu 2</a:t>
            </a:r>
            <a:r>
              <a:rPr lang="en-US" sz="3200" b="1" dirty="0">
                <a:latin typeface="Times New Roman" panose="02020603050405020304" pitchFamily="18" charset="0"/>
                <a:cs typeface="Times New Roman" panose="02020603050405020304" pitchFamily="18" charset="0"/>
              </a:rPr>
              <a:t>. </a:t>
            </a:r>
            <a:r>
              <a:rPr lang="en-US" sz="3200" b="1" i="1" dirty="0">
                <a:solidFill>
                  <a:srgbClr val="7030A0"/>
                </a:solidFill>
                <a:latin typeface="Times New Roman" panose="02020603050405020304" pitchFamily="18" charset="0"/>
                <a:cs typeface="Times New Roman" panose="02020603050405020304" pitchFamily="18" charset="0"/>
              </a:rPr>
              <a:t>Thanh </a:t>
            </a:r>
            <a:r>
              <a:rPr lang="en-US" sz="3200" b="1" i="1" dirty="0" err="1">
                <a:solidFill>
                  <a:srgbClr val="7030A0"/>
                </a:solidFill>
                <a:latin typeface="Times New Roman" panose="02020603050405020304" pitchFamily="18" charset="0"/>
                <a:cs typeface="Times New Roman" panose="02020603050405020304" pitchFamily="18" charset="0"/>
              </a:rPr>
              <a:t>Hiên</a:t>
            </a:r>
            <a:r>
              <a:rPr lang="en-US" sz="3200" b="1" i="1" dirty="0">
                <a:solidFill>
                  <a:srgbClr val="7030A0"/>
                </a:solidFill>
                <a:latin typeface="Times New Roman" panose="02020603050405020304" pitchFamily="18" charset="0"/>
                <a:cs typeface="Times New Roman" panose="02020603050405020304" pitchFamily="18" charset="0"/>
              </a:rPr>
              <a:t> </a:t>
            </a:r>
            <a:r>
              <a:rPr lang="en-US" sz="3200" b="1" i="1" dirty="0" err="1">
                <a:solidFill>
                  <a:srgbClr val="7030A0"/>
                </a:solidFill>
                <a:latin typeface="Times New Roman" panose="02020603050405020304" pitchFamily="18" charset="0"/>
                <a:cs typeface="Times New Roman" panose="02020603050405020304" pitchFamily="18" charset="0"/>
              </a:rPr>
              <a:t>thi</a:t>
            </a:r>
            <a:r>
              <a:rPr lang="en-US" sz="3200" b="1" i="1" dirty="0">
                <a:solidFill>
                  <a:srgbClr val="7030A0"/>
                </a:solidFill>
                <a:latin typeface="Times New Roman" panose="02020603050405020304" pitchFamily="18" charset="0"/>
                <a:cs typeface="Times New Roman" panose="02020603050405020304" pitchFamily="18" charset="0"/>
              </a:rPr>
              <a:t> </a:t>
            </a:r>
            <a:r>
              <a:rPr lang="en-US" sz="3200" b="1" i="1" dirty="0" err="1">
                <a:solidFill>
                  <a:srgbClr val="7030A0"/>
                </a:solidFill>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Du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C.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Nôm</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La Tinh</a:t>
            </a:r>
            <a:endParaRPr lang="vi-VN" sz="32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1370965" y="2932430"/>
            <a:ext cx="2957195" cy="583565"/>
          </a:xfrm>
          <a:prstGeom prst="rect">
            <a:avLst/>
          </a:prstGeom>
          <a:noFill/>
        </p:spPr>
        <p:txBody>
          <a:bodyPr wrap="square" rtlCol="0">
            <a:spAutoFit/>
          </a:bodyPr>
          <a:p>
            <a:r>
              <a:rPr lang="en-US" sz="3200" dirty="0">
                <a:solidFill>
                  <a:srgbClr val="FF0000"/>
                </a:solidFill>
                <a:latin typeface="Times New Roman" panose="02020603050405020304" pitchFamily="18" charset="0"/>
                <a:cs typeface="Times New Roman" panose="02020603050405020304" pitchFamily="18" charset="0"/>
                <a:sym typeface="+mn-ea"/>
              </a:rPr>
              <a:t>B. </a:t>
            </a:r>
            <a:r>
              <a:rPr lang="en-US" sz="3200" dirty="0" err="1">
                <a:solidFill>
                  <a:srgbClr val="FF0000"/>
                </a:solidFill>
                <a:latin typeface="Times New Roman" panose="02020603050405020304" pitchFamily="18" charset="0"/>
                <a:cs typeface="Times New Roman" panose="02020603050405020304" pitchFamily="18" charset="0"/>
                <a:sym typeface="+mn-ea"/>
              </a:rPr>
              <a:t>Chữ</a:t>
            </a:r>
            <a:r>
              <a:rPr lang="en-US" sz="3200" dirty="0">
                <a:solidFill>
                  <a:srgbClr val="FF0000"/>
                </a:solidFill>
                <a:latin typeface="Times New Roman" panose="02020603050405020304" pitchFamily="18" charset="0"/>
                <a:cs typeface="Times New Roman" panose="02020603050405020304" pitchFamily="18" charset="0"/>
                <a:sym typeface="+mn-ea"/>
              </a:rPr>
              <a:t> </a:t>
            </a:r>
            <a:r>
              <a:rPr lang="en-US" sz="3200" dirty="0" err="1">
                <a:solidFill>
                  <a:srgbClr val="FF0000"/>
                </a:solidFill>
                <a:latin typeface="Times New Roman" panose="02020603050405020304" pitchFamily="18" charset="0"/>
                <a:cs typeface="Times New Roman" panose="02020603050405020304" pitchFamily="18" charset="0"/>
                <a:sym typeface="+mn-ea"/>
              </a:rPr>
              <a:t>Hán</a:t>
            </a:r>
            <a:r>
              <a:rPr lang="en-US" sz="3200" dirty="0">
                <a:solidFill>
                  <a:srgbClr val="FF0000"/>
                </a:solidFill>
                <a:latin typeface="Times New Roman" panose="02020603050405020304" pitchFamily="18" charset="0"/>
                <a:cs typeface="Times New Roman" panose="02020603050405020304" pitchFamily="18" charset="0"/>
                <a:sym typeface="+mn-ea"/>
              </a:rPr>
              <a:t>  </a:t>
            </a:r>
            <a:endParaRPr lang="en-US" sz="3200"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455" y="1421315"/>
            <a:ext cx="8825345" cy="3691012"/>
          </a:xfrm>
        </p:spPr>
        <p:txBody>
          <a:bodyPr/>
          <a:lstStyle/>
          <a:p>
            <a:pPr algn="just"/>
            <a:r>
              <a:rPr lang="en-US" sz="3200" b="1" u="sng" dirty="0">
                <a:latin typeface="Times New Roman" panose="02020603050405020304" pitchFamily="18" charset="0"/>
                <a:cs typeface="Times New Roman" panose="02020603050405020304" pitchFamily="18" charset="0"/>
              </a:rPr>
              <a:t>Câu </a:t>
            </a:r>
            <a:r>
              <a:rPr lang="en-US" sz="3200" b="1" dirty="0">
                <a:latin typeface="Times New Roman" panose="02020603050405020304" pitchFamily="18" charset="0"/>
                <a:cs typeface="Times New Roman" panose="02020603050405020304" pitchFamily="18" charset="0"/>
              </a:rPr>
              <a:t>3: </a:t>
            </a:r>
            <a:r>
              <a:rPr lang="en-US" sz="3200" b="1" i="1" dirty="0">
                <a:solidFill>
                  <a:srgbClr val="7030A0"/>
                </a:solidFill>
                <a:latin typeface="Times New Roman" panose="02020603050405020304" pitchFamily="18" charset="0"/>
                <a:cs typeface="Times New Roman" panose="02020603050405020304" pitchFamily="18" charset="0"/>
              </a:rPr>
              <a:t>Truyện Kiều</a:t>
            </a:r>
            <a:r>
              <a:rPr lang="en-US" sz="3200" b="1" dirty="0">
                <a:latin typeface="Times New Roman" panose="02020603050405020304" pitchFamily="18" charset="0"/>
                <a:cs typeface="Times New Roman" panose="02020603050405020304" pitchFamily="18" charset="0"/>
              </a:rPr>
              <a:t> là tác phẩm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Du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Nôm</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La Tinh</a:t>
            </a:r>
            <a:endParaRPr lang="vi-VN" sz="32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6422390" y="2444750"/>
            <a:ext cx="3802380" cy="583565"/>
          </a:xfrm>
          <a:prstGeom prst="rect">
            <a:avLst/>
          </a:prstGeom>
          <a:noFill/>
        </p:spPr>
        <p:txBody>
          <a:bodyPr wrap="square" rtlCol="0">
            <a:spAutoFit/>
          </a:bodyPr>
          <a:p>
            <a:r>
              <a:rPr lang="en-US" sz="3200" dirty="0">
                <a:solidFill>
                  <a:srgbClr val="FF0000"/>
                </a:solidFill>
                <a:latin typeface="Times New Roman" panose="02020603050405020304" pitchFamily="18" charset="0"/>
                <a:cs typeface="Times New Roman" panose="02020603050405020304" pitchFamily="18" charset="0"/>
                <a:sym typeface="+mn-ea"/>
              </a:rPr>
              <a:t>        C. </a:t>
            </a:r>
            <a:r>
              <a:rPr lang="en-US" sz="3200" dirty="0" err="1">
                <a:solidFill>
                  <a:srgbClr val="FF0000"/>
                </a:solidFill>
                <a:latin typeface="Times New Roman" panose="02020603050405020304" pitchFamily="18" charset="0"/>
                <a:cs typeface="Times New Roman" panose="02020603050405020304" pitchFamily="18" charset="0"/>
                <a:sym typeface="+mn-ea"/>
              </a:rPr>
              <a:t>Chữ</a:t>
            </a:r>
            <a:r>
              <a:rPr lang="en-US" sz="3200" dirty="0">
                <a:solidFill>
                  <a:srgbClr val="FF0000"/>
                </a:solidFill>
                <a:latin typeface="Times New Roman" panose="02020603050405020304" pitchFamily="18" charset="0"/>
                <a:cs typeface="Times New Roman" panose="02020603050405020304" pitchFamily="18" charset="0"/>
                <a:sym typeface="+mn-ea"/>
              </a:rPr>
              <a:t> </a:t>
            </a:r>
            <a:r>
              <a:rPr lang="en-US" sz="3200" dirty="0" err="1">
                <a:solidFill>
                  <a:srgbClr val="FF0000"/>
                </a:solidFill>
                <a:latin typeface="Times New Roman" panose="02020603050405020304" pitchFamily="18" charset="0"/>
                <a:cs typeface="Times New Roman" panose="02020603050405020304" pitchFamily="18" charset="0"/>
                <a:sym typeface="+mn-ea"/>
              </a:rPr>
              <a:t>Nôm</a:t>
            </a:r>
            <a:r>
              <a:rPr lang="en-US" sz="3200" dirty="0">
                <a:solidFill>
                  <a:srgbClr val="FF0000"/>
                </a:solidFill>
                <a:latin typeface="Times New Roman" panose="02020603050405020304" pitchFamily="18" charset="0"/>
                <a:cs typeface="Times New Roman" panose="02020603050405020304" pitchFamily="18" charset="0"/>
                <a:sym typeface="+mn-ea"/>
              </a:rPr>
              <a:t> </a:t>
            </a:r>
            <a:endParaRPr lang="en-US" sz="3200"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360805" y="941070"/>
            <a:ext cx="9124950" cy="3662680"/>
          </a:xfrm>
        </p:spPr>
        <p:txBody>
          <a:bodyPr/>
          <a:p>
            <a:pPr algn="just"/>
            <a:r>
              <a:rPr lang="en-US" sz="3200" b="1" u="sng">
                <a:latin typeface="Times New Roman" panose="02020603050405020304" pitchFamily="18" charset="0"/>
                <a:cs typeface="Times New Roman" panose="02020603050405020304" pitchFamily="18" charset="0"/>
              </a:rPr>
              <a:t>Câu 4</a:t>
            </a:r>
            <a:r>
              <a:rPr lang="en-US" sz="3200" b="1">
                <a:latin typeface="Times New Roman" panose="02020603050405020304" pitchFamily="18" charset="0"/>
                <a:cs typeface="Times New Roman" panose="02020603050405020304" pitchFamily="18" charset="0"/>
              </a:rPr>
              <a:t>. Trong đoạn trích </a:t>
            </a:r>
            <a:r>
              <a:rPr lang="en-US" sz="3200" b="1" i="1">
                <a:solidFill>
                  <a:srgbClr val="7030A0"/>
                </a:solidFill>
                <a:latin typeface="Times New Roman" panose="02020603050405020304" pitchFamily="18" charset="0"/>
                <a:cs typeface="Times New Roman" panose="02020603050405020304" pitchFamily="18" charset="0"/>
              </a:rPr>
              <a:t>Trao duyên</a:t>
            </a:r>
            <a:r>
              <a:rPr lang="en-US" sz="3200" b="1">
                <a:latin typeface="Times New Roman" panose="02020603050405020304" pitchFamily="18" charset="0"/>
                <a:cs typeface="Times New Roman" panose="02020603050405020304" pitchFamily="18" charset="0"/>
              </a:rPr>
              <a:t>, Thuý Kiều đã trao những kỉ vật nào lại cho Thuý Vân?</a:t>
            </a:r>
            <a:endParaRPr lang="en-US" sz="3200" b="1">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A. Chiếc vành với bức tờ mây</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B. Phím đàn với mảnh hương nguyền</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C. Chiếc vành với mớ tóc</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D. Phím đàn, bức tờ mây, chiếc vành, mảnh hương nguyền</a:t>
            </a:r>
            <a:endParaRPr lang="en-US" sz="3200">
              <a:latin typeface="Times New Roman" panose="02020603050405020304" pitchFamily="18" charset="0"/>
              <a:cs typeface="Times New Roman" panose="02020603050405020304" pitchFamily="18" charset="0"/>
            </a:endParaRPr>
          </a:p>
          <a:p>
            <a:pPr algn="just"/>
            <a:endParaRPr lang="en-US" sz="3200">
              <a:latin typeface="Times New Roman" panose="02020603050405020304" pitchFamily="18" charset="0"/>
              <a:cs typeface="Times New Roman" panose="02020603050405020304" pitchFamily="18" charset="0"/>
            </a:endParaRPr>
          </a:p>
        </p:txBody>
      </p:sp>
      <p:sp>
        <p:nvSpPr>
          <p:cNvPr id="4" name="Text Box 3"/>
          <p:cNvSpPr txBox="1"/>
          <p:nvPr/>
        </p:nvSpPr>
        <p:spPr>
          <a:xfrm>
            <a:off x="1376045" y="3423285"/>
            <a:ext cx="9081135" cy="1568450"/>
          </a:xfrm>
          <a:prstGeom prst="rect">
            <a:avLst/>
          </a:prstGeom>
          <a:noFill/>
        </p:spPr>
        <p:txBody>
          <a:bodyPr wrap="square" rtlCol="0">
            <a:spAutoFit/>
          </a:bodyPr>
          <a:p>
            <a:pPr algn="just"/>
            <a:r>
              <a:rPr lang="en-US" sz="3200">
                <a:solidFill>
                  <a:srgbClr val="FF0000"/>
                </a:solidFill>
                <a:latin typeface="Times New Roman" panose="02020603050405020304" pitchFamily="18" charset="0"/>
                <a:cs typeface="Times New Roman" panose="02020603050405020304" pitchFamily="18" charset="0"/>
                <a:sym typeface="+mn-ea"/>
              </a:rPr>
              <a:t>D. Phím đàn, bức tờ mây, chiếc vành, mảnh hương nguyền</a:t>
            </a:r>
            <a:endParaRPr lang="en-US" sz="3200">
              <a:solidFill>
                <a:srgbClr val="FF0000"/>
              </a:solidFill>
              <a:latin typeface="Times New Roman" panose="02020603050405020304" pitchFamily="18" charset="0"/>
              <a:cs typeface="Times New Roman" panose="02020603050405020304" pitchFamily="18" charset="0"/>
            </a:endParaRPr>
          </a:p>
          <a:p>
            <a:pPr algn="just"/>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trả lời câu hỏi"/>
          <p:cNvGrpSpPr/>
          <p:nvPr/>
        </p:nvGrpSpPr>
        <p:grpSpPr>
          <a:xfrm>
            <a:off x="6801395" y="4449468"/>
            <a:ext cx="3620752" cy="1353604"/>
            <a:chOff x="4677320" y="4255313"/>
            <a:chExt cx="3620752" cy="1353604"/>
          </a:xfrm>
        </p:grpSpPr>
        <p:grpSp>
          <p:nvGrpSpPr>
            <p:cNvPr id="30" name="Group 29"/>
            <p:cNvGrpSpPr/>
            <p:nvPr/>
          </p:nvGrpSpPr>
          <p:grpSpPr>
            <a:xfrm>
              <a:off x="4677320" y="4255313"/>
              <a:ext cx="3620752" cy="1353604"/>
              <a:chOff x="4677320" y="4206654"/>
              <a:chExt cx="3620752" cy="1353604"/>
            </a:xfrm>
          </p:grpSpPr>
          <p:pic>
            <p:nvPicPr>
              <p:cNvPr id="72"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73"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1" name="Picture 20"/>
              <p:cNvPicPr>
                <a:picLocks noChangeAspect="1"/>
              </p:cNvPicPr>
              <p:nvPr/>
            </p:nvPicPr>
            <p:blipFill>
              <a:blip r:embed="rId2"/>
              <a:stretch>
                <a:fillRect/>
              </a:stretch>
            </p:blipFill>
            <p:spPr>
              <a:xfrm>
                <a:off x="4677320" y="4593196"/>
                <a:ext cx="3620752" cy="967062"/>
              </a:xfrm>
              <a:prstGeom prst="rect">
                <a:avLst/>
              </a:prstGeom>
            </p:spPr>
          </p:pic>
        </p:grpSp>
        <p:sp>
          <p:nvSpPr>
            <p:cNvPr id="31"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nghị luận</a:t>
              </a:r>
              <a:endParaRPr lang="en-US" sz="3200" b="1" i="1">
                <a:effectLst/>
                <a:latin typeface=".VnTime" panose="020B7200000000000000"/>
                <a:ea typeface="Times New Roman" panose="02020603050405020304" pitchFamily="18" charset="0"/>
                <a:cs typeface="Times New Roman" panose="02020603050405020304" pitchFamily="18" charset="0"/>
              </a:endParaRPr>
            </a:p>
          </p:txBody>
        </p:sp>
      </p:grpSp>
      <p:grpSp>
        <p:nvGrpSpPr>
          <p:cNvPr id="35" name="Bảng câu hỏi"/>
          <p:cNvGrpSpPr/>
          <p:nvPr/>
        </p:nvGrpSpPr>
        <p:grpSpPr>
          <a:xfrm>
            <a:off x="1186180" y="77470"/>
            <a:ext cx="9872345" cy="2950845"/>
            <a:chOff x="3728552" y="873388"/>
            <a:chExt cx="5285088" cy="2608802"/>
          </a:xfrm>
        </p:grpSpPr>
        <p:pic>
          <p:nvPicPr>
            <p:cNvPr id="9" name="Picture 8"/>
            <p:cNvPicPr>
              <a:picLocks noChangeAspect="1"/>
            </p:cNvPicPr>
            <p:nvPr/>
          </p:nvPicPr>
          <p:blipFill>
            <a:blip r:embed="rId3"/>
            <a:stretch>
              <a:fillRect/>
            </a:stretch>
          </p:blipFill>
          <p:spPr>
            <a:xfrm>
              <a:off x="3728552" y="873388"/>
              <a:ext cx="5285088" cy="2608802"/>
            </a:xfrm>
            <a:prstGeom prst="rect">
              <a:avLst/>
            </a:prstGeom>
          </p:spPr>
        </p:pic>
        <p:sp>
          <p:nvSpPr>
            <p:cNvPr id="11" name="TextBox 10"/>
            <p:cNvSpPr txBox="1"/>
            <p:nvPr/>
          </p:nvSpPr>
          <p:spPr>
            <a:xfrm>
              <a:off x="4165378" y="1428046"/>
              <a:ext cx="4353985" cy="1386645"/>
            </a:xfrm>
            <a:prstGeom prst="rect">
              <a:avLst/>
            </a:prstGeom>
            <a:noFill/>
          </p:spPr>
          <p:txBody>
            <a:bodyPr wrap="square" rtlCol="0">
              <a:spAutoFit/>
            </a:bodyPr>
            <a:lstStyle/>
            <a:p>
              <a:pPr algn="just"/>
              <a:r>
                <a:rPr lang="en-US" altLang="vi-VN" sz="32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en-US" alt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 văn bản dùng lí lẽ và bằng chứng nhằm thuyết phục người đọc, người nghe về một quan điểm, tư tưởng được gọi là văn gì</a:t>
              </a:r>
              <a:r>
                <a:rPr lang="en-US" alt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a:effectLst/>
                <a:latin typeface=".VnTime" panose="020B7200000000000000"/>
                <a:ea typeface="Times New Roman" panose="02020603050405020304" pitchFamily="18" charset="0"/>
                <a:cs typeface="Times New Roman" panose="02020603050405020304" pitchFamily="18" charset="0"/>
              </a:endParaRPr>
            </a:p>
          </p:txBody>
        </p:sp>
      </p:grpSp>
      <p:pic>
        <p:nvPicPr>
          <p:cNvPr id="34" name="bọ cánh cứng"/>
          <p:cNvPicPr>
            <a:picLocks noChangeAspect="1"/>
          </p:cNvPicPr>
          <p:nvPr/>
        </p:nvPicPr>
        <p:blipFill>
          <a:blip r:embed="rId4"/>
          <a:stretch>
            <a:fillRect/>
          </a:stretch>
        </p:blipFill>
        <p:spPr>
          <a:xfrm>
            <a:off x="-24" y="474881"/>
            <a:ext cx="1408069" cy="1011768"/>
          </a:xfrm>
          <a:prstGeom prst="rect">
            <a:avLst/>
          </a:prstGeom>
        </p:spPr>
      </p:pic>
      <p:pic>
        <p:nvPicPr>
          <p:cNvPr id="115" name="kiến">
            <a:hlinkClick r:id="rId5" action="ppaction://hlinksldjump"/>
          </p:cNvPr>
          <p:cNvPicPr>
            <a:picLocks noChangeAspect="1"/>
          </p:cNvPicPr>
          <p:nvPr/>
        </p:nvPicPr>
        <p:blipFill>
          <a:blip r:embed="rId6"/>
          <a:stretch>
            <a:fillRect/>
          </a:stretch>
        </p:blipFill>
        <p:spPr>
          <a:xfrm>
            <a:off x="10381936" y="4939721"/>
            <a:ext cx="1685011" cy="1902431"/>
          </a:xfrm>
          <a:prstGeom prst="rect">
            <a:avLst/>
          </a:prstGeom>
        </p:spPr>
      </p:pic>
      <p:grpSp>
        <p:nvGrpSpPr>
          <p:cNvPr id="2" name="trả lời câu hỏi"/>
          <p:cNvGrpSpPr/>
          <p:nvPr/>
        </p:nvGrpSpPr>
        <p:grpSpPr>
          <a:xfrm>
            <a:off x="1309280" y="4626633"/>
            <a:ext cx="3620752" cy="1353604"/>
            <a:chOff x="4677320" y="4255313"/>
            <a:chExt cx="3620752" cy="1353604"/>
          </a:xfrm>
        </p:grpSpPr>
        <p:grpSp>
          <p:nvGrpSpPr>
            <p:cNvPr id="3" name="Group 2"/>
            <p:cNvGrpSpPr/>
            <p:nvPr/>
          </p:nvGrpSpPr>
          <p:grpSpPr>
            <a:xfrm>
              <a:off x="4677320" y="4255313"/>
              <a:ext cx="3620752" cy="1353604"/>
              <a:chOff x="4677320" y="4206654"/>
              <a:chExt cx="3620752" cy="1353604"/>
            </a:xfrm>
          </p:grpSpPr>
          <p:pic>
            <p:nvPicPr>
              <p:cNvPr id="4"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5"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6" name="Picture 5"/>
              <p:cNvPicPr>
                <a:picLocks noChangeAspect="1"/>
              </p:cNvPicPr>
              <p:nvPr/>
            </p:nvPicPr>
            <p:blipFill>
              <a:blip r:embed="rId2"/>
              <a:stretch>
                <a:fillRect/>
              </a:stretch>
            </p:blipFill>
            <p:spPr>
              <a:xfrm>
                <a:off x="4677320" y="4593196"/>
                <a:ext cx="3620752" cy="967062"/>
              </a:xfrm>
              <a:prstGeom prst="rect">
                <a:avLst/>
              </a:prstGeom>
            </p:spPr>
          </p:pic>
        </p:grpSp>
        <p:sp>
          <p:nvSpPr>
            <p:cNvPr id="8" name="TextBox 30"/>
            <p:cNvSpPr txBox="1"/>
            <p:nvPr/>
          </p:nvSpPr>
          <p:spPr>
            <a:xfrm>
              <a:off x="5075999" y="4558946"/>
              <a:ext cx="3067051" cy="829945"/>
            </a:xfrm>
            <a:prstGeom prst="rect">
              <a:avLst/>
            </a:prstGeom>
            <a:noFill/>
          </p:spPr>
          <p:txBody>
            <a:bodyPr wrap="square" rtlCol="0">
              <a:spAutoFit/>
            </a:bodyPr>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0" name="trả lời câu hỏi"/>
          <p:cNvGrpSpPr/>
          <p:nvPr/>
        </p:nvGrpSpPr>
        <p:grpSpPr>
          <a:xfrm>
            <a:off x="7642135" y="3066438"/>
            <a:ext cx="3620752" cy="1353604"/>
            <a:chOff x="4677320" y="4255313"/>
            <a:chExt cx="3620752" cy="1353604"/>
          </a:xfrm>
        </p:grpSpPr>
        <p:grpSp>
          <p:nvGrpSpPr>
            <p:cNvPr id="12" name="Group 11"/>
            <p:cNvGrpSpPr/>
            <p:nvPr/>
          </p:nvGrpSpPr>
          <p:grpSpPr>
            <a:xfrm>
              <a:off x="4677320" y="4255313"/>
              <a:ext cx="3620752" cy="1353604"/>
              <a:chOff x="4677320" y="4206654"/>
              <a:chExt cx="3620752" cy="1353604"/>
            </a:xfrm>
          </p:grpSpPr>
          <p:pic>
            <p:nvPicPr>
              <p:cNvPr id="13"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14"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15" name="Picture 14"/>
              <p:cNvPicPr>
                <a:picLocks noChangeAspect="1"/>
              </p:cNvPicPr>
              <p:nvPr/>
            </p:nvPicPr>
            <p:blipFill>
              <a:blip r:embed="rId2"/>
              <a:stretch>
                <a:fillRect/>
              </a:stretch>
            </p:blipFill>
            <p:spPr>
              <a:xfrm>
                <a:off x="4677320" y="4593196"/>
                <a:ext cx="3620752" cy="967062"/>
              </a:xfrm>
              <a:prstGeom prst="rect">
                <a:avLst/>
              </a:prstGeom>
            </p:spPr>
          </p:pic>
        </p:grpSp>
        <p:sp>
          <p:nvSpPr>
            <p:cNvPr id="16"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 tả</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7" name="trả lời câu hỏi"/>
          <p:cNvGrpSpPr/>
          <p:nvPr/>
        </p:nvGrpSpPr>
        <p:grpSpPr>
          <a:xfrm>
            <a:off x="1226095" y="3120413"/>
            <a:ext cx="3620752" cy="1353604"/>
            <a:chOff x="4677320" y="4255313"/>
            <a:chExt cx="3620752" cy="1353604"/>
          </a:xfrm>
        </p:grpSpPr>
        <p:grpSp>
          <p:nvGrpSpPr>
            <p:cNvPr id="18" name="Group 17"/>
            <p:cNvGrpSpPr/>
            <p:nvPr/>
          </p:nvGrpSpPr>
          <p:grpSpPr>
            <a:xfrm>
              <a:off x="4677320" y="4255313"/>
              <a:ext cx="3620752" cy="1353604"/>
              <a:chOff x="4677320" y="4206654"/>
              <a:chExt cx="3620752" cy="1353604"/>
            </a:xfrm>
          </p:grpSpPr>
          <p:pic>
            <p:nvPicPr>
              <p:cNvPr id="19"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20"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2" name="Picture 21"/>
              <p:cNvPicPr>
                <a:picLocks noChangeAspect="1"/>
              </p:cNvPicPr>
              <p:nvPr/>
            </p:nvPicPr>
            <p:blipFill>
              <a:blip r:embed="rId2"/>
              <a:stretch>
                <a:fillRect/>
              </a:stretch>
            </p:blipFill>
            <p:spPr>
              <a:xfrm>
                <a:off x="4677320" y="4593196"/>
                <a:ext cx="3620752" cy="967062"/>
              </a:xfrm>
              <a:prstGeom prst="rect">
                <a:avLst/>
              </a:prstGeom>
            </p:spPr>
          </p:pic>
        </p:grpSp>
        <p:sp>
          <p:nvSpPr>
            <p:cNvPr id="23"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4" name="trả lời câu hỏi"/>
          <p:cNvGrpSpPr/>
          <p:nvPr/>
        </p:nvGrpSpPr>
        <p:grpSpPr>
          <a:xfrm>
            <a:off x="6803300" y="4445658"/>
            <a:ext cx="3620752" cy="1353604"/>
            <a:chOff x="4677320" y="4255313"/>
            <a:chExt cx="3620752" cy="1353604"/>
          </a:xfrm>
        </p:grpSpPr>
        <p:grpSp>
          <p:nvGrpSpPr>
            <p:cNvPr id="26" name="Group 25"/>
            <p:cNvGrpSpPr/>
            <p:nvPr/>
          </p:nvGrpSpPr>
          <p:grpSpPr>
            <a:xfrm>
              <a:off x="4677320" y="4255313"/>
              <a:ext cx="3620752" cy="1353604"/>
              <a:chOff x="4677320" y="4206654"/>
              <a:chExt cx="3620752" cy="1353604"/>
            </a:xfrm>
          </p:grpSpPr>
          <p:pic>
            <p:nvPicPr>
              <p:cNvPr id="27"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28"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9" name="Picture 28"/>
              <p:cNvPicPr>
                <a:picLocks noChangeAspect="1"/>
              </p:cNvPicPr>
              <p:nvPr/>
            </p:nvPicPr>
            <p:blipFill>
              <a:blip r:embed="rId2"/>
              <a:stretch>
                <a:fillRect/>
              </a:stretch>
            </p:blipFill>
            <p:spPr>
              <a:xfrm>
                <a:off x="4677320" y="4593196"/>
                <a:ext cx="3620752" cy="967062"/>
              </a:xfrm>
              <a:prstGeom prst="rect">
                <a:avLst/>
              </a:prstGeom>
            </p:spPr>
          </p:pic>
        </p:grpSp>
        <p:sp>
          <p:nvSpPr>
            <p:cNvPr id="32"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nghị luận</a:t>
              </a:r>
              <a:endParaRPr lang="vi-VN"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325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2500"/>
                                        <p:tgtEl>
                                          <p:spTgt spid="34"/>
                                        </p:tgtEl>
                                      </p:cBhvr>
                                    </p:animEffect>
                                  </p:childTnLst>
                                </p:cTn>
                              </p:par>
                              <p:par>
                                <p:cTn id="13" presetID="22" presetClass="entr" presetSubtype="4" fill="hold" nodeType="withEffect">
                                  <p:stCondLst>
                                    <p:cond delay="3250"/>
                                  </p:stCondLst>
                                  <p:childTnLst>
                                    <p:set>
                                      <p:cBhvr>
                                        <p:cTn id="14" dur="1" fill="hold">
                                          <p:stCondLst>
                                            <p:cond delay="0"/>
                                          </p:stCondLst>
                                        </p:cTn>
                                        <p:tgtEl>
                                          <p:spTgt spid="115"/>
                                        </p:tgtEl>
                                        <p:attrNameLst>
                                          <p:attrName>style.visibility</p:attrName>
                                        </p:attrNameLst>
                                      </p:cBhvr>
                                      <p:to>
                                        <p:strVal val="visible"/>
                                      </p:to>
                                    </p:set>
                                    <p:animEffect transition="in" filter="wipe(down)">
                                      <p:cBhvr>
                                        <p:cTn id="15" dur="2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2000"/>
                                        <p:tgtEl>
                                          <p:spTgt spid="17"/>
                                        </p:tgtEl>
                                      </p:cBhvr>
                                    </p:animEffect>
                                  </p:childTnLst>
                                </p:cTn>
                              </p:par>
                              <p:par>
                                <p:cTn id="21" presetID="47"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262652" y="198314"/>
            <a:ext cx="1428697" cy="1997573"/>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 name="Google Shape;477;p46"/>
          <p:cNvSpPr/>
          <p:nvPr/>
        </p:nvSpPr>
        <p:spPr>
          <a:xfrm rot="-80796">
            <a:off x="1910715" y="380365"/>
            <a:ext cx="8789670" cy="2360930"/>
          </a:xfrm>
          <a:prstGeom prst="rect">
            <a:avLst/>
          </a:prstGeom>
          <a:solidFill>
            <a:srgbClr val="FCCF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 name="Google Shape;478;p46"/>
          <p:cNvSpPr/>
          <p:nvPr/>
        </p:nvSpPr>
        <p:spPr>
          <a:xfrm rot="133206">
            <a:off x="3475163" y="2415757"/>
            <a:ext cx="5474053" cy="1803915"/>
          </a:xfrm>
          <a:prstGeom prst="rect">
            <a:avLst/>
          </a:prstGeom>
          <a:solidFill>
            <a:srgbClr val="F65B8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 name="Google Shape;479;p46"/>
          <p:cNvSpPr txBox="1">
            <a:spLocks noGrp="1"/>
          </p:cNvSpPr>
          <p:nvPr/>
        </p:nvSpPr>
        <p:spPr>
          <a:xfrm>
            <a:off x="2740660" y="1151255"/>
            <a:ext cx="6662420" cy="3994785"/>
          </a:xfrm>
          <a:prstGeom prst="rect">
            <a:avLst/>
          </a:prstGeom>
          <a:solidFill>
            <a:srgbClr val="FFFF00"/>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panose="020B0604020202020204"/>
              <a:buNone/>
              <a:defRPr sz="7100" b="1"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1pPr>
            <a:lvl2pPr marR="0" lvl="1"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2pPr>
            <a:lvl3pPr marR="0" lvl="2"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3pPr>
            <a:lvl4pPr marR="0" lvl="3"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4pPr>
            <a:lvl5pPr marR="0" lvl="4"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5pPr>
            <a:lvl6pPr marR="0" lvl="5"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6pPr>
            <a:lvl7pPr marR="0" lvl="6"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7pPr>
            <a:lvl8pPr marR="0" lvl="7"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8pPr>
            <a:lvl9pPr marR="0" lvl="8"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9pPr>
          </a:lstStyle>
          <a:p>
            <a:pPr defTabSz="1219200">
              <a:buClr>
                <a:srgbClr val="FFFFFF"/>
              </a:buClr>
              <a:defRPr/>
            </a:pPr>
            <a:r>
              <a:rPr lang="en-GB" sz="9465" kern="0">
                <a:solidFill>
                  <a:schemeClr val="tx2">
                    <a:lumMod val="75000"/>
                  </a:schemeClr>
                </a:solidFill>
                <a:latin typeface="Times New Roman" panose="02020603050405020304" pitchFamily="18" charset="0"/>
                <a:cs typeface="Times New Roman" panose="02020603050405020304" pitchFamily="18" charset="0"/>
              </a:rPr>
              <a:t>Hoạt động </a:t>
            </a:r>
            <a:r>
              <a:rPr lang="en-US" sz="9465">
                <a:ln w="22225">
                  <a:solidFill>
                    <a:schemeClr val="accent2"/>
                  </a:solidFill>
                  <a:prstDash val="solid"/>
                </a:ln>
                <a:solidFill>
                  <a:srgbClr val="FF0000"/>
                </a:solidFill>
                <a:effectLst/>
                <a:sym typeface="+mn-ea"/>
              </a:rPr>
              <a:t>C</a:t>
            </a:r>
            <a:r>
              <a:rPr lang="en-US" sz="9465">
                <a:ln w="22225">
                  <a:solidFill>
                    <a:schemeClr val="accent2"/>
                  </a:solidFill>
                  <a:prstDash val="solid"/>
                </a:ln>
                <a:solidFill>
                  <a:srgbClr val="FF0000"/>
                </a:solidFill>
                <a:effectLst/>
                <a:sym typeface="+mn-ea"/>
              </a:rPr>
              <a:t>ủng cố kiến thức </a:t>
            </a:r>
            <a:endParaRPr sz="9465" kern="0">
              <a:solidFill>
                <a:srgbClr val="FFFFFF"/>
              </a:solidFill>
              <a:latin typeface="Times New Roman" panose="02020603050405020304" pitchFamily="18" charset="0"/>
              <a:cs typeface="Times New Roman" panose="02020603050405020304" pitchFamily="18" charset="0"/>
            </a:endParaRPr>
          </a:p>
        </p:txBody>
      </p:sp>
      <p:sp>
        <p:nvSpPr>
          <p:cNvPr id="5" name="Google Shape;481;p46"/>
          <p:cNvSpPr/>
          <p:nvPr/>
        </p:nvSpPr>
        <p:spPr>
          <a:xfrm>
            <a:off x="2063974" y="697588"/>
            <a:ext cx="746500" cy="7912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6" name="Google Shape;482;p46"/>
          <p:cNvGrpSpPr/>
          <p:nvPr/>
        </p:nvGrpSpPr>
        <p:grpSpPr>
          <a:xfrm>
            <a:off x="765116" y="202901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9150199" y="205642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7711</Words>
  <Application>WPS Presentation</Application>
  <PresentationFormat>Widescreen</PresentationFormat>
  <Paragraphs>167</Paragraphs>
  <Slides>27</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Arial</vt:lpstr>
      <vt:lpstr>SimSun</vt:lpstr>
      <vt:lpstr>Wingdings</vt:lpstr>
      <vt:lpstr>Arial</vt:lpstr>
      <vt:lpstr>Times New Roman</vt:lpstr>
      <vt:lpstr>Do Hyeon</vt:lpstr>
      <vt:lpstr>Segoe Print</vt:lpstr>
      <vt:lpstr>.VnTime</vt:lpstr>
      <vt:lpstr>Microsoft YaHei</vt:lpstr>
      <vt:lpstr>Arial Unicode MS</vt:lpstr>
      <vt:lpstr>Calibri Light</vt:lpstr>
      <vt:lpstr>Calibri</vt:lpstr>
      <vt:lpstr>Amatic SC</vt:lpstr>
      <vt:lpstr>Office Theme</vt:lpstr>
      <vt:lpstr>1_Office Theme</vt:lpstr>
      <vt:lpstr>PowerPoint 演示文稿</vt:lpstr>
      <vt:lpstr>Ôn tập </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Qua các văn bản đã học, đã đọc, bạn rút ra được những lưu ý gì khi đọc một đoạn trích trong một truyện thơ Nôm như "Truyện Kiều" hoặc một bài thơ chữ Hán của Nguyễn Du? </vt:lpstr>
      <vt:lpstr>PowerPoint 演示文稿</vt:lpstr>
      <vt:lpstr>PowerPoint 演示文稿</vt:lpstr>
      <vt:lpstr>         Khi viết văn bản nghị luận về một vấn đề xã hội trong tác phẩm văn học hoặc tác phẩm nghệ thuật, bạn cần lưu ý những điều gì ?</vt:lpstr>
      <vt:lpstr>PowerPoint 演示文稿</vt:lpstr>
      <vt:lpstr>PowerPoint 演示文稿</vt:lpstr>
      <vt:lpstr>PowerPoint 演示文稿</vt:lpstr>
      <vt:lpstr>PowerPoint 演示文稿</vt:lpstr>
      <vt:lpstr>PowerPoint 演示文稿</vt:lpstr>
      <vt:lpstr>→ Việc quan sát và trải nghiệm thực tế là rất cần thiết trong học tập và trong đời sống của con người. Nó giúp ta hiểu được bản chất thực sự của những vấn đề và sự việc xảy ra xung quanh mình, từ đó áp dụng kiến thức một cách chính xác và hiệu quả, phát triển kỹ năng tư duy phản biện, suy luận, phân tích và giải quyết vấn đề.</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Admin</cp:lastModifiedBy>
  <cp:revision>29</cp:revision>
  <dcterms:created xsi:type="dcterms:W3CDTF">2023-08-08T15:09:00Z</dcterms:created>
  <dcterms:modified xsi:type="dcterms:W3CDTF">2024-03-18T13:12:54Z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21E6FCC191F44A5BB6CBEEADB7C40A15</vt:lpwstr>
  </property>
  <property fmtid="{D5CDD505-2E9C-101B-9397-08002B2CF9AE}" pid="3" name="KSOProductBuildVer">
    <vt:lpwstr>1033-12.2.0.13538</vt:lpwstr>
  </property>
</Properties>
</file>