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306" r:id="rId2"/>
    <p:sldId id="260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05" r:id="rId11"/>
    <p:sldId id="256" r:id="rId12"/>
    <p:sldId id="314" r:id="rId13"/>
    <p:sldId id="259" r:id="rId14"/>
    <p:sldId id="315" r:id="rId15"/>
    <p:sldId id="261" r:id="rId16"/>
    <p:sldId id="263" r:id="rId17"/>
    <p:sldId id="316" r:id="rId18"/>
    <p:sldId id="317" r:id="rId19"/>
    <p:sldId id="318" r:id="rId20"/>
    <p:sldId id="319" r:id="rId21"/>
    <p:sldId id="262" r:id="rId22"/>
    <p:sldId id="320" r:id="rId23"/>
    <p:sldId id="265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Exo" panose="020B0604020202020204" charset="0"/>
      <p:regular r:id="rId27"/>
      <p:bold r:id="rId28"/>
      <p:italic r:id="rId29"/>
      <p:boldItalic r:id="rId30"/>
    </p:embeddedFont>
    <p:embeddedFont>
      <p:font typeface="Exo Medium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Exo 2" panose="020B0604020202020204" charset="0"/>
      <p:regular r:id="rId43"/>
      <p:bold r:id="rId44"/>
      <p:italic r:id="rId45"/>
      <p:boldItalic r:id="rId46"/>
    </p:embeddedFont>
    <p:embeddedFont>
      <p:font typeface="Barlow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07E850-0041-4E5F-9539-6F15DA8FC322}">
  <a:tblStyle styleId="{6107E850-0041-4E5F-9539-6F15DA8FC3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72bac601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72bac601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012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24a59d8d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24a59d8d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24a59d8d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24a59d8d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3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72bac6011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72bac6011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72bac601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72bac601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18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94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29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53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67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94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33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06450" y="757925"/>
            <a:ext cx="5086500" cy="2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latin typeface="Exo"/>
                <a:ea typeface="Exo"/>
                <a:cs typeface="Exo"/>
                <a:sym typeface="Ex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06450" y="3239875"/>
            <a:ext cx="50865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 rotWithShape="1">
          <a:blip r:embed="rId2">
            <a:alphaModFix/>
          </a:blip>
          <a:srcRect l="59740" t="39759" r="3663" b="5842"/>
          <a:stretch/>
        </p:blipFill>
        <p:spPr>
          <a:xfrm flipH="1">
            <a:off x="6666952" y="0"/>
            <a:ext cx="24770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/>
          <p:cNvPicPr preferRelativeResize="0"/>
          <p:nvPr/>
        </p:nvPicPr>
        <p:blipFill rotWithShape="1">
          <a:blip r:embed="rId2">
            <a:alphaModFix/>
          </a:blip>
          <a:srcRect l="46344" t="47726" r="3710" b="20315"/>
          <a:stretch/>
        </p:blipFill>
        <p:spPr>
          <a:xfrm>
            <a:off x="0" y="2121826"/>
            <a:ext cx="3380475" cy="302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318213" y="757750"/>
            <a:ext cx="446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984550"/>
            <a:ext cx="1564200" cy="12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9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18213" y="1564450"/>
            <a:ext cx="44610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918850" y="93245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93175" y="1978625"/>
            <a:ext cx="4678500" cy="7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793175" y="2716625"/>
            <a:ext cx="4678500" cy="11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72043" y="3180875"/>
            <a:ext cx="5031300" cy="12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 hasCustomPrompt="1"/>
          </p:nvPr>
        </p:nvSpPr>
        <p:spPr>
          <a:xfrm flipH="1">
            <a:off x="5515775" y="1053000"/>
            <a:ext cx="26718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8900" b="1">
                <a:latin typeface="Exo"/>
                <a:ea typeface="Exo"/>
                <a:cs typeface="Exo"/>
                <a:sym typeface="Ex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 idx="2"/>
          </p:nvPr>
        </p:nvSpPr>
        <p:spPr>
          <a:xfrm>
            <a:off x="5515775" y="2428200"/>
            <a:ext cx="2671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515775" y="3188375"/>
            <a:ext cx="26718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subTitle" idx="1"/>
          </p:nvPr>
        </p:nvSpPr>
        <p:spPr>
          <a:xfrm>
            <a:off x="720000" y="2665350"/>
            <a:ext cx="2336400" cy="4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ubTitle" idx="2"/>
          </p:nvPr>
        </p:nvSpPr>
        <p:spPr>
          <a:xfrm>
            <a:off x="720000" y="2994258"/>
            <a:ext cx="23364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ubTitle" idx="3"/>
          </p:nvPr>
        </p:nvSpPr>
        <p:spPr>
          <a:xfrm>
            <a:off x="3403800" y="2994258"/>
            <a:ext cx="23364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ubTitle" idx="4"/>
          </p:nvPr>
        </p:nvSpPr>
        <p:spPr>
          <a:xfrm>
            <a:off x="6087600" y="2994258"/>
            <a:ext cx="23364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ubTitle" idx="5"/>
          </p:nvPr>
        </p:nvSpPr>
        <p:spPr>
          <a:xfrm>
            <a:off x="3403800" y="2665350"/>
            <a:ext cx="2336400" cy="4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ubTitle" idx="6"/>
          </p:nvPr>
        </p:nvSpPr>
        <p:spPr>
          <a:xfrm>
            <a:off x="6087600" y="2665350"/>
            <a:ext cx="2336400" cy="4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9"/>
          <p:cNvPicPr preferRelativeResize="0"/>
          <p:nvPr/>
        </p:nvPicPr>
        <p:blipFill rotWithShape="1">
          <a:blip r:embed="rId2">
            <a:alphaModFix/>
          </a:blip>
          <a:srcRect l="10114" t="901" r="1083"/>
          <a:stretch/>
        </p:blipFill>
        <p:spPr>
          <a:xfrm>
            <a:off x="0" y="675476"/>
            <a:ext cx="5064248" cy="446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Medium"/>
              <a:buNone/>
              <a:defRPr sz="3500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xo 2"/>
              <a:buNone/>
              <a:defRPr sz="3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8" r:id="rId6"/>
    <p:sldLayoutId id="2147483660" r:id="rId7"/>
    <p:sldLayoutId id="2147483669" r:id="rId8"/>
    <p:sldLayoutId id="2147483675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slide" Target="slide3.xml"/><Relationship Id="rId18" Type="http://schemas.openxmlformats.org/officeDocument/2006/relationships/slide" Target="slide8.xml"/><Relationship Id="rId26" Type="http://schemas.openxmlformats.org/officeDocument/2006/relationships/image" Target="../media/image9.wmf"/><Relationship Id="rId3" Type="http://schemas.openxmlformats.org/officeDocument/2006/relationships/control" Target="../activeX/activeX2.xml"/><Relationship Id="rId21" Type="http://schemas.openxmlformats.org/officeDocument/2006/relationships/image" Target="../media/image14.png"/><Relationship Id="rId7" Type="http://schemas.openxmlformats.org/officeDocument/2006/relationships/control" Target="../activeX/activeX6.xml"/><Relationship Id="rId12" Type="http://schemas.openxmlformats.org/officeDocument/2006/relationships/slide" Target="slide2.xml"/><Relationship Id="rId17" Type="http://schemas.openxmlformats.org/officeDocument/2006/relationships/slide" Target="slide7.xml"/><Relationship Id="rId25" Type="http://schemas.openxmlformats.org/officeDocument/2006/relationships/image" Target="../media/image8.wmf"/><Relationship Id="rId2" Type="http://schemas.openxmlformats.org/officeDocument/2006/relationships/control" Target="../activeX/activeX1.xml"/><Relationship Id="rId16" Type="http://schemas.openxmlformats.org/officeDocument/2006/relationships/slide" Target="slide6.xml"/><Relationship Id="rId20" Type="http://schemas.openxmlformats.org/officeDocument/2006/relationships/image" Target="../media/image13.png"/><Relationship Id="rId29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audio" Target="../media/audio1.wav"/><Relationship Id="rId24" Type="http://schemas.openxmlformats.org/officeDocument/2006/relationships/image" Target="../media/image7.wmf"/><Relationship Id="rId5" Type="http://schemas.openxmlformats.org/officeDocument/2006/relationships/control" Target="../activeX/activeX4.xml"/><Relationship Id="rId15" Type="http://schemas.openxmlformats.org/officeDocument/2006/relationships/slide" Target="slide5.xml"/><Relationship Id="rId23" Type="http://schemas.openxmlformats.org/officeDocument/2006/relationships/image" Target="../media/image6.wmf"/><Relationship Id="rId28" Type="http://schemas.openxmlformats.org/officeDocument/2006/relationships/image" Target="../media/image11.wmf"/><Relationship Id="rId10" Type="http://schemas.openxmlformats.org/officeDocument/2006/relationships/slideLayout" Target="../slideLayouts/slideLayout6.xml"/><Relationship Id="rId19" Type="http://schemas.openxmlformats.org/officeDocument/2006/relationships/slide" Target="slide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" Target="slide4.xml"/><Relationship Id="rId22" Type="http://schemas.openxmlformats.org/officeDocument/2006/relationships/image" Target="../media/image5.wmf"/><Relationship Id="rId27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>
            <a:spLocks noGrp="1"/>
          </p:cNvSpPr>
          <p:nvPr>
            <p:ph type="title" idx="2"/>
          </p:nvPr>
        </p:nvSpPr>
        <p:spPr>
          <a:xfrm>
            <a:off x="5414175" y="1140325"/>
            <a:ext cx="3289558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Let’s review</a:t>
            </a:r>
            <a:endParaRPr b="1" dirty="0">
              <a:solidFill>
                <a:schemeClr val="bg2">
                  <a:lumMod val="50000"/>
                </a:schemeClr>
              </a:solidFill>
              <a:sym typeface="Exo"/>
            </a:endParaRPr>
          </a:p>
        </p:txBody>
      </p:sp>
      <p:sp>
        <p:nvSpPr>
          <p:cNvPr id="255" name="Google Shape;255;p43"/>
          <p:cNvSpPr txBox="1">
            <a:spLocks noGrp="1"/>
          </p:cNvSpPr>
          <p:nvPr>
            <p:ph type="subTitle" idx="1"/>
          </p:nvPr>
        </p:nvSpPr>
        <p:spPr>
          <a:xfrm>
            <a:off x="4898016" y="2302933"/>
            <a:ext cx="4166961" cy="156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Answer correctly &amp; spin the wheel for bonus.</a:t>
            </a:r>
            <a:endParaRPr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Device Stickers - Free technology Stickers">
            <a:extLst>
              <a:ext uri="{FF2B5EF4-FFF2-40B4-BE49-F238E27FC236}">
                <a16:creationId xmlns:a16="http://schemas.microsoft.com/office/drawing/2014/main" id="{0D7DF5FF-E1A4-4D4B-9E59-E1C68CDE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" y="2667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9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15E25ED-DBCE-4D1D-9164-14961253135E}"/>
              </a:ext>
            </a:extLst>
          </p:cNvPr>
          <p:cNvSpPr/>
          <p:nvPr/>
        </p:nvSpPr>
        <p:spPr>
          <a:xfrm>
            <a:off x="1257300" y="857250"/>
            <a:ext cx="3771900" cy="3486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34" name="Rectangle 32">
            <a:extLst>
              <a:ext uri="{FF2B5EF4-FFF2-40B4-BE49-F238E27FC236}">
                <a16:creationId xmlns:a16="http://schemas.microsoft.com/office/drawing/2014/main" id="{CE061E4A-A611-4FDF-9FE8-4CB57268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171450"/>
            <a:ext cx="2114550" cy="4857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113" name="Text Box 41">
            <a:hlinkClick r:id="rId12" action="ppaction://hlinksldjump"/>
            <a:extLst>
              <a:ext uri="{FF2B5EF4-FFF2-40B4-BE49-F238E27FC236}">
                <a16:creationId xmlns:a16="http://schemas.microsoft.com/office/drawing/2014/main" id="{7F1DF6F9-8F41-4B2C-B625-DC463EC31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82216"/>
            <a:ext cx="1085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One</a:t>
            </a:r>
          </a:p>
        </p:txBody>
      </p:sp>
      <p:sp>
        <p:nvSpPr>
          <p:cNvPr id="3114" name="Text Box 42">
            <a:hlinkClick r:id="rId13" action="ppaction://hlinksldjump"/>
            <a:extLst>
              <a:ext uri="{FF2B5EF4-FFF2-40B4-BE49-F238E27FC236}">
                <a16:creationId xmlns:a16="http://schemas.microsoft.com/office/drawing/2014/main" id="{92540BBE-C3A0-46A4-BF44-B81BE674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982266"/>
            <a:ext cx="1085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Two</a:t>
            </a:r>
          </a:p>
        </p:txBody>
      </p:sp>
      <p:sp>
        <p:nvSpPr>
          <p:cNvPr id="3115" name="Text Box 43">
            <a:hlinkClick r:id="rId14" action="ppaction://hlinksldjump"/>
            <a:extLst>
              <a:ext uri="{FF2B5EF4-FFF2-40B4-BE49-F238E27FC236}">
                <a16:creationId xmlns:a16="http://schemas.microsoft.com/office/drawing/2014/main" id="{613E3B07-222A-46C9-BA83-019BF72D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382316"/>
            <a:ext cx="1200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Three</a:t>
            </a:r>
          </a:p>
        </p:txBody>
      </p:sp>
      <p:sp>
        <p:nvSpPr>
          <p:cNvPr id="3116" name="Text Box 44">
            <a:hlinkClick r:id="rId15" action="ppaction://hlinksldjump"/>
            <a:extLst>
              <a:ext uri="{FF2B5EF4-FFF2-40B4-BE49-F238E27FC236}">
                <a16:creationId xmlns:a16="http://schemas.microsoft.com/office/drawing/2014/main" id="{0DECCB45-694D-4890-ACD4-81AC3978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782366"/>
            <a:ext cx="1085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Four</a:t>
            </a:r>
          </a:p>
        </p:txBody>
      </p:sp>
      <p:sp>
        <p:nvSpPr>
          <p:cNvPr id="3121" name="Text Box 49">
            <a:hlinkClick r:id="rId16" action="ppaction://hlinksldjump"/>
            <a:extLst>
              <a:ext uri="{FF2B5EF4-FFF2-40B4-BE49-F238E27FC236}">
                <a16:creationId xmlns:a16="http://schemas.microsoft.com/office/drawing/2014/main" id="{DA1F5D1E-2204-472E-AD14-7FA537946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114550"/>
            <a:ext cx="1085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Five</a:t>
            </a:r>
          </a:p>
        </p:txBody>
      </p:sp>
      <p:sp>
        <p:nvSpPr>
          <p:cNvPr id="3122" name="Text Box 50">
            <a:hlinkClick r:id="rId17" action="ppaction://hlinksldjump"/>
            <a:extLst>
              <a:ext uri="{FF2B5EF4-FFF2-40B4-BE49-F238E27FC236}">
                <a16:creationId xmlns:a16="http://schemas.microsoft.com/office/drawing/2014/main" id="{B851B19A-B85C-4126-A182-3E6BCB2F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514600"/>
            <a:ext cx="1085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Six</a:t>
            </a:r>
          </a:p>
        </p:txBody>
      </p:sp>
      <p:sp>
        <p:nvSpPr>
          <p:cNvPr id="3123" name="Text Box 51">
            <a:hlinkClick r:id="rId18" action="ppaction://hlinksldjump"/>
            <a:extLst>
              <a:ext uri="{FF2B5EF4-FFF2-40B4-BE49-F238E27FC236}">
                <a16:creationId xmlns:a16="http://schemas.microsoft.com/office/drawing/2014/main" id="{662C881E-3EAD-4DDD-AFB8-4D9735E6D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914650"/>
            <a:ext cx="1200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Seven</a:t>
            </a:r>
          </a:p>
        </p:txBody>
      </p:sp>
      <p:sp>
        <p:nvSpPr>
          <p:cNvPr id="3124" name="Text Box 52">
            <a:hlinkClick r:id="rId19" action="ppaction://hlinksldjump"/>
            <a:extLst>
              <a:ext uri="{FF2B5EF4-FFF2-40B4-BE49-F238E27FC236}">
                <a16:creationId xmlns:a16="http://schemas.microsoft.com/office/drawing/2014/main" id="{639C0E08-F351-41D0-AD83-08F876B8C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314700"/>
            <a:ext cx="1085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xo" panose="020B0604020202020204" charset="0"/>
              </a:rPr>
              <a:t>Team Eight</a:t>
            </a:r>
          </a:p>
        </p:txBody>
      </p:sp>
      <p:sp>
        <p:nvSpPr>
          <p:cNvPr id="1047" name="WordArt 57">
            <a:extLst>
              <a:ext uri="{FF2B5EF4-FFF2-40B4-BE49-F238E27FC236}">
                <a16:creationId xmlns:a16="http://schemas.microsoft.com/office/drawing/2014/main" id="{A1A6D0B2-52E3-447A-AC2C-71D61B6908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56685" y="204631"/>
            <a:ext cx="1745480" cy="32297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Exo" panose="020B0604020202020204" charset="0"/>
                <a:cs typeface="Times New Roman" panose="02020603050405020304" pitchFamily="18" charset="0"/>
              </a:rPr>
              <a:t>Team Scores</a:t>
            </a:r>
          </a:p>
        </p:txBody>
      </p:sp>
      <p:sp>
        <p:nvSpPr>
          <p:cNvPr id="1048" name="Line 33">
            <a:extLst>
              <a:ext uri="{FF2B5EF4-FFF2-40B4-BE49-F238E27FC236}">
                <a16:creationId xmlns:a16="http://schemas.microsoft.com/office/drawing/2014/main" id="{86FC3588-92F0-405F-AC14-3002D1B43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3714750"/>
            <a:ext cx="20002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49" name="Line 3">
            <a:extLst>
              <a:ext uri="{FF2B5EF4-FFF2-40B4-BE49-F238E27FC236}">
                <a16:creationId xmlns:a16="http://schemas.microsoft.com/office/drawing/2014/main" id="{5CC28AC8-1476-4CA3-9103-85C19F1A66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6100" y="4171950"/>
            <a:ext cx="0" cy="62865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50" name="Text Box 4">
            <a:extLst>
              <a:ext uri="{FF2B5EF4-FFF2-40B4-BE49-F238E27FC236}">
                <a16:creationId xmlns:a16="http://schemas.microsoft.com/office/drawing/2014/main" id="{56CC978B-8FD4-48BC-B89D-488A4AE2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714875"/>
            <a:ext cx="1600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Barlow" panose="020B0604020202020204" charset="0"/>
              </a:rPr>
              <a:t>Points</a:t>
            </a: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0B64D4D7-321B-4EE1-9ED4-D540AF8BAF1A}"/>
              </a:ext>
            </a:extLst>
          </p:cNvPr>
          <p:cNvGrpSpPr>
            <a:grpSpLocks/>
          </p:cNvGrpSpPr>
          <p:nvPr/>
        </p:nvGrpSpPr>
        <p:grpSpPr bwMode="auto">
          <a:xfrm>
            <a:off x="5854304" y="3814762"/>
            <a:ext cx="2000250" cy="1214438"/>
            <a:chOff x="6281738" y="5086350"/>
            <a:chExt cx="2667000" cy="1619250"/>
          </a:xfrm>
        </p:grpSpPr>
        <p:pic>
          <p:nvPicPr>
            <p:cNvPr id="1054" name="Picture 36" descr="gif_BIM0271.gif">
              <a:extLst>
                <a:ext uri="{FF2B5EF4-FFF2-40B4-BE49-F238E27FC236}">
                  <a16:creationId xmlns:a16="http://schemas.microsoft.com/office/drawing/2014/main" id="{4136B025-2191-4694-B6A3-DBE961BFF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" name="Text Box 2">
              <a:extLst>
                <a:ext uri="{FF2B5EF4-FFF2-40B4-BE49-F238E27FC236}">
                  <a16:creationId xmlns:a16="http://schemas.microsoft.com/office/drawing/2014/main" id="{6B7C1AF4-D208-4663-A9DC-C7AADC46C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8" y="5654675"/>
              <a:ext cx="2667000" cy="33855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050" dirty="0">
                <a:solidFill>
                  <a:schemeClr val="bg1"/>
                </a:solidFill>
                <a:latin typeface="Exo" panose="020B060402020202020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A4E915-2678-4DA6-8AF8-6DCE9776F0C0}"/>
                </a:ext>
              </a:extLst>
            </p:cNvPr>
            <p:cNvSpPr/>
            <p:nvPr/>
          </p:nvSpPr>
          <p:spPr>
            <a:xfrm>
              <a:off x="6556887" y="5562600"/>
              <a:ext cx="2112117" cy="553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1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Exo" panose="020B0604020202020204" charset="0"/>
                </a:rPr>
                <a:t>Spin Wheel</a:t>
              </a:r>
            </a:p>
          </p:txBody>
        </p:sp>
      </p:grpSp>
      <p:pic>
        <p:nvPicPr>
          <p:cNvPr id="40" name="Picture 39" descr="Picture1.png">
            <a:extLst>
              <a:ext uri="{FF2B5EF4-FFF2-40B4-BE49-F238E27FC236}">
                <a16:creationId xmlns:a16="http://schemas.microsoft.com/office/drawing/2014/main" id="{D194B38D-5078-4744-A93D-17B57B594B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2" y="1007269"/>
            <a:ext cx="3178969" cy="31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" name="WordArt 10">
            <a:extLst>
              <a:ext uri="{FF2B5EF4-FFF2-40B4-BE49-F238E27FC236}">
                <a16:creationId xmlns:a16="http://schemas.microsoft.com/office/drawing/2014/main" id="{ECC583AE-0E83-43A7-A4B4-A3CE360077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3050" y="400050"/>
            <a:ext cx="3086100" cy="485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Exo" panose="020B0604020202020204" charset="0"/>
                <a:cs typeface="Times New Roman" panose="02020603050405020304" pitchFamily="18" charset="0"/>
              </a:rPr>
              <a:t>The Big Wheel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42" name="TextBox1" r:id="rId2" imgW="990720" imgH="380880"/>
        </mc:Choice>
        <mc:Fallback>
          <p:control name="TextBox1" r:id="rId2" imgW="990720" imgH="380880">
            <p:pic>
              <p:nvPicPr>
                <p:cNvPr id="1026" name="TextBox1">
                  <a:extLst>
                    <a:ext uri="{FF2B5EF4-FFF2-40B4-BE49-F238E27FC236}">
                      <a16:creationId xmlns:a16="http://schemas.microsoft.com/office/drawing/2014/main" id="{9546F99B-00BD-4768-B0BF-D4BE46FBE76B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5886450" y="1371600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3" name="TextBox2" r:id="rId3" imgW="990720" imgH="380880"/>
        </mc:Choice>
        <mc:Fallback>
          <p:control name="TextBox2" r:id="rId3" imgW="990720" imgH="380880">
            <p:pic>
              <p:nvPicPr>
                <p:cNvPr id="1027" name="TextBox2">
                  <a:extLst>
                    <a:ext uri="{FF2B5EF4-FFF2-40B4-BE49-F238E27FC236}">
                      <a16:creationId xmlns:a16="http://schemas.microsoft.com/office/drawing/2014/main" id="{4A3B527A-4488-4792-9F40-E93B17A42DFB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5886450" y="1771650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4" name="TextBox3" r:id="rId4" imgW="990720" imgH="380880"/>
        </mc:Choice>
        <mc:Fallback>
          <p:control name="TextBox3" r:id="rId4" imgW="990720" imgH="380880">
            <p:pic>
              <p:nvPicPr>
                <p:cNvPr id="1028" name="TextBox3">
                  <a:extLst>
                    <a:ext uri="{FF2B5EF4-FFF2-40B4-BE49-F238E27FC236}">
                      <a16:creationId xmlns:a16="http://schemas.microsoft.com/office/drawing/2014/main" id="{3748F3D7-C8DB-4D87-8C07-7DFB311FB9C9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5886450" y="971550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5" name="TextBox4" r:id="rId5" imgW="990720" imgH="380880"/>
        </mc:Choice>
        <mc:Fallback>
          <p:control name="TextBox4" r:id="rId5" imgW="990720" imgH="380880">
            <p:pic>
              <p:nvPicPr>
                <p:cNvPr id="1029" name="TextBox4">
                  <a:extLst>
                    <a:ext uri="{FF2B5EF4-FFF2-40B4-BE49-F238E27FC236}">
                      <a16:creationId xmlns:a16="http://schemas.microsoft.com/office/drawing/2014/main" id="{1E1D82A8-4AB2-475A-9E29-04019F4C669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5886450" y="571500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6" name="TextBox5" r:id="rId6" imgW="990720" imgH="380880"/>
        </mc:Choice>
        <mc:Fallback>
          <p:control name="TextBox5" r:id="rId6" imgW="990720" imgH="380880">
            <p:pic>
              <p:nvPicPr>
                <p:cNvPr id="1030" name="TextBox5">
                  <a:extLst>
                    <a:ext uri="{FF2B5EF4-FFF2-40B4-BE49-F238E27FC236}">
                      <a16:creationId xmlns:a16="http://schemas.microsoft.com/office/drawing/2014/main" id="{CA89DFD3-F43B-469C-B83B-F87FA20012C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5886450" y="2118122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7" name="TextBox6" r:id="rId7" imgW="990720" imgH="380880"/>
        </mc:Choice>
        <mc:Fallback>
          <p:control name="TextBox6" r:id="rId7" imgW="990720" imgH="380880">
            <p:pic>
              <p:nvPicPr>
                <p:cNvPr id="1031" name="TextBox6">
                  <a:extLst>
                    <a:ext uri="{FF2B5EF4-FFF2-40B4-BE49-F238E27FC236}">
                      <a16:creationId xmlns:a16="http://schemas.microsoft.com/office/drawing/2014/main" id="{1EB70067-9110-44F7-9A6F-12E0C9C7C70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5886450" y="2503885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8" name="TextBox7" r:id="rId8" imgW="990720" imgH="380880"/>
        </mc:Choice>
        <mc:Fallback>
          <p:control name="TextBox7" r:id="rId8" imgW="990720" imgH="380880">
            <p:pic>
              <p:nvPicPr>
                <p:cNvPr id="1032" name="TextBox7">
                  <a:extLst>
                    <a:ext uri="{FF2B5EF4-FFF2-40B4-BE49-F238E27FC236}">
                      <a16:creationId xmlns:a16="http://schemas.microsoft.com/office/drawing/2014/main" id="{C3537B95-D71F-4C4E-B40D-8EDA806D0D3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5886450" y="2903935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9" name="TextBox8" r:id="rId9" imgW="990720" imgH="380880"/>
        </mc:Choice>
        <mc:Fallback>
          <p:control name="TextBox8" r:id="rId9" imgW="990720" imgH="380880">
            <p:pic>
              <p:nvPicPr>
                <p:cNvPr id="1033" name="TextBox8">
                  <a:extLst>
                    <a:ext uri="{FF2B5EF4-FFF2-40B4-BE49-F238E27FC236}">
                      <a16:creationId xmlns:a16="http://schemas.microsoft.com/office/drawing/2014/main" id="{778F6B76-C0E7-415D-BD4F-0EB3A7EE438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5886450" y="3303985"/>
                  <a:ext cx="742950" cy="285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85ACB8-7571-47A4-88E4-0539BEF31033}"/>
              </a:ext>
            </a:extLst>
          </p:cNvPr>
          <p:cNvGrpSpPr/>
          <p:nvPr/>
        </p:nvGrpSpPr>
        <p:grpSpPr>
          <a:xfrm>
            <a:off x="6996571" y="4610759"/>
            <a:ext cx="2167467" cy="532741"/>
            <a:chOff x="0" y="4563532"/>
            <a:chExt cx="2513686" cy="577851"/>
          </a:xfrm>
        </p:grpSpPr>
        <p:pic>
          <p:nvPicPr>
            <p:cNvPr id="7" name="Picture 2" descr="CÔNG TY CP ĐẦU TƯ VÀ PHÁT TRIỂN GIÁO DỤC PHƯƠNG NAM">
              <a:extLst>
                <a:ext uri="{FF2B5EF4-FFF2-40B4-BE49-F238E27FC236}">
                  <a16:creationId xmlns:a16="http://schemas.microsoft.com/office/drawing/2014/main" id="{7327FC88-91BE-4F27-9670-AAA13CF82A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24580" y="4563532"/>
              <a:ext cx="389106" cy="57785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F159AB-F7BA-44A2-9CB2-B391B985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65649"/>
              <a:ext cx="2124580" cy="57573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70664A-4179-48EE-9295-3F3C92AC8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34" r="254" b="7778"/>
          <a:stretch/>
        </p:blipFill>
        <p:spPr>
          <a:xfrm>
            <a:off x="20038" y="0"/>
            <a:ext cx="9144000" cy="1399940"/>
          </a:xfrm>
          <a:prstGeom prst="rect">
            <a:avLst/>
          </a:prstGeom>
        </p:spPr>
      </p:pic>
      <p:pic>
        <p:nvPicPr>
          <p:cNvPr id="3074" name="Picture 2" descr="Gaming Stickers - Free technology Stickers">
            <a:extLst>
              <a:ext uri="{FF2B5EF4-FFF2-40B4-BE49-F238E27FC236}">
                <a16:creationId xmlns:a16="http://schemas.microsoft.com/office/drawing/2014/main" id="{DFACC63D-5D2A-499A-ACE9-EBC23BE0B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828">
            <a:off x="-287439" y="2070607"/>
            <a:ext cx="3345908" cy="33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vice Stickers - Free technology Stickers">
            <a:extLst>
              <a:ext uri="{FF2B5EF4-FFF2-40B4-BE49-F238E27FC236}">
                <a16:creationId xmlns:a16="http://schemas.microsoft.com/office/drawing/2014/main" id="{E638A7F7-7EF5-4828-AA56-BA5CF883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609">
            <a:off x="6813687" y="1434626"/>
            <a:ext cx="2558966" cy="25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3F69C-462F-4B10-979F-A0A12A743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422" y="876300"/>
            <a:ext cx="6626578" cy="2098740"/>
          </a:xfrm>
          <a:prstGeom prst="rect">
            <a:avLst/>
          </a:prstGeom>
        </p:spPr>
      </p:pic>
      <p:pic>
        <p:nvPicPr>
          <p:cNvPr id="2050" name="Picture 2" descr="Lời khuyên từ chuyên gia về Idioms trong Speaking, Skim &amp; Scan trong  Reading | Cô Quỳnh IELTS - IELTS Learning, IELTS Tests, IELTS Books">
            <a:extLst>
              <a:ext uri="{FF2B5EF4-FFF2-40B4-BE49-F238E27FC236}">
                <a16:creationId xmlns:a16="http://schemas.microsoft.com/office/drawing/2014/main" id="{7E681948-7530-480D-B742-C236946DD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EADA4-D811-4DA9-93F3-4D594E9BE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364" y="4686236"/>
            <a:ext cx="3124636" cy="457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347A11-E1B7-4B4A-AE7C-0A566D77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0729">
            <a:off x="-239834" y="3907896"/>
            <a:ext cx="1257475" cy="116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7CC7C7-E58F-4D54-9912-3D43EA66AED8}"/>
              </a:ext>
            </a:extLst>
          </p:cNvPr>
          <p:cNvSpPr/>
          <p:nvPr/>
        </p:nvSpPr>
        <p:spPr>
          <a:xfrm>
            <a:off x="780468" y="3158842"/>
            <a:ext cx="7583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Exo" panose="020B0604020202020204" charset="0"/>
                <a:ea typeface="Calibri" panose="020F0502020204030204" pitchFamily="34" charset="0"/>
              </a:rPr>
              <a:t>Do your parents ever try to stop you from doing the activities? </a:t>
            </a:r>
          </a:p>
          <a:p>
            <a:pPr algn="ctr"/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Exo" panose="020B0604020202020204" charset="0"/>
                <a:ea typeface="Calibri" panose="020F0502020204030204" pitchFamily="34" charset="0"/>
              </a:rPr>
              <a:t>What do they do?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Ex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4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>
            <a:spLocks noGrp="1"/>
          </p:cNvSpPr>
          <p:nvPr>
            <p:ph type="title"/>
          </p:nvPr>
        </p:nvSpPr>
        <p:spPr>
          <a:xfrm>
            <a:off x="664750" y="76012"/>
            <a:ext cx="2733206" cy="14076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addicted </a:t>
            </a:r>
            <a:r>
              <a:rPr lang="en-US" sz="2800" dirty="0"/>
              <a:t>(a)</a:t>
            </a:r>
            <a:br>
              <a:rPr lang="en-US" sz="2800" dirty="0"/>
            </a:br>
            <a:r>
              <a:rPr lang="en-US" sz="2400" b="0" dirty="0">
                <a:latin typeface="+mj-lt"/>
              </a:rPr>
              <a:t>/</a:t>
            </a:r>
            <a:r>
              <a:rPr lang="en-US" sz="2400" b="0" dirty="0" err="1">
                <a:latin typeface="+mj-lt"/>
              </a:rPr>
              <a:t>əˈdɪktɪd</a:t>
            </a:r>
            <a:r>
              <a:rPr lang="en-US" sz="2400" b="0" dirty="0">
                <a:latin typeface="+mj-lt"/>
              </a:rPr>
              <a:t>/</a:t>
            </a:r>
            <a:endParaRPr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3385C-46A7-481A-A784-916E46BA024F}"/>
              </a:ext>
            </a:extLst>
          </p:cNvPr>
          <p:cNvSpPr txBox="1"/>
          <p:nvPr/>
        </p:nvSpPr>
        <p:spPr>
          <a:xfrm>
            <a:off x="3397956" y="425888"/>
            <a:ext cx="5260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xo" panose="020B0604020202020204" charset="0"/>
              </a:rPr>
              <a:t>unable to stop using or doing something as a habit, especially something harmful</a:t>
            </a:r>
          </a:p>
        </p:txBody>
      </p:sp>
      <p:pic>
        <p:nvPicPr>
          <p:cNvPr id="3074" name="Picture 2" descr="Video Game Addiction Is on the Rise. Here's What It Looks Like | Discover  Magazine">
            <a:extLst>
              <a:ext uri="{FF2B5EF4-FFF2-40B4-BE49-F238E27FC236}">
                <a16:creationId xmlns:a16="http://schemas.microsoft.com/office/drawing/2014/main" id="{85738E19-0C27-44A4-AF02-2C5749AB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47" y="1774116"/>
            <a:ext cx="4944123" cy="3293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97;p37">
            <a:extLst>
              <a:ext uri="{FF2B5EF4-FFF2-40B4-BE49-F238E27FC236}">
                <a16:creationId xmlns:a16="http://schemas.microsoft.com/office/drawing/2014/main" id="{E72670FC-4793-4654-9DD6-9476BEF51F36}"/>
              </a:ext>
            </a:extLst>
          </p:cNvPr>
          <p:cNvSpPr txBox="1">
            <a:spLocks/>
          </p:cNvSpPr>
          <p:nvPr/>
        </p:nvSpPr>
        <p:spPr>
          <a:xfrm>
            <a:off x="1952330" y="954769"/>
            <a:ext cx="4696825" cy="140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Medium"/>
              <a:buNone/>
              <a:defRPr sz="3800" b="1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xo 2"/>
              <a:buNone/>
              <a:defRPr sz="36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addiction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(n)</a:t>
            </a:r>
            <a:br>
              <a:rPr lang="en-US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/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əˈdɪkʃn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/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E33-4A4A-44AB-84C1-1F9186F11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94490">
            <a:off x="8053834" y="3576578"/>
            <a:ext cx="1104718" cy="1043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EADA4-D811-4DA9-93F3-4D594E9BE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50" y="4820356"/>
            <a:ext cx="2208150" cy="323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AD7FF-EDFF-42D2-B5E2-444CA1299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933" y="54330"/>
            <a:ext cx="5554134" cy="873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EEF27-69EB-4183-99C6-0ABDCDA0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" y="928014"/>
            <a:ext cx="4906060" cy="3391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F2CED-4D14-4007-AA24-74487A81D3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9" r="11599" b="1"/>
          <a:stretch/>
        </p:blipFill>
        <p:spPr>
          <a:xfrm>
            <a:off x="4927989" y="928014"/>
            <a:ext cx="4235961" cy="2718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E7EFB7-40E4-437C-A944-9EBE55E37063}"/>
              </a:ext>
            </a:extLst>
          </p:cNvPr>
          <p:cNvSpPr/>
          <p:nvPr/>
        </p:nvSpPr>
        <p:spPr>
          <a:xfrm>
            <a:off x="276578" y="4374081"/>
            <a:ext cx="6462890" cy="715089"/>
          </a:xfrm>
          <a:prstGeom prst="roundRect">
            <a:avLst/>
          </a:prstGeom>
          <a:ln w="19050">
            <a:solidFill>
              <a:schemeClr val="accent3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Exo" panose="020B0604020202020204" charset="0"/>
              </a:rPr>
              <a:t>There is no evidence apart from his father’s concern. </a:t>
            </a: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Exo" panose="020B0604020202020204" charset="0"/>
              </a:rPr>
              <a:t>We do not know how much time he spent playing them. </a:t>
            </a:r>
          </a:p>
        </p:txBody>
      </p:sp>
    </p:spTree>
    <p:extLst>
      <p:ext uri="{BB962C8B-B14F-4D97-AF65-F5344CB8AC3E}">
        <p14:creationId xmlns:p14="http://schemas.microsoft.com/office/powerpoint/2010/main" val="19037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100000">
              <a:schemeClr val="accent1">
                <a:lumMod val="60000"/>
                <a:lumOff val="4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6D3B98D-D338-4735-8B0A-09C7A7B5C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50" y="4820356"/>
            <a:ext cx="2208150" cy="323144"/>
          </a:xfrm>
          <a:prstGeom prst="rect">
            <a:avLst/>
          </a:prstGeom>
        </p:spPr>
      </p:pic>
      <p:pic>
        <p:nvPicPr>
          <p:cNvPr id="8194" name="Picture 2" descr="Free Vector | Naive technological devices stickers">
            <a:extLst>
              <a:ext uri="{FF2B5EF4-FFF2-40B4-BE49-F238E27FC236}">
                <a16:creationId xmlns:a16="http://schemas.microsoft.com/office/drawing/2014/main" id="{127DB66E-0944-474F-86BC-349A26BF4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2016" r="47805"/>
          <a:stretch/>
        </p:blipFill>
        <p:spPr bwMode="auto">
          <a:xfrm rot="999554">
            <a:off x="7234177" y="-624792"/>
            <a:ext cx="2641600" cy="2468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D0691F-E8E8-4F55-96DE-2075BDFCF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7" t="3162" b="6775"/>
          <a:stretch/>
        </p:blipFill>
        <p:spPr>
          <a:xfrm>
            <a:off x="819672" y="960056"/>
            <a:ext cx="6841066" cy="2912920"/>
          </a:xfrm>
          <a:prstGeom prst="rect">
            <a:avLst/>
          </a:prstGeom>
        </p:spPr>
      </p:pic>
      <p:pic>
        <p:nvPicPr>
          <p:cNvPr id="8196" name="Picture 4" descr="3,569 imágenes de Gaming console stickers - Imágenes, fotos y vectores de  stock | Shutterstock">
            <a:extLst>
              <a:ext uri="{FF2B5EF4-FFF2-40B4-BE49-F238E27FC236}">
                <a16:creationId xmlns:a16="http://schemas.microsoft.com/office/drawing/2014/main" id="{3E1F9E94-2E17-45E5-83C4-1FA271B7B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0715" r="13532" b="19445"/>
          <a:stretch/>
        </p:blipFill>
        <p:spPr bwMode="auto">
          <a:xfrm rot="19736279">
            <a:off x="-390692" y="3415333"/>
            <a:ext cx="1885244" cy="1862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tx2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41147A-9FEF-4A1C-8779-3339EF4B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3982">
            <a:off x="-187087" y="4068008"/>
            <a:ext cx="1638529" cy="1219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D0333D-6628-4FE3-B262-1A191B447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69" y="213340"/>
            <a:ext cx="7661261" cy="235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E8E523C-868A-484E-B641-E6831BD6D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15181"/>
              </p:ext>
            </p:extLst>
          </p:nvPr>
        </p:nvGraphicFramePr>
        <p:xfrm>
          <a:off x="632177" y="2853972"/>
          <a:ext cx="817315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43289">
                  <a:extLst>
                    <a:ext uri="{9D8B030D-6E8A-4147-A177-3AD203B41FA5}">
                      <a16:colId xmlns:a16="http://schemas.microsoft.com/office/drawing/2014/main" val="95471008"/>
                    </a:ext>
                  </a:extLst>
                </a:gridCol>
                <a:gridCol w="2043289">
                  <a:extLst>
                    <a:ext uri="{9D8B030D-6E8A-4147-A177-3AD203B41FA5}">
                      <a16:colId xmlns:a16="http://schemas.microsoft.com/office/drawing/2014/main" val="3317956343"/>
                    </a:ext>
                  </a:extLst>
                </a:gridCol>
                <a:gridCol w="2043289">
                  <a:extLst>
                    <a:ext uri="{9D8B030D-6E8A-4147-A177-3AD203B41FA5}">
                      <a16:colId xmlns:a16="http://schemas.microsoft.com/office/drawing/2014/main" val="2736485574"/>
                    </a:ext>
                  </a:extLst>
                </a:gridCol>
                <a:gridCol w="2043289">
                  <a:extLst>
                    <a:ext uri="{9D8B030D-6E8A-4147-A177-3AD203B41FA5}">
                      <a16:colId xmlns:a16="http://schemas.microsoft.com/office/drawing/2014/main" val="1935534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Comic Sans MS" panose="030F0702030302020204" pitchFamily="66" charset="0"/>
                        </a:rPr>
                        <a:t>unhappy</a:t>
                      </a:r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curious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about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addicted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to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worried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about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4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aware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of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successful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dissatisfied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shocked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at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562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good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at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sensitive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to 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interested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responsible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  <a:latin typeface="Exo" panose="020B0604020202020204" charset="0"/>
                        </a:rPr>
                        <a:t> for 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23551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6999F56-9872-4641-9B30-58C20CC88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850" y="4820356"/>
            <a:ext cx="2208150" cy="323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5000">
              <a:schemeClr val="tx2">
                <a:lumMod val="20000"/>
                <a:lumOff val="8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Vector | Naive technological devices stickers">
            <a:extLst>
              <a:ext uri="{FF2B5EF4-FFF2-40B4-BE49-F238E27FC236}">
                <a16:creationId xmlns:a16="http://schemas.microsoft.com/office/drawing/2014/main" id="{399CDA87-A5AF-4A95-9814-4084A9C90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8" r="60831" b="52741"/>
          <a:stretch/>
        </p:blipFill>
        <p:spPr bwMode="auto">
          <a:xfrm rot="19550801">
            <a:off x="-394034" y="3239533"/>
            <a:ext cx="2014714" cy="214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50DD66-1F50-4A36-818B-70BD19C93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29" y="1457980"/>
            <a:ext cx="8104142" cy="2227540"/>
          </a:xfrm>
          <a:prstGeom prst="rect">
            <a:avLst/>
          </a:prstGeom>
        </p:spPr>
      </p:pic>
      <p:pic>
        <p:nvPicPr>
          <p:cNvPr id="3" name="Google Shape;702;p64">
            <a:extLst>
              <a:ext uri="{FF2B5EF4-FFF2-40B4-BE49-F238E27FC236}">
                <a16:creationId xmlns:a16="http://schemas.microsoft.com/office/drawing/2014/main" id="{A4AA62BB-69F7-4A21-8787-C836EBD798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260" t="42442" r="14756" b="19407"/>
          <a:stretch/>
        </p:blipFill>
        <p:spPr>
          <a:xfrm>
            <a:off x="5900850" y="0"/>
            <a:ext cx="3243151" cy="12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0BF72-EB3C-4DBF-8A0A-B7EFE3BFE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850" y="4820356"/>
            <a:ext cx="2208150" cy="323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F8540-F5FA-4EED-8B9B-8A25CC355444}"/>
              </a:ext>
            </a:extLst>
          </p:cNvPr>
          <p:cNvSpPr/>
          <p:nvPr/>
        </p:nvSpPr>
        <p:spPr>
          <a:xfrm>
            <a:off x="2742217" y="2430853"/>
            <a:ext cx="621872" cy="42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1E6BC4-9B29-43D1-AF4D-6D804B80C251}"/>
              </a:ext>
            </a:extLst>
          </p:cNvPr>
          <p:cNvSpPr/>
          <p:nvPr/>
        </p:nvSpPr>
        <p:spPr>
          <a:xfrm>
            <a:off x="1906303" y="2784222"/>
            <a:ext cx="835914" cy="42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F65EFA-86AD-4725-9C03-3EBEEE15213F}"/>
              </a:ext>
            </a:extLst>
          </p:cNvPr>
          <p:cNvSpPr/>
          <p:nvPr/>
        </p:nvSpPr>
        <p:spPr>
          <a:xfrm>
            <a:off x="2951210" y="3212319"/>
            <a:ext cx="621872" cy="42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C4031A-4916-4CBA-A8E4-AA848E0EF6CA}"/>
              </a:ext>
            </a:extLst>
          </p:cNvPr>
          <p:cNvSpPr/>
          <p:nvPr/>
        </p:nvSpPr>
        <p:spPr>
          <a:xfrm>
            <a:off x="6313978" y="2417011"/>
            <a:ext cx="621872" cy="42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87B60E-4D5C-4E0E-806B-B0E68BB6F203}"/>
              </a:ext>
            </a:extLst>
          </p:cNvPr>
          <p:cNvSpPr/>
          <p:nvPr/>
        </p:nvSpPr>
        <p:spPr>
          <a:xfrm>
            <a:off x="6566416" y="2809917"/>
            <a:ext cx="621872" cy="42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78AEBF-2C31-43B3-8E94-F7C91F68C578}"/>
              </a:ext>
            </a:extLst>
          </p:cNvPr>
          <p:cNvSpPr/>
          <p:nvPr/>
        </p:nvSpPr>
        <p:spPr>
          <a:xfrm>
            <a:off x="6566416" y="3239828"/>
            <a:ext cx="621872" cy="42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55000">
              <a:schemeClr val="tx2">
                <a:lumMod val="20000"/>
                <a:lumOff val="8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0BF72-EB3C-4DBF-8A0A-B7EFE3BFE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50" y="4820356"/>
            <a:ext cx="2208150" cy="323144"/>
          </a:xfrm>
          <a:prstGeom prst="rect">
            <a:avLst/>
          </a:prstGeom>
        </p:spPr>
      </p:pic>
      <p:pic>
        <p:nvPicPr>
          <p:cNvPr id="5122" name="Picture 2" descr="How To Take A Good Selfie: 12 Selfie Tips To Consider | Allure">
            <a:extLst>
              <a:ext uri="{FF2B5EF4-FFF2-40B4-BE49-F238E27FC236}">
                <a16:creationId xmlns:a16="http://schemas.microsoft.com/office/drawing/2014/main" id="{0FDA92FC-A930-4537-835F-F833677D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78" y="682273"/>
            <a:ext cx="5517444" cy="4138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C23F2-8131-4E04-A47A-D1E2B142BDEE}"/>
              </a:ext>
            </a:extLst>
          </p:cNvPr>
          <p:cNvSpPr/>
          <p:nvPr/>
        </p:nvSpPr>
        <p:spPr>
          <a:xfrm>
            <a:off x="0" y="608719"/>
            <a:ext cx="4572000" cy="32598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  <a:t>selfie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arlow" panose="020B0604020202020204" charset="0"/>
              </a:rPr>
              <a:t> (n)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/ˈ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selfi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  <a:t>a picture of a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  <a:t>person taken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  <a:t>by that person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Barlow" panose="020B0604020202020204" charset="0"/>
              </a:rPr>
            </a:br>
            <a:endParaRPr lang="en-US" sz="2000" dirty="0">
              <a:solidFill>
                <a:schemeClr val="tx2">
                  <a:lumMod val="50000"/>
                </a:schemeClr>
              </a:solidFill>
              <a:latin typeface="Barlow" panose="020B060402020202020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0C0468-C095-406E-BB64-A94554661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44" y="0"/>
            <a:ext cx="4921956" cy="59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BD5F1-B49D-4051-8510-F14FE9487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3982">
            <a:off x="8421179" y="2884657"/>
            <a:ext cx="1638529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3A3D1-72D2-43E8-B122-B9A9C536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3982">
            <a:off x="8725979" y="75794"/>
            <a:ext cx="1638529" cy="1219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EADA4-D811-4DA9-93F3-4D594E9BE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550" y="4876800"/>
            <a:ext cx="1822449" cy="266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31EE8-1F9F-403C-B34F-98A4AD880FB2}"/>
              </a:ext>
            </a:extLst>
          </p:cNvPr>
          <p:cNvSpPr/>
          <p:nvPr/>
        </p:nvSpPr>
        <p:spPr>
          <a:xfrm>
            <a:off x="0" y="63070"/>
            <a:ext cx="9064978" cy="5080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	A teenager in the UK, Danny Bowman, became addicted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1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 ______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‘selfies’ and spent up to ten hours a day taking around 200 photos of himself with his phone. This was a true case of addiction: it was harmful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2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  his education and his friendships and responsible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3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 several health problems. Experts are aware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4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 ____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the condition and say it is becoming more and more common. Danny first posted selfies on Facebook when he was fifteen and soon became obsessed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5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______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reading his friends’ comments. Although he was pleased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6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 many of the things his friends wrote, he was also very sensitive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7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 criticism. Before long, he was feeling very dissatisfied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8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 his appearance. He took more and more photos of himself. His parents became very worried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9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______ his </a:t>
            </a:r>
            <a:r>
              <a:rPr lang="en-US" sz="1900" dirty="0" err="1">
                <a:solidFill>
                  <a:srgbClr val="242021"/>
                </a:solidFill>
                <a:latin typeface="Exo" panose="020B0604020202020204" charset="0"/>
              </a:rPr>
              <a:t>behaviour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. Because they were both mental health nurses, they were familiar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10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______ addictions. They knew that Danny needed help. Now, after months of hospital treatment, Danny has been successful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11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_____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beating his addiction. But it’s a growing problem, with many other cases similar </a:t>
            </a:r>
            <a:r>
              <a:rPr lang="en-US" sz="1900" b="1" dirty="0">
                <a:solidFill>
                  <a:srgbClr val="242021"/>
                </a:solidFill>
                <a:latin typeface="Exo" panose="020B0604020202020204" charset="0"/>
              </a:rPr>
              <a:t>12 </a:t>
            </a:r>
            <a:r>
              <a:rPr lang="en-US" sz="1900" dirty="0">
                <a:solidFill>
                  <a:srgbClr val="242021"/>
                </a:solidFill>
                <a:latin typeface="Exo" panose="020B0604020202020204" charset="0"/>
              </a:rPr>
              <a:t>____  Danny’s.</a:t>
            </a:r>
            <a:r>
              <a:rPr lang="en-US" sz="1900" dirty="0">
                <a:latin typeface="Exo" panose="020B060402020202020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75D13-8308-4D67-8AC9-D7DE6419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9904">
            <a:off x="3713224" y="4803634"/>
            <a:ext cx="1638529" cy="1219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63446-D81F-4B95-B5E8-31DAFBA5B6D6}"/>
              </a:ext>
            </a:extLst>
          </p:cNvPr>
          <p:cNvSpPr txBox="1"/>
          <p:nvPr/>
        </p:nvSpPr>
        <p:spPr>
          <a:xfrm>
            <a:off x="7534656" y="36576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F2ECE-DA8D-4670-97E3-7EB962FEAA38}"/>
              </a:ext>
            </a:extLst>
          </p:cNvPr>
          <p:cNvSpPr txBox="1"/>
          <p:nvPr/>
        </p:nvSpPr>
        <p:spPr>
          <a:xfrm>
            <a:off x="7438700" y="685479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3C722-94B8-40E9-81DF-C4D0B6D75266}"/>
              </a:ext>
            </a:extLst>
          </p:cNvPr>
          <p:cNvSpPr txBox="1"/>
          <p:nvPr/>
        </p:nvSpPr>
        <p:spPr>
          <a:xfrm>
            <a:off x="5479894" y="1037346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24DBE-48A9-42B6-9715-8024BD12F8BF}"/>
              </a:ext>
            </a:extLst>
          </p:cNvPr>
          <p:cNvSpPr txBox="1"/>
          <p:nvPr/>
        </p:nvSpPr>
        <p:spPr>
          <a:xfrm>
            <a:off x="3617354" y="134687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2C5B2-895B-42D7-9A0A-2D89EB2FD294}"/>
              </a:ext>
            </a:extLst>
          </p:cNvPr>
          <p:cNvSpPr txBox="1"/>
          <p:nvPr/>
        </p:nvSpPr>
        <p:spPr>
          <a:xfrm>
            <a:off x="3446634" y="2022476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with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9E7A1-1355-41F8-ABF5-2D4C694F8205}"/>
              </a:ext>
            </a:extLst>
          </p:cNvPr>
          <p:cNvSpPr txBox="1"/>
          <p:nvPr/>
        </p:nvSpPr>
        <p:spPr>
          <a:xfrm>
            <a:off x="2012050" y="2372452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with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FAE20-343E-4EA2-A4B6-07B249230664}"/>
              </a:ext>
            </a:extLst>
          </p:cNvPr>
          <p:cNvSpPr txBox="1"/>
          <p:nvPr/>
        </p:nvSpPr>
        <p:spPr>
          <a:xfrm>
            <a:off x="1350204" y="2692807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EFFD5-9724-499A-925D-BF2D5E87C3C1}"/>
              </a:ext>
            </a:extLst>
          </p:cNvPr>
          <p:cNvSpPr txBox="1"/>
          <p:nvPr/>
        </p:nvSpPr>
        <p:spPr>
          <a:xfrm>
            <a:off x="8126690" y="2692807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with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607E76-5CDC-48FC-8FD9-0DFB4643159F}"/>
              </a:ext>
            </a:extLst>
          </p:cNvPr>
          <p:cNvSpPr txBox="1"/>
          <p:nvPr/>
        </p:nvSpPr>
        <p:spPr>
          <a:xfrm>
            <a:off x="1695958" y="333857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about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87FEBC-DB52-4FC2-A5C4-672ECAC146C8}"/>
              </a:ext>
            </a:extLst>
          </p:cNvPr>
          <p:cNvSpPr txBox="1"/>
          <p:nvPr/>
        </p:nvSpPr>
        <p:spPr>
          <a:xfrm>
            <a:off x="3361308" y="3674049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with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238AC-A908-4751-BC50-630702901661}"/>
              </a:ext>
            </a:extLst>
          </p:cNvPr>
          <p:cNvSpPr txBox="1"/>
          <p:nvPr/>
        </p:nvSpPr>
        <p:spPr>
          <a:xfrm>
            <a:off x="202523" y="433232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9DB92-141F-4877-96C1-8E913EB6EDA3}"/>
              </a:ext>
            </a:extLst>
          </p:cNvPr>
          <p:cNvSpPr txBox="1"/>
          <p:nvPr/>
        </p:nvSpPr>
        <p:spPr>
          <a:xfrm>
            <a:off x="1257328" y="468183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Exo" panose="020B060402020202020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83475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8">
            <a:hlinkClick r:id="rId3" action="ppaction://hlinksldjump"/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She </a:t>
            </a:r>
            <a:r>
              <a:rPr lang="en-US" sz="2800" b="1" dirty="0"/>
              <a:t>can’t have/ might have/ must have </a:t>
            </a:r>
            <a:r>
              <a:rPr lang="en-US" sz="2800" dirty="0"/>
              <a:t>left her phone at school. Or perhaps she left it on the bus. 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3035808" y="1449150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50A97-7A71-40EB-9DBB-8B55A65FA916}"/>
              </a:ext>
            </a:extLst>
          </p:cNvPr>
          <p:cNvSpPr txBox="1"/>
          <p:nvPr/>
        </p:nvSpPr>
        <p:spPr>
          <a:xfrm>
            <a:off x="124177" y="124177"/>
            <a:ext cx="328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s Stickers - Free Stickers">
            <a:extLst>
              <a:ext uri="{FF2B5EF4-FFF2-40B4-BE49-F238E27FC236}">
                <a16:creationId xmlns:a16="http://schemas.microsoft.com/office/drawing/2014/main" id="{38B2D268-E36B-4799-B68D-A166458D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791">
            <a:off x="5427514" y="894493"/>
            <a:ext cx="3744747" cy="37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8F6332-707D-4FE8-B9DF-AC61D01F82BC}"/>
              </a:ext>
            </a:extLst>
          </p:cNvPr>
          <p:cNvSpPr txBox="1"/>
          <p:nvPr/>
        </p:nvSpPr>
        <p:spPr>
          <a:xfrm>
            <a:off x="344757" y="2187029"/>
            <a:ext cx="4878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Exo" panose="020B0604020202020204" charset="0"/>
              </a:rPr>
              <a:t>Let’s tell a story!  </a:t>
            </a:r>
          </a:p>
        </p:txBody>
      </p:sp>
    </p:spTree>
    <p:extLst>
      <p:ext uri="{BB962C8B-B14F-4D97-AF65-F5344CB8AC3E}">
        <p14:creationId xmlns:p14="http://schemas.microsoft.com/office/powerpoint/2010/main" val="2620078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>
            <a:spLocks noGrp="1"/>
          </p:cNvSpPr>
          <p:nvPr>
            <p:ph type="title"/>
          </p:nvPr>
        </p:nvSpPr>
        <p:spPr>
          <a:xfrm>
            <a:off x="4289517" y="1160343"/>
            <a:ext cx="4854483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/>
              <a:t>Use the adjectives in the next slide to tell a story about you or your friend.</a:t>
            </a:r>
            <a:endParaRPr sz="2800" i="1" dirty="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122" name="Picture 2" descr="News Stickers - Free computer Stickers">
            <a:extLst>
              <a:ext uri="{FF2B5EF4-FFF2-40B4-BE49-F238E27FC236}">
                <a16:creationId xmlns:a16="http://schemas.microsoft.com/office/drawing/2014/main" id="{2DF60271-C42B-4104-BB17-E94871ABC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349">
            <a:off x="-22579" y="13334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92000">
              <a:schemeClr val="bg2">
                <a:lumMod val="60000"/>
                <a:lumOff val="4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Naive technological devices stickers">
            <a:extLst>
              <a:ext uri="{FF2B5EF4-FFF2-40B4-BE49-F238E27FC236}">
                <a16:creationId xmlns:a16="http://schemas.microsoft.com/office/drawing/2014/main" id="{98C86B1B-73DE-4CB3-9CC2-E3761A67C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2016" r="47805"/>
          <a:stretch/>
        </p:blipFill>
        <p:spPr bwMode="auto">
          <a:xfrm rot="999554">
            <a:off x="7277377" y="-559992"/>
            <a:ext cx="2641600" cy="2468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,569 imágenes de Gaming console stickers - Imágenes, fotos y vectores de  stock | Shutterstock">
            <a:extLst>
              <a:ext uri="{FF2B5EF4-FFF2-40B4-BE49-F238E27FC236}">
                <a16:creationId xmlns:a16="http://schemas.microsoft.com/office/drawing/2014/main" id="{7E42566E-949D-4363-A272-720247567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0715" r="13532" b="19445"/>
          <a:stretch/>
        </p:blipFill>
        <p:spPr bwMode="auto">
          <a:xfrm rot="19736279">
            <a:off x="-347492" y="3480133"/>
            <a:ext cx="1885244" cy="1862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49049"/>
              </p:ext>
            </p:extLst>
          </p:nvPr>
        </p:nvGraphicFramePr>
        <p:xfrm>
          <a:off x="1250400" y="1677600"/>
          <a:ext cx="6096000" cy="751691"/>
        </p:xfrm>
        <a:graphic>
          <a:graphicData uri="http://schemas.openxmlformats.org/drawingml/2006/table">
            <a:tbl>
              <a:tblPr firstRow="1" bandRow="1">
                <a:tableStyleId>{6107E850-0041-4E5F-9539-6F15DA8FC322}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71342953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5779036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551534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65655331"/>
                    </a:ext>
                  </a:extLst>
                </a:gridCol>
              </a:tblGrid>
              <a:tr h="3808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702030302020204" pitchFamily="66" charset="0"/>
                        </a:rPr>
                        <a:t>Successful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702030302020204" pitchFamily="66" charset="0"/>
                        </a:rPr>
                        <a:t>Satisfied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702030302020204" pitchFamily="66" charset="0"/>
                        </a:rPr>
                        <a:t>Good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702030302020204" pitchFamily="66" charset="0"/>
                        </a:rPr>
                        <a:t>Angry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53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with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about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77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029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Well done Stickers, + 54 stickers (SVG, PNG) | Flaticon">
            <a:extLst>
              <a:ext uri="{FF2B5EF4-FFF2-40B4-BE49-F238E27FC236}">
                <a16:creationId xmlns:a16="http://schemas.microsoft.com/office/drawing/2014/main" id="{1BB5FEB2-84E2-47D9-9957-AB8715AD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3292122"/>
            <a:ext cx="1851378" cy="185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ell done Stickers - Free miscellaneous Stickers">
            <a:extLst>
              <a:ext uri="{FF2B5EF4-FFF2-40B4-BE49-F238E27FC236}">
                <a16:creationId xmlns:a16="http://schemas.microsoft.com/office/drawing/2014/main" id="{B100A911-4017-4E96-B8CD-96C2EFEF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080">
            <a:off x="3826933" y="131233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There’s no pizza left. They  </a:t>
            </a:r>
            <a:r>
              <a:rPr lang="en-US" sz="2800" b="1" dirty="0"/>
              <a:t>can’t have/ could have/ must have </a:t>
            </a:r>
            <a:r>
              <a:rPr lang="en-US" sz="2800" dirty="0"/>
              <a:t>eaten it all. 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384048" y="2706276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D0CF-0C7C-4AB6-A0E6-7912FAE3964D}"/>
              </a:ext>
            </a:extLst>
          </p:cNvPr>
          <p:cNvSpPr txBox="1"/>
          <p:nvPr/>
        </p:nvSpPr>
        <p:spPr>
          <a:xfrm>
            <a:off x="124177" y="124177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2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3DF041C4-32C5-4B47-8B52-0CCCF6397E48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8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Julia </a:t>
            </a:r>
            <a:r>
              <a:rPr lang="en-US" sz="2800" b="1" dirty="0"/>
              <a:t>can’t have/ may have/ must have </a:t>
            </a:r>
            <a:r>
              <a:rPr lang="en-US" sz="2800" dirty="0"/>
              <a:t>gone on holiday. She was at school yesterday!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1389888" y="1572768"/>
            <a:ext cx="1847088" cy="6079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A4809-26C5-4214-B83E-D95583BEACFD}"/>
              </a:ext>
            </a:extLst>
          </p:cNvPr>
          <p:cNvSpPr txBox="1"/>
          <p:nvPr/>
        </p:nvSpPr>
        <p:spPr>
          <a:xfrm>
            <a:off x="124177" y="124177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3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28C4AE73-3808-4D3F-9B21-909F6F06C882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4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 didn’t get your email. Do you think you  </a:t>
            </a:r>
            <a:r>
              <a:rPr lang="en-US" sz="2800" b="1" dirty="0"/>
              <a:t>can’t have/</a:t>
            </a:r>
            <a:br>
              <a:rPr lang="en-US" sz="2800" b="1" dirty="0"/>
            </a:br>
            <a:r>
              <a:rPr lang="en-US" sz="2800" b="1" dirty="0"/>
              <a:t> could have/ must have </a:t>
            </a:r>
            <a:r>
              <a:rPr lang="en-US" sz="2800" dirty="0"/>
              <a:t>sent it to my old email address? 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549012" y="2706276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FB479-6B32-483F-96F1-C596CF80ACE8}"/>
              </a:ext>
            </a:extLst>
          </p:cNvPr>
          <p:cNvSpPr txBox="1"/>
          <p:nvPr/>
        </p:nvSpPr>
        <p:spPr>
          <a:xfrm>
            <a:off x="124177" y="12417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4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DAE97E69-EB2A-4991-8FC6-840042A2E2B6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22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Your smartwatch probably isn’t broken. It </a:t>
            </a:r>
            <a:r>
              <a:rPr lang="en-US" sz="2800" b="1" dirty="0"/>
              <a:t>can’t have/ could have/ must have </a:t>
            </a:r>
            <a:r>
              <a:rPr lang="en-US" sz="2800" dirty="0"/>
              <a:t>run out of charge.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549012" y="2706276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43DBE-B924-44BC-B68D-CBCE1F1C8A02}"/>
              </a:ext>
            </a:extLst>
          </p:cNvPr>
          <p:cNvSpPr txBox="1"/>
          <p:nvPr/>
        </p:nvSpPr>
        <p:spPr>
          <a:xfrm>
            <a:off x="124177" y="124177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5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F7349C74-856E-41D3-8778-8EEAA69A0451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3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The school show is on YouTube. Our teacher </a:t>
            </a:r>
            <a:r>
              <a:rPr lang="en-US" sz="2800" b="1" dirty="0"/>
              <a:t>can’t have/ might have/</a:t>
            </a:r>
            <a:br>
              <a:rPr lang="en-US" sz="2800" b="1" dirty="0"/>
            </a:br>
            <a:r>
              <a:rPr lang="en-US" sz="2800" b="1" dirty="0"/>
              <a:t> must have </a:t>
            </a:r>
            <a:r>
              <a:rPr lang="en-US" sz="2800" dirty="0"/>
              <a:t>uploaded it. 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439284" y="3364970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9401F-2AED-4245-860B-9A153ECCF53A}"/>
              </a:ext>
            </a:extLst>
          </p:cNvPr>
          <p:cNvSpPr txBox="1"/>
          <p:nvPr/>
        </p:nvSpPr>
        <p:spPr>
          <a:xfrm>
            <a:off x="124177" y="124177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6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DE182AD1-2D2F-4ED7-9A9D-AAA72372AD23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09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You went 130km in less than an hour? You </a:t>
            </a:r>
            <a:r>
              <a:rPr lang="en-US" sz="2800" b="1" dirty="0"/>
              <a:t>can’t have/ might have/ must have </a:t>
            </a:r>
            <a:r>
              <a:rPr lang="en-US" sz="2800" dirty="0"/>
              <a:t>driven very fast!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2615184" y="2706276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C5536-B8ED-4234-93FE-88FBD3AEAC37}"/>
              </a:ext>
            </a:extLst>
          </p:cNvPr>
          <p:cNvSpPr txBox="1"/>
          <p:nvPr/>
        </p:nvSpPr>
        <p:spPr>
          <a:xfrm>
            <a:off x="124177" y="124177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7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8C74C370-6268-4258-AA0C-A84921E3BDF2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84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698631" scaled="0"/>
          <a:tileRect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549012" y="1416972"/>
            <a:ext cx="4678500" cy="3342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Alex isn’t replying to my texts. He </a:t>
            </a:r>
            <a:r>
              <a:rPr lang="en-US" sz="2800" b="1" dirty="0"/>
              <a:t>can’t have/ might have/ must have </a:t>
            </a:r>
            <a:r>
              <a:rPr lang="en-US" sz="2800" dirty="0"/>
              <a:t>taken his phone with him. </a:t>
            </a:r>
            <a:endParaRPr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FABEA-83A2-4A22-8207-E090E67B335F}"/>
              </a:ext>
            </a:extLst>
          </p:cNvPr>
          <p:cNvSpPr/>
          <p:nvPr/>
        </p:nvSpPr>
        <p:spPr>
          <a:xfrm>
            <a:off x="1909854" y="2189901"/>
            <a:ext cx="1956816" cy="7636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3F68B-B5F8-410D-A2B8-AEE456B1F71D}"/>
              </a:ext>
            </a:extLst>
          </p:cNvPr>
          <p:cNvSpPr txBox="1"/>
          <p:nvPr/>
        </p:nvSpPr>
        <p:spPr>
          <a:xfrm>
            <a:off x="124177" y="124177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rlow" panose="020B0604020202020204" charset="0"/>
              </a:rPr>
              <a:t>8</a:t>
            </a:r>
          </a:p>
        </p:txBody>
      </p:sp>
      <p:pic>
        <p:nvPicPr>
          <p:cNvPr id="7" name="Google Shape;204;p38">
            <a:hlinkClick r:id="rId3" action="ppaction://hlinksldjump"/>
            <a:extLst>
              <a:ext uri="{FF2B5EF4-FFF2-40B4-BE49-F238E27FC236}">
                <a16:creationId xmlns:a16="http://schemas.microsoft.com/office/drawing/2014/main" id="{D6F77115-604D-42C1-9515-5DD45BCA9324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115187">
            <a:off x="5655608" y="787160"/>
            <a:ext cx="4057726" cy="405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6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Newsletter Happy Techies Day! by Slidesgo">
  <a:themeElements>
    <a:clrScheme name="Simple Light">
      <a:dk1>
        <a:srgbClr val="2E2E2E"/>
      </a:dk1>
      <a:lt1>
        <a:srgbClr val="A1FFFC"/>
      </a:lt1>
      <a:dk2>
        <a:srgbClr val="83E5FE"/>
      </a:dk2>
      <a:lt2>
        <a:srgbClr val="FF71B6"/>
      </a:lt2>
      <a:accent1>
        <a:srgbClr val="AD2BE9"/>
      </a:accent1>
      <a:accent2>
        <a:srgbClr val="1C1A5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E2E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332</Words>
  <Application>Microsoft Office PowerPoint</Application>
  <PresentationFormat>On-screen Show (16:9)</PresentationFormat>
  <Paragraphs>74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Bebas Neue</vt:lpstr>
      <vt:lpstr>Exo</vt:lpstr>
      <vt:lpstr>Exo Medium</vt:lpstr>
      <vt:lpstr>Calibri</vt:lpstr>
      <vt:lpstr>Comic Sans MS</vt:lpstr>
      <vt:lpstr>Exo 2</vt:lpstr>
      <vt:lpstr>Barlow</vt:lpstr>
      <vt:lpstr>Times New Roman</vt:lpstr>
      <vt:lpstr>Newsletter Happy Techies Day! by Slidesgo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addicted (a) /əˈdɪktɪd/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adjectives in the next slide to tell a story about you or your friend.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5E – WORD SKILLS</dc:title>
  <cp:lastModifiedBy>Admin</cp:lastModifiedBy>
  <cp:revision>34</cp:revision>
  <dcterms:modified xsi:type="dcterms:W3CDTF">2024-01-23T19:47:57Z</dcterms:modified>
</cp:coreProperties>
</file>