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90" r:id="rId31"/>
    <p:sldId id="289" r:id="rId32"/>
  </p:sldIdLst>
  <p:sldSz cx="12188825" cy="6858000"/>
  <p:notesSz cx="6858000" cy="9144000"/>
  <p:embeddedFontLst>
    <p:embeddedFont>
      <p:font typeface="Robo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39">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hAVKFAVRYTlbsfZI8JYTeHVdK4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983038-3189-45AA-B605-A13AD5C7D4E8}">
  <a:tblStyle styleId="{1D983038-3189-45AA-B605-A13AD5C7D4E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6" y="36"/>
      </p:cViewPr>
      <p:guideLst>
        <p:guide orient="horz" pos="2160"/>
        <p:guide pos="383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5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2587"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63" name="Google Shape;46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77" name="Google Shape;4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96" name="Google Shape;4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68" name="Google Shape;66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0" name="Google Shape;70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p1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2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17" name="Google Shape;71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36" name="Google Shape;83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7" name="Google Shape;837;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2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82" name="Google Shape;88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3" name="Google Shape;883;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1" name="Google Shape;931;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5" name="Google Shape;965;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5" name="Google Shape;975;p2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2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9" name="Google Shape;1049;p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6" name="Google Shape;1056;p3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3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80" name="Google Shape;108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p3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7" name="Google Shape;1167;p3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9" name="Google Shape;18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4" name="Google Shape;1284;p3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4" name="Google Shape;21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8" name="Google Shape;29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66" name="Google Shape;36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93" name="Google Shape;39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33" name="Google Shape;43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914162" y="2130426"/>
            <a:ext cx="10360501"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828324" y="3886200"/>
            <a:ext cx="8532178"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36"/>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45"/>
          <p:cNvSpPr txBox="1">
            <a:spLocks noGrp="1"/>
          </p:cNvSpPr>
          <p:nvPr>
            <p:ph type="title"/>
          </p:nvPr>
        </p:nvSpPr>
        <p:spPr>
          <a:xfrm>
            <a:off x="609442" y="273050"/>
            <a:ext cx="4010039"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45"/>
          <p:cNvSpPr txBox="1">
            <a:spLocks noGrp="1"/>
          </p:cNvSpPr>
          <p:nvPr>
            <p:ph type="body" idx="1"/>
          </p:nvPr>
        </p:nvSpPr>
        <p:spPr>
          <a:xfrm>
            <a:off x="4765492" y="273051"/>
            <a:ext cx="6813892"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9" name="Google Shape;69;p45"/>
          <p:cNvSpPr txBox="1">
            <a:spLocks noGrp="1"/>
          </p:cNvSpPr>
          <p:nvPr>
            <p:ph type="body" idx="2"/>
          </p:nvPr>
        </p:nvSpPr>
        <p:spPr>
          <a:xfrm>
            <a:off x="609442" y="1435101"/>
            <a:ext cx="4010039"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0" name="Google Shape;70;p45"/>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5"/>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5"/>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46"/>
          <p:cNvSpPr txBox="1">
            <a:spLocks noGrp="1"/>
          </p:cNvSpPr>
          <p:nvPr>
            <p:ph type="title"/>
          </p:nvPr>
        </p:nvSpPr>
        <p:spPr>
          <a:xfrm>
            <a:off x="609600" y="274637"/>
            <a:ext cx="1096962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46"/>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a:off x="609600" y="274637"/>
            <a:ext cx="1096962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7"/>
          <p:cNvSpPr txBox="1">
            <a:spLocks noGrp="1"/>
          </p:cNvSpPr>
          <p:nvPr>
            <p:ph type="body" idx="1"/>
          </p:nvPr>
        </p:nvSpPr>
        <p:spPr>
          <a:xfrm>
            <a:off x="609441" y="1535113"/>
            <a:ext cx="5385514"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81" name="Google Shape;81;p47"/>
          <p:cNvSpPr txBox="1">
            <a:spLocks noGrp="1"/>
          </p:cNvSpPr>
          <p:nvPr>
            <p:ph type="body" idx="2"/>
          </p:nvPr>
        </p:nvSpPr>
        <p:spPr>
          <a:xfrm>
            <a:off x="609441" y="2174875"/>
            <a:ext cx="5385514"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82" name="Google Shape;82;p47"/>
          <p:cNvSpPr txBox="1">
            <a:spLocks noGrp="1"/>
          </p:cNvSpPr>
          <p:nvPr>
            <p:ph type="body" idx="3"/>
          </p:nvPr>
        </p:nvSpPr>
        <p:spPr>
          <a:xfrm>
            <a:off x="6191754" y="1535113"/>
            <a:ext cx="538763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83" name="Google Shape;83;p47"/>
          <p:cNvSpPr txBox="1">
            <a:spLocks noGrp="1"/>
          </p:cNvSpPr>
          <p:nvPr>
            <p:ph type="body" idx="4"/>
          </p:nvPr>
        </p:nvSpPr>
        <p:spPr>
          <a:xfrm>
            <a:off x="6191754" y="2174875"/>
            <a:ext cx="5387630"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84" name="Google Shape;84;p47"/>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7"/>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7"/>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
        <p:cNvGrpSpPr/>
        <p:nvPr/>
      </p:nvGrpSpPr>
      <p:grpSpPr>
        <a:xfrm>
          <a:off x="0" y="0"/>
          <a:ext cx="0" cy="0"/>
          <a:chOff x="0" y="0"/>
          <a:chExt cx="0" cy="0"/>
        </a:xfrm>
      </p:grpSpPr>
      <p:sp>
        <p:nvSpPr>
          <p:cNvPr id="88" name="Google Shape;88;p48"/>
          <p:cNvSpPr txBox="1">
            <a:spLocks noGrp="1"/>
          </p:cNvSpPr>
          <p:nvPr>
            <p:ph type="title"/>
          </p:nvPr>
        </p:nvSpPr>
        <p:spPr>
          <a:xfrm>
            <a:off x="609600" y="274637"/>
            <a:ext cx="1096962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9" name="Google Shape;89;p48"/>
          <p:cNvSpPr txBox="1">
            <a:spLocks noGrp="1"/>
          </p:cNvSpPr>
          <p:nvPr>
            <p:ph type="body" idx="1"/>
          </p:nvPr>
        </p:nvSpPr>
        <p:spPr>
          <a:xfrm>
            <a:off x="609441" y="1600201"/>
            <a:ext cx="5383398"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90" name="Google Shape;90;p48"/>
          <p:cNvSpPr txBox="1">
            <a:spLocks noGrp="1"/>
          </p:cNvSpPr>
          <p:nvPr>
            <p:ph type="body" idx="2"/>
          </p:nvPr>
        </p:nvSpPr>
        <p:spPr>
          <a:xfrm>
            <a:off x="6195986" y="1600201"/>
            <a:ext cx="5383398"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91" name="Google Shape;91;p48"/>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8"/>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8"/>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609600" y="274637"/>
            <a:ext cx="1096962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609600" y="1600200"/>
            <a:ext cx="10969625"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8"/>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962833" y="4406901"/>
            <a:ext cx="10360501"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962833" y="2906713"/>
            <a:ext cx="10360501"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4" name="Google Shape;34;p39"/>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9"/>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40"/>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0"/>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0"/>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42"/>
        <p:cNvGrpSpPr/>
        <p:nvPr/>
      </p:nvGrpSpPr>
      <p:grpSpPr>
        <a:xfrm>
          <a:off x="0" y="0"/>
          <a:ext cx="0" cy="0"/>
          <a:chOff x="0" y="0"/>
          <a:chExt cx="0" cy="0"/>
        </a:xfrm>
      </p:grpSpPr>
      <p:sp>
        <p:nvSpPr>
          <p:cNvPr id="43" name="Google Shape;43;p41"/>
          <p:cNvSpPr txBox="1">
            <a:spLocks noGrp="1"/>
          </p:cNvSpPr>
          <p:nvPr>
            <p:ph type="body" idx="1"/>
          </p:nvPr>
        </p:nvSpPr>
        <p:spPr>
          <a:xfrm>
            <a:off x="609441" y="274639"/>
            <a:ext cx="10969943"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41"/>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1"/>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1"/>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7"/>
        <p:cNvGrpSpPr/>
        <p:nvPr/>
      </p:nvGrpSpPr>
      <p:grpSpPr>
        <a:xfrm>
          <a:off x="0" y="0"/>
          <a:ext cx="0" cy="0"/>
          <a:chOff x="0" y="0"/>
          <a:chExt cx="0" cy="0"/>
        </a:xfrm>
      </p:grpSpPr>
      <p:sp>
        <p:nvSpPr>
          <p:cNvPr id="48" name="Google Shape;48;p42"/>
          <p:cNvSpPr txBox="1">
            <a:spLocks noGrp="1"/>
          </p:cNvSpPr>
          <p:nvPr>
            <p:ph type="title"/>
          </p:nvPr>
        </p:nvSpPr>
        <p:spPr>
          <a:xfrm rot="5400000">
            <a:off x="7282379" y="1829159"/>
            <a:ext cx="5851525" cy="274248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42"/>
          <p:cNvSpPr txBox="1">
            <a:spLocks noGrp="1"/>
          </p:cNvSpPr>
          <p:nvPr>
            <p:ph type="body" idx="1"/>
          </p:nvPr>
        </p:nvSpPr>
        <p:spPr>
          <a:xfrm rot="5400000">
            <a:off x="1695834" y="-811754"/>
            <a:ext cx="5851525" cy="802431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42"/>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609600" y="274637"/>
            <a:ext cx="1096962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43"/>
          <p:cNvSpPr txBox="1">
            <a:spLocks noGrp="1"/>
          </p:cNvSpPr>
          <p:nvPr>
            <p:ph type="body" idx="1"/>
          </p:nvPr>
        </p:nvSpPr>
        <p:spPr>
          <a:xfrm rot="5400000">
            <a:off x="3831432" y="-1621632"/>
            <a:ext cx="4525962" cy="109696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43"/>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3"/>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3"/>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2389095" y="4800600"/>
            <a:ext cx="7313295"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44"/>
          <p:cNvSpPr>
            <a:spLocks noGrp="1"/>
          </p:cNvSpPr>
          <p:nvPr>
            <p:ph type="pic" idx="2"/>
          </p:nvPr>
        </p:nvSpPr>
        <p:spPr>
          <a:xfrm>
            <a:off x="2389095" y="612775"/>
            <a:ext cx="7313295" cy="4114800"/>
          </a:xfrm>
          <a:prstGeom prst="rect">
            <a:avLst/>
          </a:prstGeom>
          <a:noFill/>
          <a:ln>
            <a:noFill/>
          </a:ln>
        </p:spPr>
      </p:sp>
      <p:sp>
        <p:nvSpPr>
          <p:cNvPr id="62" name="Google Shape;62;p44"/>
          <p:cNvSpPr txBox="1">
            <a:spLocks noGrp="1"/>
          </p:cNvSpPr>
          <p:nvPr>
            <p:ph type="body" idx="1"/>
          </p:nvPr>
        </p:nvSpPr>
        <p:spPr>
          <a:xfrm>
            <a:off x="2389095" y="5367338"/>
            <a:ext cx="7313295"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3" name="Google Shape;63;p44"/>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4"/>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4"/>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09600" y="274637"/>
            <a:ext cx="10969625"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609600" y="1600200"/>
            <a:ext cx="10969625"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dt" idx="10"/>
          </p:nvPr>
        </p:nvSpPr>
        <p:spPr>
          <a:xfrm>
            <a:off x="609600" y="6245225"/>
            <a:ext cx="2843212"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5"/>
          <p:cNvSpPr txBox="1">
            <a:spLocks noGrp="1"/>
          </p:cNvSpPr>
          <p:nvPr>
            <p:ph type="ftr" idx="11"/>
          </p:nvPr>
        </p:nvSpPr>
        <p:spPr>
          <a:xfrm>
            <a:off x="4164012" y="6245225"/>
            <a:ext cx="3860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5"/>
          <p:cNvSpPr txBox="1">
            <a:spLocks noGrp="1"/>
          </p:cNvSpPr>
          <p:nvPr>
            <p:ph type="sldNum" idx="12"/>
          </p:nvPr>
        </p:nvSpPr>
        <p:spPr>
          <a:xfrm>
            <a:off x="8736012" y="6245225"/>
            <a:ext cx="2843212"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Ngành Hóa học là gì? Điểm chuẩn và các trường đào tạo - ReviewEdu"/>
          <p:cNvPicPr preferRelativeResize="0"/>
          <p:nvPr/>
        </p:nvPicPr>
        <p:blipFill rotWithShape="1">
          <a:blip r:embed="rId3">
            <a:alphaModFix/>
          </a:blip>
          <a:srcRect/>
          <a:stretch/>
        </p:blipFill>
        <p:spPr>
          <a:xfrm>
            <a:off x="379412" y="214312"/>
            <a:ext cx="11430000" cy="6429375"/>
          </a:xfrm>
          <a:prstGeom prst="rect">
            <a:avLst/>
          </a:prstGeom>
          <a:noFill/>
          <a:ln>
            <a:noFill/>
          </a:ln>
        </p:spPr>
      </p:pic>
      <p:sp>
        <p:nvSpPr>
          <p:cNvPr id="99" name="Google Shape;99;p1"/>
          <p:cNvSpPr txBox="1"/>
          <p:nvPr/>
        </p:nvSpPr>
        <p:spPr>
          <a:xfrm>
            <a:off x="5637212" y="4953000"/>
            <a:ext cx="6400800"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Arial"/>
              <a:buNone/>
            </a:pPr>
            <a:r>
              <a:rPr lang="en-US" sz="7200" b="1" i="0" u="none" strike="noStrike" cap="none">
                <a:solidFill>
                  <a:schemeClr val="dk1"/>
                </a:solidFill>
                <a:latin typeface="Arial"/>
                <a:ea typeface="Arial"/>
                <a:cs typeface="Arial"/>
                <a:sym typeface="Arial"/>
              </a:rPr>
              <a:t>HÓA HỌC 11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1"/>
          <p:cNvSpPr txBox="1"/>
          <p:nvPr/>
        </p:nvSpPr>
        <p:spPr>
          <a:xfrm>
            <a:off x="531812" y="381000"/>
            <a:ext cx="5868987" cy="533400"/>
          </a:xfrm>
          <a:prstGeom prst="rect">
            <a:avLst/>
          </a:prstGeom>
          <a:noFill/>
          <a:ln>
            <a:noFill/>
          </a:ln>
        </p:spPr>
        <p:txBody>
          <a:bodyPr spcFirstLastPara="1" wrap="square" lIns="91425" tIns="45700" rIns="91425" bIns="45700" anchor="b" anchorCtr="0">
            <a:noAutofit/>
          </a:bodyPr>
          <a:lstStyle/>
          <a:p>
            <a:pPr marL="0" marR="0" lvl="0" indent="0" algn="just" rtl="0">
              <a:lnSpc>
                <a:spcPct val="12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II. TÍNH CHẤT VẬT LÍ</a:t>
            </a:r>
            <a:endParaRPr/>
          </a:p>
        </p:txBody>
      </p:sp>
      <p:pic>
        <p:nvPicPr>
          <p:cNvPr id="447" name="Google Shape;447;p11"/>
          <p:cNvPicPr preferRelativeResize="0"/>
          <p:nvPr/>
        </p:nvPicPr>
        <p:blipFill rotWithShape="1">
          <a:blip r:embed="rId3">
            <a:alphaModFix/>
          </a:blip>
          <a:srcRect/>
          <a:stretch/>
        </p:blipFill>
        <p:spPr>
          <a:xfrm>
            <a:off x="1903412" y="1143000"/>
            <a:ext cx="8382000" cy="2106612"/>
          </a:xfrm>
          <a:prstGeom prst="rect">
            <a:avLst/>
          </a:prstGeom>
          <a:noFill/>
          <a:ln>
            <a:noFill/>
          </a:ln>
        </p:spPr>
      </p:pic>
      <p:sp>
        <p:nvSpPr>
          <p:cNvPr id="448" name="Google Shape;448;p11"/>
          <p:cNvSpPr txBox="1"/>
          <p:nvPr/>
        </p:nvSpPr>
        <p:spPr>
          <a:xfrm>
            <a:off x="1939925" y="3922712"/>
            <a:ext cx="9031287"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dirty="0" err="1">
                <a:solidFill>
                  <a:srgbClr val="FFFFFF"/>
                </a:solidFill>
                <a:latin typeface="Arial"/>
                <a:ea typeface="Arial"/>
                <a:cs typeface="Arial"/>
                <a:sym typeface="Arial"/>
              </a:rPr>
              <a:t>Em</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hãy</a:t>
            </a:r>
            <a:r>
              <a:rPr lang="en-US" sz="2800" b="0" i="0" u="none" dirty="0">
                <a:solidFill>
                  <a:srgbClr val="FFFFFF"/>
                </a:solidFill>
                <a:latin typeface="Arial"/>
                <a:ea typeface="Arial"/>
                <a:cs typeface="Arial"/>
                <a:sym typeface="Arial"/>
              </a:rPr>
              <a:t> so </a:t>
            </a:r>
            <a:r>
              <a:rPr lang="en-US" sz="2800" b="0" i="0" u="none" dirty="0" err="1">
                <a:solidFill>
                  <a:srgbClr val="FFFFFF"/>
                </a:solidFill>
                <a:latin typeface="Arial"/>
                <a:ea typeface="Arial"/>
                <a:cs typeface="Arial"/>
                <a:sym typeface="Arial"/>
              </a:rPr>
              <a:t>sánh</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nhiệt</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độ</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nóng</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chảy</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của</a:t>
            </a:r>
            <a:r>
              <a:rPr lang="en-US" sz="2800" b="0" i="0" u="none" dirty="0">
                <a:solidFill>
                  <a:srgbClr val="FFFFFF"/>
                </a:solidFill>
                <a:latin typeface="Arial"/>
                <a:ea typeface="Arial"/>
                <a:cs typeface="Arial"/>
                <a:sym typeface="Arial"/>
              </a:rPr>
              <a:t> phenol </a:t>
            </a:r>
            <a:r>
              <a:rPr lang="en-US" sz="2800" b="0" i="0" u="none" dirty="0" err="1">
                <a:solidFill>
                  <a:srgbClr val="FFFFFF"/>
                </a:solidFill>
                <a:latin typeface="Arial"/>
                <a:ea typeface="Arial"/>
                <a:cs typeface="Arial"/>
                <a:sym typeface="Arial"/>
              </a:rPr>
              <a:t>với</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các</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hợp</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chất</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còn</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lại</a:t>
            </a:r>
            <a:r>
              <a:rPr lang="en-US" sz="2800" b="0" i="0" u="none" dirty="0">
                <a:solidFill>
                  <a:srgbClr val="FFFFFF"/>
                </a:solidFill>
                <a:latin typeface="Arial"/>
                <a:ea typeface="Arial"/>
                <a:cs typeface="Arial"/>
                <a:sym typeface="Arial"/>
              </a:rPr>
              <a:t>.</a:t>
            </a:r>
            <a:endParaRPr dirty="0"/>
          </a:p>
        </p:txBody>
      </p:sp>
      <p:sp>
        <p:nvSpPr>
          <p:cNvPr id="449" name="Google Shape;449;p11"/>
          <p:cNvSpPr txBox="1"/>
          <p:nvPr/>
        </p:nvSpPr>
        <p:spPr>
          <a:xfrm>
            <a:off x="563562" y="5356225"/>
            <a:ext cx="11464925" cy="1127125"/>
          </a:xfrm>
          <a:prstGeom prst="rect">
            <a:avLst/>
          </a:prstGeom>
          <a:no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FF0000"/>
              </a:buClr>
              <a:buSzPts val="2800"/>
              <a:buFont typeface="Arial"/>
              <a:buNone/>
            </a:pPr>
            <a:r>
              <a:rPr lang="en-US" sz="2800" b="0" i="0" u="none">
                <a:solidFill>
                  <a:srgbClr val="FF0000"/>
                </a:solidFill>
                <a:latin typeface="Arial"/>
                <a:ea typeface="Arial"/>
                <a:cs typeface="Arial"/>
                <a:sym typeface="Arial"/>
              </a:rPr>
              <a:t>Nhiệt độ sôi và nhiệt độ nóng chảy </a:t>
            </a:r>
            <a:r>
              <a:rPr lang="en-US" sz="2800" b="1" i="0" u="none">
                <a:solidFill>
                  <a:srgbClr val="FFFF00"/>
                </a:solidFill>
                <a:latin typeface="Arial"/>
                <a:ea typeface="Arial"/>
                <a:cs typeface="Arial"/>
                <a:sym typeface="Arial"/>
              </a:rPr>
              <a:t>cao hơn </a:t>
            </a:r>
            <a:r>
              <a:rPr lang="en-US" sz="2800" b="0" i="0" u="none">
                <a:solidFill>
                  <a:srgbClr val="FF0000"/>
                </a:solidFill>
                <a:latin typeface="Arial"/>
                <a:ea typeface="Arial"/>
                <a:cs typeface="Arial"/>
                <a:sym typeface="Arial"/>
              </a:rPr>
              <a:t>các hydrocarbon thơm có khối lượng phân tử tương đương. </a:t>
            </a:r>
            <a:endParaRPr/>
          </a:p>
        </p:txBody>
      </p:sp>
      <p:pic>
        <p:nvPicPr>
          <p:cNvPr id="450" name="Google Shape;450;p11"/>
          <p:cNvPicPr preferRelativeResize="0"/>
          <p:nvPr/>
        </p:nvPicPr>
        <p:blipFill rotWithShape="1">
          <a:blip r:embed="rId4">
            <a:alphaModFix/>
          </a:blip>
          <a:srcRect/>
          <a:stretch/>
        </p:blipFill>
        <p:spPr>
          <a:xfrm>
            <a:off x="577850" y="3525837"/>
            <a:ext cx="1362075" cy="1362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10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2"/>
          <p:cNvSpPr txBox="1"/>
          <p:nvPr/>
        </p:nvSpPr>
        <p:spPr>
          <a:xfrm>
            <a:off x="531812" y="381000"/>
            <a:ext cx="5868987" cy="533400"/>
          </a:xfrm>
          <a:prstGeom prst="rect">
            <a:avLst/>
          </a:prstGeom>
          <a:noFill/>
          <a:ln>
            <a:noFill/>
          </a:ln>
        </p:spPr>
        <p:txBody>
          <a:bodyPr spcFirstLastPara="1" wrap="square" lIns="91425" tIns="45700" rIns="91425" bIns="45700" anchor="b" anchorCtr="0">
            <a:noAutofit/>
          </a:bodyPr>
          <a:lstStyle/>
          <a:p>
            <a:pPr marL="0" marR="0" lvl="0" indent="0" algn="just" rtl="0">
              <a:lnSpc>
                <a:spcPct val="12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II. TÍNH CHẤT VẬT LÍ</a:t>
            </a:r>
            <a:endParaRPr/>
          </a:p>
        </p:txBody>
      </p:sp>
      <p:sp>
        <p:nvSpPr>
          <p:cNvPr id="456" name="Google Shape;456;p12"/>
          <p:cNvSpPr txBox="1"/>
          <p:nvPr/>
        </p:nvSpPr>
        <p:spPr>
          <a:xfrm>
            <a:off x="2019300" y="1503362"/>
            <a:ext cx="8763000" cy="955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dirty="0" err="1">
                <a:solidFill>
                  <a:srgbClr val="FFFFFF"/>
                </a:solidFill>
                <a:latin typeface="Arial"/>
                <a:ea typeface="Arial"/>
                <a:cs typeface="Arial"/>
                <a:sym typeface="Arial"/>
              </a:rPr>
              <a:t>Tại</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sao</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nhiệt</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độ</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sôi</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nhiệt</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độ</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nóng</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chảy</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của</a:t>
            </a:r>
            <a:r>
              <a:rPr lang="en-US" sz="2800" b="0" i="0" u="none" dirty="0">
                <a:solidFill>
                  <a:srgbClr val="FFFFFF"/>
                </a:solidFill>
                <a:latin typeface="Arial"/>
                <a:ea typeface="Arial"/>
                <a:cs typeface="Arial"/>
                <a:sym typeface="Arial"/>
              </a:rPr>
              <a:t> phenol </a:t>
            </a:r>
            <a:r>
              <a:rPr lang="en-US" sz="2800" b="0" i="0" u="none" dirty="0" err="1">
                <a:solidFill>
                  <a:srgbClr val="FFFFFF"/>
                </a:solidFill>
                <a:latin typeface="Arial"/>
                <a:ea typeface="Arial"/>
                <a:cs typeface="Arial"/>
                <a:sym typeface="Arial"/>
              </a:rPr>
              <a:t>cao</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hơn</a:t>
            </a:r>
            <a:r>
              <a:rPr lang="en-US" sz="2800" b="0" i="0" u="none" dirty="0">
                <a:solidFill>
                  <a:srgbClr val="FFFFFF"/>
                </a:solidFill>
                <a:latin typeface="Arial"/>
                <a:ea typeface="Arial"/>
                <a:cs typeface="Arial"/>
                <a:sym typeface="Arial"/>
              </a:rPr>
              <a:t> benzene? </a:t>
            </a:r>
            <a:endParaRPr dirty="0"/>
          </a:p>
        </p:txBody>
      </p:sp>
      <p:pic>
        <p:nvPicPr>
          <p:cNvPr id="457" name="Google Shape;457;p12"/>
          <p:cNvPicPr preferRelativeResize="0"/>
          <p:nvPr/>
        </p:nvPicPr>
        <p:blipFill rotWithShape="1">
          <a:blip r:embed="rId3">
            <a:alphaModFix/>
          </a:blip>
          <a:srcRect/>
          <a:stretch/>
        </p:blipFill>
        <p:spPr>
          <a:xfrm>
            <a:off x="3198812" y="2860675"/>
            <a:ext cx="5586412" cy="1733550"/>
          </a:xfrm>
          <a:prstGeom prst="rect">
            <a:avLst/>
          </a:prstGeom>
          <a:noFill/>
          <a:ln>
            <a:noFill/>
          </a:ln>
        </p:spPr>
      </p:pic>
      <p:sp>
        <p:nvSpPr>
          <p:cNvPr id="458" name="Google Shape;458;p12"/>
          <p:cNvSpPr txBox="1"/>
          <p:nvPr/>
        </p:nvSpPr>
        <p:spPr>
          <a:xfrm>
            <a:off x="2495550" y="5218112"/>
            <a:ext cx="7654925" cy="954087"/>
          </a:xfrm>
          <a:prstGeom prst="rect">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dirty="0" err="1">
                <a:solidFill>
                  <a:srgbClr val="FFFFFF"/>
                </a:solidFill>
                <a:latin typeface="Arial"/>
                <a:ea typeface="Arial"/>
                <a:cs typeface="Arial"/>
                <a:sym typeface="Arial"/>
              </a:rPr>
              <a:t>Giữa</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các</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phân</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tử</a:t>
            </a:r>
            <a:r>
              <a:rPr lang="en-US" sz="2800" b="0" i="0" u="none" dirty="0">
                <a:solidFill>
                  <a:srgbClr val="FFFFFF"/>
                </a:solidFill>
                <a:latin typeface="Arial"/>
                <a:ea typeface="Arial"/>
                <a:cs typeface="Arial"/>
                <a:sym typeface="Arial"/>
              </a:rPr>
              <a:t> phenol </a:t>
            </a:r>
            <a:r>
              <a:rPr lang="en-US" sz="2800" b="0" i="0" u="none" dirty="0" err="1">
                <a:solidFill>
                  <a:srgbClr val="FFFFFF"/>
                </a:solidFill>
                <a:latin typeface="Arial"/>
                <a:ea typeface="Arial"/>
                <a:cs typeface="Arial"/>
                <a:sym typeface="Arial"/>
              </a:rPr>
              <a:t>hoặc</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giữa</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phân</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tử</a:t>
            </a:r>
            <a:r>
              <a:rPr lang="en-US" sz="2800" b="0" i="0" u="none" dirty="0">
                <a:solidFill>
                  <a:srgbClr val="FFFFFF"/>
                </a:solidFill>
                <a:latin typeface="Arial"/>
                <a:ea typeface="Arial"/>
                <a:cs typeface="Arial"/>
                <a:sym typeface="Arial"/>
              </a:rPr>
              <a:t> phenol </a:t>
            </a:r>
            <a:r>
              <a:rPr lang="en-US" sz="2800" b="0" i="0" u="none" dirty="0" err="1">
                <a:solidFill>
                  <a:srgbClr val="FFFFFF"/>
                </a:solidFill>
                <a:latin typeface="Arial"/>
                <a:ea typeface="Arial"/>
                <a:cs typeface="Arial"/>
                <a:sym typeface="Arial"/>
              </a:rPr>
              <a:t>với</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nước</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có</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tồn</a:t>
            </a:r>
            <a:r>
              <a:rPr lang="en-US" sz="2800" b="0" i="0" u="none" dirty="0">
                <a:solidFill>
                  <a:srgbClr val="FFFFFF"/>
                </a:solidFill>
                <a:latin typeface="Arial"/>
                <a:ea typeface="Arial"/>
                <a:cs typeface="Arial"/>
                <a:sym typeface="Arial"/>
              </a:rPr>
              <a:t> </a:t>
            </a:r>
            <a:r>
              <a:rPr lang="en-US" sz="2800" b="0" i="0" u="none" dirty="0" err="1">
                <a:solidFill>
                  <a:srgbClr val="FFFFFF"/>
                </a:solidFill>
                <a:latin typeface="Arial"/>
                <a:ea typeface="Arial"/>
                <a:cs typeface="Arial"/>
                <a:sym typeface="Arial"/>
              </a:rPr>
              <a:t>tại</a:t>
            </a:r>
            <a:r>
              <a:rPr lang="en-US" sz="2800" b="0" i="0" u="none" dirty="0">
                <a:solidFill>
                  <a:srgbClr val="FFFFFF"/>
                </a:solidFill>
                <a:latin typeface="Arial"/>
                <a:ea typeface="Arial"/>
                <a:cs typeface="Arial"/>
                <a:sym typeface="Arial"/>
              </a:rPr>
              <a:t> </a:t>
            </a:r>
            <a:r>
              <a:rPr lang="en-US" sz="2800" b="1" i="0" u="none" dirty="0" err="1">
                <a:solidFill>
                  <a:srgbClr val="FF0000"/>
                </a:solidFill>
                <a:latin typeface="Arial"/>
                <a:ea typeface="Arial"/>
                <a:cs typeface="Arial"/>
                <a:sym typeface="Arial"/>
              </a:rPr>
              <a:t>liên</a:t>
            </a:r>
            <a:r>
              <a:rPr lang="en-US" sz="2800" b="1" i="0" u="none" dirty="0">
                <a:solidFill>
                  <a:srgbClr val="FF0000"/>
                </a:solidFill>
                <a:latin typeface="Arial"/>
                <a:ea typeface="Arial"/>
                <a:cs typeface="Arial"/>
                <a:sym typeface="Arial"/>
              </a:rPr>
              <a:t> </a:t>
            </a:r>
            <a:r>
              <a:rPr lang="en-US" sz="2800" b="1" i="0" u="none" dirty="0" err="1">
                <a:solidFill>
                  <a:srgbClr val="FF0000"/>
                </a:solidFill>
                <a:latin typeface="Arial"/>
                <a:ea typeface="Arial"/>
                <a:cs typeface="Arial"/>
                <a:sym typeface="Arial"/>
              </a:rPr>
              <a:t>kết</a:t>
            </a:r>
            <a:r>
              <a:rPr lang="en-US" sz="2800" b="1" i="0" u="none" dirty="0">
                <a:solidFill>
                  <a:srgbClr val="FF0000"/>
                </a:solidFill>
                <a:latin typeface="Arial"/>
                <a:ea typeface="Arial"/>
                <a:cs typeface="Arial"/>
                <a:sym typeface="Arial"/>
              </a:rPr>
              <a:t> </a:t>
            </a:r>
            <a:r>
              <a:rPr lang="en-US" sz="2800" b="1" i="0" u="none" dirty="0" err="1">
                <a:solidFill>
                  <a:srgbClr val="FF0000"/>
                </a:solidFill>
                <a:latin typeface="Arial"/>
                <a:ea typeface="Arial"/>
                <a:cs typeface="Arial"/>
                <a:sym typeface="Arial"/>
              </a:rPr>
              <a:t>hydrgen</a:t>
            </a:r>
            <a:r>
              <a:rPr lang="en-US" sz="2800" b="1" i="0" u="none" dirty="0">
                <a:solidFill>
                  <a:srgbClr val="FFFFFF"/>
                </a:solidFill>
                <a:latin typeface="Arial"/>
                <a:ea typeface="Arial"/>
                <a:cs typeface="Arial"/>
                <a:sym typeface="Arial"/>
              </a:rPr>
              <a:t>.</a:t>
            </a:r>
            <a:endParaRPr dirty="0"/>
          </a:p>
        </p:txBody>
      </p:sp>
      <p:pic>
        <p:nvPicPr>
          <p:cNvPr id="459" name="Google Shape;459;p12"/>
          <p:cNvPicPr preferRelativeResize="0"/>
          <p:nvPr/>
        </p:nvPicPr>
        <p:blipFill rotWithShape="1">
          <a:blip r:embed="rId4">
            <a:alphaModFix/>
          </a:blip>
          <a:srcRect/>
          <a:stretch/>
        </p:blipFill>
        <p:spPr>
          <a:xfrm>
            <a:off x="989012" y="4953000"/>
            <a:ext cx="1219200" cy="1219200"/>
          </a:xfrm>
          <a:prstGeom prst="rect">
            <a:avLst/>
          </a:prstGeom>
          <a:noFill/>
          <a:ln>
            <a:noFill/>
          </a:ln>
        </p:spPr>
      </p:pic>
      <p:pic>
        <p:nvPicPr>
          <p:cNvPr id="460" name="Google Shape;460;p12"/>
          <p:cNvPicPr preferRelativeResize="0"/>
          <p:nvPr/>
        </p:nvPicPr>
        <p:blipFill rotWithShape="1">
          <a:blip r:embed="rId5">
            <a:alphaModFix/>
          </a:blip>
          <a:srcRect/>
          <a:stretch/>
        </p:blipFill>
        <p:spPr>
          <a:xfrm>
            <a:off x="612775" y="1006475"/>
            <a:ext cx="1362075" cy="13604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 calcmode="lin" valueType="num">
                                      <p:cBhvr additive="base">
                                        <p:cTn id="7" dur="500"/>
                                        <p:tgtEl>
                                          <p:spTgt spid="4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9"/>
                                        </p:tgtEl>
                                        <p:attrNameLst>
                                          <p:attrName>style.visibility</p:attrName>
                                        </p:attrNameLst>
                                      </p:cBhvr>
                                      <p:to>
                                        <p:strVal val="visible"/>
                                      </p:to>
                                    </p:set>
                                    <p:animEffect transition="in" filter="fade">
                                      <p:cBhvr>
                                        <p:cTn id="12" dur="500"/>
                                        <p:tgtEl>
                                          <p:spTgt spid="459"/>
                                        </p:tgtEl>
                                      </p:cBhvr>
                                    </p:animEffect>
                                  </p:childTnLst>
                                </p:cTn>
                              </p:par>
                              <p:par>
                                <p:cTn id="13" presetID="10" presetClass="entr" presetSubtype="0" fill="hold" nodeType="withEffect">
                                  <p:stCondLst>
                                    <p:cond delay="0"/>
                                  </p:stCondLst>
                                  <p:childTnLst>
                                    <p:set>
                                      <p:cBhvr>
                                        <p:cTn id="14" dur="1" fill="hold">
                                          <p:stCondLst>
                                            <p:cond delay="0"/>
                                          </p:stCondLst>
                                        </p:cTn>
                                        <p:tgtEl>
                                          <p:spTgt spid="458"/>
                                        </p:tgtEl>
                                        <p:attrNameLst>
                                          <p:attrName>style.visibility</p:attrName>
                                        </p:attrNameLst>
                                      </p:cBhvr>
                                      <p:to>
                                        <p:strVal val="visible"/>
                                      </p:to>
                                    </p:set>
                                    <p:animEffect transition="in" filter="fade">
                                      <p:cBhvr>
                                        <p:cTn id="15"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3"/>
          <p:cNvSpPr txBox="1"/>
          <p:nvPr/>
        </p:nvSpPr>
        <p:spPr>
          <a:xfrm>
            <a:off x="395287" y="622300"/>
            <a:ext cx="5868987" cy="533400"/>
          </a:xfrm>
          <a:prstGeom prst="rect">
            <a:avLst/>
          </a:prstGeom>
          <a:noFill/>
          <a:ln>
            <a:noFill/>
          </a:ln>
        </p:spPr>
        <p:txBody>
          <a:bodyPr spcFirstLastPara="1" wrap="square" lIns="91425" tIns="45700" rIns="91425" bIns="45700" anchor="b" anchorCtr="0">
            <a:noAutofit/>
          </a:bodyPr>
          <a:lstStyle/>
          <a:p>
            <a:pPr marL="0" marR="0" lvl="0" indent="0" algn="just" rtl="0">
              <a:lnSpc>
                <a:spcPct val="12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II. TÍNH CHẤT VẬT LÍ</a:t>
            </a:r>
            <a:endParaRPr/>
          </a:p>
        </p:txBody>
      </p:sp>
      <p:sp>
        <p:nvSpPr>
          <p:cNvPr id="467" name="Google Shape;467;p13"/>
          <p:cNvSpPr txBox="1"/>
          <p:nvPr/>
        </p:nvSpPr>
        <p:spPr>
          <a:xfrm>
            <a:off x="2513012" y="838200"/>
            <a:ext cx="25161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68" name="Google Shape;468;p13" descr="phenol01"/>
          <p:cNvPicPr preferRelativeResize="0"/>
          <p:nvPr/>
        </p:nvPicPr>
        <p:blipFill rotWithShape="1">
          <a:blip r:embed="rId3">
            <a:alphaModFix/>
          </a:blip>
          <a:srcRect/>
          <a:stretch/>
        </p:blipFill>
        <p:spPr>
          <a:xfrm>
            <a:off x="8897937" y="1504950"/>
            <a:ext cx="2895600" cy="1524000"/>
          </a:xfrm>
          <a:prstGeom prst="rect">
            <a:avLst/>
          </a:prstGeom>
          <a:noFill/>
          <a:ln>
            <a:noFill/>
          </a:ln>
        </p:spPr>
      </p:pic>
      <p:sp>
        <p:nvSpPr>
          <p:cNvPr id="469" name="Google Shape;469;p13"/>
          <p:cNvSpPr txBox="1"/>
          <p:nvPr/>
        </p:nvSpPr>
        <p:spPr>
          <a:xfrm>
            <a:off x="265112" y="1431925"/>
            <a:ext cx="8745537" cy="1079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0000"/>
              </a:lnSpc>
              <a:spcBef>
                <a:spcPts val="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Là chất rắn, không màu, dễ chảy rửa, để lâu trong không khí bị oxi hóa chậm chuyển màu hồng.</a:t>
            </a:r>
            <a:endParaRPr/>
          </a:p>
        </p:txBody>
      </p:sp>
      <p:sp>
        <p:nvSpPr>
          <p:cNvPr id="470" name="Google Shape;470;p13"/>
          <p:cNvSpPr txBox="1"/>
          <p:nvPr/>
        </p:nvSpPr>
        <p:spPr>
          <a:xfrm>
            <a:off x="320675" y="2787650"/>
            <a:ext cx="8516937" cy="107950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20000"/>
              </a:lnSpc>
              <a:spcBef>
                <a:spcPts val="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 Ít tan trong nước lạnh, tan nhiều trong nước ở 66</a:t>
            </a:r>
            <a:r>
              <a:rPr lang="en-US" sz="2800" b="0" i="0" u="none" baseline="30000">
                <a:solidFill>
                  <a:schemeClr val="lt1"/>
                </a:solidFill>
                <a:latin typeface="Arial"/>
                <a:ea typeface="Arial"/>
                <a:cs typeface="Arial"/>
                <a:sym typeface="Arial"/>
              </a:rPr>
              <a:t>0</a:t>
            </a:r>
            <a:r>
              <a:rPr lang="en-US" sz="2800" b="0" i="0" u="none">
                <a:solidFill>
                  <a:schemeClr val="lt1"/>
                </a:solidFill>
                <a:latin typeface="Arial"/>
                <a:ea typeface="Arial"/>
                <a:cs typeface="Arial"/>
                <a:sym typeface="Arial"/>
              </a:rPr>
              <a:t>C, tan tốt trong ethanol. </a:t>
            </a:r>
            <a:endParaRPr/>
          </a:p>
        </p:txBody>
      </p:sp>
      <p:pic>
        <p:nvPicPr>
          <p:cNvPr id="471" name="Google Shape;471;p13" descr="images (5)"/>
          <p:cNvPicPr preferRelativeResize="0"/>
          <p:nvPr/>
        </p:nvPicPr>
        <p:blipFill rotWithShape="1">
          <a:blip r:embed="rId4">
            <a:alphaModFix/>
          </a:blip>
          <a:srcRect/>
          <a:stretch/>
        </p:blipFill>
        <p:spPr>
          <a:xfrm>
            <a:off x="8896350" y="3228975"/>
            <a:ext cx="2895600" cy="1524000"/>
          </a:xfrm>
          <a:prstGeom prst="rect">
            <a:avLst/>
          </a:prstGeom>
          <a:noFill/>
          <a:ln w="38100" cap="sq" cmpd="sng">
            <a:solidFill>
              <a:srgbClr val="000000"/>
            </a:solidFill>
            <a:prstDash val="solid"/>
            <a:miter lim="800000"/>
            <a:headEnd type="none" w="sm" len="sm"/>
            <a:tailEnd type="none" w="sm" len="sm"/>
          </a:ln>
          <a:effectLst>
            <a:outerShdw blurRad="63500" dist="38100" dir="2700000">
              <a:srgbClr val="000000">
                <a:alpha val="42745"/>
              </a:srgbClr>
            </a:outerShdw>
          </a:effectLst>
        </p:spPr>
      </p:pic>
      <p:pic>
        <p:nvPicPr>
          <p:cNvPr id="472" name="Google Shape;472;p13" descr="hand_teer2"/>
          <p:cNvPicPr preferRelativeResize="0"/>
          <p:nvPr/>
        </p:nvPicPr>
        <p:blipFill rotWithShape="1">
          <a:blip r:embed="rId5">
            <a:alphaModFix/>
          </a:blip>
          <a:srcRect/>
          <a:stretch/>
        </p:blipFill>
        <p:spPr>
          <a:xfrm>
            <a:off x="8896350" y="4953000"/>
            <a:ext cx="2895600" cy="1524000"/>
          </a:xfrm>
          <a:prstGeom prst="rect">
            <a:avLst/>
          </a:prstGeom>
          <a:noFill/>
          <a:ln>
            <a:noFill/>
          </a:ln>
        </p:spPr>
      </p:pic>
      <p:sp>
        <p:nvSpPr>
          <p:cNvPr id="473" name="Google Shape;473;p13"/>
          <p:cNvSpPr txBox="1"/>
          <p:nvPr/>
        </p:nvSpPr>
        <p:spPr>
          <a:xfrm>
            <a:off x="393700" y="5519737"/>
            <a:ext cx="8229600" cy="115728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20000"/>
              </a:lnSpc>
              <a:spcBef>
                <a:spcPts val="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 Rất độc, có thể gây bỏng da</a:t>
            </a:r>
            <a:endParaRPr sz="2800" b="0" i="0" u="none">
              <a:solidFill>
                <a:schemeClr val="lt1"/>
              </a:solidFill>
              <a:latin typeface="Arial"/>
              <a:ea typeface="Arial"/>
              <a:cs typeface="Arial"/>
              <a:sym typeface="Arial"/>
            </a:endParaRPr>
          </a:p>
          <a:p>
            <a:pPr marL="457200" marR="0" lvl="0" indent="-457200" algn="just" rtl="0">
              <a:lnSpc>
                <a:spcPct val="120000"/>
              </a:lnSpc>
              <a:spcBef>
                <a:spcPts val="60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  → </a:t>
            </a:r>
            <a:r>
              <a:rPr lang="en-US" sz="2800" b="1" i="0" u="none">
                <a:solidFill>
                  <a:srgbClr val="FFC000"/>
                </a:solidFill>
                <a:latin typeface="Arial"/>
                <a:ea typeface="Arial"/>
                <a:cs typeface="Arial"/>
                <a:sym typeface="Arial"/>
              </a:rPr>
              <a:t>Chú ý khi sử dụng.</a:t>
            </a:r>
            <a:endParaRPr/>
          </a:p>
        </p:txBody>
      </p:sp>
      <p:sp>
        <p:nvSpPr>
          <p:cNvPr id="474" name="Google Shape;474;p13"/>
          <p:cNvSpPr txBox="1"/>
          <p:nvPr/>
        </p:nvSpPr>
        <p:spPr>
          <a:xfrm>
            <a:off x="319087" y="4152900"/>
            <a:ext cx="7720012" cy="107950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20000"/>
              </a:lnSpc>
              <a:spcBef>
                <a:spcPts val="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 Nhiệt độ sôi và nhiệt độ nóng chảy cao hơn các hydrocarbon thơm có M tương đương.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1000"/>
                                        <p:tgtEl>
                                          <p:spTgt spid="4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2"/>
                                        </p:tgtEl>
                                        <p:attrNameLst>
                                          <p:attrName>style.visibility</p:attrName>
                                        </p:attrNameLst>
                                      </p:cBhvr>
                                      <p:to>
                                        <p:strVal val="visible"/>
                                      </p:to>
                                    </p:set>
                                    <p:anim calcmode="lin" valueType="num">
                                      <p:cBhvr additive="base">
                                        <p:cTn id="12" dur="500"/>
                                        <p:tgtEl>
                                          <p:spTgt spid="47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3"/>
                                        </p:tgtEl>
                                        <p:attrNameLst>
                                          <p:attrName>style.visibility</p:attrName>
                                        </p:attrNameLst>
                                      </p:cBhvr>
                                      <p:to>
                                        <p:strVal val="visible"/>
                                      </p:to>
                                    </p:set>
                                    <p:anim calcmode="lin" valueType="num">
                                      <p:cBhvr additive="base">
                                        <p:cTn id="15" dur="500"/>
                                        <p:tgtEl>
                                          <p:spTgt spid="4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4"/>
          <p:cNvSpPr txBox="1"/>
          <p:nvPr/>
        </p:nvSpPr>
        <p:spPr>
          <a:xfrm>
            <a:off x="379412" y="531812"/>
            <a:ext cx="51069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III. TÍNH CHẤT HÓA HỌC </a:t>
            </a:r>
            <a:endParaRPr/>
          </a:p>
        </p:txBody>
      </p:sp>
      <p:sp>
        <p:nvSpPr>
          <p:cNvPr id="481" name="Google Shape;481;p14"/>
          <p:cNvSpPr txBox="1"/>
          <p:nvPr/>
        </p:nvSpPr>
        <p:spPr>
          <a:xfrm>
            <a:off x="2513012" y="838200"/>
            <a:ext cx="25161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2" name="Google Shape;482;p14"/>
          <p:cNvSpPr txBox="1"/>
          <p:nvPr/>
        </p:nvSpPr>
        <p:spPr>
          <a:xfrm>
            <a:off x="527050" y="1568450"/>
            <a:ext cx="1135856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000"/>
              <a:buFont typeface="Arial"/>
              <a:buNone/>
            </a:pPr>
            <a:r>
              <a:rPr lang="en-US" sz="3000" b="1" i="0" u="none">
                <a:solidFill>
                  <a:schemeClr val="lt1"/>
                </a:solidFill>
                <a:latin typeface="Arial"/>
                <a:ea typeface="Arial"/>
                <a:cs typeface="Arial"/>
                <a:sym typeface="Arial"/>
              </a:rPr>
              <a:t>1. Phản ứng thế nguyên tử H của nhóm –OH</a:t>
            </a:r>
            <a:endParaRPr/>
          </a:p>
        </p:txBody>
      </p:sp>
      <p:sp>
        <p:nvSpPr>
          <p:cNvPr id="483" name="Google Shape;483;p14"/>
          <p:cNvSpPr txBox="1"/>
          <p:nvPr/>
        </p:nvSpPr>
        <p:spPr>
          <a:xfrm>
            <a:off x="5830887" y="2740025"/>
            <a:ext cx="263207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1" i="0" u="none">
                <a:solidFill>
                  <a:schemeClr val="lt1"/>
                </a:solidFill>
                <a:latin typeface="Times New Roman"/>
                <a:ea typeface="Times New Roman"/>
                <a:cs typeface="Times New Roman"/>
                <a:sym typeface="Times New Roman"/>
              </a:rPr>
              <a:t> C</a:t>
            </a:r>
            <a:r>
              <a:rPr lang="en-US" sz="3200" b="1" i="0" u="none" baseline="-25000">
                <a:solidFill>
                  <a:schemeClr val="lt1"/>
                </a:solidFill>
                <a:latin typeface="Times New Roman"/>
                <a:ea typeface="Times New Roman"/>
                <a:cs typeface="Times New Roman"/>
                <a:sym typeface="Times New Roman"/>
              </a:rPr>
              <a:t>6</a:t>
            </a:r>
            <a:r>
              <a:rPr lang="en-US" sz="3200" b="1" i="0" u="none">
                <a:solidFill>
                  <a:schemeClr val="lt1"/>
                </a:solidFill>
                <a:latin typeface="Times New Roman"/>
                <a:ea typeface="Times New Roman"/>
                <a:cs typeface="Times New Roman"/>
                <a:sym typeface="Times New Roman"/>
              </a:rPr>
              <a:t>H</a:t>
            </a:r>
            <a:r>
              <a:rPr lang="en-US" sz="3200" b="1" i="0" u="none" baseline="-25000">
                <a:solidFill>
                  <a:schemeClr val="lt1"/>
                </a:solidFill>
                <a:latin typeface="Times New Roman"/>
                <a:ea typeface="Times New Roman"/>
                <a:cs typeface="Times New Roman"/>
                <a:sym typeface="Times New Roman"/>
              </a:rPr>
              <a:t>5</a:t>
            </a:r>
            <a:r>
              <a:rPr lang="en-US" sz="3200" b="1" i="0" u="none">
                <a:solidFill>
                  <a:schemeClr val="lt1"/>
                </a:solidFill>
                <a:latin typeface="Times New Roman"/>
                <a:ea typeface="Times New Roman"/>
                <a:cs typeface="Times New Roman"/>
                <a:sym typeface="Times New Roman"/>
              </a:rPr>
              <a:t>O</a:t>
            </a:r>
            <a:r>
              <a:rPr lang="en-US" sz="3200" b="1" i="0" u="none" baseline="30000">
                <a:solidFill>
                  <a:schemeClr val="lt1"/>
                </a:solidFill>
                <a:latin typeface="Times New Roman"/>
                <a:ea typeface="Times New Roman"/>
                <a:cs typeface="Times New Roman"/>
                <a:sym typeface="Times New Roman"/>
              </a:rPr>
              <a:t>−</a:t>
            </a:r>
            <a:endParaRPr/>
          </a:p>
        </p:txBody>
      </p:sp>
      <p:sp>
        <p:nvSpPr>
          <p:cNvPr id="484" name="Google Shape;484;p14"/>
          <p:cNvSpPr txBox="1"/>
          <p:nvPr/>
        </p:nvSpPr>
        <p:spPr>
          <a:xfrm>
            <a:off x="2630487" y="2738437"/>
            <a:ext cx="198278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1" i="0" u="none">
                <a:solidFill>
                  <a:schemeClr val="lt1"/>
                </a:solidFill>
                <a:latin typeface="Times New Roman"/>
                <a:ea typeface="Times New Roman"/>
                <a:cs typeface="Times New Roman"/>
                <a:sym typeface="Times New Roman"/>
              </a:rPr>
              <a:t> C</a:t>
            </a:r>
            <a:r>
              <a:rPr lang="en-US" sz="3200" b="1" i="0" u="none" baseline="-25000">
                <a:solidFill>
                  <a:schemeClr val="lt1"/>
                </a:solidFill>
                <a:latin typeface="Times New Roman"/>
                <a:ea typeface="Times New Roman"/>
                <a:cs typeface="Times New Roman"/>
                <a:sym typeface="Times New Roman"/>
              </a:rPr>
              <a:t>6</a:t>
            </a:r>
            <a:r>
              <a:rPr lang="en-US" sz="3200" b="1" i="0" u="none">
                <a:solidFill>
                  <a:schemeClr val="lt1"/>
                </a:solidFill>
                <a:latin typeface="Times New Roman"/>
                <a:ea typeface="Times New Roman"/>
                <a:cs typeface="Times New Roman"/>
                <a:sym typeface="Times New Roman"/>
              </a:rPr>
              <a:t>H</a:t>
            </a:r>
            <a:r>
              <a:rPr lang="en-US" sz="3200" b="1" i="0" u="none" baseline="-25000">
                <a:solidFill>
                  <a:schemeClr val="lt1"/>
                </a:solidFill>
                <a:latin typeface="Times New Roman"/>
                <a:ea typeface="Times New Roman"/>
                <a:cs typeface="Times New Roman"/>
                <a:sym typeface="Times New Roman"/>
              </a:rPr>
              <a:t>5</a:t>
            </a:r>
            <a:r>
              <a:rPr lang="en-US" sz="3200" b="1" i="0" u="none">
                <a:solidFill>
                  <a:schemeClr val="lt1"/>
                </a:solidFill>
                <a:latin typeface="Times New Roman"/>
                <a:ea typeface="Times New Roman"/>
                <a:cs typeface="Times New Roman"/>
                <a:sym typeface="Times New Roman"/>
              </a:rPr>
              <a:t>O</a:t>
            </a:r>
            <a:r>
              <a:rPr lang="en-US" sz="3200" b="1" i="0" u="none">
                <a:solidFill>
                  <a:srgbClr val="FF0000"/>
                </a:solidFill>
                <a:latin typeface="Times New Roman"/>
                <a:ea typeface="Times New Roman"/>
                <a:cs typeface="Times New Roman"/>
                <a:sym typeface="Times New Roman"/>
              </a:rPr>
              <a:t>H</a:t>
            </a:r>
            <a:r>
              <a:rPr lang="en-US" sz="3200" b="1" i="0" u="none">
                <a:solidFill>
                  <a:schemeClr val="lt1"/>
                </a:solidFill>
                <a:latin typeface="Times New Roman"/>
                <a:ea typeface="Times New Roman"/>
                <a:cs typeface="Times New Roman"/>
                <a:sym typeface="Times New Roman"/>
              </a:rPr>
              <a:t>    </a:t>
            </a:r>
            <a:endParaRPr/>
          </a:p>
        </p:txBody>
      </p:sp>
      <p:sp>
        <p:nvSpPr>
          <p:cNvPr id="485" name="Google Shape;485;p14"/>
          <p:cNvSpPr txBox="1"/>
          <p:nvPr/>
        </p:nvSpPr>
        <p:spPr>
          <a:xfrm>
            <a:off x="7675562" y="2719387"/>
            <a:ext cx="1200150"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1" i="0" u="none">
                <a:solidFill>
                  <a:schemeClr val="lt1"/>
                </a:solidFill>
                <a:latin typeface="Times New Roman"/>
                <a:ea typeface="Times New Roman"/>
                <a:cs typeface="Times New Roman"/>
                <a:sym typeface="Times New Roman"/>
              </a:rPr>
              <a:t>+   </a:t>
            </a:r>
            <a:r>
              <a:rPr lang="en-US" sz="3200" b="1" i="0" u="none">
                <a:solidFill>
                  <a:srgbClr val="FF0000"/>
                </a:solidFill>
                <a:latin typeface="Times New Roman"/>
                <a:ea typeface="Times New Roman"/>
                <a:cs typeface="Times New Roman"/>
                <a:sym typeface="Times New Roman"/>
              </a:rPr>
              <a:t>H</a:t>
            </a:r>
            <a:r>
              <a:rPr lang="en-US" sz="3200" b="1" i="0" u="none" baseline="30000">
                <a:solidFill>
                  <a:srgbClr val="FF0000"/>
                </a:solidFill>
                <a:latin typeface="Times New Roman"/>
                <a:ea typeface="Times New Roman"/>
                <a:cs typeface="Times New Roman"/>
                <a:sym typeface="Times New Roman"/>
              </a:rPr>
              <a:t>+</a:t>
            </a:r>
            <a:endParaRPr/>
          </a:p>
        </p:txBody>
      </p:sp>
      <p:sp>
        <p:nvSpPr>
          <p:cNvPr id="486" name="Google Shape;486;p14"/>
          <p:cNvSpPr txBox="1"/>
          <p:nvPr/>
        </p:nvSpPr>
        <p:spPr>
          <a:xfrm>
            <a:off x="5614987" y="3460750"/>
            <a:ext cx="2182812"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1C152"/>
              </a:buClr>
              <a:buSzPts val="2400"/>
              <a:buFont typeface="Arial"/>
              <a:buNone/>
            </a:pPr>
            <a:r>
              <a:rPr lang="en-US" sz="2400" b="1" i="1" u="none">
                <a:solidFill>
                  <a:srgbClr val="F1C152"/>
                </a:solidFill>
                <a:latin typeface="Arial"/>
                <a:ea typeface="Arial"/>
                <a:cs typeface="Arial"/>
                <a:sym typeface="Arial"/>
              </a:rPr>
              <a:t>ion phenolate</a:t>
            </a:r>
            <a:endParaRPr/>
          </a:p>
        </p:txBody>
      </p:sp>
      <p:sp>
        <p:nvSpPr>
          <p:cNvPr id="487" name="Google Shape;487;p14"/>
          <p:cNvSpPr txBox="1"/>
          <p:nvPr/>
        </p:nvSpPr>
        <p:spPr>
          <a:xfrm>
            <a:off x="885825" y="4241800"/>
            <a:ext cx="10972800"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0" i="0" u="none">
                <a:solidFill>
                  <a:srgbClr val="FFFF00"/>
                </a:solidFill>
                <a:latin typeface="Arial"/>
                <a:ea typeface="Arial"/>
                <a:cs typeface="Arial"/>
                <a:sym typeface="Arial"/>
              </a:rPr>
              <a:t>Trong dung dịch, phenol phân li không hoàn toàn ra ion H</a:t>
            </a:r>
            <a:r>
              <a:rPr lang="en-US" sz="3200" b="0" i="0" u="none" baseline="30000">
                <a:solidFill>
                  <a:srgbClr val="FFFF00"/>
                </a:solidFill>
                <a:latin typeface="Arial"/>
                <a:ea typeface="Arial"/>
                <a:cs typeface="Arial"/>
                <a:sym typeface="Arial"/>
              </a:rPr>
              <a:t>+</a:t>
            </a:r>
            <a:r>
              <a:rPr lang="en-US" sz="3200" b="0" i="0" u="none">
                <a:solidFill>
                  <a:srgbClr val="FFFF00"/>
                </a:solidFill>
                <a:latin typeface="Arial"/>
                <a:ea typeface="Arial"/>
                <a:cs typeface="Arial"/>
                <a:sym typeface="Arial"/>
              </a:rPr>
              <a:t> </a:t>
            </a:r>
            <a:endParaRPr/>
          </a:p>
        </p:txBody>
      </p:sp>
      <p:cxnSp>
        <p:nvCxnSpPr>
          <p:cNvPr id="488" name="Google Shape;488;p14"/>
          <p:cNvCxnSpPr/>
          <p:nvPr/>
        </p:nvCxnSpPr>
        <p:spPr>
          <a:xfrm rot="10800000">
            <a:off x="4554537" y="3122612"/>
            <a:ext cx="1143000" cy="0"/>
          </a:xfrm>
          <a:prstGeom prst="straightConnector1">
            <a:avLst/>
          </a:prstGeom>
          <a:noFill/>
          <a:ln w="19050" cap="flat" cmpd="sng">
            <a:solidFill>
              <a:schemeClr val="lt1"/>
            </a:solidFill>
            <a:prstDash val="solid"/>
            <a:miter lim="800000"/>
            <a:headEnd type="none" w="med" len="med"/>
            <a:tailEnd type="stealth" w="med" len="med"/>
          </a:ln>
        </p:spPr>
      </p:cxnSp>
      <p:cxnSp>
        <p:nvCxnSpPr>
          <p:cNvPr id="489" name="Google Shape;489;p14"/>
          <p:cNvCxnSpPr/>
          <p:nvPr/>
        </p:nvCxnSpPr>
        <p:spPr>
          <a:xfrm>
            <a:off x="4554537" y="2957512"/>
            <a:ext cx="1143000" cy="0"/>
          </a:xfrm>
          <a:prstGeom prst="straightConnector1">
            <a:avLst/>
          </a:prstGeom>
          <a:noFill/>
          <a:ln w="19050" cap="flat" cmpd="sng">
            <a:solidFill>
              <a:schemeClr val="lt1"/>
            </a:solidFill>
            <a:prstDash val="solid"/>
            <a:miter lim="800000"/>
            <a:headEnd type="none" w="med" len="med"/>
            <a:tailEnd type="stealth" w="med" len="med"/>
          </a:ln>
        </p:spPr>
      </p:cxnSp>
      <p:cxnSp>
        <p:nvCxnSpPr>
          <p:cNvPr id="490" name="Google Shape;490;p14"/>
          <p:cNvCxnSpPr/>
          <p:nvPr/>
        </p:nvCxnSpPr>
        <p:spPr>
          <a:xfrm>
            <a:off x="1065212" y="5410200"/>
            <a:ext cx="1143000" cy="0"/>
          </a:xfrm>
          <a:prstGeom prst="straightConnector1">
            <a:avLst/>
          </a:prstGeom>
          <a:noFill/>
          <a:ln w="19050" cap="flat" cmpd="sng">
            <a:solidFill>
              <a:schemeClr val="lt1"/>
            </a:solidFill>
            <a:prstDash val="solid"/>
            <a:miter lim="800000"/>
            <a:headEnd type="none" w="med" len="med"/>
            <a:tailEnd type="stealth" w="med" len="med"/>
          </a:ln>
        </p:spPr>
      </p:cxnSp>
      <p:sp>
        <p:nvSpPr>
          <p:cNvPr id="491" name="Google Shape;491;p14"/>
          <p:cNvSpPr txBox="1"/>
          <p:nvPr/>
        </p:nvSpPr>
        <p:spPr>
          <a:xfrm>
            <a:off x="2300287" y="5164137"/>
            <a:ext cx="2317750" cy="4921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600"/>
              <a:buFont typeface="Arial"/>
              <a:buNone/>
            </a:pPr>
            <a:r>
              <a:rPr lang="en-US" sz="2600" b="1" i="1" u="none">
                <a:solidFill>
                  <a:srgbClr val="FF0000"/>
                </a:solidFill>
                <a:latin typeface="Arial"/>
                <a:ea typeface="Arial"/>
                <a:cs typeface="Arial"/>
                <a:sym typeface="Arial"/>
              </a:rPr>
              <a:t>Tính acid yếu</a:t>
            </a:r>
            <a:endParaRPr/>
          </a:p>
        </p:txBody>
      </p:sp>
      <p:sp>
        <p:nvSpPr>
          <p:cNvPr id="493" name="Google Shape;493;p14"/>
          <p:cNvSpPr txBox="1"/>
          <p:nvPr/>
        </p:nvSpPr>
        <p:spPr>
          <a:xfrm>
            <a:off x="8875712" y="1598612"/>
            <a:ext cx="200183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Arial"/>
              <a:buNone/>
            </a:pPr>
            <a:r>
              <a:rPr lang="en-US" sz="2800" b="1" i="0" u="none">
                <a:solidFill>
                  <a:srgbClr val="FF0000"/>
                </a:solidFill>
                <a:latin typeface="Arial"/>
                <a:ea typeface="Arial"/>
                <a:cs typeface="Arial"/>
                <a:sym typeface="Arial"/>
              </a:rPr>
              <a:t>(tính acid)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fade">
                                      <p:cBhvr>
                                        <p:cTn id="7" dur="500"/>
                                        <p:tgtEl>
                                          <p:spTgt spid="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5"/>
                                        </p:tgtEl>
                                        <p:attrNameLst>
                                          <p:attrName>style.visibility</p:attrName>
                                        </p:attrNameLst>
                                      </p:cBhvr>
                                      <p:to>
                                        <p:strVal val="visible"/>
                                      </p:to>
                                    </p:set>
                                    <p:animEffect transition="in" filter="fade">
                                      <p:cBhvr>
                                        <p:cTn id="12" dur="500"/>
                                        <p:tgtEl>
                                          <p:spTgt spid="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6"/>
                                        </p:tgtEl>
                                        <p:attrNameLst>
                                          <p:attrName>style.visibility</p:attrName>
                                        </p:attrNameLst>
                                      </p:cBhvr>
                                      <p:to>
                                        <p:strVal val="visible"/>
                                      </p:to>
                                    </p:set>
                                    <p:animEffect transition="in" filter="fade">
                                      <p:cBhvr>
                                        <p:cTn id="17" dur="500"/>
                                        <p:tgtEl>
                                          <p:spTgt spid="4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7"/>
                                        </p:tgtEl>
                                        <p:attrNameLst>
                                          <p:attrName>style.visibility</p:attrName>
                                        </p:attrNameLst>
                                      </p:cBhvr>
                                      <p:to>
                                        <p:strVal val="visible"/>
                                      </p:to>
                                    </p:set>
                                    <p:animEffect transition="in" filter="fade">
                                      <p:cBhvr>
                                        <p:cTn id="22" dur="500"/>
                                        <p:tgtEl>
                                          <p:spTgt spid="4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3"/>
                                        </p:tgtEl>
                                        <p:attrNameLst>
                                          <p:attrName>style.visibility</p:attrName>
                                        </p:attrNameLst>
                                      </p:cBhvr>
                                      <p:to>
                                        <p:strVal val="visible"/>
                                      </p:to>
                                    </p:set>
                                    <p:animEffect transition="in" filter="fade">
                                      <p:cBhvr>
                                        <p:cTn id="27" dur="500"/>
                                        <p:tgtEl>
                                          <p:spTgt spid="493"/>
                                        </p:tgtEl>
                                      </p:cBhvr>
                                    </p:animEffect>
                                  </p:childTnLst>
                                </p:cTn>
                              </p:par>
                              <p:par>
                                <p:cTn id="28" presetID="10" presetClass="entr" presetSubtype="0" fill="hold" nodeType="withEffect">
                                  <p:stCondLst>
                                    <p:cond delay="0"/>
                                  </p:stCondLst>
                                  <p:childTnLst>
                                    <p:set>
                                      <p:cBhvr>
                                        <p:cTn id="29" dur="1" fill="hold">
                                          <p:stCondLst>
                                            <p:cond delay="0"/>
                                          </p:stCondLst>
                                        </p:cTn>
                                        <p:tgtEl>
                                          <p:spTgt spid="491"/>
                                        </p:tgtEl>
                                        <p:attrNameLst>
                                          <p:attrName>style.visibility</p:attrName>
                                        </p:attrNameLst>
                                      </p:cBhvr>
                                      <p:to>
                                        <p:strVal val="visible"/>
                                      </p:to>
                                    </p:set>
                                    <p:animEffect transition="in" filter="fade">
                                      <p:cBhvr>
                                        <p:cTn id="30" dur="500"/>
                                        <p:tgtEl>
                                          <p:spTgt spid="491"/>
                                        </p:tgtEl>
                                      </p:cBhvr>
                                    </p:animEffect>
                                  </p:childTnLst>
                                </p:cTn>
                              </p:par>
                              <p:par>
                                <p:cTn id="31" presetID="10" presetClass="entr" presetSubtype="0" fill="hold" nodeType="withEffect">
                                  <p:stCondLst>
                                    <p:cond delay="0"/>
                                  </p:stCondLst>
                                  <p:childTnLst>
                                    <p:set>
                                      <p:cBhvr>
                                        <p:cTn id="32" dur="1" fill="hold">
                                          <p:stCondLst>
                                            <p:cond delay="0"/>
                                          </p:stCondLst>
                                        </p:cTn>
                                        <p:tgtEl>
                                          <p:spTgt spid="490"/>
                                        </p:tgtEl>
                                        <p:attrNameLst>
                                          <p:attrName>style.visibility</p:attrName>
                                        </p:attrNameLst>
                                      </p:cBhvr>
                                      <p:to>
                                        <p:strVal val="visible"/>
                                      </p:to>
                                    </p:set>
                                    <p:animEffect transition="in" filter="fade">
                                      <p:cBhvr>
                                        <p:cTn id="33" dur="5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5"/>
          <p:cNvSpPr txBox="1"/>
          <p:nvPr/>
        </p:nvSpPr>
        <p:spPr>
          <a:xfrm>
            <a:off x="454025" y="750887"/>
            <a:ext cx="51069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III. TÍNH CHẤT HÓA HỌC </a:t>
            </a:r>
            <a:endParaRPr/>
          </a:p>
        </p:txBody>
      </p:sp>
      <p:sp>
        <p:nvSpPr>
          <p:cNvPr id="500" name="Google Shape;500;p15"/>
          <p:cNvSpPr txBox="1"/>
          <p:nvPr/>
        </p:nvSpPr>
        <p:spPr>
          <a:xfrm>
            <a:off x="2513012" y="838200"/>
            <a:ext cx="25161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1" name="Google Shape;501;p15"/>
          <p:cNvSpPr txBox="1"/>
          <p:nvPr/>
        </p:nvSpPr>
        <p:spPr>
          <a:xfrm>
            <a:off x="527050" y="1568450"/>
            <a:ext cx="1135856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000"/>
              <a:buFont typeface="Arial"/>
              <a:buNone/>
            </a:pPr>
            <a:r>
              <a:rPr lang="en-US" sz="3000" b="1" i="0" u="none">
                <a:solidFill>
                  <a:schemeClr val="lt1"/>
                </a:solidFill>
                <a:latin typeface="Arial"/>
                <a:ea typeface="Arial"/>
                <a:cs typeface="Arial"/>
                <a:sym typeface="Arial"/>
              </a:rPr>
              <a:t>1. Phản ứng thế nguyên tử H của nhóm –OH </a:t>
            </a:r>
            <a:r>
              <a:rPr lang="en-US" sz="3000" b="1" i="0" u="none">
                <a:solidFill>
                  <a:srgbClr val="FF0000"/>
                </a:solidFill>
                <a:latin typeface="Arial"/>
                <a:ea typeface="Arial"/>
                <a:cs typeface="Arial"/>
                <a:sym typeface="Arial"/>
              </a:rPr>
              <a:t>(tính acid) </a:t>
            </a:r>
            <a:endParaRPr/>
          </a:p>
        </p:txBody>
      </p:sp>
      <p:sp>
        <p:nvSpPr>
          <p:cNvPr id="502" name="Google Shape;502;p15"/>
          <p:cNvSpPr txBox="1"/>
          <p:nvPr/>
        </p:nvSpPr>
        <p:spPr>
          <a:xfrm>
            <a:off x="1136650" y="2395537"/>
            <a:ext cx="5638800" cy="584200"/>
          </a:xfrm>
          <a:prstGeom prst="rect">
            <a:avLst/>
          </a:prstGeom>
          <a:noFill/>
          <a:ln>
            <a:noFill/>
          </a:ln>
        </p:spPr>
        <p:txBody>
          <a:bodyPr spcFirstLastPara="1" wrap="square" lIns="91425" tIns="45700" rIns="91425" bIns="45700" anchor="t" anchorCtr="0">
            <a:spAutoFit/>
          </a:bodyPr>
          <a:lstStyle/>
          <a:p>
            <a:pPr marL="0" marR="0" lvl="0" indent="-203200" algn="l" rtl="0">
              <a:lnSpc>
                <a:spcPct val="100000"/>
              </a:lnSpc>
              <a:spcBef>
                <a:spcPts val="0"/>
              </a:spcBef>
              <a:spcAft>
                <a:spcPts val="0"/>
              </a:spcAft>
              <a:buClr>
                <a:schemeClr val="lt1"/>
              </a:buClr>
              <a:buSzPts val="3200"/>
              <a:buFont typeface="Noto Sans Symbols"/>
              <a:buChar char="❖"/>
            </a:pPr>
            <a:r>
              <a:rPr lang="en-US" sz="3200" b="0" i="0" u="none">
                <a:solidFill>
                  <a:schemeClr val="lt1"/>
                </a:solidFill>
                <a:latin typeface="Arial"/>
                <a:ea typeface="Arial"/>
                <a:cs typeface="Arial"/>
                <a:sym typeface="Arial"/>
              </a:rPr>
              <a:t> Tác dụng với kim loại kiềm</a:t>
            </a:r>
            <a:endParaRPr/>
          </a:p>
        </p:txBody>
      </p:sp>
      <p:sp>
        <p:nvSpPr>
          <p:cNvPr id="503" name="Google Shape;503;p15"/>
          <p:cNvSpPr txBox="1"/>
          <p:nvPr/>
        </p:nvSpPr>
        <p:spPr>
          <a:xfrm>
            <a:off x="5857875" y="4217987"/>
            <a:ext cx="263207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1" i="0" u="none">
                <a:solidFill>
                  <a:schemeClr val="lt1"/>
                </a:solidFill>
                <a:latin typeface="Times New Roman"/>
                <a:ea typeface="Times New Roman"/>
                <a:cs typeface="Times New Roman"/>
                <a:sym typeface="Times New Roman"/>
              </a:rPr>
              <a:t> C</a:t>
            </a:r>
            <a:r>
              <a:rPr lang="en-US" sz="3200" b="1" i="0" u="none" baseline="-25000">
                <a:solidFill>
                  <a:schemeClr val="lt1"/>
                </a:solidFill>
                <a:latin typeface="Times New Roman"/>
                <a:ea typeface="Times New Roman"/>
                <a:cs typeface="Times New Roman"/>
                <a:sym typeface="Times New Roman"/>
              </a:rPr>
              <a:t>6</a:t>
            </a:r>
            <a:r>
              <a:rPr lang="en-US" sz="3200" b="1" i="0" u="none">
                <a:solidFill>
                  <a:schemeClr val="lt1"/>
                </a:solidFill>
                <a:latin typeface="Times New Roman"/>
                <a:ea typeface="Times New Roman"/>
                <a:cs typeface="Times New Roman"/>
                <a:sym typeface="Times New Roman"/>
              </a:rPr>
              <a:t>H</a:t>
            </a:r>
            <a:r>
              <a:rPr lang="en-US" sz="3200" b="1" i="0" u="none" baseline="-25000">
                <a:solidFill>
                  <a:schemeClr val="lt1"/>
                </a:solidFill>
                <a:latin typeface="Times New Roman"/>
                <a:ea typeface="Times New Roman"/>
                <a:cs typeface="Times New Roman"/>
                <a:sym typeface="Times New Roman"/>
              </a:rPr>
              <a:t>5</a:t>
            </a:r>
            <a:r>
              <a:rPr lang="en-US" sz="3200" b="1" i="0" u="none">
                <a:solidFill>
                  <a:schemeClr val="lt1"/>
                </a:solidFill>
                <a:latin typeface="Times New Roman"/>
                <a:ea typeface="Times New Roman"/>
                <a:cs typeface="Times New Roman"/>
                <a:sym typeface="Times New Roman"/>
              </a:rPr>
              <a:t>O</a:t>
            </a:r>
            <a:endParaRPr/>
          </a:p>
        </p:txBody>
      </p:sp>
      <p:grpSp>
        <p:nvGrpSpPr>
          <p:cNvPr id="504" name="Google Shape;504;p15"/>
          <p:cNvGrpSpPr/>
          <p:nvPr/>
        </p:nvGrpSpPr>
        <p:grpSpPr>
          <a:xfrm>
            <a:off x="1631950" y="4244975"/>
            <a:ext cx="3886200" cy="585787"/>
            <a:chOff x="836612" y="3978640"/>
            <a:chExt cx="3886200" cy="584775"/>
          </a:xfrm>
        </p:grpSpPr>
        <p:sp>
          <p:nvSpPr>
            <p:cNvPr id="505" name="Google Shape;505;p15"/>
            <p:cNvSpPr txBox="1"/>
            <p:nvPr/>
          </p:nvSpPr>
          <p:spPr>
            <a:xfrm>
              <a:off x="836612" y="3978640"/>
              <a:ext cx="34290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1" i="0" u="none">
                  <a:solidFill>
                    <a:schemeClr val="lt1"/>
                  </a:solidFill>
                  <a:latin typeface="Times New Roman"/>
                  <a:ea typeface="Times New Roman"/>
                  <a:cs typeface="Times New Roman"/>
                  <a:sym typeface="Times New Roman"/>
                </a:rPr>
                <a:t> C</a:t>
              </a:r>
              <a:r>
                <a:rPr lang="en-US" sz="3200" b="1" i="0" u="none" baseline="-25000">
                  <a:solidFill>
                    <a:schemeClr val="lt1"/>
                  </a:solidFill>
                  <a:latin typeface="Times New Roman"/>
                  <a:ea typeface="Times New Roman"/>
                  <a:cs typeface="Times New Roman"/>
                  <a:sym typeface="Times New Roman"/>
                </a:rPr>
                <a:t>6</a:t>
              </a:r>
              <a:r>
                <a:rPr lang="en-US" sz="3200" b="1" i="0" u="none">
                  <a:solidFill>
                    <a:schemeClr val="lt1"/>
                  </a:solidFill>
                  <a:latin typeface="Times New Roman"/>
                  <a:ea typeface="Times New Roman"/>
                  <a:cs typeface="Times New Roman"/>
                  <a:sym typeface="Times New Roman"/>
                </a:rPr>
                <a:t>H</a:t>
              </a:r>
              <a:r>
                <a:rPr lang="en-US" sz="3200" b="1" i="0" u="none" baseline="-25000">
                  <a:solidFill>
                    <a:schemeClr val="lt1"/>
                  </a:solidFill>
                  <a:latin typeface="Times New Roman"/>
                  <a:ea typeface="Times New Roman"/>
                  <a:cs typeface="Times New Roman"/>
                  <a:sym typeface="Times New Roman"/>
                </a:rPr>
                <a:t>5</a:t>
              </a:r>
              <a:r>
                <a:rPr lang="en-US" sz="3200" b="1" i="0" u="none">
                  <a:solidFill>
                    <a:schemeClr val="lt1"/>
                  </a:solidFill>
                  <a:latin typeface="Times New Roman"/>
                  <a:ea typeface="Times New Roman"/>
                  <a:cs typeface="Times New Roman"/>
                  <a:sym typeface="Times New Roman"/>
                </a:rPr>
                <a:t>O</a:t>
              </a:r>
              <a:r>
                <a:rPr lang="en-US" sz="3200" b="1" i="0" u="none">
                  <a:solidFill>
                    <a:srgbClr val="FF0000"/>
                  </a:solidFill>
                  <a:latin typeface="Times New Roman"/>
                  <a:ea typeface="Times New Roman"/>
                  <a:cs typeface="Times New Roman"/>
                  <a:sym typeface="Times New Roman"/>
                </a:rPr>
                <a:t>H</a:t>
              </a:r>
              <a:r>
                <a:rPr lang="en-US" sz="3200" b="1" i="0" u="none">
                  <a:solidFill>
                    <a:schemeClr val="lt1"/>
                  </a:solidFill>
                  <a:latin typeface="Times New Roman"/>
                  <a:ea typeface="Times New Roman"/>
                  <a:cs typeface="Times New Roman"/>
                  <a:sym typeface="Times New Roman"/>
                </a:rPr>
                <a:t>  +  </a:t>
              </a:r>
              <a:r>
                <a:rPr lang="en-US" sz="3200" b="1" i="0" u="none">
                  <a:solidFill>
                    <a:srgbClr val="FFFF00"/>
                  </a:solidFill>
                  <a:latin typeface="Times New Roman"/>
                  <a:ea typeface="Times New Roman"/>
                  <a:cs typeface="Times New Roman"/>
                  <a:sym typeface="Times New Roman"/>
                </a:rPr>
                <a:t>Na</a:t>
              </a:r>
              <a:r>
                <a:rPr lang="en-US" sz="3200" b="1" i="0" u="none">
                  <a:solidFill>
                    <a:schemeClr val="lt1"/>
                  </a:solidFill>
                  <a:latin typeface="Times New Roman"/>
                  <a:ea typeface="Times New Roman"/>
                  <a:cs typeface="Times New Roman"/>
                  <a:sym typeface="Times New Roman"/>
                </a:rPr>
                <a:t>   </a:t>
              </a:r>
              <a:endParaRPr/>
            </a:p>
          </p:txBody>
        </p:sp>
        <p:cxnSp>
          <p:nvCxnSpPr>
            <p:cNvPr id="506" name="Google Shape;506;p15"/>
            <p:cNvCxnSpPr/>
            <p:nvPr/>
          </p:nvCxnSpPr>
          <p:spPr>
            <a:xfrm>
              <a:off x="4113212" y="4267065"/>
              <a:ext cx="609600" cy="1585"/>
            </a:xfrm>
            <a:prstGeom prst="straightConnector1">
              <a:avLst/>
            </a:prstGeom>
            <a:noFill/>
            <a:ln w="19050" cap="flat" cmpd="sng">
              <a:solidFill>
                <a:schemeClr val="lt1"/>
              </a:solidFill>
              <a:prstDash val="solid"/>
              <a:miter lim="800000"/>
              <a:headEnd type="none" w="med" len="med"/>
              <a:tailEnd type="stealth" w="med" len="med"/>
            </a:ln>
          </p:spPr>
        </p:cxnSp>
      </p:grpSp>
      <p:sp>
        <p:nvSpPr>
          <p:cNvPr id="507" name="Google Shape;507;p15"/>
          <p:cNvSpPr txBox="1"/>
          <p:nvPr/>
        </p:nvSpPr>
        <p:spPr>
          <a:xfrm>
            <a:off x="7164387" y="4227512"/>
            <a:ext cx="50323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New Roman"/>
              <a:buNone/>
            </a:pPr>
            <a:r>
              <a:rPr lang="en-US" sz="3200" b="1" i="0" u="none">
                <a:solidFill>
                  <a:srgbClr val="FF0000"/>
                </a:solidFill>
                <a:latin typeface="Times New Roman"/>
                <a:ea typeface="Times New Roman"/>
                <a:cs typeface="Times New Roman"/>
                <a:sym typeface="Times New Roman"/>
              </a:rPr>
              <a:t>H</a:t>
            </a:r>
            <a:endParaRPr/>
          </a:p>
        </p:txBody>
      </p:sp>
      <p:sp>
        <p:nvSpPr>
          <p:cNvPr id="508" name="Google Shape;508;p15"/>
          <p:cNvSpPr txBox="1"/>
          <p:nvPr/>
        </p:nvSpPr>
        <p:spPr>
          <a:xfrm>
            <a:off x="7148512" y="4229100"/>
            <a:ext cx="6858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Times New Roman"/>
              <a:buNone/>
            </a:pPr>
            <a:r>
              <a:rPr lang="en-US" sz="3200" b="1" i="0" u="none">
                <a:solidFill>
                  <a:srgbClr val="FFFF00"/>
                </a:solidFill>
                <a:latin typeface="Times New Roman"/>
                <a:ea typeface="Times New Roman"/>
                <a:cs typeface="Times New Roman"/>
                <a:sym typeface="Times New Roman"/>
              </a:rPr>
              <a:t>Na</a:t>
            </a:r>
            <a:endParaRPr/>
          </a:p>
        </p:txBody>
      </p:sp>
      <p:sp>
        <p:nvSpPr>
          <p:cNvPr id="509" name="Google Shape;509;p15"/>
          <p:cNvSpPr txBox="1"/>
          <p:nvPr/>
        </p:nvSpPr>
        <p:spPr>
          <a:xfrm>
            <a:off x="7972425" y="4197350"/>
            <a:ext cx="1695450"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1" i="0" u="none">
                <a:solidFill>
                  <a:schemeClr val="lt1"/>
                </a:solidFill>
                <a:latin typeface="Times New Roman"/>
                <a:ea typeface="Times New Roman"/>
                <a:cs typeface="Times New Roman"/>
                <a:sym typeface="Times New Roman"/>
              </a:rPr>
              <a:t>+  ½ </a:t>
            </a:r>
            <a:r>
              <a:rPr lang="en-US" sz="3200" b="1" i="0" u="none">
                <a:solidFill>
                  <a:srgbClr val="FF0000"/>
                </a:solidFill>
                <a:latin typeface="Times New Roman"/>
                <a:ea typeface="Times New Roman"/>
                <a:cs typeface="Times New Roman"/>
                <a:sym typeface="Times New Roman"/>
              </a:rPr>
              <a:t>H</a:t>
            </a:r>
            <a:r>
              <a:rPr lang="en-US" sz="3200" b="1" i="0" u="none" baseline="-25000">
                <a:solidFill>
                  <a:srgbClr val="FF0000"/>
                </a:solidFill>
                <a:latin typeface="Times New Roman"/>
                <a:ea typeface="Times New Roman"/>
                <a:cs typeface="Times New Roman"/>
                <a:sym typeface="Times New Roman"/>
              </a:rPr>
              <a:t>2</a:t>
            </a:r>
            <a:r>
              <a:rPr lang="en-US" sz="3200" b="1" i="0" u="none">
                <a:solidFill>
                  <a:schemeClr val="lt1"/>
                </a:solidFill>
                <a:latin typeface="Times New Roman"/>
                <a:ea typeface="Times New Roman"/>
                <a:cs typeface="Times New Roman"/>
                <a:sym typeface="Times New Roman"/>
              </a:rPr>
              <a:t>↑</a:t>
            </a:r>
            <a:endParaRPr/>
          </a:p>
        </p:txBody>
      </p:sp>
      <p:sp>
        <p:nvSpPr>
          <p:cNvPr id="510" name="Google Shape;510;p15"/>
          <p:cNvSpPr txBox="1"/>
          <p:nvPr/>
        </p:nvSpPr>
        <p:spPr>
          <a:xfrm>
            <a:off x="5697537" y="4838700"/>
            <a:ext cx="2617787"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1C152"/>
              </a:buClr>
              <a:buSzPts val="2400"/>
              <a:buFont typeface="Arial"/>
              <a:buNone/>
            </a:pPr>
            <a:r>
              <a:rPr lang="en-US" sz="2400" b="0" i="1" u="none">
                <a:solidFill>
                  <a:srgbClr val="F1C152"/>
                </a:solidFill>
                <a:latin typeface="Arial"/>
                <a:ea typeface="Arial"/>
                <a:cs typeface="Arial"/>
                <a:sym typeface="Arial"/>
              </a:rPr>
              <a:t>sodium phenolate</a:t>
            </a:r>
            <a:endParaRPr/>
          </a:p>
        </p:txBody>
      </p:sp>
      <p:sp>
        <p:nvSpPr>
          <p:cNvPr id="511" name="Google Shape;511;p15"/>
          <p:cNvSpPr txBox="1"/>
          <p:nvPr/>
        </p:nvSpPr>
        <p:spPr>
          <a:xfrm>
            <a:off x="6796087" y="2398712"/>
            <a:ext cx="287178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0" i="0" u="none">
                <a:solidFill>
                  <a:srgbClr val="FFFF00"/>
                </a:solidFill>
                <a:latin typeface="Arial"/>
                <a:ea typeface="Arial"/>
                <a:cs typeface="Arial"/>
                <a:sym typeface="Arial"/>
              </a:rPr>
              <a:t>(giống alcohol)</a:t>
            </a:r>
            <a:endParaRPr/>
          </a:p>
        </p:txBody>
      </p:sp>
      <p:sp>
        <p:nvSpPr>
          <p:cNvPr id="512" name="Google Shape;512;p15"/>
          <p:cNvSpPr txBox="1"/>
          <p:nvPr/>
        </p:nvSpPr>
        <p:spPr>
          <a:xfrm>
            <a:off x="1641475" y="3136900"/>
            <a:ext cx="955992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Hiện tượng: Na tan dần, có sủi bọt khí H</a:t>
            </a:r>
            <a:r>
              <a:rPr lang="en-US" sz="3200" b="0" i="0" u="none" baseline="-25000">
                <a:solidFill>
                  <a:schemeClr val="lt1"/>
                </a:solidFill>
                <a:latin typeface="Arial"/>
                <a:ea typeface="Arial"/>
                <a:cs typeface="Arial"/>
                <a:sym typeface="Arial"/>
              </a:rPr>
              <a:t>2</a:t>
            </a:r>
            <a:r>
              <a:rPr lang="en-US" sz="3200" b="0" i="0" u="none">
                <a:solidFill>
                  <a:schemeClr val="lt1"/>
                </a:solidFill>
                <a:latin typeface="Arial"/>
                <a:ea typeface="Arial"/>
                <a:cs typeface="Arial"/>
                <a:sym typeface="Arial"/>
              </a:rPr>
              <a:t> thoát ra.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2"/>
                                        </p:tgtEl>
                                        <p:attrNameLst>
                                          <p:attrName>style.visibility</p:attrName>
                                        </p:attrNameLst>
                                      </p:cBhvr>
                                      <p:to>
                                        <p:strVal val="visible"/>
                                      </p:to>
                                    </p:set>
                                    <p:animEffect transition="in" filter="fade">
                                      <p:cBhvr>
                                        <p:cTn id="7" dur="500"/>
                                        <p:tgtEl>
                                          <p:spTgt spid="5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3"/>
                                        </p:tgtEl>
                                        <p:attrNameLst>
                                          <p:attrName>style.visibility</p:attrName>
                                        </p:attrNameLst>
                                      </p:cBhvr>
                                      <p:to>
                                        <p:strVal val="visible"/>
                                      </p:to>
                                    </p:set>
                                    <p:animEffect transition="in" filter="fade">
                                      <p:cBhvr>
                                        <p:cTn id="12" dur="500"/>
                                        <p:tgtEl>
                                          <p:spTgt spid="503"/>
                                        </p:tgtEl>
                                      </p:cBhvr>
                                    </p:animEffect>
                                  </p:childTnLst>
                                </p:cTn>
                              </p:par>
                              <p:par>
                                <p:cTn id="13" presetID="10" presetClass="entr" presetSubtype="0" fill="hold" nodeType="withEffect">
                                  <p:stCondLst>
                                    <p:cond delay="0"/>
                                  </p:stCondLst>
                                  <p:childTnLst>
                                    <p:set>
                                      <p:cBhvr>
                                        <p:cTn id="14" dur="1" fill="hold">
                                          <p:stCondLst>
                                            <p:cond delay="0"/>
                                          </p:stCondLst>
                                        </p:cTn>
                                        <p:tgtEl>
                                          <p:spTgt spid="507"/>
                                        </p:tgtEl>
                                        <p:attrNameLst>
                                          <p:attrName>style.visibility</p:attrName>
                                        </p:attrNameLst>
                                      </p:cBhvr>
                                      <p:to>
                                        <p:strVal val="visible"/>
                                      </p:to>
                                    </p:set>
                                    <p:animEffect transition="in" filter="fade">
                                      <p:cBhvr>
                                        <p:cTn id="15" dur="500"/>
                                        <p:tgtEl>
                                          <p:spTgt spid="50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07"/>
                                        </p:tgtEl>
                                      </p:cBhvr>
                                    </p:animEffect>
                                    <p:set>
                                      <p:cBhvr>
                                        <p:cTn id="20" dur="1" fill="hold">
                                          <p:stCondLst>
                                            <p:cond delay="500"/>
                                          </p:stCondLst>
                                        </p:cTn>
                                        <p:tgtEl>
                                          <p:spTgt spid="50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08"/>
                                        </p:tgtEl>
                                        <p:attrNameLst>
                                          <p:attrName>style.visibility</p:attrName>
                                        </p:attrNameLst>
                                      </p:cBhvr>
                                      <p:to>
                                        <p:strVal val="visible"/>
                                      </p:to>
                                    </p:set>
                                    <p:animEffect transition="in" filter="fade">
                                      <p:cBhvr>
                                        <p:cTn id="23" dur="500"/>
                                        <p:tgtEl>
                                          <p:spTgt spid="50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9"/>
                                        </p:tgtEl>
                                        <p:attrNameLst>
                                          <p:attrName>style.visibility</p:attrName>
                                        </p:attrNameLst>
                                      </p:cBhvr>
                                      <p:to>
                                        <p:strVal val="visible"/>
                                      </p:to>
                                    </p:set>
                                    <p:animEffect transition="in" filter="fade">
                                      <p:cBhvr>
                                        <p:cTn id="28" dur="500"/>
                                        <p:tgtEl>
                                          <p:spTgt spid="50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0"/>
                                        </p:tgtEl>
                                        <p:attrNameLst>
                                          <p:attrName>style.visibility</p:attrName>
                                        </p:attrNameLst>
                                      </p:cBhvr>
                                      <p:to>
                                        <p:strVal val="visible"/>
                                      </p:to>
                                    </p:set>
                                    <p:animEffect transition="in" filter="fade">
                                      <p:cBhvr>
                                        <p:cTn id="33" dur="500"/>
                                        <p:tgtEl>
                                          <p:spTgt spid="5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1"/>
                                        </p:tgtEl>
                                        <p:attrNameLst>
                                          <p:attrName>style.visibility</p:attrName>
                                        </p:attrNameLst>
                                      </p:cBhvr>
                                      <p:to>
                                        <p:strVal val="visible"/>
                                      </p:to>
                                    </p:set>
                                    <p:animEffect transition="in" filter="fade">
                                      <p:cBhvr>
                                        <p:cTn id="38" dur="500"/>
                                        <p:tgtEl>
                                          <p:spTgt spid="5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12"/>
                                        </p:tgtEl>
                                        <p:attrNameLst>
                                          <p:attrName>style.visibility</p:attrName>
                                        </p:attrNameLst>
                                      </p:cBhvr>
                                      <p:to>
                                        <p:strVal val="visible"/>
                                      </p:to>
                                    </p:set>
                                    <p:animEffect transition="in" filter="fade">
                                      <p:cBhvr>
                                        <p:cTn id="43"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7"/>
          <p:cNvSpPr txBox="1"/>
          <p:nvPr/>
        </p:nvSpPr>
        <p:spPr>
          <a:xfrm>
            <a:off x="2513012" y="631825"/>
            <a:ext cx="25161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72" name="Google Shape;672;p17"/>
          <p:cNvSpPr txBox="1"/>
          <p:nvPr/>
        </p:nvSpPr>
        <p:spPr>
          <a:xfrm>
            <a:off x="652462" y="898525"/>
            <a:ext cx="8382000"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000"/>
              <a:buFont typeface="Arial"/>
              <a:buNone/>
            </a:pPr>
            <a:r>
              <a:rPr lang="en-US" sz="3000" b="1" i="0" u="none">
                <a:solidFill>
                  <a:schemeClr val="lt1"/>
                </a:solidFill>
                <a:latin typeface="Arial"/>
                <a:ea typeface="Arial"/>
                <a:cs typeface="Arial"/>
                <a:sym typeface="Arial"/>
              </a:rPr>
              <a:t>1. Phản ứng thế nguyên tử H của nhóm –OH </a:t>
            </a:r>
            <a:endParaRPr/>
          </a:p>
        </p:txBody>
      </p:sp>
      <p:sp>
        <p:nvSpPr>
          <p:cNvPr id="673" name="Google Shape;673;p17"/>
          <p:cNvSpPr txBox="1"/>
          <p:nvPr/>
        </p:nvSpPr>
        <p:spPr>
          <a:xfrm>
            <a:off x="782637" y="1604962"/>
            <a:ext cx="5638800" cy="554037"/>
          </a:xfrm>
          <a:prstGeom prst="rect">
            <a:avLst/>
          </a:prstGeom>
          <a:noFill/>
          <a:ln>
            <a:noFill/>
          </a:ln>
        </p:spPr>
        <p:txBody>
          <a:bodyPr spcFirstLastPara="1" wrap="square" lIns="91425" tIns="45700" rIns="91425" bIns="45700" anchor="t" anchorCtr="0">
            <a:spAutoFit/>
          </a:bodyPr>
          <a:lstStyle/>
          <a:p>
            <a:pPr marL="0" marR="0" lvl="0" indent="-190500" algn="l" rtl="0">
              <a:lnSpc>
                <a:spcPct val="100000"/>
              </a:lnSpc>
              <a:spcBef>
                <a:spcPts val="0"/>
              </a:spcBef>
              <a:spcAft>
                <a:spcPts val="0"/>
              </a:spcAft>
              <a:buClr>
                <a:schemeClr val="lt1"/>
              </a:buClr>
              <a:buSzPts val="3000"/>
              <a:buFont typeface="Noto Sans Symbols"/>
              <a:buChar char="❖"/>
            </a:pPr>
            <a:r>
              <a:rPr lang="en-US" sz="3000" b="0" i="0" u="none">
                <a:solidFill>
                  <a:schemeClr val="lt1"/>
                </a:solidFill>
                <a:latin typeface="Arial"/>
                <a:ea typeface="Arial"/>
                <a:cs typeface="Arial"/>
                <a:sym typeface="Arial"/>
              </a:rPr>
              <a:t> Tác dụng với dung dịch base</a:t>
            </a:r>
            <a:endParaRPr/>
          </a:p>
        </p:txBody>
      </p:sp>
      <p:sp>
        <p:nvSpPr>
          <p:cNvPr id="674" name="Google Shape;674;p17"/>
          <p:cNvSpPr txBox="1"/>
          <p:nvPr/>
        </p:nvSpPr>
        <p:spPr>
          <a:xfrm>
            <a:off x="5559425" y="2251075"/>
            <a:ext cx="4841875"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C</a:t>
            </a:r>
            <a:r>
              <a:rPr lang="en-US" sz="3200" b="0" i="0" u="none" baseline="-25000">
                <a:solidFill>
                  <a:schemeClr val="lt1"/>
                </a:solidFill>
                <a:latin typeface="Arial"/>
                <a:ea typeface="Arial"/>
                <a:cs typeface="Arial"/>
                <a:sym typeface="Arial"/>
              </a:rPr>
              <a:t>6</a:t>
            </a:r>
            <a:r>
              <a:rPr lang="en-US" sz="3200" b="0" i="0" u="none">
                <a:solidFill>
                  <a:schemeClr val="lt1"/>
                </a:solidFill>
                <a:latin typeface="Arial"/>
                <a:ea typeface="Arial"/>
                <a:cs typeface="Arial"/>
                <a:sym typeface="Arial"/>
              </a:rPr>
              <a:t>H</a:t>
            </a:r>
            <a:r>
              <a:rPr lang="en-US" sz="3200" b="0" i="0" u="none" baseline="-25000">
                <a:solidFill>
                  <a:schemeClr val="lt1"/>
                </a:solidFill>
                <a:latin typeface="Arial"/>
                <a:ea typeface="Arial"/>
                <a:cs typeface="Arial"/>
                <a:sym typeface="Arial"/>
              </a:rPr>
              <a:t>5</a:t>
            </a:r>
            <a:r>
              <a:rPr lang="en-US" sz="3200" b="0" i="0" u="none">
                <a:solidFill>
                  <a:schemeClr val="lt1"/>
                </a:solidFill>
                <a:latin typeface="Arial"/>
                <a:ea typeface="Arial"/>
                <a:cs typeface="Arial"/>
                <a:sym typeface="Arial"/>
              </a:rPr>
              <a:t>O</a:t>
            </a:r>
            <a:r>
              <a:rPr lang="en-US" sz="3200" b="0" i="0" u="none">
                <a:solidFill>
                  <a:srgbClr val="FF0000"/>
                </a:solidFill>
                <a:latin typeface="Arial"/>
                <a:ea typeface="Arial"/>
                <a:cs typeface="Arial"/>
                <a:sym typeface="Arial"/>
              </a:rPr>
              <a:t>Na  </a:t>
            </a:r>
            <a:r>
              <a:rPr lang="en-US" sz="3200" b="0" i="0" u="none">
                <a:solidFill>
                  <a:schemeClr val="lt1"/>
                </a:solidFill>
                <a:latin typeface="Arial"/>
                <a:ea typeface="Arial"/>
                <a:cs typeface="Arial"/>
                <a:sym typeface="Arial"/>
              </a:rPr>
              <a:t>+  H</a:t>
            </a:r>
            <a:r>
              <a:rPr lang="en-US" sz="3200" b="0" i="0" u="none" baseline="-25000">
                <a:solidFill>
                  <a:schemeClr val="lt1"/>
                </a:solidFill>
                <a:latin typeface="Arial"/>
                <a:ea typeface="Arial"/>
                <a:cs typeface="Arial"/>
                <a:sym typeface="Arial"/>
              </a:rPr>
              <a:t>2</a:t>
            </a:r>
            <a:r>
              <a:rPr lang="en-US" sz="3200" b="0" i="0" u="none">
                <a:solidFill>
                  <a:schemeClr val="lt1"/>
                </a:solidFill>
                <a:latin typeface="Arial"/>
                <a:ea typeface="Arial"/>
                <a:cs typeface="Arial"/>
                <a:sym typeface="Arial"/>
              </a:rPr>
              <a:t>O</a:t>
            </a:r>
            <a:endParaRPr/>
          </a:p>
        </p:txBody>
      </p:sp>
      <p:grpSp>
        <p:nvGrpSpPr>
          <p:cNvPr id="675" name="Google Shape;675;p17"/>
          <p:cNvGrpSpPr/>
          <p:nvPr/>
        </p:nvGrpSpPr>
        <p:grpSpPr>
          <a:xfrm>
            <a:off x="1184275" y="2279650"/>
            <a:ext cx="4343400" cy="584200"/>
            <a:chOff x="836612" y="3978640"/>
            <a:chExt cx="3886200" cy="584775"/>
          </a:xfrm>
        </p:grpSpPr>
        <p:sp>
          <p:nvSpPr>
            <p:cNvPr id="676" name="Google Shape;676;p17"/>
            <p:cNvSpPr txBox="1"/>
            <p:nvPr/>
          </p:nvSpPr>
          <p:spPr>
            <a:xfrm>
              <a:off x="836612" y="3978640"/>
              <a:ext cx="342883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C</a:t>
              </a:r>
              <a:r>
                <a:rPr lang="en-US" sz="3200" b="0" i="0" u="none" baseline="-25000">
                  <a:solidFill>
                    <a:schemeClr val="lt1"/>
                  </a:solidFill>
                  <a:latin typeface="Arial"/>
                  <a:ea typeface="Arial"/>
                  <a:cs typeface="Arial"/>
                  <a:sym typeface="Arial"/>
                </a:rPr>
                <a:t>6</a:t>
              </a:r>
              <a:r>
                <a:rPr lang="en-US" sz="3200" b="0" i="0" u="none">
                  <a:solidFill>
                    <a:schemeClr val="lt1"/>
                  </a:solidFill>
                  <a:latin typeface="Arial"/>
                  <a:ea typeface="Arial"/>
                  <a:cs typeface="Arial"/>
                  <a:sym typeface="Arial"/>
                </a:rPr>
                <a:t>H</a:t>
              </a:r>
              <a:r>
                <a:rPr lang="en-US" sz="3200" b="0" i="0" u="none" baseline="-25000">
                  <a:solidFill>
                    <a:schemeClr val="lt1"/>
                  </a:solidFill>
                  <a:latin typeface="Arial"/>
                  <a:ea typeface="Arial"/>
                  <a:cs typeface="Arial"/>
                  <a:sym typeface="Arial"/>
                </a:rPr>
                <a:t>5</a:t>
              </a:r>
              <a:r>
                <a:rPr lang="en-US" sz="3200" b="0" i="0" u="none">
                  <a:solidFill>
                    <a:schemeClr val="lt1"/>
                  </a:solidFill>
                  <a:latin typeface="Arial"/>
                  <a:ea typeface="Arial"/>
                  <a:cs typeface="Arial"/>
                  <a:sym typeface="Arial"/>
                </a:rPr>
                <a:t>O</a:t>
              </a:r>
              <a:r>
                <a:rPr lang="en-US" sz="3200" b="0" i="0" u="none">
                  <a:solidFill>
                    <a:srgbClr val="FF0000"/>
                  </a:solidFill>
                  <a:latin typeface="Arial"/>
                  <a:ea typeface="Arial"/>
                  <a:cs typeface="Arial"/>
                  <a:sym typeface="Arial"/>
                </a:rPr>
                <a:t>H</a:t>
              </a:r>
              <a:r>
                <a:rPr lang="en-US" sz="3200" b="0" i="0" u="none">
                  <a:solidFill>
                    <a:schemeClr val="lt1"/>
                  </a:solidFill>
                  <a:latin typeface="Arial"/>
                  <a:ea typeface="Arial"/>
                  <a:cs typeface="Arial"/>
                  <a:sym typeface="Arial"/>
                </a:rPr>
                <a:t>  +  </a:t>
              </a:r>
              <a:r>
                <a:rPr lang="en-US" sz="3200" b="0" i="0" u="none">
                  <a:solidFill>
                    <a:srgbClr val="FF0000"/>
                  </a:solidFill>
                  <a:latin typeface="Arial"/>
                  <a:ea typeface="Arial"/>
                  <a:cs typeface="Arial"/>
                  <a:sym typeface="Arial"/>
                </a:rPr>
                <a:t>Na</a:t>
              </a:r>
              <a:r>
                <a:rPr lang="en-US" sz="3200" b="0" i="0" u="none">
                  <a:solidFill>
                    <a:schemeClr val="lt1"/>
                  </a:solidFill>
                  <a:latin typeface="Arial"/>
                  <a:ea typeface="Arial"/>
                  <a:cs typeface="Arial"/>
                  <a:sym typeface="Arial"/>
                </a:rPr>
                <a:t>OH   </a:t>
              </a:r>
              <a:endParaRPr/>
            </a:p>
          </p:txBody>
        </p:sp>
        <p:cxnSp>
          <p:nvCxnSpPr>
            <p:cNvPr id="677" name="Google Shape;677;p17"/>
            <p:cNvCxnSpPr/>
            <p:nvPr/>
          </p:nvCxnSpPr>
          <p:spPr>
            <a:xfrm>
              <a:off x="4113463" y="4267849"/>
              <a:ext cx="609349" cy="1590"/>
            </a:xfrm>
            <a:prstGeom prst="straightConnector1">
              <a:avLst/>
            </a:prstGeom>
            <a:noFill/>
            <a:ln w="19050" cap="flat" cmpd="sng">
              <a:solidFill>
                <a:schemeClr val="lt1"/>
              </a:solidFill>
              <a:prstDash val="solid"/>
              <a:miter lim="800000"/>
              <a:headEnd type="none" w="med" len="med"/>
              <a:tailEnd type="stealth" w="med" len="med"/>
            </a:ln>
          </p:spPr>
        </p:cxnSp>
      </p:grpSp>
      <p:sp>
        <p:nvSpPr>
          <p:cNvPr id="678" name="Google Shape;678;p17"/>
          <p:cNvSpPr txBox="1"/>
          <p:nvPr/>
        </p:nvSpPr>
        <p:spPr>
          <a:xfrm>
            <a:off x="6402387" y="1630362"/>
            <a:ext cx="2574925"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000"/>
              <a:buFont typeface="Arial"/>
              <a:buNone/>
            </a:pPr>
            <a:r>
              <a:rPr lang="en-US" sz="3000" b="0" i="0" u="none">
                <a:solidFill>
                  <a:srgbClr val="FFFF00"/>
                </a:solidFill>
                <a:latin typeface="Arial"/>
                <a:ea typeface="Arial"/>
                <a:cs typeface="Arial"/>
                <a:sym typeface="Arial"/>
              </a:rPr>
              <a:t>(khác alcohol)</a:t>
            </a:r>
            <a:endParaRPr/>
          </a:p>
        </p:txBody>
      </p:sp>
      <p:sp>
        <p:nvSpPr>
          <p:cNvPr id="679" name="Google Shape;679;p17"/>
          <p:cNvSpPr txBox="1"/>
          <p:nvPr/>
        </p:nvSpPr>
        <p:spPr>
          <a:xfrm>
            <a:off x="1211262" y="3987800"/>
            <a:ext cx="51816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C</a:t>
            </a:r>
            <a:r>
              <a:rPr lang="en-US" sz="3200" b="0" i="0" u="none" baseline="-25000">
                <a:solidFill>
                  <a:schemeClr val="lt1"/>
                </a:solidFill>
                <a:latin typeface="Arial"/>
                <a:ea typeface="Arial"/>
                <a:cs typeface="Arial"/>
                <a:sym typeface="Arial"/>
              </a:rPr>
              <a:t>6</a:t>
            </a:r>
            <a:r>
              <a:rPr lang="en-US" sz="3200" b="0" i="0" u="none">
                <a:solidFill>
                  <a:schemeClr val="lt1"/>
                </a:solidFill>
                <a:latin typeface="Arial"/>
                <a:ea typeface="Arial"/>
                <a:cs typeface="Arial"/>
                <a:sym typeface="Arial"/>
              </a:rPr>
              <a:t>H</a:t>
            </a:r>
            <a:r>
              <a:rPr lang="en-US" sz="3200" b="0" i="0" u="none" baseline="-25000">
                <a:solidFill>
                  <a:schemeClr val="lt1"/>
                </a:solidFill>
                <a:latin typeface="Arial"/>
                <a:ea typeface="Arial"/>
                <a:cs typeface="Arial"/>
                <a:sym typeface="Arial"/>
              </a:rPr>
              <a:t>5</a:t>
            </a:r>
            <a:r>
              <a:rPr lang="en-US" sz="3200" b="0" i="0" u="none">
                <a:solidFill>
                  <a:schemeClr val="lt1"/>
                </a:solidFill>
                <a:latin typeface="Arial"/>
                <a:ea typeface="Arial"/>
                <a:cs typeface="Arial"/>
                <a:sym typeface="Arial"/>
              </a:rPr>
              <a:t>ONa  +  HCl</a:t>
            </a:r>
            <a:endParaRPr/>
          </a:p>
        </p:txBody>
      </p:sp>
      <p:cxnSp>
        <p:nvCxnSpPr>
          <p:cNvPr id="680" name="Google Shape;680;p17"/>
          <p:cNvCxnSpPr/>
          <p:nvPr/>
        </p:nvCxnSpPr>
        <p:spPr>
          <a:xfrm>
            <a:off x="4791075" y="4289425"/>
            <a:ext cx="681037" cy="1587"/>
          </a:xfrm>
          <a:prstGeom prst="straightConnector1">
            <a:avLst/>
          </a:prstGeom>
          <a:noFill/>
          <a:ln w="19050" cap="flat" cmpd="sng">
            <a:solidFill>
              <a:schemeClr val="lt1"/>
            </a:solidFill>
            <a:prstDash val="solid"/>
            <a:miter lim="800000"/>
            <a:headEnd type="none" w="med" len="med"/>
            <a:tailEnd type="stealth" w="med" len="med"/>
          </a:ln>
        </p:spPr>
      </p:cxnSp>
      <p:sp>
        <p:nvSpPr>
          <p:cNvPr id="681" name="Google Shape;681;p17"/>
          <p:cNvSpPr txBox="1"/>
          <p:nvPr/>
        </p:nvSpPr>
        <p:spPr>
          <a:xfrm>
            <a:off x="5584825" y="3998912"/>
            <a:ext cx="45720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C</a:t>
            </a:r>
            <a:r>
              <a:rPr lang="en-US" sz="3200" b="0" i="0" u="none" baseline="-25000">
                <a:solidFill>
                  <a:schemeClr val="lt1"/>
                </a:solidFill>
                <a:latin typeface="Arial"/>
                <a:ea typeface="Arial"/>
                <a:cs typeface="Arial"/>
                <a:sym typeface="Arial"/>
              </a:rPr>
              <a:t>6</a:t>
            </a:r>
            <a:r>
              <a:rPr lang="en-US" sz="3200" b="0" i="0" u="none">
                <a:solidFill>
                  <a:schemeClr val="lt1"/>
                </a:solidFill>
                <a:latin typeface="Arial"/>
                <a:ea typeface="Arial"/>
                <a:cs typeface="Arial"/>
                <a:sym typeface="Arial"/>
              </a:rPr>
              <a:t>H</a:t>
            </a:r>
            <a:r>
              <a:rPr lang="en-US" sz="3200" b="0" i="0" u="none" baseline="-25000">
                <a:solidFill>
                  <a:schemeClr val="lt1"/>
                </a:solidFill>
                <a:latin typeface="Arial"/>
                <a:ea typeface="Arial"/>
                <a:cs typeface="Arial"/>
                <a:sym typeface="Arial"/>
              </a:rPr>
              <a:t>5</a:t>
            </a:r>
            <a:r>
              <a:rPr lang="en-US" sz="3200" b="0" i="0" u="none">
                <a:solidFill>
                  <a:schemeClr val="lt1"/>
                </a:solidFill>
                <a:latin typeface="Arial"/>
                <a:ea typeface="Arial"/>
                <a:cs typeface="Arial"/>
                <a:sym typeface="Arial"/>
              </a:rPr>
              <a:t>OH  +  NaCl  </a:t>
            </a:r>
            <a:endParaRPr/>
          </a:p>
        </p:txBody>
      </p:sp>
      <p:sp>
        <p:nvSpPr>
          <p:cNvPr id="682" name="Google Shape;682;p17"/>
          <p:cNvSpPr txBox="1"/>
          <p:nvPr/>
        </p:nvSpPr>
        <p:spPr>
          <a:xfrm>
            <a:off x="1384300" y="2847975"/>
            <a:ext cx="1716087"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Huyền phù</a:t>
            </a:r>
            <a:endParaRPr/>
          </a:p>
        </p:txBody>
      </p:sp>
      <p:sp>
        <p:nvSpPr>
          <p:cNvPr id="683" name="Google Shape;683;p17"/>
          <p:cNvSpPr txBox="1"/>
          <p:nvPr/>
        </p:nvSpPr>
        <p:spPr>
          <a:xfrm>
            <a:off x="5803900" y="2863850"/>
            <a:ext cx="206692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dd trong suốt</a:t>
            </a:r>
            <a:endParaRPr/>
          </a:p>
        </p:txBody>
      </p:sp>
      <p:sp>
        <p:nvSpPr>
          <p:cNvPr id="684" name="Google Shape;684;p17"/>
          <p:cNvSpPr txBox="1"/>
          <p:nvPr/>
        </p:nvSpPr>
        <p:spPr>
          <a:xfrm>
            <a:off x="458787" y="295275"/>
            <a:ext cx="51069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III. TÍNH CHẤT HÓA HỌC </a:t>
            </a:r>
            <a:endParaRPr/>
          </a:p>
        </p:txBody>
      </p:sp>
      <p:sp>
        <p:nvSpPr>
          <p:cNvPr id="685" name="Google Shape;685;p17"/>
          <p:cNvSpPr txBox="1"/>
          <p:nvPr/>
        </p:nvSpPr>
        <p:spPr>
          <a:xfrm>
            <a:off x="1412875" y="3292475"/>
            <a:ext cx="1876425"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000"/>
              <a:buFont typeface="Arial"/>
              <a:buNone/>
            </a:pPr>
            <a:r>
              <a:rPr lang="en-US" sz="3000" b="1" i="0" u="none">
                <a:solidFill>
                  <a:srgbClr val="FFFF00"/>
                </a:solidFill>
                <a:latin typeface="Arial"/>
                <a:ea typeface="Arial"/>
                <a:cs typeface="Arial"/>
                <a:sym typeface="Arial"/>
              </a:rPr>
              <a:t>Tính acid</a:t>
            </a:r>
            <a:endParaRPr/>
          </a:p>
        </p:txBody>
      </p:sp>
      <p:sp>
        <p:nvSpPr>
          <p:cNvPr id="686" name="Google Shape;686;p17"/>
          <p:cNvSpPr txBox="1"/>
          <p:nvPr/>
        </p:nvSpPr>
        <p:spPr>
          <a:xfrm>
            <a:off x="1254125" y="4651375"/>
            <a:ext cx="206692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dd trong suốt</a:t>
            </a:r>
            <a:endParaRPr/>
          </a:p>
        </p:txBody>
      </p:sp>
      <p:sp>
        <p:nvSpPr>
          <p:cNvPr id="687" name="Google Shape;687;p17"/>
          <p:cNvSpPr txBox="1"/>
          <p:nvPr/>
        </p:nvSpPr>
        <p:spPr>
          <a:xfrm>
            <a:off x="7016750" y="4651375"/>
            <a:ext cx="17081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huyền phù</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animEffect transition="in" filter="fade">
                                      <p:cBhvr>
                                        <p:cTn id="7" dur="500"/>
                                        <p:tgtEl>
                                          <p:spTgt spid="6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4"/>
                                        </p:tgtEl>
                                        <p:attrNameLst>
                                          <p:attrName>style.visibility</p:attrName>
                                        </p:attrNameLst>
                                      </p:cBhvr>
                                      <p:to>
                                        <p:strVal val="visible"/>
                                      </p:to>
                                    </p:set>
                                    <p:animEffect transition="in" filter="fade">
                                      <p:cBhvr>
                                        <p:cTn id="12" dur="500"/>
                                        <p:tgtEl>
                                          <p:spTgt spid="6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3"/>
                                        </p:tgtEl>
                                        <p:attrNameLst>
                                          <p:attrName>style.visibility</p:attrName>
                                        </p:attrNameLst>
                                      </p:cBhvr>
                                      <p:to>
                                        <p:strVal val="visible"/>
                                      </p:to>
                                    </p:set>
                                    <p:animEffect transition="in" filter="fade">
                                      <p:cBhvr>
                                        <p:cTn id="17" dur="500"/>
                                        <p:tgtEl>
                                          <p:spTgt spid="6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8"/>
                                        </p:tgtEl>
                                        <p:attrNameLst>
                                          <p:attrName>style.visibility</p:attrName>
                                        </p:attrNameLst>
                                      </p:cBhvr>
                                      <p:to>
                                        <p:strVal val="visible"/>
                                      </p:to>
                                    </p:set>
                                    <p:animEffect transition="in" filter="fade">
                                      <p:cBhvr>
                                        <p:cTn id="22" dur="500"/>
                                        <p:tgtEl>
                                          <p:spTgt spid="6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9"/>
                                        </p:tgtEl>
                                        <p:attrNameLst>
                                          <p:attrName>style.visibility</p:attrName>
                                        </p:attrNameLst>
                                      </p:cBhvr>
                                      <p:to>
                                        <p:strVal val="visible"/>
                                      </p:to>
                                    </p:set>
                                    <p:animEffect transition="in" filter="fade">
                                      <p:cBhvr>
                                        <p:cTn id="27" dur="500"/>
                                        <p:tgtEl>
                                          <p:spTgt spid="679"/>
                                        </p:tgtEl>
                                      </p:cBhvr>
                                    </p:animEffect>
                                  </p:childTnLst>
                                </p:cTn>
                              </p:par>
                              <p:par>
                                <p:cTn id="28" presetID="10" presetClass="entr" presetSubtype="0" fill="hold" nodeType="withEffect">
                                  <p:stCondLst>
                                    <p:cond delay="0"/>
                                  </p:stCondLst>
                                  <p:childTnLst>
                                    <p:set>
                                      <p:cBhvr>
                                        <p:cTn id="29" dur="1" fill="hold">
                                          <p:stCondLst>
                                            <p:cond delay="0"/>
                                          </p:stCondLst>
                                        </p:cTn>
                                        <p:tgtEl>
                                          <p:spTgt spid="680"/>
                                        </p:tgtEl>
                                        <p:attrNameLst>
                                          <p:attrName>style.visibility</p:attrName>
                                        </p:attrNameLst>
                                      </p:cBhvr>
                                      <p:to>
                                        <p:strVal val="visible"/>
                                      </p:to>
                                    </p:set>
                                    <p:animEffect transition="in" filter="fade">
                                      <p:cBhvr>
                                        <p:cTn id="30" dur="500"/>
                                        <p:tgtEl>
                                          <p:spTgt spid="68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81"/>
                                        </p:tgtEl>
                                        <p:attrNameLst>
                                          <p:attrName>style.visibility</p:attrName>
                                        </p:attrNameLst>
                                      </p:cBhvr>
                                      <p:to>
                                        <p:strVal val="visible"/>
                                      </p:to>
                                    </p:set>
                                    <p:animEffect transition="in" filter="fade">
                                      <p:cBhvr>
                                        <p:cTn id="35" dur="500"/>
                                        <p:tgtEl>
                                          <p:spTgt spid="68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85"/>
                                        </p:tgtEl>
                                        <p:attrNameLst>
                                          <p:attrName>style.visibility</p:attrName>
                                        </p:attrNameLst>
                                      </p:cBhvr>
                                      <p:to>
                                        <p:strVal val="visible"/>
                                      </p:to>
                                    </p:set>
                                    <p:animEffect transition="in" filter="fade">
                                      <p:cBhvr>
                                        <p:cTn id="40" dur="500"/>
                                        <p:tgtEl>
                                          <p:spTgt spid="68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86"/>
                                        </p:tgtEl>
                                        <p:attrNameLst>
                                          <p:attrName>style.visibility</p:attrName>
                                        </p:attrNameLst>
                                      </p:cBhvr>
                                      <p:to>
                                        <p:strVal val="visible"/>
                                      </p:to>
                                    </p:set>
                                    <p:animEffect transition="in" filter="fade">
                                      <p:cBhvr>
                                        <p:cTn id="45" dur="500"/>
                                        <p:tgtEl>
                                          <p:spTgt spid="68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87"/>
                                        </p:tgtEl>
                                        <p:attrNameLst>
                                          <p:attrName>style.visibility</p:attrName>
                                        </p:attrNameLst>
                                      </p:cBhvr>
                                      <p:to>
                                        <p:strVal val="visible"/>
                                      </p:to>
                                    </p:set>
                                    <p:animEffect transition="in" filter="fade">
                                      <p:cBhvr>
                                        <p:cTn id="50" dur="500"/>
                                        <p:tgtEl>
                                          <p:spTgt spid="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8"/>
          <p:cNvSpPr txBox="1"/>
          <p:nvPr/>
        </p:nvSpPr>
        <p:spPr>
          <a:xfrm>
            <a:off x="1217612" y="228600"/>
            <a:ext cx="10515600" cy="1570037"/>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Clr>
                <a:srgbClr val="FFFF00"/>
              </a:buClr>
              <a:buSzPts val="3200"/>
              <a:buFont typeface="Times New Roman"/>
              <a:buNone/>
            </a:pPr>
            <a:r>
              <a:rPr lang="en-US" sz="3200" b="1" i="0" u="none">
                <a:solidFill>
                  <a:srgbClr val="FFFF00"/>
                </a:solidFill>
                <a:latin typeface="Times New Roman"/>
                <a:ea typeface="Times New Roman"/>
                <a:cs typeface="Times New Roman"/>
                <a:sym typeface="Times New Roman"/>
              </a:rPr>
              <a:t>So sánh khả năng phản ứng của phenol và ethanol khi tác dụng với NaOH.</a:t>
            </a:r>
            <a:endParaRPr/>
          </a:p>
        </p:txBody>
      </p:sp>
      <p:sp>
        <p:nvSpPr>
          <p:cNvPr id="693" name="Google Shape;693;p18"/>
          <p:cNvSpPr/>
          <p:nvPr/>
        </p:nvSpPr>
        <p:spPr>
          <a:xfrm>
            <a:off x="912812" y="5329791"/>
            <a:ext cx="7167562" cy="954107"/>
          </a:xfrm>
          <a:prstGeom prst="rect">
            <a:avLst/>
          </a:prstGeom>
          <a:solidFill>
            <a:srgbClr val="0099FF"/>
          </a:solidFill>
          <a:ln w="9525" cap="flat" cmpd="sng">
            <a:solidFill>
              <a:srgbClr val="E6E6E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endParaRPr sz="2800" b="1" i="0" u="none" strike="noStrike" cap="none">
              <a:solidFill>
                <a:srgbClr val="FF0000"/>
              </a:solidFill>
              <a:latin typeface="Roboto"/>
              <a:ea typeface="Roboto"/>
              <a:cs typeface="Roboto"/>
              <a:sym typeface="Roboto"/>
            </a:endParaRPr>
          </a:p>
          <a:p>
            <a:pPr marL="0" marR="0" lvl="0" indent="0" algn="l" rtl="0">
              <a:lnSpc>
                <a:spcPct val="100000"/>
              </a:lnSpc>
              <a:spcBef>
                <a:spcPts val="0"/>
              </a:spcBef>
              <a:spcAft>
                <a:spcPts val="0"/>
              </a:spcAft>
              <a:buClr>
                <a:srgbClr val="FF0000"/>
              </a:buClr>
              <a:buSzPts val="2800"/>
              <a:buFont typeface="Roboto"/>
              <a:buNone/>
            </a:pPr>
            <a:r>
              <a:rPr lang="en-US" sz="2800" b="1" i="0" u="none" strike="noStrike" cap="none">
                <a:solidFill>
                  <a:srgbClr val="FF0000"/>
                </a:solidFill>
                <a:latin typeface="Roboto"/>
                <a:ea typeface="Roboto"/>
                <a:cs typeface="Roboto"/>
                <a:sym typeface="Roboto"/>
              </a:rPr>
              <a:t>🡺 Phenol có tính acid mạnh hơn ethanol</a:t>
            </a:r>
            <a:endParaRPr/>
          </a:p>
        </p:txBody>
      </p:sp>
      <p:pic>
        <p:nvPicPr>
          <p:cNvPr id="694" name="Google Shape;694;p18"/>
          <p:cNvPicPr preferRelativeResize="0"/>
          <p:nvPr/>
        </p:nvPicPr>
        <p:blipFill rotWithShape="1">
          <a:blip r:embed="rId3">
            <a:alphaModFix/>
          </a:blip>
          <a:srcRect/>
          <a:stretch/>
        </p:blipFill>
        <p:spPr>
          <a:xfrm>
            <a:off x="0" y="0"/>
            <a:ext cx="1511300" cy="1511300"/>
          </a:xfrm>
          <a:prstGeom prst="rect">
            <a:avLst/>
          </a:prstGeom>
          <a:noFill/>
          <a:ln>
            <a:noFill/>
          </a:ln>
        </p:spPr>
      </p:pic>
      <p:sp>
        <p:nvSpPr>
          <p:cNvPr id="695" name="Google Shape;695;p18"/>
          <p:cNvSpPr txBox="1"/>
          <p:nvPr/>
        </p:nvSpPr>
        <p:spPr>
          <a:xfrm>
            <a:off x="569912" y="2027237"/>
            <a:ext cx="113919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Roboto"/>
              <a:buNone/>
            </a:pPr>
            <a:r>
              <a:rPr lang="en-US" sz="2800" b="0" i="0" u="none">
                <a:solidFill>
                  <a:schemeClr val="lt1"/>
                </a:solidFill>
                <a:latin typeface="Roboto"/>
                <a:ea typeface="Roboto"/>
                <a:cs typeface="Roboto"/>
                <a:sym typeface="Roboto"/>
              </a:rPr>
              <a:t>Nhóm phenyl hút electron làm mật độ electron trên nguyên tử O giảm </a:t>
            </a:r>
            <a:endParaRPr/>
          </a:p>
          <a:p>
            <a:pPr marL="0" marR="0" lvl="0" indent="0" algn="l" rtl="0">
              <a:lnSpc>
                <a:spcPct val="100000"/>
              </a:lnSpc>
              <a:spcBef>
                <a:spcPts val="0"/>
              </a:spcBef>
              <a:spcAft>
                <a:spcPts val="0"/>
              </a:spcAft>
              <a:buClr>
                <a:schemeClr val="lt1"/>
              </a:buClr>
              <a:buSzPts val="2800"/>
              <a:buFont typeface="Roboto"/>
              <a:buNone/>
            </a:pPr>
            <a:r>
              <a:rPr lang="en-US" sz="2800" b="0" i="0" u="none">
                <a:solidFill>
                  <a:schemeClr val="lt1"/>
                </a:solidFill>
                <a:latin typeface="Roboto"/>
                <a:ea typeface="Roboto"/>
                <a:cs typeface="Roboto"/>
                <a:sym typeface="Roboto"/>
              </a:rPr>
              <a:t>⇒ Liên kết –O-H phân cực mạnh ⇒ Phenol có tính acid tuy yếu.</a:t>
            </a:r>
            <a:endParaRPr/>
          </a:p>
        </p:txBody>
      </p:sp>
      <p:sp>
        <p:nvSpPr>
          <p:cNvPr id="696" name="Google Shape;696;p18"/>
          <p:cNvSpPr txBox="1"/>
          <p:nvPr/>
        </p:nvSpPr>
        <p:spPr>
          <a:xfrm>
            <a:off x="2671762" y="3216275"/>
            <a:ext cx="69215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Roboto"/>
              <a:buNone/>
            </a:pPr>
            <a:r>
              <a:rPr lang="en-US" sz="3200" b="0" i="0" u="none">
                <a:solidFill>
                  <a:schemeClr val="lt1"/>
                </a:solidFill>
                <a:latin typeface="Roboto"/>
                <a:ea typeface="Roboto"/>
                <a:cs typeface="Roboto"/>
                <a:sym typeface="Roboto"/>
              </a:rPr>
              <a:t>C</a:t>
            </a:r>
            <a:r>
              <a:rPr lang="en-US" sz="3200" b="0" i="0" u="none" baseline="-25000">
                <a:solidFill>
                  <a:schemeClr val="lt1"/>
                </a:solidFill>
                <a:latin typeface="Roboto"/>
                <a:ea typeface="Roboto"/>
                <a:cs typeface="Roboto"/>
                <a:sym typeface="Roboto"/>
              </a:rPr>
              <a:t>6</a:t>
            </a:r>
            <a:r>
              <a:rPr lang="en-US" sz="3200" b="0" i="0" u="none">
                <a:solidFill>
                  <a:schemeClr val="lt1"/>
                </a:solidFill>
                <a:latin typeface="Roboto"/>
                <a:ea typeface="Roboto"/>
                <a:cs typeface="Roboto"/>
                <a:sym typeface="Roboto"/>
              </a:rPr>
              <a:t>H</a:t>
            </a:r>
            <a:r>
              <a:rPr lang="en-US" sz="3200" b="0" i="0" u="none" baseline="-25000">
                <a:solidFill>
                  <a:schemeClr val="lt1"/>
                </a:solidFill>
                <a:latin typeface="Roboto"/>
                <a:ea typeface="Roboto"/>
                <a:cs typeface="Roboto"/>
                <a:sym typeface="Roboto"/>
              </a:rPr>
              <a:t>5</a:t>
            </a:r>
            <a:r>
              <a:rPr lang="en-US" sz="3200" b="0" i="0" u="none">
                <a:solidFill>
                  <a:schemeClr val="lt1"/>
                </a:solidFill>
                <a:latin typeface="Roboto"/>
                <a:ea typeface="Roboto"/>
                <a:cs typeface="Roboto"/>
                <a:sym typeface="Roboto"/>
              </a:rPr>
              <a:t>OH + NaOH → C</a:t>
            </a:r>
            <a:r>
              <a:rPr lang="en-US" sz="3200" b="0" i="0" u="none" baseline="-25000">
                <a:solidFill>
                  <a:schemeClr val="lt1"/>
                </a:solidFill>
                <a:latin typeface="Roboto"/>
                <a:ea typeface="Roboto"/>
                <a:cs typeface="Roboto"/>
                <a:sym typeface="Roboto"/>
              </a:rPr>
              <a:t>6</a:t>
            </a:r>
            <a:r>
              <a:rPr lang="en-US" sz="3200" b="0" i="0" u="none">
                <a:solidFill>
                  <a:schemeClr val="lt1"/>
                </a:solidFill>
                <a:latin typeface="Roboto"/>
                <a:ea typeface="Roboto"/>
                <a:cs typeface="Roboto"/>
                <a:sym typeface="Roboto"/>
              </a:rPr>
              <a:t>H</a:t>
            </a:r>
            <a:r>
              <a:rPr lang="en-US" sz="3200" b="0" i="0" u="none" baseline="-25000">
                <a:solidFill>
                  <a:schemeClr val="lt1"/>
                </a:solidFill>
                <a:latin typeface="Roboto"/>
                <a:ea typeface="Roboto"/>
                <a:cs typeface="Roboto"/>
                <a:sym typeface="Roboto"/>
              </a:rPr>
              <a:t>5</a:t>
            </a:r>
            <a:r>
              <a:rPr lang="en-US" sz="3200" b="0" i="0" u="none">
                <a:solidFill>
                  <a:schemeClr val="lt1"/>
                </a:solidFill>
                <a:latin typeface="Roboto"/>
                <a:ea typeface="Roboto"/>
                <a:cs typeface="Roboto"/>
                <a:sym typeface="Roboto"/>
              </a:rPr>
              <a:t>ONa + H</a:t>
            </a:r>
            <a:r>
              <a:rPr lang="en-US" sz="3200" b="0" i="0" u="none" baseline="-25000">
                <a:solidFill>
                  <a:schemeClr val="lt1"/>
                </a:solidFill>
                <a:latin typeface="Roboto"/>
                <a:ea typeface="Roboto"/>
                <a:cs typeface="Roboto"/>
                <a:sym typeface="Roboto"/>
              </a:rPr>
              <a:t>2</a:t>
            </a:r>
            <a:r>
              <a:rPr lang="en-US" sz="3200" b="0" i="0" u="none">
                <a:solidFill>
                  <a:schemeClr val="lt1"/>
                </a:solidFill>
                <a:latin typeface="Roboto"/>
                <a:ea typeface="Roboto"/>
                <a:cs typeface="Roboto"/>
                <a:sym typeface="Roboto"/>
              </a:rPr>
              <a:t>O</a:t>
            </a:r>
            <a:endParaRPr/>
          </a:p>
        </p:txBody>
      </p:sp>
      <p:sp>
        <p:nvSpPr>
          <p:cNvPr id="697" name="Google Shape;697;p18"/>
          <p:cNvSpPr txBox="1"/>
          <p:nvPr/>
        </p:nvSpPr>
        <p:spPr>
          <a:xfrm>
            <a:off x="498475" y="4035425"/>
            <a:ext cx="111506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Roboto"/>
              <a:buNone/>
            </a:pPr>
            <a:r>
              <a:rPr lang="en-US" sz="2800" b="0" i="0" u="none">
                <a:solidFill>
                  <a:schemeClr val="lt1"/>
                </a:solidFill>
                <a:latin typeface="Roboto"/>
                <a:ea typeface="Roboto"/>
                <a:cs typeface="Roboto"/>
                <a:sym typeface="Roboto"/>
              </a:rPr>
              <a:t>Trong khi đó nhóm −C</a:t>
            </a:r>
            <a:r>
              <a:rPr lang="en-US" sz="2800" b="0" i="0" u="none" baseline="-25000">
                <a:solidFill>
                  <a:schemeClr val="lt1"/>
                </a:solidFill>
                <a:latin typeface="Roboto"/>
                <a:ea typeface="Roboto"/>
                <a:cs typeface="Roboto"/>
                <a:sym typeface="Roboto"/>
              </a:rPr>
              <a:t>2</a:t>
            </a:r>
            <a:r>
              <a:rPr lang="en-US" sz="2800" b="0" i="0" u="none">
                <a:solidFill>
                  <a:schemeClr val="lt1"/>
                </a:solidFill>
                <a:latin typeface="Roboto"/>
                <a:ea typeface="Roboto"/>
                <a:cs typeface="Roboto"/>
                <a:sym typeface="Roboto"/>
              </a:rPr>
              <a:t>H</a:t>
            </a:r>
            <a:r>
              <a:rPr lang="en-US" sz="2800" b="0" i="0" u="none" baseline="-25000">
                <a:solidFill>
                  <a:schemeClr val="lt1"/>
                </a:solidFill>
                <a:latin typeface="Roboto"/>
                <a:ea typeface="Roboto"/>
                <a:cs typeface="Roboto"/>
                <a:sym typeface="Roboto"/>
              </a:rPr>
              <a:t>5 </a:t>
            </a:r>
            <a:r>
              <a:rPr lang="en-US" sz="2800" b="0" i="0" u="none">
                <a:solidFill>
                  <a:schemeClr val="lt1"/>
                </a:solidFill>
                <a:latin typeface="Roboto"/>
                <a:ea typeface="Roboto"/>
                <a:cs typeface="Roboto"/>
                <a:sym typeface="Roboto"/>
              </a:rPr>
              <a:t>của ethanol đẩy electron làm mật độ electron trên nguyên tử O tăng ⇒ Liên kết –O-H ít phân cực hơn.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9"/>
          <p:cNvSpPr txBox="1"/>
          <p:nvPr/>
        </p:nvSpPr>
        <p:spPr>
          <a:xfrm>
            <a:off x="760412" y="1562100"/>
            <a:ext cx="51816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C</a:t>
            </a:r>
            <a:r>
              <a:rPr lang="en-US" sz="3200" b="0" i="0" u="none" baseline="-25000">
                <a:solidFill>
                  <a:schemeClr val="lt1"/>
                </a:solidFill>
                <a:latin typeface="Arial"/>
                <a:ea typeface="Arial"/>
                <a:cs typeface="Arial"/>
                <a:sym typeface="Arial"/>
              </a:rPr>
              <a:t>6</a:t>
            </a:r>
            <a:r>
              <a:rPr lang="en-US" sz="3200" b="0" i="0" u="none">
                <a:solidFill>
                  <a:schemeClr val="lt1"/>
                </a:solidFill>
                <a:latin typeface="Arial"/>
                <a:ea typeface="Arial"/>
                <a:cs typeface="Arial"/>
                <a:sym typeface="Arial"/>
              </a:rPr>
              <a:t>H</a:t>
            </a:r>
            <a:r>
              <a:rPr lang="en-US" sz="3200" b="0" i="0" u="none" baseline="-25000">
                <a:solidFill>
                  <a:schemeClr val="lt1"/>
                </a:solidFill>
                <a:latin typeface="Arial"/>
                <a:ea typeface="Arial"/>
                <a:cs typeface="Arial"/>
                <a:sym typeface="Arial"/>
              </a:rPr>
              <a:t>5</a:t>
            </a:r>
            <a:r>
              <a:rPr lang="en-US" sz="3200" b="0" i="0" u="none">
                <a:solidFill>
                  <a:srgbClr val="FFFF00"/>
                </a:solidFill>
                <a:latin typeface="Arial"/>
                <a:ea typeface="Arial"/>
                <a:cs typeface="Arial"/>
                <a:sym typeface="Arial"/>
              </a:rPr>
              <a:t>OH</a:t>
            </a:r>
            <a:r>
              <a:rPr lang="en-US" sz="3200" b="0" i="0" u="none">
                <a:solidFill>
                  <a:schemeClr val="lt1"/>
                </a:solidFill>
                <a:latin typeface="Arial"/>
                <a:ea typeface="Arial"/>
                <a:cs typeface="Arial"/>
                <a:sym typeface="Arial"/>
              </a:rPr>
              <a:t>  +  Na</a:t>
            </a:r>
            <a:r>
              <a:rPr lang="en-US" sz="3200" b="0" i="0" u="none" baseline="-25000">
                <a:solidFill>
                  <a:schemeClr val="lt1"/>
                </a:solidFill>
                <a:latin typeface="Arial"/>
                <a:ea typeface="Arial"/>
                <a:cs typeface="Arial"/>
                <a:sym typeface="Arial"/>
              </a:rPr>
              <a:t>2</a:t>
            </a:r>
            <a:r>
              <a:rPr lang="en-US" sz="3200" b="0" i="0" u="none">
                <a:solidFill>
                  <a:schemeClr val="lt1"/>
                </a:solidFill>
                <a:latin typeface="Arial"/>
                <a:ea typeface="Arial"/>
                <a:cs typeface="Arial"/>
                <a:sym typeface="Arial"/>
              </a:rPr>
              <a:t>C</a:t>
            </a:r>
            <a:r>
              <a:rPr lang="en-US" sz="3200" b="0" i="0" u="none">
                <a:solidFill>
                  <a:srgbClr val="FFFFFF"/>
                </a:solidFill>
                <a:latin typeface="Arial"/>
                <a:ea typeface="Arial"/>
                <a:cs typeface="Arial"/>
                <a:sym typeface="Arial"/>
              </a:rPr>
              <a:t>O</a:t>
            </a:r>
            <a:r>
              <a:rPr lang="en-US" sz="3200" b="0" i="0" u="none" baseline="-25000">
                <a:solidFill>
                  <a:srgbClr val="FFFFFF"/>
                </a:solidFill>
                <a:latin typeface="Arial"/>
                <a:ea typeface="Arial"/>
                <a:cs typeface="Arial"/>
                <a:sym typeface="Arial"/>
              </a:rPr>
              <a:t>3</a:t>
            </a:r>
            <a:r>
              <a:rPr lang="en-US" sz="3200" b="0" i="0" u="none">
                <a:solidFill>
                  <a:schemeClr val="lt1"/>
                </a:solidFill>
                <a:latin typeface="Arial"/>
                <a:ea typeface="Arial"/>
                <a:cs typeface="Arial"/>
                <a:sym typeface="Arial"/>
              </a:rPr>
              <a:t>   </a:t>
            </a:r>
            <a:endParaRPr/>
          </a:p>
        </p:txBody>
      </p:sp>
      <p:cxnSp>
        <p:nvCxnSpPr>
          <p:cNvPr id="704" name="Google Shape;704;p19"/>
          <p:cNvCxnSpPr/>
          <p:nvPr/>
        </p:nvCxnSpPr>
        <p:spPr>
          <a:xfrm>
            <a:off x="4884737" y="1852612"/>
            <a:ext cx="779462" cy="1587"/>
          </a:xfrm>
          <a:prstGeom prst="straightConnector1">
            <a:avLst/>
          </a:prstGeom>
          <a:noFill/>
          <a:ln w="19050" cap="flat" cmpd="sng">
            <a:solidFill>
              <a:schemeClr val="lt1"/>
            </a:solidFill>
            <a:prstDash val="solid"/>
            <a:miter lim="800000"/>
            <a:headEnd type="none" w="med" len="med"/>
            <a:tailEnd type="stealth" w="med" len="med"/>
          </a:ln>
        </p:spPr>
      </p:cxnSp>
      <p:sp>
        <p:nvSpPr>
          <p:cNvPr id="705" name="Google Shape;705;p19"/>
          <p:cNvSpPr txBox="1"/>
          <p:nvPr/>
        </p:nvSpPr>
        <p:spPr>
          <a:xfrm>
            <a:off x="5776912" y="1562100"/>
            <a:ext cx="45720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C</a:t>
            </a:r>
            <a:r>
              <a:rPr lang="en-US" sz="3200" b="0" i="0" u="none" baseline="-25000">
                <a:solidFill>
                  <a:schemeClr val="lt1"/>
                </a:solidFill>
                <a:latin typeface="Arial"/>
                <a:ea typeface="Arial"/>
                <a:cs typeface="Arial"/>
                <a:sym typeface="Arial"/>
              </a:rPr>
              <a:t>6</a:t>
            </a:r>
            <a:r>
              <a:rPr lang="en-US" sz="3200" b="0" i="0" u="none">
                <a:solidFill>
                  <a:schemeClr val="lt1"/>
                </a:solidFill>
                <a:latin typeface="Arial"/>
                <a:ea typeface="Arial"/>
                <a:cs typeface="Arial"/>
                <a:sym typeface="Arial"/>
              </a:rPr>
              <a:t>H</a:t>
            </a:r>
            <a:r>
              <a:rPr lang="en-US" sz="3200" b="0" i="0" u="none" baseline="-25000">
                <a:solidFill>
                  <a:schemeClr val="lt1"/>
                </a:solidFill>
                <a:latin typeface="Arial"/>
                <a:ea typeface="Arial"/>
                <a:cs typeface="Arial"/>
                <a:sym typeface="Arial"/>
              </a:rPr>
              <a:t>5</a:t>
            </a:r>
            <a:r>
              <a:rPr lang="en-US" sz="3200" b="0" i="0" u="none">
                <a:solidFill>
                  <a:srgbClr val="FFFF00"/>
                </a:solidFill>
                <a:latin typeface="Arial"/>
                <a:ea typeface="Arial"/>
                <a:cs typeface="Arial"/>
                <a:sym typeface="Arial"/>
              </a:rPr>
              <a:t>ONa</a:t>
            </a:r>
            <a:r>
              <a:rPr lang="en-US" sz="3200" b="0" i="0" u="none">
                <a:solidFill>
                  <a:schemeClr val="lt1"/>
                </a:solidFill>
                <a:latin typeface="Arial"/>
                <a:ea typeface="Arial"/>
                <a:cs typeface="Arial"/>
                <a:sym typeface="Arial"/>
              </a:rPr>
              <a:t>  +  NaHCO</a:t>
            </a:r>
            <a:r>
              <a:rPr lang="en-US" sz="3200" b="0" i="0" u="none" baseline="-25000">
                <a:solidFill>
                  <a:schemeClr val="lt1"/>
                </a:solidFill>
                <a:latin typeface="Arial"/>
                <a:ea typeface="Arial"/>
                <a:cs typeface="Arial"/>
                <a:sym typeface="Arial"/>
              </a:rPr>
              <a:t>3</a:t>
            </a:r>
            <a:r>
              <a:rPr lang="en-US" sz="3200" b="0" i="0" u="none">
                <a:solidFill>
                  <a:schemeClr val="lt1"/>
                </a:solidFill>
                <a:latin typeface="Arial"/>
                <a:ea typeface="Arial"/>
                <a:cs typeface="Arial"/>
                <a:sym typeface="Arial"/>
              </a:rPr>
              <a:t>   </a:t>
            </a:r>
            <a:endParaRPr/>
          </a:p>
        </p:txBody>
      </p:sp>
      <p:sp>
        <p:nvSpPr>
          <p:cNvPr id="706" name="Google Shape;706;p19"/>
          <p:cNvSpPr txBox="1"/>
          <p:nvPr/>
        </p:nvSpPr>
        <p:spPr>
          <a:xfrm>
            <a:off x="5775325" y="2305050"/>
            <a:ext cx="206692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dd trong suốt</a:t>
            </a:r>
            <a:endParaRPr/>
          </a:p>
        </p:txBody>
      </p:sp>
      <p:sp>
        <p:nvSpPr>
          <p:cNvPr id="707" name="Google Shape;707;p19"/>
          <p:cNvSpPr txBox="1"/>
          <p:nvPr/>
        </p:nvSpPr>
        <p:spPr>
          <a:xfrm>
            <a:off x="912812" y="2349500"/>
            <a:ext cx="17081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huyền phù</a:t>
            </a:r>
            <a:endParaRPr/>
          </a:p>
        </p:txBody>
      </p:sp>
      <p:cxnSp>
        <p:nvCxnSpPr>
          <p:cNvPr id="708" name="Google Shape;708;p19"/>
          <p:cNvCxnSpPr/>
          <p:nvPr/>
        </p:nvCxnSpPr>
        <p:spPr>
          <a:xfrm rot="10800000">
            <a:off x="4884737" y="2036762"/>
            <a:ext cx="763587" cy="0"/>
          </a:xfrm>
          <a:prstGeom prst="straightConnector1">
            <a:avLst/>
          </a:prstGeom>
          <a:noFill/>
          <a:ln w="19050" cap="flat" cmpd="sng">
            <a:solidFill>
              <a:schemeClr val="lt1"/>
            </a:solidFill>
            <a:prstDash val="solid"/>
            <a:miter lim="800000"/>
            <a:headEnd type="none" w="med" len="med"/>
            <a:tailEnd type="stealth" w="med" len="med"/>
          </a:ln>
        </p:spPr>
      </p:cxnSp>
      <p:sp>
        <p:nvSpPr>
          <p:cNvPr id="709" name="Google Shape;709;p19"/>
          <p:cNvSpPr txBox="1"/>
          <p:nvPr/>
        </p:nvSpPr>
        <p:spPr>
          <a:xfrm>
            <a:off x="455612" y="407987"/>
            <a:ext cx="6705600" cy="585787"/>
          </a:xfrm>
          <a:prstGeom prst="rect">
            <a:avLst/>
          </a:prstGeom>
          <a:noFill/>
          <a:ln>
            <a:noFill/>
          </a:ln>
        </p:spPr>
        <p:txBody>
          <a:bodyPr spcFirstLastPara="1" wrap="square" lIns="91425" tIns="45700" rIns="91425" bIns="45700" anchor="t" anchorCtr="0">
            <a:spAutoFit/>
          </a:bodyPr>
          <a:lstStyle/>
          <a:p>
            <a:pPr marL="0" marR="0" lvl="0" indent="-190500" algn="l" rtl="0">
              <a:lnSpc>
                <a:spcPct val="100000"/>
              </a:lnSpc>
              <a:spcBef>
                <a:spcPts val="0"/>
              </a:spcBef>
              <a:spcAft>
                <a:spcPts val="0"/>
              </a:spcAft>
              <a:buClr>
                <a:schemeClr val="lt1"/>
              </a:buClr>
              <a:buSzPts val="3000"/>
              <a:buFont typeface="Noto Sans Symbols"/>
              <a:buChar char="❖"/>
            </a:pPr>
            <a:r>
              <a:rPr lang="en-US" sz="3000" b="0" i="0" u="none">
                <a:solidFill>
                  <a:schemeClr val="lt1"/>
                </a:solidFill>
                <a:latin typeface="Arial"/>
                <a:ea typeface="Arial"/>
                <a:cs typeface="Arial"/>
                <a:sym typeface="Arial"/>
              </a:rPr>
              <a:t> Tác dụng với dung dịch </a:t>
            </a:r>
            <a:r>
              <a:rPr lang="en-US" sz="3200" b="0" i="0" u="none">
                <a:solidFill>
                  <a:srgbClr val="FFFFFF"/>
                </a:solidFill>
                <a:latin typeface="Arial"/>
                <a:ea typeface="Arial"/>
                <a:cs typeface="Arial"/>
                <a:sym typeface="Arial"/>
              </a:rPr>
              <a:t>Na</a:t>
            </a:r>
            <a:r>
              <a:rPr lang="en-US" sz="3200" b="0" i="0" u="none" baseline="-25000">
                <a:solidFill>
                  <a:srgbClr val="FFFFFF"/>
                </a:solidFill>
                <a:latin typeface="Arial"/>
                <a:ea typeface="Arial"/>
                <a:cs typeface="Arial"/>
                <a:sym typeface="Arial"/>
              </a:rPr>
              <a:t>2</a:t>
            </a:r>
            <a:r>
              <a:rPr lang="en-US" sz="3200" b="0" i="0" u="none">
                <a:solidFill>
                  <a:srgbClr val="FFFFFF"/>
                </a:solidFill>
                <a:latin typeface="Arial"/>
                <a:ea typeface="Arial"/>
                <a:cs typeface="Arial"/>
                <a:sym typeface="Arial"/>
              </a:rPr>
              <a:t>CO</a:t>
            </a:r>
            <a:r>
              <a:rPr lang="en-US" sz="3200" b="0" i="0" u="none" baseline="-25000">
                <a:solidFill>
                  <a:srgbClr val="FFFFFF"/>
                </a:solidFill>
                <a:latin typeface="Arial"/>
                <a:ea typeface="Arial"/>
                <a:cs typeface="Arial"/>
                <a:sym typeface="Arial"/>
              </a:rPr>
              <a:t>3</a:t>
            </a:r>
            <a:r>
              <a:rPr lang="en-US" sz="3200" b="0" i="0" u="none">
                <a:solidFill>
                  <a:srgbClr val="FFFFFF"/>
                </a:solidFill>
                <a:latin typeface="Arial"/>
                <a:ea typeface="Arial"/>
                <a:cs typeface="Arial"/>
                <a:sym typeface="Arial"/>
              </a:rPr>
              <a:t> </a:t>
            </a:r>
            <a:endParaRPr/>
          </a:p>
        </p:txBody>
      </p:sp>
      <p:sp>
        <p:nvSpPr>
          <p:cNvPr id="710" name="Google Shape;710;p19"/>
          <p:cNvSpPr/>
          <p:nvPr/>
        </p:nvSpPr>
        <p:spPr>
          <a:xfrm>
            <a:off x="314325" y="2971800"/>
            <a:ext cx="11255375" cy="1271587"/>
          </a:xfrm>
          <a:prstGeom prst="roundRect">
            <a:avLst>
              <a:gd name="adj" fmla="val 16667"/>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lt1"/>
              </a:buClr>
              <a:buSzPts val="3000"/>
              <a:buFont typeface="Arial"/>
              <a:buNone/>
            </a:pPr>
            <a:r>
              <a:rPr lang="en-US" sz="3000" b="0" i="0" u="none">
                <a:solidFill>
                  <a:schemeClr val="lt1"/>
                </a:solidFill>
                <a:latin typeface="Arial"/>
                <a:ea typeface="Arial"/>
                <a:cs typeface="Arial"/>
                <a:sym typeface="Arial"/>
              </a:rPr>
              <a:t>Phenol có </a:t>
            </a:r>
            <a:r>
              <a:rPr lang="en-US" sz="3000" b="0" i="0" u="none">
                <a:solidFill>
                  <a:srgbClr val="FFFF00"/>
                </a:solidFill>
                <a:latin typeface="Arial"/>
                <a:ea typeface="Arial"/>
                <a:cs typeface="Arial"/>
                <a:sym typeface="Arial"/>
              </a:rPr>
              <a:t>tính acid </a:t>
            </a:r>
            <a:r>
              <a:rPr lang="en-US" sz="3000" b="0" i="0" u="none">
                <a:solidFill>
                  <a:schemeClr val="lt1"/>
                </a:solidFill>
                <a:latin typeface="Arial"/>
                <a:ea typeface="Arial"/>
                <a:cs typeface="Arial"/>
                <a:sym typeface="Arial"/>
              </a:rPr>
              <a:t>nhưng rất </a:t>
            </a:r>
            <a:r>
              <a:rPr lang="en-US" sz="3000" b="0" i="0" u="none">
                <a:solidFill>
                  <a:srgbClr val="FFFF00"/>
                </a:solidFill>
                <a:latin typeface="Arial"/>
                <a:ea typeface="Arial"/>
                <a:cs typeface="Arial"/>
                <a:sym typeface="Arial"/>
              </a:rPr>
              <a:t>yếu</a:t>
            </a:r>
            <a:r>
              <a:rPr lang="en-US" sz="3000" b="0" i="0" u="none">
                <a:solidFill>
                  <a:schemeClr val="lt1"/>
                </a:solidFill>
                <a:latin typeface="Arial"/>
                <a:ea typeface="Arial"/>
                <a:cs typeface="Arial"/>
                <a:sym typeface="Arial"/>
              </a:rPr>
              <a:t> (&lt; H</a:t>
            </a:r>
            <a:r>
              <a:rPr lang="en-US" sz="3000" b="0" i="0" u="none" baseline="-25000">
                <a:solidFill>
                  <a:schemeClr val="lt1"/>
                </a:solidFill>
                <a:latin typeface="Arial"/>
                <a:ea typeface="Arial"/>
                <a:cs typeface="Arial"/>
                <a:sym typeface="Arial"/>
              </a:rPr>
              <a:t>2</a:t>
            </a:r>
            <a:r>
              <a:rPr lang="en-US" sz="3000" b="0" i="0" u="none">
                <a:solidFill>
                  <a:schemeClr val="lt1"/>
                </a:solidFill>
                <a:latin typeface="Arial"/>
                <a:ea typeface="Arial"/>
                <a:cs typeface="Arial"/>
                <a:sym typeface="Arial"/>
              </a:rPr>
              <a:t>CO</a:t>
            </a:r>
            <a:r>
              <a:rPr lang="en-US" sz="3000" b="0" i="0" u="none" baseline="-25000">
                <a:solidFill>
                  <a:schemeClr val="lt1"/>
                </a:solidFill>
                <a:latin typeface="Arial"/>
                <a:ea typeface="Arial"/>
                <a:cs typeface="Arial"/>
                <a:sym typeface="Arial"/>
              </a:rPr>
              <a:t>3</a:t>
            </a:r>
            <a:r>
              <a:rPr lang="en-US" sz="3000" b="0" i="0" u="none">
                <a:solidFill>
                  <a:schemeClr val="lt1"/>
                </a:solidFill>
                <a:latin typeface="Arial"/>
                <a:ea typeface="Arial"/>
                <a:cs typeface="Arial"/>
                <a:sym typeface="Arial"/>
              </a:rPr>
              <a:t>), dd phenol </a:t>
            </a:r>
            <a:r>
              <a:rPr lang="en-US" sz="3000" b="0" i="0" u="none">
                <a:solidFill>
                  <a:srgbClr val="FFFF00"/>
                </a:solidFill>
                <a:latin typeface="Arial"/>
                <a:ea typeface="Arial"/>
                <a:cs typeface="Arial"/>
                <a:sym typeface="Arial"/>
              </a:rPr>
              <a:t>không</a:t>
            </a:r>
            <a:r>
              <a:rPr lang="en-US" sz="3000" b="0" i="0" u="none">
                <a:solidFill>
                  <a:schemeClr val="lt1"/>
                </a:solidFill>
                <a:latin typeface="Arial"/>
                <a:ea typeface="Arial"/>
                <a:cs typeface="Arial"/>
                <a:sym typeface="Arial"/>
              </a:rPr>
              <a:t> làm đổi màu quỳ tím. </a:t>
            </a:r>
            <a:endParaRPr/>
          </a:p>
        </p:txBody>
      </p:sp>
      <p:sp>
        <p:nvSpPr>
          <p:cNvPr id="711" name="Google Shape;711;p19"/>
          <p:cNvSpPr txBox="1"/>
          <p:nvPr/>
        </p:nvSpPr>
        <p:spPr>
          <a:xfrm>
            <a:off x="881062" y="4800600"/>
            <a:ext cx="51816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C</a:t>
            </a:r>
            <a:r>
              <a:rPr lang="en-US" sz="3200" b="0" i="0" u="none" baseline="-25000">
                <a:solidFill>
                  <a:schemeClr val="lt1"/>
                </a:solidFill>
                <a:latin typeface="Arial"/>
                <a:ea typeface="Arial"/>
                <a:cs typeface="Arial"/>
                <a:sym typeface="Arial"/>
              </a:rPr>
              <a:t>6</a:t>
            </a:r>
            <a:r>
              <a:rPr lang="en-US" sz="3200" b="0" i="0" u="none">
                <a:solidFill>
                  <a:schemeClr val="lt1"/>
                </a:solidFill>
                <a:latin typeface="Arial"/>
                <a:ea typeface="Arial"/>
                <a:cs typeface="Arial"/>
                <a:sym typeface="Arial"/>
              </a:rPr>
              <a:t>H</a:t>
            </a:r>
            <a:r>
              <a:rPr lang="en-US" sz="3200" b="0" i="0" u="none" baseline="-25000">
                <a:solidFill>
                  <a:schemeClr val="lt1"/>
                </a:solidFill>
                <a:latin typeface="Arial"/>
                <a:ea typeface="Arial"/>
                <a:cs typeface="Arial"/>
                <a:sym typeface="Arial"/>
              </a:rPr>
              <a:t>5</a:t>
            </a:r>
            <a:r>
              <a:rPr lang="en-US" sz="3200" b="0" i="0" u="none">
                <a:solidFill>
                  <a:srgbClr val="FFFF00"/>
                </a:solidFill>
                <a:latin typeface="Arial"/>
                <a:ea typeface="Arial"/>
                <a:cs typeface="Arial"/>
                <a:sym typeface="Arial"/>
              </a:rPr>
              <a:t>ONa</a:t>
            </a:r>
            <a:r>
              <a:rPr lang="en-US" sz="3200" b="0" i="0" u="none">
                <a:solidFill>
                  <a:schemeClr val="lt1"/>
                </a:solidFill>
                <a:latin typeface="Arial"/>
                <a:ea typeface="Arial"/>
                <a:cs typeface="Arial"/>
                <a:sym typeface="Arial"/>
              </a:rPr>
              <a:t>  +  C</a:t>
            </a:r>
            <a:r>
              <a:rPr lang="en-US" sz="3200" b="0" i="0" u="none">
                <a:solidFill>
                  <a:srgbClr val="FFFFFF"/>
                </a:solidFill>
                <a:latin typeface="Arial"/>
                <a:ea typeface="Arial"/>
                <a:cs typeface="Arial"/>
                <a:sym typeface="Arial"/>
              </a:rPr>
              <a:t>O</a:t>
            </a:r>
            <a:r>
              <a:rPr lang="en-US" sz="3200" b="0" i="0" u="none" baseline="-25000">
                <a:solidFill>
                  <a:srgbClr val="FFFFFF"/>
                </a:solidFill>
                <a:latin typeface="Arial"/>
                <a:ea typeface="Arial"/>
                <a:cs typeface="Arial"/>
                <a:sym typeface="Arial"/>
              </a:rPr>
              <a:t>2</a:t>
            </a:r>
            <a:r>
              <a:rPr lang="en-US" sz="3200" b="0" i="0" u="none">
                <a:solidFill>
                  <a:srgbClr val="FFFFFF"/>
                </a:solidFill>
                <a:latin typeface="Arial"/>
                <a:ea typeface="Arial"/>
                <a:cs typeface="Arial"/>
                <a:sym typeface="Arial"/>
              </a:rPr>
              <a:t> </a:t>
            </a:r>
            <a:r>
              <a:rPr lang="en-US" sz="3200" b="0" i="0" u="none">
                <a:solidFill>
                  <a:schemeClr val="lt1"/>
                </a:solidFill>
                <a:latin typeface="Arial"/>
                <a:ea typeface="Arial"/>
                <a:cs typeface="Arial"/>
                <a:sym typeface="Arial"/>
              </a:rPr>
              <a:t>   </a:t>
            </a:r>
            <a:endParaRPr/>
          </a:p>
        </p:txBody>
      </p:sp>
      <p:cxnSp>
        <p:nvCxnSpPr>
          <p:cNvPr id="712" name="Google Shape;712;p19"/>
          <p:cNvCxnSpPr/>
          <p:nvPr/>
        </p:nvCxnSpPr>
        <p:spPr>
          <a:xfrm>
            <a:off x="6269037" y="5119687"/>
            <a:ext cx="779462" cy="1587"/>
          </a:xfrm>
          <a:prstGeom prst="straightConnector1">
            <a:avLst/>
          </a:prstGeom>
          <a:noFill/>
          <a:ln w="19050" cap="flat" cmpd="sng">
            <a:solidFill>
              <a:schemeClr val="lt1"/>
            </a:solidFill>
            <a:prstDash val="solid"/>
            <a:miter lim="800000"/>
            <a:headEnd type="none" w="med" len="med"/>
            <a:tailEnd type="stealth" w="med" len="med"/>
          </a:ln>
        </p:spPr>
      </p:cxnSp>
      <p:sp>
        <p:nvSpPr>
          <p:cNvPr id="713" name="Google Shape;713;p19"/>
          <p:cNvSpPr txBox="1"/>
          <p:nvPr/>
        </p:nvSpPr>
        <p:spPr>
          <a:xfrm>
            <a:off x="7161212" y="4829175"/>
            <a:ext cx="45720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C</a:t>
            </a:r>
            <a:r>
              <a:rPr lang="en-US" sz="3200" b="0" i="0" u="none" baseline="-25000">
                <a:solidFill>
                  <a:schemeClr val="lt1"/>
                </a:solidFill>
                <a:latin typeface="Arial"/>
                <a:ea typeface="Arial"/>
                <a:cs typeface="Arial"/>
                <a:sym typeface="Arial"/>
              </a:rPr>
              <a:t>6</a:t>
            </a:r>
            <a:r>
              <a:rPr lang="en-US" sz="3200" b="0" i="0" u="none">
                <a:solidFill>
                  <a:schemeClr val="lt1"/>
                </a:solidFill>
                <a:latin typeface="Arial"/>
                <a:ea typeface="Arial"/>
                <a:cs typeface="Arial"/>
                <a:sym typeface="Arial"/>
              </a:rPr>
              <a:t>H</a:t>
            </a:r>
            <a:r>
              <a:rPr lang="en-US" sz="3200" b="0" i="0" u="none" baseline="-25000">
                <a:solidFill>
                  <a:schemeClr val="lt1"/>
                </a:solidFill>
                <a:latin typeface="Arial"/>
                <a:ea typeface="Arial"/>
                <a:cs typeface="Arial"/>
                <a:sym typeface="Arial"/>
              </a:rPr>
              <a:t>5</a:t>
            </a:r>
            <a:r>
              <a:rPr lang="en-US" sz="3200" b="0" i="0" u="none">
                <a:solidFill>
                  <a:srgbClr val="FFFF00"/>
                </a:solidFill>
                <a:latin typeface="Arial"/>
                <a:ea typeface="Arial"/>
                <a:cs typeface="Arial"/>
                <a:sym typeface="Arial"/>
              </a:rPr>
              <a:t>OH</a:t>
            </a:r>
            <a:r>
              <a:rPr lang="en-US" sz="3200" b="0" i="0" u="none">
                <a:solidFill>
                  <a:schemeClr val="lt1"/>
                </a:solidFill>
                <a:latin typeface="Arial"/>
                <a:ea typeface="Arial"/>
                <a:cs typeface="Arial"/>
                <a:sym typeface="Arial"/>
              </a:rPr>
              <a:t>  +  NaHCO</a:t>
            </a:r>
            <a:r>
              <a:rPr lang="en-US" sz="3200" b="0" i="0" u="none" baseline="-25000">
                <a:solidFill>
                  <a:schemeClr val="lt1"/>
                </a:solidFill>
                <a:latin typeface="Arial"/>
                <a:ea typeface="Arial"/>
                <a:cs typeface="Arial"/>
                <a:sym typeface="Arial"/>
              </a:rPr>
              <a:t>3</a:t>
            </a:r>
            <a:r>
              <a:rPr lang="en-US" sz="3200" b="0" i="0" u="none">
                <a:solidFill>
                  <a:schemeClr val="lt1"/>
                </a:solidFill>
                <a:latin typeface="Arial"/>
                <a:ea typeface="Arial"/>
                <a:cs typeface="Arial"/>
                <a:sym typeface="Arial"/>
              </a:rPr>
              <a:t>   </a:t>
            </a:r>
            <a:endParaRPr/>
          </a:p>
        </p:txBody>
      </p:sp>
      <p:sp>
        <p:nvSpPr>
          <p:cNvPr id="714" name="Google Shape;714;p19"/>
          <p:cNvSpPr txBox="1"/>
          <p:nvPr/>
        </p:nvSpPr>
        <p:spPr>
          <a:xfrm>
            <a:off x="4403725" y="4800600"/>
            <a:ext cx="1420812"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H</a:t>
            </a:r>
            <a:r>
              <a:rPr lang="en-US" sz="3200" b="0" i="0" u="none" baseline="-25000">
                <a:solidFill>
                  <a:schemeClr val="lt1"/>
                </a:solidFill>
                <a:latin typeface="Arial"/>
                <a:ea typeface="Arial"/>
                <a:cs typeface="Arial"/>
                <a:sym typeface="Arial"/>
              </a:rPr>
              <a:t>2</a:t>
            </a:r>
            <a:r>
              <a:rPr lang="en-US" sz="3200" b="0" i="0" u="none">
                <a:solidFill>
                  <a:schemeClr val="lt1"/>
                </a:solidFill>
                <a:latin typeface="Arial"/>
                <a:ea typeface="Arial"/>
                <a:cs typeface="Arial"/>
                <a:sym typeface="Arial"/>
              </a:rPr>
              <a: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3"/>
                                        </p:tgtEl>
                                        <p:attrNameLst>
                                          <p:attrName>style.visibility</p:attrName>
                                        </p:attrNameLst>
                                      </p:cBhvr>
                                      <p:to>
                                        <p:strVal val="visible"/>
                                      </p:to>
                                    </p:set>
                                    <p:animEffect transition="in" filter="fade">
                                      <p:cBhvr>
                                        <p:cTn id="7" dur="500"/>
                                        <p:tgtEl>
                                          <p:spTgt spid="703"/>
                                        </p:tgtEl>
                                      </p:cBhvr>
                                    </p:animEffect>
                                  </p:childTnLst>
                                </p:cTn>
                              </p:par>
                              <p:par>
                                <p:cTn id="8" presetID="10" presetClass="entr" presetSubtype="0" fill="hold" nodeType="withEffect">
                                  <p:stCondLst>
                                    <p:cond delay="0"/>
                                  </p:stCondLst>
                                  <p:childTnLst>
                                    <p:set>
                                      <p:cBhvr>
                                        <p:cTn id="9" dur="1" fill="hold">
                                          <p:stCondLst>
                                            <p:cond delay="0"/>
                                          </p:stCondLst>
                                        </p:cTn>
                                        <p:tgtEl>
                                          <p:spTgt spid="704"/>
                                        </p:tgtEl>
                                        <p:attrNameLst>
                                          <p:attrName>style.visibility</p:attrName>
                                        </p:attrNameLst>
                                      </p:cBhvr>
                                      <p:to>
                                        <p:strVal val="visible"/>
                                      </p:to>
                                    </p:set>
                                    <p:animEffect transition="in" filter="fade">
                                      <p:cBhvr>
                                        <p:cTn id="10" dur="500"/>
                                        <p:tgtEl>
                                          <p:spTgt spid="70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05"/>
                                        </p:tgtEl>
                                        <p:attrNameLst>
                                          <p:attrName>style.visibility</p:attrName>
                                        </p:attrNameLst>
                                      </p:cBhvr>
                                      <p:to>
                                        <p:strVal val="visible"/>
                                      </p:to>
                                    </p:set>
                                    <p:animEffect transition="in" filter="fade">
                                      <p:cBhvr>
                                        <p:cTn id="15" dur="500"/>
                                        <p:tgtEl>
                                          <p:spTgt spid="70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06"/>
                                        </p:tgtEl>
                                        <p:attrNameLst>
                                          <p:attrName>style.visibility</p:attrName>
                                        </p:attrNameLst>
                                      </p:cBhvr>
                                      <p:to>
                                        <p:strVal val="visible"/>
                                      </p:to>
                                    </p:set>
                                    <p:animEffect transition="in" filter="fade">
                                      <p:cBhvr>
                                        <p:cTn id="20" dur="500"/>
                                        <p:tgtEl>
                                          <p:spTgt spid="70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07"/>
                                        </p:tgtEl>
                                        <p:attrNameLst>
                                          <p:attrName>style.visibility</p:attrName>
                                        </p:attrNameLst>
                                      </p:cBhvr>
                                      <p:to>
                                        <p:strVal val="visible"/>
                                      </p:to>
                                    </p:set>
                                    <p:animEffect transition="in" filter="fade">
                                      <p:cBhvr>
                                        <p:cTn id="25" dur="500"/>
                                        <p:tgtEl>
                                          <p:spTgt spid="707"/>
                                        </p:tgtEl>
                                      </p:cBhvr>
                                    </p:animEffect>
                                  </p:childTnLst>
                                </p:cTn>
                              </p:par>
                              <p:par>
                                <p:cTn id="26" presetID="10" presetClass="entr" presetSubtype="0" fill="hold" nodeType="withEffect">
                                  <p:stCondLst>
                                    <p:cond delay="0"/>
                                  </p:stCondLst>
                                  <p:childTnLst>
                                    <p:set>
                                      <p:cBhvr>
                                        <p:cTn id="27" dur="1" fill="hold">
                                          <p:stCondLst>
                                            <p:cond delay="0"/>
                                          </p:stCondLst>
                                        </p:cTn>
                                        <p:tgtEl>
                                          <p:spTgt spid="708"/>
                                        </p:tgtEl>
                                        <p:attrNameLst>
                                          <p:attrName>style.visibility</p:attrName>
                                        </p:attrNameLst>
                                      </p:cBhvr>
                                      <p:to>
                                        <p:strVal val="visible"/>
                                      </p:to>
                                    </p:set>
                                    <p:animEffect transition="in" filter="fade">
                                      <p:cBhvr>
                                        <p:cTn id="28" dur="500"/>
                                        <p:tgtEl>
                                          <p:spTgt spid="70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0"/>
                                        </p:tgtEl>
                                        <p:attrNameLst>
                                          <p:attrName>style.visibility</p:attrName>
                                        </p:attrNameLst>
                                      </p:cBhvr>
                                      <p:to>
                                        <p:strVal val="visible"/>
                                      </p:to>
                                    </p:set>
                                    <p:animEffect transition="in" filter="fade">
                                      <p:cBhvr>
                                        <p:cTn id="33" dur="500"/>
                                        <p:tgtEl>
                                          <p:spTgt spid="7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1"/>
                                        </p:tgtEl>
                                        <p:attrNameLst>
                                          <p:attrName>style.visibility</p:attrName>
                                        </p:attrNameLst>
                                      </p:cBhvr>
                                      <p:to>
                                        <p:strVal val="visible"/>
                                      </p:to>
                                    </p:set>
                                    <p:animEffect transition="in" filter="fade">
                                      <p:cBhvr>
                                        <p:cTn id="38" dur="500"/>
                                        <p:tgtEl>
                                          <p:spTgt spid="711"/>
                                        </p:tgtEl>
                                      </p:cBhvr>
                                    </p:animEffect>
                                  </p:childTnLst>
                                </p:cTn>
                              </p:par>
                              <p:par>
                                <p:cTn id="39" presetID="10" presetClass="entr" presetSubtype="0" fill="hold" nodeType="withEffect">
                                  <p:stCondLst>
                                    <p:cond delay="0"/>
                                  </p:stCondLst>
                                  <p:childTnLst>
                                    <p:set>
                                      <p:cBhvr>
                                        <p:cTn id="40" dur="1" fill="hold">
                                          <p:stCondLst>
                                            <p:cond delay="0"/>
                                          </p:stCondLst>
                                        </p:cTn>
                                        <p:tgtEl>
                                          <p:spTgt spid="712"/>
                                        </p:tgtEl>
                                        <p:attrNameLst>
                                          <p:attrName>style.visibility</p:attrName>
                                        </p:attrNameLst>
                                      </p:cBhvr>
                                      <p:to>
                                        <p:strVal val="visible"/>
                                      </p:to>
                                    </p:set>
                                    <p:animEffect transition="in" filter="fade">
                                      <p:cBhvr>
                                        <p:cTn id="41" dur="500"/>
                                        <p:tgtEl>
                                          <p:spTgt spid="7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13"/>
                                        </p:tgtEl>
                                        <p:attrNameLst>
                                          <p:attrName>style.visibility</p:attrName>
                                        </p:attrNameLst>
                                      </p:cBhvr>
                                      <p:to>
                                        <p:strVal val="visible"/>
                                      </p:to>
                                    </p:set>
                                    <p:animEffect transition="in" filter="fade">
                                      <p:cBhvr>
                                        <p:cTn id="46" dur="500"/>
                                        <p:tgtEl>
                                          <p:spTgt spid="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20"/>
          <p:cNvGrpSpPr/>
          <p:nvPr/>
        </p:nvGrpSpPr>
        <p:grpSpPr>
          <a:xfrm>
            <a:off x="8788400" y="719137"/>
            <a:ext cx="2455862" cy="1439862"/>
            <a:chOff x="2565481" y="1901797"/>
            <a:chExt cx="2933109" cy="1531088"/>
          </a:xfrm>
        </p:grpSpPr>
        <p:grpSp>
          <p:nvGrpSpPr>
            <p:cNvPr id="721" name="Google Shape;721;p20"/>
            <p:cNvGrpSpPr/>
            <p:nvPr/>
          </p:nvGrpSpPr>
          <p:grpSpPr>
            <a:xfrm>
              <a:off x="2565481" y="1901797"/>
              <a:ext cx="2933109" cy="1531088"/>
              <a:chOff x="2565481" y="1901797"/>
              <a:chExt cx="2933109" cy="1531088"/>
            </a:xfrm>
          </p:grpSpPr>
          <p:grpSp>
            <p:nvGrpSpPr>
              <p:cNvPr id="722" name="Google Shape;722;p20"/>
              <p:cNvGrpSpPr/>
              <p:nvPr/>
            </p:nvGrpSpPr>
            <p:grpSpPr>
              <a:xfrm>
                <a:off x="2565481" y="2337611"/>
                <a:ext cx="2933109" cy="1095274"/>
                <a:chOff x="2133604" y="4972050"/>
                <a:chExt cx="3517751" cy="1414463"/>
              </a:xfrm>
            </p:grpSpPr>
            <p:grpSp>
              <p:nvGrpSpPr>
                <p:cNvPr id="723" name="Google Shape;723;p20"/>
                <p:cNvGrpSpPr/>
                <p:nvPr/>
              </p:nvGrpSpPr>
              <p:grpSpPr>
                <a:xfrm>
                  <a:off x="2133604" y="4972050"/>
                  <a:ext cx="927102" cy="1414463"/>
                  <a:chOff x="1328" y="2271"/>
                  <a:chExt cx="584" cy="891"/>
                </a:xfrm>
              </p:grpSpPr>
              <p:cxnSp>
                <p:nvCxnSpPr>
                  <p:cNvPr id="724" name="Google Shape;724;p20"/>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725" name="Google Shape;725;p20"/>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726" name="Google Shape;726;p20"/>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727" name="Google Shape;727;p20"/>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728" name="Google Shape;728;p20"/>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729" name="Google Shape;729;p20"/>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730" name="Google Shape;730;p20"/>
                  <p:cNvSpPr/>
                  <p:nvPr/>
                </p:nvSpPr>
                <p:spPr>
                  <a:xfrm>
                    <a:off x="1429" y="2622"/>
                    <a:ext cx="370" cy="38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731" name="Google Shape;731;p20"/>
                  <p:cNvCxnSpPr/>
                  <p:nvPr/>
                </p:nvCxnSpPr>
                <p:spPr>
                  <a:xfrm>
                    <a:off x="1619" y="2271"/>
                    <a:ext cx="1" cy="210"/>
                  </a:xfrm>
                  <a:prstGeom prst="straightConnector1">
                    <a:avLst/>
                  </a:prstGeom>
                  <a:noFill/>
                  <a:ln w="28575" cap="flat" cmpd="sng">
                    <a:solidFill>
                      <a:schemeClr val="lt1"/>
                    </a:solidFill>
                    <a:prstDash val="solid"/>
                    <a:miter lim="800000"/>
                    <a:headEnd type="none" w="med" len="med"/>
                    <a:tailEnd type="none" w="med" len="med"/>
                  </a:ln>
                </p:spPr>
              </p:cxnSp>
            </p:grpSp>
            <p:sp>
              <p:nvSpPr>
                <p:cNvPr id="732" name="Google Shape;732;p20"/>
                <p:cNvSpPr txBox="1"/>
                <p:nvPr/>
              </p:nvSpPr>
              <p:spPr>
                <a:xfrm>
                  <a:off x="3404725" y="5061057"/>
                  <a:ext cx="2246630" cy="6343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CH</a:t>
                  </a:r>
                  <a:r>
                    <a:rPr lang="en-US" sz="3000" b="0" i="0" u="none" baseline="-25000">
                      <a:solidFill>
                        <a:schemeClr val="lt1"/>
                      </a:solidFill>
                      <a:latin typeface="Times New Roman"/>
                      <a:ea typeface="Times New Roman"/>
                      <a:cs typeface="Times New Roman"/>
                      <a:sym typeface="Times New Roman"/>
                    </a:rPr>
                    <a:t>2 </a:t>
                  </a:r>
                  <a:r>
                    <a:rPr lang="en-US" sz="3000" b="1" i="0" u="none">
                      <a:solidFill>
                        <a:srgbClr val="F2F2F2"/>
                      </a:solidFill>
                      <a:latin typeface="Times New Roman"/>
                      <a:ea typeface="Times New Roman"/>
                      <a:cs typeface="Times New Roman"/>
                      <a:sym typeface="Times New Roman"/>
                    </a:rPr>
                    <a:t>–</a:t>
                  </a:r>
                  <a:r>
                    <a:rPr lang="en-US" sz="3000" b="0" i="0" u="none">
                      <a:solidFill>
                        <a:schemeClr val="lt1"/>
                      </a:solidFill>
                      <a:latin typeface="Times New Roman"/>
                      <a:ea typeface="Times New Roman"/>
                      <a:cs typeface="Times New Roman"/>
                      <a:sym typeface="Times New Roman"/>
                    </a:rPr>
                    <a:t> OH</a:t>
                  </a:r>
                  <a:endParaRPr/>
                </a:p>
              </p:txBody>
            </p:sp>
          </p:grpSp>
          <p:sp>
            <p:nvSpPr>
              <p:cNvPr id="733" name="Google Shape;733;p20"/>
              <p:cNvSpPr txBox="1"/>
              <p:nvPr/>
            </p:nvSpPr>
            <p:spPr>
              <a:xfrm>
                <a:off x="2811369" y="1901797"/>
                <a:ext cx="1040039" cy="4905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OH</a:t>
                </a:r>
                <a:endParaRPr/>
              </a:p>
            </p:txBody>
          </p:sp>
        </p:grpSp>
        <p:cxnSp>
          <p:nvCxnSpPr>
            <p:cNvPr id="734" name="Google Shape;734;p20"/>
            <p:cNvCxnSpPr/>
            <p:nvPr/>
          </p:nvCxnSpPr>
          <p:spPr>
            <a:xfrm flipH="1">
              <a:off x="3348418" y="2692870"/>
              <a:ext cx="231393" cy="106194"/>
            </a:xfrm>
            <a:prstGeom prst="straightConnector1">
              <a:avLst/>
            </a:prstGeom>
            <a:noFill/>
            <a:ln w="28575" cap="flat" cmpd="sng">
              <a:solidFill>
                <a:schemeClr val="lt1"/>
              </a:solidFill>
              <a:prstDash val="solid"/>
              <a:miter lim="800000"/>
              <a:headEnd type="none" w="med" len="med"/>
              <a:tailEnd type="none" w="med" len="med"/>
            </a:ln>
          </p:spPr>
        </p:cxnSp>
      </p:grpSp>
      <p:sp>
        <p:nvSpPr>
          <p:cNvPr id="735" name="Google Shape;735;p20"/>
          <p:cNvSpPr txBox="1"/>
          <p:nvPr/>
        </p:nvSpPr>
        <p:spPr>
          <a:xfrm>
            <a:off x="398462" y="1185862"/>
            <a:ext cx="7729537" cy="10033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FFFF00"/>
              </a:buClr>
              <a:buSzPts val="2800"/>
              <a:buFont typeface="Arial"/>
              <a:buNone/>
            </a:pPr>
            <a:r>
              <a:rPr lang="en-US" sz="2800" b="0" i="0" u="sng">
                <a:solidFill>
                  <a:srgbClr val="FFFF00"/>
                </a:solidFill>
                <a:latin typeface="Arial"/>
                <a:ea typeface="Arial"/>
                <a:cs typeface="Arial"/>
                <a:sym typeface="Arial"/>
              </a:rPr>
              <a:t>VD:</a:t>
            </a:r>
            <a:r>
              <a:rPr lang="en-US" sz="2800" b="0" i="0" u="none">
                <a:solidFill>
                  <a:schemeClr val="lt1"/>
                </a:solidFill>
                <a:latin typeface="Arial"/>
                <a:ea typeface="Arial"/>
                <a:cs typeface="Arial"/>
                <a:sym typeface="Arial"/>
              </a:rPr>
              <a:t> Viết PTHH của phản ứng xảy ra khi cho chất tác dụng với Na, dung dịch NaOH.</a:t>
            </a:r>
            <a:endParaRPr/>
          </a:p>
        </p:txBody>
      </p:sp>
      <p:grpSp>
        <p:nvGrpSpPr>
          <p:cNvPr id="736" name="Google Shape;736;p20"/>
          <p:cNvGrpSpPr/>
          <p:nvPr/>
        </p:nvGrpSpPr>
        <p:grpSpPr>
          <a:xfrm>
            <a:off x="1162050" y="2386012"/>
            <a:ext cx="2457450" cy="1439862"/>
            <a:chOff x="2565481" y="1901797"/>
            <a:chExt cx="2932990" cy="1531088"/>
          </a:xfrm>
        </p:grpSpPr>
        <p:grpSp>
          <p:nvGrpSpPr>
            <p:cNvPr id="737" name="Google Shape;737;p20"/>
            <p:cNvGrpSpPr/>
            <p:nvPr/>
          </p:nvGrpSpPr>
          <p:grpSpPr>
            <a:xfrm>
              <a:off x="2565481" y="1901797"/>
              <a:ext cx="2932990" cy="1531088"/>
              <a:chOff x="2565481" y="1901797"/>
              <a:chExt cx="2932990" cy="1531088"/>
            </a:xfrm>
          </p:grpSpPr>
          <p:grpSp>
            <p:nvGrpSpPr>
              <p:cNvPr id="738" name="Google Shape;738;p20"/>
              <p:cNvGrpSpPr/>
              <p:nvPr/>
            </p:nvGrpSpPr>
            <p:grpSpPr>
              <a:xfrm>
                <a:off x="2565481" y="2337611"/>
                <a:ext cx="2932990" cy="1095274"/>
                <a:chOff x="2133604" y="4972050"/>
                <a:chExt cx="3517608" cy="1414463"/>
              </a:xfrm>
            </p:grpSpPr>
            <p:grpSp>
              <p:nvGrpSpPr>
                <p:cNvPr id="739" name="Google Shape;739;p20"/>
                <p:cNvGrpSpPr/>
                <p:nvPr/>
              </p:nvGrpSpPr>
              <p:grpSpPr>
                <a:xfrm>
                  <a:off x="2133604" y="4972050"/>
                  <a:ext cx="927102" cy="1414463"/>
                  <a:chOff x="1328" y="2271"/>
                  <a:chExt cx="584" cy="891"/>
                </a:xfrm>
              </p:grpSpPr>
              <p:cxnSp>
                <p:nvCxnSpPr>
                  <p:cNvPr id="740" name="Google Shape;740;p20"/>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741" name="Google Shape;741;p20"/>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742" name="Google Shape;742;p20"/>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743" name="Google Shape;743;p20"/>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744" name="Google Shape;744;p20"/>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745" name="Google Shape;745;p20"/>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746" name="Google Shape;746;p20"/>
                  <p:cNvSpPr/>
                  <p:nvPr/>
                </p:nvSpPr>
                <p:spPr>
                  <a:xfrm>
                    <a:off x="1429" y="2622"/>
                    <a:ext cx="370" cy="38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747" name="Google Shape;747;p20"/>
                  <p:cNvCxnSpPr/>
                  <p:nvPr/>
                </p:nvCxnSpPr>
                <p:spPr>
                  <a:xfrm>
                    <a:off x="1619" y="2271"/>
                    <a:ext cx="1" cy="210"/>
                  </a:xfrm>
                  <a:prstGeom prst="straightConnector1">
                    <a:avLst/>
                  </a:prstGeom>
                  <a:noFill/>
                  <a:ln w="28575" cap="flat" cmpd="sng">
                    <a:solidFill>
                      <a:schemeClr val="lt1"/>
                    </a:solidFill>
                    <a:prstDash val="solid"/>
                    <a:miter lim="800000"/>
                    <a:headEnd type="none" w="med" len="med"/>
                    <a:tailEnd type="none" w="med" len="med"/>
                  </a:ln>
                </p:spPr>
              </p:cxnSp>
            </p:grpSp>
            <p:sp>
              <p:nvSpPr>
                <p:cNvPr id="748" name="Google Shape;748;p20"/>
                <p:cNvSpPr txBox="1"/>
                <p:nvPr/>
              </p:nvSpPr>
              <p:spPr>
                <a:xfrm>
                  <a:off x="3403852" y="5061057"/>
                  <a:ext cx="2247360" cy="6343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CH</a:t>
                  </a:r>
                  <a:r>
                    <a:rPr lang="en-US" sz="3000" b="0" i="0" u="none" baseline="-25000">
                      <a:solidFill>
                        <a:schemeClr val="lt1"/>
                      </a:solidFill>
                      <a:latin typeface="Times New Roman"/>
                      <a:ea typeface="Times New Roman"/>
                      <a:cs typeface="Times New Roman"/>
                      <a:sym typeface="Times New Roman"/>
                    </a:rPr>
                    <a:t>2 </a:t>
                  </a:r>
                  <a:r>
                    <a:rPr lang="en-US" sz="3000" b="1" i="0" u="none">
                      <a:solidFill>
                        <a:srgbClr val="F2F2F2"/>
                      </a:solidFill>
                      <a:latin typeface="Times New Roman"/>
                      <a:ea typeface="Times New Roman"/>
                      <a:cs typeface="Times New Roman"/>
                      <a:sym typeface="Times New Roman"/>
                    </a:rPr>
                    <a:t>–</a:t>
                  </a:r>
                  <a:r>
                    <a:rPr lang="en-US" sz="3000" b="0" i="0" u="none">
                      <a:solidFill>
                        <a:schemeClr val="lt1"/>
                      </a:solidFill>
                      <a:latin typeface="Times New Roman"/>
                      <a:ea typeface="Times New Roman"/>
                      <a:cs typeface="Times New Roman"/>
                      <a:sym typeface="Times New Roman"/>
                    </a:rPr>
                    <a:t> O</a:t>
                  </a:r>
                  <a:r>
                    <a:rPr lang="en-US" sz="3000" b="0" i="0" u="none">
                      <a:solidFill>
                        <a:srgbClr val="FFFF00"/>
                      </a:solidFill>
                      <a:latin typeface="Times New Roman"/>
                      <a:ea typeface="Times New Roman"/>
                      <a:cs typeface="Times New Roman"/>
                      <a:sym typeface="Times New Roman"/>
                    </a:rPr>
                    <a:t>H</a:t>
                  </a:r>
                  <a:endParaRPr/>
                </a:p>
              </p:txBody>
            </p:sp>
          </p:grpSp>
          <p:sp>
            <p:nvSpPr>
              <p:cNvPr id="749" name="Google Shape;749;p20"/>
              <p:cNvSpPr txBox="1"/>
              <p:nvPr/>
            </p:nvSpPr>
            <p:spPr>
              <a:xfrm>
                <a:off x="2811369" y="1901797"/>
                <a:ext cx="1040039" cy="4905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O</a:t>
                </a:r>
                <a:r>
                  <a:rPr lang="en-US" sz="3000" b="0" i="0" u="none">
                    <a:solidFill>
                      <a:srgbClr val="FFFF00"/>
                    </a:solidFill>
                    <a:latin typeface="Times New Roman"/>
                    <a:ea typeface="Times New Roman"/>
                    <a:cs typeface="Times New Roman"/>
                    <a:sym typeface="Times New Roman"/>
                  </a:rPr>
                  <a:t>H</a:t>
                </a:r>
                <a:endParaRPr/>
              </a:p>
            </p:txBody>
          </p:sp>
        </p:grpSp>
        <p:cxnSp>
          <p:nvCxnSpPr>
            <p:cNvPr id="750" name="Google Shape;750;p20"/>
            <p:cNvCxnSpPr/>
            <p:nvPr/>
          </p:nvCxnSpPr>
          <p:spPr>
            <a:xfrm flipH="1">
              <a:off x="3348418" y="2692870"/>
              <a:ext cx="231393" cy="106194"/>
            </a:xfrm>
            <a:prstGeom prst="straightConnector1">
              <a:avLst/>
            </a:prstGeom>
            <a:noFill/>
            <a:ln w="28575" cap="flat" cmpd="sng">
              <a:solidFill>
                <a:schemeClr val="lt1"/>
              </a:solidFill>
              <a:prstDash val="solid"/>
              <a:miter lim="800000"/>
              <a:headEnd type="none" w="med" len="med"/>
              <a:tailEnd type="none" w="med" len="med"/>
            </a:ln>
          </p:spPr>
        </p:cxnSp>
      </p:grpSp>
      <p:sp>
        <p:nvSpPr>
          <p:cNvPr id="751" name="Google Shape;751;p20"/>
          <p:cNvSpPr txBox="1"/>
          <p:nvPr/>
        </p:nvSpPr>
        <p:spPr>
          <a:xfrm>
            <a:off x="3524250" y="2984500"/>
            <a:ext cx="215423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 +    </a:t>
            </a:r>
            <a:r>
              <a:rPr lang="en-US" sz="3200" b="0" i="0" u="none">
                <a:solidFill>
                  <a:srgbClr val="FFFF00"/>
                </a:solidFill>
                <a:latin typeface="Times New Roman"/>
                <a:ea typeface="Times New Roman"/>
                <a:cs typeface="Times New Roman"/>
                <a:sym typeface="Times New Roman"/>
              </a:rPr>
              <a:t>Na</a:t>
            </a:r>
            <a:r>
              <a:rPr lang="en-US" sz="3200" b="0" i="0" u="none" baseline="-25000">
                <a:solidFill>
                  <a:srgbClr val="FFFF00"/>
                </a:solidFill>
                <a:latin typeface="Times New Roman"/>
                <a:ea typeface="Times New Roman"/>
                <a:cs typeface="Times New Roman"/>
                <a:sym typeface="Times New Roman"/>
              </a:rPr>
              <a:t> </a:t>
            </a:r>
            <a:endParaRPr/>
          </a:p>
        </p:txBody>
      </p:sp>
      <p:grpSp>
        <p:nvGrpSpPr>
          <p:cNvPr id="752" name="Google Shape;752;p20"/>
          <p:cNvGrpSpPr/>
          <p:nvPr/>
        </p:nvGrpSpPr>
        <p:grpSpPr>
          <a:xfrm>
            <a:off x="6680200" y="2286000"/>
            <a:ext cx="2822575" cy="1427162"/>
            <a:chOff x="2565481" y="1916292"/>
            <a:chExt cx="3370264" cy="1516593"/>
          </a:xfrm>
        </p:grpSpPr>
        <p:grpSp>
          <p:nvGrpSpPr>
            <p:cNvPr id="753" name="Google Shape;753;p20"/>
            <p:cNvGrpSpPr/>
            <p:nvPr/>
          </p:nvGrpSpPr>
          <p:grpSpPr>
            <a:xfrm>
              <a:off x="2565481" y="1916292"/>
              <a:ext cx="3370264" cy="1516593"/>
              <a:chOff x="2565481" y="1916292"/>
              <a:chExt cx="3370264" cy="1516593"/>
            </a:xfrm>
          </p:grpSpPr>
          <p:grpSp>
            <p:nvGrpSpPr>
              <p:cNvPr id="754" name="Google Shape;754;p20"/>
              <p:cNvGrpSpPr/>
              <p:nvPr/>
            </p:nvGrpSpPr>
            <p:grpSpPr>
              <a:xfrm>
                <a:off x="2565481" y="2337611"/>
                <a:ext cx="3370264" cy="1095274"/>
                <a:chOff x="2133604" y="4972050"/>
                <a:chExt cx="4042041" cy="1414463"/>
              </a:xfrm>
            </p:grpSpPr>
            <p:grpSp>
              <p:nvGrpSpPr>
                <p:cNvPr id="755" name="Google Shape;755;p20"/>
                <p:cNvGrpSpPr/>
                <p:nvPr/>
              </p:nvGrpSpPr>
              <p:grpSpPr>
                <a:xfrm>
                  <a:off x="2133604" y="4972050"/>
                  <a:ext cx="927102" cy="1414463"/>
                  <a:chOff x="1328" y="2271"/>
                  <a:chExt cx="584" cy="891"/>
                </a:xfrm>
              </p:grpSpPr>
              <p:cxnSp>
                <p:nvCxnSpPr>
                  <p:cNvPr id="756" name="Google Shape;756;p20"/>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757" name="Google Shape;757;p20"/>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758" name="Google Shape;758;p20"/>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759" name="Google Shape;759;p20"/>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760" name="Google Shape;760;p20"/>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761" name="Google Shape;761;p20"/>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762" name="Google Shape;762;p20"/>
                  <p:cNvSpPr/>
                  <p:nvPr/>
                </p:nvSpPr>
                <p:spPr>
                  <a:xfrm>
                    <a:off x="1429" y="2622"/>
                    <a:ext cx="370" cy="38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763" name="Google Shape;763;p20"/>
                  <p:cNvCxnSpPr/>
                  <p:nvPr/>
                </p:nvCxnSpPr>
                <p:spPr>
                  <a:xfrm>
                    <a:off x="1619" y="2271"/>
                    <a:ext cx="1" cy="210"/>
                  </a:xfrm>
                  <a:prstGeom prst="straightConnector1">
                    <a:avLst/>
                  </a:prstGeom>
                  <a:noFill/>
                  <a:ln w="28575" cap="flat" cmpd="sng">
                    <a:solidFill>
                      <a:schemeClr val="lt1"/>
                    </a:solidFill>
                    <a:prstDash val="solid"/>
                    <a:miter lim="800000"/>
                    <a:headEnd type="none" w="med" len="med"/>
                    <a:tailEnd type="none" w="med" len="med"/>
                  </a:ln>
                </p:spPr>
              </p:cxnSp>
            </p:grpSp>
            <p:sp>
              <p:nvSpPr>
                <p:cNvPr id="764" name="Google Shape;764;p20"/>
                <p:cNvSpPr txBox="1"/>
                <p:nvPr/>
              </p:nvSpPr>
              <p:spPr>
                <a:xfrm>
                  <a:off x="3404415" y="5081529"/>
                  <a:ext cx="2771230" cy="6317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CH</a:t>
                  </a:r>
                  <a:r>
                    <a:rPr lang="en-US" sz="3000" b="0" i="0" u="none" baseline="-25000">
                      <a:solidFill>
                        <a:schemeClr val="lt1"/>
                      </a:solidFill>
                      <a:latin typeface="Times New Roman"/>
                      <a:ea typeface="Times New Roman"/>
                      <a:cs typeface="Times New Roman"/>
                      <a:sym typeface="Times New Roman"/>
                    </a:rPr>
                    <a:t>2 </a:t>
                  </a:r>
                  <a:r>
                    <a:rPr lang="en-US" sz="3000" b="1" i="0" u="none">
                      <a:solidFill>
                        <a:srgbClr val="F2F2F2"/>
                      </a:solidFill>
                      <a:latin typeface="Times New Roman"/>
                      <a:ea typeface="Times New Roman"/>
                      <a:cs typeface="Times New Roman"/>
                      <a:sym typeface="Times New Roman"/>
                    </a:rPr>
                    <a:t>–</a:t>
                  </a:r>
                  <a:r>
                    <a:rPr lang="en-US" sz="3000" b="0" i="0" u="none">
                      <a:solidFill>
                        <a:schemeClr val="lt1"/>
                      </a:solidFill>
                      <a:latin typeface="Times New Roman"/>
                      <a:ea typeface="Times New Roman"/>
                      <a:cs typeface="Times New Roman"/>
                      <a:sym typeface="Times New Roman"/>
                    </a:rPr>
                    <a:t> O</a:t>
                  </a:r>
                  <a:r>
                    <a:rPr lang="en-US" sz="3000" b="0" i="0" u="none">
                      <a:solidFill>
                        <a:srgbClr val="FFFF00"/>
                      </a:solidFill>
                      <a:latin typeface="Times New Roman"/>
                      <a:ea typeface="Times New Roman"/>
                      <a:cs typeface="Times New Roman"/>
                      <a:sym typeface="Times New Roman"/>
                    </a:rPr>
                    <a:t>Na</a:t>
                  </a:r>
                  <a:endParaRPr/>
                </a:p>
              </p:txBody>
            </p:sp>
          </p:grpSp>
          <p:sp>
            <p:nvSpPr>
              <p:cNvPr id="765" name="Google Shape;765;p20"/>
              <p:cNvSpPr txBox="1"/>
              <p:nvPr/>
            </p:nvSpPr>
            <p:spPr>
              <a:xfrm>
                <a:off x="2811369" y="1916292"/>
                <a:ext cx="1040039" cy="4905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O</a:t>
                </a:r>
                <a:r>
                  <a:rPr lang="en-US" sz="3000" b="0" i="0" u="none">
                    <a:solidFill>
                      <a:srgbClr val="FFFF00"/>
                    </a:solidFill>
                    <a:latin typeface="Times New Roman"/>
                    <a:ea typeface="Times New Roman"/>
                    <a:cs typeface="Times New Roman"/>
                    <a:sym typeface="Times New Roman"/>
                  </a:rPr>
                  <a:t>Na</a:t>
                </a:r>
                <a:endParaRPr/>
              </a:p>
            </p:txBody>
          </p:sp>
        </p:grpSp>
        <p:cxnSp>
          <p:nvCxnSpPr>
            <p:cNvPr id="766" name="Google Shape;766;p20"/>
            <p:cNvCxnSpPr/>
            <p:nvPr/>
          </p:nvCxnSpPr>
          <p:spPr>
            <a:xfrm flipH="1">
              <a:off x="3348418" y="2692870"/>
              <a:ext cx="231393" cy="106194"/>
            </a:xfrm>
            <a:prstGeom prst="straightConnector1">
              <a:avLst/>
            </a:prstGeom>
            <a:noFill/>
            <a:ln w="28575" cap="flat" cmpd="sng">
              <a:solidFill>
                <a:schemeClr val="lt1"/>
              </a:solidFill>
              <a:prstDash val="solid"/>
              <a:miter lim="800000"/>
              <a:headEnd type="none" w="med" len="med"/>
              <a:tailEnd type="none" w="med" len="med"/>
            </a:ln>
          </p:spPr>
        </p:cxnSp>
      </p:grpSp>
      <p:sp>
        <p:nvSpPr>
          <p:cNvPr id="767" name="Google Shape;767;p20"/>
          <p:cNvSpPr txBox="1"/>
          <p:nvPr/>
        </p:nvSpPr>
        <p:spPr>
          <a:xfrm>
            <a:off x="9258300" y="2997200"/>
            <a:ext cx="215423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 +   </a:t>
            </a:r>
            <a:r>
              <a:rPr lang="en-US" sz="3200" b="0" i="0" u="none">
                <a:solidFill>
                  <a:srgbClr val="FFFF00"/>
                </a:solidFill>
                <a:latin typeface="Times New Roman"/>
                <a:ea typeface="Times New Roman"/>
                <a:cs typeface="Times New Roman"/>
                <a:sym typeface="Times New Roman"/>
              </a:rPr>
              <a:t>H</a:t>
            </a:r>
            <a:r>
              <a:rPr lang="en-US" sz="3200" b="0" i="0" u="none" baseline="-25000">
                <a:solidFill>
                  <a:srgbClr val="FFFF00"/>
                </a:solidFill>
                <a:latin typeface="Times New Roman"/>
                <a:ea typeface="Times New Roman"/>
                <a:cs typeface="Times New Roman"/>
                <a:sym typeface="Times New Roman"/>
              </a:rPr>
              <a:t>2</a:t>
            </a:r>
            <a:r>
              <a:rPr lang="en-US" sz="3200" b="0" i="0" u="none">
                <a:solidFill>
                  <a:schemeClr val="lt1"/>
                </a:solidFill>
                <a:latin typeface="Times New Roman"/>
                <a:ea typeface="Times New Roman"/>
                <a:cs typeface="Times New Roman"/>
                <a:sym typeface="Times New Roman"/>
              </a:rPr>
              <a:t>↑</a:t>
            </a:r>
            <a:r>
              <a:rPr lang="en-US" sz="3200" b="0" i="0" u="none" baseline="-25000">
                <a:solidFill>
                  <a:schemeClr val="lt1"/>
                </a:solidFill>
                <a:latin typeface="Times New Roman"/>
                <a:ea typeface="Times New Roman"/>
                <a:cs typeface="Times New Roman"/>
                <a:sym typeface="Times New Roman"/>
              </a:rPr>
              <a:t> </a:t>
            </a:r>
            <a:endParaRPr/>
          </a:p>
        </p:txBody>
      </p:sp>
      <p:cxnSp>
        <p:nvCxnSpPr>
          <p:cNvPr id="768" name="Google Shape;768;p20"/>
          <p:cNvCxnSpPr/>
          <p:nvPr/>
        </p:nvCxnSpPr>
        <p:spPr>
          <a:xfrm>
            <a:off x="5456237" y="3314700"/>
            <a:ext cx="750887" cy="0"/>
          </a:xfrm>
          <a:prstGeom prst="straightConnector1">
            <a:avLst/>
          </a:prstGeom>
          <a:noFill/>
          <a:ln w="9525" cap="flat" cmpd="sng">
            <a:solidFill>
              <a:schemeClr val="lt1"/>
            </a:solidFill>
            <a:prstDash val="solid"/>
            <a:miter lim="800000"/>
            <a:headEnd type="none" w="med" len="med"/>
            <a:tailEnd type="stealth" w="med" len="med"/>
          </a:ln>
        </p:spPr>
      </p:cxnSp>
      <p:sp>
        <p:nvSpPr>
          <p:cNvPr id="769" name="Google Shape;769;p20"/>
          <p:cNvSpPr txBox="1"/>
          <p:nvPr/>
        </p:nvSpPr>
        <p:spPr>
          <a:xfrm>
            <a:off x="3756025" y="3038475"/>
            <a:ext cx="7620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   2 </a:t>
            </a:r>
            <a:endParaRPr/>
          </a:p>
        </p:txBody>
      </p:sp>
      <p:grpSp>
        <p:nvGrpSpPr>
          <p:cNvPr id="770" name="Google Shape;770;p20"/>
          <p:cNvGrpSpPr/>
          <p:nvPr/>
        </p:nvGrpSpPr>
        <p:grpSpPr>
          <a:xfrm>
            <a:off x="1162050" y="3971925"/>
            <a:ext cx="2457450" cy="1439862"/>
            <a:chOff x="2565481" y="1901797"/>
            <a:chExt cx="2933111" cy="1531088"/>
          </a:xfrm>
        </p:grpSpPr>
        <p:grpSp>
          <p:nvGrpSpPr>
            <p:cNvPr id="771" name="Google Shape;771;p20"/>
            <p:cNvGrpSpPr/>
            <p:nvPr/>
          </p:nvGrpSpPr>
          <p:grpSpPr>
            <a:xfrm>
              <a:off x="2565481" y="1901797"/>
              <a:ext cx="2933111" cy="1531088"/>
              <a:chOff x="2565481" y="1901797"/>
              <a:chExt cx="2933111" cy="1531088"/>
            </a:xfrm>
          </p:grpSpPr>
          <p:grpSp>
            <p:nvGrpSpPr>
              <p:cNvPr id="772" name="Google Shape;772;p20"/>
              <p:cNvGrpSpPr/>
              <p:nvPr/>
            </p:nvGrpSpPr>
            <p:grpSpPr>
              <a:xfrm>
                <a:off x="2565481" y="2337611"/>
                <a:ext cx="2933111" cy="1095274"/>
                <a:chOff x="2133604" y="4972050"/>
                <a:chExt cx="3517753" cy="1414463"/>
              </a:xfrm>
            </p:grpSpPr>
            <p:grpSp>
              <p:nvGrpSpPr>
                <p:cNvPr id="773" name="Google Shape;773;p20"/>
                <p:cNvGrpSpPr/>
                <p:nvPr/>
              </p:nvGrpSpPr>
              <p:grpSpPr>
                <a:xfrm>
                  <a:off x="2133604" y="4972050"/>
                  <a:ext cx="927102" cy="1414463"/>
                  <a:chOff x="1328" y="2271"/>
                  <a:chExt cx="584" cy="891"/>
                </a:xfrm>
              </p:grpSpPr>
              <p:cxnSp>
                <p:nvCxnSpPr>
                  <p:cNvPr id="774" name="Google Shape;774;p20"/>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775" name="Google Shape;775;p20"/>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776" name="Google Shape;776;p20"/>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777" name="Google Shape;777;p20"/>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778" name="Google Shape;778;p20"/>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779" name="Google Shape;779;p20"/>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780" name="Google Shape;780;p20"/>
                  <p:cNvSpPr/>
                  <p:nvPr/>
                </p:nvSpPr>
                <p:spPr>
                  <a:xfrm>
                    <a:off x="1429" y="2622"/>
                    <a:ext cx="370" cy="38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781" name="Google Shape;781;p20"/>
                  <p:cNvCxnSpPr/>
                  <p:nvPr/>
                </p:nvCxnSpPr>
                <p:spPr>
                  <a:xfrm>
                    <a:off x="1619" y="2271"/>
                    <a:ext cx="1" cy="210"/>
                  </a:xfrm>
                  <a:prstGeom prst="straightConnector1">
                    <a:avLst/>
                  </a:prstGeom>
                  <a:noFill/>
                  <a:ln w="28575" cap="flat" cmpd="sng">
                    <a:solidFill>
                      <a:schemeClr val="lt1"/>
                    </a:solidFill>
                    <a:prstDash val="solid"/>
                    <a:miter lim="800000"/>
                    <a:headEnd type="none" w="med" len="med"/>
                    <a:tailEnd type="none" w="med" len="med"/>
                  </a:ln>
                </p:spPr>
              </p:cxnSp>
            </p:grpSp>
            <p:sp>
              <p:nvSpPr>
                <p:cNvPr id="782" name="Google Shape;782;p20"/>
                <p:cNvSpPr txBox="1"/>
                <p:nvPr/>
              </p:nvSpPr>
              <p:spPr>
                <a:xfrm>
                  <a:off x="3403904" y="5061058"/>
                  <a:ext cx="2247453" cy="63438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CH</a:t>
                  </a:r>
                  <a:r>
                    <a:rPr lang="en-US" sz="3000" b="0" i="0" u="none" baseline="-25000">
                      <a:solidFill>
                        <a:schemeClr val="lt1"/>
                      </a:solidFill>
                      <a:latin typeface="Times New Roman"/>
                      <a:ea typeface="Times New Roman"/>
                      <a:cs typeface="Times New Roman"/>
                      <a:sym typeface="Times New Roman"/>
                    </a:rPr>
                    <a:t>2 </a:t>
                  </a:r>
                  <a:r>
                    <a:rPr lang="en-US" sz="3000" b="1" i="0" u="none">
                      <a:solidFill>
                        <a:srgbClr val="F2F2F2"/>
                      </a:solidFill>
                      <a:latin typeface="Times New Roman"/>
                      <a:ea typeface="Times New Roman"/>
                      <a:cs typeface="Times New Roman"/>
                      <a:sym typeface="Times New Roman"/>
                    </a:rPr>
                    <a:t>–</a:t>
                  </a:r>
                  <a:r>
                    <a:rPr lang="en-US" sz="3000" b="0" i="0" u="none">
                      <a:solidFill>
                        <a:schemeClr val="lt1"/>
                      </a:solidFill>
                      <a:latin typeface="Times New Roman"/>
                      <a:ea typeface="Times New Roman"/>
                      <a:cs typeface="Times New Roman"/>
                      <a:sym typeface="Times New Roman"/>
                    </a:rPr>
                    <a:t> OH</a:t>
                  </a:r>
                  <a:endParaRPr/>
                </a:p>
              </p:txBody>
            </p:sp>
          </p:grpSp>
          <p:sp>
            <p:nvSpPr>
              <p:cNvPr id="783" name="Google Shape;783;p20"/>
              <p:cNvSpPr txBox="1"/>
              <p:nvPr/>
            </p:nvSpPr>
            <p:spPr>
              <a:xfrm>
                <a:off x="2811368" y="1901797"/>
                <a:ext cx="1040038" cy="4905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O</a:t>
                </a:r>
                <a:r>
                  <a:rPr lang="en-US" sz="3000" b="0" i="0" u="none">
                    <a:solidFill>
                      <a:srgbClr val="FFFF00"/>
                    </a:solidFill>
                    <a:latin typeface="Times New Roman"/>
                    <a:ea typeface="Times New Roman"/>
                    <a:cs typeface="Times New Roman"/>
                    <a:sym typeface="Times New Roman"/>
                  </a:rPr>
                  <a:t>H</a:t>
                </a:r>
                <a:endParaRPr/>
              </a:p>
            </p:txBody>
          </p:sp>
        </p:grpSp>
        <p:cxnSp>
          <p:nvCxnSpPr>
            <p:cNvPr id="784" name="Google Shape;784;p20"/>
            <p:cNvCxnSpPr/>
            <p:nvPr/>
          </p:nvCxnSpPr>
          <p:spPr>
            <a:xfrm flipH="1">
              <a:off x="3348418" y="2692870"/>
              <a:ext cx="231393" cy="106194"/>
            </a:xfrm>
            <a:prstGeom prst="straightConnector1">
              <a:avLst/>
            </a:prstGeom>
            <a:noFill/>
            <a:ln w="28575" cap="flat" cmpd="sng">
              <a:solidFill>
                <a:schemeClr val="lt1"/>
              </a:solidFill>
              <a:prstDash val="solid"/>
              <a:miter lim="800000"/>
              <a:headEnd type="none" w="med" len="med"/>
              <a:tailEnd type="none" w="med" len="med"/>
            </a:ln>
          </p:spPr>
        </p:cxnSp>
      </p:grpSp>
      <p:sp>
        <p:nvSpPr>
          <p:cNvPr id="785" name="Google Shape;785;p20"/>
          <p:cNvSpPr txBox="1"/>
          <p:nvPr/>
        </p:nvSpPr>
        <p:spPr>
          <a:xfrm>
            <a:off x="3748087" y="4570412"/>
            <a:ext cx="215423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 +  </a:t>
            </a:r>
            <a:r>
              <a:rPr lang="en-US" sz="3200" b="0" i="0" u="none">
                <a:solidFill>
                  <a:srgbClr val="FFFF00"/>
                </a:solidFill>
                <a:latin typeface="Times New Roman"/>
                <a:ea typeface="Times New Roman"/>
                <a:cs typeface="Times New Roman"/>
                <a:sym typeface="Times New Roman"/>
              </a:rPr>
              <a:t>NaOH</a:t>
            </a:r>
            <a:r>
              <a:rPr lang="en-US" sz="3200" b="0" i="0" u="none" baseline="-25000">
                <a:solidFill>
                  <a:srgbClr val="FFFF00"/>
                </a:solidFill>
                <a:latin typeface="Times New Roman"/>
                <a:ea typeface="Times New Roman"/>
                <a:cs typeface="Times New Roman"/>
                <a:sym typeface="Times New Roman"/>
              </a:rPr>
              <a:t> </a:t>
            </a:r>
            <a:endParaRPr/>
          </a:p>
        </p:txBody>
      </p:sp>
      <p:grpSp>
        <p:nvGrpSpPr>
          <p:cNvPr id="786" name="Google Shape;786;p20"/>
          <p:cNvGrpSpPr/>
          <p:nvPr/>
        </p:nvGrpSpPr>
        <p:grpSpPr>
          <a:xfrm>
            <a:off x="6935787" y="3871912"/>
            <a:ext cx="2822575" cy="1427162"/>
            <a:chOff x="2565481" y="1916292"/>
            <a:chExt cx="3370264" cy="1516593"/>
          </a:xfrm>
        </p:grpSpPr>
        <p:grpSp>
          <p:nvGrpSpPr>
            <p:cNvPr id="787" name="Google Shape;787;p20"/>
            <p:cNvGrpSpPr/>
            <p:nvPr/>
          </p:nvGrpSpPr>
          <p:grpSpPr>
            <a:xfrm>
              <a:off x="2565481" y="1916292"/>
              <a:ext cx="3370264" cy="1516593"/>
              <a:chOff x="2565481" y="1916292"/>
              <a:chExt cx="3370264" cy="1516593"/>
            </a:xfrm>
          </p:grpSpPr>
          <p:grpSp>
            <p:nvGrpSpPr>
              <p:cNvPr id="788" name="Google Shape;788;p20"/>
              <p:cNvGrpSpPr/>
              <p:nvPr/>
            </p:nvGrpSpPr>
            <p:grpSpPr>
              <a:xfrm>
                <a:off x="2565481" y="2337611"/>
                <a:ext cx="3370264" cy="1095274"/>
                <a:chOff x="2133604" y="4972050"/>
                <a:chExt cx="4042041" cy="1414463"/>
              </a:xfrm>
            </p:grpSpPr>
            <p:grpSp>
              <p:nvGrpSpPr>
                <p:cNvPr id="789" name="Google Shape;789;p20"/>
                <p:cNvGrpSpPr/>
                <p:nvPr/>
              </p:nvGrpSpPr>
              <p:grpSpPr>
                <a:xfrm>
                  <a:off x="2133604" y="4972050"/>
                  <a:ext cx="927102" cy="1414463"/>
                  <a:chOff x="1328" y="2271"/>
                  <a:chExt cx="584" cy="891"/>
                </a:xfrm>
              </p:grpSpPr>
              <p:cxnSp>
                <p:nvCxnSpPr>
                  <p:cNvPr id="790" name="Google Shape;790;p20"/>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791" name="Google Shape;791;p20"/>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792" name="Google Shape;792;p20"/>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793" name="Google Shape;793;p20"/>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794" name="Google Shape;794;p20"/>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795" name="Google Shape;795;p20"/>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796" name="Google Shape;796;p20"/>
                  <p:cNvSpPr/>
                  <p:nvPr/>
                </p:nvSpPr>
                <p:spPr>
                  <a:xfrm>
                    <a:off x="1429" y="2622"/>
                    <a:ext cx="370" cy="38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797" name="Google Shape;797;p20"/>
                  <p:cNvCxnSpPr/>
                  <p:nvPr/>
                </p:nvCxnSpPr>
                <p:spPr>
                  <a:xfrm>
                    <a:off x="1619" y="2271"/>
                    <a:ext cx="1" cy="210"/>
                  </a:xfrm>
                  <a:prstGeom prst="straightConnector1">
                    <a:avLst/>
                  </a:prstGeom>
                  <a:noFill/>
                  <a:ln w="28575" cap="flat" cmpd="sng">
                    <a:solidFill>
                      <a:schemeClr val="lt1"/>
                    </a:solidFill>
                    <a:prstDash val="solid"/>
                    <a:miter lim="800000"/>
                    <a:headEnd type="none" w="med" len="med"/>
                    <a:tailEnd type="none" w="med" len="med"/>
                  </a:ln>
                </p:spPr>
              </p:cxnSp>
            </p:grpSp>
            <p:sp>
              <p:nvSpPr>
                <p:cNvPr id="798" name="Google Shape;798;p20"/>
                <p:cNvSpPr txBox="1"/>
                <p:nvPr/>
              </p:nvSpPr>
              <p:spPr>
                <a:xfrm>
                  <a:off x="3403874" y="5080202"/>
                  <a:ext cx="2771771" cy="63353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CH</a:t>
                  </a:r>
                  <a:r>
                    <a:rPr lang="en-US" sz="3000" b="0" i="0" u="none" baseline="-25000">
                      <a:solidFill>
                        <a:schemeClr val="lt1"/>
                      </a:solidFill>
                      <a:latin typeface="Times New Roman"/>
                      <a:ea typeface="Times New Roman"/>
                      <a:cs typeface="Times New Roman"/>
                      <a:sym typeface="Times New Roman"/>
                    </a:rPr>
                    <a:t>2 </a:t>
                  </a:r>
                  <a:r>
                    <a:rPr lang="en-US" sz="3000" b="1" i="0" u="none">
                      <a:solidFill>
                        <a:schemeClr val="lt1"/>
                      </a:solidFill>
                      <a:latin typeface="Times New Roman"/>
                      <a:ea typeface="Times New Roman"/>
                      <a:cs typeface="Times New Roman"/>
                      <a:sym typeface="Times New Roman"/>
                    </a:rPr>
                    <a:t>–</a:t>
                  </a:r>
                  <a:r>
                    <a:rPr lang="en-US" sz="3000" b="0" i="0" u="none">
                      <a:solidFill>
                        <a:schemeClr val="lt1"/>
                      </a:solidFill>
                      <a:latin typeface="Times New Roman"/>
                      <a:ea typeface="Times New Roman"/>
                      <a:cs typeface="Times New Roman"/>
                      <a:sym typeface="Times New Roman"/>
                    </a:rPr>
                    <a:t> OH</a:t>
                  </a:r>
                  <a:endParaRPr/>
                </a:p>
              </p:txBody>
            </p:sp>
          </p:grpSp>
          <p:sp>
            <p:nvSpPr>
              <p:cNvPr id="799" name="Google Shape;799;p20"/>
              <p:cNvSpPr txBox="1"/>
              <p:nvPr/>
            </p:nvSpPr>
            <p:spPr>
              <a:xfrm>
                <a:off x="2811369" y="1916292"/>
                <a:ext cx="1040039" cy="4905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O</a:t>
                </a:r>
                <a:r>
                  <a:rPr lang="en-US" sz="3000" b="0" i="0" u="none">
                    <a:solidFill>
                      <a:srgbClr val="FFFF00"/>
                    </a:solidFill>
                    <a:latin typeface="Times New Roman"/>
                    <a:ea typeface="Times New Roman"/>
                    <a:cs typeface="Times New Roman"/>
                    <a:sym typeface="Times New Roman"/>
                  </a:rPr>
                  <a:t>Na</a:t>
                </a:r>
                <a:endParaRPr/>
              </a:p>
            </p:txBody>
          </p:sp>
        </p:grpSp>
        <p:cxnSp>
          <p:nvCxnSpPr>
            <p:cNvPr id="800" name="Google Shape;800;p20"/>
            <p:cNvCxnSpPr/>
            <p:nvPr/>
          </p:nvCxnSpPr>
          <p:spPr>
            <a:xfrm flipH="1">
              <a:off x="3348418" y="2692870"/>
              <a:ext cx="231393" cy="106194"/>
            </a:xfrm>
            <a:prstGeom prst="straightConnector1">
              <a:avLst/>
            </a:prstGeom>
            <a:noFill/>
            <a:ln w="28575" cap="flat" cmpd="sng">
              <a:solidFill>
                <a:schemeClr val="lt1"/>
              </a:solidFill>
              <a:prstDash val="solid"/>
              <a:miter lim="800000"/>
              <a:headEnd type="none" w="med" len="med"/>
              <a:tailEnd type="none" w="med" len="med"/>
            </a:ln>
          </p:spPr>
        </p:cxnSp>
      </p:grpSp>
      <p:sp>
        <p:nvSpPr>
          <p:cNvPr id="801" name="Google Shape;801;p20"/>
          <p:cNvSpPr txBox="1"/>
          <p:nvPr/>
        </p:nvSpPr>
        <p:spPr>
          <a:xfrm>
            <a:off x="9558337" y="4583112"/>
            <a:ext cx="215423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 +  </a:t>
            </a:r>
            <a:r>
              <a:rPr lang="en-US" sz="3200" b="0" i="0" u="none">
                <a:solidFill>
                  <a:srgbClr val="FFFF00"/>
                </a:solidFill>
                <a:latin typeface="Times New Roman"/>
                <a:ea typeface="Times New Roman"/>
                <a:cs typeface="Times New Roman"/>
                <a:sym typeface="Times New Roman"/>
              </a:rPr>
              <a:t>H</a:t>
            </a:r>
            <a:r>
              <a:rPr lang="en-US" sz="3200" b="0" i="0" u="none" baseline="-25000">
                <a:solidFill>
                  <a:srgbClr val="FFFF00"/>
                </a:solidFill>
                <a:latin typeface="Times New Roman"/>
                <a:ea typeface="Times New Roman"/>
                <a:cs typeface="Times New Roman"/>
                <a:sym typeface="Times New Roman"/>
              </a:rPr>
              <a:t>2</a:t>
            </a:r>
            <a:r>
              <a:rPr lang="en-US" sz="3200" b="0" i="0" u="none">
                <a:solidFill>
                  <a:srgbClr val="FFFF00"/>
                </a:solidFill>
                <a:latin typeface="Times New Roman"/>
                <a:ea typeface="Times New Roman"/>
                <a:cs typeface="Times New Roman"/>
                <a:sym typeface="Times New Roman"/>
              </a:rPr>
              <a:t>O</a:t>
            </a:r>
            <a:r>
              <a:rPr lang="en-US" sz="3200" b="0" i="0" u="none" baseline="-25000">
                <a:solidFill>
                  <a:schemeClr val="lt1"/>
                </a:solidFill>
                <a:latin typeface="Times New Roman"/>
                <a:ea typeface="Times New Roman"/>
                <a:cs typeface="Times New Roman"/>
                <a:sym typeface="Times New Roman"/>
              </a:rPr>
              <a:t> </a:t>
            </a:r>
            <a:endParaRPr/>
          </a:p>
        </p:txBody>
      </p:sp>
      <p:cxnSp>
        <p:nvCxnSpPr>
          <p:cNvPr id="802" name="Google Shape;802;p20"/>
          <p:cNvCxnSpPr/>
          <p:nvPr/>
        </p:nvCxnSpPr>
        <p:spPr>
          <a:xfrm>
            <a:off x="5754687" y="4900612"/>
            <a:ext cx="750887" cy="0"/>
          </a:xfrm>
          <a:prstGeom prst="straightConnector1">
            <a:avLst/>
          </a:prstGeom>
          <a:noFill/>
          <a:ln w="9525" cap="flat" cmpd="sng">
            <a:solidFill>
              <a:schemeClr val="lt1"/>
            </a:solidFill>
            <a:prstDash val="solid"/>
            <a:miter lim="800000"/>
            <a:headEnd type="none" w="med" len="med"/>
            <a:tailEnd type="stealth" w="med" len="med"/>
          </a:ln>
        </p:spPr>
      </p:cxnSp>
      <p:sp>
        <p:nvSpPr>
          <p:cNvPr id="803" name="Google Shape;803;p20"/>
          <p:cNvSpPr txBox="1"/>
          <p:nvPr/>
        </p:nvSpPr>
        <p:spPr>
          <a:xfrm>
            <a:off x="298450" y="5497512"/>
            <a:ext cx="333692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 (</a:t>
            </a:r>
            <a:r>
              <a:rPr lang="en-US" sz="3200" b="0" i="0" u="none">
                <a:solidFill>
                  <a:srgbClr val="FFFF00"/>
                </a:solidFill>
                <a:latin typeface="Times New Roman"/>
                <a:ea typeface="Times New Roman"/>
                <a:cs typeface="Times New Roman"/>
                <a:sym typeface="Times New Roman"/>
              </a:rPr>
              <a:t>H</a:t>
            </a:r>
            <a:r>
              <a:rPr lang="en-US" sz="3200" b="0" i="0" u="none">
                <a:solidFill>
                  <a:schemeClr val="lt1"/>
                </a:solidFill>
                <a:latin typeface="Times New Roman"/>
                <a:ea typeface="Times New Roman"/>
                <a:cs typeface="Times New Roman"/>
                <a:sym typeface="Times New Roman"/>
              </a:rPr>
              <a:t>OC</a:t>
            </a:r>
            <a:r>
              <a:rPr lang="en-US" sz="3200" b="0" i="0" u="none" baseline="-25000">
                <a:solidFill>
                  <a:schemeClr val="lt1"/>
                </a:solidFill>
                <a:latin typeface="Times New Roman"/>
                <a:ea typeface="Times New Roman"/>
                <a:cs typeface="Times New Roman"/>
                <a:sym typeface="Times New Roman"/>
              </a:rPr>
              <a:t>6</a:t>
            </a:r>
            <a:r>
              <a:rPr lang="en-US" sz="3200" b="0" i="0" u="none">
                <a:solidFill>
                  <a:schemeClr val="lt1"/>
                </a:solidFill>
                <a:latin typeface="Times New Roman"/>
                <a:ea typeface="Times New Roman"/>
                <a:cs typeface="Times New Roman"/>
                <a:sym typeface="Times New Roman"/>
              </a:rPr>
              <a:t>H</a:t>
            </a:r>
            <a:r>
              <a:rPr lang="en-US" sz="3200" b="0" i="0" u="none" baseline="-25000">
                <a:solidFill>
                  <a:schemeClr val="lt1"/>
                </a:solidFill>
                <a:latin typeface="Times New Roman"/>
                <a:ea typeface="Times New Roman"/>
                <a:cs typeface="Times New Roman"/>
                <a:sym typeface="Times New Roman"/>
              </a:rPr>
              <a:t>4</a:t>
            </a:r>
            <a:r>
              <a:rPr lang="en-US" sz="3200" b="0" i="0" u="none">
                <a:solidFill>
                  <a:schemeClr val="lt1"/>
                </a:solidFill>
                <a:latin typeface="Times New Roman"/>
                <a:ea typeface="Times New Roman"/>
                <a:cs typeface="Times New Roman"/>
                <a:sym typeface="Times New Roman"/>
              </a:rPr>
              <a:t>CH</a:t>
            </a:r>
            <a:r>
              <a:rPr lang="en-US" sz="3200" b="0" i="0" u="none" baseline="-25000">
                <a:solidFill>
                  <a:schemeClr val="lt1"/>
                </a:solidFill>
                <a:latin typeface="Times New Roman"/>
                <a:ea typeface="Times New Roman"/>
                <a:cs typeface="Times New Roman"/>
                <a:sym typeface="Times New Roman"/>
              </a:rPr>
              <a:t>2</a:t>
            </a:r>
            <a:r>
              <a:rPr lang="en-US" sz="3200" b="0" i="0" u="none">
                <a:solidFill>
                  <a:schemeClr val="lt1"/>
                </a:solidFill>
                <a:latin typeface="Times New Roman"/>
                <a:ea typeface="Times New Roman"/>
                <a:cs typeface="Times New Roman"/>
                <a:sym typeface="Times New Roman"/>
              </a:rPr>
              <a:t>OH</a:t>
            </a:r>
            <a:r>
              <a:rPr lang="en-US" sz="3200" b="0" i="0" u="none" baseline="-25000">
                <a:solidFill>
                  <a:schemeClr val="lt1"/>
                </a:solidFill>
                <a:latin typeface="Times New Roman"/>
                <a:ea typeface="Times New Roman"/>
                <a:cs typeface="Times New Roman"/>
                <a:sym typeface="Times New Roman"/>
              </a:rPr>
              <a:t> </a:t>
            </a:r>
            <a:endParaRPr/>
          </a:p>
        </p:txBody>
      </p:sp>
      <p:sp>
        <p:nvSpPr>
          <p:cNvPr id="804" name="Google Shape;804;p20"/>
          <p:cNvSpPr txBox="1"/>
          <p:nvPr/>
        </p:nvSpPr>
        <p:spPr>
          <a:xfrm>
            <a:off x="3341687" y="5514975"/>
            <a:ext cx="215423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 +  </a:t>
            </a:r>
            <a:r>
              <a:rPr lang="en-US" sz="3200" b="0" i="0" u="none">
                <a:solidFill>
                  <a:srgbClr val="FFFF00"/>
                </a:solidFill>
                <a:latin typeface="Times New Roman"/>
                <a:ea typeface="Times New Roman"/>
                <a:cs typeface="Times New Roman"/>
                <a:sym typeface="Times New Roman"/>
              </a:rPr>
              <a:t>NaOH</a:t>
            </a:r>
            <a:r>
              <a:rPr lang="en-US" sz="3200" b="0" i="0" u="none" baseline="-25000">
                <a:solidFill>
                  <a:schemeClr val="lt1"/>
                </a:solidFill>
                <a:latin typeface="Times New Roman"/>
                <a:ea typeface="Times New Roman"/>
                <a:cs typeface="Times New Roman"/>
                <a:sym typeface="Times New Roman"/>
              </a:rPr>
              <a:t> </a:t>
            </a:r>
            <a:endParaRPr/>
          </a:p>
        </p:txBody>
      </p:sp>
      <p:sp>
        <p:nvSpPr>
          <p:cNvPr id="805" name="Google Shape;805;p20"/>
          <p:cNvSpPr txBox="1"/>
          <p:nvPr/>
        </p:nvSpPr>
        <p:spPr>
          <a:xfrm>
            <a:off x="6246812" y="5562600"/>
            <a:ext cx="52324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 </a:t>
            </a:r>
            <a:r>
              <a:rPr lang="en-US" sz="3200" b="0" i="0" u="none">
                <a:solidFill>
                  <a:srgbClr val="FFFF00"/>
                </a:solidFill>
                <a:latin typeface="Times New Roman"/>
                <a:ea typeface="Times New Roman"/>
                <a:cs typeface="Times New Roman"/>
                <a:sym typeface="Times New Roman"/>
              </a:rPr>
              <a:t>Na</a:t>
            </a:r>
            <a:r>
              <a:rPr lang="en-US" sz="3200" b="0" i="0" u="none">
                <a:solidFill>
                  <a:schemeClr val="lt1"/>
                </a:solidFill>
                <a:latin typeface="Times New Roman"/>
                <a:ea typeface="Times New Roman"/>
                <a:cs typeface="Times New Roman"/>
                <a:sym typeface="Times New Roman"/>
              </a:rPr>
              <a:t>OC</a:t>
            </a:r>
            <a:r>
              <a:rPr lang="en-US" sz="3200" b="0" i="0" u="none" baseline="-25000">
                <a:solidFill>
                  <a:schemeClr val="lt1"/>
                </a:solidFill>
                <a:latin typeface="Times New Roman"/>
                <a:ea typeface="Times New Roman"/>
                <a:cs typeface="Times New Roman"/>
                <a:sym typeface="Times New Roman"/>
              </a:rPr>
              <a:t>6</a:t>
            </a:r>
            <a:r>
              <a:rPr lang="en-US" sz="3200" b="0" i="0" u="none">
                <a:solidFill>
                  <a:schemeClr val="lt1"/>
                </a:solidFill>
                <a:latin typeface="Times New Roman"/>
                <a:ea typeface="Times New Roman"/>
                <a:cs typeface="Times New Roman"/>
                <a:sym typeface="Times New Roman"/>
              </a:rPr>
              <a:t>H</a:t>
            </a:r>
            <a:r>
              <a:rPr lang="en-US" sz="3200" b="0" i="0" u="none" baseline="-25000">
                <a:solidFill>
                  <a:schemeClr val="lt1"/>
                </a:solidFill>
                <a:latin typeface="Times New Roman"/>
                <a:ea typeface="Times New Roman"/>
                <a:cs typeface="Times New Roman"/>
                <a:sym typeface="Times New Roman"/>
              </a:rPr>
              <a:t>4</a:t>
            </a:r>
            <a:r>
              <a:rPr lang="en-US" sz="3200" b="0" i="0" u="none">
                <a:solidFill>
                  <a:schemeClr val="lt1"/>
                </a:solidFill>
                <a:latin typeface="Times New Roman"/>
                <a:ea typeface="Times New Roman"/>
                <a:cs typeface="Times New Roman"/>
                <a:sym typeface="Times New Roman"/>
              </a:rPr>
              <a:t>CH</a:t>
            </a:r>
            <a:r>
              <a:rPr lang="en-US" sz="3200" b="0" i="0" u="none" baseline="-25000">
                <a:solidFill>
                  <a:schemeClr val="lt1"/>
                </a:solidFill>
                <a:latin typeface="Times New Roman"/>
                <a:ea typeface="Times New Roman"/>
                <a:cs typeface="Times New Roman"/>
                <a:sym typeface="Times New Roman"/>
              </a:rPr>
              <a:t>2</a:t>
            </a:r>
            <a:r>
              <a:rPr lang="en-US" sz="3200" b="0" i="0" u="none">
                <a:solidFill>
                  <a:schemeClr val="lt1"/>
                </a:solidFill>
                <a:latin typeface="Times New Roman"/>
                <a:ea typeface="Times New Roman"/>
                <a:cs typeface="Times New Roman"/>
                <a:sym typeface="Times New Roman"/>
              </a:rPr>
              <a:t>OH   +  </a:t>
            </a:r>
            <a:r>
              <a:rPr lang="en-US" sz="3200" b="0" i="0" u="none">
                <a:solidFill>
                  <a:srgbClr val="FFFF00"/>
                </a:solidFill>
                <a:latin typeface="Times New Roman"/>
                <a:ea typeface="Times New Roman"/>
                <a:cs typeface="Times New Roman"/>
                <a:sym typeface="Times New Roman"/>
              </a:rPr>
              <a:t>H</a:t>
            </a:r>
            <a:r>
              <a:rPr lang="en-US" sz="3200" b="0" i="0" u="none" baseline="-25000">
                <a:solidFill>
                  <a:srgbClr val="FFFF00"/>
                </a:solidFill>
                <a:latin typeface="Times New Roman"/>
                <a:ea typeface="Times New Roman"/>
                <a:cs typeface="Times New Roman"/>
                <a:sym typeface="Times New Roman"/>
              </a:rPr>
              <a:t>2</a:t>
            </a:r>
            <a:r>
              <a:rPr lang="en-US" sz="3200" b="0" i="0" u="none">
                <a:solidFill>
                  <a:srgbClr val="FFFF00"/>
                </a:solidFill>
                <a:latin typeface="Times New Roman"/>
                <a:ea typeface="Times New Roman"/>
                <a:cs typeface="Times New Roman"/>
                <a:sym typeface="Times New Roman"/>
              </a:rPr>
              <a:t>O</a:t>
            </a:r>
            <a:r>
              <a:rPr lang="en-US" sz="3200" b="0" i="0" u="none">
                <a:solidFill>
                  <a:schemeClr val="lt1"/>
                </a:solidFill>
                <a:latin typeface="Times New Roman"/>
                <a:ea typeface="Times New Roman"/>
                <a:cs typeface="Times New Roman"/>
                <a:sym typeface="Times New Roman"/>
              </a:rPr>
              <a:t>)</a:t>
            </a:r>
            <a:r>
              <a:rPr lang="en-US" sz="3200" b="0" i="0" u="none" baseline="-25000">
                <a:solidFill>
                  <a:srgbClr val="FFFF00"/>
                </a:solidFill>
                <a:latin typeface="Times New Roman"/>
                <a:ea typeface="Times New Roman"/>
                <a:cs typeface="Times New Roman"/>
                <a:sym typeface="Times New Roman"/>
              </a:rPr>
              <a:t> </a:t>
            </a:r>
            <a:endParaRPr/>
          </a:p>
        </p:txBody>
      </p:sp>
      <p:cxnSp>
        <p:nvCxnSpPr>
          <p:cNvPr id="806" name="Google Shape;806;p20"/>
          <p:cNvCxnSpPr/>
          <p:nvPr/>
        </p:nvCxnSpPr>
        <p:spPr>
          <a:xfrm>
            <a:off x="5332412" y="5838825"/>
            <a:ext cx="750887" cy="0"/>
          </a:xfrm>
          <a:prstGeom prst="straightConnector1">
            <a:avLst/>
          </a:prstGeom>
          <a:noFill/>
          <a:ln w="9525" cap="flat" cmpd="sng">
            <a:solidFill>
              <a:schemeClr val="lt1"/>
            </a:solidFill>
            <a:prstDash val="solid"/>
            <a:miter lim="800000"/>
            <a:headEnd type="none" w="med" len="med"/>
            <a:tailEnd type="stealth" w="med" len="med"/>
          </a:ln>
        </p:spPr>
      </p:cxnSp>
      <p:sp>
        <p:nvSpPr>
          <p:cNvPr id="807" name="Google Shape;807;p20"/>
          <p:cNvSpPr txBox="1"/>
          <p:nvPr/>
        </p:nvSpPr>
        <p:spPr>
          <a:xfrm>
            <a:off x="366712" y="547687"/>
            <a:ext cx="5321300"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III. TÍNH CHẤT HÓA HỌC </a:t>
            </a:r>
            <a:endParaRPr/>
          </a:p>
        </p:txBody>
      </p:sp>
      <p:sp>
        <p:nvSpPr>
          <p:cNvPr id="808" name="Google Shape;808;p20"/>
          <p:cNvSpPr txBox="1"/>
          <p:nvPr/>
        </p:nvSpPr>
        <p:spPr>
          <a:xfrm>
            <a:off x="398462" y="3151187"/>
            <a:ext cx="665162" cy="5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700"/>
              <a:buFont typeface="Times New Roman"/>
              <a:buNone/>
            </a:pPr>
            <a:r>
              <a:rPr lang="en-US" sz="2700" b="0" i="0" u="none">
                <a:solidFill>
                  <a:schemeClr val="lt1"/>
                </a:solidFill>
                <a:latin typeface="Times New Roman"/>
                <a:ea typeface="Times New Roman"/>
                <a:cs typeface="Times New Roman"/>
                <a:sym typeface="Times New Roman"/>
              </a:rPr>
              <a:t>(1) </a:t>
            </a:r>
            <a:endParaRPr/>
          </a:p>
        </p:txBody>
      </p:sp>
      <p:sp>
        <p:nvSpPr>
          <p:cNvPr id="809" name="Google Shape;809;p20"/>
          <p:cNvSpPr txBox="1"/>
          <p:nvPr/>
        </p:nvSpPr>
        <p:spPr>
          <a:xfrm>
            <a:off x="331787" y="4716462"/>
            <a:ext cx="665162" cy="5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700"/>
              <a:buFont typeface="Times New Roman"/>
              <a:buNone/>
            </a:pPr>
            <a:r>
              <a:rPr lang="en-US" sz="2700" b="0" i="0" u="none">
                <a:solidFill>
                  <a:schemeClr val="lt1"/>
                </a:solidFill>
                <a:latin typeface="Times New Roman"/>
                <a:ea typeface="Times New Roman"/>
                <a:cs typeface="Times New Roman"/>
                <a:sym typeface="Times New Roman"/>
              </a:rPr>
              <a:t>(2)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
                                        </p:tgtEl>
                                        <p:attrNameLst>
                                          <p:attrName>style.visibility</p:attrName>
                                        </p:attrNameLst>
                                      </p:cBhvr>
                                      <p:to>
                                        <p:strVal val="visible"/>
                                      </p:to>
                                    </p:set>
                                    <p:animEffect transition="in" filter="fade">
                                      <p:cBhvr>
                                        <p:cTn id="7" dur="500"/>
                                        <p:tgtEl>
                                          <p:spTgt spid="808"/>
                                        </p:tgtEl>
                                      </p:cBhvr>
                                    </p:animEffect>
                                  </p:childTnLst>
                                </p:cTn>
                              </p:par>
                              <p:par>
                                <p:cTn id="8" presetID="10" presetClass="entr" presetSubtype="0" fill="hold" nodeType="withEffect">
                                  <p:stCondLst>
                                    <p:cond delay="0"/>
                                  </p:stCondLst>
                                  <p:childTnLst>
                                    <p:set>
                                      <p:cBhvr>
                                        <p:cTn id="9" dur="1" fill="hold">
                                          <p:stCondLst>
                                            <p:cond delay="0"/>
                                          </p:stCondLst>
                                        </p:cTn>
                                        <p:tgtEl>
                                          <p:spTgt spid="751"/>
                                        </p:tgtEl>
                                        <p:attrNameLst>
                                          <p:attrName>style.visibility</p:attrName>
                                        </p:attrNameLst>
                                      </p:cBhvr>
                                      <p:to>
                                        <p:strVal val="visible"/>
                                      </p:to>
                                    </p:set>
                                    <p:animEffect transition="in" filter="fade">
                                      <p:cBhvr>
                                        <p:cTn id="10" dur="500"/>
                                        <p:tgtEl>
                                          <p:spTgt spid="751"/>
                                        </p:tgtEl>
                                      </p:cBhvr>
                                    </p:animEffect>
                                  </p:childTnLst>
                                </p:cTn>
                              </p:par>
                              <p:par>
                                <p:cTn id="11" presetID="10" presetClass="entr" presetSubtype="0" fill="hold" nodeType="withEffect">
                                  <p:stCondLst>
                                    <p:cond delay="0"/>
                                  </p:stCondLst>
                                  <p:childTnLst>
                                    <p:set>
                                      <p:cBhvr>
                                        <p:cTn id="12" dur="1" fill="hold">
                                          <p:stCondLst>
                                            <p:cond delay="0"/>
                                          </p:stCondLst>
                                        </p:cTn>
                                        <p:tgtEl>
                                          <p:spTgt spid="768"/>
                                        </p:tgtEl>
                                        <p:attrNameLst>
                                          <p:attrName>style.visibility</p:attrName>
                                        </p:attrNameLst>
                                      </p:cBhvr>
                                      <p:to>
                                        <p:strVal val="visible"/>
                                      </p:to>
                                    </p:set>
                                    <p:animEffect transition="in" filter="fade">
                                      <p:cBhvr>
                                        <p:cTn id="13" dur="500"/>
                                        <p:tgtEl>
                                          <p:spTgt spid="76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67"/>
                                        </p:tgtEl>
                                        <p:attrNameLst>
                                          <p:attrName>style.visibility</p:attrName>
                                        </p:attrNameLst>
                                      </p:cBhvr>
                                      <p:to>
                                        <p:strVal val="visible"/>
                                      </p:to>
                                    </p:set>
                                    <p:animEffect transition="in" filter="fade">
                                      <p:cBhvr>
                                        <p:cTn id="18" dur="500"/>
                                        <p:tgtEl>
                                          <p:spTgt spid="7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69"/>
                                        </p:tgtEl>
                                        <p:attrNameLst>
                                          <p:attrName>style.visibility</p:attrName>
                                        </p:attrNameLst>
                                      </p:cBhvr>
                                      <p:to>
                                        <p:strVal val="visible"/>
                                      </p:to>
                                    </p:set>
                                    <p:animEffect transition="in" filter="fade">
                                      <p:cBhvr>
                                        <p:cTn id="23" dur="500"/>
                                        <p:tgtEl>
                                          <p:spTgt spid="7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09"/>
                                        </p:tgtEl>
                                        <p:attrNameLst>
                                          <p:attrName>style.visibility</p:attrName>
                                        </p:attrNameLst>
                                      </p:cBhvr>
                                      <p:to>
                                        <p:strVal val="visible"/>
                                      </p:to>
                                    </p:set>
                                    <p:animEffect transition="in" filter="fade">
                                      <p:cBhvr>
                                        <p:cTn id="28" dur="500"/>
                                        <p:tgtEl>
                                          <p:spTgt spid="809"/>
                                        </p:tgtEl>
                                      </p:cBhvr>
                                    </p:animEffect>
                                  </p:childTnLst>
                                </p:cTn>
                              </p:par>
                              <p:par>
                                <p:cTn id="29" presetID="10" presetClass="entr" presetSubtype="0" fill="hold" nodeType="withEffect">
                                  <p:stCondLst>
                                    <p:cond delay="0"/>
                                  </p:stCondLst>
                                  <p:childTnLst>
                                    <p:set>
                                      <p:cBhvr>
                                        <p:cTn id="30" dur="1" fill="hold">
                                          <p:stCondLst>
                                            <p:cond delay="0"/>
                                          </p:stCondLst>
                                        </p:cTn>
                                        <p:tgtEl>
                                          <p:spTgt spid="785"/>
                                        </p:tgtEl>
                                        <p:attrNameLst>
                                          <p:attrName>style.visibility</p:attrName>
                                        </p:attrNameLst>
                                      </p:cBhvr>
                                      <p:to>
                                        <p:strVal val="visible"/>
                                      </p:to>
                                    </p:set>
                                    <p:animEffect transition="in" filter="fade">
                                      <p:cBhvr>
                                        <p:cTn id="31" dur="500"/>
                                        <p:tgtEl>
                                          <p:spTgt spid="785"/>
                                        </p:tgtEl>
                                      </p:cBhvr>
                                    </p:animEffect>
                                  </p:childTnLst>
                                </p:cTn>
                              </p:par>
                              <p:par>
                                <p:cTn id="32" presetID="10" presetClass="entr" presetSubtype="0" fill="hold" nodeType="withEffect">
                                  <p:stCondLst>
                                    <p:cond delay="0"/>
                                  </p:stCondLst>
                                  <p:childTnLst>
                                    <p:set>
                                      <p:cBhvr>
                                        <p:cTn id="33" dur="1" fill="hold">
                                          <p:stCondLst>
                                            <p:cond delay="0"/>
                                          </p:stCondLst>
                                        </p:cTn>
                                        <p:tgtEl>
                                          <p:spTgt spid="802"/>
                                        </p:tgtEl>
                                        <p:attrNameLst>
                                          <p:attrName>style.visibility</p:attrName>
                                        </p:attrNameLst>
                                      </p:cBhvr>
                                      <p:to>
                                        <p:strVal val="visible"/>
                                      </p:to>
                                    </p:set>
                                    <p:animEffect transition="in" filter="fade">
                                      <p:cBhvr>
                                        <p:cTn id="34" dur="500"/>
                                        <p:tgtEl>
                                          <p:spTgt spid="80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01"/>
                                        </p:tgtEl>
                                        <p:attrNameLst>
                                          <p:attrName>style.visibility</p:attrName>
                                        </p:attrNameLst>
                                      </p:cBhvr>
                                      <p:to>
                                        <p:strVal val="visible"/>
                                      </p:to>
                                    </p:set>
                                    <p:animEffect transition="in" filter="fade">
                                      <p:cBhvr>
                                        <p:cTn id="39" dur="500"/>
                                        <p:tgtEl>
                                          <p:spTgt spid="80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03"/>
                                        </p:tgtEl>
                                        <p:attrNameLst>
                                          <p:attrName>style.visibility</p:attrName>
                                        </p:attrNameLst>
                                      </p:cBhvr>
                                      <p:to>
                                        <p:strVal val="visible"/>
                                      </p:to>
                                    </p:set>
                                    <p:animEffect transition="in" filter="fade">
                                      <p:cBhvr>
                                        <p:cTn id="44" dur="500"/>
                                        <p:tgtEl>
                                          <p:spTgt spid="803"/>
                                        </p:tgtEl>
                                      </p:cBhvr>
                                    </p:animEffect>
                                  </p:childTnLst>
                                </p:cTn>
                              </p:par>
                              <p:par>
                                <p:cTn id="45" presetID="10" presetClass="entr" presetSubtype="0" fill="hold" nodeType="withEffect">
                                  <p:stCondLst>
                                    <p:cond delay="0"/>
                                  </p:stCondLst>
                                  <p:childTnLst>
                                    <p:set>
                                      <p:cBhvr>
                                        <p:cTn id="46" dur="1" fill="hold">
                                          <p:stCondLst>
                                            <p:cond delay="0"/>
                                          </p:stCondLst>
                                        </p:cTn>
                                        <p:tgtEl>
                                          <p:spTgt spid="806"/>
                                        </p:tgtEl>
                                        <p:attrNameLst>
                                          <p:attrName>style.visibility</p:attrName>
                                        </p:attrNameLst>
                                      </p:cBhvr>
                                      <p:to>
                                        <p:strVal val="visible"/>
                                      </p:to>
                                    </p:set>
                                    <p:animEffect transition="in" filter="fade">
                                      <p:cBhvr>
                                        <p:cTn id="47" dur="500"/>
                                        <p:tgtEl>
                                          <p:spTgt spid="806"/>
                                        </p:tgtEl>
                                      </p:cBhvr>
                                    </p:animEffect>
                                  </p:childTnLst>
                                </p:cTn>
                              </p:par>
                              <p:par>
                                <p:cTn id="48" presetID="10" presetClass="entr" presetSubtype="0" fill="hold" nodeType="withEffect">
                                  <p:stCondLst>
                                    <p:cond delay="0"/>
                                  </p:stCondLst>
                                  <p:childTnLst>
                                    <p:set>
                                      <p:cBhvr>
                                        <p:cTn id="49" dur="1" fill="hold">
                                          <p:stCondLst>
                                            <p:cond delay="0"/>
                                          </p:stCondLst>
                                        </p:cTn>
                                        <p:tgtEl>
                                          <p:spTgt spid="804"/>
                                        </p:tgtEl>
                                        <p:attrNameLst>
                                          <p:attrName>style.visibility</p:attrName>
                                        </p:attrNameLst>
                                      </p:cBhvr>
                                      <p:to>
                                        <p:strVal val="visible"/>
                                      </p:to>
                                    </p:set>
                                    <p:animEffect transition="in" filter="fade">
                                      <p:cBhvr>
                                        <p:cTn id="50" dur="500"/>
                                        <p:tgtEl>
                                          <p:spTgt spid="804"/>
                                        </p:tgtEl>
                                      </p:cBhvr>
                                    </p:animEffect>
                                  </p:childTnLst>
                                </p:cTn>
                              </p:par>
                              <p:par>
                                <p:cTn id="51" presetID="10" presetClass="entr" presetSubtype="0" fill="hold" nodeType="withEffect">
                                  <p:stCondLst>
                                    <p:cond delay="0"/>
                                  </p:stCondLst>
                                  <p:childTnLst>
                                    <p:set>
                                      <p:cBhvr>
                                        <p:cTn id="52" dur="1" fill="hold">
                                          <p:stCondLst>
                                            <p:cond delay="0"/>
                                          </p:stCondLst>
                                        </p:cTn>
                                        <p:tgtEl>
                                          <p:spTgt spid="805"/>
                                        </p:tgtEl>
                                        <p:attrNameLst>
                                          <p:attrName>style.visibility</p:attrName>
                                        </p:attrNameLst>
                                      </p:cBhvr>
                                      <p:to>
                                        <p:strVal val="visible"/>
                                      </p:to>
                                    </p:set>
                                    <p:animEffect transition="in" filter="fade">
                                      <p:cBhvr>
                                        <p:cTn id="53" dur="500"/>
                                        <p:tgtEl>
                                          <p:spTgt spid="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22"/>
          <p:cNvSpPr txBox="1"/>
          <p:nvPr/>
        </p:nvSpPr>
        <p:spPr>
          <a:xfrm>
            <a:off x="2436812" y="152400"/>
            <a:ext cx="25161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40" name="Google Shape;840;p22"/>
          <p:cNvSpPr txBox="1"/>
          <p:nvPr/>
        </p:nvSpPr>
        <p:spPr>
          <a:xfrm>
            <a:off x="681037" y="998537"/>
            <a:ext cx="10518775"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000"/>
              <a:buFont typeface="Arial"/>
              <a:buNone/>
            </a:pPr>
            <a:r>
              <a:rPr lang="en-US" sz="3000" b="1" i="0" u="none">
                <a:solidFill>
                  <a:schemeClr val="lt1"/>
                </a:solidFill>
                <a:latin typeface="Arial"/>
                <a:ea typeface="Arial"/>
                <a:cs typeface="Arial"/>
                <a:sym typeface="Arial"/>
              </a:rPr>
              <a:t>2. Phản ứng thế nguyên tử H của vòng benzene </a:t>
            </a:r>
            <a:endParaRPr/>
          </a:p>
        </p:txBody>
      </p:sp>
      <p:sp>
        <p:nvSpPr>
          <p:cNvPr id="841" name="Google Shape;841;p22"/>
          <p:cNvSpPr txBox="1"/>
          <p:nvPr/>
        </p:nvSpPr>
        <p:spPr>
          <a:xfrm>
            <a:off x="992187" y="1658937"/>
            <a:ext cx="5638800" cy="523875"/>
          </a:xfrm>
          <a:prstGeom prst="rect">
            <a:avLst/>
          </a:prstGeom>
          <a:noFill/>
          <a:ln>
            <a:noFill/>
          </a:ln>
        </p:spPr>
        <p:txBody>
          <a:bodyPr spcFirstLastPara="1" wrap="square" lIns="91425" tIns="45700" rIns="91425" bIns="45700" anchor="t" anchorCtr="0">
            <a:spAutoFit/>
          </a:bodyPr>
          <a:lstStyle/>
          <a:p>
            <a:pPr marL="0" marR="0" lvl="0" indent="-177800" algn="l" rtl="0">
              <a:lnSpc>
                <a:spcPct val="100000"/>
              </a:lnSpc>
              <a:spcBef>
                <a:spcPts val="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Tác dụng với dung dịch bromine</a:t>
            </a:r>
            <a:endParaRPr/>
          </a:p>
        </p:txBody>
      </p:sp>
      <p:cxnSp>
        <p:nvCxnSpPr>
          <p:cNvPr id="842" name="Google Shape;842;p22"/>
          <p:cNvCxnSpPr/>
          <p:nvPr/>
        </p:nvCxnSpPr>
        <p:spPr>
          <a:xfrm>
            <a:off x="5049837" y="3721100"/>
            <a:ext cx="681037" cy="1587"/>
          </a:xfrm>
          <a:prstGeom prst="straightConnector1">
            <a:avLst/>
          </a:prstGeom>
          <a:noFill/>
          <a:ln w="19050" cap="flat" cmpd="sng">
            <a:solidFill>
              <a:schemeClr val="lt1"/>
            </a:solidFill>
            <a:prstDash val="solid"/>
            <a:miter lim="800000"/>
            <a:headEnd type="none" w="med" len="med"/>
            <a:tailEnd type="stealth" w="med" len="med"/>
          </a:ln>
        </p:spPr>
      </p:cxnSp>
      <p:grpSp>
        <p:nvGrpSpPr>
          <p:cNvPr id="843" name="Google Shape;843;p22"/>
          <p:cNvGrpSpPr/>
          <p:nvPr/>
        </p:nvGrpSpPr>
        <p:grpSpPr>
          <a:xfrm>
            <a:off x="1897062" y="2490787"/>
            <a:ext cx="1006475" cy="1581150"/>
            <a:chOff x="3275013" y="2666998"/>
            <a:chExt cx="1006868" cy="1581048"/>
          </a:xfrm>
        </p:grpSpPr>
        <p:grpSp>
          <p:nvGrpSpPr>
            <p:cNvPr id="844" name="Google Shape;844;p22"/>
            <p:cNvGrpSpPr/>
            <p:nvPr/>
          </p:nvGrpSpPr>
          <p:grpSpPr>
            <a:xfrm>
              <a:off x="3275013" y="2666998"/>
              <a:ext cx="1006868" cy="1581048"/>
              <a:chOff x="2838452" y="1815625"/>
              <a:chExt cx="987097" cy="1584800"/>
            </a:xfrm>
          </p:grpSpPr>
          <p:grpSp>
            <p:nvGrpSpPr>
              <p:cNvPr id="845" name="Google Shape;845;p22"/>
              <p:cNvGrpSpPr/>
              <p:nvPr/>
            </p:nvGrpSpPr>
            <p:grpSpPr>
              <a:xfrm>
                <a:off x="2838452" y="2550519"/>
                <a:ext cx="838014" cy="849906"/>
                <a:chOff x="1328" y="2473"/>
                <a:chExt cx="584" cy="689"/>
              </a:xfrm>
            </p:grpSpPr>
            <p:cxnSp>
              <p:nvCxnSpPr>
                <p:cNvPr id="846" name="Google Shape;846;p22"/>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847" name="Google Shape;847;p22"/>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848" name="Google Shape;848;p22"/>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849" name="Google Shape;849;p22"/>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850" name="Google Shape;850;p22"/>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851" name="Google Shape;851;p22"/>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852" name="Google Shape;852;p22"/>
                <p:cNvSpPr/>
                <p:nvPr/>
              </p:nvSpPr>
              <p:spPr>
                <a:xfrm>
                  <a:off x="1429" y="2622"/>
                  <a:ext cx="372" cy="383"/>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853" name="Google Shape;853;p22"/>
              <p:cNvSpPr txBox="1"/>
              <p:nvPr/>
            </p:nvSpPr>
            <p:spPr>
              <a:xfrm>
                <a:off x="3124928" y="1815625"/>
                <a:ext cx="700621" cy="4312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OH</a:t>
                </a:r>
                <a:endParaRPr/>
              </a:p>
            </p:txBody>
          </p:sp>
        </p:grpSp>
        <p:cxnSp>
          <p:nvCxnSpPr>
            <p:cNvPr id="854" name="Google Shape;854;p22"/>
            <p:cNvCxnSpPr/>
            <p:nvPr/>
          </p:nvCxnSpPr>
          <p:spPr>
            <a:xfrm rot="5400000">
              <a:off x="3544267" y="3247191"/>
              <a:ext cx="304780" cy="1589"/>
            </a:xfrm>
            <a:prstGeom prst="straightConnector1">
              <a:avLst/>
            </a:prstGeom>
            <a:noFill/>
            <a:ln w="28575" cap="flat" cmpd="sng">
              <a:solidFill>
                <a:schemeClr val="lt1"/>
              </a:solidFill>
              <a:prstDash val="solid"/>
              <a:miter lim="800000"/>
              <a:headEnd type="none" w="med" len="med"/>
              <a:tailEnd type="none" w="med" len="med"/>
            </a:ln>
          </p:spPr>
        </p:cxnSp>
      </p:grpSp>
      <p:sp>
        <p:nvSpPr>
          <p:cNvPr id="855" name="Google Shape;855;p22"/>
          <p:cNvSpPr txBox="1"/>
          <p:nvPr/>
        </p:nvSpPr>
        <p:spPr>
          <a:xfrm>
            <a:off x="2819400" y="3325812"/>
            <a:ext cx="215423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    </a:t>
            </a:r>
            <a:r>
              <a:rPr lang="en-US" sz="3200" b="0" i="0" u="none">
                <a:solidFill>
                  <a:srgbClr val="FFFF00"/>
                </a:solidFill>
                <a:latin typeface="Arial"/>
                <a:ea typeface="Arial"/>
                <a:cs typeface="Arial"/>
                <a:sym typeface="Arial"/>
              </a:rPr>
              <a:t>Br</a:t>
            </a:r>
            <a:r>
              <a:rPr lang="en-US" sz="3200" b="0" i="0" u="none" baseline="-25000">
                <a:solidFill>
                  <a:srgbClr val="FFFF00"/>
                </a:solidFill>
                <a:latin typeface="Arial"/>
                <a:ea typeface="Arial"/>
                <a:cs typeface="Arial"/>
                <a:sym typeface="Arial"/>
              </a:rPr>
              <a:t>2</a:t>
            </a:r>
            <a:r>
              <a:rPr lang="en-US" sz="3200" b="0" i="0" u="none" baseline="-25000">
                <a:solidFill>
                  <a:schemeClr val="lt1"/>
                </a:solidFill>
                <a:latin typeface="Arial"/>
                <a:ea typeface="Arial"/>
                <a:cs typeface="Arial"/>
                <a:sym typeface="Arial"/>
              </a:rPr>
              <a:t> (dd)</a:t>
            </a:r>
            <a:endParaRPr/>
          </a:p>
        </p:txBody>
      </p:sp>
      <p:grpSp>
        <p:nvGrpSpPr>
          <p:cNvPr id="856" name="Google Shape;856;p22"/>
          <p:cNvGrpSpPr/>
          <p:nvPr/>
        </p:nvGrpSpPr>
        <p:grpSpPr>
          <a:xfrm>
            <a:off x="5872162" y="2514600"/>
            <a:ext cx="1519237" cy="1898650"/>
            <a:chOff x="6414202" y="3048000"/>
            <a:chExt cx="1520122" cy="1898650"/>
          </a:xfrm>
        </p:grpSpPr>
        <p:grpSp>
          <p:nvGrpSpPr>
            <p:cNvPr id="857" name="Google Shape;857;p22"/>
            <p:cNvGrpSpPr/>
            <p:nvPr/>
          </p:nvGrpSpPr>
          <p:grpSpPr>
            <a:xfrm>
              <a:off x="6780212" y="3781374"/>
              <a:ext cx="844342" cy="848148"/>
              <a:chOff x="1328" y="2473"/>
              <a:chExt cx="577" cy="689"/>
            </a:xfrm>
          </p:grpSpPr>
          <p:cxnSp>
            <p:nvCxnSpPr>
              <p:cNvPr id="858" name="Google Shape;858;p22"/>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859" name="Google Shape;859;p22"/>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860" name="Google Shape;860;p22"/>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861" name="Google Shape;861;p22"/>
              <p:cNvCxnSpPr/>
              <p:nvPr/>
            </p:nvCxnSpPr>
            <p:spPr>
              <a:xfrm rot="10800000">
                <a:off x="1613"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862" name="Google Shape;862;p22"/>
              <p:cNvCxnSpPr/>
              <p:nvPr/>
            </p:nvCxnSpPr>
            <p:spPr>
              <a:xfrm rot="10800000">
                <a:off x="1905" y="2646"/>
                <a:ext cx="0" cy="344"/>
              </a:xfrm>
              <a:prstGeom prst="straightConnector1">
                <a:avLst/>
              </a:prstGeom>
              <a:noFill/>
              <a:ln w="28575" cap="flat" cmpd="sng">
                <a:solidFill>
                  <a:schemeClr val="lt1"/>
                </a:solidFill>
                <a:prstDash val="solid"/>
                <a:miter lim="800000"/>
                <a:headEnd type="none" w="med" len="med"/>
                <a:tailEnd type="none" w="med" len="med"/>
              </a:ln>
            </p:spPr>
          </p:cxnSp>
          <p:cxnSp>
            <p:nvCxnSpPr>
              <p:cNvPr id="863" name="Google Shape;863;p22"/>
              <p:cNvCxnSpPr/>
              <p:nvPr/>
            </p:nvCxnSpPr>
            <p:spPr>
              <a:xfrm rot="10800000" flipH="1">
                <a:off x="1613"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864" name="Google Shape;864;p22"/>
              <p:cNvSpPr/>
              <p:nvPr/>
            </p:nvSpPr>
            <p:spPr>
              <a:xfrm>
                <a:off x="1423" y="2621"/>
                <a:ext cx="368" cy="378"/>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865" name="Google Shape;865;p22"/>
            <p:cNvSpPr txBox="1"/>
            <p:nvPr/>
          </p:nvSpPr>
          <p:spPr>
            <a:xfrm>
              <a:off x="7071810" y="3048000"/>
              <a:ext cx="714791" cy="431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OH</a:t>
              </a:r>
              <a:endParaRPr/>
            </a:p>
          </p:txBody>
        </p:sp>
        <p:cxnSp>
          <p:nvCxnSpPr>
            <p:cNvPr id="866" name="Google Shape;866;p22"/>
            <p:cNvCxnSpPr/>
            <p:nvPr/>
          </p:nvCxnSpPr>
          <p:spPr>
            <a:xfrm flipH="1">
              <a:off x="7615051" y="3824288"/>
              <a:ext cx="319273" cy="180975"/>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cxnSp>
          <p:nvCxnSpPr>
            <p:cNvPr id="867" name="Google Shape;867;p22"/>
            <p:cNvCxnSpPr/>
            <p:nvPr/>
          </p:nvCxnSpPr>
          <p:spPr>
            <a:xfrm rot="5400000">
              <a:off x="7048865" y="3623469"/>
              <a:ext cx="304800" cy="1589"/>
            </a:xfrm>
            <a:prstGeom prst="straightConnector1">
              <a:avLst/>
            </a:prstGeom>
            <a:noFill/>
            <a:ln w="28575" cap="flat" cmpd="sng">
              <a:solidFill>
                <a:schemeClr val="lt1"/>
              </a:solidFill>
              <a:prstDash val="solid"/>
              <a:miter lim="800000"/>
              <a:headEnd type="none" w="med" len="med"/>
              <a:tailEnd type="none" w="med" len="med"/>
            </a:ln>
          </p:spPr>
        </p:cxnSp>
        <p:cxnSp>
          <p:nvCxnSpPr>
            <p:cNvPr id="868" name="Google Shape;868;p22"/>
            <p:cNvCxnSpPr/>
            <p:nvPr/>
          </p:nvCxnSpPr>
          <p:spPr>
            <a:xfrm rot="5400000">
              <a:off x="7059986" y="4793456"/>
              <a:ext cx="304800" cy="1588"/>
            </a:xfrm>
            <a:prstGeom prst="straightConnector1">
              <a:avLst/>
            </a:prstGeom>
            <a:noFill/>
            <a:ln w="28575" cap="flat" cmpd="sng">
              <a:solidFill>
                <a:schemeClr val="lt1"/>
              </a:solidFill>
              <a:prstDash val="solid"/>
              <a:miter lim="800000"/>
              <a:headEnd type="none" w="med" len="med"/>
              <a:tailEnd type="none" w="med" len="med"/>
            </a:ln>
          </p:spPr>
        </p:cxnSp>
        <p:cxnSp>
          <p:nvCxnSpPr>
            <p:cNvPr id="869" name="Google Shape;869;p22"/>
            <p:cNvCxnSpPr/>
            <p:nvPr/>
          </p:nvCxnSpPr>
          <p:spPr>
            <a:xfrm rot="10800000">
              <a:off x="6414202" y="3797300"/>
              <a:ext cx="381222" cy="200025"/>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grpSp>
      <p:sp>
        <p:nvSpPr>
          <p:cNvPr id="870" name="Google Shape;870;p22"/>
          <p:cNvSpPr txBox="1"/>
          <p:nvPr/>
        </p:nvSpPr>
        <p:spPr>
          <a:xfrm>
            <a:off x="7467600" y="2909887"/>
            <a:ext cx="528637" cy="431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00"/>
              </a:buClr>
              <a:buSzPts val="2800"/>
              <a:buFont typeface="Arial"/>
              <a:buNone/>
            </a:pPr>
            <a:r>
              <a:rPr lang="en-US" sz="2800" b="0" i="0" u="none">
                <a:solidFill>
                  <a:srgbClr val="FFFF00"/>
                </a:solidFill>
                <a:latin typeface="Arial"/>
                <a:ea typeface="Arial"/>
                <a:cs typeface="Arial"/>
                <a:sym typeface="Arial"/>
              </a:rPr>
              <a:t>Br</a:t>
            </a:r>
            <a:endParaRPr/>
          </a:p>
        </p:txBody>
      </p:sp>
      <p:sp>
        <p:nvSpPr>
          <p:cNvPr id="871" name="Google Shape;871;p22"/>
          <p:cNvSpPr txBox="1"/>
          <p:nvPr/>
        </p:nvSpPr>
        <p:spPr>
          <a:xfrm>
            <a:off x="6584950" y="4392612"/>
            <a:ext cx="547687" cy="431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00"/>
              </a:buClr>
              <a:buSzPts val="2800"/>
              <a:buFont typeface="Arial"/>
              <a:buNone/>
            </a:pPr>
            <a:r>
              <a:rPr lang="en-US" sz="2800" b="0" i="0" u="none">
                <a:solidFill>
                  <a:srgbClr val="FFFF00"/>
                </a:solidFill>
                <a:latin typeface="Arial"/>
                <a:ea typeface="Arial"/>
                <a:cs typeface="Arial"/>
                <a:sym typeface="Arial"/>
              </a:rPr>
              <a:t>Br</a:t>
            </a:r>
            <a:endParaRPr/>
          </a:p>
        </p:txBody>
      </p:sp>
      <p:sp>
        <p:nvSpPr>
          <p:cNvPr id="872" name="Google Shape;872;p22"/>
          <p:cNvSpPr txBox="1"/>
          <p:nvPr/>
        </p:nvSpPr>
        <p:spPr>
          <a:xfrm>
            <a:off x="5373687" y="2887662"/>
            <a:ext cx="547687" cy="43021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FFFF00"/>
              </a:buClr>
              <a:buSzPts val="2800"/>
              <a:buFont typeface="Arial"/>
              <a:buNone/>
            </a:pPr>
            <a:r>
              <a:rPr lang="en-US" sz="2800" b="0" i="0" u="none">
                <a:solidFill>
                  <a:srgbClr val="FFFF00"/>
                </a:solidFill>
                <a:latin typeface="Arial"/>
                <a:ea typeface="Arial"/>
                <a:cs typeface="Arial"/>
                <a:sym typeface="Arial"/>
              </a:rPr>
              <a:t>Br</a:t>
            </a:r>
            <a:endParaRPr/>
          </a:p>
        </p:txBody>
      </p:sp>
      <p:sp>
        <p:nvSpPr>
          <p:cNvPr id="873" name="Google Shape;873;p22"/>
          <p:cNvSpPr txBox="1"/>
          <p:nvPr/>
        </p:nvSpPr>
        <p:spPr>
          <a:xfrm>
            <a:off x="8356600" y="3505200"/>
            <a:ext cx="24384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   3H</a:t>
            </a:r>
            <a:r>
              <a:rPr lang="en-US" sz="3200" b="0" i="0" u="none">
                <a:solidFill>
                  <a:srgbClr val="FFFF00"/>
                </a:solidFill>
                <a:latin typeface="Arial"/>
                <a:ea typeface="Arial"/>
                <a:cs typeface="Arial"/>
                <a:sym typeface="Arial"/>
              </a:rPr>
              <a:t>Br</a:t>
            </a:r>
            <a:endParaRPr/>
          </a:p>
        </p:txBody>
      </p:sp>
      <p:sp>
        <p:nvSpPr>
          <p:cNvPr id="874" name="Google Shape;874;p22"/>
          <p:cNvSpPr txBox="1"/>
          <p:nvPr/>
        </p:nvSpPr>
        <p:spPr>
          <a:xfrm>
            <a:off x="3013075" y="3355975"/>
            <a:ext cx="7620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3 </a:t>
            </a:r>
            <a:endParaRPr/>
          </a:p>
        </p:txBody>
      </p:sp>
      <p:cxnSp>
        <p:nvCxnSpPr>
          <p:cNvPr id="875" name="Google Shape;875;p22"/>
          <p:cNvCxnSpPr/>
          <p:nvPr/>
        </p:nvCxnSpPr>
        <p:spPr>
          <a:xfrm rot="5400000">
            <a:off x="7289006" y="3752056"/>
            <a:ext cx="457200" cy="1587"/>
          </a:xfrm>
          <a:prstGeom prst="straightConnector1">
            <a:avLst/>
          </a:prstGeom>
          <a:noFill/>
          <a:ln w="19050" cap="flat" cmpd="sng">
            <a:solidFill>
              <a:schemeClr val="lt1"/>
            </a:solidFill>
            <a:prstDash val="solid"/>
            <a:miter lim="800000"/>
            <a:headEnd type="none" w="med" len="med"/>
            <a:tailEnd type="stealth" w="med" len="med"/>
          </a:ln>
        </p:spPr>
      </p:cxnSp>
      <p:sp>
        <p:nvSpPr>
          <p:cNvPr id="876" name="Google Shape;876;p22"/>
          <p:cNvSpPr txBox="1"/>
          <p:nvPr/>
        </p:nvSpPr>
        <p:spPr>
          <a:xfrm>
            <a:off x="7042150" y="4208462"/>
            <a:ext cx="1905000"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Màu trắng</a:t>
            </a:r>
            <a:endParaRPr/>
          </a:p>
        </p:txBody>
      </p:sp>
      <p:sp>
        <p:nvSpPr>
          <p:cNvPr id="877" name="Google Shape;877;p22"/>
          <p:cNvSpPr/>
          <p:nvPr/>
        </p:nvSpPr>
        <p:spPr>
          <a:xfrm>
            <a:off x="1195387" y="5761037"/>
            <a:ext cx="7161212" cy="544512"/>
          </a:xfrm>
          <a:prstGeom prst="roundRect">
            <a:avLst>
              <a:gd name="adj" fmla="val 16667"/>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00"/>
              </a:buClr>
              <a:buSzPts val="2600"/>
              <a:buFont typeface="Arial"/>
              <a:buNone/>
            </a:pPr>
            <a:r>
              <a:rPr lang="en-US" sz="2600" b="1" i="0" u="none">
                <a:solidFill>
                  <a:srgbClr val="FF3300"/>
                </a:solidFill>
                <a:latin typeface="Arial"/>
                <a:ea typeface="Arial"/>
                <a:cs typeface="Arial"/>
                <a:sym typeface="Arial"/>
              </a:rPr>
              <a:t> Nhận biết phenol bằng dung dịch bromine</a:t>
            </a:r>
            <a:endParaRPr/>
          </a:p>
        </p:txBody>
      </p:sp>
      <p:sp>
        <p:nvSpPr>
          <p:cNvPr id="878" name="Google Shape;878;p22"/>
          <p:cNvSpPr txBox="1"/>
          <p:nvPr/>
        </p:nvSpPr>
        <p:spPr>
          <a:xfrm>
            <a:off x="5257800" y="4821237"/>
            <a:ext cx="3525837"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2,4,6- tribromophenol </a:t>
            </a:r>
            <a:endParaRPr/>
          </a:p>
        </p:txBody>
      </p:sp>
      <p:sp>
        <p:nvSpPr>
          <p:cNvPr id="879" name="Google Shape;879;p22"/>
          <p:cNvSpPr txBox="1"/>
          <p:nvPr/>
        </p:nvSpPr>
        <p:spPr>
          <a:xfrm>
            <a:off x="530225" y="404812"/>
            <a:ext cx="51069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III. TÍNH CHẤT HÓA HỌC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fade">
                                      <p:cBhvr>
                                        <p:cTn id="7" dur="500"/>
                                        <p:tgtEl>
                                          <p:spTgt spid="8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5"/>
                                        </p:tgtEl>
                                        <p:attrNameLst>
                                          <p:attrName>style.visibility</p:attrName>
                                        </p:attrNameLst>
                                      </p:cBhvr>
                                      <p:to>
                                        <p:strVal val="visible"/>
                                      </p:to>
                                    </p:set>
                                    <p:animEffect transition="in" filter="fade">
                                      <p:cBhvr>
                                        <p:cTn id="12" dur="500"/>
                                        <p:tgtEl>
                                          <p:spTgt spid="8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2"/>
                                        </p:tgtEl>
                                        <p:attrNameLst>
                                          <p:attrName>style.visibility</p:attrName>
                                        </p:attrNameLst>
                                      </p:cBhvr>
                                      <p:to>
                                        <p:strVal val="visible"/>
                                      </p:to>
                                    </p:set>
                                    <p:animEffect transition="in" filter="fade">
                                      <p:cBhvr>
                                        <p:cTn id="17" dur="500"/>
                                        <p:tgtEl>
                                          <p:spTgt spid="8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2"/>
                                        </p:tgtEl>
                                        <p:attrNameLst>
                                          <p:attrName>style.visibility</p:attrName>
                                        </p:attrNameLst>
                                      </p:cBhvr>
                                      <p:to>
                                        <p:strVal val="visible"/>
                                      </p:to>
                                    </p:set>
                                    <p:animEffect transition="in" filter="fade">
                                      <p:cBhvr>
                                        <p:cTn id="22" dur="500"/>
                                        <p:tgtEl>
                                          <p:spTgt spid="872"/>
                                        </p:tgtEl>
                                      </p:cBhvr>
                                    </p:animEffect>
                                  </p:childTnLst>
                                </p:cTn>
                              </p:par>
                              <p:par>
                                <p:cTn id="23" presetID="10" presetClass="entr" presetSubtype="0" fill="hold" nodeType="withEffect">
                                  <p:stCondLst>
                                    <p:cond delay="0"/>
                                  </p:stCondLst>
                                  <p:childTnLst>
                                    <p:set>
                                      <p:cBhvr>
                                        <p:cTn id="24" dur="1" fill="hold">
                                          <p:stCondLst>
                                            <p:cond delay="0"/>
                                          </p:stCondLst>
                                        </p:cTn>
                                        <p:tgtEl>
                                          <p:spTgt spid="870"/>
                                        </p:tgtEl>
                                        <p:attrNameLst>
                                          <p:attrName>style.visibility</p:attrName>
                                        </p:attrNameLst>
                                      </p:cBhvr>
                                      <p:to>
                                        <p:strVal val="visible"/>
                                      </p:to>
                                    </p:set>
                                    <p:animEffect transition="in" filter="fade">
                                      <p:cBhvr>
                                        <p:cTn id="25" dur="500"/>
                                        <p:tgtEl>
                                          <p:spTgt spid="870"/>
                                        </p:tgtEl>
                                      </p:cBhvr>
                                    </p:animEffect>
                                  </p:childTnLst>
                                </p:cTn>
                              </p:par>
                              <p:par>
                                <p:cTn id="26" presetID="10" presetClass="entr" presetSubtype="0" fill="hold" nodeType="withEffect">
                                  <p:stCondLst>
                                    <p:cond delay="0"/>
                                  </p:stCondLst>
                                  <p:childTnLst>
                                    <p:set>
                                      <p:cBhvr>
                                        <p:cTn id="27" dur="1" fill="hold">
                                          <p:stCondLst>
                                            <p:cond delay="0"/>
                                          </p:stCondLst>
                                        </p:cTn>
                                        <p:tgtEl>
                                          <p:spTgt spid="871"/>
                                        </p:tgtEl>
                                        <p:attrNameLst>
                                          <p:attrName>style.visibility</p:attrName>
                                        </p:attrNameLst>
                                      </p:cBhvr>
                                      <p:to>
                                        <p:strVal val="visible"/>
                                      </p:to>
                                    </p:set>
                                    <p:animEffect transition="in" filter="fade">
                                      <p:cBhvr>
                                        <p:cTn id="28" dur="500"/>
                                        <p:tgtEl>
                                          <p:spTgt spid="871"/>
                                        </p:tgtEl>
                                      </p:cBhvr>
                                    </p:animEffect>
                                  </p:childTnLst>
                                </p:cTn>
                              </p:par>
                              <p:par>
                                <p:cTn id="29" presetID="10" presetClass="entr" presetSubtype="0" fill="hold" nodeType="withEffect">
                                  <p:stCondLst>
                                    <p:cond delay="0"/>
                                  </p:stCondLst>
                                  <p:childTnLst>
                                    <p:set>
                                      <p:cBhvr>
                                        <p:cTn id="30" dur="1" fill="hold">
                                          <p:stCondLst>
                                            <p:cond delay="0"/>
                                          </p:stCondLst>
                                        </p:cTn>
                                        <p:tgtEl>
                                          <p:spTgt spid="875"/>
                                        </p:tgtEl>
                                        <p:attrNameLst>
                                          <p:attrName>style.visibility</p:attrName>
                                        </p:attrNameLst>
                                      </p:cBhvr>
                                      <p:to>
                                        <p:strVal val="visible"/>
                                      </p:to>
                                    </p:set>
                                    <p:animEffect transition="in" filter="fade">
                                      <p:cBhvr>
                                        <p:cTn id="31" dur="500"/>
                                        <p:tgtEl>
                                          <p:spTgt spid="875"/>
                                        </p:tgtEl>
                                      </p:cBhvr>
                                    </p:animEffect>
                                  </p:childTnLst>
                                </p:cTn>
                              </p:par>
                              <p:par>
                                <p:cTn id="32" presetID="10" presetClass="entr" presetSubtype="0" fill="hold" nodeType="withEffect">
                                  <p:stCondLst>
                                    <p:cond delay="0"/>
                                  </p:stCondLst>
                                  <p:childTnLst>
                                    <p:set>
                                      <p:cBhvr>
                                        <p:cTn id="33" dur="1" fill="hold">
                                          <p:stCondLst>
                                            <p:cond delay="0"/>
                                          </p:stCondLst>
                                        </p:cTn>
                                        <p:tgtEl>
                                          <p:spTgt spid="878"/>
                                        </p:tgtEl>
                                        <p:attrNameLst>
                                          <p:attrName>style.visibility</p:attrName>
                                        </p:attrNameLst>
                                      </p:cBhvr>
                                      <p:to>
                                        <p:strVal val="visible"/>
                                      </p:to>
                                    </p:set>
                                    <p:animEffect transition="in" filter="fade">
                                      <p:cBhvr>
                                        <p:cTn id="34" dur="500"/>
                                        <p:tgtEl>
                                          <p:spTgt spid="878"/>
                                        </p:tgtEl>
                                      </p:cBhvr>
                                    </p:animEffect>
                                  </p:childTnLst>
                                </p:cTn>
                              </p:par>
                              <p:par>
                                <p:cTn id="35" presetID="10" presetClass="entr" presetSubtype="0" fill="hold" nodeType="withEffect">
                                  <p:stCondLst>
                                    <p:cond delay="0"/>
                                  </p:stCondLst>
                                  <p:childTnLst>
                                    <p:set>
                                      <p:cBhvr>
                                        <p:cTn id="36" dur="1" fill="hold">
                                          <p:stCondLst>
                                            <p:cond delay="0"/>
                                          </p:stCondLst>
                                        </p:cTn>
                                        <p:tgtEl>
                                          <p:spTgt spid="876"/>
                                        </p:tgtEl>
                                        <p:attrNameLst>
                                          <p:attrName>style.visibility</p:attrName>
                                        </p:attrNameLst>
                                      </p:cBhvr>
                                      <p:to>
                                        <p:strVal val="visible"/>
                                      </p:to>
                                    </p:set>
                                    <p:animEffect transition="in" filter="fade">
                                      <p:cBhvr>
                                        <p:cTn id="37" dur="500"/>
                                        <p:tgtEl>
                                          <p:spTgt spid="87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73"/>
                                        </p:tgtEl>
                                        <p:attrNameLst>
                                          <p:attrName>style.visibility</p:attrName>
                                        </p:attrNameLst>
                                      </p:cBhvr>
                                      <p:to>
                                        <p:strVal val="visible"/>
                                      </p:to>
                                    </p:set>
                                    <p:animEffect transition="in" filter="fade">
                                      <p:cBhvr>
                                        <p:cTn id="42" dur="500"/>
                                        <p:tgtEl>
                                          <p:spTgt spid="87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74"/>
                                        </p:tgtEl>
                                        <p:attrNameLst>
                                          <p:attrName>style.visibility</p:attrName>
                                        </p:attrNameLst>
                                      </p:cBhvr>
                                      <p:to>
                                        <p:strVal val="visible"/>
                                      </p:to>
                                    </p:set>
                                    <p:animEffect transition="in" filter="fade">
                                      <p:cBhvr>
                                        <p:cTn id="47" dur="500"/>
                                        <p:tgtEl>
                                          <p:spTgt spid="8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77"/>
                                        </p:tgtEl>
                                        <p:attrNameLst>
                                          <p:attrName>style.visibility</p:attrName>
                                        </p:attrNameLst>
                                      </p:cBhvr>
                                      <p:to>
                                        <p:strVal val="visible"/>
                                      </p:to>
                                    </p:set>
                                    <p:animEffect transition="in" filter="fade">
                                      <p:cBhvr>
                                        <p:cTn id="52" dur="500"/>
                                        <p:tgtEl>
                                          <p:spTgt spid="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p:nvPr/>
        </p:nvSpPr>
        <p:spPr>
          <a:xfrm>
            <a:off x="748007" y="884515"/>
            <a:ext cx="10744200" cy="1219200"/>
          </a:xfrm>
          <a:prstGeom prst="rect">
            <a:avLst/>
          </a:prstGeom>
          <a:noFill/>
          <a:ln>
            <a:noFill/>
          </a:ln>
        </p:spPr>
        <p:txBody>
          <a:bodyPr spcFirstLastPara="1" wrap="square" lIns="91425" tIns="45700" rIns="91425" bIns="45700" anchor="b" anchorCtr="0">
            <a:noAutofit/>
          </a:bodyPr>
          <a:lstStyle/>
          <a:p>
            <a:pPr marL="0" marR="0" lvl="0" indent="0" algn="ctr" rtl="0">
              <a:lnSpc>
                <a:spcPct val="120000"/>
              </a:lnSpc>
              <a:spcBef>
                <a:spcPts val="0"/>
              </a:spcBef>
              <a:spcAft>
                <a:spcPts val="0"/>
              </a:spcAft>
              <a:buClr>
                <a:srgbClr val="FFC000"/>
              </a:buClr>
              <a:buSzPts val="3000"/>
              <a:buFont typeface="Arial"/>
              <a:buNone/>
            </a:pPr>
            <a:r>
              <a:rPr lang="en-US" sz="3000" b="1" i="0" u="none" strike="noStrike" cap="none" dirty="0" err="1">
                <a:solidFill>
                  <a:srgbClr val="FFC000"/>
                </a:solidFill>
                <a:latin typeface="Arial"/>
                <a:ea typeface="Arial"/>
                <a:cs typeface="Arial"/>
                <a:sym typeface="Arial"/>
              </a:rPr>
              <a:t>Bài</a:t>
            </a:r>
            <a:r>
              <a:rPr lang="en-US" sz="3000" b="1" i="0" u="none" strike="noStrike" cap="none" dirty="0">
                <a:solidFill>
                  <a:srgbClr val="FFC000"/>
                </a:solidFill>
                <a:latin typeface="Arial"/>
                <a:ea typeface="Arial"/>
                <a:cs typeface="Arial"/>
                <a:sym typeface="Arial"/>
              </a:rPr>
              <a:t> 1.</a:t>
            </a:r>
            <a:r>
              <a:rPr lang="en-US" sz="3000" b="1" i="0" u="none" strike="noStrike" cap="none" dirty="0">
                <a:solidFill>
                  <a:srgbClr val="F2F2F2"/>
                </a:solidFill>
                <a:latin typeface="Arial"/>
                <a:ea typeface="Arial"/>
                <a:cs typeface="Arial"/>
                <a:sym typeface="Arial"/>
              </a:rPr>
              <a:t> ethyl alcohol </a:t>
            </a:r>
            <a:r>
              <a:rPr lang="en-US" sz="3000" b="1" i="0" u="none" strike="noStrike" cap="none" dirty="0" err="1">
                <a:solidFill>
                  <a:srgbClr val="F2F2F2"/>
                </a:solidFill>
                <a:latin typeface="Arial"/>
                <a:ea typeface="Arial"/>
                <a:cs typeface="Arial"/>
                <a:sym typeface="Arial"/>
              </a:rPr>
              <a:t>phản</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ứng</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được</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với</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những</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chất</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nào</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trong</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các</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chất</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sau</a:t>
            </a:r>
            <a:r>
              <a:rPr lang="en-US" sz="3000" b="1" i="0" u="none" strike="noStrike" cap="none" dirty="0">
                <a:solidFill>
                  <a:srgbClr val="F2F2F2"/>
                </a:solidFill>
                <a:latin typeface="Arial"/>
                <a:ea typeface="Arial"/>
                <a:cs typeface="Arial"/>
                <a:sym typeface="Arial"/>
              </a:rPr>
              <a:t>: Na, NaOH, HBr, </a:t>
            </a:r>
            <a:r>
              <a:rPr lang="en-US" sz="3000" b="1" i="0" u="none" strike="noStrike" cap="none" dirty="0" err="1">
                <a:solidFill>
                  <a:srgbClr val="F2F2F2"/>
                </a:solidFill>
                <a:latin typeface="Arial"/>
                <a:ea typeface="Arial"/>
                <a:cs typeface="Arial"/>
                <a:sym typeface="Arial"/>
              </a:rPr>
              <a:t>Br</a:t>
            </a:r>
            <a:r>
              <a:rPr lang="en-US" sz="3000" b="1" i="0" u="none" strike="noStrike" cap="none" baseline="-25000" dirty="0" err="1">
                <a:solidFill>
                  <a:srgbClr val="F2F2F2"/>
                </a:solidFill>
                <a:latin typeface="Arial"/>
                <a:ea typeface="Arial"/>
                <a:cs typeface="Arial"/>
                <a:sym typeface="Arial"/>
              </a:rPr>
              <a:t>2</a:t>
            </a:r>
            <a:r>
              <a:rPr lang="en-US" sz="3000" b="1" i="0" u="none" strike="noStrike" cap="none" baseline="-25000" dirty="0">
                <a:solidFill>
                  <a:srgbClr val="F2F2F2"/>
                </a:solidFill>
                <a:latin typeface="Arial"/>
                <a:ea typeface="Arial"/>
                <a:cs typeface="Arial"/>
                <a:sym typeface="Arial"/>
              </a:rPr>
              <a:t> (dd)</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Viết</a:t>
            </a:r>
            <a:r>
              <a:rPr lang="en-US" sz="3000" b="1" i="0" u="none" strike="noStrike" cap="none" dirty="0">
                <a:solidFill>
                  <a:srgbClr val="F2F2F2"/>
                </a:solidFill>
                <a:latin typeface="Arial"/>
                <a:ea typeface="Arial"/>
                <a:cs typeface="Arial"/>
                <a:sym typeface="Arial"/>
              </a:rPr>
              <a:t> </a:t>
            </a:r>
            <a:r>
              <a:rPr lang="en-US" sz="3000" b="1" i="0" u="none" strike="noStrike" cap="none" dirty="0" err="1">
                <a:solidFill>
                  <a:srgbClr val="F2F2F2"/>
                </a:solidFill>
                <a:latin typeface="Arial"/>
                <a:ea typeface="Arial"/>
                <a:cs typeface="Arial"/>
                <a:sym typeface="Arial"/>
              </a:rPr>
              <a:t>PTPU</a:t>
            </a:r>
            <a:endParaRPr dirty="0"/>
          </a:p>
        </p:txBody>
      </p:sp>
      <p:graphicFrame>
        <p:nvGraphicFramePr>
          <p:cNvPr id="106" name="Google Shape;106;p2"/>
          <p:cNvGraphicFramePr/>
          <p:nvPr>
            <p:extLst>
              <p:ext uri="{D42A27DB-BD31-4B8C-83A1-F6EECF244321}">
                <p14:modId xmlns:p14="http://schemas.microsoft.com/office/powerpoint/2010/main" val="3582686891"/>
              </p:ext>
            </p:extLst>
          </p:nvPr>
        </p:nvGraphicFramePr>
        <p:xfrm>
          <a:off x="519407" y="2391052"/>
          <a:ext cx="10972775" cy="3911550"/>
        </p:xfrm>
        <a:graphic>
          <a:graphicData uri="http://schemas.openxmlformats.org/drawingml/2006/table">
            <a:tbl>
              <a:tblPr>
                <a:noFill/>
                <a:tableStyleId>{1D983038-3189-45AA-B605-A13AD5C7D4E8}</a:tableStyleId>
              </a:tblPr>
              <a:tblGrid>
                <a:gridCol w="2398700">
                  <a:extLst>
                    <a:ext uri="{9D8B030D-6E8A-4147-A177-3AD203B41FA5}">
                      <a16:colId xmlns:a16="http://schemas.microsoft.com/office/drawing/2014/main" val="20000"/>
                    </a:ext>
                  </a:extLst>
                </a:gridCol>
                <a:gridCol w="8574075">
                  <a:extLst>
                    <a:ext uri="{9D8B030D-6E8A-4147-A177-3AD203B41FA5}">
                      <a16:colId xmlns:a16="http://schemas.microsoft.com/office/drawing/2014/main" val="20001"/>
                    </a:ext>
                  </a:extLst>
                </a:gridCol>
              </a:tblGrid>
              <a:tr h="769925">
                <a:tc>
                  <a:txBody>
                    <a:bodyPr/>
                    <a:lstStyle/>
                    <a:p>
                      <a:pPr marL="0" marR="0" lvl="0" indent="0" algn="ctr" rtl="0">
                        <a:lnSpc>
                          <a:spcPct val="100000"/>
                        </a:lnSpc>
                        <a:spcBef>
                          <a:spcPts val="0"/>
                        </a:spcBef>
                        <a:spcAft>
                          <a:spcPts val="0"/>
                        </a:spcAft>
                        <a:buClr>
                          <a:schemeClr val="lt1"/>
                        </a:buClr>
                        <a:buSzPts val="3000"/>
                        <a:buFont typeface="Arial"/>
                        <a:buNone/>
                      </a:pPr>
                      <a:r>
                        <a:rPr lang="en-US" sz="3000" b="1" i="0" u="none" strike="noStrike" cap="none" dirty="0" err="1">
                          <a:solidFill>
                            <a:schemeClr val="lt1"/>
                          </a:solidFill>
                          <a:latin typeface="Arial"/>
                          <a:ea typeface="Arial"/>
                          <a:cs typeface="Arial"/>
                          <a:sym typeface="Arial"/>
                        </a:rPr>
                        <a:t>Chất</a:t>
                      </a:r>
                      <a:endParaRPr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3000"/>
                        <a:buFont typeface="Arial"/>
                        <a:buNone/>
                      </a:pPr>
                      <a:r>
                        <a:rPr lang="en-US" sz="3000" b="1" i="0" u="none" strike="noStrike" cap="none" dirty="0" err="1">
                          <a:solidFill>
                            <a:schemeClr val="lt1"/>
                          </a:solidFill>
                          <a:latin typeface="Arial"/>
                          <a:ea typeface="Arial"/>
                          <a:cs typeface="Arial"/>
                          <a:sym typeface="Arial"/>
                        </a:rPr>
                        <a:t>Phản</a:t>
                      </a:r>
                      <a:r>
                        <a:rPr lang="en-US" sz="3000" b="1" i="0" u="none" strike="noStrike" cap="none" dirty="0">
                          <a:solidFill>
                            <a:schemeClr val="lt1"/>
                          </a:solidFill>
                          <a:latin typeface="Arial"/>
                          <a:ea typeface="Arial"/>
                          <a:cs typeface="Arial"/>
                          <a:sym typeface="Arial"/>
                        </a:rPr>
                        <a:t> </a:t>
                      </a:r>
                      <a:r>
                        <a:rPr lang="en-US" sz="3000" b="1" i="0" u="none" strike="noStrike" cap="none" dirty="0" err="1">
                          <a:solidFill>
                            <a:schemeClr val="lt1"/>
                          </a:solidFill>
                          <a:latin typeface="Arial"/>
                          <a:ea typeface="Arial"/>
                          <a:cs typeface="Arial"/>
                          <a:sym typeface="Arial"/>
                        </a:rPr>
                        <a:t>ứng</a:t>
                      </a:r>
                      <a:r>
                        <a:rPr lang="en-US" sz="3000" b="1" i="0" u="none" strike="noStrike" cap="none" dirty="0">
                          <a:solidFill>
                            <a:schemeClr val="lt1"/>
                          </a:solidFill>
                          <a:latin typeface="Arial"/>
                          <a:ea typeface="Arial"/>
                          <a:cs typeface="Arial"/>
                          <a:sym typeface="Arial"/>
                        </a:rPr>
                        <a:t> </a:t>
                      </a:r>
                      <a:r>
                        <a:rPr lang="en-US" sz="3000" b="1" i="0" u="none" strike="noStrike" cap="none" dirty="0" err="1">
                          <a:solidFill>
                            <a:schemeClr val="lt1"/>
                          </a:solidFill>
                          <a:latin typeface="Arial"/>
                          <a:ea typeface="Arial"/>
                          <a:cs typeface="Arial"/>
                          <a:sym typeface="Arial"/>
                        </a:rPr>
                        <a:t>với</a:t>
                      </a:r>
                      <a:r>
                        <a:rPr lang="en-US" sz="3000" b="1" i="0" u="none" strike="noStrike" cap="none" dirty="0">
                          <a:solidFill>
                            <a:schemeClr val="lt1"/>
                          </a:solidFill>
                          <a:latin typeface="Arial"/>
                          <a:ea typeface="Arial"/>
                          <a:cs typeface="Arial"/>
                          <a:sym typeface="Arial"/>
                        </a:rPr>
                        <a:t> ethyl alcohol </a:t>
                      </a:r>
                      <a:r>
                        <a:rPr lang="en-US" sz="3000" b="1" i="0" u="none" strike="noStrike" cap="none" dirty="0" err="1">
                          <a:solidFill>
                            <a:schemeClr val="lt1"/>
                          </a:solidFill>
                          <a:latin typeface="Arial"/>
                          <a:ea typeface="Arial"/>
                          <a:cs typeface="Arial"/>
                          <a:sym typeface="Arial"/>
                        </a:rPr>
                        <a:t>C</a:t>
                      </a:r>
                      <a:r>
                        <a:rPr lang="en-US" sz="3000" b="1" i="0" u="none" strike="noStrike" cap="none" baseline="-25000" dirty="0" err="1">
                          <a:solidFill>
                            <a:schemeClr val="lt1"/>
                          </a:solidFill>
                          <a:latin typeface="Arial"/>
                          <a:ea typeface="Arial"/>
                          <a:cs typeface="Arial"/>
                          <a:sym typeface="Arial"/>
                        </a:rPr>
                        <a:t>2</a:t>
                      </a:r>
                      <a:r>
                        <a:rPr lang="en-US" sz="3000" b="1" i="0" u="none" strike="noStrike" cap="none" dirty="0" err="1">
                          <a:solidFill>
                            <a:schemeClr val="lt1"/>
                          </a:solidFill>
                          <a:latin typeface="Arial"/>
                          <a:ea typeface="Arial"/>
                          <a:cs typeface="Arial"/>
                          <a:sym typeface="Arial"/>
                        </a:rPr>
                        <a:t>H</a:t>
                      </a:r>
                      <a:r>
                        <a:rPr lang="en-US" sz="3000" b="1" i="0" u="none" strike="noStrike" cap="none" baseline="-25000" dirty="0" err="1">
                          <a:solidFill>
                            <a:schemeClr val="lt1"/>
                          </a:solidFill>
                          <a:latin typeface="Arial"/>
                          <a:ea typeface="Arial"/>
                          <a:cs typeface="Arial"/>
                          <a:sym typeface="Arial"/>
                        </a:rPr>
                        <a:t>5</a:t>
                      </a:r>
                      <a:r>
                        <a:rPr lang="en-US" sz="3000" b="1" i="0" u="none" strike="noStrike" cap="none" dirty="0" err="1">
                          <a:solidFill>
                            <a:schemeClr val="lt1"/>
                          </a:solidFill>
                          <a:latin typeface="Arial"/>
                          <a:ea typeface="Arial"/>
                          <a:cs typeface="Arial"/>
                          <a:sym typeface="Arial"/>
                        </a:rPr>
                        <a:t>OH</a:t>
                      </a:r>
                      <a:endParaRPr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831850">
                <a:tc>
                  <a:txBody>
                    <a:bodyPr/>
                    <a:lstStyle/>
                    <a:p>
                      <a:pPr marL="0" marR="0" lvl="0" indent="0" algn="ctr" rtl="0">
                        <a:lnSpc>
                          <a:spcPct val="100000"/>
                        </a:lnSpc>
                        <a:spcBef>
                          <a:spcPts val="0"/>
                        </a:spcBef>
                        <a:spcAft>
                          <a:spcPts val="0"/>
                        </a:spcAft>
                        <a:buClr>
                          <a:schemeClr val="lt1"/>
                        </a:buClr>
                        <a:buSzPts val="3000"/>
                        <a:buFont typeface="Arial"/>
                        <a:buNone/>
                      </a:pPr>
                      <a:r>
                        <a:rPr lang="en-US" sz="3000" b="0" i="0" u="none" strike="noStrike" cap="none" dirty="0">
                          <a:solidFill>
                            <a:schemeClr val="lt1"/>
                          </a:solidFill>
                          <a:latin typeface="Arial"/>
                          <a:ea typeface="Arial"/>
                          <a:cs typeface="Arial"/>
                          <a:sym typeface="Arial"/>
                        </a:rPr>
                        <a:t>Na</a:t>
                      </a:r>
                      <a:endParaRPr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69925">
                <a:tc>
                  <a:txBody>
                    <a:bodyPr/>
                    <a:lstStyle/>
                    <a:p>
                      <a:pPr marL="0" marR="0" lvl="0" indent="0" algn="ctr" rtl="0">
                        <a:lnSpc>
                          <a:spcPct val="100000"/>
                        </a:lnSpc>
                        <a:spcBef>
                          <a:spcPts val="0"/>
                        </a:spcBef>
                        <a:spcAft>
                          <a:spcPts val="0"/>
                        </a:spcAft>
                        <a:buClr>
                          <a:schemeClr val="lt1"/>
                        </a:buClr>
                        <a:buSzPts val="3000"/>
                        <a:buFont typeface="Arial"/>
                        <a:buNone/>
                      </a:pPr>
                      <a:r>
                        <a:rPr lang="en-US" sz="3000" b="0" i="0" u="none">
                          <a:solidFill>
                            <a:schemeClr val="lt1"/>
                          </a:solidFill>
                          <a:latin typeface="Arial"/>
                          <a:ea typeface="Arial"/>
                          <a:cs typeface="Arial"/>
                          <a:sym typeface="Arial"/>
                        </a:rPr>
                        <a:t>NaOH</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769925">
                <a:tc>
                  <a:txBody>
                    <a:bodyPr/>
                    <a:lstStyle/>
                    <a:p>
                      <a:pPr marL="0" marR="0" lvl="0" indent="0" algn="ctr" rtl="0">
                        <a:lnSpc>
                          <a:spcPct val="100000"/>
                        </a:lnSpc>
                        <a:spcBef>
                          <a:spcPts val="0"/>
                        </a:spcBef>
                        <a:spcAft>
                          <a:spcPts val="0"/>
                        </a:spcAft>
                        <a:buClr>
                          <a:schemeClr val="lt1"/>
                        </a:buClr>
                        <a:buSzPts val="3000"/>
                        <a:buFont typeface="Arial"/>
                        <a:buNone/>
                      </a:pPr>
                      <a:r>
                        <a:rPr lang="en-US" sz="3000" b="0" i="0" u="none">
                          <a:solidFill>
                            <a:schemeClr val="lt1"/>
                          </a:solidFill>
                          <a:latin typeface="Arial"/>
                          <a:ea typeface="Arial"/>
                          <a:cs typeface="Arial"/>
                          <a:sym typeface="Arial"/>
                        </a:rPr>
                        <a:t>HBr</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769925">
                <a:tc>
                  <a:txBody>
                    <a:bodyPr/>
                    <a:lstStyle/>
                    <a:p>
                      <a:pPr marL="0" marR="0" lvl="0" indent="0" algn="ctr" rtl="0">
                        <a:lnSpc>
                          <a:spcPct val="100000"/>
                        </a:lnSpc>
                        <a:spcBef>
                          <a:spcPts val="0"/>
                        </a:spcBef>
                        <a:spcAft>
                          <a:spcPts val="0"/>
                        </a:spcAft>
                        <a:buClr>
                          <a:schemeClr val="lt1"/>
                        </a:buClr>
                        <a:buSzPts val="3000"/>
                        <a:buFont typeface="Arial"/>
                        <a:buNone/>
                      </a:pPr>
                      <a:r>
                        <a:rPr lang="en-US" sz="3000" b="0" i="0" u="none" dirty="0" err="1">
                          <a:solidFill>
                            <a:schemeClr val="lt1"/>
                          </a:solidFill>
                          <a:latin typeface="Arial"/>
                          <a:ea typeface="Arial"/>
                          <a:cs typeface="Arial"/>
                          <a:sym typeface="Arial"/>
                        </a:rPr>
                        <a:t>Br</a:t>
                      </a:r>
                      <a:r>
                        <a:rPr lang="en-US" sz="3000" b="0" i="0" u="none" baseline="-25000" dirty="0" err="1">
                          <a:solidFill>
                            <a:schemeClr val="lt1"/>
                          </a:solidFill>
                          <a:latin typeface="Arial"/>
                          <a:ea typeface="Arial"/>
                          <a:cs typeface="Arial"/>
                          <a:sym typeface="Arial"/>
                        </a:rPr>
                        <a:t>2</a:t>
                      </a:r>
                      <a:r>
                        <a:rPr lang="en-US" sz="3000" b="0" i="0" u="none" baseline="-25000" dirty="0">
                          <a:solidFill>
                            <a:schemeClr val="lt1"/>
                          </a:solidFill>
                          <a:latin typeface="Arial"/>
                          <a:ea typeface="Arial"/>
                          <a:cs typeface="Arial"/>
                          <a:sym typeface="Arial"/>
                        </a:rPr>
                        <a:t>  (dd)</a:t>
                      </a:r>
                      <a:endParaRPr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07" name="Google Shape;107;p2"/>
          <p:cNvSpPr/>
          <p:nvPr/>
        </p:nvSpPr>
        <p:spPr>
          <a:xfrm>
            <a:off x="3360467" y="3032994"/>
            <a:ext cx="6157455" cy="792012"/>
          </a:xfrm>
          <a:prstGeom prst="rect">
            <a:avLst/>
          </a:prstGeom>
          <a:blipFill rotWithShape="1">
            <a:blip r:embed="rId3">
              <a:alphaModFix/>
            </a:blip>
            <a:stretch>
              <a:fillRect l="-593" b="-84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 </a:t>
            </a:r>
            <a:endParaRPr dirty="0"/>
          </a:p>
        </p:txBody>
      </p:sp>
      <p:grpSp>
        <p:nvGrpSpPr>
          <p:cNvPr id="108" name="Google Shape;108;p2"/>
          <p:cNvGrpSpPr/>
          <p:nvPr/>
        </p:nvGrpSpPr>
        <p:grpSpPr>
          <a:xfrm>
            <a:off x="3349920" y="4838977"/>
            <a:ext cx="6178550" cy="638175"/>
            <a:chOff x="6754676" y="2185166"/>
            <a:chExt cx="6178141" cy="636976"/>
          </a:xfrm>
        </p:grpSpPr>
        <p:sp>
          <p:nvSpPr>
            <p:cNvPr id="109" name="Google Shape;109;p2"/>
            <p:cNvSpPr txBox="1"/>
            <p:nvPr/>
          </p:nvSpPr>
          <p:spPr>
            <a:xfrm>
              <a:off x="9813708" y="2185166"/>
              <a:ext cx="4572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000"/>
                <a:buFont typeface="Arial"/>
                <a:buNone/>
              </a:pPr>
              <a:r>
                <a:rPr lang="en-US" sz="2000" b="0" i="0" u="none" strike="noStrike" cap="none">
                  <a:solidFill>
                    <a:srgbClr val="FFFF00"/>
                  </a:solidFill>
                  <a:latin typeface="Arial"/>
                  <a:ea typeface="Arial"/>
                  <a:cs typeface="Arial"/>
                  <a:sym typeface="Arial"/>
                </a:rPr>
                <a:t>t</a:t>
              </a:r>
              <a:r>
                <a:rPr lang="en-US" sz="2000" b="0" i="0" u="none" strike="noStrike" cap="none" baseline="30000">
                  <a:solidFill>
                    <a:srgbClr val="FFFF00"/>
                  </a:solidFill>
                  <a:latin typeface="Arial"/>
                  <a:ea typeface="Arial"/>
                  <a:cs typeface="Arial"/>
                  <a:sym typeface="Arial"/>
                </a:rPr>
                <a:t>0</a:t>
              </a:r>
              <a:endParaRPr/>
            </a:p>
          </p:txBody>
        </p:sp>
        <p:sp>
          <p:nvSpPr>
            <p:cNvPr id="110" name="Google Shape;110;p2"/>
            <p:cNvSpPr txBox="1"/>
            <p:nvPr/>
          </p:nvSpPr>
          <p:spPr>
            <a:xfrm>
              <a:off x="6754676" y="2299493"/>
              <a:ext cx="6178141" cy="5226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Times New Roman"/>
                <a:buNone/>
              </a:pPr>
              <a:r>
                <a:rPr lang="en-US" sz="2800" b="0" i="0" u="none" strike="noStrike" cap="none">
                  <a:solidFill>
                    <a:srgbClr val="FFFF00"/>
                  </a:solidFill>
                  <a:latin typeface="Times New Roman"/>
                  <a:ea typeface="Times New Roman"/>
                  <a:cs typeface="Times New Roman"/>
                  <a:sym typeface="Times New Roman"/>
                </a:rPr>
                <a:t> C</a:t>
              </a:r>
              <a:r>
                <a:rPr lang="en-US" sz="2800" b="0" i="0" u="none" strike="noStrike" cap="none" baseline="-25000">
                  <a:solidFill>
                    <a:srgbClr val="FFFF00"/>
                  </a:solidFill>
                  <a:latin typeface="Times New Roman"/>
                  <a:ea typeface="Times New Roman"/>
                  <a:cs typeface="Times New Roman"/>
                  <a:sym typeface="Times New Roman"/>
                </a:rPr>
                <a:t>2</a:t>
              </a:r>
              <a:r>
                <a:rPr lang="en-US" sz="2800" b="0" i="0" u="none" strike="noStrike" cap="none">
                  <a:solidFill>
                    <a:srgbClr val="FFFF00"/>
                  </a:solidFill>
                  <a:latin typeface="Times New Roman"/>
                  <a:ea typeface="Times New Roman"/>
                  <a:cs typeface="Times New Roman"/>
                  <a:sym typeface="Times New Roman"/>
                </a:rPr>
                <a:t>H</a:t>
              </a:r>
              <a:r>
                <a:rPr lang="en-US" sz="2800" b="0" i="0" u="none" strike="noStrike" cap="none" baseline="-25000">
                  <a:solidFill>
                    <a:srgbClr val="FFFF00"/>
                  </a:solidFill>
                  <a:latin typeface="Times New Roman"/>
                  <a:ea typeface="Times New Roman"/>
                  <a:cs typeface="Times New Roman"/>
                  <a:sym typeface="Times New Roman"/>
                </a:rPr>
                <a:t>5</a:t>
              </a:r>
              <a:r>
                <a:rPr lang="en-US" sz="2800" b="0" i="0" u="none" strike="noStrike" cap="none">
                  <a:solidFill>
                    <a:srgbClr val="FFFF00"/>
                  </a:solidFill>
                  <a:latin typeface="Times New Roman"/>
                  <a:ea typeface="Times New Roman"/>
                  <a:cs typeface="Times New Roman"/>
                  <a:sym typeface="Times New Roman"/>
                </a:rPr>
                <a:t>OH  +   HBr    →    C</a:t>
              </a:r>
              <a:r>
                <a:rPr lang="en-US" sz="2800" b="0" i="0" u="none" strike="noStrike" cap="none" baseline="-25000">
                  <a:solidFill>
                    <a:srgbClr val="FFFF00"/>
                  </a:solidFill>
                  <a:latin typeface="Times New Roman"/>
                  <a:ea typeface="Times New Roman"/>
                  <a:cs typeface="Times New Roman"/>
                  <a:sym typeface="Times New Roman"/>
                </a:rPr>
                <a:t>2</a:t>
              </a:r>
              <a:r>
                <a:rPr lang="en-US" sz="2800" b="0" i="0" u="none" strike="noStrike" cap="none">
                  <a:solidFill>
                    <a:srgbClr val="FFFF00"/>
                  </a:solidFill>
                  <a:latin typeface="Times New Roman"/>
                  <a:ea typeface="Times New Roman"/>
                  <a:cs typeface="Times New Roman"/>
                  <a:sym typeface="Times New Roman"/>
                </a:rPr>
                <a:t>H</a:t>
              </a:r>
              <a:r>
                <a:rPr lang="en-US" sz="2800" b="0" i="0" u="none" strike="noStrike" cap="none" baseline="-25000">
                  <a:solidFill>
                    <a:srgbClr val="FFFF00"/>
                  </a:solidFill>
                  <a:latin typeface="Times New Roman"/>
                  <a:ea typeface="Times New Roman"/>
                  <a:cs typeface="Times New Roman"/>
                  <a:sym typeface="Times New Roman"/>
                </a:rPr>
                <a:t>5</a:t>
              </a:r>
              <a:r>
                <a:rPr lang="en-US" sz="2800" b="0" i="0" u="none" strike="noStrike" cap="none">
                  <a:solidFill>
                    <a:srgbClr val="FFFF00"/>
                  </a:solidFill>
                  <a:latin typeface="Times New Roman"/>
                  <a:ea typeface="Times New Roman"/>
                  <a:cs typeface="Times New Roman"/>
                  <a:sym typeface="Times New Roman"/>
                </a:rPr>
                <a:t>Br  +  H</a:t>
              </a:r>
              <a:r>
                <a:rPr lang="en-US" sz="2800" b="0" i="0" u="none" strike="noStrike" cap="none" baseline="-25000">
                  <a:solidFill>
                    <a:srgbClr val="FFFF00"/>
                  </a:solidFill>
                  <a:latin typeface="Times New Roman"/>
                  <a:ea typeface="Times New Roman"/>
                  <a:cs typeface="Times New Roman"/>
                  <a:sym typeface="Times New Roman"/>
                </a:rPr>
                <a:t>2</a:t>
              </a:r>
              <a:r>
                <a:rPr lang="en-US" sz="2800" b="0" i="0" u="none" strike="noStrike" cap="none">
                  <a:solidFill>
                    <a:srgbClr val="FFFF00"/>
                  </a:solidFill>
                  <a:latin typeface="Times New Roman"/>
                  <a:ea typeface="Times New Roman"/>
                  <a:cs typeface="Times New Roman"/>
                  <a:sym typeface="Times New Roman"/>
                </a:rPr>
                <a:t>O</a:t>
              </a:r>
              <a:endParaRPr/>
            </a:p>
          </p:txBody>
        </p:sp>
      </p:grpSp>
      <p:sp>
        <p:nvSpPr>
          <p:cNvPr id="111" name="Google Shape;111;p2"/>
          <p:cNvSpPr txBox="1"/>
          <p:nvPr/>
        </p:nvSpPr>
        <p:spPr>
          <a:xfrm>
            <a:off x="3357857" y="5675590"/>
            <a:ext cx="56007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Times New Roman"/>
              <a:buNone/>
            </a:pPr>
            <a:r>
              <a:rPr lang="en-US" sz="2800" b="0" i="0" u="none" strike="noStrike" cap="none">
                <a:solidFill>
                  <a:srgbClr val="FFFF00"/>
                </a:solidFill>
                <a:latin typeface="Times New Roman"/>
                <a:ea typeface="Times New Roman"/>
                <a:cs typeface="Times New Roman"/>
                <a:sym typeface="Times New Roman"/>
              </a:rPr>
              <a:t>Không phản ứng</a:t>
            </a:r>
            <a:endParaRPr/>
          </a:p>
        </p:txBody>
      </p:sp>
      <p:sp>
        <p:nvSpPr>
          <p:cNvPr id="112" name="Google Shape;112;p2"/>
          <p:cNvSpPr txBox="1"/>
          <p:nvPr/>
        </p:nvSpPr>
        <p:spPr>
          <a:xfrm>
            <a:off x="3357857" y="4110315"/>
            <a:ext cx="45720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Times New Roman"/>
              <a:buNone/>
            </a:pPr>
            <a:r>
              <a:rPr lang="en-US" sz="2800" b="0" i="0" u="none" strike="noStrike" cap="none">
                <a:solidFill>
                  <a:srgbClr val="FFFF00"/>
                </a:solidFill>
                <a:latin typeface="Times New Roman"/>
                <a:ea typeface="Times New Roman"/>
                <a:cs typeface="Times New Roman"/>
                <a:sym typeface="Times New Roman"/>
              </a:rPr>
              <a:t>Không phản ứng</a:t>
            </a:r>
            <a:endParaRPr/>
          </a:p>
        </p:txBody>
      </p:sp>
      <p:sp>
        <p:nvSpPr>
          <p:cNvPr id="113" name="Google Shape;113;p2"/>
          <p:cNvSpPr/>
          <p:nvPr/>
        </p:nvSpPr>
        <p:spPr>
          <a:xfrm>
            <a:off x="3567407" y="158647"/>
            <a:ext cx="469160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AC"/>
              </a:buClr>
              <a:buSzPts val="4000"/>
              <a:buFont typeface="Arial"/>
              <a:buNone/>
            </a:pPr>
            <a:r>
              <a:rPr lang="en-US" sz="4000" b="1" i="0" u="none" strike="noStrike" cap="none">
                <a:solidFill>
                  <a:srgbClr val="FFFFAC"/>
                </a:solidFill>
                <a:latin typeface="Arial"/>
                <a:ea typeface="Arial"/>
                <a:cs typeface="Arial"/>
                <a:sym typeface="Arial"/>
              </a:rPr>
              <a:t>KIỂM TRA BÀI CŨ</a:t>
            </a:r>
            <a:endParaRPr sz="4000" b="1" i="0" u="none" strike="noStrike" cap="none">
              <a:solidFill>
                <a:srgbClr val="FFFFA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23"/>
          <p:cNvSpPr txBox="1"/>
          <p:nvPr/>
        </p:nvSpPr>
        <p:spPr>
          <a:xfrm>
            <a:off x="2336800" y="160337"/>
            <a:ext cx="25161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86" name="Google Shape;886;p23"/>
          <p:cNvSpPr txBox="1"/>
          <p:nvPr/>
        </p:nvSpPr>
        <p:spPr>
          <a:xfrm>
            <a:off x="663575" y="1066800"/>
            <a:ext cx="5638800" cy="554037"/>
          </a:xfrm>
          <a:prstGeom prst="rect">
            <a:avLst/>
          </a:prstGeom>
          <a:noFill/>
          <a:ln>
            <a:noFill/>
          </a:ln>
        </p:spPr>
        <p:txBody>
          <a:bodyPr spcFirstLastPara="1" wrap="square" lIns="91425" tIns="45700" rIns="91425" bIns="45700" anchor="t" anchorCtr="0">
            <a:spAutoFit/>
          </a:bodyPr>
          <a:lstStyle/>
          <a:p>
            <a:pPr marL="0" marR="0" lvl="0" indent="-190500" algn="l" rtl="0">
              <a:lnSpc>
                <a:spcPct val="100000"/>
              </a:lnSpc>
              <a:spcBef>
                <a:spcPts val="0"/>
              </a:spcBef>
              <a:spcAft>
                <a:spcPts val="0"/>
              </a:spcAft>
              <a:buClr>
                <a:schemeClr val="lt1"/>
              </a:buClr>
              <a:buSzPts val="3000"/>
              <a:buFont typeface="Noto Sans Symbols"/>
              <a:buChar char="❖"/>
            </a:pPr>
            <a:r>
              <a:rPr lang="en-US" sz="3000" b="0" i="0" u="none">
                <a:solidFill>
                  <a:schemeClr val="lt1"/>
                </a:solidFill>
                <a:latin typeface="Arial"/>
                <a:ea typeface="Arial"/>
                <a:cs typeface="Arial"/>
                <a:sym typeface="Arial"/>
              </a:rPr>
              <a:t>Tác dụng với dung dịch HNO</a:t>
            </a:r>
            <a:r>
              <a:rPr lang="en-US" sz="3000" b="0" i="0" u="none" baseline="-25000">
                <a:solidFill>
                  <a:schemeClr val="lt1"/>
                </a:solidFill>
                <a:latin typeface="Arial"/>
                <a:ea typeface="Arial"/>
                <a:cs typeface="Arial"/>
                <a:sym typeface="Arial"/>
              </a:rPr>
              <a:t>3</a:t>
            </a:r>
            <a:endParaRPr/>
          </a:p>
        </p:txBody>
      </p:sp>
      <p:grpSp>
        <p:nvGrpSpPr>
          <p:cNvPr id="887" name="Google Shape;887;p23"/>
          <p:cNvGrpSpPr/>
          <p:nvPr/>
        </p:nvGrpSpPr>
        <p:grpSpPr>
          <a:xfrm>
            <a:off x="160337" y="1558925"/>
            <a:ext cx="1006475" cy="1581150"/>
            <a:chOff x="3275013" y="2666998"/>
            <a:chExt cx="1006868" cy="1581048"/>
          </a:xfrm>
        </p:grpSpPr>
        <p:grpSp>
          <p:nvGrpSpPr>
            <p:cNvPr id="888" name="Google Shape;888;p23"/>
            <p:cNvGrpSpPr/>
            <p:nvPr/>
          </p:nvGrpSpPr>
          <p:grpSpPr>
            <a:xfrm>
              <a:off x="3275013" y="2666998"/>
              <a:ext cx="1006868" cy="1581048"/>
              <a:chOff x="2838452" y="1815625"/>
              <a:chExt cx="987097" cy="1584800"/>
            </a:xfrm>
          </p:grpSpPr>
          <p:grpSp>
            <p:nvGrpSpPr>
              <p:cNvPr id="889" name="Google Shape;889;p23"/>
              <p:cNvGrpSpPr/>
              <p:nvPr/>
            </p:nvGrpSpPr>
            <p:grpSpPr>
              <a:xfrm>
                <a:off x="2838452" y="2550519"/>
                <a:ext cx="838014" cy="849906"/>
                <a:chOff x="1328" y="2473"/>
                <a:chExt cx="584" cy="689"/>
              </a:xfrm>
            </p:grpSpPr>
            <p:cxnSp>
              <p:nvCxnSpPr>
                <p:cNvPr id="890" name="Google Shape;890;p23"/>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891" name="Google Shape;891;p23"/>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892" name="Google Shape;892;p23"/>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893" name="Google Shape;893;p23"/>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894" name="Google Shape;894;p23"/>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895" name="Google Shape;895;p23"/>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896" name="Google Shape;896;p23"/>
                <p:cNvSpPr/>
                <p:nvPr/>
              </p:nvSpPr>
              <p:spPr>
                <a:xfrm>
                  <a:off x="1429" y="2622"/>
                  <a:ext cx="372" cy="383"/>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897" name="Google Shape;897;p23"/>
              <p:cNvSpPr txBox="1"/>
              <p:nvPr/>
            </p:nvSpPr>
            <p:spPr>
              <a:xfrm>
                <a:off x="3124928" y="1815625"/>
                <a:ext cx="700621" cy="4312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OH</a:t>
                </a:r>
                <a:endParaRPr/>
              </a:p>
            </p:txBody>
          </p:sp>
        </p:grpSp>
        <p:cxnSp>
          <p:nvCxnSpPr>
            <p:cNvPr id="898" name="Google Shape;898;p23"/>
            <p:cNvCxnSpPr/>
            <p:nvPr/>
          </p:nvCxnSpPr>
          <p:spPr>
            <a:xfrm rot="5400000">
              <a:off x="3544267" y="3247191"/>
              <a:ext cx="304780" cy="1589"/>
            </a:xfrm>
            <a:prstGeom prst="straightConnector1">
              <a:avLst/>
            </a:prstGeom>
            <a:noFill/>
            <a:ln w="28575" cap="flat" cmpd="sng">
              <a:solidFill>
                <a:schemeClr val="lt1"/>
              </a:solidFill>
              <a:prstDash val="solid"/>
              <a:miter lim="800000"/>
              <a:headEnd type="none" w="med" len="med"/>
              <a:tailEnd type="none" w="med" len="med"/>
            </a:ln>
          </p:spPr>
        </p:cxnSp>
      </p:grpSp>
      <p:sp>
        <p:nvSpPr>
          <p:cNvPr id="899" name="Google Shape;899;p23"/>
          <p:cNvSpPr txBox="1"/>
          <p:nvPr/>
        </p:nvSpPr>
        <p:spPr>
          <a:xfrm>
            <a:off x="946317" y="2441666"/>
            <a:ext cx="271613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 +    HO–</a:t>
            </a:r>
            <a:r>
              <a:rPr lang="en-US" sz="3200" b="0" i="0" u="none" strike="noStrike" cap="none">
                <a:solidFill>
                  <a:srgbClr val="FFFF00"/>
                </a:solidFill>
                <a:latin typeface="Arial"/>
                <a:ea typeface="Arial"/>
                <a:cs typeface="Arial"/>
                <a:sym typeface="Arial"/>
              </a:rPr>
              <a:t>NO</a:t>
            </a:r>
            <a:r>
              <a:rPr lang="en-US" sz="3200" b="0" i="0" u="none" strike="noStrike" cap="none" baseline="-25000">
                <a:solidFill>
                  <a:srgbClr val="FFFF00"/>
                </a:solidFill>
                <a:latin typeface="Arial"/>
                <a:ea typeface="Arial"/>
                <a:cs typeface="Arial"/>
                <a:sym typeface="Arial"/>
              </a:rPr>
              <a:t>2</a:t>
            </a:r>
            <a:r>
              <a:rPr lang="en-US" sz="3200" b="0" i="0" u="none" strike="noStrike" cap="none" baseline="-25000">
                <a:solidFill>
                  <a:srgbClr val="FFFF00"/>
                </a:solidFill>
                <a:highlight>
                  <a:srgbClr val="FFFF00"/>
                </a:highlight>
                <a:latin typeface="Arial"/>
                <a:ea typeface="Arial"/>
                <a:cs typeface="Arial"/>
                <a:sym typeface="Arial"/>
              </a:rPr>
              <a:t> </a:t>
            </a:r>
            <a:endParaRPr sz="3200" b="0" i="0" u="none" strike="noStrike" cap="none">
              <a:solidFill>
                <a:srgbClr val="FFFF00"/>
              </a:solidFill>
              <a:highlight>
                <a:srgbClr val="FFFF00"/>
              </a:highlight>
              <a:latin typeface="Arial"/>
              <a:ea typeface="Arial"/>
              <a:cs typeface="Arial"/>
              <a:sym typeface="Arial"/>
            </a:endParaRPr>
          </a:p>
        </p:txBody>
      </p:sp>
      <p:grpSp>
        <p:nvGrpSpPr>
          <p:cNvPr id="900" name="Google Shape;900;p23"/>
          <p:cNvGrpSpPr/>
          <p:nvPr/>
        </p:nvGrpSpPr>
        <p:grpSpPr>
          <a:xfrm>
            <a:off x="5827712" y="1524000"/>
            <a:ext cx="1535112" cy="1865312"/>
            <a:chOff x="6414202" y="3048000"/>
            <a:chExt cx="1536757" cy="1865400"/>
          </a:xfrm>
        </p:grpSpPr>
        <p:grpSp>
          <p:nvGrpSpPr>
            <p:cNvPr id="901" name="Google Shape;901;p23"/>
            <p:cNvGrpSpPr/>
            <p:nvPr/>
          </p:nvGrpSpPr>
          <p:grpSpPr>
            <a:xfrm>
              <a:off x="6780212" y="3781374"/>
              <a:ext cx="854585" cy="848148"/>
              <a:chOff x="1328" y="2473"/>
              <a:chExt cx="584" cy="689"/>
            </a:xfrm>
          </p:grpSpPr>
          <p:cxnSp>
            <p:nvCxnSpPr>
              <p:cNvPr id="902" name="Google Shape;902;p23"/>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903" name="Google Shape;903;p23"/>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904" name="Google Shape;904;p23"/>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905" name="Google Shape;905;p23"/>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906" name="Google Shape;906;p23"/>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907" name="Google Shape;907;p23"/>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908" name="Google Shape;908;p23"/>
              <p:cNvSpPr/>
              <p:nvPr/>
            </p:nvSpPr>
            <p:spPr>
              <a:xfrm>
                <a:off x="1429" y="2621"/>
                <a:ext cx="376" cy="378"/>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909" name="Google Shape;909;p23"/>
            <p:cNvSpPr txBox="1"/>
            <p:nvPr/>
          </p:nvSpPr>
          <p:spPr>
            <a:xfrm>
              <a:off x="7072131" y="3048000"/>
              <a:ext cx="715141" cy="4302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OH</a:t>
              </a:r>
              <a:endParaRPr/>
            </a:p>
          </p:txBody>
        </p:sp>
        <p:cxnSp>
          <p:nvCxnSpPr>
            <p:cNvPr id="910" name="Google Shape;910;p23"/>
            <p:cNvCxnSpPr/>
            <p:nvPr/>
          </p:nvCxnSpPr>
          <p:spPr>
            <a:xfrm flipH="1">
              <a:off x="7631530" y="3810036"/>
              <a:ext cx="319429" cy="180984"/>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cxnSp>
          <p:nvCxnSpPr>
            <p:cNvPr id="911" name="Google Shape;911;p23"/>
            <p:cNvCxnSpPr/>
            <p:nvPr/>
          </p:nvCxnSpPr>
          <p:spPr>
            <a:xfrm rot="5400000">
              <a:off x="7049244" y="3623494"/>
              <a:ext cx="304814" cy="1590"/>
            </a:xfrm>
            <a:prstGeom prst="straightConnector1">
              <a:avLst/>
            </a:prstGeom>
            <a:noFill/>
            <a:ln w="28575" cap="flat" cmpd="sng">
              <a:solidFill>
                <a:schemeClr val="lt1"/>
              </a:solidFill>
              <a:prstDash val="solid"/>
              <a:miter lim="800000"/>
              <a:headEnd type="none" w="med" len="med"/>
              <a:tailEnd type="none" w="med" len="med"/>
            </a:ln>
          </p:spPr>
        </p:cxnSp>
        <p:cxnSp>
          <p:nvCxnSpPr>
            <p:cNvPr id="912" name="Google Shape;912;p23"/>
            <p:cNvCxnSpPr/>
            <p:nvPr/>
          </p:nvCxnSpPr>
          <p:spPr>
            <a:xfrm rot="5400000">
              <a:off x="7060368" y="4760198"/>
              <a:ext cx="304814" cy="1589"/>
            </a:xfrm>
            <a:prstGeom prst="straightConnector1">
              <a:avLst/>
            </a:prstGeom>
            <a:noFill/>
            <a:ln w="28575" cap="flat" cmpd="sng">
              <a:solidFill>
                <a:schemeClr val="lt1"/>
              </a:solidFill>
              <a:prstDash val="solid"/>
              <a:miter lim="800000"/>
              <a:headEnd type="none" w="med" len="med"/>
              <a:tailEnd type="none" w="med" len="med"/>
            </a:ln>
          </p:spPr>
        </p:cxnSp>
        <p:cxnSp>
          <p:nvCxnSpPr>
            <p:cNvPr id="913" name="Google Shape;913;p23"/>
            <p:cNvCxnSpPr/>
            <p:nvPr/>
          </p:nvCxnSpPr>
          <p:spPr>
            <a:xfrm rot="10800000">
              <a:off x="6414202" y="3811623"/>
              <a:ext cx="381408" cy="200034"/>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grpSp>
      <p:sp>
        <p:nvSpPr>
          <p:cNvPr id="914" name="Google Shape;914;p23"/>
          <p:cNvSpPr txBox="1"/>
          <p:nvPr/>
        </p:nvSpPr>
        <p:spPr>
          <a:xfrm>
            <a:off x="7402512" y="1993900"/>
            <a:ext cx="855662" cy="43021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00"/>
              </a:buClr>
              <a:buSzPts val="2800"/>
              <a:buFont typeface="Arial"/>
              <a:buNone/>
            </a:pPr>
            <a:r>
              <a:rPr lang="en-US" sz="2800" b="0" i="0" u="none">
                <a:solidFill>
                  <a:srgbClr val="FFFF00"/>
                </a:solidFill>
                <a:latin typeface="Arial"/>
                <a:ea typeface="Arial"/>
                <a:cs typeface="Arial"/>
                <a:sym typeface="Arial"/>
              </a:rPr>
              <a:t>NO</a:t>
            </a:r>
            <a:r>
              <a:rPr lang="en-US" sz="2800" b="0" i="0" u="none" baseline="-25000">
                <a:solidFill>
                  <a:srgbClr val="FFFF00"/>
                </a:solidFill>
                <a:latin typeface="Arial"/>
                <a:ea typeface="Arial"/>
                <a:cs typeface="Arial"/>
                <a:sym typeface="Arial"/>
              </a:rPr>
              <a:t>2</a:t>
            </a:r>
            <a:endParaRPr/>
          </a:p>
        </p:txBody>
      </p:sp>
      <p:sp>
        <p:nvSpPr>
          <p:cNvPr id="915" name="Google Shape;915;p23"/>
          <p:cNvSpPr txBox="1"/>
          <p:nvPr/>
        </p:nvSpPr>
        <p:spPr>
          <a:xfrm>
            <a:off x="6484937" y="3421062"/>
            <a:ext cx="677862" cy="43021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00"/>
              </a:buClr>
              <a:buSzPts val="2800"/>
              <a:buFont typeface="Arial"/>
              <a:buNone/>
            </a:pPr>
            <a:r>
              <a:rPr lang="en-US" sz="2800" b="0" i="0" u="none">
                <a:solidFill>
                  <a:srgbClr val="FFFF00"/>
                </a:solidFill>
                <a:latin typeface="Arial"/>
                <a:ea typeface="Arial"/>
                <a:cs typeface="Arial"/>
                <a:sym typeface="Arial"/>
              </a:rPr>
              <a:t>NO</a:t>
            </a:r>
            <a:r>
              <a:rPr lang="en-US" sz="2800" b="0" i="0" u="none" baseline="-25000">
                <a:solidFill>
                  <a:srgbClr val="FFFF00"/>
                </a:solidFill>
                <a:latin typeface="Arial"/>
                <a:ea typeface="Arial"/>
                <a:cs typeface="Arial"/>
                <a:sym typeface="Arial"/>
              </a:rPr>
              <a:t>2</a:t>
            </a:r>
            <a:endParaRPr/>
          </a:p>
        </p:txBody>
      </p:sp>
      <p:sp>
        <p:nvSpPr>
          <p:cNvPr id="916" name="Google Shape;916;p23"/>
          <p:cNvSpPr txBox="1"/>
          <p:nvPr/>
        </p:nvSpPr>
        <p:spPr>
          <a:xfrm>
            <a:off x="5003800" y="1974850"/>
            <a:ext cx="949325" cy="431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FFFF00"/>
              </a:buClr>
              <a:buSzPts val="2800"/>
              <a:buFont typeface="Arial"/>
              <a:buNone/>
            </a:pPr>
            <a:r>
              <a:rPr lang="en-US" sz="2800" b="0" i="0" u="none">
                <a:solidFill>
                  <a:srgbClr val="FFFF00"/>
                </a:solidFill>
                <a:latin typeface="Arial"/>
                <a:ea typeface="Arial"/>
                <a:cs typeface="Arial"/>
                <a:sym typeface="Arial"/>
              </a:rPr>
              <a:t>O</a:t>
            </a:r>
            <a:r>
              <a:rPr lang="en-US" sz="2800" b="0" i="0" u="none" baseline="-25000">
                <a:solidFill>
                  <a:srgbClr val="FFFF00"/>
                </a:solidFill>
                <a:latin typeface="Arial"/>
                <a:ea typeface="Arial"/>
                <a:cs typeface="Arial"/>
                <a:sym typeface="Arial"/>
              </a:rPr>
              <a:t>2</a:t>
            </a:r>
            <a:r>
              <a:rPr lang="en-US" sz="2800" b="0" i="0" u="none">
                <a:solidFill>
                  <a:srgbClr val="FFFF00"/>
                </a:solidFill>
                <a:latin typeface="Arial"/>
                <a:ea typeface="Arial"/>
                <a:cs typeface="Arial"/>
                <a:sym typeface="Arial"/>
              </a:rPr>
              <a:t>N</a:t>
            </a:r>
            <a:endParaRPr/>
          </a:p>
        </p:txBody>
      </p:sp>
      <p:sp>
        <p:nvSpPr>
          <p:cNvPr id="917" name="Google Shape;917;p23"/>
          <p:cNvSpPr txBox="1"/>
          <p:nvPr/>
        </p:nvSpPr>
        <p:spPr>
          <a:xfrm>
            <a:off x="8072437" y="2349500"/>
            <a:ext cx="24384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  3H</a:t>
            </a:r>
            <a:r>
              <a:rPr lang="en-US" sz="3200" b="0" i="0" u="none" baseline="-25000">
                <a:solidFill>
                  <a:schemeClr val="lt1"/>
                </a:solidFill>
                <a:latin typeface="Arial"/>
                <a:ea typeface="Arial"/>
                <a:cs typeface="Arial"/>
                <a:sym typeface="Arial"/>
              </a:rPr>
              <a:t>2</a:t>
            </a:r>
            <a:r>
              <a:rPr lang="en-US" sz="3200" b="0" i="0" u="none">
                <a:solidFill>
                  <a:schemeClr val="lt1"/>
                </a:solidFill>
                <a:latin typeface="Arial"/>
                <a:ea typeface="Arial"/>
                <a:cs typeface="Arial"/>
                <a:sym typeface="Arial"/>
              </a:rPr>
              <a:t>O</a:t>
            </a:r>
            <a:endParaRPr/>
          </a:p>
        </p:txBody>
      </p:sp>
      <p:sp>
        <p:nvSpPr>
          <p:cNvPr id="918" name="Google Shape;918;p23"/>
          <p:cNvSpPr txBox="1"/>
          <p:nvPr/>
        </p:nvSpPr>
        <p:spPr>
          <a:xfrm>
            <a:off x="1103312" y="2466975"/>
            <a:ext cx="947737"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3 </a:t>
            </a:r>
            <a:endParaRPr/>
          </a:p>
        </p:txBody>
      </p:sp>
      <p:cxnSp>
        <p:nvCxnSpPr>
          <p:cNvPr id="919" name="Google Shape;919;p23"/>
          <p:cNvCxnSpPr/>
          <p:nvPr/>
        </p:nvCxnSpPr>
        <p:spPr>
          <a:xfrm rot="5400000">
            <a:off x="7244556" y="2761456"/>
            <a:ext cx="457200" cy="1587"/>
          </a:xfrm>
          <a:prstGeom prst="straightConnector1">
            <a:avLst/>
          </a:prstGeom>
          <a:noFill/>
          <a:ln w="19050" cap="flat" cmpd="sng">
            <a:solidFill>
              <a:srgbClr val="FFFF00"/>
            </a:solidFill>
            <a:prstDash val="solid"/>
            <a:miter lim="800000"/>
            <a:headEnd type="none" w="med" len="med"/>
            <a:tailEnd type="stealth" w="med" len="med"/>
          </a:ln>
        </p:spPr>
      </p:cxnSp>
      <p:sp>
        <p:nvSpPr>
          <p:cNvPr id="920" name="Google Shape;920;p23"/>
          <p:cNvSpPr txBox="1"/>
          <p:nvPr/>
        </p:nvSpPr>
        <p:spPr>
          <a:xfrm>
            <a:off x="7177087" y="3203575"/>
            <a:ext cx="1905000"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600"/>
              <a:buFont typeface="Arial"/>
              <a:buNone/>
            </a:pPr>
            <a:r>
              <a:rPr lang="en-US" sz="2600" b="0" i="0" u="none">
                <a:solidFill>
                  <a:srgbClr val="FFFF00"/>
                </a:solidFill>
                <a:latin typeface="Arial"/>
                <a:ea typeface="Arial"/>
                <a:cs typeface="Arial"/>
                <a:sym typeface="Arial"/>
              </a:rPr>
              <a:t>Màu vàng</a:t>
            </a:r>
            <a:endParaRPr/>
          </a:p>
        </p:txBody>
      </p:sp>
      <p:sp>
        <p:nvSpPr>
          <p:cNvPr id="921" name="Google Shape;921;p23"/>
          <p:cNvSpPr txBox="1"/>
          <p:nvPr/>
        </p:nvSpPr>
        <p:spPr>
          <a:xfrm>
            <a:off x="5399087" y="3875087"/>
            <a:ext cx="3309937"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2,4,6- trinitrophenol </a:t>
            </a:r>
            <a:endParaRPr/>
          </a:p>
        </p:txBody>
      </p:sp>
      <p:sp>
        <p:nvSpPr>
          <p:cNvPr id="922" name="Google Shape;922;p23"/>
          <p:cNvSpPr txBox="1"/>
          <p:nvPr/>
        </p:nvSpPr>
        <p:spPr>
          <a:xfrm>
            <a:off x="5821362" y="4333875"/>
            <a:ext cx="2133600"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 (picric acid </a:t>
            </a:r>
            <a:endParaRPr/>
          </a:p>
        </p:txBody>
      </p:sp>
      <p:sp>
        <p:nvSpPr>
          <p:cNvPr id="923" name="Google Shape;923;p23"/>
          <p:cNvSpPr txBox="1"/>
          <p:nvPr/>
        </p:nvSpPr>
        <p:spPr>
          <a:xfrm>
            <a:off x="7553325" y="4291012"/>
            <a:ext cx="2827337"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Arial"/>
              <a:buNone/>
            </a:pPr>
            <a:r>
              <a:rPr lang="en-US" sz="2800" b="1" i="0" u="none">
                <a:solidFill>
                  <a:srgbClr val="FFFF00"/>
                </a:solidFill>
                <a:latin typeface="Arial"/>
                <a:ea typeface="Arial"/>
                <a:cs typeface="Arial"/>
                <a:sym typeface="Arial"/>
              </a:rPr>
              <a:t> → Thuốc nổ </a:t>
            </a:r>
            <a:r>
              <a:rPr lang="en-US" sz="2800" b="1" i="0" u="none">
                <a:solidFill>
                  <a:schemeClr val="lt1"/>
                </a:solidFill>
                <a:latin typeface="Arial"/>
                <a:ea typeface="Arial"/>
                <a:cs typeface="Arial"/>
                <a:sym typeface="Arial"/>
              </a:rPr>
              <a:t>)</a:t>
            </a:r>
            <a:endParaRPr/>
          </a:p>
        </p:txBody>
      </p:sp>
      <p:pic>
        <p:nvPicPr>
          <p:cNvPr id="924" name="Google Shape;924;p23" descr="images1241285_12"/>
          <p:cNvPicPr preferRelativeResize="0"/>
          <p:nvPr/>
        </p:nvPicPr>
        <p:blipFill rotWithShape="1">
          <a:blip r:embed="rId3">
            <a:alphaModFix/>
          </a:blip>
          <a:srcRect/>
          <a:stretch/>
        </p:blipFill>
        <p:spPr>
          <a:xfrm>
            <a:off x="9880600" y="2325687"/>
            <a:ext cx="2176462" cy="1741487"/>
          </a:xfrm>
          <a:prstGeom prst="rect">
            <a:avLst/>
          </a:prstGeom>
          <a:noFill/>
          <a:ln>
            <a:noFill/>
          </a:ln>
        </p:spPr>
      </p:pic>
      <p:sp>
        <p:nvSpPr>
          <p:cNvPr id="925" name="Google Shape;925;p23"/>
          <p:cNvSpPr txBox="1"/>
          <p:nvPr/>
        </p:nvSpPr>
        <p:spPr>
          <a:xfrm>
            <a:off x="531812" y="533400"/>
            <a:ext cx="9680575"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000"/>
              <a:buFont typeface="Arial"/>
              <a:buNone/>
            </a:pPr>
            <a:r>
              <a:rPr lang="en-US" sz="3000" b="1" i="0" u="none">
                <a:solidFill>
                  <a:schemeClr val="lt1"/>
                </a:solidFill>
                <a:latin typeface="Arial"/>
                <a:ea typeface="Arial"/>
                <a:cs typeface="Arial"/>
                <a:sym typeface="Arial"/>
              </a:rPr>
              <a:t>2. Phản ứng thế nguyên tử H của vòng benzene </a:t>
            </a:r>
            <a:endParaRPr/>
          </a:p>
        </p:txBody>
      </p:sp>
      <p:sp>
        <p:nvSpPr>
          <p:cNvPr id="926" name="Google Shape;926;p23"/>
          <p:cNvSpPr txBox="1"/>
          <p:nvPr/>
        </p:nvSpPr>
        <p:spPr>
          <a:xfrm>
            <a:off x="265112" y="0"/>
            <a:ext cx="51069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III. TÍNH CHẤT HÓA HỌC </a:t>
            </a:r>
            <a:endParaRPr/>
          </a:p>
        </p:txBody>
      </p:sp>
      <p:sp>
        <p:nvSpPr>
          <p:cNvPr id="927" name="Google Shape;927;p23"/>
          <p:cNvSpPr/>
          <p:nvPr/>
        </p:nvSpPr>
        <p:spPr>
          <a:xfrm>
            <a:off x="531812" y="4743450"/>
            <a:ext cx="11044237" cy="2063750"/>
          </a:xfrm>
          <a:prstGeom prst="roundRect">
            <a:avLst>
              <a:gd name="adj" fmla="val 2253"/>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Nhóm OH làm tăng khả năng phản ứng thế nguyên tử H trong vòng benzene của phenol (</a:t>
            </a:r>
            <a:r>
              <a:rPr lang="en-US" sz="2800" b="0" i="0" u="none">
                <a:solidFill>
                  <a:srgbClr val="FFFF00"/>
                </a:solidFill>
                <a:latin typeface="Arial"/>
                <a:ea typeface="Arial"/>
                <a:cs typeface="Arial"/>
                <a:sym typeface="Arial"/>
              </a:rPr>
              <a:t>dễ thế H </a:t>
            </a:r>
            <a:r>
              <a:rPr lang="en-US" sz="2800" b="0" i="0" u="none">
                <a:solidFill>
                  <a:schemeClr val="lt1"/>
                </a:solidFill>
                <a:latin typeface="Arial"/>
                <a:ea typeface="Arial"/>
                <a:cs typeface="Arial"/>
                <a:sym typeface="Arial"/>
              </a:rPr>
              <a:t>ở vòng benzene hơn các hydrocarbon thơm;  ưu tiên thế vị trí ortho (o-) và para (p-)).</a:t>
            </a:r>
            <a:endParaRPr/>
          </a:p>
        </p:txBody>
      </p:sp>
      <p:sp>
        <p:nvSpPr>
          <p:cNvPr id="928" name="Google Shape;928;p23"/>
          <p:cNvSpPr/>
          <p:nvPr/>
        </p:nvSpPr>
        <p:spPr>
          <a:xfrm>
            <a:off x="3365363" y="2706743"/>
            <a:ext cx="1803104" cy="82426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6"/>
                                        </p:tgtEl>
                                        <p:attrNameLst>
                                          <p:attrName>style.visibility</p:attrName>
                                        </p:attrNameLst>
                                      </p:cBhvr>
                                      <p:to>
                                        <p:strVal val="visible"/>
                                      </p:to>
                                    </p:set>
                                    <p:animEffect transition="in" filter="fade">
                                      <p:cBhvr>
                                        <p:cTn id="7" dur="500"/>
                                        <p:tgtEl>
                                          <p:spTgt spid="8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4"/>
                                        </p:tgtEl>
                                        <p:attrNameLst>
                                          <p:attrName>style.visibility</p:attrName>
                                        </p:attrNameLst>
                                      </p:cBhvr>
                                      <p:to>
                                        <p:strVal val="visible"/>
                                      </p:to>
                                    </p:set>
                                    <p:animEffect transition="in" filter="fade">
                                      <p:cBhvr>
                                        <p:cTn id="12" dur="2000"/>
                                        <p:tgtEl>
                                          <p:spTgt spid="914"/>
                                        </p:tgtEl>
                                      </p:cBhvr>
                                    </p:animEffect>
                                  </p:childTnLst>
                                </p:cTn>
                              </p:par>
                              <p:par>
                                <p:cTn id="13" presetID="10" presetClass="entr" presetSubtype="0" fill="hold" nodeType="withEffect">
                                  <p:stCondLst>
                                    <p:cond delay="0"/>
                                  </p:stCondLst>
                                  <p:childTnLst>
                                    <p:set>
                                      <p:cBhvr>
                                        <p:cTn id="14" dur="1" fill="hold">
                                          <p:stCondLst>
                                            <p:cond delay="0"/>
                                          </p:stCondLst>
                                        </p:cTn>
                                        <p:tgtEl>
                                          <p:spTgt spid="915"/>
                                        </p:tgtEl>
                                        <p:attrNameLst>
                                          <p:attrName>style.visibility</p:attrName>
                                        </p:attrNameLst>
                                      </p:cBhvr>
                                      <p:to>
                                        <p:strVal val="visible"/>
                                      </p:to>
                                    </p:set>
                                    <p:animEffect transition="in" filter="fade">
                                      <p:cBhvr>
                                        <p:cTn id="15" dur="2000"/>
                                        <p:tgtEl>
                                          <p:spTgt spid="915"/>
                                        </p:tgtEl>
                                      </p:cBhvr>
                                    </p:animEffect>
                                  </p:childTnLst>
                                </p:cTn>
                              </p:par>
                              <p:par>
                                <p:cTn id="16" presetID="10" presetClass="entr" presetSubtype="0" fill="hold" nodeType="withEffect">
                                  <p:stCondLst>
                                    <p:cond delay="0"/>
                                  </p:stCondLst>
                                  <p:childTnLst>
                                    <p:set>
                                      <p:cBhvr>
                                        <p:cTn id="17" dur="1" fill="hold">
                                          <p:stCondLst>
                                            <p:cond delay="0"/>
                                          </p:stCondLst>
                                        </p:cTn>
                                        <p:tgtEl>
                                          <p:spTgt spid="916"/>
                                        </p:tgtEl>
                                        <p:attrNameLst>
                                          <p:attrName>style.visibility</p:attrName>
                                        </p:attrNameLst>
                                      </p:cBhvr>
                                      <p:to>
                                        <p:strVal val="visible"/>
                                      </p:to>
                                    </p:set>
                                    <p:animEffect transition="in" filter="fade">
                                      <p:cBhvr>
                                        <p:cTn id="18" dur="2000"/>
                                        <p:tgtEl>
                                          <p:spTgt spid="9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19"/>
                                        </p:tgtEl>
                                        <p:attrNameLst>
                                          <p:attrName>style.visibility</p:attrName>
                                        </p:attrNameLst>
                                      </p:cBhvr>
                                      <p:to>
                                        <p:strVal val="visible"/>
                                      </p:to>
                                    </p:set>
                                    <p:animEffect transition="in" filter="fade">
                                      <p:cBhvr>
                                        <p:cTn id="23" dur="2000"/>
                                        <p:tgtEl>
                                          <p:spTgt spid="9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20"/>
                                        </p:tgtEl>
                                        <p:attrNameLst>
                                          <p:attrName>style.visibility</p:attrName>
                                        </p:attrNameLst>
                                      </p:cBhvr>
                                      <p:to>
                                        <p:strVal val="visible"/>
                                      </p:to>
                                    </p:set>
                                    <p:animEffect transition="in" filter="fade">
                                      <p:cBhvr>
                                        <p:cTn id="28" dur="500"/>
                                        <p:tgtEl>
                                          <p:spTgt spid="9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17"/>
                                        </p:tgtEl>
                                        <p:attrNameLst>
                                          <p:attrName>style.visibility</p:attrName>
                                        </p:attrNameLst>
                                      </p:cBhvr>
                                      <p:to>
                                        <p:strVal val="visible"/>
                                      </p:to>
                                    </p:set>
                                    <p:animEffect transition="in" filter="fade">
                                      <p:cBhvr>
                                        <p:cTn id="33" dur="500"/>
                                        <p:tgtEl>
                                          <p:spTgt spid="9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21"/>
                                        </p:tgtEl>
                                        <p:attrNameLst>
                                          <p:attrName>style.visibility</p:attrName>
                                        </p:attrNameLst>
                                      </p:cBhvr>
                                      <p:to>
                                        <p:strVal val="visible"/>
                                      </p:to>
                                    </p:set>
                                    <p:animEffect transition="in" filter="fade">
                                      <p:cBhvr>
                                        <p:cTn id="38" dur="1000"/>
                                        <p:tgtEl>
                                          <p:spTgt spid="9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22"/>
                                        </p:tgtEl>
                                        <p:attrNameLst>
                                          <p:attrName>style.visibility</p:attrName>
                                        </p:attrNameLst>
                                      </p:cBhvr>
                                      <p:to>
                                        <p:strVal val="visible"/>
                                      </p:to>
                                    </p:set>
                                    <p:animEffect transition="in" filter="fade">
                                      <p:cBhvr>
                                        <p:cTn id="43" dur="2000"/>
                                        <p:tgtEl>
                                          <p:spTgt spid="9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24"/>
                                        </p:tgtEl>
                                        <p:attrNameLst>
                                          <p:attrName>style.visibility</p:attrName>
                                        </p:attrNameLst>
                                      </p:cBhvr>
                                      <p:to>
                                        <p:strVal val="visible"/>
                                      </p:to>
                                    </p:set>
                                    <p:animEffect transition="in" filter="fade">
                                      <p:cBhvr>
                                        <p:cTn id="48" dur="2000"/>
                                        <p:tgtEl>
                                          <p:spTgt spid="9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23"/>
                                        </p:tgtEl>
                                        <p:attrNameLst>
                                          <p:attrName>style.visibility</p:attrName>
                                        </p:attrNameLst>
                                      </p:cBhvr>
                                      <p:to>
                                        <p:strVal val="visible"/>
                                      </p:to>
                                    </p:set>
                                    <p:animEffect transition="in" filter="fade">
                                      <p:cBhvr>
                                        <p:cTn id="53" dur="2000"/>
                                        <p:tgtEl>
                                          <p:spTgt spid="9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18"/>
                                        </p:tgtEl>
                                        <p:attrNameLst>
                                          <p:attrName>style.visibility</p:attrName>
                                        </p:attrNameLst>
                                      </p:cBhvr>
                                      <p:to>
                                        <p:strVal val="visible"/>
                                      </p:to>
                                    </p:set>
                                    <p:animEffect transition="in" filter="fade">
                                      <p:cBhvr>
                                        <p:cTn id="58" dur="500"/>
                                        <p:tgtEl>
                                          <p:spTgt spid="9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27"/>
                                        </p:tgtEl>
                                        <p:attrNameLst>
                                          <p:attrName>style.visibility</p:attrName>
                                        </p:attrNameLst>
                                      </p:cBhvr>
                                      <p:to>
                                        <p:strVal val="visible"/>
                                      </p:to>
                                    </p:set>
                                    <p:animEffect transition="in" filter="fade">
                                      <p:cBhvr>
                                        <p:cTn id="63" dur="2000"/>
                                        <p:tgtEl>
                                          <p:spTgt spid="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24"/>
          <p:cNvSpPr txBox="1"/>
          <p:nvPr/>
        </p:nvSpPr>
        <p:spPr>
          <a:xfrm>
            <a:off x="1674812" y="533400"/>
            <a:ext cx="10287000" cy="2554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Times New Roman"/>
              <a:buNone/>
            </a:pPr>
            <a:r>
              <a:rPr lang="en-US" sz="3200" b="0" i="0" u="none">
                <a:solidFill>
                  <a:srgbClr val="FFFF00"/>
                </a:solidFill>
                <a:latin typeface="Times New Roman"/>
                <a:ea typeface="Times New Roman"/>
                <a:cs typeface="Times New Roman"/>
                <a:sym typeface="Times New Roman"/>
              </a:rPr>
              <a:t>Hai chất o-nitrophenol và p-nitrophenol được sử dụng trong sản xuất thuốc diệt trừ nấm mốc và sâu bọ. Viết phương trình hóa học của phản ứng điều chế o-nitrophenol và </a:t>
            </a:r>
            <a:endParaRPr/>
          </a:p>
          <a:p>
            <a:pPr marL="0" marR="0" lvl="0" indent="0" algn="l" rtl="0">
              <a:lnSpc>
                <a:spcPct val="100000"/>
              </a:lnSpc>
              <a:spcBef>
                <a:spcPts val="0"/>
              </a:spcBef>
              <a:spcAft>
                <a:spcPts val="0"/>
              </a:spcAft>
              <a:buClr>
                <a:srgbClr val="FFFF00"/>
              </a:buClr>
              <a:buSzPts val="3200"/>
              <a:buFont typeface="Times New Roman"/>
              <a:buNone/>
            </a:pPr>
            <a:r>
              <a:rPr lang="en-US" sz="3200" b="0" i="0" u="none">
                <a:solidFill>
                  <a:srgbClr val="FFFF00"/>
                </a:solidFill>
                <a:latin typeface="Times New Roman"/>
                <a:ea typeface="Times New Roman"/>
                <a:cs typeface="Times New Roman"/>
                <a:sym typeface="Times New Roman"/>
              </a:rPr>
              <a:t>p-nitrophenol từ phenol và dung dịch HNO</a:t>
            </a:r>
            <a:r>
              <a:rPr lang="en-US" sz="3200" b="0" i="0" u="none" baseline="-25000">
                <a:solidFill>
                  <a:srgbClr val="FFFF00"/>
                </a:solidFill>
                <a:latin typeface="Times New Roman"/>
                <a:ea typeface="Times New Roman"/>
                <a:cs typeface="Times New Roman"/>
                <a:sym typeface="Times New Roman"/>
              </a:rPr>
              <a:t>3</a:t>
            </a:r>
            <a:r>
              <a:rPr lang="en-US" sz="3200" b="0" i="0" u="none">
                <a:solidFill>
                  <a:srgbClr val="FFFF00"/>
                </a:solidFill>
                <a:latin typeface="Times New Roman"/>
                <a:ea typeface="Times New Roman"/>
                <a:cs typeface="Times New Roman"/>
                <a:sym typeface="Times New Roman"/>
              </a:rPr>
              <a:t> loãng (phản ứng xảy ra ở  nhiệt độ thường).</a:t>
            </a:r>
            <a:endParaRPr/>
          </a:p>
        </p:txBody>
      </p:sp>
      <p:pic>
        <p:nvPicPr>
          <p:cNvPr id="934" name="Google Shape;934;p24"/>
          <p:cNvPicPr preferRelativeResize="0"/>
          <p:nvPr/>
        </p:nvPicPr>
        <p:blipFill rotWithShape="1">
          <a:blip r:embed="rId3">
            <a:alphaModFix/>
          </a:blip>
          <a:srcRect/>
          <a:stretch/>
        </p:blipFill>
        <p:spPr>
          <a:xfrm>
            <a:off x="0" y="0"/>
            <a:ext cx="1511300" cy="1511300"/>
          </a:xfrm>
          <a:prstGeom prst="rect">
            <a:avLst/>
          </a:prstGeom>
          <a:noFill/>
          <a:ln>
            <a:noFill/>
          </a:ln>
        </p:spPr>
      </p:pic>
      <p:pic>
        <p:nvPicPr>
          <p:cNvPr id="935" name="Google Shape;935;p24"/>
          <p:cNvPicPr preferRelativeResize="0"/>
          <p:nvPr/>
        </p:nvPicPr>
        <p:blipFill rotWithShape="1">
          <a:blip r:embed="rId4">
            <a:alphaModFix/>
          </a:blip>
          <a:srcRect/>
          <a:stretch/>
        </p:blipFill>
        <p:spPr>
          <a:xfrm>
            <a:off x="1511300" y="3192462"/>
            <a:ext cx="9764712" cy="3536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25"/>
          <p:cNvSpPr txBox="1"/>
          <p:nvPr/>
        </p:nvSpPr>
        <p:spPr>
          <a:xfrm>
            <a:off x="227012" y="152400"/>
            <a:ext cx="568642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V. ỨNG DỤNG VÀ ĐIỀU CHẾ</a:t>
            </a:r>
            <a:endParaRPr/>
          </a:p>
        </p:txBody>
      </p:sp>
      <p:sp>
        <p:nvSpPr>
          <p:cNvPr id="941" name="Google Shape;941;p25"/>
          <p:cNvSpPr/>
          <p:nvPr/>
        </p:nvSpPr>
        <p:spPr>
          <a:xfrm>
            <a:off x="260350" y="868362"/>
            <a:ext cx="882650" cy="431800"/>
          </a:xfrm>
          <a:prstGeom prst="chevron">
            <a:avLst>
              <a:gd name="adj" fmla="val 16317"/>
            </a:avLst>
          </a:prstGeom>
          <a:solidFill>
            <a:schemeClr val="accent1"/>
          </a:solidFill>
          <a:ln w="25400" cap="flat" cmpd="sng">
            <a:solidFill>
              <a:srgbClr val="6A5D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42" name="Google Shape;942;p25"/>
          <p:cNvSpPr txBox="1"/>
          <p:nvPr/>
        </p:nvSpPr>
        <p:spPr>
          <a:xfrm>
            <a:off x="1209675" y="800100"/>
            <a:ext cx="2462212"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dirty="0" err="1">
                <a:solidFill>
                  <a:srgbClr val="FFFF00"/>
                </a:solidFill>
                <a:latin typeface="Arial"/>
                <a:ea typeface="Arial"/>
                <a:cs typeface="Arial"/>
                <a:sym typeface="Arial"/>
              </a:rPr>
              <a:t>ỨNG</a:t>
            </a:r>
            <a:r>
              <a:rPr lang="en-US" sz="3200" b="1" i="0" u="none" dirty="0">
                <a:solidFill>
                  <a:srgbClr val="FFFF00"/>
                </a:solidFill>
                <a:latin typeface="Arial"/>
                <a:ea typeface="Arial"/>
                <a:cs typeface="Arial"/>
                <a:sym typeface="Arial"/>
              </a:rPr>
              <a:t> </a:t>
            </a:r>
            <a:r>
              <a:rPr lang="en-US" sz="3200" b="1" i="0" u="none" dirty="0" err="1">
                <a:solidFill>
                  <a:srgbClr val="FFFF00"/>
                </a:solidFill>
                <a:latin typeface="Arial"/>
                <a:ea typeface="Arial"/>
                <a:cs typeface="Arial"/>
                <a:sym typeface="Arial"/>
              </a:rPr>
              <a:t>DỤNG</a:t>
            </a:r>
            <a:endParaRPr dirty="0"/>
          </a:p>
        </p:txBody>
      </p:sp>
      <p:grpSp>
        <p:nvGrpSpPr>
          <p:cNvPr id="943" name="Google Shape;943;p25"/>
          <p:cNvGrpSpPr/>
          <p:nvPr/>
        </p:nvGrpSpPr>
        <p:grpSpPr>
          <a:xfrm>
            <a:off x="1143000" y="736600"/>
            <a:ext cx="10285412" cy="6007100"/>
            <a:chOff x="-222249" y="220663"/>
            <a:chExt cx="10944224" cy="6523037"/>
          </a:xfrm>
        </p:grpSpPr>
        <p:sp>
          <p:nvSpPr>
            <p:cNvPr id="944" name="Google Shape;944;p25"/>
            <p:cNvSpPr/>
            <p:nvPr/>
          </p:nvSpPr>
          <p:spPr>
            <a:xfrm>
              <a:off x="1830110" y="775742"/>
              <a:ext cx="7925652" cy="5085349"/>
            </a:xfrm>
            <a:prstGeom prst="ellipse">
              <a:avLst/>
            </a:prstGeom>
            <a:noFill/>
            <a:ln w="38100" cap="flat" cmpd="sng">
              <a:solidFill>
                <a:srgbClr val="D2A3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945" name="Google Shape;945;p25" descr="C:\Users\Administrator\Downloads\thuốc diệt cỏ1.jpg"/>
            <p:cNvPicPr preferRelativeResize="0"/>
            <p:nvPr/>
          </p:nvPicPr>
          <p:blipFill rotWithShape="1">
            <a:blip r:embed="rId3">
              <a:alphaModFix/>
            </a:blip>
            <a:srcRect/>
            <a:stretch/>
          </p:blipFill>
          <p:spPr>
            <a:xfrm>
              <a:off x="7823200" y="3810000"/>
              <a:ext cx="2898775" cy="2093913"/>
            </a:xfrm>
            <a:prstGeom prst="rect">
              <a:avLst/>
            </a:prstGeom>
            <a:noFill/>
            <a:ln>
              <a:noFill/>
            </a:ln>
          </p:spPr>
        </p:pic>
        <p:pic>
          <p:nvPicPr>
            <p:cNvPr id="946" name="Google Shape;946;p25" descr="Dynamite"/>
            <p:cNvPicPr preferRelativeResize="0"/>
            <p:nvPr/>
          </p:nvPicPr>
          <p:blipFill rotWithShape="1">
            <a:blip r:embed="rId4">
              <a:alphaModFix/>
            </a:blip>
            <a:srcRect/>
            <a:stretch/>
          </p:blipFill>
          <p:spPr>
            <a:xfrm>
              <a:off x="3524250" y="4281488"/>
              <a:ext cx="2817813" cy="2005012"/>
            </a:xfrm>
            <a:prstGeom prst="rect">
              <a:avLst/>
            </a:prstGeom>
            <a:noFill/>
            <a:ln>
              <a:noFill/>
            </a:ln>
          </p:spPr>
        </p:pic>
        <p:grpSp>
          <p:nvGrpSpPr>
            <p:cNvPr id="947" name="Google Shape;947;p25"/>
            <p:cNvGrpSpPr/>
            <p:nvPr/>
          </p:nvGrpSpPr>
          <p:grpSpPr>
            <a:xfrm>
              <a:off x="7648575" y="633413"/>
              <a:ext cx="2825750" cy="2166937"/>
              <a:chOff x="34925" y="762000"/>
              <a:chExt cx="5334000" cy="5334000"/>
            </a:xfrm>
          </p:grpSpPr>
          <p:pic>
            <p:nvPicPr>
              <p:cNvPr id="948" name="Google Shape;948;p25" descr="galacuoi-download-97767"/>
              <p:cNvPicPr preferRelativeResize="0"/>
              <p:nvPr/>
            </p:nvPicPr>
            <p:blipFill rotWithShape="1">
              <a:blip r:embed="rId5">
                <a:alphaModFix/>
              </a:blip>
              <a:srcRect/>
              <a:stretch/>
            </p:blipFill>
            <p:spPr>
              <a:xfrm>
                <a:off x="2701925" y="762000"/>
                <a:ext cx="2667000" cy="2667000"/>
              </a:xfrm>
              <a:prstGeom prst="rect">
                <a:avLst/>
              </a:prstGeom>
              <a:noFill/>
              <a:ln>
                <a:noFill/>
              </a:ln>
            </p:spPr>
          </p:pic>
          <p:pic>
            <p:nvPicPr>
              <p:cNvPr id="949" name="Google Shape;949;p25" descr="DyeHT3"/>
              <p:cNvPicPr preferRelativeResize="0"/>
              <p:nvPr/>
            </p:nvPicPr>
            <p:blipFill rotWithShape="1">
              <a:blip r:embed="rId6">
                <a:alphaModFix/>
              </a:blip>
              <a:srcRect/>
              <a:stretch/>
            </p:blipFill>
            <p:spPr>
              <a:xfrm>
                <a:off x="34925" y="3429000"/>
                <a:ext cx="2667000" cy="2667000"/>
              </a:xfrm>
              <a:prstGeom prst="rect">
                <a:avLst/>
              </a:prstGeom>
              <a:noFill/>
              <a:ln>
                <a:noFill/>
              </a:ln>
            </p:spPr>
          </p:pic>
          <p:pic>
            <p:nvPicPr>
              <p:cNvPr id="950" name="Google Shape;950;p25" descr="1187320706_DyePT5"/>
              <p:cNvPicPr preferRelativeResize="0"/>
              <p:nvPr/>
            </p:nvPicPr>
            <p:blipFill rotWithShape="1">
              <a:blip r:embed="rId7">
                <a:alphaModFix/>
              </a:blip>
              <a:srcRect/>
              <a:stretch/>
            </p:blipFill>
            <p:spPr>
              <a:xfrm>
                <a:off x="34925" y="762000"/>
                <a:ext cx="2667000" cy="2667000"/>
              </a:xfrm>
              <a:prstGeom prst="rect">
                <a:avLst/>
              </a:prstGeom>
              <a:noFill/>
              <a:ln>
                <a:noFill/>
              </a:ln>
            </p:spPr>
          </p:pic>
          <p:pic>
            <p:nvPicPr>
              <p:cNvPr id="951" name="Google Shape;951;p25" descr="1187340334_Pigment1"/>
              <p:cNvPicPr preferRelativeResize="0"/>
              <p:nvPr/>
            </p:nvPicPr>
            <p:blipFill rotWithShape="1">
              <a:blip r:embed="rId8">
                <a:alphaModFix/>
              </a:blip>
              <a:srcRect/>
              <a:stretch/>
            </p:blipFill>
            <p:spPr>
              <a:xfrm>
                <a:off x="2701925" y="3429000"/>
                <a:ext cx="2667000" cy="2667000"/>
              </a:xfrm>
              <a:prstGeom prst="rect">
                <a:avLst/>
              </a:prstGeom>
              <a:noFill/>
              <a:ln>
                <a:noFill/>
              </a:ln>
            </p:spPr>
          </p:pic>
        </p:grpSp>
        <p:pic>
          <p:nvPicPr>
            <p:cNvPr id="952" name="Google Shape;952;p25" descr="C:\Users\Administrator\Downloads\nhựa bakelit2.png"/>
            <p:cNvPicPr preferRelativeResize="0"/>
            <p:nvPr/>
          </p:nvPicPr>
          <p:blipFill rotWithShape="1">
            <a:blip r:embed="rId9">
              <a:alphaModFix/>
            </a:blip>
            <a:srcRect/>
            <a:stretch/>
          </p:blipFill>
          <p:spPr>
            <a:xfrm>
              <a:off x="365125" y="1911350"/>
              <a:ext cx="2932113" cy="2247900"/>
            </a:xfrm>
            <a:prstGeom prst="rect">
              <a:avLst/>
            </a:prstGeom>
            <a:noFill/>
            <a:ln>
              <a:noFill/>
            </a:ln>
          </p:spPr>
        </p:pic>
        <p:sp>
          <p:nvSpPr>
            <p:cNvPr id="953" name="Google Shape;953;p25"/>
            <p:cNvSpPr txBox="1"/>
            <p:nvPr/>
          </p:nvSpPr>
          <p:spPr>
            <a:xfrm>
              <a:off x="8468603" y="6081743"/>
              <a:ext cx="2005061" cy="3999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Chất diệt cỏ</a:t>
              </a:r>
              <a:endParaRPr/>
            </a:p>
          </p:txBody>
        </p:sp>
        <p:sp>
          <p:nvSpPr>
            <p:cNvPr id="954" name="Google Shape;954;p25"/>
            <p:cNvSpPr txBox="1"/>
            <p:nvPr/>
          </p:nvSpPr>
          <p:spPr>
            <a:xfrm>
              <a:off x="-222249" y="4332039"/>
              <a:ext cx="3042221" cy="10153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Nhựa </a:t>
              </a:r>
              <a:endParaRPr/>
            </a:p>
            <a:p>
              <a:pPr marL="0" marR="0" lvl="0" indent="0" algn="ctr" rtl="0">
                <a:lnSpc>
                  <a:spcPct val="100000"/>
                </a:lnSpc>
                <a:spcBef>
                  <a:spcPts val="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phenol-formaldehyde </a:t>
              </a:r>
              <a:endParaRPr/>
            </a:p>
            <a:p>
              <a:pPr marL="0" marR="0" lvl="0" indent="0" algn="ctr" rtl="0">
                <a:lnSpc>
                  <a:spcPct val="100000"/>
                </a:lnSpc>
                <a:spcBef>
                  <a:spcPts val="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(Đồ dân dụng)</a:t>
              </a:r>
              <a:endParaRPr/>
            </a:p>
          </p:txBody>
        </p:sp>
        <p:sp>
          <p:nvSpPr>
            <p:cNvPr id="955" name="Google Shape;955;p25"/>
            <p:cNvSpPr txBox="1"/>
            <p:nvPr/>
          </p:nvSpPr>
          <p:spPr>
            <a:xfrm>
              <a:off x="7887524" y="2909864"/>
              <a:ext cx="1888508" cy="3999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Phẩm nhuộm</a:t>
              </a:r>
              <a:endParaRPr/>
            </a:p>
          </p:txBody>
        </p:sp>
        <p:sp>
          <p:nvSpPr>
            <p:cNvPr id="956" name="Google Shape;956;p25"/>
            <p:cNvSpPr txBox="1"/>
            <p:nvPr/>
          </p:nvSpPr>
          <p:spPr>
            <a:xfrm>
              <a:off x="4194968" y="6343767"/>
              <a:ext cx="1592900" cy="3999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Thuốc nổ</a:t>
              </a:r>
              <a:endParaRPr/>
            </a:p>
          </p:txBody>
        </p:sp>
        <p:sp>
          <p:nvSpPr>
            <p:cNvPr id="957" name="Google Shape;957;p25"/>
            <p:cNvSpPr/>
            <p:nvPr/>
          </p:nvSpPr>
          <p:spPr>
            <a:xfrm>
              <a:off x="4187481" y="2725867"/>
              <a:ext cx="3164730" cy="902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4800"/>
                <a:buFont typeface="Arial"/>
                <a:buNone/>
              </a:pPr>
              <a:r>
                <a:rPr lang="en-US" sz="4800" b="1" i="0" u="none" strike="noStrike" cap="none" dirty="0">
                  <a:solidFill>
                    <a:srgbClr val="FFFF00"/>
                  </a:solidFill>
                  <a:latin typeface="Arial"/>
                  <a:ea typeface="Arial"/>
                  <a:cs typeface="Arial"/>
                  <a:sym typeface="Arial"/>
                </a:rPr>
                <a:t>PHENOL</a:t>
              </a:r>
              <a:endParaRPr sz="4800" b="1" i="0" u="none" strike="noStrike" cap="none" dirty="0">
                <a:solidFill>
                  <a:srgbClr val="FFFF00"/>
                </a:solidFill>
                <a:latin typeface="Arial"/>
                <a:ea typeface="Arial"/>
                <a:cs typeface="Arial"/>
                <a:sym typeface="Arial"/>
              </a:endParaRPr>
            </a:p>
          </p:txBody>
        </p:sp>
        <p:pic>
          <p:nvPicPr>
            <p:cNvPr id="958" name="Google Shape;958;p25"/>
            <p:cNvPicPr preferRelativeResize="0"/>
            <p:nvPr/>
          </p:nvPicPr>
          <p:blipFill rotWithShape="1">
            <a:blip r:embed="rId10">
              <a:alphaModFix/>
            </a:blip>
            <a:srcRect/>
            <a:stretch/>
          </p:blipFill>
          <p:spPr>
            <a:xfrm>
              <a:off x="7813675" y="3810000"/>
              <a:ext cx="1236663" cy="858838"/>
            </a:xfrm>
            <a:prstGeom prst="rect">
              <a:avLst/>
            </a:prstGeom>
            <a:noFill/>
            <a:ln>
              <a:noFill/>
            </a:ln>
          </p:spPr>
        </p:pic>
        <p:pic>
          <p:nvPicPr>
            <p:cNvPr id="959" name="Google Shape;959;p25" descr="images2"/>
            <p:cNvPicPr preferRelativeResize="0"/>
            <p:nvPr/>
          </p:nvPicPr>
          <p:blipFill rotWithShape="1">
            <a:blip r:embed="rId11">
              <a:alphaModFix/>
            </a:blip>
            <a:srcRect/>
            <a:stretch/>
          </p:blipFill>
          <p:spPr>
            <a:xfrm>
              <a:off x="4502150" y="220663"/>
              <a:ext cx="1485900" cy="1311275"/>
            </a:xfrm>
            <a:prstGeom prst="rect">
              <a:avLst/>
            </a:prstGeom>
            <a:noFill/>
            <a:ln>
              <a:noFill/>
            </a:ln>
          </p:spPr>
        </p:pic>
        <p:pic>
          <p:nvPicPr>
            <p:cNvPr id="960" name="Google Shape;960;p25" descr="images2"/>
            <p:cNvPicPr preferRelativeResize="0"/>
            <p:nvPr/>
          </p:nvPicPr>
          <p:blipFill rotWithShape="1">
            <a:blip r:embed="rId11">
              <a:alphaModFix/>
            </a:blip>
            <a:srcRect/>
            <a:stretch/>
          </p:blipFill>
          <p:spPr>
            <a:xfrm>
              <a:off x="3487738" y="511175"/>
              <a:ext cx="1379537" cy="1204913"/>
            </a:xfrm>
            <a:prstGeom prst="rect">
              <a:avLst/>
            </a:prstGeom>
            <a:noFill/>
            <a:ln>
              <a:noFill/>
            </a:ln>
          </p:spPr>
        </p:pic>
        <p:pic>
          <p:nvPicPr>
            <p:cNvPr id="961" name="Google Shape;961;p25" descr="images2"/>
            <p:cNvPicPr preferRelativeResize="0"/>
            <p:nvPr/>
          </p:nvPicPr>
          <p:blipFill rotWithShape="1">
            <a:blip r:embed="rId11">
              <a:alphaModFix/>
            </a:blip>
            <a:srcRect/>
            <a:stretch/>
          </p:blipFill>
          <p:spPr>
            <a:xfrm>
              <a:off x="5573713" y="525463"/>
              <a:ext cx="1279525" cy="1190625"/>
            </a:xfrm>
            <a:prstGeom prst="rect">
              <a:avLst/>
            </a:prstGeom>
            <a:noFill/>
            <a:ln>
              <a:noFill/>
            </a:ln>
          </p:spPr>
        </p:pic>
        <p:sp>
          <p:nvSpPr>
            <p:cNvPr id="962" name="Google Shape;962;p25"/>
            <p:cNvSpPr txBox="1"/>
            <p:nvPr/>
          </p:nvSpPr>
          <p:spPr>
            <a:xfrm>
              <a:off x="4340238" y="1834184"/>
              <a:ext cx="1981412" cy="40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Dược phẩm</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26"/>
          <p:cNvSpPr/>
          <p:nvPr/>
        </p:nvSpPr>
        <p:spPr>
          <a:xfrm>
            <a:off x="227012" y="304800"/>
            <a:ext cx="882650" cy="431800"/>
          </a:xfrm>
          <a:prstGeom prst="chevron">
            <a:avLst>
              <a:gd name="adj" fmla="val 16317"/>
            </a:avLst>
          </a:prstGeom>
          <a:solidFill>
            <a:schemeClr val="accent1"/>
          </a:solidFill>
          <a:ln w="25400" cap="flat" cmpd="sng">
            <a:solidFill>
              <a:srgbClr val="6A5D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8" name="Google Shape;968;p26"/>
          <p:cNvSpPr txBox="1"/>
          <p:nvPr/>
        </p:nvSpPr>
        <p:spPr>
          <a:xfrm>
            <a:off x="1176337" y="236537"/>
            <a:ext cx="282733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EM CÓ BIẾT?</a:t>
            </a:r>
            <a:endParaRPr/>
          </a:p>
        </p:txBody>
      </p:sp>
      <p:pic>
        <p:nvPicPr>
          <p:cNvPr id="969" name="Google Shape;969;p26" descr="BHA là gì? Công dụng hữu ích của BHA trong ngành mỹ phẩm"/>
          <p:cNvPicPr preferRelativeResize="0"/>
          <p:nvPr/>
        </p:nvPicPr>
        <p:blipFill rotWithShape="1">
          <a:blip r:embed="rId3">
            <a:alphaModFix/>
          </a:blip>
          <a:srcRect/>
          <a:stretch/>
        </p:blipFill>
        <p:spPr>
          <a:xfrm>
            <a:off x="608012" y="1120775"/>
            <a:ext cx="4827587" cy="3379787"/>
          </a:xfrm>
          <a:prstGeom prst="rect">
            <a:avLst/>
          </a:prstGeom>
          <a:noFill/>
          <a:ln>
            <a:noFill/>
          </a:ln>
        </p:spPr>
      </p:pic>
      <p:sp>
        <p:nvSpPr>
          <p:cNvPr id="970" name="Google Shape;970;p26"/>
          <p:cNvSpPr txBox="1"/>
          <p:nvPr/>
        </p:nvSpPr>
        <p:spPr>
          <a:xfrm>
            <a:off x="5865812" y="1524000"/>
            <a:ext cx="6096000" cy="4619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2400"/>
              <a:buFont typeface="Times New Roman"/>
              <a:buNone/>
            </a:pPr>
            <a:r>
              <a:rPr lang="en-US" sz="2400" b="1" i="1" u="none">
                <a:solidFill>
                  <a:schemeClr val="lt1"/>
                </a:solidFill>
                <a:latin typeface="Times New Roman"/>
                <a:ea typeface="Times New Roman"/>
                <a:cs typeface="Times New Roman"/>
                <a:sym typeface="Times New Roman"/>
              </a:rPr>
              <a:t>BHA giúp điều trị mụn viêm, mụn không viêm</a:t>
            </a:r>
            <a:endParaRPr/>
          </a:p>
        </p:txBody>
      </p:sp>
      <p:sp>
        <p:nvSpPr>
          <p:cNvPr id="971" name="Google Shape;971;p26"/>
          <p:cNvSpPr txBox="1"/>
          <p:nvPr/>
        </p:nvSpPr>
        <p:spPr>
          <a:xfrm>
            <a:off x="5865812" y="2349500"/>
            <a:ext cx="6096000" cy="4619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2400"/>
              <a:buFont typeface="Times New Roman"/>
              <a:buNone/>
            </a:pPr>
            <a:r>
              <a:rPr lang="en-US" sz="2400" b="1" i="1" u="none">
                <a:solidFill>
                  <a:schemeClr val="lt1"/>
                </a:solidFill>
                <a:latin typeface="Times New Roman"/>
                <a:ea typeface="Times New Roman"/>
                <a:cs typeface="Times New Roman"/>
                <a:sym typeface="Times New Roman"/>
              </a:rPr>
              <a:t>BHA giúp tẩy tế bào chết, cải thiện nếp nhăn</a:t>
            </a:r>
            <a:endParaRPr/>
          </a:p>
        </p:txBody>
      </p:sp>
      <p:sp>
        <p:nvSpPr>
          <p:cNvPr id="972" name="Google Shape;972;p26"/>
          <p:cNvSpPr txBox="1"/>
          <p:nvPr/>
        </p:nvSpPr>
        <p:spPr>
          <a:xfrm>
            <a:off x="608012" y="4884737"/>
            <a:ext cx="11201400" cy="1570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a:solidFill>
                  <a:schemeClr val="lt1"/>
                </a:solidFill>
                <a:latin typeface="Times New Roman"/>
                <a:ea typeface="Times New Roman"/>
                <a:cs typeface="Times New Roman"/>
                <a:sym typeface="Times New Roman"/>
              </a:rPr>
              <a:t>Mặc dù BHA là thành phần hóa học được sử dụng nhiều trong ngành mỹ phẩm, nhưng điều đó không có nghĩa chúng ta xem BHA là “thần dược” có thể phù hợp với mọi người.</a:t>
            </a:r>
            <a:endParaRPr/>
          </a:p>
          <a:p>
            <a:pPr marL="0" marR="0" lvl="0" indent="0" algn="l" rtl="0">
              <a:lnSpc>
                <a:spcPct val="100000"/>
              </a:lnSpc>
              <a:spcBef>
                <a:spcPts val="0"/>
              </a:spcBef>
              <a:spcAft>
                <a:spcPts val="0"/>
              </a:spcAft>
              <a:buClr>
                <a:schemeClr val="lt1"/>
              </a:buClr>
              <a:buSzPts val="2400"/>
              <a:buFont typeface="Times New Roman"/>
              <a:buNone/>
            </a:pPr>
            <a:r>
              <a:rPr lang="en-US" sz="2400" b="0" i="0" u="none">
                <a:solidFill>
                  <a:schemeClr val="lt1"/>
                </a:solidFill>
                <a:latin typeface="Times New Roman"/>
                <a:ea typeface="Times New Roman"/>
                <a:cs typeface="Times New Roman"/>
                <a:sym typeface="Times New Roman"/>
              </a:rPr>
              <a:t>Tác dụng phụ dễ thấy nhất của BHA chính là tình trạng đẩy mụn ẩn. Bị nổi mẩn đỏ, mụn liên tục xuất hiện.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27"/>
          <p:cNvSpPr txBox="1"/>
          <p:nvPr/>
        </p:nvSpPr>
        <p:spPr>
          <a:xfrm>
            <a:off x="227012" y="369887"/>
            <a:ext cx="568642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V. ỨNG DỤNG VÀ ĐIỀU CHẾ</a:t>
            </a:r>
            <a:endParaRPr/>
          </a:p>
        </p:txBody>
      </p:sp>
      <p:grpSp>
        <p:nvGrpSpPr>
          <p:cNvPr id="978" name="Google Shape;978;p27"/>
          <p:cNvGrpSpPr/>
          <p:nvPr/>
        </p:nvGrpSpPr>
        <p:grpSpPr>
          <a:xfrm>
            <a:off x="0" y="2819400"/>
            <a:ext cx="12199937" cy="3233737"/>
            <a:chOff x="69429" y="1777488"/>
            <a:chExt cx="12199359" cy="3233258"/>
          </a:xfrm>
        </p:grpSpPr>
        <p:grpSp>
          <p:nvGrpSpPr>
            <p:cNvPr id="979" name="Google Shape;979;p27"/>
            <p:cNvGrpSpPr/>
            <p:nvPr/>
          </p:nvGrpSpPr>
          <p:grpSpPr>
            <a:xfrm>
              <a:off x="455174" y="1966374"/>
              <a:ext cx="3170087" cy="1595976"/>
              <a:chOff x="2272399" y="1800764"/>
              <a:chExt cx="3109052" cy="1599661"/>
            </a:xfrm>
          </p:grpSpPr>
          <p:grpSp>
            <p:nvGrpSpPr>
              <p:cNvPr id="980" name="Google Shape;980;p27"/>
              <p:cNvGrpSpPr/>
              <p:nvPr/>
            </p:nvGrpSpPr>
            <p:grpSpPr>
              <a:xfrm>
                <a:off x="2828407" y="2550519"/>
                <a:ext cx="848059" cy="849906"/>
                <a:chOff x="1321" y="2473"/>
                <a:chExt cx="591" cy="689"/>
              </a:xfrm>
            </p:grpSpPr>
            <p:cxnSp>
              <p:nvCxnSpPr>
                <p:cNvPr id="981" name="Google Shape;981;p27"/>
                <p:cNvCxnSpPr/>
                <p:nvPr/>
              </p:nvCxnSpPr>
              <p:spPr>
                <a:xfrm>
                  <a:off x="1321" y="2990"/>
                  <a:ext cx="298" cy="172"/>
                </a:xfrm>
                <a:prstGeom prst="straightConnector1">
                  <a:avLst/>
                </a:prstGeom>
                <a:noFill/>
                <a:ln w="28575" cap="flat" cmpd="sng">
                  <a:solidFill>
                    <a:schemeClr val="lt1"/>
                  </a:solidFill>
                  <a:prstDash val="solid"/>
                  <a:miter lim="800000"/>
                  <a:headEnd type="none" w="med" len="med"/>
                  <a:tailEnd type="none" w="med" len="med"/>
                </a:ln>
              </p:spPr>
            </p:cxnSp>
            <p:cxnSp>
              <p:nvCxnSpPr>
                <p:cNvPr id="982" name="Google Shape;982;p27"/>
                <p:cNvCxnSpPr/>
                <p:nvPr/>
              </p:nvCxnSpPr>
              <p:spPr>
                <a:xfrm>
                  <a:off x="1321" y="2644"/>
                  <a:ext cx="0" cy="342"/>
                </a:xfrm>
                <a:prstGeom prst="straightConnector1">
                  <a:avLst/>
                </a:prstGeom>
                <a:noFill/>
                <a:ln w="28575" cap="flat" cmpd="sng">
                  <a:solidFill>
                    <a:schemeClr val="lt1"/>
                  </a:solidFill>
                  <a:prstDash val="solid"/>
                  <a:miter lim="800000"/>
                  <a:headEnd type="none" w="med" len="med"/>
                  <a:tailEnd type="none" w="med" len="med"/>
                </a:ln>
              </p:spPr>
            </p:cxnSp>
            <p:cxnSp>
              <p:nvCxnSpPr>
                <p:cNvPr id="983" name="Google Shape;983;p27"/>
                <p:cNvCxnSpPr/>
                <p:nvPr/>
              </p:nvCxnSpPr>
              <p:spPr>
                <a:xfrm flipH="1">
                  <a:off x="1321" y="2473"/>
                  <a:ext cx="298" cy="172"/>
                </a:xfrm>
                <a:prstGeom prst="straightConnector1">
                  <a:avLst/>
                </a:prstGeom>
                <a:noFill/>
                <a:ln w="28575" cap="flat" cmpd="sng">
                  <a:solidFill>
                    <a:schemeClr val="lt1"/>
                  </a:solidFill>
                  <a:prstDash val="solid"/>
                  <a:miter lim="800000"/>
                  <a:headEnd type="none" w="med" len="med"/>
                  <a:tailEnd type="none" w="med" len="med"/>
                </a:ln>
              </p:spPr>
            </p:cxnSp>
            <p:cxnSp>
              <p:nvCxnSpPr>
                <p:cNvPr id="984" name="Google Shape;984;p27"/>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985" name="Google Shape;985;p27"/>
                <p:cNvCxnSpPr/>
                <p:nvPr/>
              </p:nvCxnSpPr>
              <p:spPr>
                <a:xfrm rot="10800000" flipH="1">
                  <a:off x="1911" y="2644"/>
                  <a:ext cx="1" cy="342"/>
                </a:xfrm>
                <a:prstGeom prst="straightConnector1">
                  <a:avLst/>
                </a:prstGeom>
                <a:noFill/>
                <a:ln w="28575" cap="flat" cmpd="sng">
                  <a:solidFill>
                    <a:schemeClr val="lt1"/>
                  </a:solidFill>
                  <a:prstDash val="solid"/>
                  <a:miter lim="800000"/>
                  <a:headEnd type="none" w="med" len="med"/>
                  <a:tailEnd type="none" w="med" len="med"/>
                </a:ln>
              </p:spPr>
            </p:cxnSp>
            <p:cxnSp>
              <p:nvCxnSpPr>
                <p:cNvPr id="986" name="Google Shape;986;p27"/>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987" name="Google Shape;987;p27"/>
                <p:cNvSpPr/>
                <p:nvPr/>
              </p:nvSpPr>
              <p:spPr>
                <a:xfrm>
                  <a:off x="1425" y="2621"/>
                  <a:ext cx="376" cy="383"/>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988" name="Google Shape;988;p27"/>
              <p:cNvSpPr txBox="1"/>
              <p:nvPr/>
            </p:nvSpPr>
            <p:spPr>
              <a:xfrm>
                <a:off x="2272399" y="1800764"/>
                <a:ext cx="3109052" cy="4311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CH</a:t>
                </a:r>
                <a:r>
                  <a:rPr lang="en-US" sz="2800" b="0" i="0" u="none" baseline="-25000">
                    <a:solidFill>
                      <a:schemeClr val="lt1"/>
                    </a:solidFill>
                    <a:latin typeface="Arial"/>
                    <a:ea typeface="Arial"/>
                    <a:cs typeface="Arial"/>
                    <a:sym typeface="Arial"/>
                  </a:rPr>
                  <a:t>3</a:t>
                </a:r>
                <a:r>
                  <a:rPr lang="en-US" sz="2800" b="0" i="0" u="none">
                    <a:solidFill>
                      <a:schemeClr val="lt1"/>
                    </a:solidFill>
                    <a:latin typeface="Arial"/>
                    <a:ea typeface="Arial"/>
                    <a:cs typeface="Arial"/>
                    <a:sym typeface="Arial"/>
                  </a:rPr>
                  <a:t>- CH – CH</a:t>
                </a:r>
                <a:r>
                  <a:rPr lang="en-US" sz="2800" b="0" i="0" u="none" baseline="-25000">
                    <a:solidFill>
                      <a:schemeClr val="lt1"/>
                    </a:solidFill>
                    <a:latin typeface="Arial"/>
                    <a:ea typeface="Arial"/>
                    <a:cs typeface="Arial"/>
                    <a:sym typeface="Arial"/>
                  </a:rPr>
                  <a:t>3</a:t>
                </a:r>
                <a:endParaRPr/>
              </a:p>
            </p:txBody>
          </p:sp>
        </p:grpSp>
        <p:cxnSp>
          <p:nvCxnSpPr>
            <p:cNvPr id="989" name="Google Shape;989;p27"/>
            <p:cNvCxnSpPr/>
            <p:nvPr/>
          </p:nvCxnSpPr>
          <p:spPr>
            <a:xfrm rot="5400000">
              <a:off x="1302080" y="2560802"/>
              <a:ext cx="304755" cy="1588"/>
            </a:xfrm>
            <a:prstGeom prst="straightConnector1">
              <a:avLst/>
            </a:prstGeom>
            <a:noFill/>
            <a:ln w="28575" cap="flat" cmpd="sng">
              <a:solidFill>
                <a:schemeClr val="lt1"/>
              </a:solidFill>
              <a:prstDash val="solid"/>
              <a:miter lim="800000"/>
              <a:headEnd type="none" w="med" len="med"/>
              <a:tailEnd type="none" w="med" len="med"/>
            </a:ln>
          </p:spPr>
        </p:cxnSp>
        <p:cxnSp>
          <p:nvCxnSpPr>
            <p:cNvPr id="990" name="Google Shape;990;p27"/>
            <p:cNvCxnSpPr/>
            <p:nvPr/>
          </p:nvCxnSpPr>
          <p:spPr>
            <a:xfrm>
              <a:off x="3557001" y="3275866"/>
              <a:ext cx="2971659" cy="0"/>
            </a:xfrm>
            <a:prstGeom prst="straightConnector1">
              <a:avLst/>
            </a:prstGeom>
            <a:noFill/>
            <a:ln w="19050" cap="flat" cmpd="sng">
              <a:solidFill>
                <a:schemeClr val="lt1"/>
              </a:solidFill>
              <a:prstDash val="solid"/>
              <a:miter lim="800000"/>
              <a:headEnd type="none" w="med" len="med"/>
              <a:tailEnd type="stealth" w="med" len="med"/>
            </a:ln>
          </p:spPr>
        </p:cxnSp>
        <p:grpSp>
          <p:nvGrpSpPr>
            <p:cNvPr id="991" name="Google Shape;991;p27"/>
            <p:cNvGrpSpPr/>
            <p:nvPr/>
          </p:nvGrpSpPr>
          <p:grpSpPr>
            <a:xfrm>
              <a:off x="7256217" y="1980658"/>
              <a:ext cx="1005910" cy="1581692"/>
              <a:chOff x="3275013" y="2666456"/>
              <a:chExt cx="1006303" cy="1581590"/>
            </a:xfrm>
          </p:grpSpPr>
          <p:grpSp>
            <p:nvGrpSpPr>
              <p:cNvPr id="992" name="Google Shape;992;p27"/>
              <p:cNvGrpSpPr/>
              <p:nvPr/>
            </p:nvGrpSpPr>
            <p:grpSpPr>
              <a:xfrm>
                <a:off x="3275013" y="2666456"/>
                <a:ext cx="1006303" cy="1581590"/>
                <a:chOff x="2838452" y="1815082"/>
                <a:chExt cx="986543" cy="1585343"/>
              </a:xfrm>
            </p:grpSpPr>
            <p:grpSp>
              <p:nvGrpSpPr>
                <p:cNvPr id="993" name="Google Shape;993;p27"/>
                <p:cNvGrpSpPr/>
                <p:nvPr/>
              </p:nvGrpSpPr>
              <p:grpSpPr>
                <a:xfrm>
                  <a:off x="2838452" y="2550519"/>
                  <a:ext cx="827969" cy="849906"/>
                  <a:chOff x="1328" y="2473"/>
                  <a:chExt cx="577" cy="689"/>
                </a:xfrm>
              </p:grpSpPr>
              <p:cxnSp>
                <p:nvCxnSpPr>
                  <p:cNvPr id="994" name="Google Shape;994;p27"/>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995" name="Google Shape;995;p27"/>
                  <p:cNvCxnSpPr/>
                  <p:nvPr/>
                </p:nvCxnSpPr>
                <p:spPr>
                  <a:xfrm>
                    <a:off x="1328" y="2644"/>
                    <a:ext cx="1" cy="342"/>
                  </a:xfrm>
                  <a:prstGeom prst="straightConnector1">
                    <a:avLst/>
                  </a:prstGeom>
                  <a:noFill/>
                  <a:ln w="28575" cap="flat" cmpd="sng">
                    <a:solidFill>
                      <a:schemeClr val="lt1"/>
                    </a:solidFill>
                    <a:prstDash val="solid"/>
                    <a:miter lim="800000"/>
                    <a:headEnd type="none" w="med" len="med"/>
                    <a:tailEnd type="none" w="med" len="med"/>
                  </a:ln>
                </p:spPr>
              </p:cxnSp>
              <p:cxnSp>
                <p:nvCxnSpPr>
                  <p:cNvPr id="996" name="Google Shape;996;p27"/>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997" name="Google Shape;997;p27"/>
                  <p:cNvCxnSpPr/>
                  <p:nvPr/>
                </p:nvCxnSpPr>
                <p:spPr>
                  <a:xfrm rot="10800000">
                    <a:off x="1613"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998" name="Google Shape;998;p27"/>
                  <p:cNvCxnSpPr/>
                  <p:nvPr/>
                </p:nvCxnSpPr>
                <p:spPr>
                  <a:xfrm rot="10800000">
                    <a:off x="1905" y="2644"/>
                    <a:ext cx="0" cy="342"/>
                  </a:xfrm>
                  <a:prstGeom prst="straightConnector1">
                    <a:avLst/>
                  </a:prstGeom>
                  <a:noFill/>
                  <a:ln w="28575" cap="flat" cmpd="sng">
                    <a:solidFill>
                      <a:schemeClr val="lt1"/>
                    </a:solidFill>
                    <a:prstDash val="solid"/>
                    <a:miter lim="800000"/>
                    <a:headEnd type="none" w="med" len="med"/>
                    <a:tailEnd type="none" w="med" len="med"/>
                  </a:ln>
                </p:spPr>
              </p:cxnSp>
              <p:cxnSp>
                <p:nvCxnSpPr>
                  <p:cNvPr id="999" name="Google Shape;999;p27"/>
                  <p:cNvCxnSpPr/>
                  <p:nvPr/>
                </p:nvCxnSpPr>
                <p:spPr>
                  <a:xfrm rot="10800000" flipH="1">
                    <a:off x="1613"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1000" name="Google Shape;1000;p27"/>
                  <p:cNvSpPr/>
                  <p:nvPr/>
                </p:nvSpPr>
                <p:spPr>
                  <a:xfrm>
                    <a:off x="1429" y="2621"/>
                    <a:ext cx="372" cy="383"/>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001" name="Google Shape;1001;p27"/>
                <p:cNvSpPr txBox="1"/>
                <p:nvPr/>
              </p:nvSpPr>
              <p:spPr>
                <a:xfrm>
                  <a:off x="3124408" y="1815082"/>
                  <a:ext cx="700587" cy="4311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OH</a:t>
                  </a:r>
                  <a:endParaRPr/>
                </a:p>
              </p:txBody>
            </p:sp>
          </p:grpSp>
          <p:cxnSp>
            <p:nvCxnSpPr>
              <p:cNvPr id="1002" name="Google Shape;1002;p27"/>
              <p:cNvCxnSpPr/>
              <p:nvPr/>
            </p:nvCxnSpPr>
            <p:spPr>
              <a:xfrm rot="5400000">
                <a:off x="3543755" y="3246563"/>
                <a:ext cx="304735" cy="1589"/>
              </a:xfrm>
              <a:prstGeom prst="straightConnector1">
                <a:avLst/>
              </a:prstGeom>
              <a:noFill/>
              <a:ln w="28575" cap="flat" cmpd="sng">
                <a:solidFill>
                  <a:schemeClr val="lt1"/>
                </a:solidFill>
                <a:prstDash val="solid"/>
                <a:miter lim="800000"/>
                <a:headEnd type="none" w="med" len="med"/>
                <a:tailEnd type="none" w="med" len="med"/>
              </a:ln>
            </p:spPr>
          </p:cxnSp>
        </p:grpSp>
        <p:sp>
          <p:nvSpPr>
            <p:cNvPr id="1003" name="Google Shape;1003;p27"/>
            <p:cNvSpPr txBox="1"/>
            <p:nvPr/>
          </p:nvSpPr>
          <p:spPr>
            <a:xfrm>
              <a:off x="4072914" y="1777488"/>
              <a:ext cx="2970072" cy="13237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1.  O</a:t>
              </a:r>
              <a:r>
                <a:rPr lang="en-US" sz="3200" b="0" i="0" u="none" baseline="-25000">
                  <a:solidFill>
                    <a:schemeClr val="lt1"/>
                  </a:solidFill>
                  <a:latin typeface="Arial"/>
                  <a:ea typeface="Arial"/>
                  <a:cs typeface="Arial"/>
                  <a:sym typeface="Arial"/>
                </a:rPr>
                <a:t>2</a:t>
              </a:r>
              <a:endParaRPr/>
            </a:p>
            <a:p>
              <a:pPr marL="0" marR="0" lvl="0" indent="0" algn="l" rtl="0">
                <a:lnSpc>
                  <a:spcPct val="100000"/>
                </a:lnSpc>
                <a:spcBef>
                  <a:spcPts val="160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2. H</a:t>
              </a:r>
              <a:r>
                <a:rPr lang="en-US" sz="3200" b="0" i="0" u="none" baseline="-25000">
                  <a:solidFill>
                    <a:schemeClr val="lt1"/>
                  </a:solidFill>
                  <a:latin typeface="Arial"/>
                  <a:ea typeface="Arial"/>
                  <a:cs typeface="Arial"/>
                  <a:sym typeface="Arial"/>
                </a:rPr>
                <a:t>2</a:t>
              </a:r>
              <a:r>
                <a:rPr lang="en-US" sz="3200" b="0" i="0" u="none">
                  <a:solidFill>
                    <a:schemeClr val="lt1"/>
                  </a:solidFill>
                  <a:latin typeface="Arial"/>
                  <a:ea typeface="Arial"/>
                  <a:cs typeface="Arial"/>
                  <a:sym typeface="Arial"/>
                </a:rPr>
                <a:t>SO</a:t>
              </a:r>
              <a:r>
                <a:rPr lang="en-US" sz="3200" b="0" i="0" u="none" baseline="-25000">
                  <a:solidFill>
                    <a:schemeClr val="lt1"/>
                  </a:solidFill>
                  <a:latin typeface="Arial"/>
                  <a:ea typeface="Arial"/>
                  <a:cs typeface="Arial"/>
                  <a:sym typeface="Arial"/>
                </a:rPr>
                <a:t>4 (loãng)</a:t>
              </a:r>
              <a:endParaRPr/>
            </a:p>
          </p:txBody>
        </p:sp>
        <p:grpSp>
          <p:nvGrpSpPr>
            <p:cNvPr id="1004" name="Google Shape;1004;p27"/>
            <p:cNvGrpSpPr/>
            <p:nvPr/>
          </p:nvGrpSpPr>
          <p:grpSpPr>
            <a:xfrm>
              <a:off x="8535165" y="2823496"/>
              <a:ext cx="3733623" cy="1444411"/>
              <a:chOff x="8535165" y="2823496"/>
              <a:chExt cx="3733623" cy="1444411"/>
            </a:xfrm>
          </p:grpSpPr>
          <p:sp>
            <p:nvSpPr>
              <p:cNvPr id="1005" name="Google Shape;1005;p27"/>
              <p:cNvSpPr txBox="1"/>
              <p:nvPr/>
            </p:nvSpPr>
            <p:spPr>
              <a:xfrm>
                <a:off x="8535165" y="2823496"/>
                <a:ext cx="3733623" cy="584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  CH</a:t>
                </a:r>
                <a:r>
                  <a:rPr lang="en-US" sz="3200" b="0" i="0" u="none" baseline="-25000">
                    <a:solidFill>
                      <a:schemeClr val="lt1"/>
                    </a:solidFill>
                    <a:latin typeface="Arial"/>
                    <a:ea typeface="Arial"/>
                    <a:cs typeface="Arial"/>
                    <a:sym typeface="Arial"/>
                  </a:rPr>
                  <a:t>3</a:t>
                </a:r>
                <a:r>
                  <a:rPr lang="en-US" sz="3200" b="0" i="0" u="none">
                    <a:solidFill>
                      <a:schemeClr val="lt1"/>
                    </a:solidFill>
                    <a:latin typeface="Arial"/>
                    <a:ea typeface="Arial"/>
                    <a:cs typeface="Arial"/>
                    <a:sym typeface="Arial"/>
                  </a:rPr>
                  <a:t> – C – CH</a:t>
                </a:r>
                <a:r>
                  <a:rPr lang="en-US" sz="3200" b="0" i="0" u="none" baseline="-25000">
                    <a:solidFill>
                      <a:schemeClr val="lt1"/>
                    </a:solidFill>
                    <a:latin typeface="Arial"/>
                    <a:ea typeface="Arial"/>
                    <a:cs typeface="Arial"/>
                    <a:sym typeface="Arial"/>
                  </a:rPr>
                  <a:t>3</a:t>
                </a:r>
                <a:r>
                  <a:rPr lang="en-US" sz="3200" b="0" i="0" u="none">
                    <a:solidFill>
                      <a:schemeClr val="lt1"/>
                    </a:solidFill>
                    <a:latin typeface="Arial"/>
                    <a:ea typeface="Arial"/>
                    <a:cs typeface="Arial"/>
                    <a:sym typeface="Arial"/>
                  </a:rPr>
                  <a:t> </a:t>
                </a:r>
                <a:endParaRPr/>
              </a:p>
            </p:txBody>
          </p:sp>
          <p:grpSp>
            <p:nvGrpSpPr>
              <p:cNvPr id="1006" name="Google Shape;1006;p27"/>
              <p:cNvGrpSpPr/>
              <p:nvPr/>
            </p:nvGrpSpPr>
            <p:grpSpPr>
              <a:xfrm rot="5400000">
                <a:off x="10362310" y="3464744"/>
                <a:ext cx="380944" cy="152393"/>
                <a:chOff x="6780010" y="4267061"/>
                <a:chExt cx="380944" cy="152393"/>
              </a:xfrm>
            </p:grpSpPr>
            <p:cxnSp>
              <p:nvCxnSpPr>
                <p:cNvPr id="1007" name="Google Shape;1007;p27"/>
                <p:cNvCxnSpPr/>
                <p:nvPr/>
              </p:nvCxnSpPr>
              <p:spPr>
                <a:xfrm>
                  <a:off x="6780010" y="4267061"/>
                  <a:ext cx="380944" cy="0"/>
                </a:xfrm>
                <a:prstGeom prst="straightConnector1">
                  <a:avLst/>
                </a:prstGeom>
                <a:noFill/>
                <a:ln w="25400" cap="flat" cmpd="sng">
                  <a:solidFill>
                    <a:srgbClr val="FFFFFF"/>
                  </a:solidFill>
                  <a:prstDash val="solid"/>
                  <a:miter lim="800000"/>
                  <a:headEnd type="none" w="med" len="med"/>
                  <a:tailEnd type="none" w="med" len="med"/>
                </a:ln>
                <a:effectLst>
                  <a:outerShdw blurRad="63500" dist="20000" dir="5400000">
                    <a:srgbClr val="000000">
                      <a:alpha val="37647"/>
                    </a:srgbClr>
                  </a:outerShdw>
                </a:effectLst>
              </p:spPr>
            </p:cxnSp>
            <p:cxnSp>
              <p:nvCxnSpPr>
                <p:cNvPr id="1008" name="Google Shape;1008;p27"/>
                <p:cNvCxnSpPr/>
                <p:nvPr/>
              </p:nvCxnSpPr>
              <p:spPr>
                <a:xfrm>
                  <a:off x="6780010" y="4419454"/>
                  <a:ext cx="380944" cy="0"/>
                </a:xfrm>
                <a:prstGeom prst="straightConnector1">
                  <a:avLst/>
                </a:prstGeom>
                <a:noFill/>
                <a:ln w="25400" cap="flat" cmpd="sng">
                  <a:solidFill>
                    <a:srgbClr val="FFFFFF"/>
                  </a:solidFill>
                  <a:prstDash val="solid"/>
                  <a:miter lim="800000"/>
                  <a:headEnd type="none" w="med" len="med"/>
                  <a:tailEnd type="none" w="med" len="med"/>
                </a:ln>
                <a:effectLst>
                  <a:outerShdw blurRad="63500" dist="20000" dir="5400000">
                    <a:srgbClr val="000000">
                      <a:alpha val="37647"/>
                    </a:srgbClr>
                  </a:outerShdw>
                </a:effectLst>
              </p:spPr>
            </p:cxnSp>
          </p:grpSp>
          <p:sp>
            <p:nvSpPr>
              <p:cNvPr id="1009" name="Google Shape;1009;p27"/>
              <p:cNvSpPr txBox="1"/>
              <p:nvPr/>
            </p:nvSpPr>
            <p:spPr>
              <a:xfrm>
                <a:off x="10286094" y="3683794"/>
                <a:ext cx="457178" cy="584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O </a:t>
                </a:r>
                <a:endParaRPr/>
              </a:p>
            </p:txBody>
          </p:sp>
        </p:grpSp>
        <p:sp>
          <p:nvSpPr>
            <p:cNvPr id="1010" name="Google Shape;1010;p27"/>
            <p:cNvSpPr txBox="1"/>
            <p:nvPr/>
          </p:nvSpPr>
          <p:spPr>
            <a:xfrm>
              <a:off x="69429" y="3994897"/>
              <a:ext cx="3309781" cy="101584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2400"/>
                <a:buFont typeface="Arial"/>
                <a:buNone/>
              </a:pPr>
              <a:r>
                <a:rPr lang="en-US" sz="2400" b="0" i="0" u="none">
                  <a:solidFill>
                    <a:schemeClr val="accent2"/>
                  </a:solidFill>
                  <a:latin typeface="Arial"/>
                  <a:ea typeface="Arial"/>
                  <a:cs typeface="Arial"/>
                  <a:sym typeface="Arial"/>
                </a:rPr>
                <a:t>isopropylbenzene</a:t>
              </a:r>
              <a:endParaRPr/>
            </a:p>
            <a:p>
              <a:pPr marL="0" marR="0" lvl="0" indent="0" algn="ctr" rtl="0">
                <a:lnSpc>
                  <a:spcPct val="100000"/>
                </a:lnSpc>
                <a:spcBef>
                  <a:spcPts val="1200"/>
                </a:spcBef>
                <a:spcAft>
                  <a:spcPts val="0"/>
                </a:spcAft>
                <a:buClr>
                  <a:schemeClr val="accent2"/>
                </a:buClr>
                <a:buSzPts val="2400"/>
                <a:buFont typeface="Arial"/>
                <a:buNone/>
              </a:pPr>
              <a:r>
                <a:rPr lang="en-US" sz="2400" b="0" i="0" u="none">
                  <a:solidFill>
                    <a:schemeClr val="accent2"/>
                  </a:solidFill>
                  <a:latin typeface="Arial"/>
                  <a:ea typeface="Arial"/>
                  <a:cs typeface="Arial"/>
                  <a:sym typeface="Arial"/>
                </a:rPr>
                <a:t>(cumene) </a:t>
              </a:r>
              <a:endParaRPr/>
            </a:p>
          </p:txBody>
        </p:sp>
        <p:sp>
          <p:nvSpPr>
            <p:cNvPr id="1011" name="Google Shape;1011;p27"/>
            <p:cNvSpPr txBox="1"/>
            <p:nvPr/>
          </p:nvSpPr>
          <p:spPr>
            <a:xfrm>
              <a:off x="7160455" y="3994897"/>
              <a:ext cx="1228667" cy="4618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2400"/>
                <a:buFont typeface="Arial"/>
                <a:buNone/>
              </a:pPr>
              <a:r>
                <a:rPr lang="en-US" sz="2400" b="0" i="0" u="none">
                  <a:solidFill>
                    <a:schemeClr val="accent2"/>
                  </a:solidFill>
                  <a:latin typeface="Arial"/>
                  <a:ea typeface="Arial"/>
                  <a:cs typeface="Arial"/>
                  <a:sym typeface="Arial"/>
                </a:rPr>
                <a:t>phenol </a:t>
              </a:r>
              <a:endParaRPr/>
            </a:p>
          </p:txBody>
        </p:sp>
      </p:grpSp>
      <p:sp>
        <p:nvSpPr>
          <p:cNvPr id="1012" name="Google Shape;1012;p27"/>
          <p:cNvSpPr/>
          <p:nvPr/>
        </p:nvSpPr>
        <p:spPr>
          <a:xfrm>
            <a:off x="225425" y="1312862"/>
            <a:ext cx="884237" cy="431800"/>
          </a:xfrm>
          <a:prstGeom prst="chevron">
            <a:avLst>
              <a:gd name="adj" fmla="val 16326"/>
            </a:avLst>
          </a:prstGeom>
          <a:solidFill>
            <a:schemeClr val="accent1"/>
          </a:solidFill>
          <a:ln w="25400" cap="flat" cmpd="sng">
            <a:solidFill>
              <a:srgbClr val="6A5D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13" name="Google Shape;1013;p27"/>
          <p:cNvSpPr txBox="1"/>
          <p:nvPr/>
        </p:nvSpPr>
        <p:spPr>
          <a:xfrm>
            <a:off x="1176337" y="1244600"/>
            <a:ext cx="2146300"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ĐIỀU CHẾ</a:t>
            </a:r>
            <a:endParaRPr/>
          </a:p>
        </p:txBody>
      </p:sp>
      <p:sp>
        <p:nvSpPr>
          <p:cNvPr id="1014" name="Google Shape;1014;p27"/>
          <p:cNvSpPr txBox="1"/>
          <p:nvPr/>
        </p:nvSpPr>
        <p:spPr>
          <a:xfrm>
            <a:off x="0" y="2025650"/>
            <a:ext cx="2970212" cy="585787"/>
          </a:xfrm>
          <a:prstGeom prst="rect">
            <a:avLst/>
          </a:prstGeom>
          <a:noFill/>
          <a:ln>
            <a:noFill/>
          </a:ln>
        </p:spPr>
        <p:txBody>
          <a:bodyPr spcFirstLastPara="1" wrap="square" lIns="91425" tIns="45700" rIns="91425" bIns="45700" anchor="t" anchorCtr="0">
            <a:spAutoFit/>
          </a:bodyPr>
          <a:lstStyle/>
          <a:p>
            <a:pPr marL="285750" marR="0" lvl="0" indent="-285750" algn="ctr" rtl="0">
              <a:lnSpc>
                <a:spcPct val="100000"/>
              </a:lnSpc>
              <a:spcBef>
                <a:spcPts val="0"/>
              </a:spcBef>
              <a:spcAft>
                <a:spcPts val="0"/>
              </a:spcAft>
              <a:buClr>
                <a:schemeClr val="lt1"/>
              </a:buClr>
              <a:buSzPts val="3200"/>
              <a:buFont typeface="Noto Sans Symbols"/>
              <a:buChar char="❑"/>
            </a:pPr>
            <a:r>
              <a:rPr lang="en-US" sz="3200" b="0" i="0" u="none">
                <a:solidFill>
                  <a:schemeClr val="lt1"/>
                </a:solidFill>
                <a:latin typeface="Times New Roman"/>
                <a:ea typeface="Times New Roman"/>
                <a:cs typeface="Times New Roman"/>
                <a:sym typeface="Times New Roman"/>
              </a:rPr>
              <a:t> Từ Cumen </a:t>
            </a:r>
            <a:endParaRPr/>
          </a:p>
        </p:txBody>
      </p:sp>
      <p:sp>
        <p:nvSpPr>
          <p:cNvPr id="1015" name="Google Shape;1015;p27"/>
          <p:cNvSpPr txBox="1"/>
          <p:nvPr/>
        </p:nvSpPr>
        <p:spPr>
          <a:xfrm>
            <a:off x="98425" y="6121400"/>
            <a:ext cx="5310187" cy="585787"/>
          </a:xfrm>
          <a:prstGeom prst="rect">
            <a:avLst/>
          </a:prstGeom>
          <a:noFill/>
          <a:ln>
            <a:noFill/>
          </a:ln>
        </p:spPr>
        <p:txBody>
          <a:bodyPr spcFirstLastPara="1" wrap="square" lIns="91425" tIns="45700" rIns="91425" bIns="45700" anchor="t" anchorCtr="0">
            <a:spAutoFit/>
          </a:bodyPr>
          <a:lstStyle/>
          <a:p>
            <a:pPr marL="285750" marR="0" lvl="0" indent="-285750" algn="ctr" rtl="0">
              <a:lnSpc>
                <a:spcPct val="100000"/>
              </a:lnSpc>
              <a:spcBef>
                <a:spcPts val="0"/>
              </a:spcBef>
              <a:spcAft>
                <a:spcPts val="0"/>
              </a:spcAft>
              <a:buClr>
                <a:schemeClr val="lt1"/>
              </a:buClr>
              <a:buSzPts val="3200"/>
              <a:buFont typeface="Noto Sans Symbols"/>
              <a:buChar char="❑"/>
            </a:pPr>
            <a:r>
              <a:rPr lang="en-US" sz="3200" b="0" i="0" u="none">
                <a:solidFill>
                  <a:schemeClr val="lt1"/>
                </a:solidFill>
                <a:latin typeface="Times New Roman"/>
                <a:ea typeface="Times New Roman"/>
                <a:cs typeface="Times New Roman"/>
                <a:sym typeface="Times New Roman"/>
              </a:rPr>
              <a:t> Từ than đá (xem SGK)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28"/>
          <p:cNvSpPr txBox="1"/>
          <p:nvPr/>
        </p:nvSpPr>
        <p:spPr>
          <a:xfrm>
            <a:off x="215900" y="2306637"/>
            <a:ext cx="1828800" cy="2633662"/>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Phenol</a:t>
            </a:r>
            <a:r>
              <a:rPr lang="en-US" sz="3200" b="1" i="0" u="none">
                <a:solidFill>
                  <a:schemeClr val="lt1"/>
                </a:solidFill>
                <a:latin typeface="Arial"/>
                <a:ea typeface="Arial"/>
                <a:cs typeface="Arial"/>
                <a:sym typeface="Arial"/>
              </a:rPr>
              <a:t> </a:t>
            </a:r>
            <a:endParaRPr/>
          </a:p>
          <a:p>
            <a:pPr marL="0" marR="0" lvl="0" indent="0" algn="ctr" rtl="0">
              <a:lnSpc>
                <a:spcPct val="110000"/>
              </a:lnSpc>
              <a:spcBef>
                <a:spcPts val="0"/>
              </a:spcBef>
              <a:spcAft>
                <a:spcPts val="0"/>
              </a:spcAft>
              <a:buClr>
                <a:schemeClr val="lt1"/>
              </a:buClr>
              <a:buSzPts val="2400"/>
              <a:buFont typeface="Arial"/>
              <a:buNone/>
            </a:pPr>
            <a:r>
              <a:rPr lang="en-US" sz="2400" b="1" i="0" u="none">
                <a:solidFill>
                  <a:schemeClr val="lt1"/>
                </a:solidFill>
                <a:latin typeface="Arial"/>
                <a:ea typeface="Arial"/>
                <a:cs typeface="Arial"/>
                <a:sym typeface="Arial"/>
              </a:rPr>
              <a:t>(nhóm </a:t>
            </a:r>
            <a:endParaRPr/>
          </a:p>
          <a:p>
            <a:pPr marL="0" marR="0" lvl="0" indent="0" algn="ctr" rtl="0">
              <a:lnSpc>
                <a:spcPct val="110000"/>
              </a:lnSpc>
              <a:spcBef>
                <a:spcPts val="0"/>
              </a:spcBef>
              <a:spcAft>
                <a:spcPts val="0"/>
              </a:spcAft>
              <a:buClr>
                <a:schemeClr val="lt1"/>
              </a:buClr>
              <a:buSzPts val="2400"/>
              <a:buFont typeface="Arial"/>
              <a:buNone/>
            </a:pPr>
            <a:r>
              <a:rPr lang="en-US" sz="2400" b="1" i="0" u="none">
                <a:solidFill>
                  <a:schemeClr val="lt1"/>
                </a:solidFill>
                <a:latin typeface="Arial"/>
                <a:ea typeface="Arial"/>
                <a:cs typeface="Arial"/>
                <a:sym typeface="Arial"/>
              </a:rPr>
              <a:t>–OH gắn trực tiếp với C vòng benzene)</a:t>
            </a:r>
            <a:endParaRPr/>
          </a:p>
        </p:txBody>
      </p:sp>
      <p:sp>
        <p:nvSpPr>
          <p:cNvPr id="1021" name="Google Shape;1021;p28"/>
          <p:cNvSpPr txBox="1"/>
          <p:nvPr/>
        </p:nvSpPr>
        <p:spPr>
          <a:xfrm>
            <a:off x="3670300" y="1522412"/>
            <a:ext cx="2817812" cy="1200150"/>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Phản ứng thế nguyên tử H trong nhóm –OH</a:t>
            </a:r>
            <a:endParaRPr/>
          </a:p>
        </p:txBody>
      </p:sp>
      <p:sp>
        <p:nvSpPr>
          <p:cNvPr id="1022" name="Google Shape;1022;p28"/>
          <p:cNvSpPr txBox="1"/>
          <p:nvPr/>
        </p:nvSpPr>
        <p:spPr>
          <a:xfrm>
            <a:off x="5992812" y="2667000"/>
            <a:ext cx="2035175"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23" name="Google Shape;1023;p28"/>
          <p:cNvSpPr txBox="1"/>
          <p:nvPr/>
        </p:nvSpPr>
        <p:spPr>
          <a:xfrm>
            <a:off x="7507287" y="4287837"/>
            <a:ext cx="3671887" cy="873125"/>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Phản ứng với dd bromine </a:t>
            </a:r>
            <a:endParaRPr/>
          </a:p>
        </p:txBody>
      </p:sp>
      <p:sp>
        <p:nvSpPr>
          <p:cNvPr id="1024" name="Google Shape;1024;p28"/>
          <p:cNvSpPr txBox="1"/>
          <p:nvPr/>
        </p:nvSpPr>
        <p:spPr>
          <a:xfrm>
            <a:off x="3706812" y="4378325"/>
            <a:ext cx="2855912" cy="1200150"/>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Phản ứng thế nguyên tử H trong vòng benzene</a:t>
            </a:r>
            <a:endParaRPr/>
          </a:p>
        </p:txBody>
      </p:sp>
      <p:sp>
        <p:nvSpPr>
          <p:cNvPr id="1025" name="Google Shape;1025;p28"/>
          <p:cNvSpPr txBox="1"/>
          <p:nvPr/>
        </p:nvSpPr>
        <p:spPr>
          <a:xfrm>
            <a:off x="7507287" y="1189037"/>
            <a:ext cx="3659187" cy="4953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Phản ứng với Na</a:t>
            </a:r>
            <a:endParaRPr/>
          </a:p>
        </p:txBody>
      </p:sp>
      <p:sp>
        <p:nvSpPr>
          <p:cNvPr id="1026" name="Google Shape;1026;p28"/>
          <p:cNvSpPr txBox="1"/>
          <p:nvPr/>
        </p:nvSpPr>
        <p:spPr>
          <a:xfrm>
            <a:off x="7508875" y="2449512"/>
            <a:ext cx="3676650" cy="873125"/>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Phản ứng với NaOH</a:t>
            </a:r>
            <a:endParaRPr/>
          </a:p>
          <a:p>
            <a:pPr marL="0" marR="0" lvl="0" indent="0" algn="ctr" rtl="0">
              <a:lnSpc>
                <a:spcPct val="11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(phenol có tính acid yếu)</a:t>
            </a:r>
            <a:endParaRPr/>
          </a:p>
        </p:txBody>
      </p:sp>
      <p:grpSp>
        <p:nvGrpSpPr>
          <p:cNvPr id="1027" name="Google Shape;1027;p28"/>
          <p:cNvGrpSpPr/>
          <p:nvPr/>
        </p:nvGrpSpPr>
        <p:grpSpPr>
          <a:xfrm>
            <a:off x="2914650" y="2779712"/>
            <a:ext cx="838200" cy="1628775"/>
            <a:chOff x="2133604" y="4438328"/>
            <a:chExt cx="927102" cy="1948185"/>
          </a:xfrm>
        </p:grpSpPr>
        <p:grpSp>
          <p:nvGrpSpPr>
            <p:cNvPr id="1028" name="Google Shape;1028;p28"/>
            <p:cNvGrpSpPr/>
            <p:nvPr/>
          </p:nvGrpSpPr>
          <p:grpSpPr>
            <a:xfrm>
              <a:off x="2133604" y="4953000"/>
              <a:ext cx="927102" cy="1433513"/>
              <a:chOff x="1328" y="2259"/>
              <a:chExt cx="584" cy="903"/>
            </a:xfrm>
          </p:grpSpPr>
          <p:cxnSp>
            <p:nvCxnSpPr>
              <p:cNvPr id="1029" name="Google Shape;1029;p28"/>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030" name="Google Shape;1030;p28"/>
              <p:cNvCxnSpPr/>
              <p:nvPr/>
            </p:nvCxnSpPr>
            <p:spPr>
              <a:xfrm>
                <a:off x="1328" y="2646"/>
                <a:ext cx="1" cy="342"/>
              </a:xfrm>
              <a:prstGeom prst="straightConnector1">
                <a:avLst/>
              </a:prstGeom>
              <a:noFill/>
              <a:ln w="28575" cap="flat" cmpd="sng">
                <a:solidFill>
                  <a:schemeClr val="lt1"/>
                </a:solidFill>
                <a:prstDash val="solid"/>
                <a:miter lim="800000"/>
                <a:headEnd type="none" w="med" len="med"/>
                <a:tailEnd type="none" w="med" len="med"/>
              </a:ln>
            </p:spPr>
          </p:cxnSp>
          <p:cxnSp>
            <p:nvCxnSpPr>
              <p:cNvPr id="1031" name="Google Shape;1031;p28"/>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032" name="Google Shape;1032;p28"/>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1033" name="Google Shape;1033;p28"/>
              <p:cNvCxnSpPr/>
              <p:nvPr/>
            </p:nvCxnSpPr>
            <p:spPr>
              <a:xfrm rot="10800000" flipH="1">
                <a:off x="1911" y="2646"/>
                <a:ext cx="1" cy="342"/>
              </a:xfrm>
              <a:prstGeom prst="straightConnector1">
                <a:avLst/>
              </a:prstGeom>
              <a:noFill/>
              <a:ln w="28575" cap="flat" cmpd="sng">
                <a:solidFill>
                  <a:schemeClr val="lt1"/>
                </a:solidFill>
                <a:prstDash val="solid"/>
                <a:miter lim="800000"/>
                <a:headEnd type="none" w="med" len="med"/>
                <a:tailEnd type="none" w="med" len="med"/>
              </a:ln>
            </p:spPr>
          </p:cxnSp>
          <p:cxnSp>
            <p:nvCxnSpPr>
              <p:cNvPr id="1034" name="Google Shape;1034;p28"/>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1035" name="Google Shape;1035;p28"/>
              <p:cNvSpPr/>
              <p:nvPr/>
            </p:nvSpPr>
            <p:spPr>
              <a:xfrm>
                <a:off x="1429" y="2623"/>
                <a:ext cx="374" cy="379"/>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036" name="Google Shape;1036;p28"/>
              <p:cNvCxnSpPr/>
              <p:nvPr/>
            </p:nvCxnSpPr>
            <p:spPr>
              <a:xfrm>
                <a:off x="1619" y="2259"/>
                <a:ext cx="1" cy="211"/>
              </a:xfrm>
              <a:prstGeom prst="straightConnector1">
                <a:avLst/>
              </a:prstGeom>
              <a:noFill/>
              <a:ln w="28575" cap="flat" cmpd="sng">
                <a:solidFill>
                  <a:schemeClr val="lt1"/>
                </a:solidFill>
                <a:prstDash val="solid"/>
                <a:miter lim="800000"/>
                <a:headEnd type="none" w="med" len="med"/>
                <a:tailEnd type="none" w="med" len="med"/>
              </a:ln>
            </p:spPr>
          </p:cxnSp>
        </p:grpSp>
        <p:sp>
          <p:nvSpPr>
            <p:cNvPr id="1037" name="Google Shape;1037;p28"/>
            <p:cNvSpPr txBox="1"/>
            <p:nvPr/>
          </p:nvSpPr>
          <p:spPr>
            <a:xfrm>
              <a:off x="2447906" y="4438328"/>
              <a:ext cx="510959" cy="4424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OH</a:t>
              </a:r>
              <a:endParaRPr/>
            </a:p>
          </p:txBody>
        </p:sp>
      </p:grpSp>
      <p:cxnSp>
        <p:nvCxnSpPr>
          <p:cNvPr id="1038" name="Google Shape;1038;p28"/>
          <p:cNvCxnSpPr/>
          <p:nvPr/>
        </p:nvCxnSpPr>
        <p:spPr>
          <a:xfrm rot="10800000" flipH="1">
            <a:off x="2044700" y="2306637"/>
            <a:ext cx="1625600" cy="1317625"/>
          </a:xfrm>
          <a:prstGeom prst="straightConnector1">
            <a:avLst/>
          </a:prstGeom>
          <a:noFill/>
          <a:ln w="19050" cap="flat" cmpd="sng">
            <a:solidFill>
              <a:srgbClr val="FADD4D"/>
            </a:solidFill>
            <a:prstDash val="solid"/>
            <a:miter lim="800000"/>
            <a:headEnd type="none" w="med" len="med"/>
            <a:tailEnd type="stealth" w="med" len="med"/>
          </a:ln>
        </p:spPr>
      </p:cxnSp>
      <p:cxnSp>
        <p:nvCxnSpPr>
          <p:cNvPr id="1039" name="Google Shape;1039;p28"/>
          <p:cNvCxnSpPr/>
          <p:nvPr/>
        </p:nvCxnSpPr>
        <p:spPr>
          <a:xfrm>
            <a:off x="2044700" y="3624262"/>
            <a:ext cx="1662112" cy="1354137"/>
          </a:xfrm>
          <a:prstGeom prst="straightConnector1">
            <a:avLst/>
          </a:prstGeom>
          <a:noFill/>
          <a:ln w="19050" cap="flat" cmpd="sng">
            <a:solidFill>
              <a:srgbClr val="FADD4D"/>
            </a:solidFill>
            <a:prstDash val="solid"/>
            <a:miter lim="800000"/>
            <a:headEnd type="none" w="med" len="med"/>
            <a:tailEnd type="stealth" w="med" len="med"/>
          </a:ln>
        </p:spPr>
      </p:cxnSp>
      <p:cxnSp>
        <p:nvCxnSpPr>
          <p:cNvPr id="1040" name="Google Shape;1040;p28"/>
          <p:cNvCxnSpPr/>
          <p:nvPr/>
        </p:nvCxnSpPr>
        <p:spPr>
          <a:xfrm rot="10800000" flipH="1">
            <a:off x="6488112" y="1436687"/>
            <a:ext cx="1019175" cy="685800"/>
          </a:xfrm>
          <a:prstGeom prst="straightConnector1">
            <a:avLst/>
          </a:prstGeom>
          <a:noFill/>
          <a:ln w="19050" cap="flat" cmpd="sng">
            <a:solidFill>
              <a:srgbClr val="FADD4D"/>
            </a:solidFill>
            <a:prstDash val="solid"/>
            <a:miter lim="800000"/>
            <a:headEnd type="none" w="med" len="med"/>
            <a:tailEnd type="stealth" w="med" len="med"/>
          </a:ln>
        </p:spPr>
      </p:cxnSp>
      <p:cxnSp>
        <p:nvCxnSpPr>
          <p:cNvPr id="1041" name="Google Shape;1041;p28"/>
          <p:cNvCxnSpPr/>
          <p:nvPr/>
        </p:nvCxnSpPr>
        <p:spPr>
          <a:xfrm>
            <a:off x="6488112" y="2122487"/>
            <a:ext cx="1020762" cy="763587"/>
          </a:xfrm>
          <a:prstGeom prst="straightConnector1">
            <a:avLst/>
          </a:prstGeom>
          <a:noFill/>
          <a:ln w="19050" cap="flat" cmpd="sng">
            <a:solidFill>
              <a:srgbClr val="FADD4D"/>
            </a:solidFill>
            <a:prstDash val="solid"/>
            <a:miter lim="800000"/>
            <a:headEnd type="none" w="med" len="med"/>
            <a:tailEnd type="stealth" w="med" len="med"/>
          </a:ln>
        </p:spPr>
      </p:cxnSp>
      <p:cxnSp>
        <p:nvCxnSpPr>
          <p:cNvPr id="1042" name="Google Shape;1042;p28"/>
          <p:cNvCxnSpPr/>
          <p:nvPr/>
        </p:nvCxnSpPr>
        <p:spPr>
          <a:xfrm rot="10800000" flipH="1">
            <a:off x="6562725" y="4724400"/>
            <a:ext cx="944562" cy="254000"/>
          </a:xfrm>
          <a:prstGeom prst="straightConnector1">
            <a:avLst/>
          </a:prstGeom>
          <a:noFill/>
          <a:ln w="19050" cap="flat" cmpd="sng">
            <a:solidFill>
              <a:srgbClr val="FADD4D"/>
            </a:solidFill>
            <a:prstDash val="solid"/>
            <a:miter lim="800000"/>
            <a:headEnd type="none" w="med" len="med"/>
            <a:tailEnd type="stealth" w="med" len="med"/>
          </a:ln>
        </p:spPr>
      </p:cxnSp>
      <p:sp>
        <p:nvSpPr>
          <p:cNvPr id="1043" name="Google Shape;1043;p28"/>
          <p:cNvSpPr txBox="1"/>
          <p:nvPr/>
        </p:nvSpPr>
        <p:spPr>
          <a:xfrm>
            <a:off x="3073400" y="228600"/>
            <a:ext cx="5943600" cy="58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200"/>
              <a:buFont typeface="Arial"/>
              <a:buNone/>
            </a:pPr>
            <a:r>
              <a:rPr lang="en-US" sz="3200" b="1" i="0" u="none">
                <a:solidFill>
                  <a:schemeClr val="lt1"/>
                </a:solidFill>
                <a:latin typeface="Arial"/>
                <a:ea typeface="Arial"/>
                <a:cs typeface="Arial"/>
                <a:sym typeface="Arial"/>
              </a:rPr>
              <a:t>BÀI 17. PHENOL</a:t>
            </a:r>
            <a:endParaRPr/>
          </a:p>
        </p:txBody>
      </p:sp>
      <p:cxnSp>
        <p:nvCxnSpPr>
          <p:cNvPr id="1044" name="Google Shape;1044;p28"/>
          <p:cNvCxnSpPr/>
          <p:nvPr/>
        </p:nvCxnSpPr>
        <p:spPr>
          <a:xfrm>
            <a:off x="4510087" y="779462"/>
            <a:ext cx="3048000" cy="1587"/>
          </a:xfrm>
          <a:prstGeom prst="straightConnector1">
            <a:avLst/>
          </a:prstGeom>
          <a:noFill/>
          <a:ln w="38100" cap="flat" cmpd="sng">
            <a:solidFill>
              <a:srgbClr val="FFFF00"/>
            </a:solidFill>
            <a:prstDash val="solid"/>
            <a:miter lim="800000"/>
            <a:headEnd type="none" w="med" len="med"/>
            <a:tailEnd type="none" w="med" len="med"/>
          </a:ln>
        </p:spPr>
      </p:cxnSp>
      <p:sp>
        <p:nvSpPr>
          <p:cNvPr id="1045" name="Google Shape;1045;p28"/>
          <p:cNvSpPr txBox="1"/>
          <p:nvPr/>
        </p:nvSpPr>
        <p:spPr>
          <a:xfrm>
            <a:off x="7507287" y="5284787"/>
            <a:ext cx="3659187" cy="466725"/>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Phản ứng với HNO</a:t>
            </a:r>
            <a:r>
              <a:rPr lang="en-US" sz="2400" b="0" i="0" u="none" baseline="-25000">
                <a:solidFill>
                  <a:schemeClr val="lt1"/>
                </a:solidFill>
                <a:latin typeface="Arial"/>
                <a:ea typeface="Arial"/>
                <a:cs typeface="Arial"/>
                <a:sym typeface="Arial"/>
              </a:rPr>
              <a:t>3</a:t>
            </a:r>
            <a:r>
              <a:rPr lang="en-US" sz="2400" b="0" i="0" u="none">
                <a:solidFill>
                  <a:schemeClr val="lt1"/>
                </a:solidFill>
                <a:latin typeface="Arial"/>
                <a:ea typeface="Arial"/>
                <a:cs typeface="Arial"/>
                <a:sym typeface="Arial"/>
              </a:rPr>
              <a:t> </a:t>
            </a:r>
            <a:endParaRPr/>
          </a:p>
        </p:txBody>
      </p:sp>
      <p:cxnSp>
        <p:nvCxnSpPr>
          <p:cNvPr id="1046" name="Google Shape;1046;p28"/>
          <p:cNvCxnSpPr/>
          <p:nvPr/>
        </p:nvCxnSpPr>
        <p:spPr>
          <a:xfrm>
            <a:off x="6562725" y="4978400"/>
            <a:ext cx="944562" cy="539750"/>
          </a:xfrm>
          <a:prstGeom prst="straightConnector1">
            <a:avLst/>
          </a:prstGeom>
          <a:noFill/>
          <a:ln w="19050" cap="flat" cmpd="sng">
            <a:solidFill>
              <a:srgbClr val="FADD4D"/>
            </a:solidFill>
            <a:prstDash val="solid"/>
            <a:miter lim="800000"/>
            <a:headEnd type="none"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0"/>
                                        </p:tgtEl>
                                        <p:attrNameLst>
                                          <p:attrName>style.visibility</p:attrName>
                                        </p:attrNameLst>
                                      </p:cBhvr>
                                      <p:to>
                                        <p:strVal val="visible"/>
                                      </p:to>
                                    </p:set>
                                    <p:animEffect transition="in" filter="fade">
                                      <p:cBhvr>
                                        <p:cTn id="7" dur="1"/>
                                        <p:tgtEl>
                                          <p:spTgt spid="10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8"/>
                                        </p:tgtEl>
                                        <p:attrNameLst>
                                          <p:attrName>style.visibility</p:attrName>
                                        </p:attrNameLst>
                                      </p:cBhvr>
                                      <p:to>
                                        <p:strVal val="visible"/>
                                      </p:to>
                                    </p:set>
                                    <p:animEffect transition="in" filter="fade">
                                      <p:cBhvr>
                                        <p:cTn id="12" dur="500"/>
                                        <p:tgtEl>
                                          <p:spTgt spid="1038"/>
                                        </p:tgtEl>
                                      </p:cBhvr>
                                    </p:animEffect>
                                  </p:childTnLst>
                                </p:cTn>
                              </p:par>
                              <p:par>
                                <p:cTn id="13" presetID="10" presetClass="entr" presetSubtype="0" fill="hold" nodeType="withEffect">
                                  <p:stCondLst>
                                    <p:cond delay="0"/>
                                  </p:stCondLst>
                                  <p:childTnLst>
                                    <p:set>
                                      <p:cBhvr>
                                        <p:cTn id="14" dur="1" fill="hold">
                                          <p:stCondLst>
                                            <p:cond delay="0"/>
                                          </p:stCondLst>
                                        </p:cTn>
                                        <p:tgtEl>
                                          <p:spTgt spid="1021"/>
                                        </p:tgtEl>
                                        <p:attrNameLst>
                                          <p:attrName>style.visibility</p:attrName>
                                        </p:attrNameLst>
                                      </p:cBhvr>
                                      <p:to>
                                        <p:strVal val="visible"/>
                                      </p:to>
                                    </p:set>
                                    <p:animEffect transition="in" filter="fade">
                                      <p:cBhvr>
                                        <p:cTn id="15" dur="500"/>
                                        <p:tgtEl>
                                          <p:spTgt spid="10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40"/>
                                        </p:tgtEl>
                                        <p:attrNameLst>
                                          <p:attrName>style.visibility</p:attrName>
                                        </p:attrNameLst>
                                      </p:cBhvr>
                                      <p:to>
                                        <p:strVal val="visible"/>
                                      </p:to>
                                    </p:set>
                                    <p:animEffect transition="in" filter="fade">
                                      <p:cBhvr>
                                        <p:cTn id="20" dur="500"/>
                                        <p:tgtEl>
                                          <p:spTgt spid="1040"/>
                                        </p:tgtEl>
                                      </p:cBhvr>
                                    </p:animEffect>
                                  </p:childTnLst>
                                </p:cTn>
                              </p:par>
                              <p:par>
                                <p:cTn id="21" presetID="10" presetClass="entr" presetSubtype="0" fill="hold" nodeType="withEffect">
                                  <p:stCondLst>
                                    <p:cond delay="0"/>
                                  </p:stCondLst>
                                  <p:childTnLst>
                                    <p:set>
                                      <p:cBhvr>
                                        <p:cTn id="22" dur="1" fill="hold">
                                          <p:stCondLst>
                                            <p:cond delay="0"/>
                                          </p:stCondLst>
                                        </p:cTn>
                                        <p:tgtEl>
                                          <p:spTgt spid="1025"/>
                                        </p:tgtEl>
                                        <p:attrNameLst>
                                          <p:attrName>style.visibility</p:attrName>
                                        </p:attrNameLst>
                                      </p:cBhvr>
                                      <p:to>
                                        <p:strVal val="visible"/>
                                      </p:to>
                                    </p:set>
                                    <p:animEffect transition="in" filter="fade">
                                      <p:cBhvr>
                                        <p:cTn id="23" dur="500"/>
                                        <p:tgtEl>
                                          <p:spTgt spid="10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41"/>
                                        </p:tgtEl>
                                        <p:attrNameLst>
                                          <p:attrName>style.visibility</p:attrName>
                                        </p:attrNameLst>
                                      </p:cBhvr>
                                      <p:to>
                                        <p:strVal val="visible"/>
                                      </p:to>
                                    </p:set>
                                    <p:animEffect transition="in" filter="fade">
                                      <p:cBhvr>
                                        <p:cTn id="28" dur="500"/>
                                        <p:tgtEl>
                                          <p:spTgt spid="1041"/>
                                        </p:tgtEl>
                                      </p:cBhvr>
                                    </p:animEffect>
                                  </p:childTnLst>
                                </p:cTn>
                              </p:par>
                              <p:par>
                                <p:cTn id="29" presetID="10"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9"/>
                                        </p:tgtEl>
                                        <p:attrNameLst>
                                          <p:attrName>style.visibility</p:attrName>
                                        </p:attrNameLst>
                                      </p:cBhvr>
                                      <p:to>
                                        <p:strVal val="visible"/>
                                      </p:to>
                                    </p:set>
                                    <p:animEffect transition="in" filter="fade">
                                      <p:cBhvr>
                                        <p:cTn id="36" dur="500"/>
                                        <p:tgtEl>
                                          <p:spTgt spid="1039"/>
                                        </p:tgtEl>
                                      </p:cBhvr>
                                    </p:animEffect>
                                  </p:childTnLst>
                                </p:cTn>
                              </p:par>
                              <p:par>
                                <p:cTn id="37" presetID="10" presetClass="entr" presetSubtype="0" fill="hold" nodeType="withEffect">
                                  <p:stCondLst>
                                    <p:cond delay="0"/>
                                  </p:stCondLst>
                                  <p:childTnLst>
                                    <p:set>
                                      <p:cBhvr>
                                        <p:cTn id="38" dur="1" fill="hold">
                                          <p:stCondLst>
                                            <p:cond delay="0"/>
                                          </p:stCondLst>
                                        </p:cTn>
                                        <p:tgtEl>
                                          <p:spTgt spid="1024"/>
                                        </p:tgtEl>
                                        <p:attrNameLst>
                                          <p:attrName>style.visibility</p:attrName>
                                        </p:attrNameLst>
                                      </p:cBhvr>
                                      <p:to>
                                        <p:strVal val="visible"/>
                                      </p:to>
                                    </p:set>
                                    <p:animEffect transition="in" filter="fade">
                                      <p:cBhvr>
                                        <p:cTn id="39" dur="500"/>
                                        <p:tgtEl>
                                          <p:spTgt spid="10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42"/>
                                        </p:tgtEl>
                                        <p:attrNameLst>
                                          <p:attrName>style.visibility</p:attrName>
                                        </p:attrNameLst>
                                      </p:cBhvr>
                                      <p:to>
                                        <p:strVal val="visible"/>
                                      </p:to>
                                    </p:set>
                                    <p:animEffect transition="in" filter="fade">
                                      <p:cBhvr>
                                        <p:cTn id="44" dur="500"/>
                                        <p:tgtEl>
                                          <p:spTgt spid="1042"/>
                                        </p:tgtEl>
                                      </p:cBhvr>
                                    </p:animEffect>
                                  </p:childTnLst>
                                </p:cTn>
                              </p:par>
                              <p:par>
                                <p:cTn id="45" presetID="10" presetClass="entr" presetSubtype="0" fill="hold" nodeType="withEffect">
                                  <p:stCondLst>
                                    <p:cond delay="0"/>
                                  </p:stCondLst>
                                  <p:childTnLst>
                                    <p:set>
                                      <p:cBhvr>
                                        <p:cTn id="46" dur="1" fill="hold">
                                          <p:stCondLst>
                                            <p:cond delay="0"/>
                                          </p:stCondLst>
                                        </p:cTn>
                                        <p:tgtEl>
                                          <p:spTgt spid="1023"/>
                                        </p:tgtEl>
                                        <p:attrNameLst>
                                          <p:attrName>style.visibility</p:attrName>
                                        </p:attrNameLst>
                                      </p:cBhvr>
                                      <p:to>
                                        <p:strVal val="visible"/>
                                      </p:to>
                                    </p:set>
                                    <p:animEffect transition="in" filter="fade">
                                      <p:cBhvr>
                                        <p:cTn id="47" dur="500"/>
                                        <p:tgtEl>
                                          <p:spTgt spid="10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46"/>
                                        </p:tgtEl>
                                        <p:attrNameLst>
                                          <p:attrName>style.visibility</p:attrName>
                                        </p:attrNameLst>
                                      </p:cBhvr>
                                      <p:to>
                                        <p:strVal val="visible"/>
                                      </p:to>
                                    </p:set>
                                    <p:animEffect transition="in" filter="fade">
                                      <p:cBhvr>
                                        <p:cTn id="52" dur="500"/>
                                        <p:tgtEl>
                                          <p:spTgt spid="1046"/>
                                        </p:tgtEl>
                                      </p:cBhvr>
                                    </p:animEffect>
                                  </p:childTnLst>
                                </p:cTn>
                              </p:par>
                              <p:par>
                                <p:cTn id="53" presetID="10" presetClass="entr" presetSubtype="0" fill="hold" nodeType="withEffect">
                                  <p:stCondLst>
                                    <p:cond delay="0"/>
                                  </p:stCondLst>
                                  <p:childTnLst>
                                    <p:set>
                                      <p:cBhvr>
                                        <p:cTn id="54" dur="1" fill="hold">
                                          <p:stCondLst>
                                            <p:cond delay="0"/>
                                          </p:stCondLst>
                                        </p:cTn>
                                        <p:tgtEl>
                                          <p:spTgt spid="1045"/>
                                        </p:tgtEl>
                                        <p:attrNameLst>
                                          <p:attrName>style.visibility</p:attrName>
                                        </p:attrNameLst>
                                      </p:cBhvr>
                                      <p:to>
                                        <p:strVal val="visible"/>
                                      </p:to>
                                    </p:set>
                                    <p:animEffect transition="in" filter="fade">
                                      <p:cBhvr>
                                        <p:cTn id="55"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29"/>
          <p:cNvSpPr txBox="1"/>
          <p:nvPr/>
        </p:nvSpPr>
        <p:spPr>
          <a:xfrm>
            <a:off x="303212" y="1576387"/>
            <a:ext cx="11734800" cy="314325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FFFF00"/>
              </a:buClr>
              <a:buSzPts val="2800"/>
              <a:buFont typeface="Arial"/>
              <a:buNone/>
            </a:pPr>
            <a:r>
              <a:rPr lang="en-US" sz="2800" b="1" i="0" u="none" dirty="0" err="1">
                <a:solidFill>
                  <a:srgbClr val="FFFF00"/>
                </a:solidFill>
                <a:latin typeface="Arial"/>
                <a:ea typeface="Arial"/>
                <a:cs typeface="Arial"/>
                <a:sym typeface="Arial"/>
              </a:rPr>
              <a:t>Câu</a:t>
            </a:r>
            <a:r>
              <a:rPr lang="en-US" sz="2800" b="1" i="0" u="none" dirty="0">
                <a:solidFill>
                  <a:srgbClr val="FFFF00"/>
                </a:solidFill>
                <a:latin typeface="Arial"/>
                <a:ea typeface="Arial"/>
                <a:cs typeface="Arial"/>
                <a:sym typeface="Arial"/>
              </a:rPr>
              <a:t> 1.</a:t>
            </a:r>
            <a:r>
              <a:rPr lang="en-US" sz="2800" b="1"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Phát</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biểu</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nào</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sau</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đây</a:t>
            </a:r>
            <a:r>
              <a:rPr lang="en-US" sz="2800" b="0" i="0" u="none" dirty="0">
                <a:solidFill>
                  <a:schemeClr val="lt1"/>
                </a:solidFill>
                <a:latin typeface="Arial"/>
                <a:ea typeface="Arial"/>
                <a:cs typeface="Arial"/>
                <a:sym typeface="Arial"/>
              </a:rPr>
              <a:t> </a:t>
            </a:r>
            <a:r>
              <a:rPr lang="en-US" sz="2800" b="1" i="0" u="none" dirty="0" err="1">
                <a:solidFill>
                  <a:schemeClr val="lt1"/>
                </a:solidFill>
                <a:latin typeface="Arial"/>
                <a:ea typeface="Arial"/>
                <a:cs typeface="Arial"/>
                <a:sym typeface="Arial"/>
              </a:rPr>
              <a:t>không</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đúng</a:t>
            </a:r>
            <a:r>
              <a:rPr lang="en-US" sz="2800" b="0" i="0" u="none" dirty="0">
                <a:solidFill>
                  <a:schemeClr val="lt1"/>
                </a:solidFill>
                <a:latin typeface="Arial"/>
                <a:ea typeface="Arial"/>
                <a:cs typeface="Arial"/>
                <a:sym typeface="Arial"/>
              </a:rPr>
              <a:t>?</a:t>
            </a:r>
            <a:endParaRPr dirty="0"/>
          </a:p>
          <a:p>
            <a:pPr marL="0" marR="0" lvl="0" indent="0" algn="l" rtl="0">
              <a:lnSpc>
                <a:spcPct val="130000"/>
              </a:lnSpc>
              <a:spcBef>
                <a:spcPts val="600"/>
              </a:spcBef>
              <a:spcAft>
                <a:spcPts val="0"/>
              </a:spcAft>
              <a:buClr>
                <a:schemeClr val="lt1"/>
              </a:buClr>
              <a:buSzPts val="2800"/>
              <a:buFont typeface="Arial"/>
              <a:buNone/>
            </a:pPr>
            <a:r>
              <a:rPr lang="en-US" sz="2800" b="1" i="0" u="none" dirty="0">
                <a:solidFill>
                  <a:schemeClr val="lt1"/>
                </a:solidFill>
                <a:latin typeface="Arial"/>
                <a:ea typeface="Arial"/>
                <a:cs typeface="Arial"/>
                <a:sym typeface="Arial"/>
              </a:rPr>
              <a:t>  A. </a:t>
            </a:r>
            <a:r>
              <a:rPr lang="en-US" sz="2800" b="0" i="0" u="none" dirty="0">
                <a:solidFill>
                  <a:schemeClr val="lt1"/>
                </a:solidFill>
                <a:latin typeface="Arial"/>
                <a:ea typeface="Arial"/>
                <a:cs typeface="Arial"/>
                <a:sym typeface="Arial"/>
              </a:rPr>
              <a:t>Phenol </a:t>
            </a:r>
            <a:r>
              <a:rPr lang="en-US" sz="2800" b="0" i="0" u="none" dirty="0" err="1">
                <a:solidFill>
                  <a:schemeClr val="lt1"/>
                </a:solidFill>
                <a:latin typeface="Arial"/>
                <a:ea typeface="Arial"/>
                <a:cs typeface="Arial"/>
                <a:sym typeface="Arial"/>
              </a:rPr>
              <a:t>và</a:t>
            </a:r>
            <a:r>
              <a:rPr lang="en-US" sz="2800" b="0" i="0" u="none" dirty="0">
                <a:solidFill>
                  <a:schemeClr val="lt1"/>
                </a:solidFill>
                <a:latin typeface="Arial"/>
                <a:ea typeface="Arial"/>
                <a:cs typeface="Arial"/>
                <a:sym typeface="Arial"/>
              </a:rPr>
              <a:t> ethanol </a:t>
            </a:r>
            <a:r>
              <a:rPr lang="en-US" sz="2800" b="0" i="0" u="none" dirty="0" err="1">
                <a:solidFill>
                  <a:schemeClr val="lt1"/>
                </a:solidFill>
                <a:latin typeface="Arial"/>
                <a:ea typeface="Arial"/>
                <a:cs typeface="Arial"/>
                <a:sym typeface="Arial"/>
              </a:rPr>
              <a:t>đều</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phản</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ứng</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được</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với</a:t>
            </a:r>
            <a:r>
              <a:rPr lang="en-US" sz="2800" b="0" i="0" u="none" dirty="0">
                <a:solidFill>
                  <a:schemeClr val="lt1"/>
                </a:solidFill>
                <a:latin typeface="Arial"/>
                <a:ea typeface="Arial"/>
                <a:cs typeface="Arial"/>
                <a:sym typeface="Arial"/>
              </a:rPr>
              <a:t> Na </a:t>
            </a:r>
            <a:r>
              <a:rPr lang="en-US" sz="2800" b="0" i="0" u="none" dirty="0" err="1">
                <a:solidFill>
                  <a:schemeClr val="lt1"/>
                </a:solidFill>
                <a:latin typeface="Arial"/>
                <a:ea typeface="Arial"/>
                <a:cs typeface="Arial"/>
                <a:sym typeface="Arial"/>
              </a:rPr>
              <a:t>sinh</a:t>
            </a:r>
            <a:r>
              <a:rPr lang="en-US" sz="2800" b="0" i="0" u="none" dirty="0">
                <a:solidFill>
                  <a:schemeClr val="lt1"/>
                </a:solidFill>
                <a:latin typeface="Arial"/>
                <a:ea typeface="Arial"/>
                <a:cs typeface="Arial"/>
                <a:sym typeface="Arial"/>
              </a:rPr>
              <a:t> ra </a:t>
            </a:r>
            <a:r>
              <a:rPr lang="en-US" sz="2800" b="0" i="0" u="none" dirty="0" err="1">
                <a:solidFill>
                  <a:schemeClr val="lt1"/>
                </a:solidFill>
                <a:latin typeface="Arial"/>
                <a:ea typeface="Arial"/>
                <a:cs typeface="Arial"/>
                <a:sym typeface="Arial"/>
              </a:rPr>
              <a:t>khí</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H</a:t>
            </a:r>
            <a:r>
              <a:rPr lang="en-US" sz="2800" b="0" i="0" u="none" baseline="-25000" dirty="0" err="1">
                <a:solidFill>
                  <a:schemeClr val="lt1"/>
                </a:solidFill>
                <a:latin typeface="Arial"/>
                <a:ea typeface="Arial"/>
                <a:cs typeface="Arial"/>
                <a:sym typeface="Arial"/>
              </a:rPr>
              <a:t>2</a:t>
            </a:r>
            <a:r>
              <a:rPr lang="en-US" sz="2800" b="0" i="0" u="none" dirty="0">
                <a:solidFill>
                  <a:schemeClr val="lt1"/>
                </a:solidFill>
                <a:latin typeface="Arial"/>
                <a:ea typeface="Arial"/>
                <a:cs typeface="Arial"/>
                <a:sym typeface="Arial"/>
              </a:rPr>
              <a:t>.</a:t>
            </a:r>
            <a:r>
              <a:rPr lang="en-US" sz="2800" b="1" i="0" u="none" dirty="0">
                <a:solidFill>
                  <a:schemeClr val="lt1"/>
                </a:solidFill>
                <a:latin typeface="Arial"/>
                <a:ea typeface="Arial"/>
                <a:cs typeface="Arial"/>
                <a:sym typeface="Arial"/>
              </a:rPr>
              <a:t>                           </a:t>
            </a:r>
            <a:endParaRPr dirty="0"/>
          </a:p>
          <a:p>
            <a:pPr marL="0" marR="0" lvl="0" indent="0" algn="l" rtl="0">
              <a:lnSpc>
                <a:spcPct val="130000"/>
              </a:lnSpc>
              <a:spcBef>
                <a:spcPts val="600"/>
              </a:spcBef>
              <a:spcAft>
                <a:spcPts val="0"/>
              </a:spcAft>
              <a:buClr>
                <a:schemeClr val="lt1"/>
              </a:buClr>
              <a:buSzPts val="2800"/>
              <a:buFont typeface="Arial"/>
              <a:buNone/>
            </a:pPr>
            <a:r>
              <a:rPr lang="en-US" sz="2800" b="1" i="0" u="none" dirty="0">
                <a:solidFill>
                  <a:schemeClr val="lt1"/>
                </a:solidFill>
                <a:latin typeface="Arial"/>
                <a:ea typeface="Arial"/>
                <a:cs typeface="Arial"/>
                <a:sym typeface="Arial"/>
              </a:rPr>
              <a:t>  B.</a:t>
            </a:r>
            <a:r>
              <a:rPr lang="en-US" sz="2800" b="0" i="0" u="none" dirty="0">
                <a:solidFill>
                  <a:schemeClr val="lt1"/>
                </a:solidFill>
                <a:latin typeface="Arial"/>
                <a:ea typeface="Arial"/>
                <a:cs typeface="Arial"/>
                <a:sym typeface="Arial"/>
              </a:rPr>
              <a:t> Dung </a:t>
            </a:r>
            <a:r>
              <a:rPr lang="en-US" sz="2800" b="0" i="0" u="none" dirty="0" err="1">
                <a:solidFill>
                  <a:schemeClr val="lt1"/>
                </a:solidFill>
                <a:latin typeface="Arial"/>
                <a:ea typeface="Arial"/>
                <a:cs typeface="Arial"/>
                <a:sym typeface="Arial"/>
              </a:rPr>
              <a:t>dịch</a:t>
            </a:r>
            <a:r>
              <a:rPr lang="en-US" sz="2800" b="0" i="0" u="none" dirty="0">
                <a:solidFill>
                  <a:schemeClr val="lt1"/>
                </a:solidFill>
                <a:latin typeface="Arial"/>
                <a:ea typeface="Arial"/>
                <a:cs typeface="Arial"/>
                <a:sym typeface="Arial"/>
              </a:rPr>
              <a:t> phenol </a:t>
            </a:r>
            <a:r>
              <a:rPr lang="en-US" sz="2800" b="0" i="0" u="none" dirty="0" err="1">
                <a:solidFill>
                  <a:schemeClr val="lt1"/>
                </a:solidFill>
                <a:latin typeface="Arial"/>
                <a:ea typeface="Arial"/>
                <a:cs typeface="Arial"/>
                <a:sym typeface="Arial"/>
              </a:rPr>
              <a:t>trong</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nước</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làm</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quỳ</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tím</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chuyển</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màu</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đỏ</a:t>
            </a:r>
            <a:r>
              <a:rPr lang="en-US" sz="2800" b="0" i="0" u="none" dirty="0">
                <a:solidFill>
                  <a:schemeClr val="lt1"/>
                </a:solidFill>
                <a:latin typeface="Arial"/>
                <a:ea typeface="Arial"/>
                <a:cs typeface="Arial"/>
                <a:sym typeface="Arial"/>
              </a:rPr>
              <a:t>. </a:t>
            </a:r>
            <a:endParaRPr dirty="0"/>
          </a:p>
          <a:p>
            <a:pPr marL="0" marR="0" lvl="0" indent="0" algn="l" rtl="0">
              <a:lnSpc>
                <a:spcPct val="130000"/>
              </a:lnSpc>
              <a:spcBef>
                <a:spcPts val="600"/>
              </a:spcBef>
              <a:spcAft>
                <a:spcPts val="0"/>
              </a:spcAft>
              <a:buClr>
                <a:schemeClr val="lt1"/>
              </a:buClr>
              <a:buSzPts val="2800"/>
              <a:buFont typeface="Arial"/>
              <a:buNone/>
            </a:pPr>
            <a:r>
              <a:rPr lang="en-US" sz="2800" b="0" i="0" u="none" dirty="0">
                <a:solidFill>
                  <a:schemeClr val="lt1"/>
                </a:solidFill>
                <a:latin typeface="Arial"/>
                <a:ea typeface="Arial"/>
                <a:cs typeface="Arial"/>
                <a:sym typeface="Arial"/>
              </a:rPr>
              <a:t>  </a:t>
            </a:r>
            <a:r>
              <a:rPr lang="en-US" sz="2800" b="1" i="0" u="none" dirty="0">
                <a:solidFill>
                  <a:schemeClr val="lt1"/>
                </a:solidFill>
                <a:latin typeface="Arial"/>
                <a:ea typeface="Arial"/>
                <a:cs typeface="Arial"/>
                <a:sym typeface="Arial"/>
              </a:rPr>
              <a:t>C.</a:t>
            </a:r>
            <a:r>
              <a:rPr lang="en-US" sz="2800" b="0" i="0" u="none" dirty="0">
                <a:solidFill>
                  <a:schemeClr val="lt1"/>
                </a:solidFill>
                <a:latin typeface="Arial"/>
                <a:ea typeface="Arial"/>
                <a:cs typeface="Arial"/>
                <a:sym typeface="Arial"/>
              </a:rPr>
              <a:t> Phenol </a:t>
            </a:r>
            <a:r>
              <a:rPr lang="en-US" sz="2800" b="0" i="0" u="none" dirty="0" err="1">
                <a:solidFill>
                  <a:schemeClr val="lt1"/>
                </a:solidFill>
                <a:latin typeface="Arial"/>
                <a:ea typeface="Arial"/>
                <a:cs typeface="Arial"/>
                <a:sym typeface="Arial"/>
              </a:rPr>
              <a:t>phản</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ứng</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với</a:t>
            </a:r>
            <a:r>
              <a:rPr lang="en-US" sz="2800" b="0" i="0" u="none" dirty="0">
                <a:solidFill>
                  <a:schemeClr val="lt1"/>
                </a:solidFill>
                <a:latin typeface="Arial"/>
                <a:ea typeface="Arial"/>
                <a:cs typeface="Arial"/>
                <a:sym typeface="Arial"/>
              </a:rPr>
              <a:t> dung </a:t>
            </a:r>
            <a:r>
              <a:rPr lang="en-US" sz="2800" b="0" i="0" u="none" dirty="0" err="1">
                <a:solidFill>
                  <a:schemeClr val="lt1"/>
                </a:solidFill>
                <a:latin typeface="Arial"/>
                <a:ea typeface="Arial"/>
                <a:cs typeface="Arial"/>
                <a:sym typeface="Arial"/>
              </a:rPr>
              <a:t>dịch</a:t>
            </a:r>
            <a:r>
              <a:rPr lang="en-US" sz="2800" b="0" i="0" u="none" dirty="0">
                <a:solidFill>
                  <a:schemeClr val="lt1"/>
                </a:solidFill>
                <a:latin typeface="Arial"/>
                <a:ea typeface="Arial"/>
                <a:cs typeface="Arial"/>
                <a:sym typeface="Arial"/>
              </a:rPr>
              <a:t> bromine </a:t>
            </a:r>
            <a:r>
              <a:rPr lang="en-US" sz="2800" b="0" i="0" u="none" dirty="0" err="1">
                <a:solidFill>
                  <a:schemeClr val="lt1"/>
                </a:solidFill>
                <a:latin typeface="Arial"/>
                <a:ea typeface="Arial"/>
                <a:cs typeface="Arial"/>
                <a:sym typeface="Arial"/>
              </a:rPr>
              <a:t>tạo</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kết</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tủa</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trắng</a:t>
            </a:r>
            <a:r>
              <a:rPr lang="en-US" sz="2800" b="0" i="0" u="none" dirty="0">
                <a:solidFill>
                  <a:schemeClr val="lt1"/>
                </a:solidFill>
                <a:latin typeface="Arial"/>
                <a:ea typeface="Arial"/>
                <a:cs typeface="Arial"/>
                <a:sym typeface="Arial"/>
              </a:rPr>
              <a:t>.</a:t>
            </a:r>
            <a:endParaRPr dirty="0"/>
          </a:p>
          <a:p>
            <a:pPr marL="0" marR="0" lvl="0" indent="0" algn="l" rtl="0">
              <a:lnSpc>
                <a:spcPct val="130000"/>
              </a:lnSpc>
              <a:spcBef>
                <a:spcPts val="600"/>
              </a:spcBef>
              <a:spcAft>
                <a:spcPts val="0"/>
              </a:spcAft>
              <a:buClr>
                <a:schemeClr val="lt1"/>
              </a:buClr>
              <a:buSzPts val="2800"/>
              <a:buFont typeface="Arial"/>
              <a:buNone/>
            </a:pPr>
            <a:r>
              <a:rPr lang="en-US" sz="2800" b="0" i="0" u="none" dirty="0">
                <a:solidFill>
                  <a:schemeClr val="lt1"/>
                </a:solidFill>
                <a:latin typeface="Arial"/>
                <a:ea typeface="Arial"/>
                <a:cs typeface="Arial"/>
                <a:sym typeface="Arial"/>
              </a:rPr>
              <a:t>  </a:t>
            </a:r>
            <a:r>
              <a:rPr lang="en-US" sz="2800" b="1" i="0" u="none" dirty="0">
                <a:solidFill>
                  <a:schemeClr val="lt1"/>
                </a:solidFill>
                <a:latin typeface="Arial"/>
                <a:ea typeface="Arial"/>
                <a:cs typeface="Arial"/>
                <a:sym typeface="Arial"/>
              </a:rPr>
              <a:t>D. </a:t>
            </a:r>
            <a:r>
              <a:rPr lang="en-US" sz="2800" b="0" i="0" u="none" dirty="0">
                <a:solidFill>
                  <a:schemeClr val="lt1"/>
                </a:solidFill>
                <a:latin typeface="Arial"/>
                <a:ea typeface="Arial"/>
                <a:cs typeface="Arial"/>
                <a:sym typeface="Arial"/>
              </a:rPr>
              <a:t>Ethanol </a:t>
            </a:r>
            <a:r>
              <a:rPr lang="en-US" sz="2800" b="0" i="0" u="none" dirty="0" err="1">
                <a:solidFill>
                  <a:schemeClr val="lt1"/>
                </a:solidFill>
                <a:latin typeface="Arial"/>
                <a:ea typeface="Arial"/>
                <a:cs typeface="Arial"/>
                <a:sym typeface="Arial"/>
              </a:rPr>
              <a:t>không</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phản</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ứng</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được</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với</a:t>
            </a:r>
            <a:r>
              <a:rPr lang="en-US" sz="2800" b="0" i="0" u="none" dirty="0">
                <a:solidFill>
                  <a:schemeClr val="lt1"/>
                </a:solidFill>
                <a:latin typeface="Arial"/>
                <a:ea typeface="Arial"/>
                <a:cs typeface="Arial"/>
                <a:sym typeface="Arial"/>
              </a:rPr>
              <a:t> dung </a:t>
            </a:r>
            <a:r>
              <a:rPr lang="en-US" sz="2800" b="0" i="0" u="none" dirty="0" err="1">
                <a:solidFill>
                  <a:schemeClr val="lt1"/>
                </a:solidFill>
                <a:latin typeface="Arial"/>
                <a:ea typeface="Arial"/>
                <a:cs typeface="Arial"/>
                <a:sym typeface="Arial"/>
              </a:rPr>
              <a:t>dịch</a:t>
            </a:r>
            <a:r>
              <a:rPr lang="en-US" sz="2800" b="0" i="0" u="none" dirty="0">
                <a:solidFill>
                  <a:schemeClr val="lt1"/>
                </a:solidFill>
                <a:latin typeface="Arial"/>
                <a:ea typeface="Arial"/>
                <a:cs typeface="Arial"/>
                <a:sym typeface="Arial"/>
              </a:rPr>
              <a:t> NaOH.                              </a:t>
            </a:r>
            <a:endParaRPr dirty="0"/>
          </a:p>
        </p:txBody>
      </p:sp>
      <p:sp>
        <p:nvSpPr>
          <p:cNvPr id="1052" name="Google Shape;1052;p29"/>
          <p:cNvSpPr/>
          <p:nvPr/>
        </p:nvSpPr>
        <p:spPr>
          <a:xfrm>
            <a:off x="303212" y="2843212"/>
            <a:ext cx="685800" cy="609600"/>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53" name="Google Shape;1053;p29"/>
          <p:cNvSpPr/>
          <p:nvPr/>
        </p:nvSpPr>
        <p:spPr>
          <a:xfrm>
            <a:off x="4038725" y="372928"/>
            <a:ext cx="3870547" cy="665888"/>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FFFFAC"/>
              </a:buClr>
              <a:buSzPts val="3200"/>
              <a:buFont typeface="Arial"/>
              <a:buNone/>
            </a:pPr>
            <a:r>
              <a:rPr lang="en-US" sz="3200" b="1" i="0" u="none" strike="noStrike" cap="none">
                <a:solidFill>
                  <a:srgbClr val="FFFFAC"/>
                </a:solidFill>
                <a:latin typeface="Arial"/>
                <a:ea typeface="Arial"/>
                <a:cs typeface="Arial"/>
                <a:sym typeface="Arial"/>
              </a:rPr>
              <a:t>BÀI TẬP CỦNG CỐ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fade">
                                      <p:cBhvr>
                                        <p:cTn id="7" dur="500"/>
                                        <p:tgtEl>
                                          <p:spTgt spid="1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fade">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30"/>
          <p:cNvSpPr txBox="1"/>
          <p:nvPr/>
        </p:nvSpPr>
        <p:spPr>
          <a:xfrm>
            <a:off x="411162" y="900112"/>
            <a:ext cx="11398250" cy="211296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FFFF00"/>
              </a:buClr>
              <a:buSzPts val="2800"/>
              <a:buFont typeface="Arial"/>
              <a:buNone/>
            </a:pPr>
            <a:r>
              <a:rPr lang="en-US" sz="2800" b="1" i="0" u="none" dirty="0" err="1">
                <a:solidFill>
                  <a:srgbClr val="FFFF00"/>
                </a:solidFill>
                <a:latin typeface="Arial"/>
                <a:ea typeface="Arial"/>
                <a:cs typeface="Arial"/>
                <a:sym typeface="Arial"/>
              </a:rPr>
              <a:t>Câu</a:t>
            </a:r>
            <a:r>
              <a:rPr lang="en-US" sz="2800" b="1" i="0" u="none" dirty="0">
                <a:solidFill>
                  <a:srgbClr val="FFFF00"/>
                </a:solidFill>
                <a:latin typeface="Arial"/>
                <a:ea typeface="Arial"/>
                <a:cs typeface="Arial"/>
                <a:sym typeface="Arial"/>
              </a:rPr>
              <a:t> 2.</a:t>
            </a:r>
            <a:r>
              <a:rPr lang="en-US" sz="2800" b="1" i="0" u="none" dirty="0">
                <a:solidFill>
                  <a:schemeClr val="lt1"/>
                </a:solidFill>
                <a:latin typeface="Arial"/>
                <a:ea typeface="Arial"/>
                <a:cs typeface="Arial"/>
                <a:sym typeface="Arial"/>
              </a:rPr>
              <a:t> </a:t>
            </a:r>
            <a:r>
              <a:rPr lang="en-US" sz="2800" b="0" i="0" u="none" dirty="0">
                <a:solidFill>
                  <a:schemeClr val="lt1"/>
                </a:solidFill>
                <a:latin typeface="Arial"/>
                <a:ea typeface="Arial"/>
                <a:cs typeface="Arial"/>
                <a:sym typeface="Arial"/>
              </a:rPr>
              <a:t>Cho </a:t>
            </a:r>
            <a:r>
              <a:rPr lang="en-US" sz="2800" b="0" i="0" u="none" dirty="0" err="1">
                <a:solidFill>
                  <a:schemeClr val="lt1"/>
                </a:solidFill>
                <a:latin typeface="Arial"/>
                <a:ea typeface="Arial"/>
                <a:cs typeface="Arial"/>
                <a:sym typeface="Arial"/>
              </a:rPr>
              <a:t>hai</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chất</a:t>
            </a:r>
            <a:r>
              <a:rPr lang="en-US" sz="2800" b="0" i="0" u="none" dirty="0">
                <a:solidFill>
                  <a:schemeClr val="lt1"/>
                </a:solidFill>
                <a:latin typeface="Arial"/>
                <a:ea typeface="Arial"/>
                <a:cs typeface="Arial"/>
                <a:sym typeface="Arial"/>
              </a:rPr>
              <a:t> phenol </a:t>
            </a:r>
            <a:r>
              <a:rPr lang="en-US" sz="2800" b="0" i="0" u="none" dirty="0" err="1">
                <a:solidFill>
                  <a:schemeClr val="lt1"/>
                </a:solidFill>
                <a:latin typeface="Arial"/>
                <a:ea typeface="Arial"/>
                <a:cs typeface="Arial"/>
                <a:sym typeface="Arial"/>
              </a:rPr>
              <a:t>và</a:t>
            </a:r>
            <a:r>
              <a:rPr lang="en-US" sz="2800" b="0" i="0" u="none" dirty="0">
                <a:solidFill>
                  <a:schemeClr val="lt1"/>
                </a:solidFill>
                <a:latin typeface="Arial"/>
                <a:ea typeface="Arial"/>
                <a:cs typeface="Arial"/>
                <a:sym typeface="Arial"/>
              </a:rPr>
              <a:t> ethanol </a:t>
            </a:r>
            <a:r>
              <a:rPr lang="en-US" sz="2800" b="0" i="0" u="none" dirty="0" err="1">
                <a:solidFill>
                  <a:schemeClr val="lt1"/>
                </a:solidFill>
                <a:latin typeface="Arial"/>
                <a:ea typeface="Arial"/>
                <a:cs typeface="Arial"/>
                <a:sym typeface="Arial"/>
              </a:rPr>
              <a:t>lần</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lượt</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tác</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dụng</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với</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các</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chất</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sau</a:t>
            </a:r>
            <a:r>
              <a:rPr lang="en-US" sz="2800" b="0" i="0" u="none" dirty="0">
                <a:solidFill>
                  <a:schemeClr val="lt1"/>
                </a:solidFill>
                <a:latin typeface="Arial"/>
                <a:ea typeface="Arial"/>
                <a:cs typeface="Arial"/>
                <a:sym typeface="Arial"/>
              </a:rPr>
              <a:t>: Na, dung </a:t>
            </a:r>
            <a:r>
              <a:rPr lang="en-US" sz="2800" b="0" i="0" u="none" dirty="0" err="1">
                <a:solidFill>
                  <a:schemeClr val="lt1"/>
                </a:solidFill>
                <a:latin typeface="Arial"/>
                <a:ea typeface="Arial"/>
                <a:cs typeface="Arial"/>
                <a:sym typeface="Arial"/>
              </a:rPr>
              <a:t>dịch</a:t>
            </a:r>
            <a:r>
              <a:rPr lang="en-US" sz="2800" b="0" i="0" u="none" dirty="0">
                <a:solidFill>
                  <a:schemeClr val="lt1"/>
                </a:solidFill>
                <a:latin typeface="Arial"/>
                <a:ea typeface="Arial"/>
                <a:cs typeface="Arial"/>
                <a:sym typeface="Arial"/>
              </a:rPr>
              <a:t> NaOH, HBr, dung </a:t>
            </a:r>
            <a:r>
              <a:rPr lang="en-US" sz="2800" b="0" i="0" u="none" dirty="0" err="1">
                <a:solidFill>
                  <a:schemeClr val="lt1"/>
                </a:solidFill>
                <a:latin typeface="Arial"/>
                <a:ea typeface="Arial"/>
                <a:cs typeface="Arial"/>
                <a:sym typeface="Arial"/>
              </a:rPr>
              <a:t>dịch</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Br</a:t>
            </a:r>
            <a:r>
              <a:rPr lang="en-US" sz="2800" b="0" i="0" u="none" baseline="-25000" dirty="0" err="1">
                <a:solidFill>
                  <a:schemeClr val="lt1"/>
                </a:solidFill>
                <a:latin typeface="Arial"/>
                <a:ea typeface="Arial"/>
                <a:cs typeface="Arial"/>
                <a:sym typeface="Arial"/>
              </a:rPr>
              <a:t>2</a:t>
            </a:r>
            <a:r>
              <a:rPr lang="en-US" sz="2800" b="0" i="0" u="none" baseline="-25000" dirty="0">
                <a:solidFill>
                  <a:schemeClr val="lt1"/>
                </a:solidFill>
                <a:latin typeface="Arial"/>
                <a:ea typeface="Arial"/>
                <a:cs typeface="Arial"/>
                <a:sym typeface="Arial"/>
              </a:rPr>
              <a:t> </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Có</a:t>
            </a:r>
            <a:r>
              <a:rPr lang="en-US" sz="2800" b="0" i="0" u="none" dirty="0">
                <a:solidFill>
                  <a:schemeClr val="lt1"/>
                </a:solidFill>
                <a:latin typeface="Arial"/>
                <a:ea typeface="Arial"/>
                <a:cs typeface="Arial"/>
                <a:sym typeface="Arial"/>
              </a:rPr>
              <a:t> bao </a:t>
            </a:r>
            <a:r>
              <a:rPr lang="en-US" sz="2800" b="0" i="0" u="none" dirty="0" err="1">
                <a:solidFill>
                  <a:schemeClr val="lt1"/>
                </a:solidFill>
                <a:latin typeface="Arial"/>
                <a:ea typeface="Arial"/>
                <a:cs typeface="Arial"/>
                <a:sym typeface="Arial"/>
              </a:rPr>
              <a:t>nhiêu</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phản</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ứng</a:t>
            </a:r>
            <a:r>
              <a:rPr lang="en-US" sz="2800" b="0" i="0" u="none" dirty="0">
                <a:solidFill>
                  <a:schemeClr val="lt1"/>
                </a:solidFill>
                <a:latin typeface="Arial"/>
                <a:ea typeface="Arial"/>
                <a:cs typeface="Arial"/>
                <a:sym typeface="Arial"/>
              </a:rPr>
              <a:t> </a:t>
            </a:r>
            <a:r>
              <a:rPr lang="en-US" sz="2800" b="0" i="0" u="none" dirty="0" err="1">
                <a:solidFill>
                  <a:schemeClr val="lt1"/>
                </a:solidFill>
                <a:latin typeface="Arial"/>
                <a:ea typeface="Arial"/>
                <a:cs typeface="Arial"/>
                <a:sym typeface="Arial"/>
              </a:rPr>
              <a:t>xảy</a:t>
            </a:r>
            <a:r>
              <a:rPr lang="en-US" sz="2800" b="0" i="0" u="none" dirty="0">
                <a:solidFill>
                  <a:schemeClr val="lt1"/>
                </a:solidFill>
                <a:latin typeface="Arial"/>
                <a:ea typeface="Arial"/>
                <a:cs typeface="Arial"/>
                <a:sym typeface="Arial"/>
              </a:rPr>
              <a:t> ra?</a:t>
            </a:r>
            <a:endParaRPr dirty="0"/>
          </a:p>
          <a:p>
            <a:pPr marL="0" marR="0" lvl="0" indent="0" algn="just" rtl="0">
              <a:lnSpc>
                <a:spcPct val="120000"/>
              </a:lnSpc>
              <a:spcBef>
                <a:spcPts val="0"/>
              </a:spcBef>
              <a:spcAft>
                <a:spcPts val="0"/>
              </a:spcAft>
              <a:buClr>
                <a:schemeClr val="lt1"/>
              </a:buClr>
              <a:buSzPts val="2800"/>
              <a:buFont typeface="Arial"/>
              <a:buNone/>
            </a:pPr>
            <a:r>
              <a:rPr lang="en-US" sz="2800" b="1" i="0" u="none" dirty="0">
                <a:solidFill>
                  <a:schemeClr val="lt1"/>
                </a:solidFill>
                <a:latin typeface="Arial"/>
                <a:ea typeface="Arial"/>
                <a:cs typeface="Arial"/>
                <a:sym typeface="Arial"/>
              </a:rPr>
              <a:t>      A. </a:t>
            </a:r>
            <a:r>
              <a:rPr lang="en-US" sz="2800" b="0" i="0" u="none" dirty="0">
                <a:solidFill>
                  <a:schemeClr val="lt1"/>
                </a:solidFill>
                <a:latin typeface="Arial"/>
                <a:ea typeface="Arial"/>
                <a:cs typeface="Arial"/>
                <a:sym typeface="Arial"/>
              </a:rPr>
              <a:t>4</a:t>
            </a:r>
            <a:r>
              <a:rPr lang="en-US" sz="2800" b="1" i="0" u="none" dirty="0">
                <a:solidFill>
                  <a:schemeClr val="lt1"/>
                </a:solidFill>
                <a:latin typeface="Arial"/>
                <a:ea typeface="Arial"/>
                <a:cs typeface="Arial"/>
                <a:sym typeface="Arial"/>
              </a:rPr>
              <a:t>                         B.</a:t>
            </a:r>
            <a:r>
              <a:rPr lang="en-US" sz="2800" b="0" i="0" u="none" dirty="0">
                <a:solidFill>
                  <a:schemeClr val="lt1"/>
                </a:solidFill>
                <a:latin typeface="Arial"/>
                <a:ea typeface="Arial"/>
                <a:cs typeface="Arial"/>
                <a:sym typeface="Arial"/>
              </a:rPr>
              <a:t> 3                        </a:t>
            </a:r>
            <a:r>
              <a:rPr lang="en-US" sz="2800" b="1" i="0" u="none" dirty="0">
                <a:solidFill>
                  <a:schemeClr val="lt1"/>
                </a:solidFill>
                <a:latin typeface="Arial"/>
                <a:ea typeface="Arial"/>
                <a:cs typeface="Arial"/>
                <a:sym typeface="Arial"/>
              </a:rPr>
              <a:t>C.</a:t>
            </a:r>
            <a:r>
              <a:rPr lang="en-US" sz="2800" b="0" i="0" u="none" dirty="0">
                <a:solidFill>
                  <a:schemeClr val="lt1"/>
                </a:solidFill>
                <a:latin typeface="Arial"/>
                <a:ea typeface="Arial"/>
                <a:cs typeface="Arial"/>
                <a:sym typeface="Arial"/>
              </a:rPr>
              <a:t> 5                    </a:t>
            </a:r>
            <a:r>
              <a:rPr lang="en-US" sz="2800" b="1" i="0" u="none" dirty="0">
                <a:solidFill>
                  <a:schemeClr val="lt1"/>
                </a:solidFill>
                <a:latin typeface="Arial"/>
                <a:ea typeface="Arial"/>
                <a:cs typeface="Arial"/>
                <a:sym typeface="Arial"/>
              </a:rPr>
              <a:t>D. </a:t>
            </a:r>
            <a:r>
              <a:rPr lang="en-US" sz="2800" b="0" i="0" u="none" dirty="0">
                <a:solidFill>
                  <a:schemeClr val="lt1"/>
                </a:solidFill>
                <a:latin typeface="Arial"/>
                <a:ea typeface="Arial"/>
                <a:cs typeface="Arial"/>
                <a:sym typeface="Arial"/>
              </a:rPr>
              <a:t>6                              </a:t>
            </a:r>
            <a:endParaRPr dirty="0"/>
          </a:p>
        </p:txBody>
      </p:sp>
      <p:sp>
        <p:nvSpPr>
          <p:cNvPr id="1059" name="Google Shape;1059;p30"/>
          <p:cNvSpPr/>
          <p:nvPr/>
        </p:nvSpPr>
        <p:spPr>
          <a:xfrm>
            <a:off x="6932612" y="2428875"/>
            <a:ext cx="685800" cy="609600"/>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60" name="Google Shape;1060;p30"/>
          <p:cNvSpPr/>
          <p:nvPr/>
        </p:nvSpPr>
        <p:spPr>
          <a:xfrm>
            <a:off x="4038726" y="228086"/>
            <a:ext cx="387054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AC"/>
              </a:buClr>
              <a:buSzPts val="3200"/>
              <a:buFont typeface="Arial"/>
              <a:buNone/>
            </a:pPr>
            <a:r>
              <a:rPr lang="en-US" sz="3200" b="1" i="0" u="none" strike="noStrike" cap="none">
                <a:solidFill>
                  <a:srgbClr val="FFFFAC"/>
                </a:solidFill>
                <a:latin typeface="Arial"/>
                <a:ea typeface="Arial"/>
                <a:cs typeface="Arial"/>
                <a:sym typeface="Arial"/>
              </a:rPr>
              <a:t>BÀI TẬP CỦNG CỐ</a:t>
            </a:r>
            <a:endParaRPr/>
          </a:p>
        </p:txBody>
      </p:sp>
      <p:graphicFrame>
        <p:nvGraphicFramePr>
          <p:cNvPr id="1061" name="Google Shape;1061;p30"/>
          <p:cNvGraphicFramePr/>
          <p:nvPr/>
        </p:nvGraphicFramePr>
        <p:xfrm>
          <a:off x="354012" y="3125787"/>
          <a:ext cx="5127600" cy="3505490"/>
        </p:xfrm>
        <a:graphic>
          <a:graphicData uri="http://schemas.openxmlformats.org/drawingml/2006/table">
            <a:tbl>
              <a:tblPr>
                <a:noFill/>
                <a:tableStyleId>{1D983038-3189-45AA-B605-A13AD5C7D4E8}</a:tableStyleId>
              </a:tblPr>
              <a:tblGrid>
                <a:gridCol w="1709725">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09725">
                  <a:extLst>
                    <a:ext uri="{9D8B030D-6E8A-4147-A177-3AD203B41FA5}">
                      <a16:colId xmlns:a16="http://schemas.microsoft.com/office/drawing/2014/main" val="20002"/>
                    </a:ext>
                  </a:extLst>
                </a:gridCol>
              </a:tblGrid>
              <a:tr h="944550">
                <a:tc>
                  <a:txBody>
                    <a:bodyPr/>
                    <a:lstStyle/>
                    <a:p>
                      <a:pPr marL="0" marR="0" lvl="0" indent="0" algn="ctr"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Chất</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Phenol </a:t>
                      </a:r>
                      <a:endParaRPr/>
                    </a:p>
                    <a:p>
                      <a:pPr marL="0" marR="0" lvl="0" indent="0" algn="ctr"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a:t>
                      </a:r>
                      <a:r>
                        <a:rPr lang="en-US" sz="2800" b="0" i="0" u="none" baseline="-25000">
                          <a:solidFill>
                            <a:schemeClr val="lt1"/>
                          </a:solidFill>
                          <a:latin typeface="Times New Roman"/>
                          <a:ea typeface="Times New Roman"/>
                          <a:cs typeface="Times New Roman"/>
                          <a:sym typeface="Times New Roman"/>
                        </a:rPr>
                        <a:t>6</a:t>
                      </a:r>
                      <a:r>
                        <a:rPr lang="en-US" sz="2800" b="0" i="0" u="none">
                          <a:solidFill>
                            <a:schemeClr val="lt1"/>
                          </a:solidFill>
                          <a:latin typeface="Times New Roman"/>
                          <a:ea typeface="Times New Roman"/>
                          <a:cs typeface="Times New Roman"/>
                          <a:sym typeface="Times New Roman"/>
                        </a:rPr>
                        <a:t>H</a:t>
                      </a:r>
                      <a:r>
                        <a:rPr lang="en-US" sz="2800" b="0" i="0" u="none" baseline="-25000">
                          <a:solidFill>
                            <a:schemeClr val="lt1"/>
                          </a:solidFill>
                          <a:latin typeface="Times New Roman"/>
                          <a:ea typeface="Times New Roman"/>
                          <a:cs typeface="Times New Roman"/>
                          <a:sym typeface="Times New Roman"/>
                        </a:rPr>
                        <a:t>5</a:t>
                      </a:r>
                      <a:r>
                        <a:rPr lang="en-US" sz="2800" b="0" i="0" u="none">
                          <a:solidFill>
                            <a:schemeClr val="lt1"/>
                          </a:solidFill>
                          <a:latin typeface="Times New Roman"/>
                          <a:ea typeface="Times New Roman"/>
                          <a:cs typeface="Times New Roman"/>
                          <a:sym typeface="Times New Roman"/>
                        </a:rPr>
                        <a:t>OH</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Etanol</a:t>
                      </a:r>
                      <a:endParaRPr/>
                    </a:p>
                    <a:p>
                      <a:pPr marL="0" marR="0" lvl="0" indent="0" algn="ctr"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a:t>
                      </a:r>
                      <a:r>
                        <a:rPr lang="en-US" sz="2800" b="0" i="0" u="none" baseline="-25000">
                          <a:solidFill>
                            <a:schemeClr val="lt1"/>
                          </a:solidFill>
                          <a:latin typeface="Times New Roman"/>
                          <a:ea typeface="Times New Roman"/>
                          <a:cs typeface="Times New Roman"/>
                          <a:sym typeface="Times New Roman"/>
                        </a:rPr>
                        <a:t>2</a:t>
                      </a:r>
                      <a:r>
                        <a:rPr lang="en-US" sz="2800" b="0" i="0" u="none">
                          <a:solidFill>
                            <a:schemeClr val="lt1"/>
                          </a:solidFill>
                          <a:latin typeface="Times New Roman"/>
                          <a:ea typeface="Times New Roman"/>
                          <a:cs typeface="Times New Roman"/>
                          <a:sym typeface="Times New Roman"/>
                        </a:rPr>
                        <a:t>H</a:t>
                      </a:r>
                      <a:r>
                        <a:rPr lang="en-US" sz="2800" b="0" i="0" u="none" baseline="-25000">
                          <a:solidFill>
                            <a:schemeClr val="lt1"/>
                          </a:solidFill>
                          <a:latin typeface="Times New Roman"/>
                          <a:ea typeface="Times New Roman"/>
                          <a:cs typeface="Times New Roman"/>
                          <a:sym typeface="Times New Roman"/>
                        </a:rPr>
                        <a:t>5</a:t>
                      </a:r>
                      <a:r>
                        <a:rPr lang="en-US" sz="2800" b="0" i="0" u="none">
                          <a:solidFill>
                            <a:schemeClr val="lt1"/>
                          </a:solidFill>
                          <a:latin typeface="Times New Roman"/>
                          <a:ea typeface="Times New Roman"/>
                          <a:cs typeface="Times New Roman"/>
                          <a:sym typeface="Times New Roman"/>
                        </a:rPr>
                        <a:t>OH</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639750">
                <a:tc>
                  <a:txBody>
                    <a:bodyPr/>
                    <a:lstStyle/>
                    <a:p>
                      <a:pPr marL="0" marR="0" lvl="0" indent="0" algn="ctr"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Na</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641350">
                <a:tc>
                  <a:txBody>
                    <a:bodyPr/>
                    <a:lstStyle/>
                    <a:p>
                      <a:pPr marL="0" marR="0" lvl="0" indent="0" algn="ctr"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dd NaOH</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639750">
                <a:tc>
                  <a:txBody>
                    <a:bodyPr/>
                    <a:lstStyle/>
                    <a:p>
                      <a:pPr marL="0" marR="0" lvl="0" indent="0" algn="ctr"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HBr</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639750">
                <a:tc>
                  <a:txBody>
                    <a:bodyPr/>
                    <a:lstStyle/>
                    <a:p>
                      <a:pPr marL="0" marR="0" lvl="0" indent="0" algn="ctr"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dd Br</a:t>
                      </a:r>
                      <a:r>
                        <a:rPr lang="en-US" sz="2800" b="0" i="0" u="none" baseline="-25000">
                          <a:solidFill>
                            <a:srgbClr val="FFFF00"/>
                          </a:solidFill>
                          <a:latin typeface="Times New Roman"/>
                          <a:ea typeface="Times New Roman"/>
                          <a:cs typeface="Times New Roman"/>
                          <a:sym typeface="Times New Roman"/>
                        </a:rPr>
                        <a:t>2</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062" name="Google Shape;1062;p30"/>
          <p:cNvSpPr txBox="1"/>
          <p:nvPr/>
        </p:nvSpPr>
        <p:spPr>
          <a:xfrm>
            <a:off x="2436812" y="4110037"/>
            <a:ext cx="66516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000"/>
              <a:buFont typeface="Times New Roman"/>
              <a:buNone/>
            </a:pPr>
            <a:r>
              <a:rPr lang="en-US" sz="3000" b="1" i="0" u="none">
                <a:solidFill>
                  <a:srgbClr val="FFFF00"/>
                </a:solidFill>
                <a:latin typeface="Times New Roman"/>
                <a:ea typeface="Times New Roman"/>
                <a:cs typeface="Times New Roman"/>
                <a:sym typeface="Times New Roman"/>
              </a:rPr>
              <a:t> √</a:t>
            </a:r>
            <a:endParaRPr/>
          </a:p>
        </p:txBody>
      </p:sp>
      <p:sp>
        <p:nvSpPr>
          <p:cNvPr id="1063" name="Google Shape;1063;p30"/>
          <p:cNvSpPr txBox="1"/>
          <p:nvPr/>
        </p:nvSpPr>
        <p:spPr>
          <a:xfrm>
            <a:off x="4265612" y="4110037"/>
            <a:ext cx="66516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000"/>
              <a:buFont typeface="Times New Roman"/>
              <a:buNone/>
            </a:pPr>
            <a:r>
              <a:rPr lang="en-US" sz="3000" b="1" i="0" u="none">
                <a:solidFill>
                  <a:srgbClr val="FFFF00"/>
                </a:solidFill>
                <a:latin typeface="Times New Roman"/>
                <a:ea typeface="Times New Roman"/>
                <a:cs typeface="Times New Roman"/>
                <a:sym typeface="Times New Roman"/>
              </a:rPr>
              <a:t> √</a:t>
            </a:r>
            <a:endParaRPr/>
          </a:p>
        </p:txBody>
      </p:sp>
      <p:sp>
        <p:nvSpPr>
          <p:cNvPr id="1064" name="Google Shape;1064;p30"/>
          <p:cNvSpPr txBox="1"/>
          <p:nvPr/>
        </p:nvSpPr>
        <p:spPr>
          <a:xfrm>
            <a:off x="2935287" y="4125912"/>
            <a:ext cx="665162"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Times New Roman"/>
              <a:buNone/>
            </a:pPr>
            <a:r>
              <a:rPr lang="en-US" sz="2600" b="0" i="0" u="none">
                <a:solidFill>
                  <a:schemeClr val="lt1"/>
                </a:solidFill>
                <a:latin typeface="Times New Roman"/>
                <a:ea typeface="Times New Roman"/>
                <a:cs typeface="Times New Roman"/>
                <a:sym typeface="Times New Roman"/>
              </a:rPr>
              <a:t>(1)</a:t>
            </a:r>
            <a:endParaRPr/>
          </a:p>
        </p:txBody>
      </p:sp>
      <p:sp>
        <p:nvSpPr>
          <p:cNvPr id="1065" name="Google Shape;1065;p30"/>
          <p:cNvSpPr txBox="1"/>
          <p:nvPr/>
        </p:nvSpPr>
        <p:spPr>
          <a:xfrm>
            <a:off x="2436812" y="4684712"/>
            <a:ext cx="66516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000"/>
              <a:buFont typeface="Times New Roman"/>
              <a:buNone/>
            </a:pPr>
            <a:r>
              <a:rPr lang="en-US" sz="3000" b="1" i="0" u="none">
                <a:solidFill>
                  <a:srgbClr val="FFFF00"/>
                </a:solidFill>
                <a:latin typeface="Times New Roman"/>
                <a:ea typeface="Times New Roman"/>
                <a:cs typeface="Times New Roman"/>
                <a:sym typeface="Times New Roman"/>
              </a:rPr>
              <a:t> √</a:t>
            </a:r>
            <a:endParaRPr/>
          </a:p>
        </p:txBody>
      </p:sp>
      <p:sp>
        <p:nvSpPr>
          <p:cNvPr id="1066" name="Google Shape;1066;p30"/>
          <p:cNvSpPr txBox="1"/>
          <p:nvPr/>
        </p:nvSpPr>
        <p:spPr>
          <a:xfrm>
            <a:off x="4692650" y="4144962"/>
            <a:ext cx="665162"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Times New Roman"/>
              <a:buNone/>
            </a:pPr>
            <a:r>
              <a:rPr lang="en-US" sz="2600" b="0" i="0" u="none">
                <a:solidFill>
                  <a:schemeClr val="lt1"/>
                </a:solidFill>
                <a:latin typeface="Times New Roman"/>
                <a:ea typeface="Times New Roman"/>
                <a:cs typeface="Times New Roman"/>
                <a:sym typeface="Times New Roman"/>
              </a:rPr>
              <a:t>(2)</a:t>
            </a:r>
            <a:endParaRPr/>
          </a:p>
        </p:txBody>
      </p:sp>
      <p:sp>
        <p:nvSpPr>
          <p:cNvPr id="1067" name="Google Shape;1067;p30"/>
          <p:cNvSpPr txBox="1"/>
          <p:nvPr/>
        </p:nvSpPr>
        <p:spPr>
          <a:xfrm>
            <a:off x="2935287" y="4756150"/>
            <a:ext cx="665162"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Times New Roman"/>
              <a:buNone/>
            </a:pPr>
            <a:r>
              <a:rPr lang="en-US" sz="2600" b="0" i="0" u="none">
                <a:solidFill>
                  <a:schemeClr val="lt1"/>
                </a:solidFill>
                <a:latin typeface="Times New Roman"/>
                <a:ea typeface="Times New Roman"/>
                <a:cs typeface="Times New Roman"/>
                <a:sym typeface="Times New Roman"/>
              </a:rPr>
              <a:t>(3)</a:t>
            </a:r>
            <a:endParaRPr/>
          </a:p>
        </p:txBody>
      </p:sp>
      <p:sp>
        <p:nvSpPr>
          <p:cNvPr id="1068" name="Google Shape;1068;p30"/>
          <p:cNvSpPr txBox="1"/>
          <p:nvPr/>
        </p:nvSpPr>
        <p:spPr>
          <a:xfrm>
            <a:off x="4097337" y="5391150"/>
            <a:ext cx="66516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000"/>
              <a:buFont typeface="Times New Roman"/>
              <a:buNone/>
            </a:pPr>
            <a:r>
              <a:rPr lang="en-US" sz="3000" b="1" i="0" u="none">
                <a:solidFill>
                  <a:srgbClr val="FFFF00"/>
                </a:solidFill>
                <a:latin typeface="Times New Roman"/>
                <a:ea typeface="Times New Roman"/>
                <a:cs typeface="Times New Roman"/>
                <a:sym typeface="Times New Roman"/>
              </a:rPr>
              <a:t> √</a:t>
            </a:r>
            <a:endParaRPr/>
          </a:p>
        </p:txBody>
      </p:sp>
      <p:sp>
        <p:nvSpPr>
          <p:cNvPr id="1069" name="Google Shape;1069;p30"/>
          <p:cNvSpPr txBox="1"/>
          <p:nvPr/>
        </p:nvSpPr>
        <p:spPr>
          <a:xfrm>
            <a:off x="2557462" y="6019800"/>
            <a:ext cx="66516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000"/>
              <a:buFont typeface="Times New Roman"/>
              <a:buNone/>
            </a:pPr>
            <a:r>
              <a:rPr lang="en-US" sz="3000" b="1" i="0" u="none">
                <a:solidFill>
                  <a:srgbClr val="FFFF00"/>
                </a:solidFill>
                <a:latin typeface="Times New Roman"/>
                <a:ea typeface="Times New Roman"/>
                <a:cs typeface="Times New Roman"/>
                <a:sym typeface="Times New Roman"/>
              </a:rPr>
              <a:t> √</a:t>
            </a:r>
            <a:endParaRPr/>
          </a:p>
        </p:txBody>
      </p:sp>
      <p:sp>
        <p:nvSpPr>
          <p:cNvPr id="1070" name="Google Shape;1070;p30"/>
          <p:cNvSpPr txBox="1"/>
          <p:nvPr/>
        </p:nvSpPr>
        <p:spPr>
          <a:xfrm>
            <a:off x="4616450" y="5391150"/>
            <a:ext cx="665162"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Times New Roman"/>
              <a:buNone/>
            </a:pPr>
            <a:r>
              <a:rPr lang="en-US" sz="2600" b="0" i="0" u="none">
                <a:solidFill>
                  <a:schemeClr val="lt1"/>
                </a:solidFill>
                <a:latin typeface="Times New Roman"/>
                <a:ea typeface="Times New Roman"/>
                <a:cs typeface="Times New Roman"/>
                <a:sym typeface="Times New Roman"/>
              </a:rPr>
              <a:t>(4)</a:t>
            </a:r>
            <a:endParaRPr/>
          </a:p>
        </p:txBody>
      </p:sp>
      <p:sp>
        <p:nvSpPr>
          <p:cNvPr id="1071" name="Google Shape;1071;p30"/>
          <p:cNvSpPr txBox="1"/>
          <p:nvPr/>
        </p:nvSpPr>
        <p:spPr>
          <a:xfrm>
            <a:off x="2998787" y="6051550"/>
            <a:ext cx="665162"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Times New Roman"/>
              <a:buNone/>
            </a:pPr>
            <a:r>
              <a:rPr lang="en-US" sz="2600" b="0" i="0" u="none">
                <a:solidFill>
                  <a:schemeClr val="lt1"/>
                </a:solidFill>
                <a:latin typeface="Times New Roman"/>
                <a:ea typeface="Times New Roman"/>
                <a:cs typeface="Times New Roman"/>
                <a:sym typeface="Times New Roman"/>
              </a:rPr>
              <a:t>(5)</a:t>
            </a:r>
            <a:endParaRPr/>
          </a:p>
        </p:txBody>
      </p:sp>
      <p:sp>
        <p:nvSpPr>
          <p:cNvPr id="1072" name="Google Shape;1072;p30"/>
          <p:cNvSpPr txBox="1"/>
          <p:nvPr/>
        </p:nvSpPr>
        <p:spPr>
          <a:xfrm>
            <a:off x="5657850" y="4460875"/>
            <a:ext cx="6750050" cy="5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700"/>
              <a:buFont typeface="Times New Roman"/>
              <a:buNone/>
            </a:pPr>
            <a:r>
              <a:rPr lang="en-US" sz="2700" b="0" i="0" u="none">
                <a:solidFill>
                  <a:srgbClr val="FFFF00"/>
                </a:solidFill>
                <a:latin typeface="Times New Roman"/>
                <a:ea typeface="Times New Roman"/>
                <a:cs typeface="Times New Roman"/>
                <a:sym typeface="Times New Roman"/>
              </a:rPr>
              <a:t>(3) C</a:t>
            </a:r>
            <a:r>
              <a:rPr lang="en-US" sz="2700" b="0" i="0" u="none" baseline="-25000">
                <a:solidFill>
                  <a:srgbClr val="FFFF00"/>
                </a:solidFill>
                <a:latin typeface="Times New Roman"/>
                <a:ea typeface="Times New Roman"/>
                <a:cs typeface="Times New Roman"/>
                <a:sym typeface="Times New Roman"/>
              </a:rPr>
              <a:t>6</a:t>
            </a:r>
            <a:r>
              <a:rPr lang="en-US" sz="2700" b="0" i="0" u="none">
                <a:solidFill>
                  <a:srgbClr val="FFFF00"/>
                </a:solidFill>
                <a:latin typeface="Times New Roman"/>
                <a:ea typeface="Times New Roman"/>
                <a:cs typeface="Times New Roman"/>
                <a:sym typeface="Times New Roman"/>
              </a:rPr>
              <a:t>H</a:t>
            </a:r>
            <a:r>
              <a:rPr lang="en-US" sz="2700" b="0" i="0" u="none" baseline="-25000">
                <a:solidFill>
                  <a:srgbClr val="FFFF00"/>
                </a:solidFill>
                <a:latin typeface="Times New Roman"/>
                <a:ea typeface="Times New Roman"/>
                <a:cs typeface="Times New Roman"/>
                <a:sym typeface="Times New Roman"/>
              </a:rPr>
              <a:t>5</a:t>
            </a:r>
            <a:r>
              <a:rPr lang="en-US" sz="2700" b="0" i="0" u="none">
                <a:solidFill>
                  <a:srgbClr val="FFFF00"/>
                </a:solidFill>
                <a:latin typeface="Times New Roman"/>
                <a:ea typeface="Times New Roman"/>
                <a:cs typeface="Times New Roman"/>
                <a:sym typeface="Times New Roman"/>
              </a:rPr>
              <a:t>OH + NaOH  → C</a:t>
            </a:r>
            <a:r>
              <a:rPr lang="en-US" sz="2700" b="0" i="0" u="none" baseline="-25000">
                <a:solidFill>
                  <a:srgbClr val="FFFF00"/>
                </a:solidFill>
                <a:latin typeface="Times New Roman"/>
                <a:ea typeface="Times New Roman"/>
                <a:cs typeface="Times New Roman"/>
                <a:sym typeface="Times New Roman"/>
              </a:rPr>
              <a:t>6</a:t>
            </a:r>
            <a:r>
              <a:rPr lang="en-US" sz="2700" b="0" i="0" u="none">
                <a:solidFill>
                  <a:srgbClr val="FFFF00"/>
                </a:solidFill>
                <a:latin typeface="Times New Roman"/>
                <a:ea typeface="Times New Roman"/>
                <a:cs typeface="Times New Roman"/>
                <a:sym typeface="Times New Roman"/>
              </a:rPr>
              <a:t>H</a:t>
            </a:r>
            <a:r>
              <a:rPr lang="en-US" sz="2700" b="0" i="0" u="none" baseline="-25000">
                <a:solidFill>
                  <a:srgbClr val="FFFF00"/>
                </a:solidFill>
                <a:latin typeface="Times New Roman"/>
                <a:ea typeface="Times New Roman"/>
                <a:cs typeface="Times New Roman"/>
                <a:sym typeface="Times New Roman"/>
              </a:rPr>
              <a:t>5</a:t>
            </a:r>
            <a:r>
              <a:rPr lang="en-US" sz="2700" b="0" i="0" u="none">
                <a:solidFill>
                  <a:srgbClr val="FFFF00"/>
                </a:solidFill>
                <a:latin typeface="Times New Roman"/>
                <a:ea typeface="Times New Roman"/>
                <a:cs typeface="Times New Roman"/>
                <a:sym typeface="Times New Roman"/>
              </a:rPr>
              <a:t>ONa  +  H</a:t>
            </a:r>
            <a:r>
              <a:rPr lang="en-US" sz="2700" b="0" i="0" u="none" baseline="-25000">
                <a:solidFill>
                  <a:srgbClr val="FFFF00"/>
                </a:solidFill>
                <a:latin typeface="Times New Roman"/>
                <a:ea typeface="Times New Roman"/>
                <a:cs typeface="Times New Roman"/>
                <a:sym typeface="Times New Roman"/>
              </a:rPr>
              <a:t>2</a:t>
            </a:r>
            <a:r>
              <a:rPr lang="en-US" sz="2700" b="0" i="0" u="none">
                <a:solidFill>
                  <a:srgbClr val="FFFF00"/>
                </a:solidFill>
                <a:latin typeface="Times New Roman"/>
                <a:ea typeface="Times New Roman"/>
                <a:cs typeface="Times New Roman"/>
                <a:sym typeface="Times New Roman"/>
              </a:rPr>
              <a:t>O</a:t>
            </a:r>
            <a:endParaRPr/>
          </a:p>
        </p:txBody>
      </p:sp>
      <p:sp>
        <p:nvSpPr>
          <p:cNvPr id="1073" name="Google Shape;1073;p30"/>
          <p:cNvSpPr txBox="1"/>
          <p:nvPr/>
        </p:nvSpPr>
        <p:spPr>
          <a:xfrm>
            <a:off x="5665787" y="3170237"/>
            <a:ext cx="64198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700"/>
              <a:buFont typeface="Times New Roman"/>
              <a:buNone/>
            </a:pPr>
            <a:r>
              <a:rPr lang="en-US" sz="2700" b="0" i="0" u="none">
                <a:solidFill>
                  <a:srgbClr val="FFFF00"/>
                </a:solidFill>
                <a:latin typeface="Times New Roman"/>
                <a:ea typeface="Times New Roman"/>
                <a:cs typeface="Times New Roman"/>
                <a:sym typeface="Times New Roman"/>
              </a:rPr>
              <a:t>(1) C</a:t>
            </a:r>
            <a:r>
              <a:rPr lang="en-US" sz="2700" b="0" i="0" u="none" baseline="-25000">
                <a:solidFill>
                  <a:srgbClr val="FFFF00"/>
                </a:solidFill>
                <a:latin typeface="Times New Roman"/>
                <a:ea typeface="Times New Roman"/>
                <a:cs typeface="Times New Roman"/>
                <a:sym typeface="Times New Roman"/>
              </a:rPr>
              <a:t>6</a:t>
            </a:r>
            <a:r>
              <a:rPr lang="en-US" sz="2700" b="0" i="0" u="none">
                <a:solidFill>
                  <a:srgbClr val="FFFF00"/>
                </a:solidFill>
                <a:latin typeface="Times New Roman"/>
                <a:ea typeface="Times New Roman"/>
                <a:cs typeface="Times New Roman"/>
                <a:sym typeface="Times New Roman"/>
              </a:rPr>
              <a:t>H</a:t>
            </a:r>
            <a:r>
              <a:rPr lang="en-US" sz="2700" b="0" i="0" u="none" baseline="-25000">
                <a:solidFill>
                  <a:srgbClr val="FFFF00"/>
                </a:solidFill>
                <a:latin typeface="Times New Roman"/>
                <a:ea typeface="Times New Roman"/>
                <a:cs typeface="Times New Roman"/>
                <a:sym typeface="Times New Roman"/>
              </a:rPr>
              <a:t>5</a:t>
            </a:r>
            <a:r>
              <a:rPr lang="en-US" sz="2700" b="0" i="0" u="none">
                <a:solidFill>
                  <a:srgbClr val="FFFF00"/>
                </a:solidFill>
                <a:latin typeface="Times New Roman"/>
                <a:ea typeface="Times New Roman"/>
                <a:cs typeface="Times New Roman"/>
                <a:sym typeface="Times New Roman"/>
              </a:rPr>
              <a:t>OH + Na  → C</a:t>
            </a:r>
            <a:r>
              <a:rPr lang="en-US" sz="2700" b="0" i="0" u="none" baseline="-25000">
                <a:solidFill>
                  <a:srgbClr val="FFFF00"/>
                </a:solidFill>
                <a:latin typeface="Times New Roman"/>
                <a:ea typeface="Times New Roman"/>
                <a:cs typeface="Times New Roman"/>
                <a:sym typeface="Times New Roman"/>
              </a:rPr>
              <a:t>6</a:t>
            </a:r>
            <a:r>
              <a:rPr lang="en-US" sz="2700" b="0" i="0" u="none">
                <a:solidFill>
                  <a:srgbClr val="FFFF00"/>
                </a:solidFill>
                <a:latin typeface="Times New Roman"/>
                <a:ea typeface="Times New Roman"/>
                <a:cs typeface="Times New Roman"/>
                <a:sym typeface="Times New Roman"/>
              </a:rPr>
              <a:t>H</a:t>
            </a:r>
            <a:r>
              <a:rPr lang="en-US" sz="2700" b="0" i="0" u="none" baseline="-25000">
                <a:solidFill>
                  <a:srgbClr val="FFFF00"/>
                </a:solidFill>
                <a:latin typeface="Times New Roman"/>
                <a:ea typeface="Times New Roman"/>
                <a:cs typeface="Times New Roman"/>
                <a:sym typeface="Times New Roman"/>
              </a:rPr>
              <a:t>5</a:t>
            </a:r>
            <a:r>
              <a:rPr lang="en-US" sz="2700" b="0" i="0" u="none">
                <a:solidFill>
                  <a:srgbClr val="FFFF00"/>
                </a:solidFill>
                <a:latin typeface="Times New Roman"/>
                <a:ea typeface="Times New Roman"/>
                <a:cs typeface="Times New Roman"/>
                <a:sym typeface="Times New Roman"/>
              </a:rPr>
              <a:t>ONa  +   ½ H</a:t>
            </a:r>
            <a:r>
              <a:rPr lang="en-US" sz="2700" b="0" i="0" u="none" baseline="-25000">
                <a:solidFill>
                  <a:srgbClr val="FFFF00"/>
                </a:solidFill>
                <a:latin typeface="Times New Roman"/>
                <a:ea typeface="Times New Roman"/>
                <a:cs typeface="Times New Roman"/>
                <a:sym typeface="Times New Roman"/>
              </a:rPr>
              <a:t>2</a:t>
            </a:r>
            <a:r>
              <a:rPr lang="en-US" sz="2700" b="0" i="0" u="none">
                <a:solidFill>
                  <a:srgbClr val="FFFF00"/>
                </a:solidFill>
                <a:latin typeface="Times New Roman"/>
                <a:ea typeface="Times New Roman"/>
                <a:cs typeface="Times New Roman"/>
                <a:sym typeface="Times New Roman"/>
              </a:rPr>
              <a:t>↑</a:t>
            </a:r>
            <a:endParaRPr/>
          </a:p>
        </p:txBody>
      </p:sp>
      <p:sp>
        <p:nvSpPr>
          <p:cNvPr id="1074" name="Google Shape;1074;p30"/>
          <p:cNvSpPr txBox="1"/>
          <p:nvPr/>
        </p:nvSpPr>
        <p:spPr>
          <a:xfrm>
            <a:off x="5665787" y="3813175"/>
            <a:ext cx="6419850" cy="5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700"/>
              <a:buFont typeface="Times New Roman"/>
              <a:buNone/>
            </a:pPr>
            <a:r>
              <a:rPr lang="en-US" sz="2700" b="0" i="0" u="none">
                <a:solidFill>
                  <a:srgbClr val="FFFF00"/>
                </a:solidFill>
                <a:latin typeface="Times New Roman"/>
                <a:ea typeface="Times New Roman"/>
                <a:cs typeface="Times New Roman"/>
                <a:sym typeface="Times New Roman"/>
              </a:rPr>
              <a:t>(2) C</a:t>
            </a:r>
            <a:r>
              <a:rPr lang="en-US" sz="2700" b="0" i="0" u="none" baseline="-25000">
                <a:solidFill>
                  <a:srgbClr val="FFFF00"/>
                </a:solidFill>
                <a:latin typeface="Times New Roman"/>
                <a:ea typeface="Times New Roman"/>
                <a:cs typeface="Times New Roman"/>
                <a:sym typeface="Times New Roman"/>
              </a:rPr>
              <a:t>2</a:t>
            </a:r>
            <a:r>
              <a:rPr lang="en-US" sz="2700" b="0" i="0" u="none">
                <a:solidFill>
                  <a:srgbClr val="FFFF00"/>
                </a:solidFill>
                <a:latin typeface="Times New Roman"/>
                <a:ea typeface="Times New Roman"/>
                <a:cs typeface="Times New Roman"/>
                <a:sym typeface="Times New Roman"/>
              </a:rPr>
              <a:t>H</a:t>
            </a:r>
            <a:r>
              <a:rPr lang="en-US" sz="2700" b="0" i="0" u="none" baseline="-25000">
                <a:solidFill>
                  <a:srgbClr val="FFFF00"/>
                </a:solidFill>
                <a:latin typeface="Times New Roman"/>
                <a:ea typeface="Times New Roman"/>
                <a:cs typeface="Times New Roman"/>
                <a:sym typeface="Times New Roman"/>
              </a:rPr>
              <a:t>5</a:t>
            </a:r>
            <a:r>
              <a:rPr lang="en-US" sz="2700" b="0" i="0" u="none">
                <a:solidFill>
                  <a:srgbClr val="FFFF00"/>
                </a:solidFill>
                <a:latin typeface="Times New Roman"/>
                <a:ea typeface="Times New Roman"/>
                <a:cs typeface="Times New Roman"/>
                <a:sym typeface="Times New Roman"/>
              </a:rPr>
              <a:t>OH + Na  → C</a:t>
            </a:r>
            <a:r>
              <a:rPr lang="en-US" sz="2700" b="0" i="0" u="none" baseline="-25000">
                <a:solidFill>
                  <a:srgbClr val="FFFF00"/>
                </a:solidFill>
                <a:latin typeface="Times New Roman"/>
                <a:ea typeface="Times New Roman"/>
                <a:cs typeface="Times New Roman"/>
                <a:sym typeface="Times New Roman"/>
              </a:rPr>
              <a:t>2</a:t>
            </a:r>
            <a:r>
              <a:rPr lang="en-US" sz="2700" b="0" i="0" u="none">
                <a:solidFill>
                  <a:srgbClr val="FFFF00"/>
                </a:solidFill>
                <a:latin typeface="Times New Roman"/>
                <a:ea typeface="Times New Roman"/>
                <a:cs typeface="Times New Roman"/>
                <a:sym typeface="Times New Roman"/>
              </a:rPr>
              <a:t>H</a:t>
            </a:r>
            <a:r>
              <a:rPr lang="en-US" sz="2700" b="0" i="0" u="none" baseline="-25000">
                <a:solidFill>
                  <a:srgbClr val="FFFF00"/>
                </a:solidFill>
                <a:latin typeface="Times New Roman"/>
                <a:ea typeface="Times New Roman"/>
                <a:cs typeface="Times New Roman"/>
                <a:sym typeface="Times New Roman"/>
              </a:rPr>
              <a:t>5</a:t>
            </a:r>
            <a:r>
              <a:rPr lang="en-US" sz="2700" b="0" i="0" u="none">
                <a:solidFill>
                  <a:srgbClr val="FFFF00"/>
                </a:solidFill>
                <a:latin typeface="Times New Roman"/>
                <a:ea typeface="Times New Roman"/>
                <a:cs typeface="Times New Roman"/>
                <a:sym typeface="Times New Roman"/>
              </a:rPr>
              <a:t>ONa  +  ½ H</a:t>
            </a:r>
            <a:r>
              <a:rPr lang="en-US" sz="2700" b="0" i="0" u="none" baseline="-25000">
                <a:solidFill>
                  <a:srgbClr val="FFFF00"/>
                </a:solidFill>
                <a:latin typeface="Times New Roman"/>
                <a:ea typeface="Times New Roman"/>
                <a:cs typeface="Times New Roman"/>
                <a:sym typeface="Times New Roman"/>
              </a:rPr>
              <a:t>2</a:t>
            </a:r>
            <a:r>
              <a:rPr lang="en-US" sz="2700" b="0" i="0" u="none">
                <a:solidFill>
                  <a:srgbClr val="FFFF00"/>
                </a:solidFill>
                <a:latin typeface="Times New Roman"/>
                <a:ea typeface="Times New Roman"/>
                <a:cs typeface="Times New Roman"/>
                <a:sym typeface="Times New Roman"/>
              </a:rPr>
              <a:t>↑</a:t>
            </a:r>
            <a:endParaRPr/>
          </a:p>
        </p:txBody>
      </p:sp>
      <p:sp>
        <p:nvSpPr>
          <p:cNvPr id="1075" name="Google Shape;1075;p30"/>
          <p:cNvSpPr txBox="1"/>
          <p:nvPr/>
        </p:nvSpPr>
        <p:spPr>
          <a:xfrm>
            <a:off x="5670550" y="5100637"/>
            <a:ext cx="6419850" cy="5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700"/>
              <a:buFont typeface="Times New Roman"/>
              <a:buNone/>
            </a:pPr>
            <a:r>
              <a:rPr lang="en-US" sz="2700" b="0" i="0" u="none">
                <a:solidFill>
                  <a:srgbClr val="FFFF00"/>
                </a:solidFill>
                <a:latin typeface="Times New Roman"/>
                <a:ea typeface="Times New Roman"/>
                <a:cs typeface="Times New Roman"/>
                <a:sym typeface="Times New Roman"/>
              </a:rPr>
              <a:t>(4) C</a:t>
            </a:r>
            <a:r>
              <a:rPr lang="en-US" sz="2700" b="0" i="0" u="none" baseline="-25000">
                <a:solidFill>
                  <a:srgbClr val="FFFF00"/>
                </a:solidFill>
                <a:latin typeface="Times New Roman"/>
                <a:ea typeface="Times New Roman"/>
                <a:cs typeface="Times New Roman"/>
                <a:sym typeface="Times New Roman"/>
              </a:rPr>
              <a:t>2</a:t>
            </a:r>
            <a:r>
              <a:rPr lang="en-US" sz="2700" b="0" i="0" u="none">
                <a:solidFill>
                  <a:srgbClr val="FFFF00"/>
                </a:solidFill>
                <a:latin typeface="Times New Roman"/>
                <a:ea typeface="Times New Roman"/>
                <a:cs typeface="Times New Roman"/>
                <a:sym typeface="Times New Roman"/>
              </a:rPr>
              <a:t>H</a:t>
            </a:r>
            <a:r>
              <a:rPr lang="en-US" sz="2700" b="0" i="0" u="none" baseline="-25000">
                <a:solidFill>
                  <a:srgbClr val="FFFF00"/>
                </a:solidFill>
                <a:latin typeface="Times New Roman"/>
                <a:ea typeface="Times New Roman"/>
                <a:cs typeface="Times New Roman"/>
                <a:sym typeface="Times New Roman"/>
              </a:rPr>
              <a:t>5</a:t>
            </a:r>
            <a:r>
              <a:rPr lang="en-US" sz="2700" b="0" i="0" u="none">
                <a:solidFill>
                  <a:srgbClr val="FFFF00"/>
                </a:solidFill>
                <a:latin typeface="Times New Roman"/>
                <a:ea typeface="Times New Roman"/>
                <a:cs typeface="Times New Roman"/>
                <a:sym typeface="Times New Roman"/>
              </a:rPr>
              <a:t>OH + HBr  →  C</a:t>
            </a:r>
            <a:r>
              <a:rPr lang="en-US" sz="2700" b="0" i="0" u="none" baseline="-25000">
                <a:solidFill>
                  <a:srgbClr val="FFFF00"/>
                </a:solidFill>
                <a:latin typeface="Times New Roman"/>
                <a:ea typeface="Times New Roman"/>
                <a:cs typeface="Times New Roman"/>
                <a:sym typeface="Times New Roman"/>
              </a:rPr>
              <a:t>2</a:t>
            </a:r>
            <a:r>
              <a:rPr lang="en-US" sz="2700" b="0" i="0" u="none">
                <a:solidFill>
                  <a:srgbClr val="FFFF00"/>
                </a:solidFill>
                <a:latin typeface="Times New Roman"/>
                <a:ea typeface="Times New Roman"/>
                <a:cs typeface="Times New Roman"/>
                <a:sym typeface="Times New Roman"/>
              </a:rPr>
              <a:t>H</a:t>
            </a:r>
            <a:r>
              <a:rPr lang="en-US" sz="2700" b="0" i="0" u="none" baseline="-25000">
                <a:solidFill>
                  <a:srgbClr val="FFFF00"/>
                </a:solidFill>
                <a:latin typeface="Times New Roman"/>
                <a:ea typeface="Times New Roman"/>
                <a:cs typeface="Times New Roman"/>
                <a:sym typeface="Times New Roman"/>
              </a:rPr>
              <a:t>5</a:t>
            </a:r>
            <a:r>
              <a:rPr lang="en-US" sz="2700" b="0" i="0" u="none">
                <a:solidFill>
                  <a:srgbClr val="FFFF00"/>
                </a:solidFill>
                <a:latin typeface="Times New Roman"/>
                <a:ea typeface="Times New Roman"/>
                <a:cs typeface="Times New Roman"/>
                <a:sym typeface="Times New Roman"/>
              </a:rPr>
              <a:t>Br  +  H</a:t>
            </a:r>
            <a:r>
              <a:rPr lang="en-US" sz="2700" b="0" i="0" u="none" baseline="-25000">
                <a:solidFill>
                  <a:srgbClr val="FFFF00"/>
                </a:solidFill>
                <a:latin typeface="Times New Roman"/>
                <a:ea typeface="Times New Roman"/>
                <a:cs typeface="Times New Roman"/>
                <a:sym typeface="Times New Roman"/>
              </a:rPr>
              <a:t>2</a:t>
            </a:r>
            <a:r>
              <a:rPr lang="en-US" sz="2700" b="0" i="0" u="none">
                <a:solidFill>
                  <a:srgbClr val="FFFF00"/>
                </a:solidFill>
                <a:latin typeface="Times New Roman"/>
                <a:ea typeface="Times New Roman"/>
                <a:cs typeface="Times New Roman"/>
                <a:sym typeface="Times New Roman"/>
              </a:rPr>
              <a:t>O</a:t>
            </a:r>
            <a:endParaRPr/>
          </a:p>
        </p:txBody>
      </p:sp>
      <p:sp>
        <p:nvSpPr>
          <p:cNvPr id="1076" name="Google Shape;1076;p30"/>
          <p:cNvSpPr txBox="1"/>
          <p:nvPr/>
        </p:nvSpPr>
        <p:spPr>
          <a:xfrm>
            <a:off x="5657850" y="5735637"/>
            <a:ext cx="6750050" cy="5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700"/>
              <a:buFont typeface="Times New Roman"/>
              <a:buNone/>
            </a:pPr>
            <a:r>
              <a:rPr lang="en-US" sz="2700" b="0" i="0" u="none">
                <a:solidFill>
                  <a:srgbClr val="FFFF00"/>
                </a:solidFill>
                <a:latin typeface="Times New Roman"/>
                <a:ea typeface="Times New Roman"/>
                <a:cs typeface="Times New Roman"/>
                <a:sym typeface="Times New Roman"/>
              </a:rPr>
              <a:t>(5) C</a:t>
            </a:r>
            <a:r>
              <a:rPr lang="en-US" sz="2700" b="0" i="0" u="none" baseline="-25000">
                <a:solidFill>
                  <a:srgbClr val="FFFF00"/>
                </a:solidFill>
                <a:latin typeface="Times New Roman"/>
                <a:ea typeface="Times New Roman"/>
                <a:cs typeface="Times New Roman"/>
                <a:sym typeface="Times New Roman"/>
              </a:rPr>
              <a:t>6</a:t>
            </a:r>
            <a:r>
              <a:rPr lang="en-US" sz="2700" b="0" i="0" u="none">
                <a:solidFill>
                  <a:srgbClr val="FFFF00"/>
                </a:solidFill>
                <a:latin typeface="Times New Roman"/>
                <a:ea typeface="Times New Roman"/>
                <a:cs typeface="Times New Roman"/>
                <a:sym typeface="Times New Roman"/>
              </a:rPr>
              <a:t>H</a:t>
            </a:r>
            <a:r>
              <a:rPr lang="en-US" sz="2700" b="0" i="0" u="none" baseline="-25000">
                <a:solidFill>
                  <a:srgbClr val="FFFF00"/>
                </a:solidFill>
                <a:latin typeface="Times New Roman"/>
                <a:ea typeface="Times New Roman"/>
                <a:cs typeface="Times New Roman"/>
                <a:sym typeface="Times New Roman"/>
              </a:rPr>
              <a:t>5</a:t>
            </a:r>
            <a:r>
              <a:rPr lang="en-US" sz="2700" b="0" i="0" u="none">
                <a:solidFill>
                  <a:srgbClr val="FFFF00"/>
                </a:solidFill>
                <a:latin typeface="Times New Roman"/>
                <a:ea typeface="Times New Roman"/>
                <a:cs typeface="Times New Roman"/>
                <a:sym typeface="Times New Roman"/>
              </a:rPr>
              <a:t>OH + 3Br</a:t>
            </a:r>
            <a:r>
              <a:rPr lang="en-US" sz="2700" b="0" i="0" u="none" baseline="-25000">
                <a:solidFill>
                  <a:srgbClr val="FFFF00"/>
                </a:solidFill>
                <a:latin typeface="Times New Roman"/>
                <a:ea typeface="Times New Roman"/>
                <a:cs typeface="Times New Roman"/>
                <a:sym typeface="Times New Roman"/>
              </a:rPr>
              <a:t>2</a:t>
            </a:r>
            <a:r>
              <a:rPr lang="en-US" sz="2700" b="0" i="0" u="none">
                <a:solidFill>
                  <a:srgbClr val="FFFF00"/>
                </a:solidFill>
                <a:latin typeface="Times New Roman"/>
                <a:ea typeface="Times New Roman"/>
                <a:cs typeface="Times New Roman"/>
                <a:sym typeface="Times New Roman"/>
              </a:rPr>
              <a:t> → Br</a:t>
            </a:r>
            <a:r>
              <a:rPr lang="en-US" sz="2700" b="0" i="0" u="none" baseline="-25000">
                <a:solidFill>
                  <a:srgbClr val="FFFF00"/>
                </a:solidFill>
                <a:latin typeface="Times New Roman"/>
                <a:ea typeface="Times New Roman"/>
                <a:cs typeface="Times New Roman"/>
                <a:sym typeface="Times New Roman"/>
              </a:rPr>
              <a:t>3</a:t>
            </a:r>
            <a:r>
              <a:rPr lang="en-US" sz="2700" b="0" i="0" u="none">
                <a:solidFill>
                  <a:srgbClr val="FFFF00"/>
                </a:solidFill>
                <a:latin typeface="Times New Roman"/>
                <a:ea typeface="Times New Roman"/>
                <a:cs typeface="Times New Roman"/>
                <a:sym typeface="Times New Roman"/>
              </a:rPr>
              <a:t>C</a:t>
            </a:r>
            <a:r>
              <a:rPr lang="en-US" sz="2700" b="0" i="0" u="none" baseline="-25000">
                <a:solidFill>
                  <a:srgbClr val="FFFF00"/>
                </a:solidFill>
                <a:latin typeface="Times New Roman"/>
                <a:ea typeface="Times New Roman"/>
                <a:cs typeface="Times New Roman"/>
                <a:sym typeface="Times New Roman"/>
              </a:rPr>
              <a:t>6</a:t>
            </a:r>
            <a:r>
              <a:rPr lang="en-US" sz="2700" b="0" i="0" u="none">
                <a:solidFill>
                  <a:srgbClr val="FFFF00"/>
                </a:solidFill>
                <a:latin typeface="Times New Roman"/>
                <a:ea typeface="Times New Roman"/>
                <a:cs typeface="Times New Roman"/>
                <a:sym typeface="Times New Roman"/>
              </a:rPr>
              <a:t>H</a:t>
            </a:r>
            <a:r>
              <a:rPr lang="en-US" sz="2700" b="0" i="0" u="none" baseline="-25000">
                <a:solidFill>
                  <a:srgbClr val="FFFF00"/>
                </a:solidFill>
                <a:latin typeface="Times New Roman"/>
                <a:ea typeface="Times New Roman"/>
                <a:cs typeface="Times New Roman"/>
                <a:sym typeface="Times New Roman"/>
              </a:rPr>
              <a:t>2</a:t>
            </a:r>
            <a:r>
              <a:rPr lang="en-US" sz="2700" b="0" i="0" u="none">
                <a:solidFill>
                  <a:srgbClr val="FFFF00"/>
                </a:solidFill>
                <a:latin typeface="Times New Roman"/>
                <a:ea typeface="Times New Roman"/>
                <a:cs typeface="Times New Roman"/>
                <a:sym typeface="Times New Roman"/>
              </a:rPr>
              <a:t>OH↓ + 3HBr</a:t>
            </a:r>
            <a:endParaRPr/>
          </a:p>
        </p:txBody>
      </p:sp>
      <p:sp>
        <p:nvSpPr>
          <p:cNvPr id="1077" name="Google Shape;1077;p30"/>
          <p:cNvSpPr txBox="1"/>
          <p:nvPr/>
        </p:nvSpPr>
        <p:spPr>
          <a:xfrm>
            <a:off x="8599487" y="5035550"/>
            <a:ext cx="5000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1800"/>
              <a:buFont typeface="Times New Roman"/>
              <a:buNone/>
            </a:pPr>
            <a:r>
              <a:rPr lang="en-US" sz="1800" b="0" i="0" u="none">
                <a:solidFill>
                  <a:srgbClr val="FFFF00"/>
                </a:solidFill>
                <a:latin typeface="Times New Roman"/>
                <a:ea typeface="Times New Roman"/>
                <a:cs typeface="Times New Roman"/>
                <a:sym typeface="Times New Roman"/>
              </a:rPr>
              <a:t>t</a:t>
            </a:r>
            <a:r>
              <a:rPr lang="en-US" sz="1800" b="0" i="0" u="none" baseline="30000">
                <a:solidFill>
                  <a:srgbClr val="FFFF00"/>
                </a:solidFill>
                <a:latin typeface="Times New Roman"/>
                <a:ea typeface="Times New Roman"/>
                <a:cs typeface="Times New Roman"/>
                <a:sym typeface="Times New Roman"/>
              </a:rPr>
              <a:t>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500"/>
                                        <p:tgtEl>
                                          <p:spTgt spid="1062"/>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gtEl>
                                        <p:attrNameLst>
                                          <p:attrName>style.visibility</p:attrName>
                                        </p:attrNameLst>
                                      </p:cBhvr>
                                      <p:to>
                                        <p:strVal val="visible"/>
                                      </p:to>
                                    </p:set>
                                    <p:animEffect transition="in" filter="fade">
                                      <p:cBhvr>
                                        <p:cTn id="10" dur="500"/>
                                        <p:tgtEl>
                                          <p:spTgt spid="10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63"/>
                                        </p:tgtEl>
                                        <p:attrNameLst>
                                          <p:attrName>style.visibility</p:attrName>
                                        </p:attrNameLst>
                                      </p:cBhvr>
                                      <p:to>
                                        <p:strVal val="visible"/>
                                      </p:to>
                                    </p:set>
                                    <p:animEffect transition="in" filter="fade">
                                      <p:cBhvr>
                                        <p:cTn id="15" dur="500"/>
                                        <p:tgtEl>
                                          <p:spTgt spid="1063"/>
                                        </p:tgtEl>
                                      </p:cBhvr>
                                    </p:animEffect>
                                  </p:childTnLst>
                                </p:cTn>
                              </p:par>
                              <p:par>
                                <p:cTn id="16" presetID="10" presetClass="entr" presetSubtype="0" fill="hold" nodeType="withEffect">
                                  <p:stCondLst>
                                    <p:cond delay="0"/>
                                  </p:stCondLst>
                                  <p:childTnLst>
                                    <p:set>
                                      <p:cBhvr>
                                        <p:cTn id="17" dur="1" fill="hold">
                                          <p:stCondLst>
                                            <p:cond delay="0"/>
                                          </p:stCondLst>
                                        </p:cTn>
                                        <p:tgtEl>
                                          <p:spTgt spid="1066"/>
                                        </p:tgtEl>
                                        <p:attrNameLst>
                                          <p:attrName>style.visibility</p:attrName>
                                        </p:attrNameLst>
                                      </p:cBhvr>
                                      <p:to>
                                        <p:strVal val="visible"/>
                                      </p:to>
                                    </p:set>
                                    <p:animEffect transition="in" filter="fade">
                                      <p:cBhvr>
                                        <p:cTn id="18" dur="500"/>
                                        <p:tgtEl>
                                          <p:spTgt spid="10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65"/>
                                        </p:tgtEl>
                                        <p:attrNameLst>
                                          <p:attrName>style.visibility</p:attrName>
                                        </p:attrNameLst>
                                      </p:cBhvr>
                                      <p:to>
                                        <p:strVal val="visible"/>
                                      </p:to>
                                    </p:set>
                                    <p:animEffect transition="in" filter="fade">
                                      <p:cBhvr>
                                        <p:cTn id="23" dur="500"/>
                                        <p:tgtEl>
                                          <p:spTgt spid="1065"/>
                                        </p:tgtEl>
                                      </p:cBhvr>
                                    </p:animEffect>
                                  </p:childTnLst>
                                </p:cTn>
                              </p:par>
                              <p:par>
                                <p:cTn id="24" presetID="10" presetClass="entr" presetSubtype="0" fill="hold" nodeType="withEffect">
                                  <p:stCondLst>
                                    <p:cond delay="0"/>
                                  </p:stCondLst>
                                  <p:childTnLst>
                                    <p:set>
                                      <p:cBhvr>
                                        <p:cTn id="25" dur="1" fill="hold">
                                          <p:stCondLst>
                                            <p:cond delay="0"/>
                                          </p:stCondLst>
                                        </p:cTn>
                                        <p:tgtEl>
                                          <p:spTgt spid="1067"/>
                                        </p:tgtEl>
                                        <p:attrNameLst>
                                          <p:attrName>style.visibility</p:attrName>
                                        </p:attrNameLst>
                                      </p:cBhvr>
                                      <p:to>
                                        <p:strVal val="visible"/>
                                      </p:to>
                                    </p:set>
                                    <p:animEffect transition="in" filter="fade">
                                      <p:cBhvr>
                                        <p:cTn id="26" dur="500"/>
                                        <p:tgtEl>
                                          <p:spTgt spid="10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68"/>
                                        </p:tgtEl>
                                        <p:attrNameLst>
                                          <p:attrName>style.visibility</p:attrName>
                                        </p:attrNameLst>
                                      </p:cBhvr>
                                      <p:to>
                                        <p:strVal val="visible"/>
                                      </p:to>
                                    </p:set>
                                    <p:animEffect transition="in" filter="fade">
                                      <p:cBhvr>
                                        <p:cTn id="31" dur="500"/>
                                        <p:tgtEl>
                                          <p:spTgt spid="1068"/>
                                        </p:tgtEl>
                                      </p:cBhvr>
                                    </p:animEffect>
                                  </p:childTnLst>
                                </p:cTn>
                              </p:par>
                              <p:par>
                                <p:cTn id="32" presetID="10" presetClass="entr" presetSubtype="0" fill="hold" nodeType="withEffect">
                                  <p:stCondLst>
                                    <p:cond delay="0"/>
                                  </p:stCondLst>
                                  <p:childTnLst>
                                    <p:set>
                                      <p:cBhvr>
                                        <p:cTn id="33" dur="1" fill="hold">
                                          <p:stCondLst>
                                            <p:cond delay="0"/>
                                          </p:stCondLst>
                                        </p:cTn>
                                        <p:tgtEl>
                                          <p:spTgt spid="1070"/>
                                        </p:tgtEl>
                                        <p:attrNameLst>
                                          <p:attrName>style.visibility</p:attrName>
                                        </p:attrNameLst>
                                      </p:cBhvr>
                                      <p:to>
                                        <p:strVal val="visible"/>
                                      </p:to>
                                    </p:set>
                                    <p:animEffect transition="in" filter="fade">
                                      <p:cBhvr>
                                        <p:cTn id="34" dur="500"/>
                                        <p:tgtEl>
                                          <p:spTgt spid="10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69"/>
                                        </p:tgtEl>
                                        <p:attrNameLst>
                                          <p:attrName>style.visibility</p:attrName>
                                        </p:attrNameLst>
                                      </p:cBhvr>
                                      <p:to>
                                        <p:strVal val="visible"/>
                                      </p:to>
                                    </p:set>
                                    <p:animEffect transition="in" filter="fade">
                                      <p:cBhvr>
                                        <p:cTn id="39" dur="500"/>
                                        <p:tgtEl>
                                          <p:spTgt spid="1069"/>
                                        </p:tgtEl>
                                      </p:cBhvr>
                                    </p:animEffect>
                                  </p:childTnLst>
                                </p:cTn>
                              </p:par>
                              <p:par>
                                <p:cTn id="40" presetID="10" presetClass="entr" presetSubtype="0" fill="hold" nodeType="withEffect">
                                  <p:stCondLst>
                                    <p:cond delay="0"/>
                                  </p:stCondLst>
                                  <p:childTnLst>
                                    <p:set>
                                      <p:cBhvr>
                                        <p:cTn id="41" dur="1" fill="hold">
                                          <p:stCondLst>
                                            <p:cond delay="0"/>
                                          </p:stCondLst>
                                        </p:cTn>
                                        <p:tgtEl>
                                          <p:spTgt spid="1071"/>
                                        </p:tgtEl>
                                        <p:attrNameLst>
                                          <p:attrName>style.visibility</p:attrName>
                                        </p:attrNameLst>
                                      </p:cBhvr>
                                      <p:to>
                                        <p:strVal val="visible"/>
                                      </p:to>
                                    </p:set>
                                    <p:animEffect transition="in" filter="fade">
                                      <p:cBhvr>
                                        <p:cTn id="42" dur="500"/>
                                        <p:tgtEl>
                                          <p:spTgt spid="107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59"/>
                                        </p:tgtEl>
                                        <p:attrNameLst>
                                          <p:attrName>style.visibility</p:attrName>
                                        </p:attrNameLst>
                                      </p:cBhvr>
                                      <p:to>
                                        <p:strVal val="visible"/>
                                      </p:to>
                                    </p:set>
                                    <p:animEffect transition="in" filter="fade">
                                      <p:cBhvr>
                                        <p:cTn id="47" dur="500"/>
                                        <p:tgtEl>
                                          <p:spTgt spid="105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73">
                                            <p:txEl>
                                              <p:pRg st="0" end="0"/>
                                            </p:txEl>
                                          </p:spTgt>
                                        </p:tgtEl>
                                        <p:attrNameLst>
                                          <p:attrName>style.visibility</p:attrName>
                                        </p:attrNameLst>
                                      </p:cBhvr>
                                      <p:to>
                                        <p:strVal val="visible"/>
                                      </p:to>
                                    </p:set>
                                    <p:animEffect transition="in" filter="fade">
                                      <p:cBhvr>
                                        <p:cTn id="52" dur="500"/>
                                        <p:tgtEl>
                                          <p:spTgt spid="107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74">
                                            <p:txEl>
                                              <p:pRg st="0" end="0"/>
                                            </p:txEl>
                                          </p:spTgt>
                                        </p:tgtEl>
                                        <p:attrNameLst>
                                          <p:attrName>style.visibility</p:attrName>
                                        </p:attrNameLst>
                                      </p:cBhvr>
                                      <p:to>
                                        <p:strVal val="visible"/>
                                      </p:to>
                                    </p:set>
                                    <p:animEffect transition="in" filter="fade">
                                      <p:cBhvr>
                                        <p:cTn id="57" dur="500"/>
                                        <p:tgtEl>
                                          <p:spTgt spid="107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72">
                                            <p:txEl>
                                              <p:pRg st="0" end="0"/>
                                            </p:txEl>
                                          </p:spTgt>
                                        </p:tgtEl>
                                        <p:attrNameLst>
                                          <p:attrName>style.visibility</p:attrName>
                                        </p:attrNameLst>
                                      </p:cBhvr>
                                      <p:to>
                                        <p:strVal val="visible"/>
                                      </p:to>
                                    </p:set>
                                    <p:animEffect transition="in" filter="fade">
                                      <p:cBhvr>
                                        <p:cTn id="62" dur="500"/>
                                        <p:tgtEl>
                                          <p:spTgt spid="107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75">
                                            <p:txEl>
                                              <p:pRg st="0" end="0"/>
                                            </p:txEl>
                                          </p:spTgt>
                                        </p:tgtEl>
                                        <p:attrNameLst>
                                          <p:attrName>style.visibility</p:attrName>
                                        </p:attrNameLst>
                                      </p:cBhvr>
                                      <p:to>
                                        <p:strVal val="visible"/>
                                      </p:to>
                                    </p:set>
                                    <p:animEffect transition="in" filter="fade">
                                      <p:cBhvr>
                                        <p:cTn id="67" dur="500"/>
                                        <p:tgtEl>
                                          <p:spTgt spid="1075">
                                            <p:txEl>
                                              <p:pRg st="0" end="0"/>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077"/>
                                        </p:tgtEl>
                                        <p:attrNameLst>
                                          <p:attrName>style.visibility</p:attrName>
                                        </p:attrNameLst>
                                      </p:cBhvr>
                                      <p:to>
                                        <p:strVal val="visible"/>
                                      </p:to>
                                    </p:set>
                                    <p:animEffect transition="in" filter="fade">
                                      <p:cBhvr>
                                        <p:cTn id="70" dur="500"/>
                                        <p:tgtEl>
                                          <p:spTgt spid="107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76">
                                            <p:txEl>
                                              <p:pRg st="0" end="0"/>
                                            </p:txEl>
                                          </p:spTgt>
                                        </p:tgtEl>
                                        <p:attrNameLst>
                                          <p:attrName>style.visibility</p:attrName>
                                        </p:attrNameLst>
                                      </p:cBhvr>
                                      <p:to>
                                        <p:strVal val="visible"/>
                                      </p:to>
                                    </p:set>
                                    <p:animEffect transition="in" filter="fade">
                                      <p:cBhvr>
                                        <p:cTn id="75" dur="500"/>
                                        <p:tgtEl>
                                          <p:spTgt spid="1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31"/>
          <p:cNvSpPr txBox="1"/>
          <p:nvPr/>
        </p:nvSpPr>
        <p:spPr>
          <a:xfrm>
            <a:off x="382587" y="946150"/>
            <a:ext cx="11274425" cy="10144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000"/>
              <a:buFont typeface="Times New Roman"/>
              <a:buNone/>
            </a:pPr>
            <a:r>
              <a:rPr lang="en-US" sz="3000" b="1" i="0" u="none" dirty="0" err="1">
                <a:solidFill>
                  <a:srgbClr val="FFFF00"/>
                </a:solidFill>
                <a:latin typeface="Times New Roman"/>
                <a:ea typeface="Times New Roman"/>
                <a:cs typeface="Times New Roman"/>
                <a:sym typeface="Times New Roman"/>
              </a:rPr>
              <a:t>Câu</a:t>
            </a:r>
            <a:r>
              <a:rPr lang="en-US" sz="3000" b="1" i="0" u="none" dirty="0">
                <a:solidFill>
                  <a:srgbClr val="FFFF00"/>
                </a:solidFill>
                <a:latin typeface="Times New Roman"/>
                <a:ea typeface="Times New Roman"/>
                <a:cs typeface="Times New Roman"/>
                <a:sym typeface="Times New Roman"/>
              </a:rPr>
              <a:t> 3.</a:t>
            </a:r>
            <a:r>
              <a:rPr lang="en-US" sz="3000" b="1" i="0" u="none" dirty="0">
                <a:solidFill>
                  <a:schemeClr val="lt1"/>
                </a:solidFill>
                <a:latin typeface="Times New Roman"/>
                <a:ea typeface="Times New Roman"/>
                <a:cs typeface="Times New Roman"/>
                <a:sym typeface="Times New Roman"/>
              </a:rPr>
              <a:t> </a:t>
            </a:r>
            <a:r>
              <a:rPr lang="en-US" sz="3000" b="0" i="0" u="none" dirty="0">
                <a:solidFill>
                  <a:schemeClr val="lt1"/>
                </a:solidFill>
                <a:latin typeface="Times New Roman"/>
                <a:ea typeface="Times New Roman"/>
                <a:cs typeface="Times New Roman"/>
                <a:sym typeface="Times New Roman"/>
              </a:rPr>
              <a:t>a)</a:t>
            </a:r>
            <a:r>
              <a:rPr lang="en-US" sz="3000" b="1"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Hãy</a:t>
            </a:r>
            <a:r>
              <a:rPr lang="en-US" sz="3000" b="1"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viết</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CTCT</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các</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chất</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chứa</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vòng</a:t>
            </a:r>
            <a:r>
              <a:rPr lang="en-US" sz="3000" b="0" i="0" u="none" dirty="0">
                <a:solidFill>
                  <a:schemeClr val="lt1"/>
                </a:solidFill>
                <a:latin typeface="Times New Roman"/>
                <a:ea typeface="Times New Roman"/>
                <a:cs typeface="Times New Roman"/>
                <a:sym typeface="Times New Roman"/>
              </a:rPr>
              <a:t> benzene </a:t>
            </a:r>
            <a:r>
              <a:rPr lang="en-US" sz="3000" b="0" i="0" u="none" dirty="0" err="1">
                <a:solidFill>
                  <a:schemeClr val="lt1"/>
                </a:solidFill>
                <a:latin typeface="Times New Roman"/>
                <a:ea typeface="Times New Roman"/>
                <a:cs typeface="Times New Roman"/>
                <a:sym typeface="Times New Roman"/>
              </a:rPr>
              <a:t>có</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CTPT</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C</a:t>
            </a:r>
            <a:r>
              <a:rPr lang="en-US" sz="3000" b="0" i="0" u="none" baseline="-25000" dirty="0" err="1">
                <a:solidFill>
                  <a:schemeClr val="lt1"/>
                </a:solidFill>
                <a:latin typeface="Times New Roman"/>
                <a:ea typeface="Times New Roman"/>
                <a:cs typeface="Times New Roman"/>
                <a:sym typeface="Times New Roman"/>
              </a:rPr>
              <a:t>7</a:t>
            </a:r>
            <a:r>
              <a:rPr lang="en-US" sz="3000" b="0" i="0" u="none" dirty="0" err="1">
                <a:solidFill>
                  <a:schemeClr val="lt1"/>
                </a:solidFill>
                <a:latin typeface="Times New Roman"/>
                <a:ea typeface="Times New Roman"/>
                <a:cs typeface="Times New Roman"/>
                <a:sym typeface="Times New Roman"/>
              </a:rPr>
              <a:t>H</a:t>
            </a:r>
            <a:r>
              <a:rPr lang="en-US" sz="3000" b="0" i="0" u="none" baseline="-25000" dirty="0" err="1">
                <a:solidFill>
                  <a:schemeClr val="lt1"/>
                </a:solidFill>
                <a:latin typeface="Times New Roman"/>
                <a:ea typeface="Times New Roman"/>
                <a:cs typeface="Times New Roman"/>
                <a:sym typeface="Times New Roman"/>
              </a:rPr>
              <a:t>8</a:t>
            </a:r>
            <a:r>
              <a:rPr lang="en-US" sz="3000" b="0" i="0" u="none" dirty="0" err="1">
                <a:solidFill>
                  <a:schemeClr val="lt1"/>
                </a:solidFill>
                <a:latin typeface="Times New Roman"/>
                <a:ea typeface="Times New Roman"/>
                <a:cs typeface="Times New Roman"/>
                <a:sym typeface="Times New Roman"/>
              </a:rPr>
              <a:t>O</a:t>
            </a:r>
            <a:r>
              <a:rPr lang="en-US" sz="3000" b="0" i="0" u="none" dirty="0">
                <a:solidFill>
                  <a:schemeClr val="lt1"/>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Clr>
                <a:schemeClr val="lt1"/>
              </a:buClr>
              <a:buSzPts val="3000"/>
              <a:buFont typeface="Times New Roman"/>
              <a:buNone/>
            </a:pPr>
            <a:r>
              <a:rPr lang="en-US" sz="3000" b="0" i="0" u="none" dirty="0">
                <a:solidFill>
                  <a:schemeClr val="lt1"/>
                </a:solidFill>
                <a:latin typeface="Times New Roman"/>
                <a:ea typeface="Times New Roman"/>
                <a:cs typeface="Times New Roman"/>
                <a:sym typeface="Times New Roman"/>
              </a:rPr>
              <a:t>b) </a:t>
            </a:r>
            <a:r>
              <a:rPr lang="en-US" sz="3000" b="0" i="0" u="none" dirty="0" err="1">
                <a:solidFill>
                  <a:schemeClr val="lt1"/>
                </a:solidFill>
                <a:latin typeface="Times New Roman"/>
                <a:ea typeface="Times New Roman"/>
                <a:cs typeface="Times New Roman"/>
                <a:sym typeface="Times New Roman"/>
              </a:rPr>
              <a:t>Trong</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các</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chất</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trên</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có</a:t>
            </a:r>
            <a:r>
              <a:rPr lang="en-US" sz="3000" b="0" i="0" u="none" dirty="0">
                <a:solidFill>
                  <a:schemeClr val="lt1"/>
                </a:solidFill>
                <a:latin typeface="Times New Roman"/>
                <a:ea typeface="Times New Roman"/>
                <a:cs typeface="Times New Roman"/>
                <a:sym typeface="Times New Roman"/>
              </a:rPr>
              <a:t> bao </a:t>
            </a:r>
            <a:r>
              <a:rPr lang="en-US" sz="3000" b="0" i="0" u="none" dirty="0" err="1">
                <a:solidFill>
                  <a:schemeClr val="lt1"/>
                </a:solidFill>
                <a:latin typeface="Times New Roman"/>
                <a:ea typeface="Times New Roman"/>
                <a:cs typeface="Times New Roman"/>
                <a:sym typeface="Times New Roman"/>
              </a:rPr>
              <a:t>nhiêu</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chất</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tác</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dụng</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được</a:t>
            </a:r>
            <a:r>
              <a:rPr lang="en-US" sz="3000" b="0" i="0" u="none" dirty="0">
                <a:solidFill>
                  <a:schemeClr val="lt1"/>
                </a:solidFill>
                <a:latin typeface="Times New Roman"/>
                <a:ea typeface="Times New Roman"/>
                <a:cs typeface="Times New Roman"/>
                <a:sym typeface="Times New Roman"/>
              </a:rPr>
              <a:t> </a:t>
            </a:r>
            <a:r>
              <a:rPr lang="en-US" sz="3000" b="0" i="0" u="none" dirty="0" err="1">
                <a:solidFill>
                  <a:schemeClr val="lt1"/>
                </a:solidFill>
                <a:latin typeface="Times New Roman"/>
                <a:ea typeface="Times New Roman"/>
                <a:cs typeface="Times New Roman"/>
                <a:sym typeface="Times New Roman"/>
              </a:rPr>
              <a:t>với</a:t>
            </a:r>
            <a:r>
              <a:rPr lang="en-US" sz="3000" b="0" i="0" u="none" dirty="0">
                <a:solidFill>
                  <a:schemeClr val="lt1"/>
                </a:solidFill>
                <a:latin typeface="Times New Roman"/>
                <a:ea typeface="Times New Roman"/>
                <a:cs typeface="Times New Roman"/>
                <a:sym typeface="Times New Roman"/>
              </a:rPr>
              <a:t> dd NaOH?</a:t>
            </a:r>
            <a:endParaRPr dirty="0"/>
          </a:p>
        </p:txBody>
      </p:sp>
      <p:sp>
        <p:nvSpPr>
          <p:cNvPr id="1084" name="Google Shape;1084;p31"/>
          <p:cNvSpPr/>
          <p:nvPr/>
        </p:nvSpPr>
        <p:spPr>
          <a:xfrm>
            <a:off x="4038726" y="228086"/>
            <a:ext cx="387054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AC"/>
              </a:buClr>
              <a:buSzPts val="3200"/>
              <a:buFont typeface="Arial"/>
              <a:buNone/>
            </a:pPr>
            <a:r>
              <a:rPr lang="en-US" sz="3200" b="1" i="0" u="none" strike="noStrike" cap="none">
                <a:solidFill>
                  <a:srgbClr val="FFFFAC"/>
                </a:solidFill>
                <a:latin typeface="Arial"/>
                <a:ea typeface="Arial"/>
                <a:cs typeface="Arial"/>
                <a:sym typeface="Arial"/>
              </a:rPr>
              <a:t>BÀI TẬP CỦNG CỐ</a:t>
            </a:r>
            <a:endParaRPr/>
          </a:p>
        </p:txBody>
      </p:sp>
      <p:grpSp>
        <p:nvGrpSpPr>
          <p:cNvPr id="1085" name="Google Shape;1085;p31"/>
          <p:cNvGrpSpPr/>
          <p:nvPr/>
        </p:nvGrpSpPr>
        <p:grpSpPr>
          <a:xfrm>
            <a:off x="1125537" y="2817812"/>
            <a:ext cx="1746250" cy="1725612"/>
            <a:chOff x="3275010" y="2745364"/>
            <a:chExt cx="2026072" cy="1502682"/>
          </a:xfrm>
        </p:grpSpPr>
        <p:grpSp>
          <p:nvGrpSpPr>
            <p:cNvPr id="1086" name="Google Shape;1086;p31"/>
            <p:cNvGrpSpPr/>
            <p:nvPr/>
          </p:nvGrpSpPr>
          <p:grpSpPr>
            <a:xfrm>
              <a:off x="3275010" y="2745364"/>
              <a:ext cx="2026072" cy="1502682"/>
              <a:chOff x="2838452" y="1894177"/>
              <a:chExt cx="1986289" cy="1506248"/>
            </a:xfrm>
          </p:grpSpPr>
          <p:grpSp>
            <p:nvGrpSpPr>
              <p:cNvPr id="1087" name="Google Shape;1087;p31"/>
              <p:cNvGrpSpPr/>
              <p:nvPr/>
            </p:nvGrpSpPr>
            <p:grpSpPr>
              <a:xfrm>
                <a:off x="2838452" y="2550519"/>
                <a:ext cx="838014" cy="849906"/>
                <a:chOff x="1328" y="2473"/>
                <a:chExt cx="584" cy="689"/>
              </a:xfrm>
            </p:grpSpPr>
            <p:cxnSp>
              <p:nvCxnSpPr>
                <p:cNvPr id="1088" name="Google Shape;1088;p31"/>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089" name="Google Shape;1089;p31"/>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1090" name="Google Shape;1090;p31"/>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091" name="Google Shape;1091;p31"/>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1092" name="Google Shape;1092;p31"/>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1093" name="Google Shape;1093;p31"/>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1094" name="Google Shape;1094;p31"/>
                <p:cNvSpPr/>
                <p:nvPr/>
              </p:nvSpPr>
              <p:spPr>
                <a:xfrm>
                  <a:off x="1429" y="2621"/>
                  <a:ext cx="372"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095" name="Google Shape;1095;p31"/>
              <p:cNvSpPr txBox="1"/>
              <p:nvPr/>
            </p:nvSpPr>
            <p:spPr>
              <a:xfrm>
                <a:off x="3124199" y="1894177"/>
                <a:ext cx="701349" cy="37611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sp>
            <p:nvSpPr>
              <p:cNvPr id="1096" name="Google Shape;1096;p31"/>
              <p:cNvSpPr txBox="1"/>
              <p:nvPr/>
            </p:nvSpPr>
            <p:spPr>
              <a:xfrm>
                <a:off x="3990261" y="2266950"/>
                <a:ext cx="834480" cy="37611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3</a:t>
                </a:r>
                <a:endParaRPr/>
              </a:p>
            </p:txBody>
          </p:sp>
        </p:grpSp>
        <p:cxnSp>
          <p:nvCxnSpPr>
            <p:cNvPr id="1097" name="Google Shape;1097;p31"/>
            <p:cNvCxnSpPr/>
            <p:nvPr/>
          </p:nvCxnSpPr>
          <p:spPr>
            <a:xfrm rot="5400000">
              <a:off x="3559700" y="3246950"/>
              <a:ext cx="305514" cy="1842"/>
            </a:xfrm>
            <a:prstGeom prst="straightConnector1">
              <a:avLst/>
            </a:prstGeom>
            <a:noFill/>
            <a:ln w="28575" cap="flat" cmpd="sng">
              <a:solidFill>
                <a:schemeClr val="lt1"/>
              </a:solidFill>
              <a:prstDash val="solid"/>
              <a:miter lim="800000"/>
              <a:headEnd type="none" w="med" len="med"/>
              <a:tailEnd type="none" w="med" len="med"/>
            </a:ln>
          </p:spPr>
        </p:cxnSp>
        <p:cxnSp>
          <p:nvCxnSpPr>
            <p:cNvPr id="1098" name="Google Shape;1098;p31"/>
            <p:cNvCxnSpPr/>
            <p:nvPr/>
          </p:nvCxnSpPr>
          <p:spPr>
            <a:xfrm flipH="1">
              <a:off x="4124118" y="3429658"/>
              <a:ext cx="318646" cy="181096"/>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grpSp>
      <p:grpSp>
        <p:nvGrpSpPr>
          <p:cNvPr id="1099" name="Google Shape;1099;p31"/>
          <p:cNvGrpSpPr/>
          <p:nvPr/>
        </p:nvGrpSpPr>
        <p:grpSpPr>
          <a:xfrm>
            <a:off x="3468687" y="2754312"/>
            <a:ext cx="1776412" cy="1835150"/>
            <a:chOff x="3275016" y="2758425"/>
            <a:chExt cx="2061661" cy="1599696"/>
          </a:xfrm>
        </p:grpSpPr>
        <p:grpSp>
          <p:nvGrpSpPr>
            <p:cNvPr id="1100" name="Google Shape;1100;p31"/>
            <p:cNvGrpSpPr/>
            <p:nvPr/>
          </p:nvGrpSpPr>
          <p:grpSpPr>
            <a:xfrm>
              <a:off x="3275016" y="2758425"/>
              <a:ext cx="2061661" cy="1599696"/>
              <a:chOff x="2838452" y="1907269"/>
              <a:chExt cx="2021178" cy="1603492"/>
            </a:xfrm>
          </p:grpSpPr>
          <p:grpSp>
            <p:nvGrpSpPr>
              <p:cNvPr id="1101" name="Google Shape;1101;p31"/>
              <p:cNvGrpSpPr/>
              <p:nvPr/>
            </p:nvGrpSpPr>
            <p:grpSpPr>
              <a:xfrm>
                <a:off x="2838452" y="2550519"/>
                <a:ext cx="838014" cy="849906"/>
                <a:chOff x="1328" y="2473"/>
                <a:chExt cx="584" cy="689"/>
              </a:xfrm>
            </p:grpSpPr>
            <p:cxnSp>
              <p:nvCxnSpPr>
                <p:cNvPr id="1102" name="Google Shape;1102;p31"/>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03" name="Google Shape;1103;p31"/>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1104" name="Google Shape;1104;p31"/>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05" name="Google Shape;1105;p31"/>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06" name="Google Shape;1106;p31"/>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1107" name="Google Shape;1107;p31"/>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1108" name="Google Shape;1108;p31"/>
                <p:cNvSpPr/>
                <p:nvPr/>
              </p:nvSpPr>
              <p:spPr>
                <a:xfrm>
                  <a:off x="1429" y="2621"/>
                  <a:ext cx="372"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109" name="Google Shape;1109;p31"/>
              <p:cNvSpPr txBox="1"/>
              <p:nvPr/>
            </p:nvSpPr>
            <p:spPr>
              <a:xfrm>
                <a:off x="3124200" y="1907269"/>
                <a:ext cx="701349" cy="37648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sp>
            <p:nvSpPr>
              <p:cNvPr id="1110" name="Google Shape;1110;p31"/>
              <p:cNvSpPr txBox="1"/>
              <p:nvPr/>
            </p:nvSpPr>
            <p:spPr>
              <a:xfrm>
                <a:off x="4025150" y="3134279"/>
                <a:ext cx="834480" cy="37648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3</a:t>
                </a:r>
                <a:endParaRPr/>
              </a:p>
            </p:txBody>
          </p:sp>
        </p:grpSp>
        <p:cxnSp>
          <p:nvCxnSpPr>
            <p:cNvPr id="1111" name="Google Shape;1111;p31"/>
            <p:cNvCxnSpPr/>
            <p:nvPr/>
          </p:nvCxnSpPr>
          <p:spPr>
            <a:xfrm rot="5400000">
              <a:off x="3543788" y="3247376"/>
              <a:ext cx="304440" cy="1842"/>
            </a:xfrm>
            <a:prstGeom prst="straightConnector1">
              <a:avLst/>
            </a:prstGeom>
            <a:noFill/>
            <a:ln w="28575" cap="flat" cmpd="sng">
              <a:solidFill>
                <a:schemeClr val="lt1"/>
              </a:solidFill>
              <a:prstDash val="solid"/>
              <a:miter lim="800000"/>
              <a:headEnd type="none" w="med" len="med"/>
              <a:tailEnd type="none" w="med" len="med"/>
            </a:ln>
          </p:spPr>
        </p:cxnSp>
        <p:cxnSp>
          <p:nvCxnSpPr>
            <p:cNvPr id="1112" name="Google Shape;1112;p31"/>
            <p:cNvCxnSpPr/>
            <p:nvPr/>
          </p:nvCxnSpPr>
          <p:spPr>
            <a:xfrm rot="10800000">
              <a:off x="4120684" y="4043993"/>
              <a:ext cx="316895" cy="71959"/>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grpSp>
      <p:grpSp>
        <p:nvGrpSpPr>
          <p:cNvPr id="1113" name="Google Shape;1113;p31"/>
          <p:cNvGrpSpPr/>
          <p:nvPr/>
        </p:nvGrpSpPr>
        <p:grpSpPr>
          <a:xfrm>
            <a:off x="5686425" y="2725737"/>
            <a:ext cx="977900" cy="2411412"/>
            <a:chOff x="3275010" y="2745370"/>
            <a:chExt cx="1132348" cy="2174729"/>
          </a:xfrm>
        </p:grpSpPr>
        <p:grpSp>
          <p:nvGrpSpPr>
            <p:cNvPr id="1114" name="Google Shape;1114;p31"/>
            <p:cNvGrpSpPr/>
            <p:nvPr/>
          </p:nvGrpSpPr>
          <p:grpSpPr>
            <a:xfrm>
              <a:off x="3275010" y="2745370"/>
              <a:ext cx="1132348" cy="2174729"/>
              <a:chOff x="2838452" y="1894183"/>
              <a:chExt cx="1110114" cy="2179890"/>
            </a:xfrm>
          </p:grpSpPr>
          <p:grpSp>
            <p:nvGrpSpPr>
              <p:cNvPr id="1115" name="Google Shape;1115;p31"/>
              <p:cNvGrpSpPr/>
              <p:nvPr/>
            </p:nvGrpSpPr>
            <p:grpSpPr>
              <a:xfrm>
                <a:off x="2838452" y="2550519"/>
                <a:ext cx="838014" cy="849906"/>
                <a:chOff x="1328" y="2473"/>
                <a:chExt cx="584" cy="689"/>
              </a:xfrm>
            </p:grpSpPr>
            <p:cxnSp>
              <p:nvCxnSpPr>
                <p:cNvPr id="1116" name="Google Shape;1116;p31"/>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17" name="Google Shape;1117;p31"/>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1118" name="Google Shape;1118;p31"/>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19" name="Google Shape;1119;p31"/>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20" name="Google Shape;1120;p31"/>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1121" name="Google Shape;1121;p31"/>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1122" name="Google Shape;1122;p31"/>
                <p:cNvSpPr/>
                <p:nvPr/>
              </p:nvSpPr>
              <p:spPr>
                <a:xfrm>
                  <a:off x="1429" y="2621"/>
                  <a:ext cx="372"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123" name="Google Shape;1123;p31"/>
              <p:cNvSpPr txBox="1"/>
              <p:nvPr/>
            </p:nvSpPr>
            <p:spPr>
              <a:xfrm>
                <a:off x="3124200" y="1894183"/>
                <a:ext cx="701350" cy="3896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sp>
            <p:nvSpPr>
              <p:cNvPr id="1124" name="Google Shape;1124;p31"/>
              <p:cNvSpPr txBox="1"/>
              <p:nvPr/>
            </p:nvSpPr>
            <p:spPr>
              <a:xfrm>
                <a:off x="3114086" y="3684440"/>
                <a:ext cx="834480" cy="3896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3</a:t>
                </a:r>
                <a:endParaRPr/>
              </a:p>
            </p:txBody>
          </p:sp>
        </p:grpSp>
        <p:cxnSp>
          <p:nvCxnSpPr>
            <p:cNvPr id="1125" name="Google Shape;1125;p31"/>
            <p:cNvCxnSpPr/>
            <p:nvPr/>
          </p:nvCxnSpPr>
          <p:spPr>
            <a:xfrm rot="5400000">
              <a:off x="3543490" y="3247176"/>
              <a:ext cx="304948" cy="0"/>
            </a:xfrm>
            <a:prstGeom prst="straightConnector1">
              <a:avLst/>
            </a:prstGeom>
            <a:noFill/>
            <a:ln w="28575" cap="flat" cmpd="sng">
              <a:solidFill>
                <a:schemeClr val="lt1"/>
              </a:solidFill>
              <a:prstDash val="solid"/>
              <a:miter lim="800000"/>
              <a:headEnd type="none" w="med" len="med"/>
              <a:tailEnd type="none" w="med" len="med"/>
            </a:ln>
          </p:spPr>
        </p:cxnSp>
        <p:cxnSp>
          <p:nvCxnSpPr>
            <p:cNvPr id="1126" name="Google Shape;1126;p31"/>
            <p:cNvCxnSpPr/>
            <p:nvPr/>
          </p:nvCxnSpPr>
          <p:spPr>
            <a:xfrm>
              <a:off x="3710670" y="4251503"/>
              <a:ext cx="0" cy="326424"/>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grpSp>
      <p:grpSp>
        <p:nvGrpSpPr>
          <p:cNvPr id="1127" name="Google Shape;1127;p31"/>
          <p:cNvGrpSpPr/>
          <p:nvPr/>
        </p:nvGrpSpPr>
        <p:grpSpPr>
          <a:xfrm>
            <a:off x="8026400" y="2776537"/>
            <a:ext cx="1744662" cy="1739900"/>
            <a:chOff x="3275010" y="2732303"/>
            <a:chExt cx="2026072" cy="1515743"/>
          </a:xfrm>
        </p:grpSpPr>
        <p:grpSp>
          <p:nvGrpSpPr>
            <p:cNvPr id="1128" name="Google Shape;1128;p31"/>
            <p:cNvGrpSpPr/>
            <p:nvPr/>
          </p:nvGrpSpPr>
          <p:grpSpPr>
            <a:xfrm>
              <a:off x="3275010" y="2732303"/>
              <a:ext cx="2026072" cy="1515743"/>
              <a:chOff x="2838452" y="1881085"/>
              <a:chExt cx="1986289" cy="1519340"/>
            </a:xfrm>
          </p:grpSpPr>
          <p:grpSp>
            <p:nvGrpSpPr>
              <p:cNvPr id="1129" name="Google Shape;1129;p31"/>
              <p:cNvGrpSpPr/>
              <p:nvPr/>
            </p:nvGrpSpPr>
            <p:grpSpPr>
              <a:xfrm>
                <a:off x="2838452" y="2550519"/>
                <a:ext cx="838014" cy="849906"/>
                <a:chOff x="1328" y="2473"/>
                <a:chExt cx="584" cy="689"/>
              </a:xfrm>
            </p:grpSpPr>
            <p:cxnSp>
              <p:nvCxnSpPr>
                <p:cNvPr id="1130" name="Google Shape;1130;p31"/>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31" name="Google Shape;1131;p31"/>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1132" name="Google Shape;1132;p31"/>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33" name="Google Shape;1133;p31"/>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34" name="Google Shape;1134;p31"/>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1135" name="Google Shape;1135;p31"/>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1136" name="Google Shape;1136;p31"/>
                <p:cNvSpPr/>
                <p:nvPr/>
              </p:nvSpPr>
              <p:spPr>
                <a:xfrm>
                  <a:off x="1429" y="2621"/>
                  <a:ext cx="372"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137" name="Google Shape;1137;p31"/>
              <p:cNvSpPr txBox="1"/>
              <p:nvPr/>
            </p:nvSpPr>
            <p:spPr>
              <a:xfrm>
                <a:off x="3124198" y="1881085"/>
                <a:ext cx="1700543" cy="3763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2</a:t>
                </a:r>
                <a:r>
                  <a:rPr lang="en-US" sz="2800" b="0" i="0" u="none">
                    <a:solidFill>
                      <a:schemeClr val="lt1"/>
                    </a:solidFill>
                    <a:latin typeface="Times New Roman"/>
                    <a:ea typeface="Times New Roman"/>
                    <a:cs typeface="Times New Roman"/>
                    <a:sym typeface="Times New Roman"/>
                  </a:rPr>
                  <a:t> </a:t>
                </a:r>
                <a:r>
                  <a:rPr lang="en-US" sz="2800" b="1" i="0" u="none">
                    <a:solidFill>
                      <a:schemeClr val="lt1"/>
                    </a:solidFill>
                    <a:latin typeface="Times New Roman"/>
                    <a:ea typeface="Times New Roman"/>
                    <a:cs typeface="Times New Roman"/>
                    <a:sym typeface="Times New Roman"/>
                  </a:rPr>
                  <a:t>–</a:t>
                </a:r>
                <a:r>
                  <a:rPr lang="en-US" sz="2800" b="0" i="0" u="none">
                    <a:solidFill>
                      <a:schemeClr val="lt1"/>
                    </a:solidFill>
                    <a:latin typeface="Times New Roman"/>
                    <a:ea typeface="Times New Roman"/>
                    <a:cs typeface="Times New Roman"/>
                    <a:sym typeface="Times New Roman"/>
                  </a:rPr>
                  <a:t> OH</a:t>
                </a:r>
                <a:endParaRPr/>
              </a:p>
            </p:txBody>
          </p:sp>
        </p:grpSp>
        <p:cxnSp>
          <p:nvCxnSpPr>
            <p:cNvPr id="1138" name="Google Shape;1138;p31"/>
            <p:cNvCxnSpPr/>
            <p:nvPr/>
          </p:nvCxnSpPr>
          <p:spPr>
            <a:xfrm rot="5400000">
              <a:off x="3544136" y="3247230"/>
              <a:ext cx="304255" cy="1844"/>
            </a:xfrm>
            <a:prstGeom prst="straightConnector1">
              <a:avLst/>
            </a:prstGeom>
            <a:noFill/>
            <a:ln w="28575" cap="flat" cmpd="sng">
              <a:solidFill>
                <a:schemeClr val="lt1"/>
              </a:solidFill>
              <a:prstDash val="solid"/>
              <a:miter lim="800000"/>
              <a:headEnd type="none" w="med" len="med"/>
              <a:tailEnd type="none" w="med" len="med"/>
            </a:ln>
          </p:spPr>
        </p:cxnSp>
      </p:grpSp>
      <p:grpSp>
        <p:nvGrpSpPr>
          <p:cNvPr id="1139" name="Google Shape;1139;p31"/>
          <p:cNvGrpSpPr/>
          <p:nvPr/>
        </p:nvGrpSpPr>
        <p:grpSpPr>
          <a:xfrm>
            <a:off x="10047287" y="2768600"/>
            <a:ext cx="1744662" cy="1738312"/>
            <a:chOff x="3275010" y="2732303"/>
            <a:chExt cx="2026072" cy="1515743"/>
          </a:xfrm>
        </p:grpSpPr>
        <p:grpSp>
          <p:nvGrpSpPr>
            <p:cNvPr id="1140" name="Google Shape;1140;p31"/>
            <p:cNvGrpSpPr/>
            <p:nvPr/>
          </p:nvGrpSpPr>
          <p:grpSpPr>
            <a:xfrm>
              <a:off x="3275010" y="2732303"/>
              <a:ext cx="2026072" cy="1515743"/>
              <a:chOff x="2838452" y="1881085"/>
              <a:chExt cx="1986289" cy="1519340"/>
            </a:xfrm>
          </p:grpSpPr>
          <p:grpSp>
            <p:nvGrpSpPr>
              <p:cNvPr id="1141" name="Google Shape;1141;p31"/>
              <p:cNvGrpSpPr/>
              <p:nvPr/>
            </p:nvGrpSpPr>
            <p:grpSpPr>
              <a:xfrm>
                <a:off x="2838452" y="2550519"/>
                <a:ext cx="838014" cy="849906"/>
                <a:chOff x="1328" y="2473"/>
                <a:chExt cx="584" cy="689"/>
              </a:xfrm>
            </p:grpSpPr>
            <p:cxnSp>
              <p:nvCxnSpPr>
                <p:cNvPr id="1142" name="Google Shape;1142;p31"/>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43" name="Google Shape;1143;p31"/>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1144" name="Google Shape;1144;p31"/>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45" name="Google Shape;1145;p31"/>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1146" name="Google Shape;1146;p31"/>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1147" name="Google Shape;1147;p31"/>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1148" name="Google Shape;1148;p31"/>
                <p:cNvSpPr/>
                <p:nvPr/>
              </p:nvSpPr>
              <p:spPr>
                <a:xfrm>
                  <a:off x="1429" y="2621"/>
                  <a:ext cx="372"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149" name="Google Shape;1149;p31"/>
              <p:cNvSpPr txBox="1"/>
              <p:nvPr/>
            </p:nvSpPr>
            <p:spPr>
              <a:xfrm>
                <a:off x="3124198" y="1881085"/>
                <a:ext cx="1700543" cy="3763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 </a:t>
                </a:r>
                <a:r>
                  <a:rPr lang="en-US" sz="2800" b="1" i="0" u="none">
                    <a:solidFill>
                      <a:schemeClr val="lt1"/>
                    </a:solidFill>
                    <a:latin typeface="Times New Roman"/>
                    <a:ea typeface="Times New Roman"/>
                    <a:cs typeface="Times New Roman"/>
                    <a:sym typeface="Times New Roman"/>
                  </a:rPr>
                  <a:t>–</a:t>
                </a:r>
                <a:r>
                  <a:rPr lang="en-US" sz="2800" b="0" i="0" u="none">
                    <a:solidFill>
                      <a:schemeClr val="lt1"/>
                    </a:solidFill>
                    <a:latin typeface="Times New Roman"/>
                    <a:ea typeface="Times New Roman"/>
                    <a:cs typeface="Times New Roman"/>
                    <a:sym typeface="Times New Roman"/>
                  </a:rPr>
                  <a:t> CH</a:t>
                </a:r>
                <a:r>
                  <a:rPr lang="en-US" sz="2800" b="0" i="0" u="none" baseline="-25000">
                    <a:solidFill>
                      <a:schemeClr val="lt1"/>
                    </a:solidFill>
                    <a:latin typeface="Times New Roman"/>
                    <a:ea typeface="Times New Roman"/>
                    <a:cs typeface="Times New Roman"/>
                    <a:sym typeface="Times New Roman"/>
                  </a:rPr>
                  <a:t>3</a:t>
                </a:r>
                <a:endParaRPr/>
              </a:p>
            </p:txBody>
          </p:sp>
        </p:grpSp>
        <p:cxnSp>
          <p:nvCxnSpPr>
            <p:cNvPr id="1150" name="Google Shape;1150;p31"/>
            <p:cNvCxnSpPr/>
            <p:nvPr/>
          </p:nvCxnSpPr>
          <p:spPr>
            <a:xfrm rot="5400000">
              <a:off x="3563124" y="3247011"/>
              <a:ext cx="303148" cy="1843"/>
            </a:xfrm>
            <a:prstGeom prst="straightConnector1">
              <a:avLst/>
            </a:prstGeom>
            <a:noFill/>
            <a:ln w="28575" cap="flat" cmpd="sng">
              <a:solidFill>
                <a:schemeClr val="lt1"/>
              </a:solidFill>
              <a:prstDash val="solid"/>
              <a:miter lim="800000"/>
              <a:headEnd type="none" w="med" len="med"/>
              <a:tailEnd type="none" w="med" len="med"/>
            </a:ln>
          </p:spPr>
        </p:cxnSp>
      </p:grpSp>
      <p:sp>
        <p:nvSpPr>
          <p:cNvPr id="1151" name="Google Shape;1151;p31"/>
          <p:cNvSpPr txBox="1"/>
          <p:nvPr/>
        </p:nvSpPr>
        <p:spPr>
          <a:xfrm>
            <a:off x="468312" y="2043112"/>
            <a:ext cx="1127601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000"/>
              <a:buFont typeface="Times New Roman"/>
              <a:buNone/>
            </a:pPr>
            <a:r>
              <a:rPr lang="en-US" sz="3000" b="0" i="0" u="sng">
                <a:solidFill>
                  <a:srgbClr val="FFFF00"/>
                </a:solidFill>
                <a:latin typeface="Times New Roman"/>
                <a:ea typeface="Times New Roman"/>
                <a:cs typeface="Times New Roman"/>
                <a:sym typeface="Times New Roman"/>
              </a:rPr>
              <a:t>HD:</a:t>
            </a:r>
            <a:r>
              <a:rPr lang="en-US" sz="3000" b="1" i="0" u="none">
                <a:solidFill>
                  <a:schemeClr val="lt1"/>
                </a:solidFill>
                <a:latin typeface="Times New Roman"/>
                <a:ea typeface="Times New Roman"/>
                <a:cs typeface="Times New Roman"/>
                <a:sym typeface="Times New Roman"/>
              </a:rPr>
              <a:t>   </a:t>
            </a:r>
            <a:r>
              <a:rPr lang="en-US" sz="3000" b="0" i="0" u="none">
                <a:solidFill>
                  <a:schemeClr val="lt1"/>
                </a:solidFill>
                <a:latin typeface="Times New Roman"/>
                <a:ea typeface="Times New Roman"/>
                <a:cs typeface="Times New Roman"/>
                <a:sym typeface="Times New Roman"/>
              </a:rPr>
              <a:t>a)</a:t>
            </a:r>
            <a:r>
              <a:rPr lang="en-US" sz="3000" b="1" i="0" u="none">
                <a:solidFill>
                  <a:schemeClr val="lt1"/>
                </a:solidFill>
                <a:latin typeface="Times New Roman"/>
                <a:ea typeface="Times New Roman"/>
                <a:cs typeface="Times New Roman"/>
                <a:sym typeface="Times New Roman"/>
              </a:rPr>
              <a:t> </a:t>
            </a:r>
            <a:r>
              <a:rPr lang="en-US" sz="3000" b="0" i="0" u="none">
                <a:solidFill>
                  <a:schemeClr val="lt1"/>
                </a:solidFill>
                <a:latin typeface="Times New Roman"/>
                <a:ea typeface="Times New Roman"/>
                <a:cs typeface="Times New Roman"/>
                <a:sym typeface="Times New Roman"/>
              </a:rPr>
              <a:t>CTCT các chất chứa vòng benzene có CTPT C</a:t>
            </a:r>
            <a:r>
              <a:rPr lang="en-US" sz="3000" b="0" i="0" u="none" baseline="-25000">
                <a:solidFill>
                  <a:schemeClr val="lt1"/>
                </a:solidFill>
                <a:latin typeface="Times New Roman"/>
                <a:ea typeface="Times New Roman"/>
                <a:cs typeface="Times New Roman"/>
                <a:sym typeface="Times New Roman"/>
              </a:rPr>
              <a:t>7</a:t>
            </a:r>
            <a:r>
              <a:rPr lang="en-US" sz="3000" b="0" i="0" u="none">
                <a:solidFill>
                  <a:schemeClr val="lt1"/>
                </a:solidFill>
                <a:latin typeface="Times New Roman"/>
                <a:ea typeface="Times New Roman"/>
                <a:cs typeface="Times New Roman"/>
                <a:sym typeface="Times New Roman"/>
              </a:rPr>
              <a:t>H</a:t>
            </a:r>
            <a:r>
              <a:rPr lang="en-US" sz="3000" b="0" i="0" u="none" baseline="-25000">
                <a:solidFill>
                  <a:schemeClr val="lt1"/>
                </a:solidFill>
                <a:latin typeface="Times New Roman"/>
                <a:ea typeface="Times New Roman"/>
                <a:cs typeface="Times New Roman"/>
                <a:sym typeface="Times New Roman"/>
              </a:rPr>
              <a:t>8</a:t>
            </a:r>
            <a:r>
              <a:rPr lang="en-US" sz="3000" b="0" i="0" u="none">
                <a:solidFill>
                  <a:schemeClr val="lt1"/>
                </a:solidFill>
                <a:latin typeface="Times New Roman"/>
                <a:ea typeface="Times New Roman"/>
                <a:cs typeface="Times New Roman"/>
                <a:sym typeface="Times New Roman"/>
              </a:rPr>
              <a:t>O</a:t>
            </a:r>
            <a:endParaRPr/>
          </a:p>
        </p:txBody>
      </p:sp>
      <p:sp>
        <p:nvSpPr>
          <p:cNvPr id="1152" name="Google Shape;1152;p31"/>
          <p:cNvSpPr txBox="1"/>
          <p:nvPr/>
        </p:nvSpPr>
        <p:spPr>
          <a:xfrm>
            <a:off x="588962" y="3765550"/>
            <a:ext cx="665162"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600"/>
              <a:buFont typeface="Times New Roman"/>
              <a:buNone/>
            </a:pPr>
            <a:r>
              <a:rPr lang="en-US" sz="2600" b="0" i="0" u="none">
                <a:solidFill>
                  <a:srgbClr val="FFFF00"/>
                </a:solidFill>
                <a:latin typeface="Times New Roman"/>
                <a:ea typeface="Times New Roman"/>
                <a:cs typeface="Times New Roman"/>
                <a:sym typeface="Times New Roman"/>
              </a:rPr>
              <a:t>(1)</a:t>
            </a:r>
            <a:endParaRPr/>
          </a:p>
        </p:txBody>
      </p:sp>
      <p:sp>
        <p:nvSpPr>
          <p:cNvPr id="1153" name="Google Shape;1153;p31"/>
          <p:cNvSpPr txBox="1"/>
          <p:nvPr/>
        </p:nvSpPr>
        <p:spPr>
          <a:xfrm>
            <a:off x="2909887" y="3735387"/>
            <a:ext cx="665162"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600"/>
              <a:buFont typeface="Times New Roman"/>
              <a:buNone/>
            </a:pPr>
            <a:r>
              <a:rPr lang="en-US" sz="2600" b="0" i="0" u="none">
                <a:solidFill>
                  <a:srgbClr val="FFFF00"/>
                </a:solidFill>
                <a:latin typeface="Times New Roman"/>
                <a:ea typeface="Times New Roman"/>
                <a:cs typeface="Times New Roman"/>
                <a:sym typeface="Times New Roman"/>
              </a:rPr>
              <a:t>(2)</a:t>
            </a:r>
            <a:endParaRPr/>
          </a:p>
        </p:txBody>
      </p:sp>
      <p:sp>
        <p:nvSpPr>
          <p:cNvPr id="1154" name="Google Shape;1154;p31"/>
          <p:cNvSpPr txBox="1"/>
          <p:nvPr/>
        </p:nvSpPr>
        <p:spPr>
          <a:xfrm>
            <a:off x="5119687" y="3675062"/>
            <a:ext cx="665162"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600"/>
              <a:buFont typeface="Times New Roman"/>
              <a:buNone/>
            </a:pPr>
            <a:r>
              <a:rPr lang="en-US" sz="2600" b="0" i="0" u="none">
                <a:solidFill>
                  <a:srgbClr val="FFFF00"/>
                </a:solidFill>
                <a:latin typeface="Times New Roman"/>
                <a:ea typeface="Times New Roman"/>
                <a:cs typeface="Times New Roman"/>
                <a:sym typeface="Times New Roman"/>
              </a:rPr>
              <a:t>(3)</a:t>
            </a:r>
            <a:endParaRPr/>
          </a:p>
        </p:txBody>
      </p:sp>
      <p:sp>
        <p:nvSpPr>
          <p:cNvPr id="1155" name="Google Shape;1155;p31"/>
          <p:cNvSpPr txBox="1"/>
          <p:nvPr/>
        </p:nvSpPr>
        <p:spPr>
          <a:xfrm>
            <a:off x="7499350" y="3751262"/>
            <a:ext cx="665162"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600"/>
              <a:buFont typeface="Times New Roman"/>
              <a:buNone/>
            </a:pPr>
            <a:r>
              <a:rPr lang="en-US" sz="2600" b="0" i="0" u="none">
                <a:solidFill>
                  <a:srgbClr val="FFFF00"/>
                </a:solidFill>
                <a:latin typeface="Times New Roman"/>
                <a:ea typeface="Times New Roman"/>
                <a:cs typeface="Times New Roman"/>
                <a:sym typeface="Times New Roman"/>
              </a:rPr>
              <a:t>(4)</a:t>
            </a:r>
            <a:endParaRPr/>
          </a:p>
        </p:txBody>
      </p:sp>
      <p:sp>
        <p:nvSpPr>
          <p:cNvPr id="1156" name="Google Shape;1156;p31"/>
          <p:cNvSpPr txBox="1"/>
          <p:nvPr/>
        </p:nvSpPr>
        <p:spPr>
          <a:xfrm>
            <a:off x="9493250" y="3751262"/>
            <a:ext cx="665162"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600"/>
              <a:buFont typeface="Times New Roman"/>
              <a:buNone/>
            </a:pPr>
            <a:r>
              <a:rPr lang="en-US" sz="2600" b="0" i="0" u="none">
                <a:solidFill>
                  <a:srgbClr val="FFFF00"/>
                </a:solidFill>
                <a:latin typeface="Times New Roman"/>
                <a:ea typeface="Times New Roman"/>
                <a:cs typeface="Times New Roman"/>
                <a:sym typeface="Times New Roman"/>
              </a:rPr>
              <a:t>(5)</a:t>
            </a:r>
            <a:endParaRPr/>
          </a:p>
        </p:txBody>
      </p:sp>
      <p:sp>
        <p:nvSpPr>
          <p:cNvPr id="1157" name="Google Shape;1157;p31"/>
          <p:cNvSpPr txBox="1"/>
          <p:nvPr/>
        </p:nvSpPr>
        <p:spPr>
          <a:xfrm>
            <a:off x="2989262" y="5256212"/>
            <a:ext cx="1454150"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000"/>
              <a:buFont typeface="Times New Roman"/>
              <a:buNone/>
            </a:pPr>
            <a:r>
              <a:rPr lang="en-US" sz="3000" b="0" i="0" u="none">
                <a:solidFill>
                  <a:srgbClr val="FFFF00"/>
                </a:solidFill>
                <a:latin typeface="Times New Roman"/>
                <a:ea typeface="Times New Roman"/>
                <a:cs typeface="Times New Roman"/>
                <a:sym typeface="Times New Roman"/>
              </a:rPr>
              <a:t>Phenol</a:t>
            </a:r>
            <a:endParaRPr/>
          </a:p>
        </p:txBody>
      </p:sp>
      <p:sp>
        <p:nvSpPr>
          <p:cNvPr id="1158" name="Google Shape;1158;p31"/>
          <p:cNvSpPr txBox="1"/>
          <p:nvPr/>
        </p:nvSpPr>
        <p:spPr>
          <a:xfrm>
            <a:off x="7561262" y="4491037"/>
            <a:ext cx="2066925"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Alcohol thơm</a:t>
            </a:r>
            <a:endParaRPr/>
          </a:p>
        </p:txBody>
      </p:sp>
      <p:sp>
        <p:nvSpPr>
          <p:cNvPr id="1159" name="Google Shape;1159;p31"/>
          <p:cNvSpPr txBox="1"/>
          <p:nvPr/>
        </p:nvSpPr>
        <p:spPr>
          <a:xfrm>
            <a:off x="10180637" y="4522787"/>
            <a:ext cx="101441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ether</a:t>
            </a:r>
            <a:endParaRPr/>
          </a:p>
        </p:txBody>
      </p:sp>
      <p:sp>
        <p:nvSpPr>
          <p:cNvPr id="1160" name="Google Shape;1160;p31"/>
          <p:cNvSpPr/>
          <p:nvPr/>
        </p:nvSpPr>
        <p:spPr>
          <a:xfrm rot="-5400000">
            <a:off x="3460750" y="2970212"/>
            <a:ext cx="381000" cy="4425950"/>
          </a:xfrm>
          <a:prstGeom prst="leftBrace">
            <a:avLst>
              <a:gd name="adj1" fmla="val 0"/>
              <a:gd name="adj2" fmla="val 50000"/>
            </a:avLst>
          </a:prstGeom>
          <a:noFill/>
          <a:ln w="9525" cap="flat" cmpd="sng">
            <a:solidFill>
              <a:srgbClr val="FADD4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61" name="Google Shape;1161;p31"/>
          <p:cNvSpPr txBox="1"/>
          <p:nvPr/>
        </p:nvSpPr>
        <p:spPr>
          <a:xfrm>
            <a:off x="757237" y="5794375"/>
            <a:ext cx="11274425"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b)</a:t>
            </a:r>
            <a:r>
              <a:rPr lang="en-US" sz="3000" b="1" i="0" u="none">
                <a:solidFill>
                  <a:schemeClr val="lt1"/>
                </a:solidFill>
                <a:latin typeface="Times New Roman"/>
                <a:ea typeface="Times New Roman"/>
                <a:cs typeface="Times New Roman"/>
                <a:sym typeface="Times New Roman"/>
              </a:rPr>
              <a:t> </a:t>
            </a:r>
            <a:r>
              <a:rPr lang="en-US" sz="3000" b="0" i="0" u="none">
                <a:solidFill>
                  <a:schemeClr val="lt1"/>
                </a:solidFill>
                <a:latin typeface="Times New Roman"/>
                <a:ea typeface="Times New Roman"/>
                <a:cs typeface="Times New Roman"/>
                <a:sym typeface="Times New Roman"/>
              </a:rPr>
              <a:t>Có 3 chất tác dụng được với dung dịch NaOH: </a:t>
            </a:r>
            <a:r>
              <a:rPr lang="en-US" sz="3000" b="0" i="0" u="none">
                <a:solidFill>
                  <a:srgbClr val="FFFF00"/>
                </a:solidFill>
                <a:latin typeface="Times New Roman"/>
                <a:ea typeface="Times New Roman"/>
                <a:cs typeface="Times New Roman"/>
                <a:sym typeface="Times New Roman"/>
              </a:rPr>
              <a:t>(1), (2), (3)</a:t>
            </a:r>
            <a:endParaRPr/>
          </a:p>
        </p:txBody>
      </p:sp>
      <p:sp>
        <p:nvSpPr>
          <p:cNvPr id="1162" name="Google Shape;1162;p31"/>
          <p:cNvSpPr txBox="1"/>
          <p:nvPr/>
        </p:nvSpPr>
        <p:spPr>
          <a:xfrm>
            <a:off x="996950" y="4456112"/>
            <a:ext cx="1508125"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o-crezol</a:t>
            </a:r>
            <a:endParaRPr/>
          </a:p>
        </p:txBody>
      </p:sp>
      <p:sp>
        <p:nvSpPr>
          <p:cNvPr id="1163" name="Google Shape;1163;p31"/>
          <p:cNvSpPr txBox="1"/>
          <p:nvPr/>
        </p:nvSpPr>
        <p:spPr>
          <a:xfrm>
            <a:off x="3097212" y="4400550"/>
            <a:ext cx="150812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m-crezol</a:t>
            </a:r>
            <a:endParaRPr/>
          </a:p>
        </p:txBody>
      </p:sp>
      <p:sp>
        <p:nvSpPr>
          <p:cNvPr id="1164" name="Google Shape;1164;p31"/>
          <p:cNvSpPr txBox="1"/>
          <p:nvPr/>
        </p:nvSpPr>
        <p:spPr>
          <a:xfrm>
            <a:off x="6097587" y="4275137"/>
            <a:ext cx="150812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p-crezol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1"/>
                                        </p:tgtEl>
                                        <p:attrNameLst>
                                          <p:attrName>style.visibility</p:attrName>
                                        </p:attrNameLst>
                                      </p:cBhvr>
                                      <p:to>
                                        <p:strVal val="visible"/>
                                      </p:to>
                                    </p:set>
                                    <p:animEffect transition="in" filter="fade">
                                      <p:cBhvr>
                                        <p:cTn id="7" dur="500"/>
                                        <p:tgtEl>
                                          <p:spTgt spid="1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2"/>
                                        </p:tgtEl>
                                        <p:attrNameLst>
                                          <p:attrName>style.visibility</p:attrName>
                                        </p:attrNameLst>
                                      </p:cBhvr>
                                      <p:to>
                                        <p:strVal val="visible"/>
                                      </p:to>
                                    </p:set>
                                    <p:animEffect transition="in" filter="fade">
                                      <p:cBhvr>
                                        <p:cTn id="12" dur="500"/>
                                        <p:tgtEl>
                                          <p:spTgt spid="11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3"/>
                                        </p:tgtEl>
                                        <p:attrNameLst>
                                          <p:attrName>style.visibility</p:attrName>
                                        </p:attrNameLst>
                                      </p:cBhvr>
                                      <p:to>
                                        <p:strVal val="visible"/>
                                      </p:to>
                                    </p:set>
                                    <p:animEffect transition="in" filter="fade">
                                      <p:cBhvr>
                                        <p:cTn id="17" dur="500"/>
                                        <p:tgtEl>
                                          <p:spTgt spid="11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4"/>
                                        </p:tgtEl>
                                        <p:attrNameLst>
                                          <p:attrName>style.visibility</p:attrName>
                                        </p:attrNameLst>
                                      </p:cBhvr>
                                      <p:to>
                                        <p:strVal val="visible"/>
                                      </p:to>
                                    </p:set>
                                    <p:animEffect transition="in" filter="fade">
                                      <p:cBhvr>
                                        <p:cTn id="22" dur="500"/>
                                        <p:tgtEl>
                                          <p:spTgt spid="11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5"/>
                                        </p:tgtEl>
                                        <p:attrNameLst>
                                          <p:attrName>style.visibility</p:attrName>
                                        </p:attrNameLst>
                                      </p:cBhvr>
                                      <p:to>
                                        <p:strVal val="visible"/>
                                      </p:to>
                                    </p:set>
                                    <p:animEffect transition="in" filter="fade">
                                      <p:cBhvr>
                                        <p:cTn id="27" dur="500"/>
                                        <p:tgtEl>
                                          <p:spTgt spid="11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6"/>
                                        </p:tgtEl>
                                        <p:attrNameLst>
                                          <p:attrName>style.visibility</p:attrName>
                                        </p:attrNameLst>
                                      </p:cBhvr>
                                      <p:to>
                                        <p:strVal val="visible"/>
                                      </p:to>
                                    </p:set>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57"/>
                                        </p:tgtEl>
                                        <p:attrNameLst>
                                          <p:attrName>style.visibility</p:attrName>
                                        </p:attrNameLst>
                                      </p:cBhvr>
                                      <p:to>
                                        <p:strVal val="visible"/>
                                      </p:to>
                                    </p:set>
                                    <p:animEffect transition="in" filter="fade">
                                      <p:cBhvr>
                                        <p:cTn id="37" dur="500"/>
                                        <p:tgtEl>
                                          <p:spTgt spid="1157"/>
                                        </p:tgtEl>
                                      </p:cBhvr>
                                    </p:animEffect>
                                  </p:childTnLst>
                                </p:cTn>
                              </p:par>
                              <p:par>
                                <p:cTn id="38" presetID="10" presetClass="entr" presetSubtype="0" fill="hold" nodeType="withEffect">
                                  <p:stCondLst>
                                    <p:cond delay="0"/>
                                  </p:stCondLst>
                                  <p:childTnLst>
                                    <p:set>
                                      <p:cBhvr>
                                        <p:cTn id="39" dur="1" fill="hold">
                                          <p:stCondLst>
                                            <p:cond delay="0"/>
                                          </p:stCondLst>
                                        </p:cTn>
                                        <p:tgtEl>
                                          <p:spTgt spid="1160"/>
                                        </p:tgtEl>
                                        <p:attrNameLst>
                                          <p:attrName>style.visibility</p:attrName>
                                        </p:attrNameLst>
                                      </p:cBhvr>
                                      <p:to>
                                        <p:strVal val="visible"/>
                                      </p:to>
                                    </p:set>
                                    <p:animEffect transition="in" filter="fade">
                                      <p:cBhvr>
                                        <p:cTn id="40" dur="500"/>
                                        <p:tgtEl>
                                          <p:spTgt spid="116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58"/>
                                        </p:tgtEl>
                                        <p:attrNameLst>
                                          <p:attrName>style.visibility</p:attrName>
                                        </p:attrNameLst>
                                      </p:cBhvr>
                                      <p:to>
                                        <p:strVal val="visible"/>
                                      </p:to>
                                    </p:set>
                                    <p:animEffect transition="in" filter="fade">
                                      <p:cBhvr>
                                        <p:cTn id="45" dur="500"/>
                                        <p:tgtEl>
                                          <p:spTgt spid="115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59"/>
                                        </p:tgtEl>
                                        <p:attrNameLst>
                                          <p:attrName>style.visibility</p:attrName>
                                        </p:attrNameLst>
                                      </p:cBhvr>
                                      <p:to>
                                        <p:strVal val="visible"/>
                                      </p:to>
                                    </p:set>
                                    <p:animEffect transition="in" filter="fade">
                                      <p:cBhvr>
                                        <p:cTn id="50" dur="500"/>
                                        <p:tgtEl>
                                          <p:spTgt spid="115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62"/>
                                        </p:tgtEl>
                                        <p:attrNameLst>
                                          <p:attrName>style.visibility</p:attrName>
                                        </p:attrNameLst>
                                      </p:cBhvr>
                                      <p:to>
                                        <p:strVal val="visible"/>
                                      </p:to>
                                    </p:set>
                                    <p:animEffect transition="in" filter="fade">
                                      <p:cBhvr>
                                        <p:cTn id="55" dur="500"/>
                                        <p:tgtEl>
                                          <p:spTgt spid="116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63"/>
                                        </p:tgtEl>
                                        <p:attrNameLst>
                                          <p:attrName>style.visibility</p:attrName>
                                        </p:attrNameLst>
                                      </p:cBhvr>
                                      <p:to>
                                        <p:strVal val="visible"/>
                                      </p:to>
                                    </p:set>
                                    <p:animEffect transition="in" filter="fade">
                                      <p:cBhvr>
                                        <p:cTn id="60" dur="500"/>
                                        <p:tgtEl>
                                          <p:spTgt spid="116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64"/>
                                        </p:tgtEl>
                                        <p:attrNameLst>
                                          <p:attrName>style.visibility</p:attrName>
                                        </p:attrNameLst>
                                      </p:cBhvr>
                                      <p:to>
                                        <p:strVal val="visible"/>
                                      </p:to>
                                    </p:set>
                                    <p:animEffect transition="in" filter="fade">
                                      <p:cBhvr>
                                        <p:cTn id="65" dur="500"/>
                                        <p:tgtEl>
                                          <p:spTgt spid="116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61"/>
                                        </p:tgtEl>
                                        <p:attrNameLst>
                                          <p:attrName>style.visibility</p:attrName>
                                        </p:attrNameLst>
                                      </p:cBhvr>
                                      <p:to>
                                        <p:strVal val="visible"/>
                                      </p:to>
                                    </p:set>
                                    <p:animEffect transition="in" filter="fade">
                                      <p:cBhvr>
                                        <p:cTn id="70" dur="500"/>
                                        <p:tgtEl>
                                          <p:spTgt spid="1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32"/>
          <p:cNvSpPr txBox="1"/>
          <p:nvPr/>
        </p:nvSpPr>
        <p:spPr>
          <a:xfrm>
            <a:off x="531812" y="1096962"/>
            <a:ext cx="11201400" cy="206375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FFFF00"/>
              </a:buClr>
              <a:buSzPts val="2800"/>
              <a:buFont typeface="Times New Roman"/>
              <a:buNone/>
            </a:pPr>
            <a:r>
              <a:rPr lang="en-US" sz="2800" b="1" i="0" u="none" dirty="0" err="1">
                <a:solidFill>
                  <a:srgbClr val="FFFF00"/>
                </a:solidFill>
                <a:latin typeface="Times New Roman"/>
                <a:ea typeface="Times New Roman"/>
                <a:cs typeface="Times New Roman"/>
                <a:sym typeface="Times New Roman"/>
              </a:rPr>
              <a:t>Câu</a:t>
            </a:r>
            <a:r>
              <a:rPr lang="en-US" sz="2800" b="1" i="0" u="none" dirty="0">
                <a:solidFill>
                  <a:srgbClr val="FFFF00"/>
                </a:solidFill>
                <a:latin typeface="Times New Roman"/>
                <a:ea typeface="Times New Roman"/>
                <a:cs typeface="Times New Roman"/>
                <a:sym typeface="Times New Roman"/>
              </a:rPr>
              <a:t> 4.</a:t>
            </a:r>
            <a:r>
              <a:rPr lang="en-US" sz="2800" b="1" i="0" u="none" dirty="0">
                <a:solidFill>
                  <a:schemeClr val="lt1"/>
                </a:solidFill>
                <a:latin typeface="Times New Roman"/>
                <a:ea typeface="Times New Roman"/>
                <a:cs typeface="Times New Roman"/>
                <a:sym typeface="Times New Roman"/>
              </a:rPr>
              <a:t> </a:t>
            </a:r>
            <a:r>
              <a:rPr lang="en-US" sz="2800" b="0" i="0" u="none" dirty="0">
                <a:solidFill>
                  <a:schemeClr val="lt1"/>
                </a:solidFill>
                <a:latin typeface="Times New Roman"/>
                <a:ea typeface="Times New Roman"/>
                <a:cs typeface="Times New Roman"/>
                <a:sym typeface="Times New Roman"/>
              </a:rPr>
              <a:t>Cho m gam </a:t>
            </a:r>
            <a:r>
              <a:rPr lang="en-US" sz="2800" b="0" i="0" u="none" dirty="0" err="1">
                <a:solidFill>
                  <a:schemeClr val="lt1"/>
                </a:solidFill>
                <a:latin typeface="Times New Roman"/>
                <a:ea typeface="Times New Roman"/>
                <a:cs typeface="Times New Roman"/>
                <a:sym typeface="Times New Roman"/>
              </a:rPr>
              <a:t>hỗn</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hợp</a:t>
            </a:r>
            <a:r>
              <a:rPr lang="en-US" sz="2800" b="0" i="0" u="none" dirty="0">
                <a:solidFill>
                  <a:schemeClr val="lt1"/>
                </a:solidFill>
                <a:latin typeface="Times New Roman"/>
                <a:ea typeface="Times New Roman"/>
                <a:cs typeface="Times New Roman"/>
                <a:sym typeface="Times New Roman"/>
              </a:rPr>
              <a:t> phenol </a:t>
            </a:r>
            <a:r>
              <a:rPr lang="en-US" sz="2800" b="0" i="0" u="none" dirty="0" err="1">
                <a:solidFill>
                  <a:schemeClr val="lt1"/>
                </a:solidFill>
                <a:latin typeface="Times New Roman"/>
                <a:ea typeface="Times New Roman"/>
                <a:cs typeface="Times New Roman"/>
                <a:sym typeface="Times New Roman"/>
              </a:rPr>
              <a:t>và</a:t>
            </a:r>
            <a:r>
              <a:rPr lang="en-US" sz="2800" b="0" i="0" u="none" dirty="0">
                <a:solidFill>
                  <a:schemeClr val="lt1"/>
                </a:solidFill>
                <a:latin typeface="Times New Roman"/>
                <a:ea typeface="Times New Roman"/>
                <a:cs typeface="Times New Roman"/>
                <a:sym typeface="Times New Roman"/>
              </a:rPr>
              <a:t> ethanol </a:t>
            </a:r>
            <a:r>
              <a:rPr lang="en-US" sz="2800" b="0" i="0" u="none" dirty="0" err="1">
                <a:solidFill>
                  <a:schemeClr val="lt1"/>
                </a:solidFill>
                <a:latin typeface="Times New Roman"/>
                <a:ea typeface="Times New Roman"/>
                <a:cs typeface="Times New Roman"/>
                <a:sym typeface="Times New Roman"/>
              </a:rPr>
              <a:t>tác</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dụng</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với</a:t>
            </a:r>
            <a:r>
              <a:rPr lang="en-US" sz="2800" b="0" i="0" u="none" dirty="0">
                <a:solidFill>
                  <a:schemeClr val="lt1"/>
                </a:solidFill>
                <a:latin typeface="Times New Roman"/>
                <a:ea typeface="Times New Roman"/>
                <a:cs typeface="Times New Roman"/>
                <a:sym typeface="Times New Roman"/>
              </a:rPr>
              <a:t> Na </a:t>
            </a:r>
            <a:r>
              <a:rPr lang="en-US" sz="2800" b="0" i="0" u="none" dirty="0" err="1">
                <a:solidFill>
                  <a:schemeClr val="lt1"/>
                </a:solidFill>
                <a:latin typeface="Times New Roman"/>
                <a:ea typeface="Times New Roman"/>
                <a:cs typeface="Times New Roman"/>
                <a:sym typeface="Times New Roman"/>
              </a:rPr>
              <a:t>dư</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thu</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được</a:t>
            </a:r>
            <a:r>
              <a:rPr lang="en-US" sz="2800" b="0" i="0" u="none" dirty="0">
                <a:solidFill>
                  <a:schemeClr val="lt1"/>
                </a:solidFill>
                <a:latin typeface="Times New Roman"/>
                <a:ea typeface="Times New Roman"/>
                <a:cs typeface="Times New Roman"/>
                <a:sym typeface="Times New Roman"/>
              </a:rPr>
              <a:t> 3,7185 </a:t>
            </a:r>
            <a:r>
              <a:rPr lang="en-US" sz="2800" b="0" i="0" u="none" dirty="0" err="1">
                <a:solidFill>
                  <a:schemeClr val="lt1"/>
                </a:solidFill>
                <a:latin typeface="Times New Roman"/>
                <a:ea typeface="Times New Roman"/>
                <a:cs typeface="Times New Roman"/>
                <a:sym typeface="Times New Roman"/>
              </a:rPr>
              <a:t>lít</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khí</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đkc</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Mặt</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khác</a:t>
            </a:r>
            <a:r>
              <a:rPr lang="en-US" sz="2800" b="0" i="0" u="none" dirty="0">
                <a:solidFill>
                  <a:schemeClr val="lt1"/>
                </a:solidFill>
                <a:latin typeface="Times New Roman"/>
                <a:ea typeface="Times New Roman"/>
                <a:cs typeface="Times New Roman"/>
                <a:sym typeface="Times New Roman"/>
              </a:rPr>
              <a:t> m gam </a:t>
            </a:r>
            <a:r>
              <a:rPr lang="en-US" sz="2800" b="0" i="0" u="none" dirty="0" err="1">
                <a:solidFill>
                  <a:schemeClr val="lt1"/>
                </a:solidFill>
                <a:latin typeface="Times New Roman"/>
                <a:ea typeface="Times New Roman"/>
                <a:cs typeface="Times New Roman"/>
                <a:sym typeface="Times New Roman"/>
              </a:rPr>
              <a:t>hỗn</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hợp</a:t>
            </a:r>
            <a:r>
              <a:rPr lang="en-US" sz="2800" b="0" i="0" u="none" dirty="0">
                <a:solidFill>
                  <a:schemeClr val="lt1"/>
                </a:solidFill>
                <a:latin typeface="Times New Roman"/>
                <a:ea typeface="Times New Roman"/>
                <a:cs typeface="Times New Roman"/>
                <a:sym typeface="Times New Roman"/>
              </a:rPr>
              <a:t> X </a:t>
            </a:r>
            <a:r>
              <a:rPr lang="en-US" sz="2800" b="0" i="0" u="none" dirty="0" err="1">
                <a:solidFill>
                  <a:schemeClr val="lt1"/>
                </a:solidFill>
                <a:latin typeface="Times New Roman"/>
                <a:ea typeface="Times New Roman"/>
                <a:cs typeface="Times New Roman"/>
                <a:sym typeface="Times New Roman"/>
              </a:rPr>
              <a:t>tác</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dụng</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vừa</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đủ</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với</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100ml</a:t>
            </a:r>
            <a:r>
              <a:rPr lang="en-US" sz="2800" b="0" i="0" u="none" dirty="0">
                <a:solidFill>
                  <a:schemeClr val="lt1"/>
                </a:solidFill>
                <a:latin typeface="Times New Roman"/>
                <a:ea typeface="Times New Roman"/>
                <a:cs typeface="Times New Roman"/>
                <a:sym typeface="Times New Roman"/>
              </a:rPr>
              <a:t> dung </a:t>
            </a:r>
            <a:r>
              <a:rPr lang="en-US" sz="2800" b="0" i="0" u="none" dirty="0" err="1">
                <a:solidFill>
                  <a:schemeClr val="lt1"/>
                </a:solidFill>
                <a:latin typeface="Times New Roman"/>
                <a:ea typeface="Times New Roman"/>
                <a:cs typeface="Times New Roman"/>
                <a:sym typeface="Times New Roman"/>
              </a:rPr>
              <a:t>dịch</a:t>
            </a:r>
            <a:r>
              <a:rPr lang="en-US" sz="2800" b="0" i="0" u="none" dirty="0">
                <a:solidFill>
                  <a:schemeClr val="lt1"/>
                </a:solidFill>
                <a:latin typeface="Times New Roman"/>
                <a:ea typeface="Times New Roman"/>
                <a:cs typeface="Times New Roman"/>
                <a:sym typeface="Times New Roman"/>
              </a:rPr>
              <a:t> NaOH </a:t>
            </a:r>
            <a:r>
              <a:rPr lang="en-US" sz="2800" b="0" i="0" u="none" dirty="0" err="1">
                <a:solidFill>
                  <a:schemeClr val="lt1"/>
                </a:solidFill>
                <a:latin typeface="Times New Roman"/>
                <a:ea typeface="Times New Roman"/>
                <a:cs typeface="Times New Roman"/>
                <a:sym typeface="Times New Roman"/>
              </a:rPr>
              <a:t>1M</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Giá</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trị</a:t>
            </a:r>
            <a:r>
              <a:rPr lang="en-US" sz="2800" b="0" i="0" u="none" dirty="0">
                <a:solidFill>
                  <a:schemeClr val="lt1"/>
                </a:solidFill>
                <a:latin typeface="Times New Roman"/>
                <a:ea typeface="Times New Roman"/>
                <a:cs typeface="Times New Roman"/>
                <a:sym typeface="Times New Roman"/>
              </a:rPr>
              <a:t> </a:t>
            </a:r>
            <a:r>
              <a:rPr lang="en-US" sz="2800" b="0" i="0" u="none" dirty="0" err="1">
                <a:solidFill>
                  <a:schemeClr val="lt1"/>
                </a:solidFill>
                <a:latin typeface="Times New Roman"/>
                <a:ea typeface="Times New Roman"/>
                <a:cs typeface="Times New Roman"/>
                <a:sym typeface="Times New Roman"/>
              </a:rPr>
              <a:t>của</a:t>
            </a:r>
            <a:r>
              <a:rPr lang="en-US" sz="2800" b="0" i="0" u="none" dirty="0">
                <a:solidFill>
                  <a:schemeClr val="lt1"/>
                </a:solidFill>
                <a:latin typeface="Times New Roman"/>
                <a:ea typeface="Times New Roman"/>
                <a:cs typeface="Times New Roman"/>
                <a:sym typeface="Times New Roman"/>
              </a:rPr>
              <a:t> m </a:t>
            </a:r>
            <a:r>
              <a:rPr lang="en-US" sz="2800" b="0" i="0" u="none" dirty="0" err="1">
                <a:solidFill>
                  <a:schemeClr val="lt1"/>
                </a:solidFill>
                <a:latin typeface="Times New Roman"/>
                <a:ea typeface="Times New Roman"/>
                <a:cs typeface="Times New Roman"/>
                <a:sym typeface="Times New Roman"/>
              </a:rPr>
              <a:t>là</a:t>
            </a:r>
            <a:endParaRPr dirty="0"/>
          </a:p>
          <a:p>
            <a:pPr marL="0" marR="0" lvl="0" indent="0" algn="l" rtl="0">
              <a:lnSpc>
                <a:spcPct val="110000"/>
              </a:lnSpc>
              <a:spcBef>
                <a:spcPts val="600"/>
              </a:spcBef>
              <a:spcAft>
                <a:spcPts val="0"/>
              </a:spcAft>
              <a:buClr>
                <a:schemeClr val="lt1"/>
              </a:buClr>
              <a:buSzPts val="2800"/>
              <a:buFont typeface="Times New Roman"/>
              <a:buNone/>
            </a:pPr>
            <a:r>
              <a:rPr lang="en-US" sz="2800" b="1" i="0" u="none" dirty="0">
                <a:solidFill>
                  <a:schemeClr val="lt1"/>
                </a:solidFill>
                <a:latin typeface="Times New Roman"/>
                <a:ea typeface="Times New Roman"/>
                <a:cs typeface="Times New Roman"/>
                <a:sym typeface="Times New Roman"/>
              </a:rPr>
              <a:t>      A. </a:t>
            </a:r>
            <a:r>
              <a:rPr lang="en-US" sz="2800" b="0" i="0" u="none" dirty="0">
                <a:solidFill>
                  <a:schemeClr val="lt1"/>
                </a:solidFill>
                <a:latin typeface="Times New Roman"/>
                <a:ea typeface="Times New Roman"/>
                <a:cs typeface="Times New Roman"/>
                <a:sym typeface="Times New Roman"/>
              </a:rPr>
              <a:t>11,7                </a:t>
            </a:r>
            <a:r>
              <a:rPr lang="en-US" sz="2800" b="1" i="0" u="none" dirty="0">
                <a:solidFill>
                  <a:schemeClr val="lt1"/>
                </a:solidFill>
                <a:latin typeface="Times New Roman"/>
                <a:ea typeface="Times New Roman"/>
                <a:cs typeface="Times New Roman"/>
                <a:sym typeface="Times New Roman"/>
              </a:rPr>
              <a:t>B. </a:t>
            </a:r>
            <a:r>
              <a:rPr lang="en-US" sz="2800" b="0" i="0" u="none" dirty="0">
                <a:solidFill>
                  <a:schemeClr val="lt1"/>
                </a:solidFill>
                <a:latin typeface="Times New Roman"/>
                <a:ea typeface="Times New Roman"/>
                <a:cs typeface="Times New Roman"/>
                <a:sym typeface="Times New Roman"/>
              </a:rPr>
              <a:t>18,6                   </a:t>
            </a:r>
            <a:r>
              <a:rPr lang="en-US" sz="2800" b="1" i="0" u="none" dirty="0">
                <a:solidFill>
                  <a:schemeClr val="lt1"/>
                </a:solidFill>
                <a:latin typeface="Times New Roman"/>
                <a:ea typeface="Times New Roman"/>
                <a:cs typeface="Times New Roman"/>
                <a:sym typeface="Times New Roman"/>
              </a:rPr>
              <a:t>C.</a:t>
            </a:r>
            <a:r>
              <a:rPr lang="en-US" sz="2800" b="0" i="0" u="none" dirty="0">
                <a:solidFill>
                  <a:schemeClr val="lt1"/>
                </a:solidFill>
                <a:latin typeface="Times New Roman"/>
                <a:ea typeface="Times New Roman"/>
                <a:cs typeface="Times New Roman"/>
                <a:sym typeface="Times New Roman"/>
              </a:rPr>
              <a:t> 14,0                 </a:t>
            </a:r>
            <a:r>
              <a:rPr lang="en-US" sz="2800" b="1" i="0" u="none" dirty="0">
                <a:solidFill>
                  <a:schemeClr val="lt1"/>
                </a:solidFill>
                <a:latin typeface="Times New Roman"/>
                <a:ea typeface="Times New Roman"/>
                <a:cs typeface="Times New Roman"/>
                <a:sym typeface="Times New Roman"/>
              </a:rPr>
              <a:t>D. </a:t>
            </a:r>
            <a:r>
              <a:rPr lang="en-US" sz="2800" b="0" i="0" u="none" dirty="0">
                <a:solidFill>
                  <a:schemeClr val="lt1"/>
                </a:solidFill>
                <a:latin typeface="Times New Roman"/>
                <a:ea typeface="Times New Roman"/>
                <a:cs typeface="Times New Roman"/>
                <a:sym typeface="Times New Roman"/>
              </a:rPr>
              <a:t>13,9                            </a:t>
            </a:r>
            <a:endParaRPr dirty="0"/>
          </a:p>
        </p:txBody>
      </p:sp>
      <p:sp>
        <p:nvSpPr>
          <p:cNvPr id="1170" name="Google Shape;1170;p32"/>
          <p:cNvSpPr/>
          <p:nvPr/>
        </p:nvSpPr>
        <p:spPr>
          <a:xfrm>
            <a:off x="3363912" y="2566987"/>
            <a:ext cx="685800" cy="609600"/>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71" name="Google Shape;1171;p32"/>
          <p:cNvSpPr/>
          <p:nvPr/>
        </p:nvSpPr>
        <p:spPr>
          <a:xfrm>
            <a:off x="3884612" y="407158"/>
            <a:ext cx="387054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AC"/>
              </a:buClr>
              <a:buSzPts val="3200"/>
              <a:buFont typeface="Arial"/>
              <a:buNone/>
            </a:pPr>
            <a:r>
              <a:rPr lang="en-US" sz="3200" b="1" i="0" u="none" strike="noStrike" cap="none">
                <a:solidFill>
                  <a:srgbClr val="FFFFAC"/>
                </a:solidFill>
                <a:latin typeface="Arial"/>
                <a:ea typeface="Arial"/>
                <a:cs typeface="Arial"/>
                <a:sym typeface="Arial"/>
              </a:rPr>
              <a:t>BÀI TẬP CỦNG CỐ</a:t>
            </a:r>
            <a:endParaRPr/>
          </a:p>
        </p:txBody>
      </p:sp>
      <p:sp>
        <p:nvSpPr>
          <p:cNvPr id="1172" name="Google Shape;1172;p32"/>
          <p:cNvSpPr txBox="1"/>
          <p:nvPr/>
        </p:nvSpPr>
        <p:spPr>
          <a:xfrm>
            <a:off x="369887" y="3914775"/>
            <a:ext cx="641985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 C</a:t>
            </a:r>
            <a:r>
              <a:rPr lang="en-US" sz="2800" b="0" i="0" u="none" baseline="-25000">
                <a:solidFill>
                  <a:srgbClr val="FFFF00"/>
                </a:solidFill>
                <a:latin typeface="Times New Roman"/>
                <a:ea typeface="Times New Roman"/>
                <a:cs typeface="Times New Roman"/>
                <a:sym typeface="Times New Roman"/>
              </a:rPr>
              <a:t>6</a:t>
            </a:r>
            <a:r>
              <a:rPr lang="en-US" sz="2800" b="0" i="0" u="none">
                <a:solidFill>
                  <a:srgbClr val="FFFF00"/>
                </a:solidFill>
                <a:latin typeface="Times New Roman"/>
                <a:ea typeface="Times New Roman"/>
                <a:cs typeface="Times New Roman"/>
                <a:sym typeface="Times New Roman"/>
              </a:rPr>
              <a:t>H</a:t>
            </a:r>
            <a:r>
              <a:rPr lang="en-US" sz="2800" b="0" i="0" u="none" baseline="-25000">
                <a:solidFill>
                  <a:srgbClr val="FFFF00"/>
                </a:solidFill>
                <a:latin typeface="Times New Roman"/>
                <a:ea typeface="Times New Roman"/>
                <a:cs typeface="Times New Roman"/>
                <a:sym typeface="Times New Roman"/>
              </a:rPr>
              <a:t>5</a:t>
            </a:r>
            <a:r>
              <a:rPr lang="en-US" sz="2800" b="0" i="0" u="none">
                <a:solidFill>
                  <a:srgbClr val="FFFF00"/>
                </a:solidFill>
                <a:latin typeface="Times New Roman"/>
                <a:ea typeface="Times New Roman"/>
                <a:cs typeface="Times New Roman"/>
                <a:sym typeface="Times New Roman"/>
              </a:rPr>
              <a:t>OH + NaOH  → C</a:t>
            </a:r>
            <a:r>
              <a:rPr lang="en-US" sz="2800" b="0" i="0" u="none" baseline="-25000">
                <a:solidFill>
                  <a:srgbClr val="FFFF00"/>
                </a:solidFill>
                <a:latin typeface="Times New Roman"/>
                <a:ea typeface="Times New Roman"/>
                <a:cs typeface="Times New Roman"/>
                <a:sym typeface="Times New Roman"/>
              </a:rPr>
              <a:t>6</a:t>
            </a:r>
            <a:r>
              <a:rPr lang="en-US" sz="2800" b="0" i="0" u="none">
                <a:solidFill>
                  <a:srgbClr val="FFFF00"/>
                </a:solidFill>
                <a:latin typeface="Times New Roman"/>
                <a:ea typeface="Times New Roman"/>
                <a:cs typeface="Times New Roman"/>
                <a:sym typeface="Times New Roman"/>
              </a:rPr>
              <a:t>H</a:t>
            </a:r>
            <a:r>
              <a:rPr lang="en-US" sz="2800" b="0" i="0" u="none" baseline="-25000">
                <a:solidFill>
                  <a:srgbClr val="FFFF00"/>
                </a:solidFill>
                <a:latin typeface="Times New Roman"/>
                <a:ea typeface="Times New Roman"/>
                <a:cs typeface="Times New Roman"/>
                <a:sym typeface="Times New Roman"/>
              </a:rPr>
              <a:t>5</a:t>
            </a:r>
            <a:r>
              <a:rPr lang="en-US" sz="2800" b="0" i="0" u="none">
                <a:solidFill>
                  <a:srgbClr val="FFFF00"/>
                </a:solidFill>
                <a:latin typeface="Times New Roman"/>
                <a:ea typeface="Times New Roman"/>
                <a:cs typeface="Times New Roman"/>
                <a:sym typeface="Times New Roman"/>
              </a:rPr>
              <a:t>ONa  +   H</a:t>
            </a:r>
            <a:r>
              <a:rPr lang="en-US" sz="2800" b="0" i="0" u="none" baseline="-25000">
                <a:solidFill>
                  <a:srgbClr val="FFFF00"/>
                </a:solidFill>
                <a:latin typeface="Times New Roman"/>
                <a:ea typeface="Times New Roman"/>
                <a:cs typeface="Times New Roman"/>
                <a:sym typeface="Times New Roman"/>
              </a:rPr>
              <a:t>2</a:t>
            </a:r>
            <a:r>
              <a:rPr lang="en-US" sz="2800" b="0" i="0" u="none">
                <a:solidFill>
                  <a:srgbClr val="FFFF00"/>
                </a:solidFill>
                <a:latin typeface="Times New Roman"/>
                <a:ea typeface="Times New Roman"/>
                <a:cs typeface="Times New Roman"/>
                <a:sym typeface="Times New Roman"/>
              </a:rPr>
              <a:t>O</a:t>
            </a:r>
            <a:endParaRPr/>
          </a:p>
          <a:p>
            <a:pPr marL="0" marR="0" lvl="0" indent="0" algn="l"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       </a:t>
            </a:r>
            <a:r>
              <a:rPr lang="en-US" sz="2600" b="0" i="0" u="none">
                <a:solidFill>
                  <a:srgbClr val="FFFF00"/>
                </a:solidFill>
                <a:latin typeface="Times New Roman"/>
                <a:ea typeface="Times New Roman"/>
                <a:cs typeface="Times New Roman"/>
                <a:sym typeface="Times New Roman"/>
              </a:rPr>
              <a:t>0,1               0,1 </a:t>
            </a:r>
            <a:endParaRPr/>
          </a:p>
        </p:txBody>
      </p:sp>
      <p:sp>
        <p:nvSpPr>
          <p:cNvPr id="1173" name="Google Shape;1173;p32"/>
          <p:cNvSpPr txBox="1"/>
          <p:nvPr/>
        </p:nvSpPr>
        <p:spPr>
          <a:xfrm>
            <a:off x="369887" y="4808537"/>
            <a:ext cx="6419850"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 C</a:t>
            </a:r>
            <a:r>
              <a:rPr lang="en-US" sz="2800" b="0" i="0" u="none" baseline="-25000">
                <a:solidFill>
                  <a:srgbClr val="FFFF00"/>
                </a:solidFill>
                <a:latin typeface="Times New Roman"/>
                <a:ea typeface="Times New Roman"/>
                <a:cs typeface="Times New Roman"/>
                <a:sym typeface="Times New Roman"/>
              </a:rPr>
              <a:t>6</a:t>
            </a:r>
            <a:r>
              <a:rPr lang="en-US" sz="2800" b="0" i="0" u="none">
                <a:solidFill>
                  <a:srgbClr val="FFFF00"/>
                </a:solidFill>
                <a:latin typeface="Times New Roman"/>
                <a:ea typeface="Times New Roman"/>
                <a:cs typeface="Times New Roman"/>
                <a:sym typeface="Times New Roman"/>
              </a:rPr>
              <a:t>H</a:t>
            </a:r>
            <a:r>
              <a:rPr lang="en-US" sz="2800" b="0" i="0" u="none" baseline="-25000">
                <a:solidFill>
                  <a:srgbClr val="FFFF00"/>
                </a:solidFill>
                <a:latin typeface="Times New Roman"/>
                <a:ea typeface="Times New Roman"/>
                <a:cs typeface="Times New Roman"/>
                <a:sym typeface="Times New Roman"/>
              </a:rPr>
              <a:t>5</a:t>
            </a:r>
            <a:r>
              <a:rPr lang="en-US" sz="2800" b="0" i="0" u="none">
                <a:solidFill>
                  <a:srgbClr val="FFFF00"/>
                </a:solidFill>
                <a:latin typeface="Times New Roman"/>
                <a:ea typeface="Times New Roman"/>
                <a:cs typeface="Times New Roman"/>
                <a:sym typeface="Times New Roman"/>
              </a:rPr>
              <a:t>OH + Na  → C</a:t>
            </a:r>
            <a:r>
              <a:rPr lang="en-US" sz="2800" b="0" i="0" u="none" baseline="-25000">
                <a:solidFill>
                  <a:srgbClr val="FFFF00"/>
                </a:solidFill>
                <a:latin typeface="Times New Roman"/>
                <a:ea typeface="Times New Roman"/>
                <a:cs typeface="Times New Roman"/>
                <a:sym typeface="Times New Roman"/>
              </a:rPr>
              <a:t>6</a:t>
            </a:r>
            <a:r>
              <a:rPr lang="en-US" sz="2800" b="0" i="0" u="none">
                <a:solidFill>
                  <a:srgbClr val="FFFF00"/>
                </a:solidFill>
                <a:latin typeface="Times New Roman"/>
                <a:ea typeface="Times New Roman"/>
                <a:cs typeface="Times New Roman"/>
                <a:sym typeface="Times New Roman"/>
              </a:rPr>
              <a:t>H</a:t>
            </a:r>
            <a:r>
              <a:rPr lang="en-US" sz="2800" b="0" i="0" u="none" baseline="-25000">
                <a:solidFill>
                  <a:srgbClr val="FFFF00"/>
                </a:solidFill>
                <a:latin typeface="Times New Roman"/>
                <a:ea typeface="Times New Roman"/>
                <a:cs typeface="Times New Roman"/>
                <a:sym typeface="Times New Roman"/>
              </a:rPr>
              <a:t>5</a:t>
            </a:r>
            <a:r>
              <a:rPr lang="en-US" sz="2800" b="0" i="0" u="none">
                <a:solidFill>
                  <a:srgbClr val="FFFF00"/>
                </a:solidFill>
                <a:latin typeface="Times New Roman"/>
                <a:ea typeface="Times New Roman"/>
                <a:cs typeface="Times New Roman"/>
                <a:sym typeface="Times New Roman"/>
              </a:rPr>
              <a:t>ONa  +   ½ H</a:t>
            </a:r>
            <a:r>
              <a:rPr lang="en-US" sz="2800" b="0" i="0" u="none" baseline="-25000">
                <a:solidFill>
                  <a:srgbClr val="FFFF00"/>
                </a:solidFill>
                <a:latin typeface="Times New Roman"/>
                <a:ea typeface="Times New Roman"/>
                <a:cs typeface="Times New Roman"/>
                <a:sym typeface="Times New Roman"/>
              </a:rPr>
              <a:t>2</a:t>
            </a:r>
            <a:r>
              <a:rPr lang="en-US" sz="2800" b="0" i="0" u="none">
                <a:solidFill>
                  <a:srgbClr val="FFFF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        </a:t>
            </a:r>
            <a:r>
              <a:rPr lang="en-US" sz="2600" b="0" i="0" u="none">
                <a:solidFill>
                  <a:srgbClr val="FFFF00"/>
                </a:solidFill>
                <a:latin typeface="Times New Roman"/>
                <a:ea typeface="Times New Roman"/>
                <a:cs typeface="Times New Roman"/>
                <a:sym typeface="Times New Roman"/>
              </a:rPr>
              <a:t>0,1                                                0,05 </a:t>
            </a:r>
            <a:endParaRPr/>
          </a:p>
          <a:p>
            <a:pPr marL="0" marR="0" lvl="0" indent="0" algn="l"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   C</a:t>
            </a:r>
            <a:r>
              <a:rPr lang="en-US" sz="2800" b="0" i="0" u="none" baseline="-25000">
                <a:solidFill>
                  <a:srgbClr val="FFFF00"/>
                </a:solidFill>
                <a:latin typeface="Times New Roman"/>
                <a:ea typeface="Times New Roman"/>
                <a:cs typeface="Times New Roman"/>
                <a:sym typeface="Times New Roman"/>
              </a:rPr>
              <a:t>2</a:t>
            </a:r>
            <a:r>
              <a:rPr lang="en-US" sz="2800" b="0" i="0" u="none">
                <a:solidFill>
                  <a:srgbClr val="FFFF00"/>
                </a:solidFill>
                <a:latin typeface="Times New Roman"/>
                <a:ea typeface="Times New Roman"/>
                <a:cs typeface="Times New Roman"/>
                <a:sym typeface="Times New Roman"/>
              </a:rPr>
              <a:t>H</a:t>
            </a:r>
            <a:r>
              <a:rPr lang="en-US" sz="2800" b="0" i="0" u="none" baseline="-25000">
                <a:solidFill>
                  <a:srgbClr val="FFFF00"/>
                </a:solidFill>
                <a:latin typeface="Times New Roman"/>
                <a:ea typeface="Times New Roman"/>
                <a:cs typeface="Times New Roman"/>
                <a:sym typeface="Times New Roman"/>
              </a:rPr>
              <a:t>5</a:t>
            </a:r>
            <a:r>
              <a:rPr lang="en-US" sz="2800" b="0" i="0" u="none">
                <a:solidFill>
                  <a:srgbClr val="FFFF00"/>
                </a:solidFill>
                <a:latin typeface="Times New Roman"/>
                <a:ea typeface="Times New Roman"/>
                <a:cs typeface="Times New Roman"/>
                <a:sym typeface="Times New Roman"/>
              </a:rPr>
              <a:t>OH + Na  → C</a:t>
            </a:r>
            <a:r>
              <a:rPr lang="en-US" sz="2800" b="0" i="0" u="none" baseline="-25000">
                <a:solidFill>
                  <a:srgbClr val="FFFF00"/>
                </a:solidFill>
                <a:latin typeface="Times New Roman"/>
                <a:ea typeface="Times New Roman"/>
                <a:cs typeface="Times New Roman"/>
                <a:sym typeface="Times New Roman"/>
              </a:rPr>
              <a:t>2</a:t>
            </a:r>
            <a:r>
              <a:rPr lang="en-US" sz="2800" b="0" i="0" u="none">
                <a:solidFill>
                  <a:srgbClr val="FFFF00"/>
                </a:solidFill>
                <a:latin typeface="Times New Roman"/>
                <a:ea typeface="Times New Roman"/>
                <a:cs typeface="Times New Roman"/>
                <a:sym typeface="Times New Roman"/>
              </a:rPr>
              <a:t>H</a:t>
            </a:r>
            <a:r>
              <a:rPr lang="en-US" sz="2800" b="0" i="0" u="none" baseline="-25000">
                <a:solidFill>
                  <a:srgbClr val="FFFF00"/>
                </a:solidFill>
                <a:latin typeface="Times New Roman"/>
                <a:ea typeface="Times New Roman"/>
                <a:cs typeface="Times New Roman"/>
                <a:sym typeface="Times New Roman"/>
              </a:rPr>
              <a:t>5</a:t>
            </a:r>
            <a:r>
              <a:rPr lang="en-US" sz="2800" b="0" i="0" u="none">
                <a:solidFill>
                  <a:srgbClr val="FFFF00"/>
                </a:solidFill>
                <a:latin typeface="Times New Roman"/>
                <a:ea typeface="Times New Roman"/>
                <a:cs typeface="Times New Roman"/>
                <a:sym typeface="Times New Roman"/>
              </a:rPr>
              <a:t>ONa  +  ½ H</a:t>
            </a:r>
            <a:r>
              <a:rPr lang="en-US" sz="2800" b="0" i="0" u="none" baseline="-25000">
                <a:solidFill>
                  <a:srgbClr val="FFFF00"/>
                </a:solidFill>
                <a:latin typeface="Times New Roman"/>
                <a:ea typeface="Times New Roman"/>
                <a:cs typeface="Times New Roman"/>
                <a:sym typeface="Times New Roman"/>
              </a:rPr>
              <a:t>2</a:t>
            </a:r>
            <a:r>
              <a:rPr lang="en-US" sz="2800" b="0" i="0" u="none">
                <a:solidFill>
                  <a:srgbClr val="FFFF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Clr>
                <a:srgbClr val="FFFF00"/>
              </a:buClr>
              <a:buSzPts val="2600"/>
              <a:buFont typeface="Times New Roman"/>
              <a:buNone/>
            </a:pPr>
            <a:r>
              <a:rPr lang="en-US" sz="2600" b="0" i="0" u="none">
                <a:solidFill>
                  <a:srgbClr val="FFFF00"/>
                </a:solidFill>
                <a:latin typeface="Times New Roman"/>
                <a:ea typeface="Times New Roman"/>
                <a:cs typeface="Times New Roman"/>
                <a:sym typeface="Times New Roman"/>
              </a:rPr>
              <a:t>       0,2                                                   0,1</a:t>
            </a:r>
            <a:endParaRPr/>
          </a:p>
        </p:txBody>
      </p:sp>
      <p:cxnSp>
        <p:nvCxnSpPr>
          <p:cNvPr id="1174" name="Google Shape;1174;p32"/>
          <p:cNvCxnSpPr/>
          <p:nvPr/>
        </p:nvCxnSpPr>
        <p:spPr>
          <a:xfrm>
            <a:off x="7048500" y="3576637"/>
            <a:ext cx="0" cy="2973387"/>
          </a:xfrm>
          <a:prstGeom prst="straightConnector1">
            <a:avLst/>
          </a:prstGeom>
          <a:noFill/>
          <a:ln w="19050" cap="flat" cmpd="sng">
            <a:solidFill>
              <a:srgbClr val="FFFF00"/>
            </a:solidFill>
            <a:prstDash val="solid"/>
            <a:miter lim="800000"/>
            <a:headEnd type="none" w="med" len="med"/>
            <a:tailEnd type="none" w="med" len="med"/>
          </a:ln>
        </p:spPr>
      </p:cxnSp>
      <p:sp>
        <p:nvSpPr>
          <p:cNvPr id="1175" name="Google Shape;1175;p32"/>
          <p:cNvSpPr txBox="1"/>
          <p:nvPr/>
        </p:nvSpPr>
        <p:spPr>
          <a:xfrm>
            <a:off x="7237412" y="3710050"/>
            <a:ext cx="4800600" cy="1384995"/>
          </a:xfrm>
          <a:prstGeom prst="rect">
            <a:avLst/>
          </a:prstGeom>
          <a:blipFill rotWithShape="1">
            <a:blip r:embed="rId3">
              <a:alphaModFix/>
            </a:blip>
            <a:stretch>
              <a:fillRect t="-4404" b="-1145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 </a:t>
            </a:r>
            <a:endParaRPr/>
          </a:p>
        </p:txBody>
      </p:sp>
      <p:cxnSp>
        <p:nvCxnSpPr>
          <p:cNvPr id="1176" name="Google Shape;1176;p32"/>
          <p:cNvCxnSpPr/>
          <p:nvPr/>
        </p:nvCxnSpPr>
        <p:spPr>
          <a:xfrm rot="10800000">
            <a:off x="1760537" y="4629150"/>
            <a:ext cx="685800" cy="0"/>
          </a:xfrm>
          <a:prstGeom prst="straightConnector1">
            <a:avLst/>
          </a:prstGeom>
          <a:noFill/>
          <a:ln w="9525" cap="flat" cmpd="sng">
            <a:solidFill>
              <a:srgbClr val="FADD4D"/>
            </a:solidFill>
            <a:prstDash val="solid"/>
            <a:miter lim="800000"/>
            <a:headEnd type="none" w="med" len="med"/>
            <a:tailEnd type="stealth" w="med" len="med"/>
          </a:ln>
        </p:spPr>
      </p:cxnSp>
      <p:cxnSp>
        <p:nvCxnSpPr>
          <p:cNvPr id="1177" name="Google Shape;1177;p32"/>
          <p:cNvCxnSpPr/>
          <p:nvPr/>
        </p:nvCxnSpPr>
        <p:spPr>
          <a:xfrm rot="10800000">
            <a:off x="2238375" y="5499100"/>
            <a:ext cx="2863850" cy="0"/>
          </a:xfrm>
          <a:prstGeom prst="straightConnector1">
            <a:avLst/>
          </a:prstGeom>
          <a:noFill/>
          <a:ln w="9525" cap="flat" cmpd="sng">
            <a:solidFill>
              <a:srgbClr val="FADD4D"/>
            </a:solidFill>
            <a:prstDash val="solid"/>
            <a:miter lim="800000"/>
            <a:headEnd type="stealth" w="med" len="med"/>
            <a:tailEnd type="none" w="med" len="med"/>
          </a:ln>
        </p:spPr>
      </p:cxnSp>
      <p:cxnSp>
        <p:nvCxnSpPr>
          <p:cNvPr id="1178" name="Google Shape;1178;p32"/>
          <p:cNvCxnSpPr/>
          <p:nvPr/>
        </p:nvCxnSpPr>
        <p:spPr>
          <a:xfrm rot="10800000">
            <a:off x="2332037" y="6399212"/>
            <a:ext cx="2865437" cy="0"/>
          </a:xfrm>
          <a:prstGeom prst="straightConnector1">
            <a:avLst/>
          </a:prstGeom>
          <a:noFill/>
          <a:ln w="9525" cap="flat" cmpd="sng">
            <a:solidFill>
              <a:srgbClr val="FADD4D"/>
            </a:solidFill>
            <a:prstDash val="solid"/>
            <a:miter lim="800000"/>
            <a:headEnd type="none" w="med" len="med"/>
            <a:tailEnd type="stealth" w="med" len="med"/>
          </a:ln>
        </p:spPr>
      </p:cxnSp>
      <p:grpSp>
        <p:nvGrpSpPr>
          <p:cNvPr id="1179" name="Google Shape;1179;p32"/>
          <p:cNvGrpSpPr/>
          <p:nvPr/>
        </p:nvGrpSpPr>
        <p:grpSpPr>
          <a:xfrm>
            <a:off x="1084262" y="3298825"/>
            <a:ext cx="6419850" cy="574675"/>
            <a:chOff x="369888" y="3099594"/>
            <a:chExt cx="6419850" cy="573620"/>
          </a:xfrm>
        </p:grpSpPr>
        <p:sp>
          <p:nvSpPr>
            <p:cNvPr id="1180" name="Google Shape;1180;p32"/>
            <p:cNvSpPr txBox="1"/>
            <p:nvPr/>
          </p:nvSpPr>
          <p:spPr>
            <a:xfrm>
              <a:off x="369888" y="3099594"/>
              <a:ext cx="641985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Times New Roman"/>
                <a:buNone/>
              </a:pPr>
              <a:r>
                <a:rPr lang="en-US" sz="2800" b="0" i="0" u="none">
                  <a:solidFill>
                    <a:srgbClr val="FFFF00"/>
                  </a:solidFill>
                  <a:latin typeface="Times New Roman"/>
                  <a:ea typeface="Times New Roman"/>
                  <a:cs typeface="Times New Roman"/>
                  <a:sym typeface="Times New Roman"/>
                </a:rPr>
                <a:t>n   = 0,15 mol; n</a:t>
              </a:r>
              <a:r>
                <a:rPr lang="en-US" sz="2800" b="0" i="0" u="none" baseline="-25000">
                  <a:solidFill>
                    <a:srgbClr val="FFFF00"/>
                  </a:solidFill>
                  <a:latin typeface="Times New Roman"/>
                  <a:ea typeface="Times New Roman"/>
                  <a:cs typeface="Times New Roman"/>
                  <a:sym typeface="Times New Roman"/>
                </a:rPr>
                <a:t>NaOH</a:t>
              </a:r>
              <a:r>
                <a:rPr lang="en-US" sz="2800" b="0" i="0" u="none">
                  <a:solidFill>
                    <a:srgbClr val="FFFF00"/>
                  </a:solidFill>
                  <a:latin typeface="Times New Roman"/>
                  <a:ea typeface="Times New Roman"/>
                  <a:cs typeface="Times New Roman"/>
                  <a:sym typeface="Times New Roman"/>
                </a:rPr>
                <a:t> = 0,1 mol</a:t>
              </a:r>
              <a:endParaRPr/>
            </a:p>
          </p:txBody>
        </p:sp>
        <p:sp>
          <p:nvSpPr>
            <p:cNvPr id="1181" name="Google Shape;1181;p32"/>
            <p:cNvSpPr txBox="1"/>
            <p:nvPr/>
          </p:nvSpPr>
          <p:spPr>
            <a:xfrm>
              <a:off x="562769" y="3273164"/>
              <a:ext cx="428625" cy="4000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1800"/>
                <a:buFont typeface="Times New Roman"/>
                <a:buNone/>
              </a:pPr>
              <a:r>
                <a:rPr lang="en-US" sz="1800" b="0" i="0" u="none">
                  <a:solidFill>
                    <a:srgbClr val="FFFF00"/>
                  </a:solidFill>
                  <a:latin typeface="Times New Roman"/>
                  <a:ea typeface="Times New Roman"/>
                  <a:cs typeface="Times New Roman"/>
                  <a:sym typeface="Times New Roman"/>
                </a:rPr>
                <a:t>H</a:t>
              </a:r>
              <a:r>
                <a:rPr lang="en-US" sz="1800" b="0" i="0" u="none" baseline="-25000">
                  <a:solidFill>
                    <a:srgbClr val="FFFF00"/>
                  </a:solidFill>
                  <a:latin typeface="Times New Roman"/>
                  <a:ea typeface="Times New Roman"/>
                  <a:cs typeface="Times New Roman"/>
                  <a:sym typeface="Times New Roman"/>
                </a:rPr>
                <a:t>2</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4"/>
                                        </p:tgtEl>
                                        <p:attrNameLst>
                                          <p:attrName>style.visibility</p:attrName>
                                        </p:attrNameLst>
                                      </p:cBhvr>
                                      <p:to>
                                        <p:strVal val="visible"/>
                                      </p:to>
                                    </p:set>
                                    <p:animEffect transition="in" filter="fade">
                                      <p:cBhvr>
                                        <p:cTn id="7" dur="500"/>
                                        <p:tgtEl>
                                          <p:spTgt spid="1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2">
                                            <p:txEl>
                                              <p:pRg st="0" end="0"/>
                                            </p:txEl>
                                          </p:spTgt>
                                        </p:tgtEl>
                                        <p:attrNameLst>
                                          <p:attrName>style.visibility</p:attrName>
                                        </p:attrNameLst>
                                      </p:cBhvr>
                                      <p:to>
                                        <p:strVal val="visible"/>
                                      </p:to>
                                    </p:set>
                                    <p:animEffect transition="in" filter="fade">
                                      <p:cBhvr>
                                        <p:cTn id="12" dur="500"/>
                                        <p:tgtEl>
                                          <p:spTgt spid="11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2">
                                            <p:txEl>
                                              <p:pRg st="1" end="1"/>
                                            </p:txEl>
                                          </p:spTgt>
                                        </p:tgtEl>
                                        <p:attrNameLst>
                                          <p:attrName>style.visibility</p:attrName>
                                        </p:attrNameLst>
                                      </p:cBhvr>
                                      <p:to>
                                        <p:strVal val="visible"/>
                                      </p:to>
                                    </p:set>
                                    <p:animEffect transition="in" filter="fade">
                                      <p:cBhvr>
                                        <p:cTn id="17" dur="500"/>
                                        <p:tgtEl>
                                          <p:spTgt spid="11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6"/>
                                        </p:tgtEl>
                                        <p:attrNameLst>
                                          <p:attrName>style.visibility</p:attrName>
                                        </p:attrNameLst>
                                      </p:cBhvr>
                                      <p:to>
                                        <p:strVal val="visible"/>
                                      </p:to>
                                    </p:set>
                                    <p:animEffect transition="in" filter="fade">
                                      <p:cBhvr>
                                        <p:cTn id="22" dur="500"/>
                                        <p:tgtEl>
                                          <p:spTgt spid="11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3">
                                            <p:txEl>
                                              <p:pRg st="0" end="0"/>
                                            </p:txEl>
                                          </p:spTgt>
                                        </p:tgtEl>
                                        <p:attrNameLst>
                                          <p:attrName>style.visibility</p:attrName>
                                        </p:attrNameLst>
                                      </p:cBhvr>
                                      <p:to>
                                        <p:strVal val="visible"/>
                                      </p:to>
                                    </p:set>
                                    <p:animEffect transition="in" filter="fade">
                                      <p:cBhvr>
                                        <p:cTn id="27" dur="500"/>
                                        <p:tgtEl>
                                          <p:spTgt spid="117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3">
                                            <p:txEl>
                                              <p:pRg st="1" end="1"/>
                                            </p:txEl>
                                          </p:spTgt>
                                        </p:tgtEl>
                                        <p:attrNameLst>
                                          <p:attrName>style.visibility</p:attrName>
                                        </p:attrNameLst>
                                      </p:cBhvr>
                                      <p:to>
                                        <p:strVal val="visible"/>
                                      </p:to>
                                    </p:set>
                                    <p:animEffect transition="in" filter="fade">
                                      <p:cBhvr>
                                        <p:cTn id="32" dur="500"/>
                                        <p:tgtEl>
                                          <p:spTgt spid="117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73">
                                            <p:txEl>
                                              <p:pRg st="2" end="2"/>
                                            </p:txEl>
                                          </p:spTgt>
                                        </p:tgtEl>
                                        <p:attrNameLst>
                                          <p:attrName>style.visibility</p:attrName>
                                        </p:attrNameLst>
                                      </p:cBhvr>
                                      <p:to>
                                        <p:strVal val="visible"/>
                                      </p:to>
                                    </p:set>
                                    <p:animEffect transition="in" filter="fade">
                                      <p:cBhvr>
                                        <p:cTn id="37" dur="500"/>
                                        <p:tgtEl>
                                          <p:spTgt spid="117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73">
                                            <p:txEl>
                                              <p:pRg st="3" end="3"/>
                                            </p:txEl>
                                          </p:spTgt>
                                        </p:tgtEl>
                                        <p:attrNameLst>
                                          <p:attrName>style.visibility</p:attrName>
                                        </p:attrNameLst>
                                      </p:cBhvr>
                                      <p:to>
                                        <p:strVal val="visible"/>
                                      </p:to>
                                    </p:set>
                                    <p:animEffect transition="in" filter="fade">
                                      <p:cBhvr>
                                        <p:cTn id="42" dur="500"/>
                                        <p:tgtEl>
                                          <p:spTgt spid="117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77"/>
                                        </p:tgtEl>
                                        <p:attrNameLst>
                                          <p:attrName>style.visibility</p:attrName>
                                        </p:attrNameLst>
                                      </p:cBhvr>
                                      <p:to>
                                        <p:strVal val="visible"/>
                                      </p:to>
                                    </p:set>
                                    <p:animEffect transition="in" filter="fade">
                                      <p:cBhvr>
                                        <p:cTn id="47" dur="500"/>
                                        <p:tgtEl>
                                          <p:spTgt spid="11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78"/>
                                        </p:tgtEl>
                                        <p:attrNameLst>
                                          <p:attrName>style.visibility</p:attrName>
                                        </p:attrNameLst>
                                      </p:cBhvr>
                                      <p:to>
                                        <p:strVal val="visible"/>
                                      </p:to>
                                    </p:set>
                                    <p:animEffect transition="in" filter="fade">
                                      <p:cBhvr>
                                        <p:cTn id="52" dur="500"/>
                                        <p:tgtEl>
                                          <p:spTgt spid="117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70"/>
                                        </p:tgtEl>
                                        <p:attrNameLst>
                                          <p:attrName>style.visibility</p:attrName>
                                        </p:attrNameLst>
                                      </p:cBhvr>
                                      <p:to>
                                        <p:strVal val="visible"/>
                                      </p:to>
                                    </p:set>
                                    <p:animEffect transition="in" filter="fade">
                                      <p:cBhvr>
                                        <p:cTn id="57" dur="500"/>
                                        <p:tgtEl>
                                          <p:spTgt spid="1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4" descr="Ký Hiệu Hóa Học Là Gì? Các Ký Hiệu Hóa Học Lớp 8 Đầy Đủ, Chi Tiết"/>
          <p:cNvPicPr preferRelativeResize="0"/>
          <p:nvPr/>
        </p:nvPicPr>
        <p:blipFill rotWithShape="1">
          <a:blip r:embed="rId3">
            <a:alphaModFix/>
          </a:blip>
          <a:srcRect/>
          <a:stretch/>
        </p:blipFill>
        <p:spPr>
          <a:xfrm>
            <a:off x="0" y="0"/>
            <a:ext cx="12188825" cy="6856412"/>
          </a:xfrm>
          <a:prstGeom prst="rect">
            <a:avLst/>
          </a:prstGeom>
          <a:noFill/>
          <a:ln>
            <a:noFill/>
          </a:ln>
        </p:spPr>
      </p:pic>
      <p:sp>
        <p:nvSpPr>
          <p:cNvPr id="193" name="Google Shape;193;p4"/>
          <p:cNvSpPr txBox="1"/>
          <p:nvPr/>
        </p:nvSpPr>
        <p:spPr>
          <a:xfrm>
            <a:off x="3198812" y="1981200"/>
            <a:ext cx="6172200" cy="1752600"/>
          </a:xfrm>
          <a:prstGeom prst="rect">
            <a:avLst/>
          </a:prstGeom>
          <a:solidFill>
            <a:srgbClr val="F1C1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4" name="Google Shape;194;p4"/>
          <p:cNvSpPr txBox="1"/>
          <p:nvPr/>
        </p:nvSpPr>
        <p:spPr>
          <a:xfrm>
            <a:off x="3427412" y="2857500"/>
            <a:ext cx="5943600" cy="1943100"/>
          </a:xfrm>
          <a:prstGeom prst="rect">
            <a:avLst/>
          </a:prstGeom>
          <a:solidFill>
            <a:srgbClr val="F1C1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5" name="Google Shape;195;p4"/>
          <p:cNvSpPr txBox="1"/>
          <p:nvPr/>
        </p:nvSpPr>
        <p:spPr>
          <a:xfrm>
            <a:off x="3389312" y="2209800"/>
            <a:ext cx="5410200" cy="203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5400"/>
              <a:buFont typeface="Arial"/>
              <a:buNone/>
            </a:pPr>
            <a:r>
              <a:rPr lang="en-US" sz="5400" b="1" i="0" u="none">
                <a:solidFill>
                  <a:schemeClr val="dk1"/>
                </a:solidFill>
                <a:latin typeface="Arial"/>
                <a:ea typeface="Arial"/>
                <a:cs typeface="Arial"/>
                <a:sym typeface="Arial"/>
              </a:rPr>
              <a:t>Bài 17</a:t>
            </a:r>
            <a:endParaRPr/>
          </a:p>
          <a:p>
            <a:pPr marL="0" marR="0" lvl="0" indent="0" algn="ctr" rtl="0">
              <a:lnSpc>
                <a:spcPct val="100000"/>
              </a:lnSpc>
              <a:spcBef>
                <a:spcPts val="0"/>
              </a:spcBef>
              <a:spcAft>
                <a:spcPts val="0"/>
              </a:spcAft>
              <a:buClr>
                <a:schemeClr val="dk1"/>
              </a:buClr>
              <a:buSzPts val="7200"/>
              <a:buFont typeface="Arial"/>
              <a:buNone/>
            </a:pPr>
            <a:r>
              <a:rPr lang="en-US" sz="7200" b="1" i="0" u="none">
                <a:solidFill>
                  <a:schemeClr val="dk1"/>
                </a:solidFill>
                <a:latin typeface="Arial"/>
                <a:ea typeface="Arial"/>
                <a:cs typeface="Arial"/>
                <a:sym typeface="Arial"/>
              </a:rPr>
              <a:t>PHENOL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768E44-72CB-4731-B5E6-C2F5D7D50477}"/>
              </a:ext>
            </a:extLst>
          </p:cNvPr>
          <p:cNvSpPr/>
          <p:nvPr/>
        </p:nvSpPr>
        <p:spPr>
          <a:xfrm>
            <a:off x="1839434" y="1352874"/>
            <a:ext cx="8694258" cy="4524315"/>
          </a:xfrm>
          <a:prstGeom prst="rect">
            <a:avLst/>
          </a:prstGeom>
        </p:spPr>
        <p:txBody>
          <a:bodyPr wrap="square">
            <a:spAutoFit/>
          </a:bodyPr>
          <a:lstStyle/>
          <a:p>
            <a:pPr indent="342265" algn="just"/>
            <a:r>
              <a:rPr lang="en-US" sz="3200" dirty="0" err="1">
                <a:solidFill>
                  <a:schemeClr val="accent1"/>
                </a:solidFill>
                <a:latin typeface="Times New Roman" panose="02020603050405020304" pitchFamily="18" charset="0"/>
                <a:ea typeface="Times New Roman" panose="02020603050405020304" pitchFamily="18" charset="0"/>
              </a:rPr>
              <a:t>Chất</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bảo</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quản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thực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phẩm</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được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dùng</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phổ</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biến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trong</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ngành</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thực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phẩm</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chế</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biến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sẵn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Các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chất</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BHA</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BHT</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thường</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dùng</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cho</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các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sản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phẩm</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đóng</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hộp</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thực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phẩm</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đóng</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gói</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nước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chấm</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nước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giải</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khát</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Bên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cạnh</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lợi</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ích</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trong</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bảo</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quản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thực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phẩm</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các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chất</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này</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cũng</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gây</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hại</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cho</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sức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khỏe</a:t>
            </a:r>
            <a:r>
              <a:rPr lang="en-US" sz="3200" dirty="0">
                <a:solidFill>
                  <a:schemeClr val="accent1"/>
                </a:solidFill>
                <a:latin typeface="Times New Roman" panose="02020603050405020304" pitchFamily="18" charset="0"/>
                <a:ea typeface="Times New Roman" panose="02020603050405020304" pitchFamily="18" charset="0"/>
              </a:rPr>
              <a:t> con </a:t>
            </a:r>
            <a:r>
              <a:rPr lang="en-US" sz="3200" dirty="0" err="1">
                <a:solidFill>
                  <a:schemeClr val="accent1"/>
                </a:solidFill>
                <a:latin typeface="Times New Roman" panose="02020603050405020304" pitchFamily="18" charset="0"/>
                <a:ea typeface="Times New Roman" panose="02020603050405020304" pitchFamily="18" charset="0"/>
              </a:rPr>
              <a:t>người</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nếu</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sử</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dụng</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thời</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gian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dài</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Hãy</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nêu</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quan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điểm</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của</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em</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về</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vấn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đề</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sử</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dụng</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các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thực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phẩm</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chế</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biến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sẵn</a:t>
            </a:r>
            <a:endParaRPr lang="en-US" sz="3200" dirty="0">
              <a:solidFill>
                <a:schemeClr val="accent1"/>
              </a:solidFill>
              <a:latin typeface="Times New Roman" panose="02020603050405020304" pitchFamily="18" charset="0"/>
              <a:ea typeface="Times New Roman" panose="02020603050405020304" pitchFamily="18" charset="0"/>
            </a:endParaRPr>
          </a:p>
          <a:p>
            <a:pPr indent="342265" algn="just"/>
            <a:r>
              <a:rPr lang="en-US" sz="3200" dirty="0" err="1">
                <a:solidFill>
                  <a:schemeClr val="accent1"/>
                </a:solidFill>
                <a:latin typeface="Times New Roman" panose="02020603050405020304" pitchFamily="18" charset="0"/>
                <a:ea typeface="Times New Roman" panose="02020603050405020304" pitchFamily="18" charset="0"/>
              </a:rPr>
              <a:t>Hình</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thức</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Trình</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bày</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trên</a:t>
            </a:r>
            <a:r>
              <a:rPr lang="en-US" sz="3200" dirty="0">
                <a:solidFill>
                  <a:schemeClr val="accent1"/>
                </a:solidFill>
                <a:latin typeface="Times New Roman" panose="02020603050405020304" pitchFamily="18" charset="0"/>
                <a:ea typeface="Times New Roman" panose="02020603050405020304" pitchFamily="18" charset="0"/>
              </a:rPr>
              <a:t> </a:t>
            </a:r>
            <a:r>
              <a:rPr lang="en-US" sz="3200" dirty="0" err="1">
                <a:solidFill>
                  <a:schemeClr val="accent1"/>
                </a:solidFill>
                <a:latin typeface="Times New Roman" panose="02020603050405020304" pitchFamily="18" charset="0"/>
                <a:ea typeface="Times New Roman" panose="02020603050405020304" pitchFamily="18" charset="0"/>
              </a:rPr>
              <a:t>Powerpoint</a:t>
            </a:r>
            <a:r>
              <a:rPr lang="en-US" sz="3200" dirty="0">
                <a:solidFill>
                  <a:schemeClr val="accent1"/>
                </a:solidFill>
                <a:latin typeface="Times New Roman" panose="02020603050405020304" pitchFamily="18" charset="0"/>
                <a:ea typeface="Times New Roman" panose="02020603050405020304" pitchFamily="18" charset="0"/>
              </a:rPr>
              <a:t> (3-5 slide)</a:t>
            </a:r>
          </a:p>
        </p:txBody>
      </p:sp>
    </p:spTree>
    <p:extLst>
      <p:ext uri="{BB962C8B-B14F-4D97-AF65-F5344CB8AC3E}">
        <p14:creationId xmlns:p14="http://schemas.microsoft.com/office/powerpoint/2010/main" val="4244091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B62329"/>
        </a:solidFill>
        <a:effectLst/>
      </p:bgPr>
    </p:bg>
    <p:spTree>
      <p:nvGrpSpPr>
        <p:cNvPr id="1" name="Shape 1285"/>
        <p:cNvGrpSpPr/>
        <p:nvPr/>
      </p:nvGrpSpPr>
      <p:grpSpPr>
        <a:xfrm>
          <a:off x="0" y="0"/>
          <a:ext cx="0" cy="0"/>
          <a:chOff x="0" y="0"/>
          <a:chExt cx="0" cy="0"/>
        </a:xfrm>
      </p:grpSpPr>
      <p:pic>
        <p:nvPicPr>
          <p:cNvPr id="1286" name="Google Shape;1286;p34" descr="Hình động cảm ơn đẹp, dễ thương tạo cảm giác nhẹ nhàng, vui vẻ"/>
          <p:cNvPicPr preferRelativeResize="0"/>
          <p:nvPr/>
        </p:nvPicPr>
        <p:blipFill rotWithShape="1">
          <a:blip r:embed="rId3">
            <a:alphaModFix/>
          </a:blip>
          <a:srcRect/>
          <a:stretch/>
        </p:blipFill>
        <p:spPr>
          <a:xfrm>
            <a:off x="50800" y="914400"/>
            <a:ext cx="6653212" cy="4648200"/>
          </a:xfrm>
          <a:prstGeom prst="rect">
            <a:avLst/>
          </a:prstGeom>
          <a:noFill/>
          <a:ln>
            <a:noFill/>
          </a:ln>
        </p:spPr>
      </p:pic>
      <p:pic>
        <p:nvPicPr>
          <p:cNvPr id="1287" name="Google Shape;1287;p34"/>
          <p:cNvPicPr preferRelativeResize="0"/>
          <p:nvPr/>
        </p:nvPicPr>
        <p:blipFill rotWithShape="1">
          <a:blip r:embed="rId4">
            <a:alphaModFix/>
          </a:blip>
          <a:srcRect/>
          <a:stretch/>
        </p:blipFill>
        <p:spPr>
          <a:xfrm>
            <a:off x="6704012" y="-42862"/>
            <a:ext cx="5484812" cy="6945312"/>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p:nvPr/>
        </p:nvSpPr>
        <p:spPr>
          <a:xfrm>
            <a:off x="1989137" y="153987"/>
            <a:ext cx="7740650" cy="706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4000"/>
              <a:buFont typeface="Arial"/>
              <a:buNone/>
            </a:pPr>
            <a:r>
              <a:rPr lang="en-US" sz="4000" b="1" i="0" u="none">
                <a:solidFill>
                  <a:schemeClr val="lt1"/>
                </a:solidFill>
                <a:latin typeface="Arial"/>
                <a:ea typeface="Arial"/>
                <a:cs typeface="Arial"/>
                <a:sym typeface="Arial"/>
              </a:rPr>
              <a:t>BÀI 17. PHENOL</a:t>
            </a:r>
            <a:endParaRPr/>
          </a:p>
        </p:txBody>
      </p:sp>
      <p:sp>
        <p:nvSpPr>
          <p:cNvPr id="201" name="Google Shape;201;p5"/>
          <p:cNvSpPr/>
          <p:nvPr/>
        </p:nvSpPr>
        <p:spPr>
          <a:xfrm>
            <a:off x="627062" y="2292350"/>
            <a:ext cx="2513012" cy="2968625"/>
          </a:xfrm>
          <a:prstGeom prst="hexagon">
            <a:avLst>
              <a:gd name="adj" fmla="val 25000"/>
              <a:gd name="vf" fmla="val 115470"/>
            </a:avLst>
          </a:prstGeom>
          <a:solidFill>
            <a:schemeClr val="accent1"/>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NỘI DUNG BÀI HỌC</a:t>
            </a:r>
            <a:endParaRPr/>
          </a:p>
        </p:txBody>
      </p:sp>
      <p:sp>
        <p:nvSpPr>
          <p:cNvPr id="202" name="Google Shape;202;p5"/>
          <p:cNvSpPr/>
          <p:nvPr/>
        </p:nvSpPr>
        <p:spPr>
          <a:xfrm>
            <a:off x="4967287" y="1828800"/>
            <a:ext cx="5699125" cy="738187"/>
          </a:xfrm>
          <a:prstGeom prst="roundRect">
            <a:avLst>
              <a:gd name="adj" fmla="val 10800"/>
            </a:avLst>
          </a:prstGeom>
          <a:solidFill>
            <a:srgbClr val="F4F781"/>
          </a:solidFill>
          <a:ln w="19050" cap="flat" cmpd="sng">
            <a:solidFill>
              <a:schemeClr val="lt1"/>
            </a:solidFill>
            <a:prstDash val="solid"/>
            <a:miter lim="800000"/>
            <a:headEnd type="none" w="sm" len="sm"/>
            <a:tailEnd type="none" w="sm" len="sm"/>
          </a:ln>
          <a:effectLst>
            <a:outerShdw blurRad="63500" dist="53881" dir="2700000">
              <a:srgbClr val="292929">
                <a:alpha val="49803"/>
              </a:srgbClr>
            </a:outerShdw>
          </a:effectLst>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Clr>
                <a:schemeClr val="dk1"/>
              </a:buClr>
              <a:buSzPts val="3400"/>
              <a:buFont typeface="Arial"/>
              <a:buNone/>
            </a:pPr>
            <a:r>
              <a:rPr lang="en-US" sz="3400" b="1" i="0" u="none">
                <a:solidFill>
                  <a:schemeClr val="dk1"/>
                </a:solidFill>
                <a:latin typeface="Arial"/>
                <a:ea typeface="Arial"/>
                <a:cs typeface="Arial"/>
                <a:sym typeface="Arial"/>
              </a:rPr>
              <a:t>KHÁI NIỆM VÀ CẤU TRÚC</a:t>
            </a:r>
            <a:endParaRPr/>
          </a:p>
        </p:txBody>
      </p:sp>
      <p:sp>
        <p:nvSpPr>
          <p:cNvPr id="203" name="Google Shape;203;p5"/>
          <p:cNvSpPr/>
          <p:nvPr/>
        </p:nvSpPr>
        <p:spPr>
          <a:xfrm>
            <a:off x="4964112" y="2906712"/>
            <a:ext cx="5702300" cy="738187"/>
          </a:xfrm>
          <a:prstGeom prst="roundRect">
            <a:avLst>
              <a:gd name="adj" fmla="val 10800"/>
            </a:avLst>
          </a:prstGeom>
          <a:solidFill>
            <a:srgbClr val="F4F781"/>
          </a:solidFill>
          <a:ln w="19050" cap="flat" cmpd="sng">
            <a:solidFill>
              <a:schemeClr val="lt1"/>
            </a:solidFill>
            <a:prstDash val="solid"/>
            <a:miter lim="800000"/>
            <a:headEnd type="none" w="sm" len="sm"/>
            <a:tailEnd type="none" w="sm" len="sm"/>
          </a:ln>
          <a:effectLst>
            <a:outerShdw blurRad="63500" dist="53881" dir="2700000">
              <a:srgbClr val="292929">
                <a:alpha val="49803"/>
              </a:srgbClr>
            </a:outerShdw>
          </a:effectLst>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Clr>
                <a:schemeClr val="dk1"/>
              </a:buClr>
              <a:buSzPts val="3400"/>
              <a:buFont typeface="Arial"/>
              <a:buNone/>
            </a:pPr>
            <a:r>
              <a:rPr lang="en-US" sz="3400" b="1" i="0" u="none">
                <a:solidFill>
                  <a:schemeClr val="dk1"/>
                </a:solidFill>
                <a:latin typeface="Arial"/>
                <a:ea typeface="Arial"/>
                <a:cs typeface="Arial"/>
                <a:sym typeface="Arial"/>
              </a:rPr>
              <a:t>TÍNH CHẤT VẬT LÍ</a:t>
            </a:r>
            <a:endParaRPr/>
          </a:p>
        </p:txBody>
      </p:sp>
      <p:sp>
        <p:nvSpPr>
          <p:cNvPr id="204" name="Google Shape;204;p5"/>
          <p:cNvSpPr/>
          <p:nvPr/>
        </p:nvSpPr>
        <p:spPr>
          <a:xfrm>
            <a:off x="4949825" y="3981450"/>
            <a:ext cx="5830887" cy="738187"/>
          </a:xfrm>
          <a:prstGeom prst="roundRect">
            <a:avLst>
              <a:gd name="adj" fmla="val 10800"/>
            </a:avLst>
          </a:prstGeom>
          <a:solidFill>
            <a:srgbClr val="F4F781"/>
          </a:solidFill>
          <a:ln w="19050" cap="flat" cmpd="sng">
            <a:solidFill>
              <a:schemeClr val="lt1"/>
            </a:solidFill>
            <a:prstDash val="solid"/>
            <a:miter lim="800000"/>
            <a:headEnd type="none" w="sm" len="sm"/>
            <a:tailEnd type="none" w="sm" len="sm"/>
          </a:ln>
          <a:effectLst>
            <a:outerShdw blurRad="63500" dist="53881" dir="2700000">
              <a:srgbClr val="292929">
                <a:alpha val="49803"/>
              </a:srgbClr>
            </a:outerShdw>
          </a:effectLst>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Clr>
                <a:schemeClr val="dk1"/>
              </a:buClr>
              <a:buSzPts val="3400"/>
              <a:buFont typeface="Arial"/>
              <a:buNone/>
            </a:pPr>
            <a:r>
              <a:rPr lang="en-US" sz="3400" b="1" i="0" u="none">
                <a:solidFill>
                  <a:schemeClr val="dk1"/>
                </a:solidFill>
                <a:latin typeface="Arial"/>
                <a:ea typeface="Arial"/>
                <a:cs typeface="Arial"/>
                <a:sym typeface="Arial"/>
              </a:rPr>
              <a:t>TÍNH CHẤT HÓA HỌC</a:t>
            </a:r>
            <a:endParaRPr/>
          </a:p>
        </p:txBody>
      </p:sp>
      <p:sp>
        <p:nvSpPr>
          <p:cNvPr id="205" name="Google Shape;205;p5"/>
          <p:cNvSpPr/>
          <p:nvPr/>
        </p:nvSpPr>
        <p:spPr>
          <a:xfrm>
            <a:off x="4987925" y="5038725"/>
            <a:ext cx="5830887" cy="685800"/>
          </a:xfrm>
          <a:prstGeom prst="roundRect">
            <a:avLst>
              <a:gd name="adj" fmla="val 10800"/>
            </a:avLst>
          </a:prstGeom>
          <a:solidFill>
            <a:srgbClr val="F4F781"/>
          </a:solidFill>
          <a:ln w="19050" cap="flat" cmpd="sng">
            <a:solidFill>
              <a:schemeClr val="lt1"/>
            </a:solidFill>
            <a:prstDash val="solid"/>
            <a:miter lim="800000"/>
            <a:headEnd type="none" w="sm" len="sm"/>
            <a:tailEnd type="none" w="sm" len="sm"/>
          </a:ln>
          <a:effectLst>
            <a:outerShdw blurRad="63500" dist="53881" dir="2700000">
              <a:srgbClr val="292929">
                <a:alpha val="49803"/>
              </a:srgbClr>
            </a:outerShdw>
          </a:effectLst>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Clr>
                <a:schemeClr val="dk1"/>
              </a:buClr>
              <a:buSzPts val="3400"/>
              <a:buFont typeface="Arial"/>
              <a:buNone/>
            </a:pPr>
            <a:r>
              <a:rPr lang="en-US" sz="3400" b="1" i="0" u="none">
                <a:solidFill>
                  <a:schemeClr val="dk1"/>
                </a:solidFill>
                <a:latin typeface="Arial"/>
                <a:ea typeface="Arial"/>
                <a:cs typeface="Arial"/>
                <a:sym typeface="Arial"/>
              </a:rPr>
              <a:t>ỨNG DỤNG VÀ ĐIỀU CHẾ</a:t>
            </a:r>
            <a:endParaRPr/>
          </a:p>
        </p:txBody>
      </p:sp>
      <p:cxnSp>
        <p:nvCxnSpPr>
          <p:cNvPr id="206" name="Google Shape;206;p5"/>
          <p:cNvCxnSpPr/>
          <p:nvPr/>
        </p:nvCxnSpPr>
        <p:spPr>
          <a:xfrm>
            <a:off x="3098800" y="3776662"/>
            <a:ext cx="927100" cy="0"/>
          </a:xfrm>
          <a:prstGeom prst="straightConnector1">
            <a:avLst/>
          </a:prstGeom>
          <a:noFill/>
          <a:ln w="28575" cap="flat" cmpd="sng">
            <a:solidFill>
              <a:schemeClr val="lt1"/>
            </a:solidFill>
            <a:prstDash val="solid"/>
            <a:miter lim="800000"/>
            <a:headEnd type="none" w="med" len="med"/>
            <a:tailEnd type="none" w="med" len="med"/>
          </a:ln>
        </p:spPr>
      </p:cxnSp>
      <p:cxnSp>
        <p:nvCxnSpPr>
          <p:cNvPr id="207" name="Google Shape;207;p5"/>
          <p:cNvCxnSpPr/>
          <p:nvPr/>
        </p:nvCxnSpPr>
        <p:spPr>
          <a:xfrm>
            <a:off x="4025900" y="2205037"/>
            <a:ext cx="12700" cy="3201987"/>
          </a:xfrm>
          <a:prstGeom prst="straightConnector1">
            <a:avLst/>
          </a:prstGeom>
          <a:noFill/>
          <a:ln w="28575" cap="flat" cmpd="sng">
            <a:solidFill>
              <a:schemeClr val="lt1"/>
            </a:solidFill>
            <a:prstDash val="solid"/>
            <a:miter lim="800000"/>
            <a:headEnd type="none" w="med" len="med"/>
            <a:tailEnd type="none" w="med" len="med"/>
          </a:ln>
        </p:spPr>
      </p:cxnSp>
      <p:cxnSp>
        <p:nvCxnSpPr>
          <p:cNvPr id="208" name="Google Shape;208;p5"/>
          <p:cNvCxnSpPr/>
          <p:nvPr/>
        </p:nvCxnSpPr>
        <p:spPr>
          <a:xfrm>
            <a:off x="4038600" y="2205037"/>
            <a:ext cx="914400" cy="0"/>
          </a:xfrm>
          <a:prstGeom prst="straightConnector1">
            <a:avLst/>
          </a:prstGeom>
          <a:noFill/>
          <a:ln w="28575" cap="flat" cmpd="sng">
            <a:solidFill>
              <a:schemeClr val="lt1"/>
            </a:solidFill>
            <a:prstDash val="solid"/>
            <a:miter lim="800000"/>
            <a:headEnd type="none" w="med" len="med"/>
            <a:tailEnd type="stealth" w="med" len="med"/>
          </a:ln>
        </p:spPr>
      </p:cxnSp>
      <p:cxnSp>
        <p:nvCxnSpPr>
          <p:cNvPr id="209" name="Google Shape;209;p5"/>
          <p:cNvCxnSpPr/>
          <p:nvPr/>
        </p:nvCxnSpPr>
        <p:spPr>
          <a:xfrm>
            <a:off x="4041775" y="3260725"/>
            <a:ext cx="914400" cy="0"/>
          </a:xfrm>
          <a:prstGeom prst="straightConnector1">
            <a:avLst/>
          </a:prstGeom>
          <a:noFill/>
          <a:ln w="28575" cap="flat" cmpd="sng">
            <a:solidFill>
              <a:schemeClr val="lt1"/>
            </a:solidFill>
            <a:prstDash val="solid"/>
            <a:miter lim="800000"/>
            <a:headEnd type="none" w="med" len="med"/>
            <a:tailEnd type="stealth" w="med" len="med"/>
          </a:ln>
        </p:spPr>
      </p:cxnSp>
      <p:cxnSp>
        <p:nvCxnSpPr>
          <p:cNvPr id="210" name="Google Shape;210;p5"/>
          <p:cNvCxnSpPr/>
          <p:nvPr/>
        </p:nvCxnSpPr>
        <p:spPr>
          <a:xfrm>
            <a:off x="4027487" y="4351337"/>
            <a:ext cx="914400" cy="0"/>
          </a:xfrm>
          <a:prstGeom prst="straightConnector1">
            <a:avLst/>
          </a:prstGeom>
          <a:noFill/>
          <a:ln w="28575" cap="flat" cmpd="sng">
            <a:solidFill>
              <a:schemeClr val="lt1"/>
            </a:solidFill>
            <a:prstDash val="solid"/>
            <a:miter lim="800000"/>
            <a:headEnd type="none" w="med" len="med"/>
            <a:tailEnd type="stealth" w="med" len="med"/>
          </a:ln>
        </p:spPr>
      </p:cxnSp>
      <p:cxnSp>
        <p:nvCxnSpPr>
          <p:cNvPr id="211" name="Google Shape;211;p5"/>
          <p:cNvCxnSpPr/>
          <p:nvPr/>
        </p:nvCxnSpPr>
        <p:spPr>
          <a:xfrm>
            <a:off x="4027487" y="5407025"/>
            <a:ext cx="914400" cy="0"/>
          </a:xfrm>
          <a:prstGeom prst="straightConnector1">
            <a:avLst/>
          </a:prstGeom>
          <a:noFill/>
          <a:ln w="28575" cap="flat" cmpd="sng">
            <a:solidFill>
              <a:schemeClr val="lt1"/>
            </a:solidFill>
            <a:prstDash val="solid"/>
            <a:miter lim="800000"/>
            <a:headEnd type="none"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par>
                                <p:cTn id="8" presetID="10" presetClass="entr" presetSubtype="0"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500"/>
                                        <p:tgtEl>
                                          <p:spTgt spid="2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8"/>
                                        </p:tgtEl>
                                        <p:attrNameLst>
                                          <p:attrName>style.visibility</p:attrName>
                                        </p:attrNameLst>
                                      </p:cBhvr>
                                      <p:to>
                                        <p:strVal val="visible"/>
                                      </p:to>
                                    </p:set>
                                    <p:animEffect transition="in" filter="fade">
                                      <p:cBhvr>
                                        <p:cTn id="15" dur="500"/>
                                        <p:tgtEl>
                                          <p:spTgt spid="208"/>
                                        </p:tgtEl>
                                      </p:cBhvr>
                                    </p:animEffect>
                                  </p:childTnLst>
                                </p:cTn>
                              </p:par>
                              <p:par>
                                <p:cTn id="16" presetID="10" presetClass="entr" presetSubtype="0" fill="hold" nodeType="withEffect">
                                  <p:stCondLst>
                                    <p:cond delay="0"/>
                                  </p:stCondLst>
                                  <p:childTnLst>
                                    <p:set>
                                      <p:cBhvr>
                                        <p:cTn id="17" dur="1" fill="hold">
                                          <p:stCondLst>
                                            <p:cond delay="0"/>
                                          </p:stCondLst>
                                        </p:cTn>
                                        <p:tgtEl>
                                          <p:spTgt spid="202"/>
                                        </p:tgtEl>
                                        <p:attrNameLst>
                                          <p:attrName>style.visibility</p:attrName>
                                        </p:attrNameLst>
                                      </p:cBhvr>
                                      <p:to>
                                        <p:strVal val="visible"/>
                                      </p:to>
                                    </p:set>
                                    <p:animEffect transition="in" filter="fade">
                                      <p:cBhvr>
                                        <p:cTn id="18" dur="500"/>
                                        <p:tgtEl>
                                          <p:spTgt spid="20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9"/>
                                        </p:tgtEl>
                                        <p:attrNameLst>
                                          <p:attrName>style.visibility</p:attrName>
                                        </p:attrNameLst>
                                      </p:cBhvr>
                                      <p:to>
                                        <p:strVal val="visible"/>
                                      </p:to>
                                    </p:set>
                                    <p:animEffect transition="in" filter="fade">
                                      <p:cBhvr>
                                        <p:cTn id="23" dur="500"/>
                                        <p:tgtEl>
                                          <p:spTgt spid="209"/>
                                        </p:tgtEl>
                                      </p:cBhvr>
                                    </p:animEffect>
                                  </p:childTnLst>
                                </p:cTn>
                              </p:par>
                              <p:par>
                                <p:cTn id="24" presetID="10" presetClass="entr" presetSubtype="0" fill="hold" nodeType="withEffect">
                                  <p:stCondLst>
                                    <p:cond delay="0"/>
                                  </p:stCondLst>
                                  <p:childTnLst>
                                    <p:set>
                                      <p:cBhvr>
                                        <p:cTn id="25" dur="1" fill="hold">
                                          <p:stCondLst>
                                            <p:cond delay="0"/>
                                          </p:stCondLst>
                                        </p:cTn>
                                        <p:tgtEl>
                                          <p:spTgt spid="203"/>
                                        </p:tgtEl>
                                        <p:attrNameLst>
                                          <p:attrName>style.visibility</p:attrName>
                                        </p:attrNameLst>
                                      </p:cBhvr>
                                      <p:to>
                                        <p:strVal val="visible"/>
                                      </p:to>
                                    </p:set>
                                    <p:animEffect transition="in" filter="fade">
                                      <p:cBhvr>
                                        <p:cTn id="26" dur="500"/>
                                        <p:tgtEl>
                                          <p:spTgt spid="20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0"/>
                                        </p:tgtEl>
                                        <p:attrNameLst>
                                          <p:attrName>style.visibility</p:attrName>
                                        </p:attrNameLst>
                                      </p:cBhvr>
                                      <p:to>
                                        <p:strVal val="visible"/>
                                      </p:to>
                                    </p:set>
                                    <p:animEffect transition="in" filter="fade">
                                      <p:cBhvr>
                                        <p:cTn id="31" dur="500"/>
                                        <p:tgtEl>
                                          <p:spTgt spid="210"/>
                                        </p:tgtEl>
                                      </p:cBhvr>
                                    </p:animEffect>
                                  </p:childTnLst>
                                </p:cTn>
                              </p:par>
                              <p:par>
                                <p:cTn id="32" presetID="10" presetClass="entr" presetSubtype="0" fill="hold" nodeType="withEffect">
                                  <p:stCondLst>
                                    <p:cond delay="0"/>
                                  </p:stCondLst>
                                  <p:childTnLst>
                                    <p:set>
                                      <p:cBhvr>
                                        <p:cTn id="33" dur="1" fill="hold">
                                          <p:stCondLst>
                                            <p:cond delay="0"/>
                                          </p:stCondLst>
                                        </p:cTn>
                                        <p:tgtEl>
                                          <p:spTgt spid="204"/>
                                        </p:tgtEl>
                                        <p:attrNameLst>
                                          <p:attrName>style.visibility</p:attrName>
                                        </p:attrNameLst>
                                      </p:cBhvr>
                                      <p:to>
                                        <p:strVal val="visible"/>
                                      </p:to>
                                    </p:set>
                                    <p:animEffect transition="in" filter="fade">
                                      <p:cBhvr>
                                        <p:cTn id="34" dur="500"/>
                                        <p:tgtEl>
                                          <p:spTgt spid="20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1"/>
                                        </p:tgtEl>
                                        <p:attrNameLst>
                                          <p:attrName>style.visibility</p:attrName>
                                        </p:attrNameLst>
                                      </p:cBhvr>
                                      <p:to>
                                        <p:strVal val="visible"/>
                                      </p:to>
                                    </p:set>
                                    <p:animEffect transition="in" filter="fade">
                                      <p:cBhvr>
                                        <p:cTn id="39" dur="500"/>
                                        <p:tgtEl>
                                          <p:spTgt spid="211"/>
                                        </p:tgtEl>
                                      </p:cBhvr>
                                    </p:animEffect>
                                  </p:childTnLst>
                                </p:cTn>
                              </p:par>
                              <p:par>
                                <p:cTn id="40" presetID="10" presetClass="entr" presetSubtype="0" fill="hold" nodeType="withEffect">
                                  <p:stCondLst>
                                    <p:cond delay="0"/>
                                  </p:stCondLst>
                                  <p:childTnLst>
                                    <p:set>
                                      <p:cBhvr>
                                        <p:cTn id="41" dur="1" fill="hold">
                                          <p:stCondLst>
                                            <p:cond delay="0"/>
                                          </p:stCondLst>
                                        </p:cTn>
                                        <p:tgtEl>
                                          <p:spTgt spid="205"/>
                                        </p:tgtEl>
                                        <p:attrNameLst>
                                          <p:attrName>style.visibility</p:attrName>
                                        </p:attrNameLst>
                                      </p:cBhvr>
                                      <p:to>
                                        <p:strVal val="visible"/>
                                      </p:to>
                                    </p:set>
                                    <p:animEffect transition="in" filter="fade">
                                      <p:cBhvr>
                                        <p:cTn id="42"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p:nvPr/>
        </p:nvSpPr>
        <p:spPr>
          <a:xfrm>
            <a:off x="344487" y="315912"/>
            <a:ext cx="7035800"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 KHÁI NIỆM VÀ CẤU TRÚC</a:t>
            </a:r>
            <a:endParaRPr/>
          </a:p>
        </p:txBody>
      </p:sp>
      <p:sp>
        <p:nvSpPr>
          <p:cNvPr id="218" name="Google Shape;218;p6"/>
          <p:cNvSpPr txBox="1"/>
          <p:nvPr/>
        </p:nvSpPr>
        <p:spPr>
          <a:xfrm>
            <a:off x="492125" y="1095375"/>
            <a:ext cx="11545887" cy="938212"/>
          </a:xfrm>
          <a:prstGeom prst="rect">
            <a:avLst/>
          </a:prstGeom>
          <a:noFill/>
          <a:ln>
            <a:noFill/>
          </a:ln>
        </p:spPr>
        <p:txBody>
          <a:bodyPr spcFirstLastPara="1" wrap="square" lIns="91425" tIns="45700" rIns="91425" bIns="45700" anchor="t" anchorCtr="0">
            <a:spAutoFit/>
          </a:bodyPr>
          <a:lstStyle/>
          <a:p>
            <a:pPr marL="0" marR="0" lvl="0" indent="-152400" algn="just" rtl="0">
              <a:lnSpc>
                <a:spcPct val="120000"/>
              </a:lnSpc>
              <a:spcBef>
                <a:spcPts val="0"/>
              </a:spcBef>
              <a:spcAft>
                <a:spcPts val="0"/>
              </a:spcAft>
              <a:buClr>
                <a:schemeClr val="lt1"/>
              </a:buClr>
              <a:buSzPts val="2400"/>
              <a:buFont typeface="Noto Sans Symbols"/>
              <a:buChar char="⮚"/>
            </a:pPr>
            <a:r>
              <a:rPr lang="en-US" sz="2400" b="1" i="0" u="none">
                <a:solidFill>
                  <a:schemeClr val="lt1"/>
                </a:solidFill>
                <a:latin typeface="Arial"/>
                <a:ea typeface="Arial"/>
                <a:cs typeface="Arial"/>
                <a:sym typeface="Arial"/>
              </a:rPr>
              <a:t>  Phenol là những hợp chất hữu cơ trong phân tử có 1 hay nhiều nhóm hydroxy </a:t>
            </a:r>
            <a:r>
              <a:rPr lang="en-US" sz="2400" b="1" i="0" u="none">
                <a:solidFill>
                  <a:srgbClr val="FFFF00"/>
                </a:solidFill>
                <a:latin typeface="Arial"/>
                <a:ea typeface="Arial"/>
                <a:cs typeface="Arial"/>
                <a:sym typeface="Arial"/>
              </a:rPr>
              <a:t>–OH liên kết trực tiếp </a:t>
            </a:r>
            <a:r>
              <a:rPr lang="en-US" sz="2400" b="1" i="0" u="none">
                <a:solidFill>
                  <a:schemeClr val="lt1"/>
                </a:solidFill>
                <a:latin typeface="Arial"/>
                <a:ea typeface="Arial"/>
                <a:cs typeface="Arial"/>
                <a:sym typeface="Arial"/>
              </a:rPr>
              <a:t>với nguyên tử </a:t>
            </a:r>
            <a:r>
              <a:rPr lang="en-US" sz="2400" b="1" i="0" u="none">
                <a:solidFill>
                  <a:srgbClr val="FFFF00"/>
                </a:solidFill>
                <a:latin typeface="Arial"/>
                <a:ea typeface="Arial"/>
                <a:cs typeface="Arial"/>
                <a:sym typeface="Arial"/>
              </a:rPr>
              <a:t>carbon</a:t>
            </a:r>
            <a:r>
              <a:rPr lang="en-US" sz="2400" b="1" i="0" u="none">
                <a:solidFill>
                  <a:schemeClr val="lt1"/>
                </a:solidFill>
                <a:latin typeface="Arial"/>
                <a:ea typeface="Arial"/>
                <a:cs typeface="Arial"/>
                <a:sym typeface="Arial"/>
              </a:rPr>
              <a:t> của </a:t>
            </a:r>
            <a:r>
              <a:rPr lang="en-US" sz="2400" b="1" i="0" u="none">
                <a:solidFill>
                  <a:srgbClr val="FFFF00"/>
                </a:solidFill>
                <a:latin typeface="Arial"/>
                <a:ea typeface="Arial"/>
                <a:cs typeface="Arial"/>
                <a:sym typeface="Arial"/>
              </a:rPr>
              <a:t>vòng benzene</a:t>
            </a:r>
            <a:r>
              <a:rPr lang="en-US" sz="2400" b="1" i="0" u="none">
                <a:solidFill>
                  <a:schemeClr val="lt1"/>
                </a:solidFill>
                <a:latin typeface="Arial"/>
                <a:ea typeface="Arial"/>
                <a:cs typeface="Arial"/>
                <a:sym typeface="Arial"/>
              </a:rPr>
              <a:t>.</a:t>
            </a:r>
            <a:endParaRPr/>
          </a:p>
        </p:txBody>
      </p:sp>
      <p:grpSp>
        <p:nvGrpSpPr>
          <p:cNvPr id="219" name="Google Shape;219;p6"/>
          <p:cNvGrpSpPr/>
          <p:nvPr/>
        </p:nvGrpSpPr>
        <p:grpSpPr>
          <a:xfrm>
            <a:off x="2892425" y="3373437"/>
            <a:ext cx="838200" cy="1628775"/>
            <a:chOff x="2133604" y="4438328"/>
            <a:chExt cx="927102" cy="1948185"/>
          </a:xfrm>
        </p:grpSpPr>
        <p:grpSp>
          <p:nvGrpSpPr>
            <p:cNvPr id="220" name="Google Shape;220;p6"/>
            <p:cNvGrpSpPr/>
            <p:nvPr/>
          </p:nvGrpSpPr>
          <p:grpSpPr>
            <a:xfrm>
              <a:off x="2133604" y="4953000"/>
              <a:ext cx="927102" cy="1433513"/>
              <a:chOff x="1328" y="2259"/>
              <a:chExt cx="584" cy="903"/>
            </a:xfrm>
          </p:grpSpPr>
          <p:cxnSp>
            <p:nvCxnSpPr>
              <p:cNvPr id="221" name="Google Shape;221;p6"/>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222" name="Google Shape;222;p6"/>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223" name="Google Shape;223;p6"/>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224" name="Google Shape;224;p6"/>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225" name="Google Shape;225;p6"/>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226" name="Google Shape;226;p6"/>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227" name="Google Shape;227;p6"/>
              <p:cNvSpPr/>
              <p:nvPr/>
            </p:nvSpPr>
            <p:spPr>
              <a:xfrm>
                <a:off x="1429" y="2622"/>
                <a:ext cx="370" cy="38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28" name="Google Shape;228;p6"/>
              <p:cNvCxnSpPr/>
              <p:nvPr/>
            </p:nvCxnSpPr>
            <p:spPr>
              <a:xfrm>
                <a:off x="1619" y="2259"/>
                <a:ext cx="1" cy="210"/>
              </a:xfrm>
              <a:prstGeom prst="straightConnector1">
                <a:avLst/>
              </a:prstGeom>
              <a:noFill/>
              <a:ln w="28575" cap="flat" cmpd="sng">
                <a:solidFill>
                  <a:schemeClr val="lt1"/>
                </a:solidFill>
                <a:prstDash val="solid"/>
                <a:miter lim="800000"/>
                <a:headEnd type="none" w="med" len="med"/>
                <a:tailEnd type="none" w="med" len="med"/>
              </a:ln>
            </p:spPr>
          </p:cxnSp>
        </p:grpSp>
        <p:sp>
          <p:nvSpPr>
            <p:cNvPr id="229" name="Google Shape;229;p6"/>
            <p:cNvSpPr txBox="1"/>
            <p:nvPr/>
          </p:nvSpPr>
          <p:spPr>
            <a:xfrm>
              <a:off x="2448553" y="4438328"/>
              <a:ext cx="595738" cy="5560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grpSp>
      <p:grpSp>
        <p:nvGrpSpPr>
          <p:cNvPr id="230" name="Google Shape;230;p6"/>
          <p:cNvGrpSpPr/>
          <p:nvPr/>
        </p:nvGrpSpPr>
        <p:grpSpPr>
          <a:xfrm>
            <a:off x="5167473" y="3303384"/>
            <a:ext cx="1890712" cy="1697037"/>
            <a:chOff x="3275012" y="2732303"/>
            <a:chExt cx="2044660" cy="1515743"/>
          </a:xfrm>
        </p:grpSpPr>
        <p:grpSp>
          <p:nvGrpSpPr>
            <p:cNvPr id="231" name="Google Shape;231;p6"/>
            <p:cNvGrpSpPr/>
            <p:nvPr/>
          </p:nvGrpSpPr>
          <p:grpSpPr>
            <a:xfrm>
              <a:off x="3275012" y="2732303"/>
              <a:ext cx="2044660" cy="1515743"/>
              <a:chOff x="2838452" y="1881085"/>
              <a:chExt cx="2004511" cy="1519340"/>
            </a:xfrm>
          </p:grpSpPr>
          <p:grpSp>
            <p:nvGrpSpPr>
              <p:cNvPr id="232" name="Google Shape;232;p6"/>
              <p:cNvGrpSpPr/>
              <p:nvPr/>
            </p:nvGrpSpPr>
            <p:grpSpPr>
              <a:xfrm>
                <a:off x="2838452" y="2550519"/>
                <a:ext cx="838014" cy="849906"/>
                <a:chOff x="1328" y="2473"/>
                <a:chExt cx="584" cy="689"/>
              </a:xfrm>
            </p:grpSpPr>
            <p:cxnSp>
              <p:nvCxnSpPr>
                <p:cNvPr id="233" name="Google Shape;233;p6"/>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234" name="Google Shape;234;p6"/>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235" name="Google Shape;235;p6"/>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236" name="Google Shape;236;p6"/>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237" name="Google Shape;237;p6"/>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238" name="Google Shape;238;p6"/>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239" name="Google Shape;239;p6"/>
                <p:cNvSpPr/>
                <p:nvPr/>
              </p:nvSpPr>
              <p:spPr>
                <a:xfrm>
                  <a:off x="1429" y="2621"/>
                  <a:ext cx="372"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40" name="Google Shape;240;p6"/>
              <p:cNvSpPr txBox="1"/>
              <p:nvPr/>
            </p:nvSpPr>
            <p:spPr>
              <a:xfrm>
                <a:off x="3124200" y="1881085"/>
                <a:ext cx="701349" cy="4319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sp>
            <p:nvSpPr>
              <p:cNvPr id="241" name="Google Shape;241;p6"/>
              <p:cNvSpPr txBox="1"/>
              <p:nvPr/>
            </p:nvSpPr>
            <p:spPr>
              <a:xfrm>
                <a:off x="4008483" y="2266950"/>
                <a:ext cx="834480" cy="4319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3</a:t>
                </a:r>
                <a:endParaRPr/>
              </a:p>
            </p:txBody>
          </p:sp>
        </p:grpSp>
        <p:cxnSp>
          <p:nvCxnSpPr>
            <p:cNvPr id="242" name="Google Shape;242;p6"/>
            <p:cNvCxnSpPr/>
            <p:nvPr/>
          </p:nvCxnSpPr>
          <p:spPr>
            <a:xfrm rot="5400000">
              <a:off x="3544049" y="3246854"/>
              <a:ext cx="304850" cy="1717"/>
            </a:xfrm>
            <a:prstGeom prst="straightConnector1">
              <a:avLst/>
            </a:prstGeom>
            <a:noFill/>
            <a:ln w="28575" cap="flat" cmpd="sng">
              <a:solidFill>
                <a:schemeClr val="lt1"/>
              </a:solidFill>
              <a:prstDash val="solid"/>
              <a:miter lim="800000"/>
              <a:headEnd type="none" w="med" len="med"/>
              <a:tailEnd type="none" w="med" len="med"/>
            </a:ln>
          </p:spPr>
        </p:cxnSp>
        <p:cxnSp>
          <p:nvCxnSpPr>
            <p:cNvPr id="243" name="Google Shape;243;p6"/>
            <p:cNvCxnSpPr/>
            <p:nvPr/>
          </p:nvCxnSpPr>
          <p:spPr>
            <a:xfrm flipH="1">
              <a:off x="4123091" y="3429913"/>
              <a:ext cx="317600" cy="181492"/>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grpSp>
      <p:grpSp>
        <p:nvGrpSpPr>
          <p:cNvPr id="244" name="Google Shape;244;p6"/>
          <p:cNvGrpSpPr/>
          <p:nvPr/>
        </p:nvGrpSpPr>
        <p:grpSpPr>
          <a:xfrm>
            <a:off x="7618412" y="3316287"/>
            <a:ext cx="1893887" cy="2482850"/>
            <a:chOff x="8500156" y="3900534"/>
            <a:chExt cx="2011702" cy="2245352"/>
          </a:xfrm>
        </p:grpSpPr>
        <p:grpSp>
          <p:nvGrpSpPr>
            <p:cNvPr id="245" name="Google Shape;245;p6"/>
            <p:cNvGrpSpPr/>
            <p:nvPr/>
          </p:nvGrpSpPr>
          <p:grpSpPr>
            <a:xfrm>
              <a:off x="8500156" y="3900534"/>
              <a:ext cx="2011702" cy="1526802"/>
              <a:chOff x="6693124" y="2645044"/>
              <a:chExt cx="2011702" cy="1526802"/>
            </a:xfrm>
          </p:grpSpPr>
          <p:grpSp>
            <p:nvGrpSpPr>
              <p:cNvPr id="246" name="Google Shape;246;p6"/>
              <p:cNvGrpSpPr/>
              <p:nvPr/>
            </p:nvGrpSpPr>
            <p:grpSpPr>
              <a:xfrm>
                <a:off x="6693124" y="2645044"/>
                <a:ext cx="2011702" cy="1526802"/>
                <a:chOff x="2838452" y="1869999"/>
                <a:chExt cx="1972202" cy="1530426"/>
              </a:xfrm>
            </p:grpSpPr>
            <p:grpSp>
              <p:nvGrpSpPr>
                <p:cNvPr id="247" name="Google Shape;247;p6"/>
                <p:cNvGrpSpPr/>
                <p:nvPr/>
              </p:nvGrpSpPr>
              <p:grpSpPr>
                <a:xfrm>
                  <a:off x="2838452" y="2550519"/>
                  <a:ext cx="838014" cy="849906"/>
                  <a:chOff x="1328" y="2473"/>
                  <a:chExt cx="584" cy="689"/>
                </a:xfrm>
              </p:grpSpPr>
              <p:cxnSp>
                <p:nvCxnSpPr>
                  <p:cNvPr id="248" name="Google Shape;248;p6"/>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249" name="Google Shape;249;p6"/>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250" name="Google Shape;250;p6"/>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251" name="Google Shape;251;p6"/>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252" name="Google Shape;252;p6"/>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253" name="Google Shape;253;p6"/>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254" name="Google Shape;254;p6"/>
                  <p:cNvSpPr/>
                  <p:nvPr/>
                </p:nvSpPr>
                <p:spPr>
                  <a:xfrm>
                    <a:off x="1429" y="2621"/>
                    <a:ext cx="372"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55" name="Google Shape;255;p6"/>
                <p:cNvSpPr txBox="1"/>
                <p:nvPr/>
              </p:nvSpPr>
              <p:spPr>
                <a:xfrm>
                  <a:off x="3124199" y="1869999"/>
                  <a:ext cx="701349" cy="4319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sp>
              <p:nvSpPr>
                <p:cNvPr id="256" name="Google Shape;256;p6"/>
                <p:cNvSpPr txBox="1"/>
                <p:nvPr/>
              </p:nvSpPr>
              <p:spPr>
                <a:xfrm>
                  <a:off x="3976175" y="2280542"/>
                  <a:ext cx="834479" cy="4319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cxnSp>
              <p:nvCxnSpPr>
                <p:cNvPr id="257" name="Google Shape;257;p6"/>
                <p:cNvCxnSpPr/>
                <p:nvPr/>
              </p:nvCxnSpPr>
              <p:spPr>
                <a:xfrm flipH="1">
                  <a:off x="3656758" y="2592404"/>
                  <a:ext cx="314098" cy="181321"/>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grpSp>
          <p:cxnSp>
            <p:nvCxnSpPr>
              <p:cNvPr id="258" name="Google Shape;258;p6"/>
              <p:cNvCxnSpPr/>
              <p:nvPr/>
            </p:nvCxnSpPr>
            <p:spPr>
              <a:xfrm rot="5400000">
                <a:off x="6964071" y="3166057"/>
                <a:ext cx="302921" cy="1686"/>
              </a:xfrm>
              <a:prstGeom prst="straightConnector1">
                <a:avLst/>
              </a:prstGeom>
              <a:noFill/>
              <a:ln w="28575" cap="flat" cmpd="sng">
                <a:solidFill>
                  <a:schemeClr val="lt1"/>
                </a:solidFill>
                <a:prstDash val="solid"/>
                <a:miter lim="800000"/>
                <a:headEnd type="none" w="med" len="med"/>
                <a:tailEnd type="none" w="med" len="med"/>
              </a:ln>
            </p:spPr>
          </p:cxnSp>
        </p:grpSp>
        <p:cxnSp>
          <p:nvCxnSpPr>
            <p:cNvPr id="259" name="Google Shape;259;p6"/>
            <p:cNvCxnSpPr/>
            <p:nvPr/>
          </p:nvCxnSpPr>
          <p:spPr>
            <a:xfrm rot="5400000">
              <a:off x="8780502" y="5590882"/>
              <a:ext cx="304357" cy="1686"/>
            </a:xfrm>
            <a:prstGeom prst="straightConnector1">
              <a:avLst/>
            </a:prstGeom>
            <a:noFill/>
            <a:ln w="28575" cap="flat" cmpd="sng">
              <a:solidFill>
                <a:schemeClr val="lt1"/>
              </a:solidFill>
              <a:prstDash val="solid"/>
              <a:miter lim="800000"/>
              <a:headEnd type="none" w="med" len="med"/>
              <a:tailEnd type="none" w="med" len="med"/>
            </a:ln>
          </p:spPr>
        </p:cxnSp>
        <p:sp>
          <p:nvSpPr>
            <p:cNvPr id="260" name="Google Shape;260;p6"/>
            <p:cNvSpPr txBox="1"/>
            <p:nvPr/>
          </p:nvSpPr>
          <p:spPr>
            <a:xfrm>
              <a:off x="8790440" y="5715000"/>
              <a:ext cx="715396" cy="43088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3</a:t>
              </a:r>
              <a:endParaRPr/>
            </a:p>
          </p:txBody>
        </p:sp>
      </p:grpSp>
      <p:sp>
        <p:nvSpPr>
          <p:cNvPr id="261" name="Google Shape;261;p6"/>
          <p:cNvSpPr txBox="1"/>
          <p:nvPr/>
        </p:nvSpPr>
        <p:spPr>
          <a:xfrm>
            <a:off x="1606550" y="2270125"/>
            <a:ext cx="6729412"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dirty="0" err="1">
                <a:solidFill>
                  <a:schemeClr val="lt1"/>
                </a:solidFill>
                <a:latin typeface="Arial"/>
                <a:ea typeface="Arial"/>
                <a:cs typeface="Arial"/>
                <a:sym typeface="Arial"/>
              </a:rPr>
              <a:t>Trong</a:t>
            </a:r>
            <a:r>
              <a:rPr lang="en-US" sz="2400" b="0" i="0" u="none" dirty="0">
                <a:solidFill>
                  <a:schemeClr val="lt1"/>
                </a:solidFill>
                <a:latin typeface="Arial"/>
                <a:ea typeface="Arial"/>
                <a:cs typeface="Arial"/>
                <a:sym typeface="Arial"/>
              </a:rPr>
              <a:t> </a:t>
            </a:r>
            <a:r>
              <a:rPr lang="en-US" sz="2400" b="0" i="0" u="none" dirty="0" err="1">
                <a:solidFill>
                  <a:schemeClr val="lt1"/>
                </a:solidFill>
                <a:latin typeface="Arial"/>
                <a:ea typeface="Arial"/>
                <a:cs typeface="Arial"/>
                <a:sym typeface="Arial"/>
              </a:rPr>
              <a:t>các</a:t>
            </a:r>
            <a:r>
              <a:rPr lang="en-US" sz="2400" b="0" i="0" u="none" dirty="0">
                <a:solidFill>
                  <a:schemeClr val="lt1"/>
                </a:solidFill>
                <a:latin typeface="Arial"/>
                <a:ea typeface="Arial"/>
                <a:cs typeface="Arial"/>
                <a:sym typeface="Arial"/>
              </a:rPr>
              <a:t> </a:t>
            </a:r>
            <a:r>
              <a:rPr lang="en-US" sz="2400" b="0" i="0" u="none" dirty="0" err="1">
                <a:solidFill>
                  <a:schemeClr val="lt1"/>
                </a:solidFill>
                <a:latin typeface="Arial"/>
                <a:ea typeface="Arial"/>
                <a:cs typeface="Arial"/>
                <a:sym typeface="Arial"/>
              </a:rPr>
              <a:t>chất</a:t>
            </a:r>
            <a:r>
              <a:rPr lang="en-US" sz="2400" b="0" i="0" u="none" dirty="0">
                <a:solidFill>
                  <a:schemeClr val="lt1"/>
                </a:solidFill>
                <a:latin typeface="Arial"/>
                <a:ea typeface="Arial"/>
                <a:cs typeface="Arial"/>
                <a:sym typeface="Arial"/>
              </a:rPr>
              <a:t> </a:t>
            </a:r>
            <a:r>
              <a:rPr lang="en-US" sz="2400" b="0" i="0" u="none" dirty="0" err="1">
                <a:solidFill>
                  <a:schemeClr val="lt1"/>
                </a:solidFill>
                <a:latin typeface="Arial"/>
                <a:ea typeface="Arial"/>
                <a:cs typeface="Arial"/>
                <a:sym typeface="Arial"/>
              </a:rPr>
              <a:t>sau</a:t>
            </a:r>
            <a:r>
              <a:rPr lang="en-US" sz="2400" b="0" i="0" u="none" dirty="0">
                <a:solidFill>
                  <a:schemeClr val="lt1"/>
                </a:solidFill>
                <a:latin typeface="Arial"/>
                <a:ea typeface="Arial"/>
                <a:cs typeface="Arial"/>
                <a:sym typeface="Arial"/>
              </a:rPr>
              <a:t>, </a:t>
            </a:r>
            <a:r>
              <a:rPr lang="en-US" sz="2400" b="0" i="0" u="none" dirty="0" err="1">
                <a:solidFill>
                  <a:schemeClr val="lt1"/>
                </a:solidFill>
                <a:latin typeface="Arial"/>
                <a:ea typeface="Arial"/>
                <a:cs typeface="Arial"/>
                <a:sym typeface="Arial"/>
              </a:rPr>
              <a:t>chất</a:t>
            </a:r>
            <a:r>
              <a:rPr lang="en-US" sz="2400" b="0" i="0" u="none" dirty="0">
                <a:solidFill>
                  <a:schemeClr val="lt1"/>
                </a:solidFill>
                <a:latin typeface="Arial"/>
                <a:ea typeface="Arial"/>
                <a:cs typeface="Arial"/>
                <a:sym typeface="Arial"/>
              </a:rPr>
              <a:t> </a:t>
            </a:r>
            <a:r>
              <a:rPr lang="en-US" sz="2400" b="0" i="0" u="none" dirty="0" err="1">
                <a:solidFill>
                  <a:schemeClr val="lt1"/>
                </a:solidFill>
                <a:latin typeface="Arial"/>
                <a:ea typeface="Arial"/>
                <a:cs typeface="Arial"/>
                <a:sym typeface="Arial"/>
              </a:rPr>
              <a:t>nào</a:t>
            </a:r>
            <a:r>
              <a:rPr lang="en-US" sz="2400" b="0" i="0" u="none" dirty="0">
                <a:solidFill>
                  <a:schemeClr val="lt1"/>
                </a:solidFill>
                <a:latin typeface="Arial"/>
                <a:ea typeface="Arial"/>
                <a:cs typeface="Arial"/>
                <a:sym typeface="Arial"/>
              </a:rPr>
              <a:t> </a:t>
            </a:r>
            <a:r>
              <a:rPr lang="en-US" sz="2400" b="0" i="0" u="none" dirty="0" err="1">
                <a:solidFill>
                  <a:schemeClr val="lt1"/>
                </a:solidFill>
                <a:latin typeface="Arial"/>
                <a:ea typeface="Arial"/>
                <a:cs typeface="Arial"/>
                <a:sym typeface="Arial"/>
              </a:rPr>
              <a:t>thuộc</a:t>
            </a:r>
            <a:r>
              <a:rPr lang="en-US" sz="2400" b="0" i="0" u="none" dirty="0">
                <a:solidFill>
                  <a:schemeClr val="lt1"/>
                </a:solidFill>
                <a:latin typeface="Arial"/>
                <a:ea typeface="Arial"/>
                <a:cs typeface="Arial"/>
                <a:sym typeface="Arial"/>
              </a:rPr>
              <a:t> </a:t>
            </a:r>
            <a:r>
              <a:rPr lang="en-US" sz="2400" b="0" i="0" u="none" dirty="0" err="1">
                <a:solidFill>
                  <a:schemeClr val="lt1"/>
                </a:solidFill>
                <a:latin typeface="Arial"/>
                <a:ea typeface="Arial"/>
                <a:cs typeface="Arial"/>
                <a:sym typeface="Arial"/>
              </a:rPr>
              <a:t>loại</a:t>
            </a:r>
            <a:r>
              <a:rPr lang="en-US" sz="2400" b="0" i="0" u="none" dirty="0">
                <a:solidFill>
                  <a:schemeClr val="lt1"/>
                </a:solidFill>
                <a:latin typeface="Arial"/>
                <a:ea typeface="Arial"/>
                <a:cs typeface="Arial"/>
                <a:sym typeface="Arial"/>
              </a:rPr>
              <a:t> phenol?</a:t>
            </a:r>
            <a:endParaRPr dirty="0"/>
          </a:p>
        </p:txBody>
      </p:sp>
      <p:grpSp>
        <p:nvGrpSpPr>
          <p:cNvPr id="262" name="Google Shape;262;p6"/>
          <p:cNvGrpSpPr/>
          <p:nvPr/>
        </p:nvGrpSpPr>
        <p:grpSpPr>
          <a:xfrm>
            <a:off x="9852025" y="3441700"/>
            <a:ext cx="1728787" cy="1493837"/>
            <a:chOff x="2133604" y="4456430"/>
            <a:chExt cx="2073219" cy="1930083"/>
          </a:xfrm>
        </p:grpSpPr>
        <p:grpSp>
          <p:nvGrpSpPr>
            <p:cNvPr id="263" name="Google Shape;263;p6"/>
            <p:cNvGrpSpPr/>
            <p:nvPr/>
          </p:nvGrpSpPr>
          <p:grpSpPr>
            <a:xfrm>
              <a:off x="2133604" y="4953000"/>
              <a:ext cx="927102" cy="1433513"/>
              <a:chOff x="1328" y="2259"/>
              <a:chExt cx="584" cy="903"/>
            </a:xfrm>
          </p:grpSpPr>
          <p:cxnSp>
            <p:nvCxnSpPr>
              <p:cNvPr id="264" name="Google Shape;264;p6"/>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265" name="Google Shape;265;p6"/>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266" name="Google Shape;266;p6"/>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267" name="Google Shape;267;p6"/>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268" name="Google Shape;268;p6"/>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269" name="Google Shape;269;p6"/>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270" name="Google Shape;270;p6"/>
              <p:cNvSpPr/>
              <p:nvPr/>
            </p:nvSpPr>
            <p:spPr>
              <a:xfrm>
                <a:off x="1429" y="2622"/>
                <a:ext cx="370" cy="38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71" name="Google Shape;271;p6"/>
              <p:cNvCxnSpPr/>
              <p:nvPr/>
            </p:nvCxnSpPr>
            <p:spPr>
              <a:xfrm>
                <a:off x="1619" y="2259"/>
                <a:ext cx="1" cy="210"/>
              </a:xfrm>
              <a:prstGeom prst="straightConnector1">
                <a:avLst/>
              </a:prstGeom>
              <a:noFill/>
              <a:ln w="28575" cap="flat" cmpd="sng">
                <a:solidFill>
                  <a:schemeClr val="lt1"/>
                </a:solidFill>
                <a:prstDash val="solid"/>
                <a:miter lim="800000"/>
                <a:headEnd type="none" w="med" len="med"/>
                <a:tailEnd type="none" w="med" len="med"/>
              </a:ln>
            </p:spPr>
          </p:cxnSp>
        </p:grpSp>
        <p:sp>
          <p:nvSpPr>
            <p:cNvPr id="272" name="Google Shape;272;p6"/>
            <p:cNvSpPr txBox="1"/>
            <p:nvPr/>
          </p:nvSpPr>
          <p:spPr>
            <a:xfrm>
              <a:off x="2447729" y="4456430"/>
              <a:ext cx="1759094" cy="5558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2 </a:t>
              </a:r>
              <a:r>
                <a:rPr lang="en-US" sz="2800" b="1" i="0" u="none">
                  <a:solidFill>
                    <a:srgbClr val="F2F2F2"/>
                  </a:solidFill>
                  <a:latin typeface="Times New Roman"/>
                  <a:ea typeface="Times New Roman"/>
                  <a:cs typeface="Times New Roman"/>
                  <a:sym typeface="Times New Roman"/>
                </a:rPr>
                <a:t>–</a:t>
              </a:r>
              <a:r>
                <a:rPr lang="en-US" sz="2800" b="0" i="0" u="none">
                  <a:solidFill>
                    <a:schemeClr val="lt1"/>
                  </a:solidFill>
                  <a:latin typeface="Times New Roman"/>
                  <a:ea typeface="Times New Roman"/>
                  <a:cs typeface="Times New Roman"/>
                  <a:sym typeface="Times New Roman"/>
                </a:rPr>
                <a:t> OH</a:t>
              </a:r>
              <a:endParaRPr/>
            </a:p>
          </p:txBody>
        </p:sp>
      </p:grpSp>
      <p:grpSp>
        <p:nvGrpSpPr>
          <p:cNvPr id="273" name="Google Shape;273;p6"/>
          <p:cNvGrpSpPr/>
          <p:nvPr/>
        </p:nvGrpSpPr>
        <p:grpSpPr>
          <a:xfrm>
            <a:off x="893762" y="3387725"/>
            <a:ext cx="903287" cy="1598612"/>
            <a:chOff x="2133604" y="4474188"/>
            <a:chExt cx="999335" cy="1912325"/>
          </a:xfrm>
        </p:grpSpPr>
        <p:grpSp>
          <p:nvGrpSpPr>
            <p:cNvPr id="274" name="Google Shape;274;p6"/>
            <p:cNvGrpSpPr/>
            <p:nvPr/>
          </p:nvGrpSpPr>
          <p:grpSpPr>
            <a:xfrm>
              <a:off x="2133604" y="4953000"/>
              <a:ext cx="927102" cy="1433513"/>
              <a:chOff x="1328" y="2259"/>
              <a:chExt cx="584" cy="903"/>
            </a:xfrm>
          </p:grpSpPr>
          <p:cxnSp>
            <p:nvCxnSpPr>
              <p:cNvPr id="275" name="Google Shape;275;p6"/>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276" name="Google Shape;276;p6"/>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277" name="Google Shape;277;p6"/>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278" name="Google Shape;278;p6"/>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279" name="Google Shape;279;p6"/>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280" name="Google Shape;280;p6"/>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281" name="Google Shape;281;p6"/>
              <p:cNvSpPr/>
              <p:nvPr/>
            </p:nvSpPr>
            <p:spPr>
              <a:xfrm>
                <a:off x="1429" y="2622"/>
                <a:ext cx="370" cy="38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82" name="Google Shape;282;p6"/>
              <p:cNvCxnSpPr/>
              <p:nvPr/>
            </p:nvCxnSpPr>
            <p:spPr>
              <a:xfrm>
                <a:off x="1619" y="2259"/>
                <a:ext cx="1" cy="210"/>
              </a:xfrm>
              <a:prstGeom prst="straightConnector1">
                <a:avLst/>
              </a:prstGeom>
              <a:noFill/>
              <a:ln w="28575" cap="flat" cmpd="sng">
                <a:solidFill>
                  <a:schemeClr val="lt1"/>
                </a:solidFill>
                <a:prstDash val="solid"/>
                <a:miter lim="800000"/>
                <a:headEnd type="none" w="med" len="med"/>
                <a:tailEnd type="none" w="med" len="med"/>
              </a:ln>
            </p:spPr>
          </p:cxnSp>
        </p:grpSp>
        <p:sp>
          <p:nvSpPr>
            <p:cNvPr id="283" name="Google Shape;283;p6"/>
            <p:cNvSpPr txBox="1"/>
            <p:nvPr/>
          </p:nvSpPr>
          <p:spPr>
            <a:xfrm>
              <a:off x="2448553" y="4474188"/>
              <a:ext cx="684386" cy="51538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3</a:t>
              </a:r>
              <a:endParaRPr/>
            </a:p>
          </p:txBody>
        </p:sp>
      </p:grpSp>
      <p:sp>
        <p:nvSpPr>
          <p:cNvPr id="284" name="Google Shape;284;p6"/>
          <p:cNvSpPr txBox="1"/>
          <p:nvPr/>
        </p:nvSpPr>
        <p:spPr>
          <a:xfrm>
            <a:off x="9269412" y="4264025"/>
            <a:ext cx="665162"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Times New Roman"/>
              <a:buNone/>
            </a:pPr>
            <a:r>
              <a:rPr lang="en-US" sz="2600" b="0" i="0" u="none">
                <a:solidFill>
                  <a:schemeClr val="lt1"/>
                </a:solidFill>
                <a:latin typeface="Times New Roman"/>
                <a:ea typeface="Times New Roman"/>
                <a:cs typeface="Times New Roman"/>
                <a:sym typeface="Times New Roman"/>
              </a:rPr>
              <a:t>(5)</a:t>
            </a:r>
            <a:endParaRPr/>
          </a:p>
        </p:txBody>
      </p:sp>
      <p:sp>
        <p:nvSpPr>
          <p:cNvPr id="285" name="Google Shape;285;p6"/>
          <p:cNvSpPr txBox="1"/>
          <p:nvPr/>
        </p:nvSpPr>
        <p:spPr>
          <a:xfrm>
            <a:off x="325437" y="4273550"/>
            <a:ext cx="665162"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Times New Roman"/>
              <a:buNone/>
            </a:pPr>
            <a:r>
              <a:rPr lang="en-US" sz="2600" b="0" i="0" u="none">
                <a:solidFill>
                  <a:schemeClr val="lt1"/>
                </a:solidFill>
                <a:latin typeface="Times New Roman"/>
                <a:ea typeface="Times New Roman"/>
                <a:cs typeface="Times New Roman"/>
                <a:sym typeface="Times New Roman"/>
              </a:rPr>
              <a:t>(1)</a:t>
            </a:r>
            <a:endParaRPr/>
          </a:p>
        </p:txBody>
      </p:sp>
      <p:sp>
        <p:nvSpPr>
          <p:cNvPr id="286" name="Google Shape;286;p6"/>
          <p:cNvSpPr txBox="1"/>
          <p:nvPr/>
        </p:nvSpPr>
        <p:spPr>
          <a:xfrm>
            <a:off x="2333625" y="4273550"/>
            <a:ext cx="665162"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Times New Roman"/>
              <a:buNone/>
            </a:pPr>
            <a:r>
              <a:rPr lang="en-US" sz="2600" b="0" i="0" u="none">
                <a:solidFill>
                  <a:schemeClr val="lt1"/>
                </a:solidFill>
                <a:latin typeface="Times New Roman"/>
                <a:ea typeface="Times New Roman"/>
                <a:cs typeface="Times New Roman"/>
                <a:sym typeface="Times New Roman"/>
              </a:rPr>
              <a:t>(2)</a:t>
            </a:r>
            <a:endParaRPr/>
          </a:p>
        </p:txBody>
      </p:sp>
      <p:sp>
        <p:nvSpPr>
          <p:cNvPr id="287" name="Google Shape;287;p6"/>
          <p:cNvSpPr txBox="1"/>
          <p:nvPr/>
        </p:nvSpPr>
        <p:spPr>
          <a:xfrm>
            <a:off x="4597400" y="4259262"/>
            <a:ext cx="665162" cy="492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Times New Roman"/>
              <a:buNone/>
            </a:pPr>
            <a:r>
              <a:rPr lang="en-US" sz="2600" b="0" i="0" u="none">
                <a:solidFill>
                  <a:schemeClr val="lt1"/>
                </a:solidFill>
                <a:latin typeface="Times New Roman"/>
                <a:ea typeface="Times New Roman"/>
                <a:cs typeface="Times New Roman"/>
                <a:sym typeface="Times New Roman"/>
              </a:rPr>
              <a:t>(3)</a:t>
            </a:r>
            <a:endParaRPr/>
          </a:p>
        </p:txBody>
      </p:sp>
      <p:sp>
        <p:nvSpPr>
          <p:cNvPr id="288" name="Google Shape;288;p6"/>
          <p:cNvSpPr txBox="1"/>
          <p:nvPr/>
        </p:nvSpPr>
        <p:spPr>
          <a:xfrm>
            <a:off x="7064375" y="4267200"/>
            <a:ext cx="665162" cy="493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Times New Roman"/>
              <a:buNone/>
            </a:pPr>
            <a:r>
              <a:rPr lang="en-US" sz="2600" b="0" i="0" u="none">
                <a:solidFill>
                  <a:schemeClr val="lt1"/>
                </a:solidFill>
                <a:latin typeface="Times New Roman"/>
                <a:ea typeface="Times New Roman"/>
                <a:cs typeface="Times New Roman"/>
                <a:sym typeface="Times New Roman"/>
              </a:rPr>
              <a:t>(4)</a:t>
            </a:r>
            <a:endParaRPr/>
          </a:p>
        </p:txBody>
      </p:sp>
      <p:sp>
        <p:nvSpPr>
          <p:cNvPr id="289" name="Google Shape;289;p6"/>
          <p:cNvSpPr txBox="1"/>
          <p:nvPr/>
        </p:nvSpPr>
        <p:spPr>
          <a:xfrm>
            <a:off x="2617787" y="5092700"/>
            <a:ext cx="127635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Arial"/>
              <a:buNone/>
            </a:pPr>
            <a:r>
              <a:rPr lang="en-US" sz="2400" b="1" i="0" u="none">
                <a:solidFill>
                  <a:srgbClr val="FFFF00"/>
                </a:solidFill>
                <a:latin typeface="Arial"/>
                <a:ea typeface="Arial"/>
                <a:cs typeface="Arial"/>
                <a:sym typeface="Arial"/>
              </a:rPr>
              <a:t>phenol </a:t>
            </a:r>
            <a:endParaRPr/>
          </a:p>
        </p:txBody>
      </p:sp>
      <p:sp>
        <p:nvSpPr>
          <p:cNvPr id="290" name="Google Shape;290;p6"/>
          <p:cNvSpPr txBox="1"/>
          <p:nvPr/>
        </p:nvSpPr>
        <p:spPr>
          <a:xfrm>
            <a:off x="2552700" y="5689600"/>
            <a:ext cx="140652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400"/>
              <a:buFont typeface="Arial"/>
              <a:buNone/>
            </a:pPr>
            <a:r>
              <a:rPr lang="en-US" sz="2400" b="1" i="0" u="none">
                <a:solidFill>
                  <a:srgbClr val="FFFF00"/>
                </a:solidFill>
                <a:latin typeface="Arial"/>
                <a:ea typeface="Arial"/>
                <a:cs typeface="Arial"/>
                <a:sym typeface="Arial"/>
              </a:rPr>
              <a:t>C</a:t>
            </a:r>
            <a:r>
              <a:rPr lang="en-US" sz="2400" b="1" i="0" u="none" baseline="-25000">
                <a:solidFill>
                  <a:srgbClr val="FFFF00"/>
                </a:solidFill>
                <a:latin typeface="Arial"/>
                <a:ea typeface="Arial"/>
                <a:cs typeface="Arial"/>
                <a:sym typeface="Arial"/>
              </a:rPr>
              <a:t>6</a:t>
            </a:r>
            <a:r>
              <a:rPr lang="en-US" sz="2400" b="1" i="0" u="none">
                <a:solidFill>
                  <a:srgbClr val="FFFF00"/>
                </a:solidFill>
                <a:latin typeface="Arial"/>
                <a:ea typeface="Arial"/>
                <a:cs typeface="Arial"/>
                <a:sym typeface="Arial"/>
              </a:rPr>
              <a:t>H</a:t>
            </a:r>
            <a:r>
              <a:rPr lang="en-US" sz="2400" b="1" i="0" u="none" baseline="-25000">
                <a:solidFill>
                  <a:srgbClr val="FFFF00"/>
                </a:solidFill>
                <a:latin typeface="Arial"/>
                <a:ea typeface="Arial"/>
                <a:cs typeface="Arial"/>
                <a:sym typeface="Arial"/>
              </a:rPr>
              <a:t>5</a:t>
            </a:r>
            <a:r>
              <a:rPr lang="en-US" sz="2400" b="1" i="0" u="none">
                <a:solidFill>
                  <a:srgbClr val="FFFF00"/>
                </a:solidFill>
                <a:latin typeface="Arial"/>
                <a:ea typeface="Arial"/>
                <a:cs typeface="Arial"/>
                <a:sym typeface="Arial"/>
              </a:rPr>
              <a:t>OH </a:t>
            </a:r>
            <a:endParaRPr/>
          </a:p>
        </p:txBody>
      </p:sp>
      <p:sp>
        <p:nvSpPr>
          <p:cNvPr id="291" name="Google Shape;291;p6"/>
          <p:cNvSpPr txBox="1"/>
          <p:nvPr/>
        </p:nvSpPr>
        <p:spPr>
          <a:xfrm>
            <a:off x="4549775" y="4946650"/>
            <a:ext cx="2378075" cy="8302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2F2F2"/>
              </a:buClr>
              <a:buSzPts val="2400"/>
              <a:buFont typeface="Arial"/>
              <a:buNone/>
            </a:pPr>
            <a:r>
              <a:rPr lang="en-US" sz="2400" b="0" i="0" u="none">
                <a:solidFill>
                  <a:srgbClr val="F2F2F2"/>
                </a:solidFill>
                <a:latin typeface="Arial"/>
                <a:ea typeface="Arial"/>
                <a:cs typeface="Arial"/>
                <a:sym typeface="Arial"/>
              </a:rPr>
              <a:t>2-methylphenol </a:t>
            </a:r>
            <a:endParaRPr/>
          </a:p>
          <a:p>
            <a:pPr marL="0" marR="0" lvl="0" indent="0" algn="ctr" rtl="0">
              <a:lnSpc>
                <a:spcPct val="100000"/>
              </a:lnSpc>
              <a:spcBef>
                <a:spcPts val="0"/>
              </a:spcBef>
              <a:spcAft>
                <a:spcPts val="0"/>
              </a:spcAft>
              <a:buClr>
                <a:srgbClr val="F2F2F2"/>
              </a:buClr>
              <a:buSzPts val="2400"/>
              <a:buFont typeface="Arial"/>
              <a:buNone/>
            </a:pPr>
            <a:r>
              <a:rPr lang="en-US" sz="2400" b="0" i="0" u="none">
                <a:solidFill>
                  <a:srgbClr val="F2F2F2"/>
                </a:solidFill>
                <a:latin typeface="Arial"/>
                <a:ea typeface="Arial"/>
                <a:cs typeface="Arial"/>
                <a:sym typeface="Arial"/>
              </a:rPr>
              <a:t>(o-crezol)</a:t>
            </a:r>
            <a:endParaRPr/>
          </a:p>
        </p:txBody>
      </p:sp>
      <p:sp>
        <p:nvSpPr>
          <p:cNvPr id="292" name="Google Shape;292;p6"/>
          <p:cNvSpPr txBox="1"/>
          <p:nvPr/>
        </p:nvSpPr>
        <p:spPr>
          <a:xfrm>
            <a:off x="6715125" y="4268787"/>
            <a:ext cx="66516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 √</a:t>
            </a:r>
            <a:endParaRPr/>
          </a:p>
        </p:txBody>
      </p:sp>
      <p:sp>
        <p:nvSpPr>
          <p:cNvPr id="293" name="Google Shape;293;p6"/>
          <p:cNvSpPr txBox="1"/>
          <p:nvPr/>
        </p:nvSpPr>
        <p:spPr>
          <a:xfrm>
            <a:off x="2001837" y="4217987"/>
            <a:ext cx="66516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 √</a:t>
            </a:r>
            <a:endParaRPr/>
          </a:p>
        </p:txBody>
      </p:sp>
      <p:sp>
        <p:nvSpPr>
          <p:cNvPr id="294" name="Google Shape;294;p6"/>
          <p:cNvSpPr txBox="1"/>
          <p:nvPr/>
        </p:nvSpPr>
        <p:spPr>
          <a:xfrm>
            <a:off x="4265612" y="4181475"/>
            <a:ext cx="665162"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 √</a:t>
            </a:r>
            <a:endParaRPr/>
          </a:p>
        </p:txBody>
      </p:sp>
      <p:sp>
        <p:nvSpPr>
          <p:cNvPr id="295" name="Google Shape;295;p6"/>
          <p:cNvSpPr/>
          <p:nvPr/>
        </p:nvSpPr>
        <p:spPr>
          <a:xfrm>
            <a:off x="1053578" y="1948821"/>
            <a:ext cx="633507"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AC"/>
              </a:buClr>
              <a:buSzPts val="7000"/>
              <a:buFont typeface="Times New Roman"/>
              <a:buNone/>
            </a:pPr>
            <a:r>
              <a:rPr lang="en-US" sz="7000" b="1" i="0" u="none" strike="noStrike" cap="none">
                <a:solidFill>
                  <a:srgbClr val="FFFFAC"/>
                </a:solidFill>
                <a:latin typeface="Times New Roman"/>
                <a:ea typeface="Times New Roman"/>
                <a:cs typeface="Times New Roman"/>
                <a:sym typeface="Times New Roman"/>
              </a:rPr>
              <a:t>?</a:t>
            </a:r>
            <a:endParaRPr sz="70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500"/>
                                        <p:tgtEl>
                                          <p:spTgt spid="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500"/>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
                                        </p:tgtEl>
                                        <p:attrNameLst>
                                          <p:attrName>style.visibility</p:attrName>
                                        </p:attrNameLst>
                                      </p:cBhvr>
                                      <p:to>
                                        <p:strVal val="visible"/>
                                      </p:to>
                                    </p:set>
                                    <p:animEffect transition="in" filter="fade">
                                      <p:cBhvr>
                                        <p:cTn id="17" dur="500"/>
                                        <p:tgtEl>
                                          <p:spTgt spid="284"/>
                                        </p:tgtEl>
                                      </p:cBhvr>
                                    </p:animEffect>
                                  </p:childTnLst>
                                </p:cTn>
                              </p:par>
                              <p:par>
                                <p:cTn id="18" presetID="10" presetClass="entr" presetSubtype="0" fill="hold" nodeType="withEffect">
                                  <p:stCondLst>
                                    <p:cond delay="0"/>
                                  </p:stCondLst>
                                  <p:childTnLst>
                                    <p:set>
                                      <p:cBhvr>
                                        <p:cTn id="19" dur="1" fill="hold">
                                          <p:stCondLst>
                                            <p:cond delay="0"/>
                                          </p:stCondLst>
                                        </p:cTn>
                                        <p:tgtEl>
                                          <p:spTgt spid="285"/>
                                        </p:tgtEl>
                                        <p:attrNameLst>
                                          <p:attrName>style.visibility</p:attrName>
                                        </p:attrNameLst>
                                      </p:cBhvr>
                                      <p:to>
                                        <p:strVal val="visible"/>
                                      </p:to>
                                    </p:set>
                                    <p:animEffect transition="in" filter="fade">
                                      <p:cBhvr>
                                        <p:cTn id="20" dur="500"/>
                                        <p:tgtEl>
                                          <p:spTgt spid="285"/>
                                        </p:tgtEl>
                                      </p:cBhvr>
                                    </p:animEffect>
                                  </p:childTnLst>
                                </p:cTn>
                              </p:par>
                              <p:par>
                                <p:cTn id="21" presetID="10" presetClass="entr" presetSubtype="0" fill="hold" nodeType="withEffect">
                                  <p:stCondLst>
                                    <p:cond delay="0"/>
                                  </p:stCondLst>
                                  <p:childTnLst>
                                    <p:set>
                                      <p:cBhvr>
                                        <p:cTn id="22" dur="1" fill="hold">
                                          <p:stCondLst>
                                            <p:cond delay="0"/>
                                          </p:stCondLst>
                                        </p:cTn>
                                        <p:tgtEl>
                                          <p:spTgt spid="286"/>
                                        </p:tgtEl>
                                        <p:attrNameLst>
                                          <p:attrName>style.visibility</p:attrName>
                                        </p:attrNameLst>
                                      </p:cBhvr>
                                      <p:to>
                                        <p:strVal val="visible"/>
                                      </p:to>
                                    </p:set>
                                    <p:animEffect transition="in" filter="fade">
                                      <p:cBhvr>
                                        <p:cTn id="23" dur="500"/>
                                        <p:tgtEl>
                                          <p:spTgt spid="286"/>
                                        </p:tgtEl>
                                      </p:cBhvr>
                                    </p:animEffect>
                                  </p:childTnLst>
                                </p:cTn>
                              </p:par>
                              <p:par>
                                <p:cTn id="24" presetID="10" presetClass="entr" presetSubtype="0" fill="hold" nodeType="withEffect">
                                  <p:stCondLst>
                                    <p:cond delay="0"/>
                                  </p:stCondLst>
                                  <p:childTnLst>
                                    <p:set>
                                      <p:cBhvr>
                                        <p:cTn id="25" dur="1" fill="hold">
                                          <p:stCondLst>
                                            <p:cond delay="0"/>
                                          </p:stCondLst>
                                        </p:cTn>
                                        <p:tgtEl>
                                          <p:spTgt spid="288"/>
                                        </p:tgtEl>
                                        <p:attrNameLst>
                                          <p:attrName>style.visibility</p:attrName>
                                        </p:attrNameLst>
                                      </p:cBhvr>
                                      <p:to>
                                        <p:strVal val="visible"/>
                                      </p:to>
                                    </p:set>
                                    <p:animEffect transition="in" filter="fade">
                                      <p:cBhvr>
                                        <p:cTn id="26" dur="500"/>
                                        <p:tgtEl>
                                          <p:spTgt spid="288"/>
                                        </p:tgtEl>
                                      </p:cBhvr>
                                    </p:animEffect>
                                  </p:childTnLst>
                                </p:cTn>
                              </p:par>
                              <p:par>
                                <p:cTn id="27" presetID="10" presetClass="entr" presetSubtype="0" fill="hold" nodeType="withEffect">
                                  <p:stCondLst>
                                    <p:cond delay="0"/>
                                  </p:stCondLst>
                                  <p:childTnLst>
                                    <p:set>
                                      <p:cBhvr>
                                        <p:cTn id="28" dur="1" fill="hold">
                                          <p:stCondLst>
                                            <p:cond delay="0"/>
                                          </p:stCondLst>
                                        </p:cTn>
                                        <p:tgtEl>
                                          <p:spTgt spid="287"/>
                                        </p:tgtEl>
                                        <p:attrNameLst>
                                          <p:attrName>style.visibility</p:attrName>
                                        </p:attrNameLst>
                                      </p:cBhvr>
                                      <p:to>
                                        <p:strVal val="visible"/>
                                      </p:to>
                                    </p:set>
                                    <p:animEffect transition="in" filter="fade">
                                      <p:cBhvr>
                                        <p:cTn id="29" dur="500"/>
                                        <p:tgtEl>
                                          <p:spTgt spid="28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3"/>
                                        </p:tgtEl>
                                        <p:attrNameLst>
                                          <p:attrName>style.visibility</p:attrName>
                                        </p:attrNameLst>
                                      </p:cBhvr>
                                      <p:to>
                                        <p:strVal val="visible"/>
                                      </p:to>
                                    </p:set>
                                    <p:animEffect transition="in" filter="fade">
                                      <p:cBhvr>
                                        <p:cTn id="34" dur="500"/>
                                        <p:tgtEl>
                                          <p:spTgt spid="2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4"/>
                                        </p:tgtEl>
                                        <p:attrNameLst>
                                          <p:attrName>style.visibility</p:attrName>
                                        </p:attrNameLst>
                                      </p:cBhvr>
                                      <p:to>
                                        <p:strVal val="visible"/>
                                      </p:to>
                                    </p:set>
                                    <p:animEffect transition="in" filter="fade">
                                      <p:cBhvr>
                                        <p:cTn id="39" dur="500"/>
                                        <p:tgtEl>
                                          <p:spTgt spid="29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92"/>
                                        </p:tgtEl>
                                        <p:attrNameLst>
                                          <p:attrName>style.visibility</p:attrName>
                                        </p:attrNameLst>
                                      </p:cBhvr>
                                      <p:to>
                                        <p:strVal val="visible"/>
                                      </p:to>
                                    </p:set>
                                    <p:animEffect transition="in" filter="fade">
                                      <p:cBhvr>
                                        <p:cTn id="44" dur="500"/>
                                        <p:tgtEl>
                                          <p:spTgt spid="29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84"/>
                                        </p:tgtEl>
                                      </p:cBhvr>
                                    </p:animEffect>
                                    <p:set>
                                      <p:cBhvr>
                                        <p:cTn id="49" dur="1" fill="hold">
                                          <p:stCondLst>
                                            <p:cond delay="500"/>
                                          </p:stCondLst>
                                        </p:cTn>
                                        <p:tgtEl>
                                          <p:spTgt spid="28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85"/>
                                        </p:tgtEl>
                                      </p:cBhvr>
                                    </p:animEffect>
                                    <p:set>
                                      <p:cBhvr>
                                        <p:cTn id="52" dur="1" fill="hold">
                                          <p:stCondLst>
                                            <p:cond delay="500"/>
                                          </p:stCondLst>
                                        </p:cTn>
                                        <p:tgtEl>
                                          <p:spTgt spid="28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9"/>
                                        </p:tgtEl>
                                        <p:attrNameLst>
                                          <p:attrName>style.visibility</p:attrName>
                                        </p:attrNameLst>
                                      </p:cBhvr>
                                      <p:to>
                                        <p:strVal val="visible"/>
                                      </p:to>
                                    </p:set>
                                    <p:animEffect transition="in" filter="fade">
                                      <p:cBhvr>
                                        <p:cTn id="57" dur="500"/>
                                        <p:tgtEl>
                                          <p:spTgt spid="289"/>
                                        </p:tgtEl>
                                      </p:cBhvr>
                                    </p:animEffect>
                                  </p:childTnLst>
                                </p:cTn>
                              </p:par>
                              <p:par>
                                <p:cTn id="58" presetID="10" presetClass="entr" presetSubtype="0" fill="hold" nodeType="withEffect">
                                  <p:stCondLst>
                                    <p:cond delay="0"/>
                                  </p:stCondLst>
                                  <p:childTnLst>
                                    <p:set>
                                      <p:cBhvr>
                                        <p:cTn id="59" dur="1" fill="hold">
                                          <p:stCondLst>
                                            <p:cond delay="0"/>
                                          </p:stCondLst>
                                        </p:cTn>
                                        <p:tgtEl>
                                          <p:spTgt spid="290"/>
                                        </p:tgtEl>
                                        <p:attrNameLst>
                                          <p:attrName>style.visibility</p:attrName>
                                        </p:attrNameLst>
                                      </p:cBhvr>
                                      <p:to>
                                        <p:strVal val="visible"/>
                                      </p:to>
                                    </p:set>
                                    <p:animEffect transition="in" filter="fade">
                                      <p:cBhvr>
                                        <p:cTn id="60" dur="500"/>
                                        <p:tgtEl>
                                          <p:spTgt spid="29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91"/>
                                        </p:tgtEl>
                                        <p:attrNameLst>
                                          <p:attrName>style.visibility</p:attrName>
                                        </p:attrNameLst>
                                      </p:cBhvr>
                                      <p:to>
                                        <p:strVal val="visible"/>
                                      </p:to>
                                    </p:set>
                                    <p:animEffect transition="in" filter="fade">
                                      <p:cBhvr>
                                        <p:cTn id="65"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txBox="1"/>
          <p:nvPr/>
        </p:nvSpPr>
        <p:spPr>
          <a:xfrm>
            <a:off x="196850" y="141287"/>
            <a:ext cx="556418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 KHÁI NIỆM VÀ CẤU TRÚC</a:t>
            </a:r>
            <a:endParaRPr/>
          </a:p>
        </p:txBody>
      </p:sp>
      <p:sp>
        <p:nvSpPr>
          <p:cNvPr id="302" name="Google Shape;302;p7"/>
          <p:cNvSpPr/>
          <p:nvPr/>
        </p:nvSpPr>
        <p:spPr>
          <a:xfrm>
            <a:off x="225425" y="855662"/>
            <a:ext cx="884237" cy="431800"/>
          </a:xfrm>
          <a:prstGeom prst="chevron">
            <a:avLst>
              <a:gd name="adj" fmla="val 16326"/>
            </a:avLst>
          </a:prstGeom>
          <a:solidFill>
            <a:schemeClr val="accent1"/>
          </a:solidFill>
          <a:ln w="25400" cap="flat" cmpd="sng">
            <a:solidFill>
              <a:srgbClr val="6A5D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3" name="Google Shape;303;p7"/>
          <p:cNvSpPr txBox="1"/>
          <p:nvPr/>
        </p:nvSpPr>
        <p:spPr>
          <a:xfrm>
            <a:off x="1176337" y="787400"/>
            <a:ext cx="232727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KHÁI NIỆM</a:t>
            </a:r>
            <a:endParaRPr/>
          </a:p>
        </p:txBody>
      </p:sp>
      <p:sp>
        <p:nvSpPr>
          <p:cNvPr id="304" name="Google Shape;304;p7"/>
          <p:cNvSpPr txBox="1"/>
          <p:nvPr/>
        </p:nvSpPr>
        <p:spPr>
          <a:xfrm>
            <a:off x="531812" y="1287462"/>
            <a:ext cx="11125200" cy="114141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chemeClr val="lt1"/>
              </a:buClr>
              <a:buSzPts val="2400"/>
              <a:buFont typeface="Times New Roman"/>
              <a:buNone/>
            </a:pPr>
            <a:r>
              <a:rPr lang="en-US" sz="2400" b="0" i="0" u="none" dirty="0">
                <a:solidFill>
                  <a:schemeClr val="lt1"/>
                </a:solidFill>
                <a:latin typeface="Times New Roman"/>
                <a:ea typeface="Times New Roman"/>
                <a:cs typeface="Times New Roman"/>
                <a:sym typeface="Times New Roman"/>
              </a:rPr>
              <a:t>Quan </a:t>
            </a:r>
            <a:r>
              <a:rPr lang="en-US" sz="2400" b="0" i="0" u="none" dirty="0" err="1">
                <a:solidFill>
                  <a:schemeClr val="lt1"/>
                </a:solidFill>
                <a:latin typeface="Times New Roman"/>
                <a:ea typeface="Times New Roman"/>
                <a:cs typeface="Times New Roman"/>
                <a:sym typeface="Times New Roman"/>
              </a:rPr>
              <a:t>sát</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các</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hợp</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chất</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sau</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cho</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biết</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đặc</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điểm</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của</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nhóm</a:t>
            </a:r>
            <a:r>
              <a:rPr lang="en-US" sz="2400" b="0" i="0" u="none" dirty="0">
                <a:solidFill>
                  <a:schemeClr val="lt1"/>
                </a:solidFill>
                <a:latin typeface="Times New Roman"/>
                <a:ea typeface="Times New Roman"/>
                <a:cs typeface="Times New Roman"/>
                <a:sym typeface="Times New Roman"/>
              </a:rPr>
              <a:t> OH </a:t>
            </a:r>
            <a:r>
              <a:rPr lang="en-US" sz="2400" b="0" i="0" u="none" dirty="0" err="1">
                <a:solidFill>
                  <a:schemeClr val="lt1"/>
                </a:solidFill>
                <a:latin typeface="Times New Roman"/>
                <a:ea typeface="Times New Roman"/>
                <a:cs typeface="Times New Roman"/>
                <a:sym typeface="Times New Roman"/>
              </a:rPr>
              <a:t>trong</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phân</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tử</a:t>
            </a:r>
            <a:r>
              <a:rPr lang="en-US" sz="2400" b="0" i="0" u="none" dirty="0">
                <a:solidFill>
                  <a:schemeClr val="lt1"/>
                </a:solidFill>
                <a:latin typeface="Times New Roman"/>
                <a:ea typeface="Times New Roman"/>
                <a:cs typeface="Times New Roman"/>
                <a:sym typeface="Times New Roman"/>
              </a:rPr>
              <a:t> phenol </a:t>
            </a:r>
            <a:r>
              <a:rPr lang="en-US" sz="2400" b="0" i="0" u="none" dirty="0" err="1">
                <a:solidFill>
                  <a:schemeClr val="lt1"/>
                </a:solidFill>
                <a:latin typeface="Times New Roman"/>
                <a:ea typeface="Times New Roman"/>
                <a:cs typeface="Times New Roman"/>
                <a:sym typeface="Times New Roman"/>
              </a:rPr>
              <a:t>giống</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và</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khác</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nhóm</a:t>
            </a:r>
            <a:r>
              <a:rPr lang="en-US" sz="2400" b="0" i="0" u="none" dirty="0">
                <a:solidFill>
                  <a:schemeClr val="lt1"/>
                </a:solidFill>
                <a:latin typeface="Times New Roman"/>
                <a:ea typeface="Times New Roman"/>
                <a:cs typeface="Times New Roman"/>
                <a:sym typeface="Times New Roman"/>
              </a:rPr>
              <a:t> OH </a:t>
            </a:r>
            <a:r>
              <a:rPr lang="en-US" sz="2400" b="0" i="0" u="none" dirty="0" err="1">
                <a:solidFill>
                  <a:schemeClr val="lt1"/>
                </a:solidFill>
                <a:latin typeface="Times New Roman"/>
                <a:ea typeface="Times New Roman"/>
                <a:cs typeface="Times New Roman"/>
                <a:sym typeface="Times New Roman"/>
              </a:rPr>
              <a:t>trong</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phân</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tử</a:t>
            </a:r>
            <a:r>
              <a:rPr lang="en-US" sz="2400" b="0" i="0" u="none" dirty="0">
                <a:solidFill>
                  <a:schemeClr val="lt1"/>
                </a:solidFill>
                <a:latin typeface="Times New Roman"/>
                <a:ea typeface="Times New Roman"/>
                <a:cs typeface="Times New Roman"/>
                <a:sym typeface="Times New Roman"/>
              </a:rPr>
              <a:t> alcohol </a:t>
            </a:r>
            <a:r>
              <a:rPr lang="en-US" sz="2400" b="0" i="0" u="none" dirty="0" err="1">
                <a:solidFill>
                  <a:schemeClr val="lt1"/>
                </a:solidFill>
                <a:latin typeface="Times New Roman"/>
                <a:ea typeface="Times New Roman"/>
                <a:cs typeface="Times New Roman"/>
                <a:sym typeface="Times New Roman"/>
              </a:rPr>
              <a:t>như</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thế</a:t>
            </a:r>
            <a:r>
              <a:rPr lang="en-US" sz="2400" b="0" i="0" u="none" dirty="0">
                <a:solidFill>
                  <a:schemeClr val="lt1"/>
                </a:solidFill>
                <a:latin typeface="Times New Roman"/>
                <a:ea typeface="Times New Roman"/>
                <a:cs typeface="Times New Roman"/>
                <a:sym typeface="Times New Roman"/>
              </a:rPr>
              <a:t> </a:t>
            </a:r>
            <a:r>
              <a:rPr lang="en-US" sz="2400" b="0" i="0" u="none" dirty="0" err="1">
                <a:solidFill>
                  <a:schemeClr val="lt1"/>
                </a:solidFill>
                <a:latin typeface="Times New Roman"/>
                <a:ea typeface="Times New Roman"/>
                <a:cs typeface="Times New Roman"/>
                <a:sym typeface="Times New Roman"/>
              </a:rPr>
              <a:t>nào</a:t>
            </a:r>
            <a:r>
              <a:rPr lang="en-US" sz="2400" b="0" i="0" u="none" dirty="0">
                <a:solidFill>
                  <a:schemeClr val="lt1"/>
                </a:solidFill>
                <a:latin typeface="Times New Roman"/>
                <a:ea typeface="Times New Roman"/>
                <a:cs typeface="Times New Roman"/>
                <a:sym typeface="Times New Roman"/>
              </a:rPr>
              <a:t>?</a:t>
            </a:r>
            <a:endParaRPr dirty="0"/>
          </a:p>
        </p:txBody>
      </p:sp>
      <p:grpSp>
        <p:nvGrpSpPr>
          <p:cNvPr id="305" name="Google Shape;305;p7"/>
          <p:cNvGrpSpPr/>
          <p:nvPr/>
        </p:nvGrpSpPr>
        <p:grpSpPr>
          <a:xfrm>
            <a:off x="1420812" y="2619375"/>
            <a:ext cx="838200" cy="1628775"/>
            <a:chOff x="2133604" y="4438328"/>
            <a:chExt cx="927102" cy="1948185"/>
          </a:xfrm>
        </p:grpSpPr>
        <p:grpSp>
          <p:nvGrpSpPr>
            <p:cNvPr id="306" name="Google Shape;306;p7"/>
            <p:cNvGrpSpPr/>
            <p:nvPr/>
          </p:nvGrpSpPr>
          <p:grpSpPr>
            <a:xfrm>
              <a:off x="2133604" y="4953000"/>
              <a:ext cx="927102" cy="1433513"/>
              <a:chOff x="1328" y="2259"/>
              <a:chExt cx="584" cy="903"/>
            </a:xfrm>
          </p:grpSpPr>
          <p:cxnSp>
            <p:nvCxnSpPr>
              <p:cNvPr id="307" name="Google Shape;307;p7"/>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308" name="Google Shape;308;p7"/>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309" name="Google Shape;309;p7"/>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310" name="Google Shape;310;p7"/>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311" name="Google Shape;311;p7"/>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312" name="Google Shape;312;p7"/>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313" name="Google Shape;313;p7"/>
              <p:cNvSpPr/>
              <p:nvPr/>
            </p:nvSpPr>
            <p:spPr>
              <a:xfrm>
                <a:off x="1429" y="2622"/>
                <a:ext cx="370" cy="38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314" name="Google Shape;314;p7"/>
              <p:cNvCxnSpPr/>
              <p:nvPr/>
            </p:nvCxnSpPr>
            <p:spPr>
              <a:xfrm>
                <a:off x="1619" y="2259"/>
                <a:ext cx="1" cy="210"/>
              </a:xfrm>
              <a:prstGeom prst="straightConnector1">
                <a:avLst/>
              </a:prstGeom>
              <a:noFill/>
              <a:ln w="28575" cap="flat" cmpd="sng">
                <a:solidFill>
                  <a:schemeClr val="lt1"/>
                </a:solidFill>
                <a:prstDash val="solid"/>
                <a:miter lim="800000"/>
                <a:headEnd type="none" w="med" len="med"/>
                <a:tailEnd type="none" w="med" len="med"/>
              </a:ln>
            </p:spPr>
          </p:cxnSp>
        </p:grpSp>
        <p:sp>
          <p:nvSpPr>
            <p:cNvPr id="315" name="Google Shape;315;p7"/>
            <p:cNvSpPr txBox="1"/>
            <p:nvPr/>
          </p:nvSpPr>
          <p:spPr>
            <a:xfrm>
              <a:off x="2448553" y="4438328"/>
              <a:ext cx="595738" cy="5560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grpSp>
      <p:grpSp>
        <p:nvGrpSpPr>
          <p:cNvPr id="316" name="Google Shape;316;p7"/>
          <p:cNvGrpSpPr/>
          <p:nvPr/>
        </p:nvGrpSpPr>
        <p:grpSpPr>
          <a:xfrm>
            <a:off x="9363075" y="2676525"/>
            <a:ext cx="1728787" cy="1493837"/>
            <a:chOff x="2133604" y="4456430"/>
            <a:chExt cx="2073219" cy="1930083"/>
          </a:xfrm>
        </p:grpSpPr>
        <p:grpSp>
          <p:nvGrpSpPr>
            <p:cNvPr id="317" name="Google Shape;317;p7"/>
            <p:cNvGrpSpPr/>
            <p:nvPr/>
          </p:nvGrpSpPr>
          <p:grpSpPr>
            <a:xfrm>
              <a:off x="2133604" y="4953000"/>
              <a:ext cx="927102" cy="1433513"/>
              <a:chOff x="1328" y="2259"/>
              <a:chExt cx="584" cy="903"/>
            </a:xfrm>
          </p:grpSpPr>
          <p:cxnSp>
            <p:nvCxnSpPr>
              <p:cNvPr id="318" name="Google Shape;318;p7"/>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319" name="Google Shape;319;p7"/>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320" name="Google Shape;320;p7"/>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321" name="Google Shape;321;p7"/>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322" name="Google Shape;322;p7"/>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323" name="Google Shape;323;p7"/>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324" name="Google Shape;324;p7"/>
              <p:cNvSpPr/>
              <p:nvPr/>
            </p:nvSpPr>
            <p:spPr>
              <a:xfrm>
                <a:off x="1429" y="2622"/>
                <a:ext cx="370" cy="38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325" name="Google Shape;325;p7"/>
              <p:cNvCxnSpPr/>
              <p:nvPr/>
            </p:nvCxnSpPr>
            <p:spPr>
              <a:xfrm>
                <a:off x="1619" y="2259"/>
                <a:ext cx="1" cy="210"/>
              </a:xfrm>
              <a:prstGeom prst="straightConnector1">
                <a:avLst/>
              </a:prstGeom>
              <a:noFill/>
              <a:ln w="28575" cap="flat" cmpd="sng">
                <a:solidFill>
                  <a:schemeClr val="lt1"/>
                </a:solidFill>
                <a:prstDash val="solid"/>
                <a:miter lim="800000"/>
                <a:headEnd type="none" w="med" len="med"/>
                <a:tailEnd type="none" w="med" len="med"/>
              </a:ln>
            </p:spPr>
          </p:cxnSp>
        </p:grpSp>
        <p:sp>
          <p:nvSpPr>
            <p:cNvPr id="326" name="Google Shape;326;p7"/>
            <p:cNvSpPr txBox="1"/>
            <p:nvPr/>
          </p:nvSpPr>
          <p:spPr>
            <a:xfrm>
              <a:off x="2447729" y="4456430"/>
              <a:ext cx="1759094" cy="5558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2 </a:t>
              </a:r>
              <a:r>
                <a:rPr lang="en-US" sz="2800" b="1" i="0" u="none">
                  <a:solidFill>
                    <a:srgbClr val="F2F2F2"/>
                  </a:solidFill>
                  <a:latin typeface="Times New Roman"/>
                  <a:ea typeface="Times New Roman"/>
                  <a:cs typeface="Times New Roman"/>
                  <a:sym typeface="Times New Roman"/>
                </a:rPr>
                <a:t>–</a:t>
              </a:r>
              <a:r>
                <a:rPr lang="en-US" sz="2800" b="0" i="0" u="none">
                  <a:solidFill>
                    <a:schemeClr val="lt1"/>
                  </a:solidFill>
                  <a:latin typeface="Times New Roman"/>
                  <a:ea typeface="Times New Roman"/>
                  <a:cs typeface="Times New Roman"/>
                  <a:sym typeface="Times New Roman"/>
                </a:rPr>
                <a:t> OH</a:t>
              </a:r>
              <a:endParaRPr/>
            </a:p>
          </p:txBody>
        </p:sp>
      </p:grpSp>
      <p:sp>
        <p:nvSpPr>
          <p:cNvPr id="327" name="Google Shape;327;p7"/>
          <p:cNvSpPr txBox="1"/>
          <p:nvPr/>
        </p:nvSpPr>
        <p:spPr>
          <a:xfrm>
            <a:off x="2416175" y="5441950"/>
            <a:ext cx="4364037" cy="1200150"/>
          </a:xfrm>
          <a:prstGeom prst="rect">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Times New Roman"/>
              <a:buNone/>
            </a:pPr>
            <a:r>
              <a:rPr lang="en-US" sz="2400" b="1" i="0" u="none">
                <a:solidFill>
                  <a:schemeClr val="lt1"/>
                </a:solidFill>
                <a:latin typeface="Times New Roman"/>
                <a:ea typeface="Times New Roman"/>
                <a:cs typeface="Times New Roman"/>
                <a:sym typeface="Times New Roman"/>
              </a:rPr>
              <a:t>Nhóm hydroxyl ( -OH ) </a:t>
            </a:r>
            <a:r>
              <a:rPr lang="en-US" sz="2400" b="1" i="1" u="none">
                <a:solidFill>
                  <a:schemeClr val="lt1"/>
                </a:solidFill>
                <a:latin typeface="Times New Roman"/>
                <a:ea typeface="Times New Roman"/>
                <a:cs typeface="Times New Roman"/>
                <a:sym typeface="Times New Roman"/>
              </a:rPr>
              <a:t>liên kết  trực tiếp</a:t>
            </a:r>
            <a:r>
              <a:rPr lang="en-US" sz="2400" b="1" i="0" u="none">
                <a:solidFill>
                  <a:schemeClr val="lt1"/>
                </a:solidFill>
                <a:latin typeface="Times New Roman"/>
                <a:ea typeface="Times New Roman"/>
                <a:cs typeface="Times New Roman"/>
                <a:sym typeface="Times New Roman"/>
              </a:rPr>
              <a:t> với nguyên tử carbon của vòng benzene.</a:t>
            </a:r>
            <a:endParaRPr/>
          </a:p>
        </p:txBody>
      </p:sp>
      <p:sp>
        <p:nvSpPr>
          <p:cNvPr id="328" name="Google Shape;328;p7"/>
          <p:cNvSpPr txBox="1"/>
          <p:nvPr/>
        </p:nvSpPr>
        <p:spPr>
          <a:xfrm>
            <a:off x="7667625" y="5443537"/>
            <a:ext cx="4294187" cy="1200150"/>
          </a:xfrm>
          <a:prstGeom prst="rect">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Times New Roman"/>
              <a:buNone/>
            </a:pPr>
            <a:r>
              <a:rPr lang="en-US" sz="2400" b="1" i="0" u="none">
                <a:solidFill>
                  <a:schemeClr val="lt1"/>
                </a:solidFill>
                <a:latin typeface="Times New Roman"/>
                <a:ea typeface="Times New Roman"/>
                <a:cs typeface="Times New Roman"/>
                <a:sym typeface="Times New Roman"/>
              </a:rPr>
              <a:t>Nhóm hydroxyl ( -OH ) </a:t>
            </a:r>
            <a:r>
              <a:rPr lang="en-US" sz="2400" b="1" i="1" u="none">
                <a:solidFill>
                  <a:schemeClr val="lt1"/>
                </a:solidFill>
                <a:latin typeface="Times New Roman"/>
                <a:ea typeface="Times New Roman"/>
                <a:cs typeface="Times New Roman"/>
                <a:sym typeface="Times New Roman"/>
              </a:rPr>
              <a:t>liên kết với nguyên tử carbon</a:t>
            </a:r>
            <a:r>
              <a:rPr lang="en-US" sz="2400" b="1" i="0" u="none">
                <a:solidFill>
                  <a:schemeClr val="lt1"/>
                </a:solidFill>
                <a:latin typeface="Times New Roman"/>
                <a:ea typeface="Times New Roman"/>
                <a:cs typeface="Times New Roman"/>
                <a:sym typeface="Times New Roman"/>
              </a:rPr>
              <a:t> trên mạch nhánh của vòng benzene.</a:t>
            </a:r>
            <a:endParaRPr/>
          </a:p>
        </p:txBody>
      </p:sp>
      <p:grpSp>
        <p:nvGrpSpPr>
          <p:cNvPr id="329" name="Google Shape;329;p7"/>
          <p:cNvGrpSpPr/>
          <p:nvPr/>
        </p:nvGrpSpPr>
        <p:grpSpPr>
          <a:xfrm>
            <a:off x="3660775" y="2593975"/>
            <a:ext cx="1890712" cy="1697037"/>
            <a:chOff x="3275012" y="2732303"/>
            <a:chExt cx="2044660" cy="1515743"/>
          </a:xfrm>
        </p:grpSpPr>
        <p:grpSp>
          <p:nvGrpSpPr>
            <p:cNvPr id="330" name="Google Shape;330;p7"/>
            <p:cNvGrpSpPr/>
            <p:nvPr/>
          </p:nvGrpSpPr>
          <p:grpSpPr>
            <a:xfrm>
              <a:off x="3275012" y="2732303"/>
              <a:ext cx="2044660" cy="1515743"/>
              <a:chOff x="2838452" y="1881085"/>
              <a:chExt cx="2004511" cy="1519340"/>
            </a:xfrm>
          </p:grpSpPr>
          <p:grpSp>
            <p:nvGrpSpPr>
              <p:cNvPr id="331" name="Google Shape;331;p7"/>
              <p:cNvGrpSpPr/>
              <p:nvPr/>
            </p:nvGrpSpPr>
            <p:grpSpPr>
              <a:xfrm>
                <a:off x="2838452" y="2550519"/>
                <a:ext cx="838014" cy="849906"/>
                <a:chOff x="1328" y="2473"/>
                <a:chExt cx="584" cy="689"/>
              </a:xfrm>
            </p:grpSpPr>
            <p:cxnSp>
              <p:nvCxnSpPr>
                <p:cNvPr id="332" name="Google Shape;332;p7"/>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333" name="Google Shape;333;p7"/>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334" name="Google Shape;334;p7"/>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335" name="Google Shape;335;p7"/>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336" name="Google Shape;336;p7"/>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337" name="Google Shape;337;p7"/>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338" name="Google Shape;338;p7"/>
                <p:cNvSpPr/>
                <p:nvPr/>
              </p:nvSpPr>
              <p:spPr>
                <a:xfrm>
                  <a:off x="1429" y="2621"/>
                  <a:ext cx="372"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39" name="Google Shape;339;p7"/>
              <p:cNvSpPr txBox="1"/>
              <p:nvPr/>
            </p:nvSpPr>
            <p:spPr>
              <a:xfrm>
                <a:off x="3124200" y="1881085"/>
                <a:ext cx="701349" cy="4319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sp>
            <p:nvSpPr>
              <p:cNvPr id="340" name="Google Shape;340;p7"/>
              <p:cNvSpPr txBox="1"/>
              <p:nvPr/>
            </p:nvSpPr>
            <p:spPr>
              <a:xfrm>
                <a:off x="4008483" y="2266950"/>
                <a:ext cx="834480" cy="4319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3</a:t>
                </a:r>
                <a:endParaRPr/>
              </a:p>
            </p:txBody>
          </p:sp>
        </p:grpSp>
        <p:cxnSp>
          <p:nvCxnSpPr>
            <p:cNvPr id="341" name="Google Shape;341;p7"/>
            <p:cNvCxnSpPr/>
            <p:nvPr/>
          </p:nvCxnSpPr>
          <p:spPr>
            <a:xfrm rot="5400000">
              <a:off x="3544051" y="3246854"/>
              <a:ext cx="304850" cy="1716"/>
            </a:xfrm>
            <a:prstGeom prst="straightConnector1">
              <a:avLst/>
            </a:prstGeom>
            <a:noFill/>
            <a:ln w="28575" cap="flat" cmpd="sng">
              <a:solidFill>
                <a:schemeClr val="lt1"/>
              </a:solidFill>
              <a:prstDash val="solid"/>
              <a:miter lim="800000"/>
              <a:headEnd type="none" w="med" len="med"/>
              <a:tailEnd type="none" w="med" len="med"/>
            </a:ln>
          </p:spPr>
        </p:cxnSp>
        <p:cxnSp>
          <p:nvCxnSpPr>
            <p:cNvPr id="342" name="Google Shape;342;p7"/>
            <p:cNvCxnSpPr/>
            <p:nvPr/>
          </p:nvCxnSpPr>
          <p:spPr>
            <a:xfrm flipH="1">
              <a:off x="4123091" y="3429913"/>
              <a:ext cx="317601" cy="181492"/>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grpSp>
      <p:grpSp>
        <p:nvGrpSpPr>
          <p:cNvPr id="343" name="Google Shape;343;p7"/>
          <p:cNvGrpSpPr/>
          <p:nvPr/>
        </p:nvGrpSpPr>
        <p:grpSpPr>
          <a:xfrm>
            <a:off x="6580187" y="2320925"/>
            <a:ext cx="1893887" cy="2482850"/>
            <a:chOff x="8500156" y="3900534"/>
            <a:chExt cx="2011702" cy="2245352"/>
          </a:xfrm>
        </p:grpSpPr>
        <p:grpSp>
          <p:nvGrpSpPr>
            <p:cNvPr id="344" name="Google Shape;344;p7"/>
            <p:cNvGrpSpPr/>
            <p:nvPr/>
          </p:nvGrpSpPr>
          <p:grpSpPr>
            <a:xfrm>
              <a:off x="8500156" y="3900534"/>
              <a:ext cx="2011702" cy="1526802"/>
              <a:chOff x="6693124" y="2645044"/>
              <a:chExt cx="2011702" cy="1526802"/>
            </a:xfrm>
          </p:grpSpPr>
          <p:grpSp>
            <p:nvGrpSpPr>
              <p:cNvPr id="345" name="Google Shape;345;p7"/>
              <p:cNvGrpSpPr/>
              <p:nvPr/>
            </p:nvGrpSpPr>
            <p:grpSpPr>
              <a:xfrm>
                <a:off x="6693124" y="2645044"/>
                <a:ext cx="2011702" cy="1526802"/>
                <a:chOff x="2838452" y="1869999"/>
                <a:chExt cx="1972202" cy="1530426"/>
              </a:xfrm>
            </p:grpSpPr>
            <p:grpSp>
              <p:nvGrpSpPr>
                <p:cNvPr id="346" name="Google Shape;346;p7"/>
                <p:cNvGrpSpPr/>
                <p:nvPr/>
              </p:nvGrpSpPr>
              <p:grpSpPr>
                <a:xfrm>
                  <a:off x="2838452" y="2550519"/>
                  <a:ext cx="838014" cy="849906"/>
                  <a:chOff x="1328" y="2473"/>
                  <a:chExt cx="584" cy="689"/>
                </a:xfrm>
              </p:grpSpPr>
              <p:cxnSp>
                <p:nvCxnSpPr>
                  <p:cNvPr id="347" name="Google Shape;347;p7"/>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348" name="Google Shape;348;p7"/>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349" name="Google Shape;349;p7"/>
                  <p:cNvCxnSpPr/>
                  <p:nvPr/>
                </p:nvCxnSpPr>
                <p:spPr>
                  <a:xfrm flipH="1">
                    <a:off x="1328" y="2473"/>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350" name="Google Shape;350;p7"/>
                  <p:cNvCxnSpPr/>
                  <p:nvPr/>
                </p:nvCxnSpPr>
                <p:spPr>
                  <a:xfrm rot="10800000">
                    <a:off x="1619" y="2473"/>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351" name="Google Shape;351;p7"/>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352" name="Google Shape;352;p7"/>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353" name="Google Shape;353;p7"/>
                  <p:cNvSpPr/>
                  <p:nvPr/>
                </p:nvSpPr>
                <p:spPr>
                  <a:xfrm>
                    <a:off x="1429" y="2621"/>
                    <a:ext cx="372"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54" name="Google Shape;354;p7"/>
                <p:cNvSpPr txBox="1"/>
                <p:nvPr/>
              </p:nvSpPr>
              <p:spPr>
                <a:xfrm>
                  <a:off x="3124199" y="1869999"/>
                  <a:ext cx="701349" cy="4319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sp>
              <p:nvSpPr>
                <p:cNvPr id="355" name="Google Shape;355;p7"/>
                <p:cNvSpPr txBox="1"/>
                <p:nvPr/>
              </p:nvSpPr>
              <p:spPr>
                <a:xfrm>
                  <a:off x="3976175" y="2280542"/>
                  <a:ext cx="834479" cy="4319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OH</a:t>
                  </a:r>
                  <a:endParaRPr/>
                </a:p>
              </p:txBody>
            </p:sp>
            <p:cxnSp>
              <p:nvCxnSpPr>
                <p:cNvPr id="356" name="Google Shape;356;p7"/>
                <p:cNvCxnSpPr/>
                <p:nvPr/>
              </p:nvCxnSpPr>
              <p:spPr>
                <a:xfrm flipH="1">
                  <a:off x="3656758" y="2592404"/>
                  <a:ext cx="314098" cy="181321"/>
                </a:xfrm>
                <a:prstGeom prst="straightConnector1">
                  <a:avLst/>
                </a:prstGeom>
                <a:noFill/>
                <a:ln w="28575" cap="flat" cmpd="sng">
                  <a:solidFill>
                    <a:schemeClr val="lt1"/>
                  </a:solidFill>
                  <a:prstDash val="solid"/>
                  <a:miter lim="800000"/>
                  <a:headEnd type="none" w="med" len="med"/>
                  <a:tailEnd type="none" w="med" len="med"/>
                </a:ln>
                <a:effectLst>
                  <a:outerShdw blurRad="63500" dist="23000" dir="5400000">
                    <a:srgbClr val="000000">
                      <a:alpha val="34901"/>
                    </a:srgbClr>
                  </a:outerShdw>
                </a:effectLst>
              </p:spPr>
            </p:cxnSp>
          </p:grpSp>
          <p:cxnSp>
            <p:nvCxnSpPr>
              <p:cNvPr id="357" name="Google Shape;357;p7"/>
              <p:cNvCxnSpPr/>
              <p:nvPr/>
            </p:nvCxnSpPr>
            <p:spPr>
              <a:xfrm rot="5400000">
                <a:off x="6964070" y="3166059"/>
                <a:ext cx="302922" cy="1686"/>
              </a:xfrm>
              <a:prstGeom prst="straightConnector1">
                <a:avLst/>
              </a:prstGeom>
              <a:noFill/>
              <a:ln w="28575" cap="flat" cmpd="sng">
                <a:solidFill>
                  <a:schemeClr val="lt1"/>
                </a:solidFill>
                <a:prstDash val="solid"/>
                <a:miter lim="800000"/>
                <a:headEnd type="none" w="med" len="med"/>
                <a:tailEnd type="none" w="med" len="med"/>
              </a:ln>
            </p:spPr>
          </p:cxnSp>
        </p:grpSp>
        <p:cxnSp>
          <p:nvCxnSpPr>
            <p:cNvPr id="358" name="Google Shape;358;p7"/>
            <p:cNvCxnSpPr/>
            <p:nvPr/>
          </p:nvCxnSpPr>
          <p:spPr>
            <a:xfrm rot="5400000">
              <a:off x="8780502" y="5590882"/>
              <a:ext cx="304357" cy="1686"/>
            </a:xfrm>
            <a:prstGeom prst="straightConnector1">
              <a:avLst/>
            </a:prstGeom>
            <a:noFill/>
            <a:ln w="28575" cap="flat" cmpd="sng">
              <a:solidFill>
                <a:schemeClr val="lt1"/>
              </a:solidFill>
              <a:prstDash val="solid"/>
              <a:miter lim="800000"/>
              <a:headEnd type="none" w="med" len="med"/>
              <a:tailEnd type="none" w="med" len="med"/>
            </a:ln>
          </p:spPr>
        </p:cxnSp>
        <p:sp>
          <p:nvSpPr>
            <p:cNvPr id="359" name="Google Shape;359;p7"/>
            <p:cNvSpPr txBox="1"/>
            <p:nvPr/>
          </p:nvSpPr>
          <p:spPr>
            <a:xfrm>
              <a:off x="8790440" y="5715000"/>
              <a:ext cx="715396" cy="43088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CH</a:t>
              </a:r>
              <a:r>
                <a:rPr lang="en-US" sz="2800" b="0" i="0" u="none" baseline="-25000">
                  <a:solidFill>
                    <a:schemeClr val="lt1"/>
                  </a:solidFill>
                  <a:latin typeface="Times New Roman"/>
                  <a:ea typeface="Times New Roman"/>
                  <a:cs typeface="Times New Roman"/>
                  <a:sym typeface="Times New Roman"/>
                </a:rPr>
                <a:t>3</a:t>
              </a:r>
              <a:endParaRPr/>
            </a:p>
          </p:txBody>
        </p:sp>
      </p:grpSp>
      <p:sp>
        <p:nvSpPr>
          <p:cNvPr id="360" name="Google Shape;360;p7"/>
          <p:cNvSpPr/>
          <p:nvPr/>
        </p:nvSpPr>
        <p:spPr>
          <a:xfrm rot="5400000">
            <a:off x="4522787" y="1081087"/>
            <a:ext cx="390525" cy="7505700"/>
          </a:xfrm>
          <a:prstGeom prst="rightBrace">
            <a:avLst>
              <a:gd name="adj1" fmla="val 1280"/>
              <a:gd name="adj2" fmla="val 50000"/>
            </a:avLst>
          </a:prstGeom>
          <a:noFill/>
          <a:ln w="9525" cap="flat" cmpd="sng">
            <a:solidFill>
              <a:srgbClr val="FADD4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1" name="Google Shape;361;p7"/>
          <p:cNvSpPr txBox="1"/>
          <p:nvPr/>
        </p:nvSpPr>
        <p:spPr>
          <a:xfrm>
            <a:off x="4079875" y="4906962"/>
            <a:ext cx="236061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Phenol</a:t>
            </a:r>
            <a:endParaRPr/>
          </a:p>
        </p:txBody>
      </p:sp>
      <p:sp>
        <p:nvSpPr>
          <p:cNvPr id="362" name="Google Shape;362;p7"/>
          <p:cNvSpPr/>
          <p:nvPr/>
        </p:nvSpPr>
        <p:spPr>
          <a:xfrm rot="5400000">
            <a:off x="9916318" y="3763168"/>
            <a:ext cx="533400" cy="2081212"/>
          </a:xfrm>
          <a:prstGeom prst="rightBrace">
            <a:avLst>
              <a:gd name="adj1" fmla="val 1612"/>
              <a:gd name="adj2" fmla="val 50000"/>
            </a:avLst>
          </a:prstGeom>
          <a:noFill/>
          <a:ln w="9525" cap="flat" cmpd="sng">
            <a:solidFill>
              <a:srgbClr val="FADD4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3" name="Google Shape;363;p7"/>
          <p:cNvSpPr txBox="1"/>
          <p:nvPr/>
        </p:nvSpPr>
        <p:spPr>
          <a:xfrm>
            <a:off x="9623425" y="4851400"/>
            <a:ext cx="16002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Ancol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500"/>
                                        <p:tgtEl>
                                          <p:spTgt spid="3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8"/>
                                        </p:tgtEl>
                                        <p:attrNameLst>
                                          <p:attrName>style.visibility</p:attrName>
                                        </p:attrNameLst>
                                      </p:cBhvr>
                                      <p:to>
                                        <p:strVal val="visible"/>
                                      </p:to>
                                    </p:set>
                                    <p:animEffect transition="in" filter="fade">
                                      <p:cBhvr>
                                        <p:cTn id="11" dur="500"/>
                                        <p:tgtEl>
                                          <p:spTgt spid="3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1"/>
                                        </p:tgtEl>
                                        <p:attrNameLst>
                                          <p:attrName>style.visibility</p:attrName>
                                        </p:attrNameLst>
                                      </p:cBhvr>
                                      <p:to>
                                        <p:strVal val="visible"/>
                                      </p:to>
                                    </p:set>
                                    <p:animEffect transition="in" filter="fade">
                                      <p:cBhvr>
                                        <p:cTn id="15" dur="500"/>
                                        <p:tgtEl>
                                          <p:spTgt spid="36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3"/>
                                        </p:tgtEl>
                                        <p:attrNameLst>
                                          <p:attrName>style.visibility</p:attrName>
                                        </p:attrNameLst>
                                      </p:cBhvr>
                                      <p:to>
                                        <p:strVal val="visible"/>
                                      </p:to>
                                    </p:set>
                                    <p:animEffect transition="in" filter="fade">
                                      <p:cBhvr>
                                        <p:cTn id="19" dur="5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8"/>
          <p:cNvGrpSpPr/>
          <p:nvPr/>
        </p:nvGrpSpPr>
        <p:grpSpPr>
          <a:xfrm>
            <a:off x="3351212" y="3276600"/>
            <a:ext cx="3027362" cy="2074862"/>
            <a:chOff x="2565481" y="2030492"/>
            <a:chExt cx="2313233" cy="1402393"/>
          </a:xfrm>
        </p:grpSpPr>
        <p:grpSp>
          <p:nvGrpSpPr>
            <p:cNvPr id="370" name="Google Shape;370;p8"/>
            <p:cNvGrpSpPr/>
            <p:nvPr/>
          </p:nvGrpSpPr>
          <p:grpSpPr>
            <a:xfrm>
              <a:off x="2565481" y="2030492"/>
              <a:ext cx="2313233" cy="1402393"/>
              <a:chOff x="2565481" y="2030492"/>
              <a:chExt cx="2313233" cy="1402393"/>
            </a:xfrm>
          </p:grpSpPr>
          <p:grpSp>
            <p:nvGrpSpPr>
              <p:cNvPr id="371" name="Google Shape;371;p8"/>
              <p:cNvGrpSpPr/>
              <p:nvPr/>
            </p:nvGrpSpPr>
            <p:grpSpPr>
              <a:xfrm>
                <a:off x="2565481" y="2337611"/>
                <a:ext cx="2313233" cy="1095274"/>
                <a:chOff x="2133604" y="4972050"/>
                <a:chExt cx="2774317" cy="1414463"/>
              </a:xfrm>
            </p:grpSpPr>
            <p:grpSp>
              <p:nvGrpSpPr>
                <p:cNvPr id="372" name="Google Shape;372;p8"/>
                <p:cNvGrpSpPr/>
                <p:nvPr/>
              </p:nvGrpSpPr>
              <p:grpSpPr>
                <a:xfrm>
                  <a:off x="2133604" y="4972050"/>
                  <a:ext cx="927102" cy="1414463"/>
                  <a:chOff x="1328" y="2271"/>
                  <a:chExt cx="584" cy="891"/>
                </a:xfrm>
              </p:grpSpPr>
              <p:cxnSp>
                <p:nvCxnSpPr>
                  <p:cNvPr id="373" name="Google Shape;373;p8"/>
                  <p:cNvCxnSpPr/>
                  <p:nvPr/>
                </p:nvCxnSpPr>
                <p:spPr>
                  <a:xfrm>
                    <a:off x="1328" y="299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374" name="Google Shape;374;p8"/>
                  <p:cNvCxnSpPr/>
                  <p:nvPr/>
                </p:nvCxnSpPr>
                <p:spPr>
                  <a:xfrm>
                    <a:off x="1328"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375" name="Google Shape;375;p8"/>
                  <p:cNvCxnSpPr/>
                  <p:nvPr/>
                </p:nvCxnSpPr>
                <p:spPr>
                  <a:xfrm flipH="1">
                    <a:off x="1328" y="2474"/>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376" name="Google Shape;376;p8"/>
                  <p:cNvCxnSpPr/>
                  <p:nvPr/>
                </p:nvCxnSpPr>
                <p:spPr>
                  <a:xfrm rot="10800000">
                    <a:off x="1619" y="2474"/>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377" name="Google Shape;377;p8"/>
                  <p:cNvCxnSpPr/>
                  <p:nvPr/>
                </p:nvCxnSpPr>
                <p:spPr>
                  <a:xfrm rot="10800000" flipH="1">
                    <a:off x="1911" y="2646"/>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378" name="Google Shape;378;p8"/>
                  <p:cNvCxnSpPr/>
                  <p:nvPr/>
                </p:nvCxnSpPr>
                <p:spPr>
                  <a:xfrm rot="10800000" flipH="1">
                    <a:off x="1619" y="299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379" name="Google Shape;379;p8"/>
                  <p:cNvSpPr/>
                  <p:nvPr/>
                </p:nvSpPr>
                <p:spPr>
                  <a:xfrm>
                    <a:off x="1429" y="2622"/>
                    <a:ext cx="370"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380" name="Google Shape;380;p8"/>
                  <p:cNvCxnSpPr/>
                  <p:nvPr/>
                </p:nvCxnSpPr>
                <p:spPr>
                  <a:xfrm>
                    <a:off x="1619" y="2271"/>
                    <a:ext cx="5" cy="210"/>
                  </a:xfrm>
                  <a:prstGeom prst="straightConnector1">
                    <a:avLst/>
                  </a:prstGeom>
                  <a:noFill/>
                  <a:ln w="28575" cap="flat" cmpd="sng">
                    <a:solidFill>
                      <a:schemeClr val="lt1"/>
                    </a:solidFill>
                    <a:prstDash val="solid"/>
                    <a:miter lim="800000"/>
                    <a:headEnd type="none" w="med" len="med"/>
                    <a:tailEnd type="none" w="med" len="med"/>
                  </a:ln>
                </p:spPr>
              </p:cxnSp>
            </p:grpSp>
            <p:sp>
              <p:nvSpPr>
                <p:cNvPr id="381" name="Google Shape;381;p8"/>
                <p:cNvSpPr txBox="1"/>
                <p:nvPr/>
              </p:nvSpPr>
              <p:spPr>
                <a:xfrm>
                  <a:off x="3381829" y="5122773"/>
                  <a:ext cx="1526092" cy="4032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Arial"/>
                    <a:buNone/>
                  </a:pPr>
                  <a:r>
                    <a:rPr lang="en-US" sz="3000" b="0" i="0" u="none">
                      <a:solidFill>
                        <a:schemeClr val="lt1"/>
                      </a:solidFill>
                      <a:latin typeface="Arial"/>
                      <a:ea typeface="Arial"/>
                      <a:cs typeface="Arial"/>
                      <a:sym typeface="Arial"/>
                    </a:rPr>
                    <a:t>CH</a:t>
                  </a:r>
                  <a:r>
                    <a:rPr lang="en-US" sz="3000" b="0" i="0" u="none" baseline="-25000">
                      <a:solidFill>
                        <a:schemeClr val="lt1"/>
                      </a:solidFill>
                      <a:latin typeface="Arial"/>
                      <a:ea typeface="Arial"/>
                      <a:cs typeface="Arial"/>
                      <a:sym typeface="Arial"/>
                    </a:rPr>
                    <a:t>2 </a:t>
                  </a:r>
                  <a:r>
                    <a:rPr lang="en-US" sz="3000" b="1" i="0" u="none">
                      <a:solidFill>
                        <a:srgbClr val="F2F2F2"/>
                      </a:solidFill>
                      <a:latin typeface="Arial"/>
                      <a:ea typeface="Arial"/>
                      <a:cs typeface="Arial"/>
                      <a:sym typeface="Arial"/>
                    </a:rPr>
                    <a:t>–</a:t>
                  </a:r>
                  <a:r>
                    <a:rPr lang="en-US" sz="3000" b="0" i="0" u="none">
                      <a:solidFill>
                        <a:schemeClr val="lt1"/>
                      </a:solidFill>
                      <a:latin typeface="Arial"/>
                      <a:ea typeface="Arial"/>
                      <a:cs typeface="Arial"/>
                      <a:sym typeface="Arial"/>
                    </a:rPr>
                    <a:t> OH</a:t>
                  </a:r>
                  <a:endParaRPr/>
                </a:p>
              </p:txBody>
            </p:sp>
          </p:grpSp>
          <p:sp>
            <p:nvSpPr>
              <p:cNvPr id="382" name="Google Shape;382;p8"/>
              <p:cNvSpPr txBox="1"/>
              <p:nvPr/>
            </p:nvSpPr>
            <p:spPr>
              <a:xfrm>
                <a:off x="2867523" y="2030492"/>
                <a:ext cx="440327" cy="3122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3000"/>
                  <a:buFont typeface="Arial"/>
                  <a:buNone/>
                </a:pPr>
                <a:r>
                  <a:rPr lang="en-US" sz="3000" b="0" i="0" u="none">
                    <a:solidFill>
                      <a:schemeClr val="lt1"/>
                    </a:solidFill>
                    <a:latin typeface="Arial"/>
                    <a:ea typeface="Arial"/>
                    <a:cs typeface="Arial"/>
                    <a:sym typeface="Arial"/>
                  </a:rPr>
                  <a:t>OH</a:t>
                </a:r>
                <a:endParaRPr/>
              </a:p>
            </p:txBody>
          </p:sp>
        </p:grpSp>
        <p:cxnSp>
          <p:nvCxnSpPr>
            <p:cNvPr id="383" name="Google Shape;383;p8"/>
            <p:cNvCxnSpPr/>
            <p:nvPr/>
          </p:nvCxnSpPr>
          <p:spPr>
            <a:xfrm flipH="1">
              <a:off x="3347880" y="2692525"/>
              <a:ext cx="231688" cy="106225"/>
            </a:xfrm>
            <a:prstGeom prst="straightConnector1">
              <a:avLst/>
            </a:prstGeom>
            <a:noFill/>
            <a:ln w="28575" cap="flat" cmpd="sng">
              <a:solidFill>
                <a:schemeClr val="lt1"/>
              </a:solidFill>
              <a:prstDash val="solid"/>
              <a:miter lim="800000"/>
              <a:headEnd type="none" w="med" len="med"/>
              <a:tailEnd type="none" w="med" len="med"/>
            </a:ln>
          </p:spPr>
        </p:cxnSp>
      </p:grpSp>
      <p:sp>
        <p:nvSpPr>
          <p:cNvPr id="384" name="Google Shape;384;p8"/>
          <p:cNvSpPr/>
          <p:nvPr/>
        </p:nvSpPr>
        <p:spPr>
          <a:xfrm>
            <a:off x="5091112" y="2344737"/>
            <a:ext cx="2312987" cy="579437"/>
          </a:xfrm>
          <a:prstGeom prst="roundRect">
            <a:avLst>
              <a:gd name="adj" fmla="val 16667"/>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a:solidFill>
                  <a:srgbClr val="FFFF00"/>
                </a:solidFill>
                <a:latin typeface="Arial"/>
                <a:ea typeface="Arial"/>
                <a:cs typeface="Arial"/>
                <a:sym typeface="Arial"/>
              </a:rPr>
              <a:t>–OH phenol</a:t>
            </a:r>
            <a:endParaRPr/>
          </a:p>
        </p:txBody>
      </p:sp>
      <p:sp>
        <p:nvSpPr>
          <p:cNvPr id="385" name="Google Shape;385;p8"/>
          <p:cNvSpPr/>
          <p:nvPr/>
        </p:nvSpPr>
        <p:spPr>
          <a:xfrm>
            <a:off x="7083425" y="4256087"/>
            <a:ext cx="2206625" cy="1055687"/>
          </a:xfrm>
          <a:prstGeom prst="roundRect">
            <a:avLst>
              <a:gd name="adj" fmla="val 16667"/>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CCFF"/>
              </a:buClr>
              <a:buSzPts val="2800"/>
              <a:buFont typeface="Arial"/>
              <a:buNone/>
            </a:pPr>
            <a:r>
              <a:rPr lang="en-US" sz="2800" b="1" i="0" u="none">
                <a:solidFill>
                  <a:srgbClr val="00CCFF"/>
                </a:solidFill>
                <a:latin typeface="Arial"/>
                <a:ea typeface="Arial"/>
                <a:cs typeface="Arial"/>
                <a:sym typeface="Arial"/>
              </a:rPr>
              <a:t>–OH alcohol</a:t>
            </a:r>
            <a:endParaRPr/>
          </a:p>
        </p:txBody>
      </p:sp>
      <p:cxnSp>
        <p:nvCxnSpPr>
          <p:cNvPr id="386" name="Google Shape;386;p8"/>
          <p:cNvCxnSpPr/>
          <p:nvPr/>
        </p:nvCxnSpPr>
        <p:spPr>
          <a:xfrm>
            <a:off x="6426200" y="4335462"/>
            <a:ext cx="609600" cy="179387"/>
          </a:xfrm>
          <a:prstGeom prst="straightConnector1">
            <a:avLst/>
          </a:prstGeom>
          <a:noFill/>
          <a:ln w="38100" cap="flat" cmpd="sng">
            <a:solidFill>
              <a:srgbClr val="FFC000"/>
            </a:solidFill>
            <a:prstDash val="solid"/>
            <a:miter lim="800000"/>
            <a:headEnd type="none" w="med" len="med"/>
            <a:tailEnd type="stealth" w="med" len="med"/>
          </a:ln>
        </p:spPr>
      </p:cxnSp>
      <p:cxnSp>
        <p:nvCxnSpPr>
          <p:cNvPr id="387" name="Google Shape;387;p8"/>
          <p:cNvCxnSpPr/>
          <p:nvPr/>
        </p:nvCxnSpPr>
        <p:spPr>
          <a:xfrm rot="10800000" flipH="1">
            <a:off x="4100512" y="2836862"/>
            <a:ext cx="887412" cy="409575"/>
          </a:xfrm>
          <a:prstGeom prst="straightConnector1">
            <a:avLst/>
          </a:prstGeom>
          <a:noFill/>
          <a:ln w="38100" cap="flat" cmpd="sng">
            <a:solidFill>
              <a:srgbClr val="FFC000"/>
            </a:solidFill>
            <a:prstDash val="solid"/>
            <a:miter lim="800000"/>
            <a:headEnd type="none" w="med" len="med"/>
            <a:tailEnd type="stealth" w="med" len="med"/>
          </a:ln>
        </p:spPr>
      </p:cxnSp>
      <p:sp>
        <p:nvSpPr>
          <p:cNvPr id="388" name="Google Shape;388;p8"/>
          <p:cNvSpPr txBox="1"/>
          <p:nvPr/>
        </p:nvSpPr>
        <p:spPr>
          <a:xfrm>
            <a:off x="227012" y="369887"/>
            <a:ext cx="556418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 KHÁI NIỆM VÀ CẤU TRÚC</a:t>
            </a:r>
            <a:endParaRPr/>
          </a:p>
        </p:txBody>
      </p:sp>
      <p:sp>
        <p:nvSpPr>
          <p:cNvPr id="389" name="Google Shape;389;p8"/>
          <p:cNvSpPr/>
          <p:nvPr/>
        </p:nvSpPr>
        <p:spPr>
          <a:xfrm>
            <a:off x="225425" y="1312862"/>
            <a:ext cx="884237" cy="431800"/>
          </a:xfrm>
          <a:prstGeom prst="chevron">
            <a:avLst>
              <a:gd name="adj" fmla="val 16326"/>
            </a:avLst>
          </a:prstGeom>
          <a:solidFill>
            <a:schemeClr val="accent1"/>
          </a:solidFill>
          <a:ln w="25400" cap="flat" cmpd="sng">
            <a:solidFill>
              <a:srgbClr val="6A5D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0" name="Google Shape;390;p8"/>
          <p:cNvSpPr txBox="1"/>
          <p:nvPr/>
        </p:nvSpPr>
        <p:spPr>
          <a:xfrm>
            <a:off x="1176337" y="1244600"/>
            <a:ext cx="232727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KHÁI NIỆM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par>
                                <p:cTn id="8" presetID="10" presetClass="entr" presetSubtype="0" fill="hold" nodeType="withEffect">
                                  <p:stCondLst>
                                    <p:cond delay="0"/>
                                  </p:stCondLst>
                                  <p:childTnLst>
                                    <p:set>
                                      <p:cBhvr>
                                        <p:cTn id="9" dur="1" fill="hold">
                                          <p:stCondLst>
                                            <p:cond delay="0"/>
                                          </p:stCondLst>
                                        </p:cTn>
                                        <p:tgtEl>
                                          <p:spTgt spid="384"/>
                                        </p:tgtEl>
                                        <p:attrNameLst>
                                          <p:attrName>style.visibility</p:attrName>
                                        </p:attrNameLst>
                                      </p:cBhvr>
                                      <p:to>
                                        <p:strVal val="visible"/>
                                      </p:to>
                                    </p:set>
                                    <p:animEffect transition="in" filter="fade">
                                      <p:cBhvr>
                                        <p:cTn id="10" dur="500"/>
                                        <p:tgtEl>
                                          <p:spTgt spid="3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6"/>
                                        </p:tgtEl>
                                        <p:attrNameLst>
                                          <p:attrName>style.visibility</p:attrName>
                                        </p:attrNameLst>
                                      </p:cBhvr>
                                      <p:to>
                                        <p:strVal val="visible"/>
                                      </p:to>
                                    </p:set>
                                    <p:animEffect transition="in" filter="fade">
                                      <p:cBhvr>
                                        <p:cTn id="15" dur="500"/>
                                        <p:tgtEl>
                                          <p:spTgt spid="386"/>
                                        </p:tgtEl>
                                      </p:cBhvr>
                                    </p:animEffect>
                                  </p:childTnLst>
                                </p:cTn>
                              </p:par>
                              <p:par>
                                <p:cTn id="16" presetID="10" presetClass="entr" presetSubtype="0" fill="hold" nodeType="withEffect">
                                  <p:stCondLst>
                                    <p:cond delay="0"/>
                                  </p:stCondLst>
                                  <p:childTnLst>
                                    <p:set>
                                      <p:cBhvr>
                                        <p:cTn id="17" dur="1" fill="hold">
                                          <p:stCondLst>
                                            <p:cond delay="0"/>
                                          </p:stCondLst>
                                        </p:cTn>
                                        <p:tgtEl>
                                          <p:spTgt spid="385"/>
                                        </p:tgtEl>
                                        <p:attrNameLst>
                                          <p:attrName>style.visibility</p:attrName>
                                        </p:attrNameLst>
                                      </p:cBhvr>
                                      <p:to>
                                        <p:strVal val="visible"/>
                                      </p:to>
                                    </p:set>
                                    <p:animEffect transition="in" filter="fade">
                                      <p:cBhvr>
                                        <p:cTn id="18"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9"/>
          <p:cNvSpPr txBox="1"/>
          <p:nvPr/>
        </p:nvSpPr>
        <p:spPr>
          <a:xfrm>
            <a:off x="2513012" y="838200"/>
            <a:ext cx="25161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97" name="Google Shape;397;p9" descr="C:\Users\DAOHOANG\Desktop\Mô hình đặc.gif"/>
          <p:cNvPicPr preferRelativeResize="0"/>
          <p:nvPr/>
        </p:nvPicPr>
        <p:blipFill rotWithShape="1">
          <a:blip r:embed="rId3">
            <a:alphaModFix/>
          </a:blip>
          <a:srcRect/>
          <a:stretch/>
        </p:blipFill>
        <p:spPr>
          <a:xfrm>
            <a:off x="6656387" y="79375"/>
            <a:ext cx="1849437" cy="2332037"/>
          </a:xfrm>
          <a:prstGeom prst="rect">
            <a:avLst/>
          </a:prstGeom>
          <a:noFill/>
          <a:ln>
            <a:noFill/>
          </a:ln>
        </p:spPr>
      </p:pic>
      <p:pic>
        <p:nvPicPr>
          <p:cNvPr id="398" name="Google Shape;398;p9" descr="C:\Users\DAOHOANG\Desktop\Untitled-1.gif"/>
          <p:cNvPicPr preferRelativeResize="0"/>
          <p:nvPr/>
        </p:nvPicPr>
        <p:blipFill rotWithShape="1">
          <a:blip r:embed="rId4">
            <a:alphaModFix/>
          </a:blip>
          <a:srcRect/>
          <a:stretch/>
        </p:blipFill>
        <p:spPr>
          <a:xfrm>
            <a:off x="9491662" y="109537"/>
            <a:ext cx="1714500" cy="2093912"/>
          </a:xfrm>
          <a:prstGeom prst="rect">
            <a:avLst/>
          </a:prstGeom>
          <a:noFill/>
          <a:ln>
            <a:noFill/>
          </a:ln>
        </p:spPr>
      </p:pic>
      <p:sp>
        <p:nvSpPr>
          <p:cNvPr id="399" name="Google Shape;399;p9"/>
          <p:cNvSpPr txBox="1"/>
          <p:nvPr/>
        </p:nvSpPr>
        <p:spPr>
          <a:xfrm>
            <a:off x="298450" y="1187450"/>
            <a:ext cx="3657600" cy="129222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FFFFFF"/>
              </a:buClr>
              <a:buSzPts val="3000"/>
              <a:buFont typeface="Arial"/>
              <a:buNone/>
            </a:pPr>
            <a:r>
              <a:rPr lang="en-US" sz="3000" b="1" i="0" u="none">
                <a:solidFill>
                  <a:srgbClr val="FFFFFF"/>
                </a:solidFill>
                <a:latin typeface="Arial"/>
                <a:ea typeface="Arial"/>
                <a:cs typeface="Arial"/>
                <a:sym typeface="Arial"/>
              </a:rPr>
              <a:t>CTPT:  </a:t>
            </a:r>
            <a:endParaRPr/>
          </a:p>
          <a:p>
            <a:pPr marL="0" marR="0" lvl="0" indent="0" algn="just" rtl="0">
              <a:lnSpc>
                <a:spcPct val="130000"/>
              </a:lnSpc>
              <a:spcBef>
                <a:spcPts val="0"/>
              </a:spcBef>
              <a:spcAft>
                <a:spcPts val="0"/>
              </a:spcAft>
              <a:buClr>
                <a:srgbClr val="FFFFFF"/>
              </a:buClr>
              <a:buSzPts val="3000"/>
              <a:buFont typeface="Arial"/>
              <a:buNone/>
            </a:pPr>
            <a:r>
              <a:rPr lang="en-US" sz="3000" b="1" i="0" u="none">
                <a:solidFill>
                  <a:srgbClr val="FFFFFF"/>
                </a:solidFill>
                <a:latin typeface="Arial"/>
                <a:ea typeface="Arial"/>
                <a:cs typeface="Arial"/>
                <a:sym typeface="Arial"/>
              </a:rPr>
              <a:t>CTCT:</a:t>
            </a:r>
            <a:endParaRPr/>
          </a:p>
        </p:txBody>
      </p:sp>
      <p:sp>
        <p:nvSpPr>
          <p:cNvPr id="400" name="Google Shape;400;p9"/>
          <p:cNvSpPr txBox="1"/>
          <p:nvPr/>
        </p:nvSpPr>
        <p:spPr>
          <a:xfrm>
            <a:off x="6246812" y="2378075"/>
            <a:ext cx="2698750" cy="40481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FFFFFF"/>
              </a:buClr>
              <a:buSzPts val="2000"/>
              <a:buFont typeface="Arial"/>
              <a:buNone/>
            </a:pPr>
            <a:r>
              <a:rPr lang="en-US" sz="2000" b="1" i="0" u="none">
                <a:solidFill>
                  <a:srgbClr val="FFFFFF"/>
                </a:solidFill>
                <a:latin typeface="Arial"/>
                <a:ea typeface="Arial"/>
                <a:cs typeface="Arial"/>
                <a:sym typeface="Arial"/>
              </a:rPr>
              <a:t>Mô hình đặc</a:t>
            </a:r>
            <a:endParaRPr/>
          </a:p>
        </p:txBody>
      </p:sp>
      <p:sp>
        <p:nvSpPr>
          <p:cNvPr id="401" name="Google Shape;401;p9"/>
          <p:cNvSpPr txBox="1"/>
          <p:nvPr/>
        </p:nvSpPr>
        <p:spPr>
          <a:xfrm>
            <a:off x="9447212" y="2406650"/>
            <a:ext cx="2212975" cy="403225"/>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FFFFFF"/>
              </a:buClr>
              <a:buSzPts val="2000"/>
              <a:buFont typeface="Arial"/>
              <a:buNone/>
            </a:pPr>
            <a:r>
              <a:rPr lang="en-US" sz="2000" b="1" i="0" u="none">
                <a:solidFill>
                  <a:srgbClr val="FFFFFF"/>
                </a:solidFill>
                <a:latin typeface="Arial"/>
                <a:ea typeface="Arial"/>
                <a:cs typeface="Arial"/>
                <a:sym typeface="Arial"/>
              </a:rPr>
              <a:t>Mô hình rỗng</a:t>
            </a:r>
            <a:endParaRPr/>
          </a:p>
        </p:txBody>
      </p:sp>
      <p:grpSp>
        <p:nvGrpSpPr>
          <p:cNvPr id="402" name="Google Shape;402;p9"/>
          <p:cNvGrpSpPr/>
          <p:nvPr/>
        </p:nvGrpSpPr>
        <p:grpSpPr>
          <a:xfrm>
            <a:off x="385762" y="2514600"/>
            <a:ext cx="1581150" cy="2698750"/>
            <a:chOff x="789224" y="3224370"/>
            <a:chExt cx="1954684" cy="2469752"/>
          </a:xfrm>
        </p:grpSpPr>
        <p:grpSp>
          <p:nvGrpSpPr>
            <p:cNvPr id="403" name="Google Shape;403;p9"/>
            <p:cNvGrpSpPr/>
            <p:nvPr/>
          </p:nvGrpSpPr>
          <p:grpSpPr>
            <a:xfrm>
              <a:off x="789224" y="3682000"/>
              <a:ext cx="1314342" cy="2012122"/>
              <a:chOff x="3333563" y="2767211"/>
              <a:chExt cx="854799" cy="1431603"/>
            </a:xfrm>
          </p:grpSpPr>
          <p:grpSp>
            <p:nvGrpSpPr>
              <p:cNvPr id="404" name="Google Shape;404;p9"/>
              <p:cNvGrpSpPr/>
              <p:nvPr/>
            </p:nvGrpSpPr>
            <p:grpSpPr>
              <a:xfrm>
                <a:off x="3333563" y="2767211"/>
                <a:ext cx="854799" cy="1431603"/>
                <a:chOff x="2895852" y="1916079"/>
                <a:chExt cx="838014" cy="1435006"/>
              </a:xfrm>
            </p:grpSpPr>
            <p:grpSp>
              <p:nvGrpSpPr>
                <p:cNvPr id="405" name="Google Shape;405;p9"/>
                <p:cNvGrpSpPr/>
                <p:nvPr/>
              </p:nvGrpSpPr>
              <p:grpSpPr>
                <a:xfrm>
                  <a:off x="2895852" y="2499945"/>
                  <a:ext cx="838014" cy="851140"/>
                  <a:chOff x="1368" y="2432"/>
                  <a:chExt cx="584" cy="690"/>
                </a:xfrm>
              </p:grpSpPr>
              <p:cxnSp>
                <p:nvCxnSpPr>
                  <p:cNvPr id="406" name="Google Shape;406;p9"/>
                  <p:cNvCxnSpPr/>
                  <p:nvPr/>
                </p:nvCxnSpPr>
                <p:spPr>
                  <a:xfrm>
                    <a:off x="1368" y="2950"/>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407" name="Google Shape;407;p9"/>
                  <p:cNvCxnSpPr/>
                  <p:nvPr/>
                </p:nvCxnSpPr>
                <p:spPr>
                  <a:xfrm>
                    <a:off x="1368" y="2605"/>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408" name="Google Shape;408;p9"/>
                  <p:cNvCxnSpPr/>
                  <p:nvPr/>
                </p:nvCxnSpPr>
                <p:spPr>
                  <a:xfrm flipH="1">
                    <a:off x="1368" y="2432"/>
                    <a:ext cx="291" cy="172"/>
                  </a:xfrm>
                  <a:prstGeom prst="straightConnector1">
                    <a:avLst/>
                  </a:prstGeom>
                  <a:noFill/>
                  <a:ln w="28575" cap="flat" cmpd="sng">
                    <a:solidFill>
                      <a:schemeClr val="lt1"/>
                    </a:solidFill>
                    <a:prstDash val="solid"/>
                    <a:miter lim="800000"/>
                    <a:headEnd type="none" w="med" len="med"/>
                    <a:tailEnd type="none" w="med" len="med"/>
                  </a:ln>
                </p:spPr>
              </p:cxnSp>
              <p:cxnSp>
                <p:nvCxnSpPr>
                  <p:cNvPr id="409" name="Google Shape;409;p9"/>
                  <p:cNvCxnSpPr/>
                  <p:nvPr/>
                </p:nvCxnSpPr>
                <p:spPr>
                  <a:xfrm rot="10800000">
                    <a:off x="1659" y="2432"/>
                    <a:ext cx="292" cy="172"/>
                  </a:xfrm>
                  <a:prstGeom prst="straightConnector1">
                    <a:avLst/>
                  </a:prstGeom>
                  <a:noFill/>
                  <a:ln w="28575" cap="flat" cmpd="sng">
                    <a:solidFill>
                      <a:schemeClr val="lt1"/>
                    </a:solidFill>
                    <a:prstDash val="solid"/>
                    <a:miter lim="800000"/>
                    <a:headEnd type="none" w="med" len="med"/>
                    <a:tailEnd type="none" w="med" len="med"/>
                  </a:ln>
                </p:spPr>
              </p:cxnSp>
              <p:cxnSp>
                <p:nvCxnSpPr>
                  <p:cNvPr id="410" name="Google Shape;410;p9"/>
                  <p:cNvCxnSpPr/>
                  <p:nvPr/>
                </p:nvCxnSpPr>
                <p:spPr>
                  <a:xfrm rot="10800000" flipH="1">
                    <a:off x="1951" y="2605"/>
                    <a:ext cx="1" cy="344"/>
                  </a:xfrm>
                  <a:prstGeom prst="straightConnector1">
                    <a:avLst/>
                  </a:prstGeom>
                  <a:noFill/>
                  <a:ln w="28575" cap="flat" cmpd="sng">
                    <a:solidFill>
                      <a:schemeClr val="lt1"/>
                    </a:solidFill>
                    <a:prstDash val="solid"/>
                    <a:miter lim="800000"/>
                    <a:headEnd type="none" w="med" len="med"/>
                    <a:tailEnd type="none" w="med" len="med"/>
                  </a:ln>
                </p:spPr>
              </p:cxnSp>
              <p:cxnSp>
                <p:nvCxnSpPr>
                  <p:cNvPr id="411" name="Google Shape;411;p9"/>
                  <p:cNvCxnSpPr/>
                  <p:nvPr/>
                </p:nvCxnSpPr>
                <p:spPr>
                  <a:xfrm rot="10800000" flipH="1">
                    <a:off x="1659" y="2950"/>
                    <a:ext cx="292" cy="172"/>
                  </a:xfrm>
                  <a:prstGeom prst="straightConnector1">
                    <a:avLst/>
                  </a:prstGeom>
                  <a:noFill/>
                  <a:ln w="28575" cap="flat" cmpd="sng">
                    <a:solidFill>
                      <a:schemeClr val="lt1"/>
                    </a:solidFill>
                    <a:prstDash val="solid"/>
                    <a:miter lim="800000"/>
                    <a:headEnd type="none" w="med" len="med"/>
                    <a:tailEnd type="none" w="med" len="med"/>
                  </a:ln>
                </p:spPr>
              </p:cxnSp>
              <p:sp>
                <p:nvSpPr>
                  <p:cNvPr id="412" name="Google Shape;412;p9"/>
                  <p:cNvSpPr/>
                  <p:nvPr/>
                </p:nvSpPr>
                <p:spPr>
                  <a:xfrm>
                    <a:off x="1469" y="2579"/>
                    <a:ext cx="372" cy="381"/>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13" name="Google Shape;413;p9"/>
                <p:cNvSpPr txBox="1"/>
                <p:nvPr/>
              </p:nvSpPr>
              <p:spPr>
                <a:xfrm>
                  <a:off x="2895852" y="1916079"/>
                  <a:ext cx="641271" cy="347096"/>
                </a:xfrm>
                <a:prstGeom prst="rect">
                  <a:avLst/>
                </a:prstGeom>
                <a:noFill/>
                <a:ln>
                  <a:noFill/>
                </a:ln>
              </p:spPr>
              <p:txBody>
                <a:bodyPr spcFirstLastPara="1" wrap="square" lIns="0" tIns="0" rIns="0" bIns="0" anchor="t" anchorCtr="0">
                  <a:spAutoFit/>
                </a:bodyPr>
                <a:lstStyle/>
                <a:p>
                  <a:pPr marL="0" marR="0" lvl="0" indent="0" algn="just" rtl="0">
                    <a:lnSpc>
                      <a:spcPct val="110000"/>
                    </a:lnSpc>
                    <a:spcBef>
                      <a:spcPts val="0"/>
                    </a:spcBef>
                    <a:spcAft>
                      <a:spcPts val="0"/>
                    </a:spcAft>
                    <a:buClr>
                      <a:srgbClr val="FF0000"/>
                    </a:buClr>
                    <a:buSzPts val="3400"/>
                    <a:buFont typeface="Arial"/>
                    <a:buNone/>
                  </a:pPr>
                  <a:r>
                    <a:rPr lang="en-US" sz="3400" b="0" i="0" u="none" dirty="0">
                      <a:solidFill>
                        <a:srgbClr val="FF0000"/>
                      </a:solidFill>
                      <a:latin typeface="Arial"/>
                      <a:ea typeface="Arial"/>
                      <a:cs typeface="Arial"/>
                      <a:sym typeface="Arial"/>
                    </a:rPr>
                    <a:t>   O</a:t>
                  </a:r>
                  <a:endParaRPr dirty="0"/>
                </a:p>
              </p:txBody>
            </p:sp>
          </p:grpSp>
          <p:cxnSp>
            <p:nvCxnSpPr>
              <p:cNvPr id="414" name="Google Shape;414;p9"/>
              <p:cNvCxnSpPr/>
              <p:nvPr/>
            </p:nvCxnSpPr>
            <p:spPr>
              <a:xfrm flipH="1">
                <a:off x="3756038" y="3090743"/>
                <a:ext cx="1277" cy="261513"/>
              </a:xfrm>
              <a:prstGeom prst="straightConnector1">
                <a:avLst/>
              </a:prstGeom>
              <a:noFill/>
              <a:ln w="28575" cap="flat" cmpd="sng">
                <a:solidFill>
                  <a:schemeClr val="lt1"/>
                </a:solidFill>
                <a:prstDash val="solid"/>
                <a:miter lim="800000"/>
                <a:headEnd type="none" w="med" len="med"/>
                <a:tailEnd type="none" w="med" len="med"/>
              </a:ln>
            </p:spPr>
          </p:cxnSp>
        </p:grpSp>
        <p:sp>
          <p:nvSpPr>
            <p:cNvPr id="415" name="Google Shape;415;p9"/>
            <p:cNvSpPr txBox="1"/>
            <p:nvPr/>
          </p:nvSpPr>
          <p:spPr>
            <a:xfrm>
              <a:off x="2192989" y="3224370"/>
              <a:ext cx="550919" cy="485234"/>
            </a:xfrm>
            <a:prstGeom prst="rect">
              <a:avLst/>
            </a:prstGeom>
            <a:noFill/>
            <a:ln>
              <a:noFill/>
            </a:ln>
          </p:spPr>
          <p:txBody>
            <a:bodyPr spcFirstLastPara="1" wrap="square" lIns="0" tIns="0" rIns="0" bIns="0" anchor="t" anchorCtr="0">
              <a:spAutoFit/>
            </a:bodyPr>
            <a:lstStyle/>
            <a:p>
              <a:pPr marL="0" marR="0" lvl="0" indent="0" algn="just" rtl="0">
                <a:lnSpc>
                  <a:spcPct val="110000"/>
                </a:lnSpc>
                <a:spcBef>
                  <a:spcPts val="0"/>
                </a:spcBef>
                <a:spcAft>
                  <a:spcPts val="0"/>
                </a:spcAft>
                <a:buClr>
                  <a:srgbClr val="FFFFFF"/>
                </a:buClr>
                <a:buSzPts val="3400"/>
                <a:buFont typeface="Arial"/>
                <a:buNone/>
              </a:pPr>
              <a:r>
                <a:rPr lang="en-US" sz="3400" b="0" i="0" u="none">
                  <a:solidFill>
                    <a:srgbClr val="FFFFFF"/>
                  </a:solidFill>
                  <a:latin typeface="Arial"/>
                  <a:ea typeface="Arial"/>
                  <a:cs typeface="Arial"/>
                  <a:sym typeface="Arial"/>
                </a:rPr>
                <a:t>H</a:t>
              </a:r>
              <a:endParaRPr/>
            </a:p>
          </p:txBody>
        </p:sp>
        <p:cxnSp>
          <p:nvCxnSpPr>
            <p:cNvPr id="416" name="Google Shape;416;p9"/>
            <p:cNvCxnSpPr/>
            <p:nvPr/>
          </p:nvCxnSpPr>
          <p:spPr>
            <a:xfrm flipH="1">
              <a:off x="1684140" y="3577400"/>
              <a:ext cx="425869" cy="196127"/>
            </a:xfrm>
            <a:prstGeom prst="straightConnector1">
              <a:avLst/>
            </a:prstGeom>
            <a:noFill/>
            <a:ln w="28575" cap="flat" cmpd="sng">
              <a:solidFill>
                <a:schemeClr val="lt1"/>
              </a:solidFill>
              <a:prstDash val="solid"/>
              <a:miter lim="800000"/>
              <a:headEnd type="none" w="med" len="med"/>
              <a:tailEnd type="none" w="med" len="med"/>
            </a:ln>
          </p:spPr>
        </p:cxnSp>
      </p:grpSp>
      <p:sp>
        <p:nvSpPr>
          <p:cNvPr id="417" name="Google Shape;417;p9"/>
          <p:cNvSpPr/>
          <p:nvPr/>
        </p:nvSpPr>
        <p:spPr>
          <a:xfrm>
            <a:off x="1912937" y="5554662"/>
            <a:ext cx="10094912" cy="1001712"/>
          </a:xfrm>
          <a:prstGeom prst="roundRect">
            <a:avLst>
              <a:gd name="adj" fmla="val 16667"/>
            </a:avLst>
          </a:prstGeom>
          <a:solidFill>
            <a:srgbClr val="FFFFFF"/>
          </a:solidFill>
          <a:ln>
            <a:noFill/>
          </a:ln>
        </p:spPr>
        <p:txBody>
          <a:bodyPr spcFirstLastPara="1" wrap="square" lIns="91425" tIns="45700" rIns="91425" bIns="45700" anchor="t" anchorCtr="0">
            <a:spAutoFit/>
          </a:bodyPr>
          <a:lstStyle/>
          <a:p>
            <a:pPr marL="457200" marR="0" lvl="0" indent="-457200" algn="just" rtl="0">
              <a:lnSpc>
                <a:spcPct val="110000"/>
              </a:lnSpc>
              <a:spcBef>
                <a:spcPts val="0"/>
              </a:spcBef>
              <a:spcAft>
                <a:spcPts val="0"/>
              </a:spcAft>
              <a:buClr>
                <a:srgbClr val="000000"/>
              </a:buClr>
              <a:buSzPts val="2400"/>
              <a:buFont typeface="Noto Sans Symbols"/>
              <a:buChar char="⮚"/>
            </a:pPr>
            <a:r>
              <a:rPr lang="en-US" sz="2400" b="0" i="0" u="none">
                <a:solidFill>
                  <a:srgbClr val="000000"/>
                </a:solidFill>
                <a:latin typeface="Arial"/>
                <a:ea typeface="Arial"/>
                <a:cs typeface="Arial"/>
                <a:sym typeface="Arial"/>
              </a:rPr>
              <a:t>Nhóm phenyl hút electron → </a:t>
            </a:r>
            <a:r>
              <a:rPr lang="en-US" sz="2400" b="0" i="0" u="none">
                <a:solidFill>
                  <a:srgbClr val="FF0000"/>
                </a:solidFill>
                <a:latin typeface="Arial"/>
                <a:ea typeface="Arial"/>
                <a:cs typeface="Arial"/>
                <a:sym typeface="Arial"/>
              </a:rPr>
              <a:t>mật độ e </a:t>
            </a:r>
            <a:r>
              <a:rPr lang="en-US" sz="2400" b="0" i="0" u="none">
                <a:solidFill>
                  <a:srgbClr val="000000"/>
                </a:solidFill>
                <a:latin typeface="Arial"/>
                <a:ea typeface="Arial"/>
                <a:cs typeface="Arial"/>
                <a:sym typeface="Arial"/>
              </a:rPr>
              <a:t>trong vòng benzene </a:t>
            </a:r>
            <a:r>
              <a:rPr lang="en-US" sz="2400" b="0" i="0" u="none">
                <a:solidFill>
                  <a:srgbClr val="FF0000"/>
                </a:solidFill>
                <a:latin typeface="Arial"/>
                <a:ea typeface="Arial"/>
                <a:cs typeface="Arial"/>
                <a:sym typeface="Arial"/>
              </a:rPr>
              <a:t>tăng</a:t>
            </a:r>
            <a:r>
              <a:rPr lang="en-US" sz="2400" b="0" i="0" u="none">
                <a:solidFill>
                  <a:srgbClr val="000000"/>
                </a:solidFill>
                <a:latin typeface="Arial"/>
                <a:ea typeface="Arial"/>
                <a:cs typeface="Arial"/>
                <a:sym typeface="Arial"/>
              </a:rPr>
              <a:t> (nhất là ở vị trí </a:t>
            </a:r>
            <a:r>
              <a:rPr lang="en-US" sz="2400" b="0" i="0" u="none">
                <a:solidFill>
                  <a:srgbClr val="FF0000"/>
                </a:solidFill>
                <a:latin typeface="Arial"/>
                <a:ea typeface="Arial"/>
                <a:cs typeface="Arial"/>
                <a:sym typeface="Arial"/>
              </a:rPr>
              <a:t>o-, p-</a:t>
            </a:r>
            <a:r>
              <a:rPr lang="en-US" sz="2400" b="0" i="0" u="none">
                <a:solidFill>
                  <a:srgbClr val="000000"/>
                </a:solidFill>
                <a:latin typeface="Arial"/>
                <a:ea typeface="Arial"/>
                <a:cs typeface="Arial"/>
                <a:sym typeface="Arial"/>
              </a:rPr>
              <a:t>) → phenol dễ thế hơn benzene.</a:t>
            </a:r>
            <a:endParaRPr/>
          </a:p>
        </p:txBody>
      </p:sp>
      <p:sp>
        <p:nvSpPr>
          <p:cNvPr id="418" name="Google Shape;418;p9"/>
          <p:cNvSpPr/>
          <p:nvPr/>
        </p:nvSpPr>
        <p:spPr>
          <a:xfrm>
            <a:off x="1876425" y="4300537"/>
            <a:ext cx="10052050" cy="1000125"/>
          </a:xfrm>
          <a:prstGeom prst="roundRect">
            <a:avLst>
              <a:gd name="adj" fmla="val 16667"/>
            </a:avLst>
          </a:prstGeom>
          <a:solidFill>
            <a:srgbClr val="FFFFFF"/>
          </a:solidFill>
          <a:ln>
            <a:noFill/>
          </a:ln>
        </p:spPr>
        <p:txBody>
          <a:bodyPr spcFirstLastPara="1" wrap="square" lIns="91425" tIns="45700" rIns="91425" bIns="45700" anchor="t" anchorCtr="0">
            <a:spAutoFit/>
          </a:bodyPr>
          <a:lstStyle/>
          <a:p>
            <a:pPr marL="457200" marR="0" lvl="0" indent="-457200" algn="just" rtl="0">
              <a:lnSpc>
                <a:spcPct val="110000"/>
              </a:lnSpc>
              <a:spcBef>
                <a:spcPts val="0"/>
              </a:spcBef>
              <a:spcAft>
                <a:spcPts val="0"/>
              </a:spcAft>
              <a:buClr>
                <a:srgbClr val="000000"/>
              </a:buClr>
              <a:buSzPts val="2400"/>
              <a:buFont typeface="Noto Sans Symbols"/>
              <a:buChar char="⮚"/>
            </a:pPr>
            <a:r>
              <a:rPr lang="en-US" sz="2400" b="0" i="0" u="none">
                <a:solidFill>
                  <a:srgbClr val="000000"/>
                </a:solidFill>
                <a:latin typeface="Arial"/>
                <a:ea typeface="Arial"/>
                <a:cs typeface="Arial"/>
                <a:sym typeface="Arial"/>
              </a:rPr>
              <a:t>Nhóm phenyl hút electron → giảm mật độ electron ở nguyên tử oxygen → tăng sự phân cực của nhóm O</a:t>
            </a:r>
            <a:r>
              <a:rPr lang="en-US" sz="2400" b="0" i="0" u="none">
                <a:solidFill>
                  <a:srgbClr val="FF0000"/>
                </a:solidFill>
                <a:latin typeface="Arial"/>
                <a:ea typeface="Arial"/>
                <a:cs typeface="Arial"/>
                <a:sym typeface="Arial"/>
              </a:rPr>
              <a:t>–</a:t>
            </a:r>
            <a:r>
              <a:rPr lang="en-US" sz="2400" b="0" i="0" u="none">
                <a:solidFill>
                  <a:srgbClr val="000000"/>
                </a:solidFill>
                <a:latin typeface="Arial"/>
                <a:ea typeface="Arial"/>
                <a:cs typeface="Arial"/>
                <a:sym typeface="Arial"/>
              </a:rPr>
              <a:t>H (so với alcohol). </a:t>
            </a:r>
            <a:endParaRPr/>
          </a:p>
        </p:txBody>
      </p:sp>
      <p:sp>
        <p:nvSpPr>
          <p:cNvPr id="423" name="Google Shape;423;p9"/>
          <p:cNvSpPr txBox="1"/>
          <p:nvPr/>
        </p:nvSpPr>
        <p:spPr>
          <a:xfrm>
            <a:off x="227012" y="65087"/>
            <a:ext cx="5564187"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 KHÁI NIỆM VÀ CẤU TRÚC</a:t>
            </a:r>
            <a:endParaRPr/>
          </a:p>
        </p:txBody>
      </p:sp>
      <p:sp>
        <p:nvSpPr>
          <p:cNvPr id="424" name="Google Shape;424;p9"/>
          <p:cNvSpPr/>
          <p:nvPr/>
        </p:nvSpPr>
        <p:spPr>
          <a:xfrm>
            <a:off x="225425" y="754062"/>
            <a:ext cx="884237" cy="431800"/>
          </a:xfrm>
          <a:prstGeom prst="chevron">
            <a:avLst>
              <a:gd name="adj" fmla="val 16326"/>
            </a:avLst>
          </a:prstGeom>
          <a:solidFill>
            <a:schemeClr val="accent1"/>
          </a:solidFill>
          <a:ln w="25400" cap="flat" cmpd="sng">
            <a:solidFill>
              <a:srgbClr val="6A5D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Google Shape;425;p9"/>
          <p:cNvSpPr txBox="1"/>
          <p:nvPr/>
        </p:nvSpPr>
        <p:spPr>
          <a:xfrm>
            <a:off x="1176337" y="685800"/>
            <a:ext cx="2327275"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CẤU TRÚC</a:t>
            </a:r>
            <a:endParaRPr/>
          </a:p>
        </p:txBody>
      </p:sp>
      <p:sp>
        <p:nvSpPr>
          <p:cNvPr id="426" name="Google Shape;426;p9"/>
          <p:cNvSpPr txBox="1"/>
          <p:nvPr/>
        </p:nvSpPr>
        <p:spPr>
          <a:xfrm>
            <a:off x="1998662" y="2573337"/>
            <a:ext cx="10040937" cy="16954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FFFF00"/>
              </a:buClr>
              <a:buSzPts val="2400"/>
              <a:buFont typeface="Times New Roman"/>
              <a:buNone/>
            </a:pPr>
            <a:r>
              <a:rPr lang="en-US" sz="2400" b="0" i="0" u="none">
                <a:solidFill>
                  <a:srgbClr val="FFFF00"/>
                </a:solidFill>
                <a:latin typeface="Times New Roman"/>
                <a:ea typeface="Times New Roman"/>
                <a:cs typeface="Times New Roman"/>
                <a:sym typeface="Times New Roman"/>
              </a:rPr>
              <a:t>Quan sát công thức cấu tạo của phenol, cho biết các vị trí giàu mật độ electron trong vòng benzene. Nhóm phenyl hút electron, làm ảnh hưởng như thế nào đến liên kết O – H ?</a:t>
            </a:r>
            <a:endParaRPr/>
          </a:p>
        </p:txBody>
      </p:sp>
      <p:sp>
        <p:nvSpPr>
          <p:cNvPr id="427" name="Google Shape;427;p9"/>
          <p:cNvSpPr txBox="1"/>
          <p:nvPr/>
        </p:nvSpPr>
        <p:spPr>
          <a:xfrm>
            <a:off x="1744662" y="1208087"/>
            <a:ext cx="1323975" cy="693737"/>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FFFFFF"/>
              </a:buClr>
              <a:buSzPts val="3000"/>
              <a:buFont typeface="Arial"/>
              <a:buNone/>
            </a:pPr>
            <a:r>
              <a:rPr lang="en-US" sz="3000" b="0" i="0" u="none">
                <a:solidFill>
                  <a:srgbClr val="FFFFFF"/>
                </a:solidFill>
                <a:latin typeface="Arial"/>
                <a:ea typeface="Arial"/>
                <a:cs typeface="Arial"/>
                <a:sym typeface="Arial"/>
              </a:rPr>
              <a:t>C</a:t>
            </a:r>
            <a:r>
              <a:rPr lang="en-US" sz="3000" b="0" i="0" u="none" baseline="-25000">
                <a:solidFill>
                  <a:srgbClr val="FFFFFF"/>
                </a:solidFill>
                <a:latin typeface="Arial"/>
                <a:ea typeface="Arial"/>
                <a:cs typeface="Arial"/>
                <a:sym typeface="Arial"/>
              </a:rPr>
              <a:t>6</a:t>
            </a:r>
            <a:r>
              <a:rPr lang="en-US" sz="3000" b="0" i="0" u="none">
                <a:solidFill>
                  <a:srgbClr val="FFFFFF"/>
                </a:solidFill>
                <a:latin typeface="Arial"/>
                <a:ea typeface="Arial"/>
                <a:cs typeface="Arial"/>
                <a:sym typeface="Arial"/>
              </a:rPr>
              <a:t>H</a:t>
            </a:r>
            <a:r>
              <a:rPr lang="en-US" sz="3000" b="0" i="0" u="none" baseline="-25000">
                <a:solidFill>
                  <a:srgbClr val="FFFFFF"/>
                </a:solidFill>
                <a:latin typeface="Arial"/>
                <a:ea typeface="Arial"/>
                <a:cs typeface="Arial"/>
                <a:sym typeface="Arial"/>
              </a:rPr>
              <a:t>6</a:t>
            </a:r>
            <a:r>
              <a:rPr lang="en-US" sz="3000" b="0" i="0" u="none">
                <a:solidFill>
                  <a:srgbClr val="FFFFFF"/>
                </a:solidFill>
                <a:latin typeface="Arial"/>
                <a:ea typeface="Arial"/>
                <a:cs typeface="Arial"/>
                <a:sym typeface="Arial"/>
              </a:rPr>
              <a:t>O</a:t>
            </a:r>
            <a:endParaRPr/>
          </a:p>
        </p:txBody>
      </p:sp>
      <p:sp>
        <p:nvSpPr>
          <p:cNvPr id="428" name="Google Shape;428;p9"/>
          <p:cNvSpPr txBox="1"/>
          <p:nvPr/>
        </p:nvSpPr>
        <p:spPr>
          <a:xfrm>
            <a:off x="1668462" y="1804987"/>
            <a:ext cx="1600200" cy="692150"/>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FFFFFF"/>
              </a:buClr>
              <a:buSzPts val="3000"/>
              <a:buFont typeface="Arial"/>
              <a:buNone/>
            </a:pPr>
            <a:r>
              <a:rPr lang="en-US" sz="3000" b="0" i="0" u="none">
                <a:solidFill>
                  <a:srgbClr val="FFFFFF"/>
                </a:solidFill>
                <a:latin typeface="Arial"/>
                <a:ea typeface="Arial"/>
                <a:cs typeface="Arial"/>
                <a:sym typeface="Arial"/>
              </a:rPr>
              <a:t>C</a:t>
            </a:r>
            <a:r>
              <a:rPr lang="en-US" sz="3000" b="0" i="0" u="none" baseline="-25000">
                <a:solidFill>
                  <a:srgbClr val="FFFFFF"/>
                </a:solidFill>
                <a:latin typeface="Arial"/>
                <a:ea typeface="Arial"/>
                <a:cs typeface="Arial"/>
                <a:sym typeface="Arial"/>
              </a:rPr>
              <a:t>6</a:t>
            </a:r>
            <a:r>
              <a:rPr lang="en-US" sz="3000" b="0" i="0" u="none">
                <a:solidFill>
                  <a:srgbClr val="FFFFFF"/>
                </a:solidFill>
                <a:latin typeface="Arial"/>
                <a:ea typeface="Arial"/>
                <a:cs typeface="Arial"/>
                <a:sym typeface="Arial"/>
              </a:rPr>
              <a:t>H</a:t>
            </a:r>
            <a:r>
              <a:rPr lang="en-US" sz="3000" b="0" i="0" u="none" baseline="-25000">
                <a:solidFill>
                  <a:srgbClr val="FFFFFF"/>
                </a:solidFill>
                <a:latin typeface="Arial"/>
                <a:ea typeface="Arial"/>
                <a:cs typeface="Arial"/>
                <a:sym typeface="Arial"/>
              </a:rPr>
              <a:t>5</a:t>
            </a:r>
            <a:r>
              <a:rPr lang="en-US" sz="3000" b="0" i="0" u="none">
                <a:solidFill>
                  <a:srgbClr val="FFFFFF"/>
                </a:solidFill>
                <a:latin typeface="Arial"/>
                <a:ea typeface="Arial"/>
                <a:cs typeface="Arial"/>
                <a:sym typeface="Arial"/>
              </a:rPr>
              <a:t>OH</a:t>
            </a:r>
            <a:endParaRPr/>
          </a:p>
        </p:txBody>
      </p:sp>
      <p:sp>
        <p:nvSpPr>
          <p:cNvPr id="429" name="Google Shape;429;p9"/>
          <p:cNvSpPr txBox="1"/>
          <p:nvPr/>
        </p:nvSpPr>
        <p:spPr>
          <a:xfrm>
            <a:off x="558800" y="2938462"/>
            <a:ext cx="306387" cy="615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400"/>
              <a:buFont typeface="Arial"/>
              <a:buNone/>
            </a:pPr>
            <a:r>
              <a:rPr lang="en-US" sz="3400" b="0" i="0" u="none">
                <a:solidFill>
                  <a:srgbClr val="FF0000"/>
                </a:solidFill>
                <a:latin typeface="Arial"/>
                <a:ea typeface="Arial"/>
                <a:cs typeface="Arial"/>
                <a:sym typeface="Arial"/>
              </a:rPr>
              <a:t>:</a:t>
            </a:r>
            <a:endParaRPr/>
          </a:p>
        </p:txBody>
      </p:sp>
      <p:cxnSp>
        <p:nvCxnSpPr>
          <p:cNvPr id="430" name="Google Shape;430;p9"/>
          <p:cNvCxnSpPr/>
          <p:nvPr/>
        </p:nvCxnSpPr>
        <p:spPr>
          <a:xfrm flipH="1">
            <a:off x="1143000" y="2957512"/>
            <a:ext cx="233362" cy="133350"/>
          </a:xfrm>
          <a:prstGeom prst="straightConnector1">
            <a:avLst/>
          </a:prstGeom>
          <a:noFill/>
          <a:ln w="28575" cap="flat" cmpd="sng">
            <a:solidFill>
              <a:schemeClr val="lt1"/>
            </a:solidFill>
            <a:prstDash val="solid"/>
            <a:miter lim="800000"/>
            <a:headEnd type="none"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7"/>
                                        </p:tgtEl>
                                        <p:attrNameLst>
                                          <p:attrName>style.visibility</p:attrName>
                                        </p:attrNameLst>
                                      </p:cBhvr>
                                      <p:to>
                                        <p:strVal val="visible"/>
                                      </p:to>
                                    </p:set>
                                    <p:animEffect transition="in" filter="fade">
                                      <p:cBhvr>
                                        <p:cTn id="12" dur="500"/>
                                        <p:tgtEl>
                                          <p:spTgt spid="397"/>
                                        </p:tgtEl>
                                      </p:cBhvr>
                                    </p:animEffect>
                                  </p:childTnLst>
                                </p:cTn>
                              </p:par>
                              <p:par>
                                <p:cTn id="13" presetID="10" presetClass="entr" presetSubtype="0" fill="hold" nodeType="withEffect">
                                  <p:stCondLst>
                                    <p:cond delay="0"/>
                                  </p:stCondLst>
                                  <p:childTnLst>
                                    <p:set>
                                      <p:cBhvr>
                                        <p:cTn id="14" dur="1" fill="hold">
                                          <p:stCondLst>
                                            <p:cond delay="0"/>
                                          </p:stCondLst>
                                        </p:cTn>
                                        <p:tgtEl>
                                          <p:spTgt spid="398"/>
                                        </p:tgtEl>
                                        <p:attrNameLst>
                                          <p:attrName>style.visibility</p:attrName>
                                        </p:attrNameLst>
                                      </p:cBhvr>
                                      <p:to>
                                        <p:strVal val="visible"/>
                                      </p:to>
                                    </p:set>
                                    <p:animEffect transition="in" filter="fade">
                                      <p:cBhvr>
                                        <p:cTn id="15" dur="500"/>
                                        <p:tgtEl>
                                          <p:spTgt spid="398"/>
                                        </p:tgtEl>
                                      </p:cBhvr>
                                    </p:animEffect>
                                  </p:childTnLst>
                                </p:cTn>
                              </p:par>
                              <p:par>
                                <p:cTn id="16" presetID="10" presetClass="entr" presetSubtype="0" fill="hold" nodeType="withEffect">
                                  <p:stCondLst>
                                    <p:cond delay="0"/>
                                  </p:stCondLst>
                                  <p:childTnLst>
                                    <p:set>
                                      <p:cBhvr>
                                        <p:cTn id="17" dur="1" fill="hold">
                                          <p:stCondLst>
                                            <p:cond delay="0"/>
                                          </p:stCondLst>
                                        </p:cTn>
                                        <p:tgtEl>
                                          <p:spTgt spid="400"/>
                                        </p:tgtEl>
                                        <p:attrNameLst>
                                          <p:attrName>style.visibility</p:attrName>
                                        </p:attrNameLst>
                                      </p:cBhvr>
                                      <p:to>
                                        <p:strVal val="visible"/>
                                      </p:to>
                                    </p:set>
                                    <p:animEffect transition="in" filter="fade">
                                      <p:cBhvr>
                                        <p:cTn id="18" dur="500"/>
                                        <p:tgtEl>
                                          <p:spTgt spid="400"/>
                                        </p:tgtEl>
                                      </p:cBhvr>
                                    </p:animEffect>
                                  </p:childTnLst>
                                </p:cTn>
                              </p:par>
                              <p:par>
                                <p:cTn id="19" presetID="10" presetClass="entr" presetSubtype="0" fill="hold" nodeType="withEffect">
                                  <p:stCondLst>
                                    <p:cond delay="0"/>
                                  </p:stCondLst>
                                  <p:childTnLst>
                                    <p:set>
                                      <p:cBhvr>
                                        <p:cTn id="20" dur="1" fill="hold">
                                          <p:stCondLst>
                                            <p:cond delay="0"/>
                                          </p:stCondLst>
                                        </p:cTn>
                                        <p:tgtEl>
                                          <p:spTgt spid="401"/>
                                        </p:tgtEl>
                                        <p:attrNameLst>
                                          <p:attrName>style.visibility</p:attrName>
                                        </p:attrNameLst>
                                      </p:cBhvr>
                                      <p:to>
                                        <p:strVal val="visible"/>
                                      </p:to>
                                    </p:set>
                                    <p:animEffect transition="in" filter="fade">
                                      <p:cBhvr>
                                        <p:cTn id="21" dur="500"/>
                                        <p:tgtEl>
                                          <p:spTgt spid="40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27"/>
                                        </p:tgtEl>
                                        <p:attrNameLst>
                                          <p:attrName>style.visibility</p:attrName>
                                        </p:attrNameLst>
                                      </p:cBhvr>
                                      <p:to>
                                        <p:strVal val="visible"/>
                                      </p:to>
                                    </p:set>
                                    <p:animEffect transition="in" filter="fade">
                                      <p:cBhvr>
                                        <p:cTn id="26" dur="1000"/>
                                        <p:tgtEl>
                                          <p:spTgt spid="4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28"/>
                                        </p:tgtEl>
                                        <p:attrNameLst>
                                          <p:attrName>style.visibility</p:attrName>
                                        </p:attrNameLst>
                                      </p:cBhvr>
                                      <p:to>
                                        <p:strVal val="visible"/>
                                      </p:to>
                                    </p:set>
                                    <p:animEffect transition="in" filter="fade">
                                      <p:cBhvr>
                                        <p:cTn id="31" dur="500"/>
                                        <p:tgtEl>
                                          <p:spTgt spid="4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6"/>
                                        </p:tgtEl>
                                        <p:attrNameLst>
                                          <p:attrName>style.visibility</p:attrName>
                                        </p:attrNameLst>
                                      </p:cBhvr>
                                      <p:to>
                                        <p:strVal val="visible"/>
                                      </p:to>
                                    </p:set>
                                    <p:animEffect transition="in" filter="fade">
                                      <p:cBhvr>
                                        <p:cTn id="36" dur="500"/>
                                        <p:tgtEl>
                                          <p:spTgt spid="4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29"/>
                                        </p:tgtEl>
                                        <p:attrNameLst>
                                          <p:attrName>style.visibility</p:attrName>
                                        </p:attrNameLst>
                                      </p:cBhvr>
                                      <p:to>
                                        <p:strVal val="visible"/>
                                      </p:to>
                                    </p:set>
                                    <p:animEffect transition="in" filter="fade">
                                      <p:cBhvr>
                                        <p:cTn id="41" dur="500"/>
                                        <p:tgtEl>
                                          <p:spTgt spid="4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30"/>
                                        </p:tgtEl>
                                        <p:attrNameLst>
                                          <p:attrName>style.visibility</p:attrName>
                                        </p:attrNameLst>
                                      </p:cBhvr>
                                      <p:to>
                                        <p:strVal val="visible"/>
                                      </p:to>
                                    </p:set>
                                    <p:animEffect transition="in" filter="fade">
                                      <p:cBhvr>
                                        <p:cTn id="46" dur="2000"/>
                                        <p:tgtEl>
                                          <p:spTgt spid="4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18"/>
                                        </p:tgtEl>
                                        <p:attrNameLst>
                                          <p:attrName>style.visibility</p:attrName>
                                        </p:attrNameLst>
                                      </p:cBhvr>
                                      <p:to>
                                        <p:strVal val="visible"/>
                                      </p:to>
                                    </p:set>
                                    <p:animEffect transition="in" filter="fade">
                                      <p:cBhvr>
                                        <p:cTn id="51" dur="1000"/>
                                        <p:tgtEl>
                                          <p:spTgt spid="4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7"/>
                                        </p:tgtEl>
                                        <p:attrNameLst>
                                          <p:attrName>style.visibility</p:attrName>
                                        </p:attrNameLst>
                                      </p:cBhvr>
                                      <p:to>
                                        <p:strVal val="visible"/>
                                      </p:to>
                                    </p:set>
                                    <p:animEffect transition="in" filter="fade">
                                      <p:cBhvr>
                                        <p:cTn id="56" dur="1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0"/>
          <p:cNvSpPr txBox="1"/>
          <p:nvPr/>
        </p:nvSpPr>
        <p:spPr>
          <a:xfrm>
            <a:off x="395287" y="622300"/>
            <a:ext cx="5868987" cy="533400"/>
          </a:xfrm>
          <a:prstGeom prst="rect">
            <a:avLst/>
          </a:prstGeom>
          <a:noFill/>
          <a:ln>
            <a:noFill/>
          </a:ln>
        </p:spPr>
        <p:txBody>
          <a:bodyPr spcFirstLastPara="1" wrap="square" lIns="91425" tIns="45700" rIns="91425" bIns="45700" anchor="b" anchorCtr="0">
            <a:noAutofit/>
          </a:bodyPr>
          <a:lstStyle/>
          <a:p>
            <a:pPr marL="0" marR="0" lvl="0" indent="0" algn="just" rtl="0">
              <a:lnSpc>
                <a:spcPct val="12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II. TÍNH CHẤT VẬT LÍ</a:t>
            </a:r>
            <a:endParaRPr/>
          </a:p>
        </p:txBody>
      </p:sp>
      <p:sp>
        <p:nvSpPr>
          <p:cNvPr id="437" name="Google Shape;437;p10"/>
          <p:cNvSpPr txBox="1"/>
          <p:nvPr/>
        </p:nvSpPr>
        <p:spPr>
          <a:xfrm>
            <a:off x="2513012" y="838200"/>
            <a:ext cx="2516187"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38" name="Google Shape;438;p10" descr="phenol01"/>
          <p:cNvPicPr preferRelativeResize="0"/>
          <p:nvPr/>
        </p:nvPicPr>
        <p:blipFill rotWithShape="1">
          <a:blip r:embed="rId3">
            <a:alphaModFix/>
          </a:blip>
          <a:srcRect/>
          <a:stretch/>
        </p:blipFill>
        <p:spPr>
          <a:xfrm>
            <a:off x="8897937" y="1504950"/>
            <a:ext cx="2895600" cy="1524000"/>
          </a:xfrm>
          <a:prstGeom prst="rect">
            <a:avLst/>
          </a:prstGeom>
          <a:noFill/>
          <a:ln>
            <a:noFill/>
          </a:ln>
        </p:spPr>
      </p:pic>
      <p:sp>
        <p:nvSpPr>
          <p:cNvPr id="439" name="Google Shape;439;p10"/>
          <p:cNvSpPr txBox="1"/>
          <p:nvPr/>
        </p:nvSpPr>
        <p:spPr>
          <a:xfrm>
            <a:off x="265112" y="1431925"/>
            <a:ext cx="8745537" cy="1079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0000"/>
              </a:lnSpc>
              <a:spcBef>
                <a:spcPts val="0"/>
              </a:spcBef>
              <a:spcAft>
                <a:spcPts val="0"/>
              </a:spcAft>
              <a:buClr>
                <a:srgbClr val="FFFFFF"/>
              </a:buClr>
              <a:buSzPts val="2800"/>
              <a:buFont typeface="Noto Sans Symbols"/>
              <a:buChar char="❖"/>
            </a:pPr>
            <a:r>
              <a:rPr lang="en-US" sz="2800" b="0" i="0" u="none">
                <a:solidFill>
                  <a:srgbClr val="FFFFFF"/>
                </a:solidFill>
                <a:latin typeface="Arial"/>
                <a:ea typeface="Arial"/>
                <a:cs typeface="Arial"/>
                <a:sym typeface="Arial"/>
              </a:rPr>
              <a:t>Là chất rắn, không màu, dễ chảy rửa, để lâu trong không khí bị oxi hóa chậm chuyển màu hồng.</a:t>
            </a:r>
            <a:endParaRPr/>
          </a:p>
        </p:txBody>
      </p:sp>
      <p:sp>
        <p:nvSpPr>
          <p:cNvPr id="440" name="Google Shape;440;p10"/>
          <p:cNvSpPr txBox="1"/>
          <p:nvPr/>
        </p:nvSpPr>
        <p:spPr>
          <a:xfrm>
            <a:off x="320675" y="2787650"/>
            <a:ext cx="8516937" cy="107950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20000"/>
              </a:lnSpc>
              <a:spcBef>
                <a:spcPts val="0"/>
              </a:spcBef>
              <a:spcAft>
                <a:spcPts val="0"/>
              </a:spcAft>
              <a:buClr>
                <a:srgbClr val="FFFFFF"/>
              </a:buClr>
              <a:buSzPts val="2800"/>
              <a:buFont typeface="Noto Sans Symbols"/>
              <a:buChar char="❖"/>
            </a:pPr>
            <a:r>
              <a:rPr lang="en-US" sz="2800" b="0" i="0" u="none">
                <a:solidFill>
                  <a:srgbClr val="FFFFFF"/>
                </a:solidFill>
                <a:latin typeface="Arial"/>
                <a:ea typeface="Arial"/>
                <a:cs typeface="Arial"/>
                <a:sym typeface="Arial"/>
              </a:rPr>
              <a:t> Ít tan trong nước lạnh, tan nhiều trong nước ở 66</a:t>
            </a:r>
            <a:r>
              <a:rPr lang="en-US" sz="2800" b="0" i="0" u="none" baseline="30000">
                <a:solidFill>
                  <a:srgbClr val="FFFFFF"/>
                </a:solidFill>
                <a:latin typeface="Arial"/>
                <a:ea typeface="Arial"/>
                <a:cs typeface="Arial"/>
                <a:sym typeface="Arial"/>
              </a:rPr>
              <a:t>0</a:t>
            </a:r>
            <a:r>
              <a:rPr lang="en-US" sz="2800" b="0" i="0" u="none">
                <a:solidFill>
                  <a:srgbClr val="FFFFFF"/>
                </a:solidFill>
                <a:latin typeface="Arial"/>
                <a:ea typeface="Arial"/>
                <a:cs typeface="Arial"/>
                <a:sym typeface="Arial"/>
              </a:rPr>
              <a:t>C, tan tốt trong ethanol. </a:t>
            </a:r>
            <a:endParaRPr/>
          </a:p>
        </p:txBody>
      </p:sp>
      <p:pic>
        <p:nvPicPr>
          <p:cNvPr id="441" name="Google Shape;441;p10" descr="images (5)"/>
          <p:cNvPicPr preferRelativeResize="0"/>
          <p:nvPr/>
        </p:nvPicPr>
        <p:blipFill rotWithShape="1">
          <a:blip r:embed="rId4">
            <a:alphaModFix/>
          </a:blip>
          <a:srcRect/>
          <a:stretch/>
        </p:blipFill>
        <p:spPr>
          <a:xfrm>
            <a:off x="8897937" y="3105150"/>
            <a:ext cx="2895600" cy="1524000"/>
          </a:xfrm>
          <a:prstGeom prst="rect">
            <a:avLst/>
          </a:prstGeom>
          <a:noFill/>
          <a:ln w="38100" cap="sq" cmpd="sng">
            <a:solidFill>
              <a:srgbClr val="000000"/>
            </a:solidFill>
            <a:prstDash val="solid"/>
            <a:miter lim="800000"/>
            <a:headEnd type="none" w="sm" len="sm"/>
            <a:tailEnd type="none" w="sm" len="sm"/>
          </a:ln>
          <a:effectLst>
            <a:outerShdw blurRad="63500" dist="38100" dir="2700000">
              <a:srgbClr val="000000">
                <a:alpha val="4274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39"/>
                                        </p:tgtEl>
                                        <p:attrNameLst>
                                          <p:attrName>style.visibility</p:attrName>
                                        </p:attrNameLst>
                                      </p:cBhvr>
                                      <p:to>
                                        <p:strVal val="visible"/>
                                      </p:to>
                                    </p:set>
                                    <p:animEffect transition="in" filter="fade">
                                      <p:cBhvr>
                                        <p:cTn id="11" dur="2000"/>
                                        <p:tgtEl>
                                          <p:spTgt spid="4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40"/>
                                        </p:tgtEl>
                                        <p:attrNameLst>
                                          <p:attrName>style.visibility</p:attrName>
                                        </p:attrNameLst>
                                      </p:cBhvr>
                                      <p:to>
                                        <p:strVal val="visible"/>
                                      </p:to>
                                    </p:set>
                                    <p:animEffect transition="in" filter="fade">
                                      <p:cBhvr>
                                        <p:cTn id="16" dur="20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TotalTime>
  <Words>1950</Words>
  <Application>Microsoft Office PowerPoint</Application>
  <PresentationFormat>Custom</PresentationFormat>
  <Paragraphs>327</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Roboto</vt:lpstr>
      <vt:lpstr>Arial</vt:lpstr>
      <vt:lpstr>Times New Roman</vt:lpstr>
      <vt:lpstr>Noto Sans Symbols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TNT COMPUTER</dc:creator>
  <cp:lastModifiedBy> </cp:lastModifiedBy>
  <cp:revision>6</cp:revision>
  <dcterms:created xsi:type="dcterms:W3CDTF">2002-03-11T03:32:03Z</dcterms:created>
  <dcterms:modified xsi:type="dcterms:W3CDTF">2023-11-28T15:48:42Z</dcterms:modified>
</cp:coreProperties>
</file>