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72" r:id="rId3"/>
    <p:sldId id="287" r:id="rId4"/>
    <p:sldId id="288" r:id="rId5"/>
    <p:sldId id="289" r:id="rId6"/>
    <p:sldId id="290" r:id="rId7"/>
    <p:sldId id="291" r:id="rId8"/>
    <p:sldId id="292" r:id="rId9"/>
    <p:sldId id="294" r:id="rId10"/>
    <p:sldId id="293" r:id="rId11"/>
    <p:sldId id="295" r:id="rId12"/>
    <p:sldId id="296" r:id="rId13"/>
    <p:sldId id="297" r:id="rId14"/>
    <p:sldId id="298" r:id="rId15"/>
    <p:sldId id="264" r:id="rId16"/>
  </p:sldIdLst>
  <p:sldSz cx="12192000" cy="6858000"/>
  <p:notesSz cx="7104063" cy="10234613"/>
  <p:embeddedFontLst>
    <p:embeddedFont>
      <p:font typeface="等线" panose="02010600030101010101" pitchFamily="2" charset="-122"/>
      <p:regular r:id="rId18"/>
    </p:embeddedFont>
    <p:embeddedFont>
      <p:font typeface="Calibri" panose="020F0502020204030204" pitchFamily="34" charset="0"/>
      <p:regular r:id="rId19"/>
      <p:bold r:id="rId20"/>
      <p:italic r:id="rId21"/>
      <p:boldItalic r:id="rId22"/>
    </p:embeddedFont>
  </p:embeddedFontLst>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800"/>
    <a:srgbClr val="336601"/>
    <a:srgbClr val="305D00"/>
    <a:srgbClr val="E5F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6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E6B898CF-95D0-427C-BEFC-4B8CC6FBDBF3}" type="datetimeFigureOut">
              <a:rPr lang="zh-CN" altLang="en-US" smtClean="0"/>
              <a:t>2024/3/23</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41157A9-863C-4B47-83E4-B552BE5ACE0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microsoft.com/office/2007/relationships/media" Target="../media/media2.mp4"/><Relationship Id="rId7"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8.png"/><Relationship Id="rId5" Type="http://schemas.microsoft.com/office/2007/relationships/media" Target="../media/media3.mp4"/><Relationship Id="rId10" Type="http://schemas.openxmlformats.org/officeDocument/2006/relationships/image" Target="../media/image7.png"/><Relationship Id="rId4" Type="http://schemas.openxmlformats.org/officeDocument/2006/relationships/video" Target="../media/media2.mp4"/><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4"/>
          <p:cNvPicPr>
            <a:picLocks noChangeAspect="1"/>
          </p:cNvPicPr>
          <p:nvPr/>
        </p:nvPicPr>
        <p:blipFill>
          <a:blip r:embed="rId3"/>
          <a:stretch>
            <a:fillRect/>
          </a:stretch>
        </p:blipFill>
        <p:spPr>
          <a:xfrm flipV="1">
            <a:off x="8898890" y="-12065"/>
            <a:ext cx="3300730" cy="1676400"/>
          </a:xfrm>
          <a:prstGeom prst="rect">
            <a:avLst/>
          </a:prstGeom>
        </p:spPr>
      </p:pic>
      <p:pic>
        <p:nvPicPr>
          <p:cNvPr id="5" name="图片 4" descr="花5"/>
          <p:cNvPicPr>
            <a:picLocks noChangeAspect="1"/>
          </p:cNvPicPr>
          <p:nvPr/>
        </p:nvPicPr>
        <p:blipFill>
          <a:blip r:embed="rId4"/>
          <a:stretch>
            <a:fillRect/>
          </a:stretch>
        </p:blipFill>
        <p:spPr>
          <a:xfrm>
            <a:off x="-15240" y="5411470"/>
            <a:ext cx="3821430" cy="1457325"/>
          </a:xfrm>
          <a:prstGeom prst="rect">
            <a:avLst/>
          </a:prstGeom>
        </p:spPr>
      </p:pic>
      <p:grpSp>
        <p:nvGrpSpPr>
          <p:cNvPr id="12" name="组合 11"/>
          <p:cNvGrpSpPr/>
          <p:nvPr/>
        </p:nvGrpSpPr>
        <p:grpSpPr>
          <a:xfrm>
            <a:off x="892791" y="1785970"/>
            <a:ext cx="10406417" cy="3286060"/>
            <a:chOff x="5261" y="3406"/>
            <a:chExt cx="8762" cy="4035"/>
          </a:xfrm>
        </p:grpSpPr>
        <p:grpSp>
          <p:nvGrpSpPr>
            <p:cNvPr id="9" name="组合 8"/>
            <p:cNvGrpSpPr/>
            <p:nvPr/>
          </p:nvGrpSpPr>
          <p:grpSpPr>
            <a:xfrm>
              <a:off x="5261" y="3406"/>
              <a:ext cx="8762" cy="4035"/>
              <a:chOff x="5219" y="2121"/>
              <a:chExt cx="8762" cy="4035"/>
            </a:xfrm>
          </p:grpSpPr>
          <p:cxnSp>
            <p:nvCxnSpPr>
              <p:cNvPr id="2"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5219" y="2121"/>
                <a:ext cx="748" cy="3"/>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a:off x="8853" y="3433"/>
              <a:ext cx="5155" cy="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1329798" y="1261514"/>
            <a:ext cx="4190721" cy="923330"/>
          </a:xfrm>
          <a:prstGeom prst="rect">
            <a:avLst/>
          </a:prstGeom>
          <a:noFill/>
        </p:spPr>
        <p:txBody>
          <a:bodyPr wrap="square" rtlCol="0">
            <a:spAutoFit/>
          </a:bodyPr>
          <a:lstStyle/>
          <a:p>
            <a:pPr algn="ctr"/>
            <a:r>
              <a:rPr lang="en-US" altLang="zh-CN" sz="5400" dirty="0">
                <a:solidFill>
                  <a:srgbClr val="336601"/>
                </a:solidFill>
                <a:ea typeface="迷你简启体" panose="03000509000000000000" charset="-122"/>
              </a:rPr>
              <a:t>VĂN BẢN 1</a:t>
            </a:r>
            <a:endParaRPr lang="zh-CN" altLang="en-US" sz="5400" dirty="0">
              <a:solidFill>
                <a:srgbClr val="336601"/>
              </a:solidFill>
              <a:ea typeface="迷你简启体" panose="03000509000000000000" charset="-122"/>
            </a:endParaRPr>
          </a:p>
        </p:txBody>
      </p:sp>
      <p:pic>
        <p:nvPicPr>
          <p:cNvPr id="18" name="图片 17" descr="花"/>
          <p:cNvPicPr>
            <a:picLocks noChangeAspect="1"/>
          </p:cNvPicPr>
          <p:nvPr/>
        </p:nvPicPr>
        <p:blipFill>
          <a:blip r:embed="rId5"/>
          <a:stretch>
            <a:fillRect/>
          </a:stretch>
        </p:blipFill>
        <p:spPr>
          <a:xfrm>
            <a:off x="277790" y="4492856"/>
            <a:ext cx="1229995" cy="1103630"/>
          </a:xfrm>
          <a:prstGeom prst="rect">
            <a:avLst/>
          </a:prstGeom>
        </p:spPr>
      </p:pic>
      <p:sp>
        <p:nvSpPr>
          <p:cNvPr id="22" name="文本框 21"/>
          <p:cNvSpPr txBox="1"/>
          <p:nvPr/>
        </p:nvSpPr>
        <p:spPr>
          <a:xfrm>
            <a:off x="2725405" y="2216681"/>
            <a:ext cx="6741183" cy="1710661"/>
          </a:xfrm>
          <a:prstGeom prst="rect">
            <a:avLst/>
          </a:prstGeom>
          <a:noFill/>
        </p:spPr>
        <p:txBody>
          <a:bodyPr wrap="square" rtlCol="0">
            <a:spAutoFit/>
          </a:bodyPr>
          <a:lstStyle/>
          <a:p>
            <a:pPr algn="ctr">
              <a:lnSpc>
                <a:spcPct val="130000"/>
              </a:lnSpc>
            </a:pPr>
            <a:r>
              <a:rPr lang="en-US" altLang="zh-CN" sz="8800" b="1" dirty="0">
                <a:solidFill>
                  <a:srgbClr val="336601"/>
                </a:solidFill>
                <a:ea typeface="Microsoft YaHei" panose="020B0503020204020204" pitchFamily="34" charset="-122"/>
              </a:rPr>
              <a:t>NGUYỆT CẦM</a:t>
            </a:r>
            <a:endParaRPr lang="zh-CN" altLang="en-US" sz="8800" b="1" dirty="0">
              <a:solidFill>
                <a:srgbClr val="336601"/>
              </a:solidFill>
              <a:ea typeface="Microsoft YaHei" panose="020B0503020204020204" pitchFamily="34" charset="-122"/>
            </a:endParaRPr>
          </a:p>
        </p:txBody>
      </p:sp>
      <p:sp>
        <p:nvSpPr>
          <p:cNvPr id="8" name="文本框 12"/>
          <p:cNvSpPr txBox="1"/>
          <p:nvPr/>
        </p:nvSpPr>
        <p:spPr>
          <a:xfrm>
            <a:off x="6743767" y="3820887"/>
            <a:ext cx="5714365" cy="923330"/>
          </a:xfrm>
          <a:prstGeom prst="rect">
            <a:avLst/>
          </a:prstGeom>
          <a:noFill/>
        </p:spPr>
        <p:txBody>
          <a:bodyPr wrap="square" rtlCol="0">
            <a:spAutoFit/>
          </a:bodyPr>
          <a:lstStyle/>
          <a:p>
            <a:pPr algn="ctr"/>
            <a:r>
              <a:rPr lang="en-US" altLang="zh-CN" sz="5400" dirty="0">
                <a:solidFill>
                  <a:srgbClr val="336601"/>
                </a:solidFill>
                <a:ea typeface="迷你简启体" panose="03000509000000000000" charset="-122"/>
              </a:rPr>
              <a:t>Xuân </a:t>
            </a:r>
            <a:r>
              <a:rPr lang="en-US" altLang="zh-CN" sz="5400" dirty="0" err="1">
                <a:solidFill>
                  <a:srgbClr val="336601"/>
                </a:solidFill>
                <a:ea typeface="迷你简启体" panose="03000509000000000000" charset="-122"/>
              </a:rPr>
              <a:t>Diệu</a:t>
            </a:r>
            <a:endParaRPr lang="zh-CN" altLang="en-US" sz="5400" dirty="0">
              <a:solidFill>
                <a:srgbClr val="336601"/>
              </a:solidFill>
              <a:ea typeface="迷你简启体" panose="03000509000000000000" charset="-122"/>
            </a:endParaRPr>
          </a:p>
        </p:txBody>
      </p:sp>
      <p:pic>
        <p:nvPicPr>
          <p:cNvPr id="24" name="图片 23" descr="花2"/>
          <p:cNvPicPr>
            <a:picLocks noChangeAspect="1"/>
          </p:cNvPicPr>
          <p:nvPr/>
        </p:nvPicPr>
        <p:blipFill>
          <a:blip r:embed="rId6"/>
          <a:stretch>
            <a:fillRect/>
          </a:stretch>
        </p:blipFill>
        <p:spPr>
          <a:xfrm>
            <a:off x="4921827" y="1302873"/>
            <a:ext cx="887095" cy="897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7"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38" presetClass="entr" presetSubtype="0" accel="50000" fill="hold" grpId="1" nodeType="afterEffect">
                                  <p:stCondLst>
                                    <p:cond delay="0"/>
                                  </p:stCondLst>
                                  <p:iterate type="lt">
                                    <p:tmPct val="50000"/>
                                  </p:iterate>
                                  <p:childTnLst>
                                    <p:set>
                                      <p:cBhvr>
                                        <p:cTn id="22" dur="1" fill="hold">
                                          <p:stCondLst>
                                            <p:cond delay="0"/>
                                          </p:stCondLst>
                                        </p:cTn>
                                        <p:tgtEl>
                                          <p:spTgt spid="13"/>
                                        </p:tgtEl>
                                        <p:attrNameLst>
                                          <p:attrName>style.visibility</p:attrName>
                                        </p:attrNameLst>
                                      </p:cBhvr>
                                      <p:to>
                                        <p:strVal val="visible"/>
                                      </p:to>
                                    </p:set>
                                    <p:set>
                                      <p:cBhvr>
                                        <p:cTn id="23" dur="228" fill="hold">
                                          <p:stCondLst>
                                            <p:cond delay="0"/>
                                          </p:stCondLst>
                                        </p:cTn>
                                        <p:tgtEl>
                                          <p:spTgt spid="13"/>
                                        </p:tgtEl>
                                        <p:attrNameLst>
                                          <p:attrName>style.rotation</p:attrName>
                                        </p:attrNameLst>
                                      </p:cBhvr>
                                      <p:to>
                                        <p:strVal val="-45.0"/>
                                      </p:to>
                                    </p:set>
                                    <p:anim calcmode="lin" valueType="num">
                                      <p:cBhvr>
                                        <p:cTn id="24" dur="228" fill="hold">
                                          <p:stCondLst>
                                            <p:cond delay="228"/>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5" dur="228"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8"/>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p:stCondLst>
                              <p:cond delay="4000"/>
                            </p:stCondLst>
                            <p:childTnLst>
                              <p:par>
                                <p:cTn id="35" presetID="5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Scale>
                                      <p:cBhvr>
                                        <p:cTn id="3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2"/>
                                        </p:tgtEl>
                                        <p:attrNameLst>
                                          <p:attrName>ppt_x</p:attrName>
                                          <p:attrName>ppt_y</p:attrName>
                                        </p:attrNameLst>
                                      </p:cBhvr>
                                    </p:animMotion>
                                    <p:animEffect transition="in" filter="fade">
                                      <p:cBhvr>
                                        <p:cTn id="39" dur="1000"/>
                                        <p:tgtEl>
                                          <p:spTgt spid="2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par>
                          <p:cTn id="46" fill="hold">
                            <p:stCondLst>
                              <p:cond delay="5500"/>
                            </p:stCondLst>
                            <p:childTnLst>
                              <p:par>
                                <p:cTn id="47" presetID="38" presetClass="entr" presetSubtype="0" accel="50000" fill="hold" grpId="1" nodeType="afterEffect">
                                  <p:stCondLst>
                                    <p:cond delay="0"/>
                                  </p:stCondLst>
                                  <p:iterate type="lt">
                                    <p:tmPct val="50000"/>
                                  </p:iterate>
                                  <p:childTnLst>
                                    <p:set>
                                      <p:cBhvr>
                                        <p:cTn id="48" dur="1" fill="hold">
                                          <p:stCondLst>
                                            <p:cond delay="0"/>
                                          </p:stCondLst>
                                        </p:cTn>
                                        <p:tgtEl>
                                          <p:spTgt spid="8"/>
                                        </p:tgtEl>
                                        <p:attrNameLst>
                                          <p:attrName>style.visibility</p:attrName>
                                        </p:attrNameLst>
                                      </p:cBhvr>
                                      <p:to>
                                        <p:strVal val="visible"/>
                                      </p:to>
                                    </p:set>
                                    <p:set>
                                      <p:cBhvr>
                                        <p:cTn id="49" dur="228" fill="hold">
                                          <p:stCondLst>
                                            <p:cond delay="0"/>
                                          </p:stCondLst>
                                        </p:cTn>
                                        <p:tgtEl>
                                          <p:spTgt spid="8"/>
                                        </p:tgtEl>
                                        <p:attrNameLst>
                                          <p:attrName>style.rotation</p:attrName>
                                        </p:attrNameLst>
                                      </p:cBhvr>
                                      <p:to>
                                        <p:strVal val="-45.0"/>
                                      </p:to>
                                    </p:set>
                                    <p:anim calcmode="lin" valueType="num">
                                      <p:cBhvr>
                                        <p:cTn id="50"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51"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52"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53"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2" grpId="0"/>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full moon in the sk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6977" b="92691" l="10000" r="90000">
                        <a14:foregroundMark x1="41000" y1="8306" x2="52200" y2="6977"/>
                        <a14:foregroundMark x1="44000" y1="92691" x2="54600" y2="91362"/>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5987102" y="1004343"/>
            <a:ext cx="7005566" cy="4217351"/>
          </a:xfrm>
          <a:prstGeom prst="rect">
            <a:avLst/>
          </a:prstGeom>
        </p:spPr>
      </p:pic>
      <p:cxnSp>
        <p:nvCxnSpPr>
          <p:cNvPr id="10" name="直接连接符 1"/>
          <p:cNvCxnSpPr/>
          <p:nvPr/>
        </p:nvCxnSpPr>
        <p:spPr>
          <a:xfrm>
            <a:off x="318770"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12" name="组合 5"/>
          <p:cNvGrpSpPr/>
          <p:nvPr/>
        </p:nvGrpSpPr>
        <p:grpSpPr>
          <a:xfrm>
            <a:off x="1067435" y="108585"/>
            <a:ext cx="724535" cy="711200"/>
            <a:chOff x="1681" y="171"/>
            <a:chExt cx="1141" cy="1120"/>
          </a:xfrm>
        </p:grpSpPr>
        <p:sp>
          <p:nvSpPr>
            <p:cNvPr id="15"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
            <p:cNvSpPr txBox="1"/>
            <p:nvPr/>
          </p:nvSpPr>
          <p:spPr>
            <a:xfrm>
              <a:off x="1681" y="225"/>
              <a:ext cx="1135" cy="921"/>
            </a:xfrm>
            <a:prstGeom prst="rect">
              <a:avLst/>
            </a:prstGeom>
            <a:noFill/>
          </p:spPr>
          <p:txBody>
            <a:bodyPr wrap="square" rtlCol="0">
              <a:spAutoFit/>
            </a:bodyPr>
            <a:lstStyle/>
            <a:p>
              <a:pPr algn="ctr"/>
              <a:r>
                <a:rPr lang="en-US" altLang="zh-CN" sz="3200" b="1" dirty="0">
                  <a:solidFill>
                    <a:schemeClr val="bg1"/>
                  </a:solidFill>
                </a:rPr>
                <a:t>II</a:t>
              </a:r>
            </a:p>
          </p:txBody>
        </p:sp>
      </p:grpSp>
      <p:sp>
        <p:nvSpPr>
          <p:cNvPr id="17" name="文本框 6"/>
          <p:cNvSpPr txBox="1"/>
          <p:nvPr/>
        </p:nvSpPr>
        <p:spPr>
          <a:xfrm>
            <a:off x="1805940" y="271780"/>
            <a:ext cx="3237864" cy="369332"/>
          </a:xfrm>
          <a:prstGeom prst="rect">
            <a:avLst/>
          </a:prstGeom>
          <a:noFill/>
        </p:spPr>
        <p:txBody>
          <a:bodyPr wrap="square" rtlCol="0">
            <a:spAutoFit/>
          </a:bodyPr>
          <a:lstStyle/>
          <a:p>
            <a:r>
              <a:rPr lang="en-US" altLang="zh-CN" b="1" dirty="0">
                <a:solidFill>
                  <a:srgbClr val="336601"/>
                </a:solidFill>
                <a:ea typeface="Microsoft YaHei" panose="020B0503020204020204" pitchFamily="34" charset="-122"/>
              </a:rPr>
              <a:t>HÌNH THÀNH KIẾN THỨC</a:t>
            </a:r>
            <a:endParaRPr lang="zh-CN" altLang="en-US" b="1" dirty="0">
              <a:solidFill>
                <a:srgbClr val="336601"/>
              </a:solidFill>
              <a:ea typeface="Microsoft YaHei" panose="020B0503020204020204" pitchFamily="34" charset="-122"/>
            </a:endParaRPr>
          </a:p>
        </p:txBody>
      </p:sp>
      <p:grpSp>
        <p:nvGrpSpPr>
          <p:cNvPr id="18" name="组合 11"/>
          <p:cNvGrpSpPr/>
          <p:nvPr/>
        </p:nvGrpSpPr>
        <p:grpSpPr>
          <a:xfrm>
            <a:off x="967351" y="982413"/>
            <a:ext cx="2529636" cy="507531"/>
            <a:chOff x="4904651" y="1612051"/>
            <a:chExt cx="2529636" cy="677945"/>
          </a:xfrm>
        </p:grpSpPr>
        <p:sp>
          <p:nvSpPr>
            <p:cNvPr id="19"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0" name="矩形 13"/>
            <p:cNvSpPr/>
            <p:nvPr/>
          </p:nvSpPr>
          <p:spPr>
            <a:xfrm>
              <a:off x="4904651" y="1685619"/>
              <a:ext cx="2529636" cy="534455"/>
            </a:xfrm>
            <a:prstGeom prst="rect">
              <a:avLst/>
            </a:prstGeom>
          </p:spPr>
          <p:txBody>
            <a:bodyPr wrap="square">
              <a:spAutoFit/>
            </a:bodyPr>
            <a:lstStyle/>
            <a:p>
              <a:pPr algn="ctr"/>
              <a:r>
                <a:rPr lang="en-US" altLang="zh-CN" sz="2000" b="1" dirty="0">
                  <a:gradFill>
                    <a:gsLst>
                      <a:gs pos="83000">
                        <a:prstClr val="white"/>
                      </a:gs>
                      <a:gs pos="100000">
                        <a:prstClr val="white"/>
                      </a:gs>
                    </a:gsLst>
                    <a:lin ang="5400000" scaled="1"/>
                  </a:gradFill>
                  <a:ea typeface="Microsoft YaHei" panose="020B0503020204020204" pitchFamily="34" charset="-122"/>
                  <a:sym typeface="+mn-ea"/>
                </a:rPr>
                <a:t>SAU KHI ĐỌC</a:t>
              </a:r>
              <a:endParaRPr lang="zh-CN" altLang="en-US" sz="2400" b="1" dirty="0">
                <a:gradFill>
                  <a:gsLst>
                    <a:gs pos="83000">
                      <a:prstClr val="white"/>
                    </a:gs>
                    <a:gs pos="100000">
                      <a:prstClr val="white"/>
                    </a:gs>
                  </a:gsLst>
                  <a:lin ang="5400000" scaled="1"/>
                </a:gradFill>
                <a:ea typeface="Microsoft YaHei" panose="020B0503020204020204" pitchFamily="34" charset="-122"/>
              </a:endParaRPr>
            </a:p>
          </p:txBody>
        </p:sp>
      </p:grpSp>
      <p:sp>
        <p:nvSpPr>
          <p:cNvPr id="3" name="矩形 10"/>
          <p:cNvSpPr/>
          <p:nvPr/>
        </p:nvSpPr>
        <p:spPr>
          <a:xfrm>
            <a:off x="871215" y="1899812"/>
            <a:ext cx="4220390" cy="547714"/>
          </a:xfrm>
          <a:prstGeom prst="rect">
            <a:avLst/>
          </a:prstGeom>
        </p:spPr>
        <p:txBody>
          <a:bodyPr wrap="square">
            <a:spAutoFit/>
          </a:bodyPr>
          <a:lstStyle/>
          <a:p>
            <a:pPr algn="l" fontAlgn="auto">
              <a:lnSpc>
                <a:spcPct val="150000"/>
              </a:lnSpc>
            </a:pPr>
            <a:r>
              <a:rPr lang="en-US" altLang="zh-CN" sz="2200" b="1" dirty="0" err="1">
                <a:ea typeface="Microsoft YaHei" panose="020B0503020204020204" pitchFamily="34" charset="-122"/>
                <a:sym typeface="+mn-ea"/>
              </a:rPr>
              <a:t>Câu</a:t>
            </a:r>
            <a:r>
              <a:rPr lang="en-US" altLang="zh-CN" sz="2200" b="1" dirty="0">
                <a:ea typeface="Microsoft YaHei" panose="020B0503020204020204" pitchFamily="34" charset="-122"/>
                <a:sym typeface="+mn-ea"/>
              </a:rPr>
              <a:t> 2: </a:t>
            </a:r>
            <a:endParaRPr lang="zh-CN" altLang="en-US" sz="2200" b="1" dirty="0">
              <a:ea typeface="Microsoft YaHei" panose="020B0503020204020204" pitchFamily="34" charset="-122"/>
            </a:endParaRPr>
          </a:p>
        </p:txBody>
      </p:sp>
      <p:sp>
        <p:nvSpPr>
          <p:cNvPr id="4" name="TextBox 3"/>
          <p:cNvSpPr txBox="1"/>
          <p:nvPr/>
        </p:nvSpPr>
        <p:spPr>
          <a:xfrm>
            <a:off x="871215" y="2599088"/>
            <a:ext cx="6097136" cy="3594702"/>
          </a:xfrm>
          <a:prstGeom prst="rect">
            <a:avLst/>
          </a:prstGeom>
          <a:noFill/>
        </p:spPr>
        <p:txBody>
          <a:bodyPr wrap="square">
            <a:spAutoFit/>
          </a:bodyPr>
          <a:lstStyle/>
          <a:p>
            <a:pPr algn="just">
              <a:lnSpc>
                <a:spcPct val="150000"/>
              </a:lnSpc>
            </a:pPr>
            <a:r>
              <a:rPr lang="en-US" sz="2200" b="1" dirty="0">
                <a:solidFill>
                  <a:srgbClr val="000000"/>
                </a:solidFill>
                <a:effectLst/>
                <a:ea typeface="Times New Roman" panose="02020603050405020304" pitchFamily="18" charset="0"/>
              </a:rPr>
              <a:t>Ý </a:t>
            </a:r>
            <a:r>
              <a:rPr lang="en-US" sz="2200" b="1" dirty="0" err="1">
                <a:solidFill>
                  <a:srgbClr val="000000"/>
                </a:solidFill>
                <a:effectLst/>
                <a:ea typeface="Times New Roman" panose="02020603050405020304" pitchFamily="18" charset="0"/>
              </a:rPr>
              <a:t>nghĩa</a:t>
            </a:r>
            <a:r>
              <a:rPr lang="en-US" sz="2200" b="1" dirty="0">
                <a:solidFill>
                  <a:srgbClr val="000000"/>
                </a:solidFill>
                <a:effectLst/>
                <a:ea typeface="Times New Roman" panose="02020603050405020304" pitchFamily="18" charset="0"/>
              </a:rPr>
              <a:t> </a:t>
            </a:r>
            <a:r>
              <a:rPr lang="en-US" sz="2200" b="1" dirty="0" err="1">
                <a:solidFill>
                  <a:srgbClr val="000000"/>
                </a:solidFill>
                <a:effectLst/>
                <a:ea typeface="Times New Roman" panose="02020603050405020304" pitchFamily="18" charset="0"/>
              </a:rPr>
              <a:t>của</a:t>
            </a:r>
            <a:r>
              <a:rPr lang="en-US" sz="2200" b="1" dirty="0">
                <a:solidFill>
                  <a:srgbClr val="000000"/>
                </a:solidFill>
                <a:effectLst/>
                <a:ea typeface="Times New Roman" panose="02020603050405020304" pitchFamily="18" charset="0"/>
              </a:rPr>
              <a:t> bài </a:t>
            </a:r>
            <a:r>
              <a:rPr lang="en-US" sz="2200" b="1" dirty="0" err="1">
                <a:solidFill>
                  <a:srgbClr val="000000"/>
                </a:solidFill>
                <a:effectLst/>
                <a:ea typeface="Times New Roman" panose="02020603050405020304" pitchFamily="18" charset="0"/>
              </a:rPr>
              <a:t>thơ</a:t>
            </a:r>
            <a:r>
              <a:rPr lang="en-US" sz="2200" b="1" dirty="0">
                <a:solidFill>
                  <a:srgbClr val="000000"/>
                </a:solidFill>
                <a:effectLst/>
                <a:ea typeface="Times New Roman" panose="02020603050405020304" pitchFamily="18" charset="0"/>
              </a:rPr>
              <a:t>:</a:t>
            </a:r>
            <a:endParaRPr lang="en-US" sz="2200" b="1" dirty="0">
              <a:effectLst/>
              <a:ea typeface="Times New Roman" panose="02020603050405020304" pitchFamily="18" charset="0"/>
            </a:endParaRPr>
          </a:p>
          <a:p>
            <a:pPr algn="just">
              <a:lnSpc>
                <a:spcPct val="150000"/>
              </a:lnSpc>
            </a:pP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Nguyệt</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có</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nghĩa</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là</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trăng</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Cầm</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có</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nghĩa</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là</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cây</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đàn</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vì</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vậy</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Nguyệt</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cầm</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có</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nghĩa</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là</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cây</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đàn</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nguyệt</a:t>
            </a:r>
            <a:r>
              <a:rPr lang="en-US" sz="2200" dirty="0">
                <a:solidFill>
                  <a:srgbClr val="000000"/>
                </a:solidFill>
                <a:effectLst/>
                <a:ea typeface="Times New Roman" panose="02020603050405020304" pitchFamily="18" charset="0"/>
              </a:rPr>
              <a:t>.</a:t>
            </a:r>
            <a:endParaRPr lang="en-US" sz="2200" dirty="0">
              <a:effectLst/>
              <a:ea typeface="Times New Roman" panose="02020603050405020304" pitchFamily="18" charset="0"/>
            </a:endParaRPr>
          </a:p>
          <a:p>
            <a:pPr>
              <a:lnSpc>
                <a:spcPct val="150000"/>
              </a:lnSpc>
            </a:pP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Nguyệt</a:t>
            </a:r>
            <a:r>
              <a:rPr lang="en-US" sz="2200" kern="0" dirty="0">
                <a:solidFill>
                  <a:srgbClr val="000000"/>
                </a:solidFill>
                <a:effectLst/>
                <a:ea typeface="Times New Roman" panose="02020603050405020304" pitchFamily="18" charset="0"/>
              </a:rPr>
              <a:t> và </a:t>
            </a:r>
            <a:r>
              <a:rPr lang="en-US" sz="2200" kern="0" dirty="0" err="1">
                <a:solidFill>
                  <a:srgbClr val="000000"/>
                </a:solidFill>
                <a:effectLst/>
                <a:ea typeface="Times New Roman" panose="02020603050405020304" pitchFamily="18" charset="0"/>
              </a:rPr>
              <a:t>cầm</a:t>
            </a:r>
            <a:r>
              <a:rPr lang="en-US" sz="2200" kern="0" dirty="0">
                <a:solidFill>
                  <a:srgbClr val="000000"/>
                </a:solidFill>
                <a:effectLst/>
                <a:ea typeface="Times New Roman" panose="02020603050405020304" pitchFamily="18" charset="0"/>
              </a:rPr>
              <a:t>: Hai </a:t>
            </a:r>
            <a:r>
              <a:rPr lang="en-US" sz="2200" kern="0" dirty="0" err="1">
                <a:solidFill>
                  <a:srgbClr val="000000"/>
                </a:solidFill>
                <a:effectLst/>
                <a:ea typeface="Times New Roman" panose="02020603050405020304" pitchFamily="18" charset="0"/>
              </a:rPr>
              <a:t>yếu</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tố</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tương</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đồng</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ngữ</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nghĩa</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trùng</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phùng</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hình</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ảnh</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tuy</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hai</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mà</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có</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thể</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trở</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thành</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một</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hoặc</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biến</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hoá</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đến</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vô</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cùng</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Trăng</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là</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nguyệt</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là</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đàn</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đàn</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hình</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tròn</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như</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trăng</a:t>
            </a:r>
            <a:r>
              <a:rPr lang="en-US" sz="2200" kern="0" dirty="0">
                <a:solidFill>
                  <a:srgbClr val="000000"/>
                </a:solidFill>
                <a:effectLst/>
                <a:ea typeface="Times New Roman" panose="02020603050405020304" pitchFamily="18" charset="0"/>
              </a:rPr>
              <a:t>).</a:t>
            </a:r>
            <a:endParaRPr lang="en-US" sz="2200" dirty="0"/>
          </a:p>
        </p:txBody>
      </p:sp>
      <p:pic>
        <p:nvPicPr>
          <p:cNvPr id="7" name="Picture 6" descr="A close-up of a stringed instrument&#10;&#10;Description automatically generated"/>
          <p:cNvPicPr>
            <a:picLocks noChangeAspect="1"/>
          </p:cNvPicPr>
          <p:nvPr/>
        </p:nvPicPr>
        <p:blipFill>
          <a:blip r:embed="rId5">
            <a:extLst>
              <a:ext uri="{BEBA8EAE-BF5A-486C-A8C5-ECC9F3942E4B}">
                <a14:imgProps xmlns:a14="http://schemas.microsoft.com/office/drawing/2010/main">
                  <a14:imgLayer r:embed="rId6">
                    <a14:imgEffect>
                      <a14:backgroundRemoval t="10000" b="90000" l="5439" r="91579">
                        <a14:foregroundMark x1="8246" y1="54868" x2="8772" y2="74079"/>
                        <a14:foregroundMark x1="8772" y1="74079" x2="10000" y2="76974"/>
                        <a14:foregroundMark x1="5526" y1="62500" x2="5877" y2="64605"/>
                        <a14:foregroundMark x1="90351" y1="23947" x2="91579" y2="27368"/>
                      </a14:backgroundRemoval>
                    </a14:imgEffect>
                  </a14:imgLayer>
                </a14:imgProps>
              </a:ext>
              <a:ext uri="{28A0092B-C50C-407E-A947-70E740481C1C}">
                <a14:useLocalDpi xmlns:a14="http://schemas.microsoft.com/office/drawing/2010/main" val="0"/>
              </a:ext>
            </a:extLst>
          </a:blip>
          <a:stretch>
            <a:fillRect/>
          </a:stretch>
        </p:blipFill>
        <p:spPr>
          <a:xfrm rot="19777882">
            <a:off x="7971126" y="2631538"/>
            <a:ext cx="4806855" cy="3204570"/>
          </a:xfrm>
          <a:prstGeom prst="rect">
            <a:avLst/>
          </a:prstGeom>
        </p:spPr>
      </p:pic>
      <p:pic>
        <p:nvPicPr>
          <p:cNvPr id="8" name="图片 4" descr="花5"/>
          <p:cNvPicPr>
            <a:picLocks noChangeAspect="1"/>
          </p:cNvPicPr>
          <p:nvPr/>
        </p:nvPicPr>
        <p:blipFill>
          <a:blip r:embed="rId7"/>
          <a:stretch>
            <a:fillRect/>
          </a:stretch>
        </p:blipFill>
        <p:spPr>
          <a:xfrm flipH="1">
            <a:off x="7539599" y="5083793"/>
            <a:ext cx="4652368" cy="17742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1500"/>
                                  </p:stCondLst>
                                  <p:iterate type="lt">
                                    <p:tmPct val="1908"/>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1"/>
          <p:cNvCxnSpPr/>
          <p:nvPr/>
        </p:nvCxnSpPr>
        <p:spPr>
          <a:xfrm>
            <a:off x="318770"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12" name="组合 5"/>
          <p:cNvGrpSpPr/>
          <p:nvPr/>
        </p:nvGrpSpPr>
        <p:grpSpPr>
          <a:xfrm>
            <a:off x="1067435" y="108585"/>
            <a:ext cx="724535" cy="711200"/>
            <a:chOff x="1681" y="171"/>
            <a:chExt cx="1141" cy="1120"/>
          </a:xfrm>
        </p:grpSpPr>
        <p:sp>
          <p:nvSpPr>
            <p:cNvPr id="15"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
            <p:cNvSpPr txBox="1"/>
            <p:nvPr/>
          </p:nvSpPr>
          <p:spPr>
            <a:xfrm>
              <a:off x="1681" y="225"/>
              <a:ext cx="1135" cy="921"/>
            </a:xfrm>
            <a:prstGeom prst="rect">
              <a:avLst/>
            </a:prstGeom>
            <a:noFill/>
          </p:spPr>
          <p:txBody>
            <a:bodyPr wrap="square" rtlCol="0">
              <a:spAutoFit/>
            </a:bodyPr>
            <a:lstStyle/>
            <a:p>
              <a:pPr algn="ctr"/>
              <a:r>
                <a:rPr lang="en-US" altLang="zh-CN" sz="3200" b="1" dirty="0">
                  <a:solidFill>
                    <a:schemeClr val="bg1"/>
                  </a:solidFill>
                </a:rPr>
                <a:t>II</a:t>
              </a:r>
            </a:p>
          </p:txBody>
        </p:sp>
      </p:grpSp>
      <p:sp>
        <p:nvSpPr>
          <p:cNvPr id="17" name="文本框 6"/>
          <p:cNvSpPr txBox="1"/>
          <p:nvPr/>
        </p:nvSpPr>
        <p:spPr>
          <a:xfrm>
            <a:off x="1805940" y="271780"/>
            <a:ext cx="3237864" cy="369332"/>
          </a:xfrm>
          <a:prstGeom prst="rect">
            <a:avLst/>
          </a:prstGeom>
          <a:noFill/>
        </p:spPr>
        <p:txBody>
          <a:bodyPr wrap="square" rtlCol="0">
            <a:spAutoFit/>
          </a:bodyPr>
          <a:lstStyle/>
          <a:p>
            <a:r>
              <a:rPr lang="en-US" altLang="zh-CN" b="1" dirty="0">
                <a:solidFill>
                  <a:srgbClr val="336601"/>
                </a:solidFill>
                <a:ea typeface="Microsoft YaHei" panose="020B0503020204020204" pitchFamily="34" charset="-122"/>
              </a:rPr>
              <a:t>HÌNH THÀNH KIẾN THỨC</a:t>
            </a:r>
            <a:endParaRPr lang="zh-CN" altLang="en-US" b="1" dirty="0">
              <a:solidFill>
                <a:srgbClr val="336601"/>
              </a:solidFill>
              <a:ea typeface="Microsoft YaHei" panose="020B0503020204020204" pitchFamily="34" charset="-122"/>
            </a:endParaRPr>
          </a:p>
        </p:txBody>
      </p:sp>
      <p:grpSp>
        <p:nvGrpSpPr>
          <p:cNvPr id="18" name="组合 11"/>
          <p:cNvGrpSpPr/>
          <p:nvPr/>
        </p:nvGrpSpPr>
        <p:grpSpPr>
          <a:xfrm>
            <a:off x="967351" y="982413"/>
            <a:ext cx="2529636" cy="507531"/>
            <a:chOff x="4904651" y="1612051"/>
            <a:chExt cx="2529636" cy="677945"/>
          </a:xfrm>
        </p:grpSpPr>
        <p:sp>
          <p:nvSpPr>
            <p:cNvPr id="19"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0" name="矩形 13"/>
            <p:cNvSpPr/>
            <p:nvPr/>
          </p:nvSpPr>
          <p:spPr>
            <a:xfrm>
              <a:off x="4904651" y="1685619"/>
              <a:ext cx="2529636" cy="534455"/>
            </a:xfrm>
            <a:prstGeom prst="rect">
              <a:avLst/>
            </a:prstGeom>
          </p:spPr>
          <p:txBody>
            <a:bodyPr wrap="square">
              <a:spAutoFit/>
            </a:bodyPr>
            <a:lstStyle/>
            <a:p>
              <a:pPr algn="ctr"/>
              <a:r>
                <a:rPr lang="en-US" altLang="zh-CN" sz="2000" b="1" dirty="0">
                  <a:gradFill>
                    <a:gsLst>
                      <a:gs pos="83000">
                        <a:prstClr val="white"/>
                      </a:gs>
                      <a:gs pos="100000">
                        <a:prstClr val="white"/>
                      </a:gs>
                    </a:gsLst>
                    <a:lin ang="5400000" scaled="1"/>
                  </a:gradFill>
                  <a:ea typeface="Microsoft YaHei" panose="020B0503020204020204" pitchFamily="34" charset="-122"/>
                  <a:sym typeface="+mn-ea"/>
                </a:rPr>
                <a:t>SAU KHI ĐỌC</a:t>
              </a:r>
              <a:endParaRPr lang="zh-CN" altLang="en-US" sz="2400" b="1" dirty="0">
                <a:gradFill>
                  <a:gsLst>
                    <a:gs pos="83000">
                      <a:prstClr val="white"/>
                    </a:gs>
                    <a:gs pos="100000">
                      <a:prstClr val="white"/>
                    </a:gs>
                  </a:gsLst>
                  <a:lin ang="5400000" scaled="1"/>
                </a:gradFill>
                <a:ea typeface="Microsoft YaHei" panose="020B0503020204020204" pitchFamily="34" charset="-122"/>
              </a:endParaRPr>
            </a:p>
          </p:txBody>
        </p:sp>
      </p:grpSp>
      <p:sp>
        <p:nvSpPr>
          <p:cNvPr id="3" name="矩形 10"/>
          <p:cNvSpPr/>
          <p:nvPr/>
        </p:nvSpPr>
        <p:spPr>
          <a:xfrm>
            <a:off x="871215" y="1899812"/>
            <a:ext cx="4220390" cy="547714"/>
          </a:xfrm>
          <a:prstGeom prst="rect">
            <a:avLst/>
          </a:prstGeom>
        </p:spPr>
        <p:txBody>
          <a:bodyPr wrap="square">
            <a:spAutoFit/>
          </a:bodyPr>
          <a:lstStyle/>
          <a:p>
            <a:pPr algn="l" fontAlgn="auto">
              <a:lnSpc>
                <a:spcPct val="150000"/>
              </a:lnSpc>
            </a:pPr>
            <a:r>
              <a:rPr lang="en-US" altLang="zh-CN" sz="2200" b="1" dirty="0" err="1">
                <a:ea typeface="Microsoft YaHei" panose="020B0503020204020204" pitchFamily="34" charset="-122"/>
                <a:sym typeface="+mn-ea"/>
              </a:rPr>
              <a:t>Câu</a:t>
            </a:r>
            <a:r>
              <a:rPr lang="en-US" altLang="zh-CN" sz="2200" b="1" dirty="0">
                <a:ea typeface="Microsoft YaHei" panose="020B0503020204020204" pitchFamily="34" charset="-122"/>
                <a:sym typeface="+mn-ea"/>
              </a:rPr>
              <a:t> 3: </a:t>
            </a:r>
            <a:endParaRPr lang="zh-CN" altLang="en-US" sz="2200" b="1" dirty="0">
              <a:ea typeface="Microsoft YaHei" panose="020B0503020204020204" pitchFamily="34" charset="-122"/>
            </a:endParaRPr>
          </a:p>
        </p:txBody>
      </p:sp>
      <p:sp>
        <p:nvSpPr>
          <p:cNvPr id="5" name="TextBox 4"/>
          <p:cNvSpPr txBox="1"/>
          <p:nvPr/>
        </p:nvSpPr>
        <p:spPr>
          <a:xfrm>
            <a:off x="967351" y="2613124"/>
            <a:ext cx="10112036" cy="2071208"/>
          </a:xfrm>
          <a:prstGeom prst="rect">
            <a:avLst/>
          </a:prstGeom>
          <a:noFill/>
        </p:spPr>
        <p:txBody>
          <a:bodyPr wrap="square">
            <a:spAutoFit/>
          </a:bodyPr>
          <a:lstStyle/>
          <a:p>
            <a:pPr algn="just">
              <a:lnSpc>
                <a:spcPct val="150000"/>
              </a:lnSpc>
            </a:pP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Là</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cảm</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giác</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của</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nhân</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vật</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trữ</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tình</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được</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toát</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lên</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từ</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một</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hồn</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thơ</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dạt</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dào</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cảm</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xúc</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tươi</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mới</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sự</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hối</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hả</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vội</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vàng</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đầy</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đắm</a:t>
            </a:r>
            <a:r>
              <a:rPr lang="en-US" sz="2200" dirty="0">
                <a:solidFill>
                  <a:srgbClr val="000000"/>
                </a:solidFill>
                <a:effectLst/>
                <a:latin typeface="+mj-lt"/>
                <a:ea typeface="Times New Roman" panose="02020603050405020304" pitchFamily="18" charset="0"/>
                <a:cs typeface="Times New Roman" panose="02020603050405020304" pitchFamily="18" charset="0"/>
              </a:rPr>
              <a:t> say với </a:t>
            </a:r>
            <a:r>
              <a:rPr lang="en-US" sz="2200" dirty="0" err="1">
                <a:solidFill>
                  <a:srgbClr val="000000"/>
                </a:solidFill>
                <a:effectLst/>
                <a:latin typeface="+mj-lt"/>
                <a:ea typeface="Times New Roman" panose="02020603050405020304" pitchFamily="18" charset="0"/>
                <a:cs typeface="Times New Roman" panose="02020603050405020304" pitchFamily="18" charset="0"/>
              </a:rPr>
              <a:t>tình</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yêu</a:t>
            </a:r>
            <a:r>
              <a:rPr lang="en-US" sz="2200" dirty="0">
                <a:solidFill>
                  <a:srgbClr val="000000"/>
                </a:solidFill>
                <a:effectLst/>
                <a:latin typeface="+mj-lt"/>
                <a:ea typeface="Times New Roman" panose="02020603050405020304" pitchFamily="18" charset="0"/>
                <a:cs typeface="Times New Roman" panose="02020603050405020304" pitchFamily="18" charset="0"/>
              </a:rPr>
              <a:t>, với </a:t>
            </a:r>
            <a:r>
              <a:rPr lang="en-US" sz="2200" dirty="0" err="1">
                <a:solidFill>
                  <a:srgbClr val="000000"/>
                </a:solidFill>
                <a:effectLst/>
                <a:latin typeface="+mj-lt"/>
                <a:ea typeface="Times New Roman" panose="02020603050405020304" pitchFamily="18" charset="0"/>
                <a:cs typeface="Times New Roman" panose="02020603050405020304" pitchFamily="18" charset="0"/>
              </a:rPr>
              <a:t>cảnh</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sắc</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vẻ</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đẹp</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của</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thời</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tươi</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thì</a:t>
            </a:r>
            <a:r>
              <a:rPr lang="en-US" sz="2200" dirty="0">
                <a:solidFill>
                  <a:srgbClr val="000000"/>
                </a:solidFill>
                <a:effectLst/>
                <a:latin typeface="+mj-lt"/>
                <a:ea typeface="Times New Roman" panose="02020603050405020304" pitchFamily="18" charset="0"/>
                <a:cs typeface="Times New Roman" panose="02020603050405020304" pitchFamily="18" charset="0"/>
              </a:rPr>
              <a:t> trong bài </a:t>
            </a:r>
            <a:r>
              <a:rPr lang="en-US" sz="2200" dirty="0" err="1">
                <a:solidFill>
                  <a:srgbClr val="000000"/>
                </a:solidFill>
                <a:effectLst/>
                <a:latin typeface="+mj-lt"/>
                <a:ea typeface="Times New Roman" panose="02020603050405020304" pitchFamily="18" charset="0"/>
                <a:cs typeface="Times New Roman" panose="02020603050405020304" pitchFamily="18" charset="0"/>
              </a:rPr>
              <a:t>thơ</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này</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tuy</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vẫn</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dạt</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dào</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cảm</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xúc</a:t>
            </a:r>
            <a:r>
              <a:rPr lang="en-US" sz="2200" dirty="0">
                <a:solidFill>
                  <a:srgbClr val="000000"/>
                </a:solidFill>
                <a:effectLst/>
                <a:latin typeface="+mj-lt"/>
                <a:ea typeface="Times New Roman" panose="02020603050405020304" pitchFamily="18" charset="0"/>
                <a:cs typeface="Times New Roman" panose="02020603050405020304" pitchFamily="18" charset="0"/>
              </a:rPr>
              <a:t>, song lại </a:t>
            </a:r>
            <a:r>
              <a:rPr lang="en-US" sz="2200" dirty="0" err="1">
                <a:solidFill>
                  <a:srgbClr val="000000"/>
                </a:solidFill>
                <a:effectLst/>
                <a:latin typeface="+mj-lt"/>
                <a:ea typeface="Times New Roman" panose="02020603050405020304" pitchFamily="18" charset="0"/>
                <a:cs typeface="Times New Roman" panose="02020603050405020304" pitchFamily="18" charset="0"/>
              </a:rPr>
              <a:t>mang</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âm</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vị</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trầm</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buồn</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chất</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chứa</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những</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nỗi</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suy</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tư</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những</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bí</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mật</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không</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thể</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dãi</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bày</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không</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thể</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tâm</a:t>
            </a:r>
            <a:r>
              <a:rPr lang="en-US" sz="2200" dirty="0">
                <a:solidFill>
                  <a:srgbClr val="000000"/>
                </a:solidFill>
                <a:effectLst/>
                <a:latin typeface="+mj-lt"/>
                <a:ea typeface="Times New Roman" panose="02020603050405020304" pitchFamily="18" charset="0"/>
                <a:cs typeface="Times New Roman" panose="02020603050405020304" pitchFamily="18" charset="0"/>
              </a:rPr>
              <a:t> </a:t>
            </a:r>
            <a:r>
              <a:rPr lang="en-US" sz="2200" dirty="0" err="1">
                <a:solidFill>
                  <a:srgbClr val="000000"/>
                </a:solidFill>
                <a:effectLst/>
                <a:latin typeface="+mj-lt"/>
                <a:ea typeface="Times New Roman" panose="02020603050405020304" pitchFamily="18" charset="0"/>
                <a:cs typeface="Times New Roman" panose="02020603050405020304" pitchFamily="18" charset="0"/>
              </a:rPr>
              <a:t>sự</a:t>
            </a:r>
            <a:r>
              <a:rPr lang="en-US" sz="2200" dirty="0">
                <a:solidFill>
                  <a:srgbClr val="000000"/>
                </a:solidFill>
                <a:effectLst/>
                <a:latin typeface="+mj-lt"/>
                <a:ea typeface="Times New Roman" panose="02020603050405020304" pitchFamily="18" charset="0"/>
                <a:cs typeface="Times New Roman" panose="02020603050405020304" pitchFamily="18" charset="0"/>
              </a:rPr>
              <a:t>.</a:t>
            </a:r>
            <a:endParaRPr lang="en-US" sz="2200" dirty="0">
              <a:effectLst/>
              <a:latin typeface="+mj-l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1500"/>
                                  </p:stCondLst>
                                  <p:iterate type="lt">
                                    <p:tmPct val="1908"/>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1"/>
          <p:cNvCxnSpPr/>
          <p:nvPr/>
        </p:nvCxnSpPr>
        <p:spPr>
          <a:xfrm>
            <a:off x="318770"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12" name="组合 5"/>
          <p:cNvGrpSpPr/>
          <p:nvPr/>
        </p:nvGrpSpPr>
        <p:grpSpPr>
          <a:xfrm>
            <a:off x="1067435" y="108585"/>
            <a:ext cx="724535" cy="711200"/>
            <a:chOff x="1681" y="171"/>
            <a:chExt cx="1141" cy="1120"/>
          </a:xfrm>
        </p:grpSpPr>
        <p:sp>
          <p:nvSpPr>
            <p:cNvPr id="15"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
            <p:cNvSpPr txBox="1"/>
            <p:nvPr/>
          </p:nvSpPr>
          <p:spPr>
            <a:xfrm>
              <a:off x="1681" y="225"/>
              <a:ext cx="1135" cy="921"/>
            </a:xfrm>
            <a:prstGeom prst="rect">
              <a:avLst/>
            </a:prstGeom>
            <a:noFill/>
          </p:spPr>
          <p:txBody>
            <a:bodyPr wrap="square" rtlCol="0">
              <a:spAutoFit/>
            </a:bodyPr>
            <a:lstStyle/>
            <a:p>
              <a:pPr algn="ctr"/>
              <a:r>
                <a:rPr lang="en-US" altLang="zh-CN" sz="3200" b="1" dirty="0">
                  <a:solidFill>
                    <a:schemeClr val="bg1"/>
                  </a:solidFill>
                </a:rPr>
                <a:t>II</a:t>
              </a:r>
            </a:p>
          </p:txBody>
        </p:sp>
      </p:grpSp>
      <p:sp>
        <p:nvSpPr>
          <p:cNvPr id="17" name="文本框 6"/>
          <p:cNvSpPr txBox="1"/>
          <p:nvPr/>
        </p:nvSpPr>
        <p:spPr>
          <a:xfrm>
            <a:off x="1805940" y="271780"/>
            <a:ext cx="3237864" cy="369332"/>
          </a:xfrm>
          <a:prstGeom prst="rect">
            <a:avLst/>
          </a:prstGeom>
          <a:noFill/>
        </p:spPr>
        <p:txBody>
          <a:bodyPr wrap="square" rtlCol="0">
            <a:spAutoFit/>
          </a:bodyPr>
          <a:lstStyle/>
          <a:p>
            <a:r>
              <a:rPr lang="en-US" altLang="zh-CN" b="1" dirty="0">
                <a:solidFill>
                  <a:srgbClr val="336601"/>
                </a:solidFill>
                <a:ea typeface="Microsoft YaHei" panose="020B0503020204020204" pitchFamily="34" charset="-122"/>
              </a:rPr>
              <a:t>HÌNH THÀNH KIẾN THỨC</a:t>
            </a:r>
            <a:endParaRPr lang="zh-CN" altLang="en-US" b="1" dirty="0">
              <a:solidFill>
                <a:srgbClr val="336601"/>
              </a:solidFill>
              <a:ea typeface="Microsoft YaHei" panose="020B0503020204020204" pitchFamily="34" charset="-122"/>
            </a:endParaRPr>
          </a:p>
        </p:txBody>
      </p:sp>
      <p:grpSp>
        <p:nvGrpSpPr>
          <p:cNvPr id="18" name="组合 11"/>
          <p:cNvGrpSpPr/>
          <p:nvPr/>
        </p:nvGrpSpPr>
        <p:grpSpPr>
          <a:xfrm>
            <a:off x="967351" y="982413"/>
            <a:ext cx="2529636" cy="507531"/>
            <a:chOff x="4904651" y="1612051"/>
            <a:chExt cx="2529636" cy="677945"/>
          </a:xfrm>
        </p:grpSpPr>
        <p:sp>
          <p:nvSpPr>
            <p:cNvPr id="19"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0" name="矩形 13"/>
            <p:cNvSpPr/>
            <p:nvPr/>
          </p:nvSpPr>
          <p:spPr>
            <a:xfrm>
              <a:off x="4904651" y="1685619"/>
              <a:ext cx="2529636" cy="534455"/>
            </a:xfrm>
            <a:prstGeom prst="rect">
              <a:avLst/>
            </a:prstGeom>
          </p:spPr>
          <p:txBody>
            <a:bodyPr wrap="square">
              <a:spAutoFit/>
            </a:bodyPr>
            <a:lstStyle/>
            <a:p>
              <a:pPr algn="ctr"/>
              <a:r>
                <a:rPr lang="en-US" altLang="zh-CN" sz="2000" b="1" dirty="0">
                  <a:gradFill>
                    <a:gsLst>
                      <a:gs pos="83000">
                        <a:prstClr val="white"/>
                      </a:gs>
                      <a:gs pos="100000">
                        <a:prstClr val="white"/>
                      </a:gs>
                    </a:gsLst>
                    <a:lin ang="5400000" scaled="1"/>
                  </a:gradFill>
                  <a:ea typeface="Microsoft YaHei" panose="020B0503020204020204" pitchFamily="34" charset="-122"/>
                  <a:sym typeface="+mn-ea"/>
                </a:rPr>
                <a:t>SAU KHI ĐỌC</a:t>
              </a:r>
              <a:endParaRPr lang="zh-CN" altLang="en-US" sz="2400" b="1" dirty="0">
                <a:gradFill>
                  <a:gsLst>
                    <a:gs pos="83000">
                      <a:prstClr val="white"/>
                    </a:gs>
                    <a:gs pos="100000">
                      <a:prstClr val="white"/>
                    </a:gs>
                  </a:gsLst>
                  <a:lin ang="5400000" scaled="1"/>
                </a:gradFill>
                <a:ea typeface="Microsoft YaHei" panose="020B0503020204020204" pitchFamily="34" charset="-122"/>
              </a:endParaRPr>
            </a:p>
          </p:txBody>
        </p:sp>
      </p:grpSp>
      <p:sp>
        <p:nvSpPr>
          <p:cNvPr id="3" name="矩形 10"/>
          <p:cNvSpPr/>
          <p:nvPr/>
        </p:nvSpPr>
        <p:spPr>
          <a:xfrm>
            <a:off x="871215" y="1899812"/>
            <a:ext cx="4220390" cy="547714"/>
          </a:xfrm>
          <a:prstGeom prst="rect">
            <a:avLst/>
          </a:prstGeom>
        </p:spPr>
        <p:txBody>
          <a:bodyPr wrap="square">
            <a:spAutoFit/>
          </a:bodyPr>
          <a:lstStyle/>
          <a:p>
            <a:pPr algn="l" fontAlgn="auto">
              <a:lnSpc>
                <a:spcPct val="150000"/>
              </a:lnSpc>
            </a:pPr>
            <a:r>
              <a:rPr lang="en-US" altLang="zh-CN" sz="2200" b="1" dirty="0" err="1">
                <a:ea typeface="Microsoft YaHei" panose="020B0503020204020204" pitchFamily="34" charset="-122"/>
                <a:sym typeface="+mn-ea"/>
              </a:rPr>
              <a:t>Câu</a:t>
            </a:r>
            <a:r>
              <a:rPr lang="en-US" altLang="zh-CN" sz="2200" b="1" dirty="0">
                <a:ea typeface="Microsoft YaHei" panose="020B0503020204020204" pitchFamily="34" charset="-122"/>
                <a:sym typeface="+mn-ea"/>
              </a:rPr>
              <a:t> 4: </a:t>
            </a:r>
            <a:endParaRPr lang="zh-CN" altLang="en-US" sz="2200" b="1" dirty="0">
              <a:ea typeface="Microsoft YaHei" panose="020B0503020204020204" pitchFamily="34" charset="-122"/>
            </a:endParaRPr>
          </a:p>
        </p:txBody>
      </p:sp>
      <p:sp>
        <p:nvSpPr>
          <p:cNvPr id="5" name="TextBox 4"/>
          <p:cNvSpPr txBox="1"/>
          <p:nvPr/>
        </p:nvSpPr>
        <p:spPr>
          <a:xfrm>
            <a:off x="967351" y="2613124"/>
            <a:ext cx="9607152" cy="3086871"/>
          </a:xfrm>
          <a:prstGeom prst="rect">
            <a:avLst/>
          </a:prstGeom>
          <a:noFill/>
        </p:spPr>
        <p:txBody>
          <a:bodyPr wrap="square">
            <a:spAutoFit/>
          </a:bodyPr>
          <a:lstStyle/>
          <a:p>
            <a:pPr algn="just">
              <a:lnSpc>
                <a:spcPct val="150000"/>
              </a:lnSpc>
            </a:pP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Chủ</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thể</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trữ</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tình</a:t>
            </a:r>
            <a:r>
              <a:rPr lang="en-US" sz="2200" kern="0" dirty="0">
                <a:effectLst/>
                <a:ea typeface="Times New Roman" panose="02020603050405020304" pitchFamily="18" charset="0"/>
                <a:cs typeface="Times New Roman" panose="02020603050405020304" pitchFamily="18" charset="0"/>
              </a:rPr>
              <a:t> trong bài </a:t>
            </a:r>
            <a:r>
              <a:rPr lang="en-US" sz="2200" kern="0" dirty="0" err="1">
                <a:effectLst/>
                <a:ea typeface="Times New Roman" panose="02020603050405020304" pitchFamily="18" charset="0"/>
                <a:cs typeface="Times New Roman" panose="02020603050405020304" pitchFamily="18" charset="0"/>
              </a:rPr>
              <a:t>thơ</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đã</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thể</a:t>
            </a:r>
            <a:r>
              <a:rPr lang="en-US" sz="2200" kern="0" dirty="0">
                <a:effectLst/>
                <a:ea typeface="Times New Roman" panose="02020603050405020304" pitchFamily="18" charset="0"/>
                <a:cs typeface="Times New Roman" panose="02020603050405020304" pitchFamily="18" charset="0"/>
              </a:rPr>
              <a:t> hiện </a:t>
            </a:r>
            <a:r>
              <a:rPr lang="en-US" sz="2200" kern="0" dirty="0" err="1">
                <a:effectLst/>
                <a:ea typeface="Times New Roman" panose="02020603050405020304" pitchFamily="18" charset="0"/>
                <a:cs typeface="Times New Roman" panose="02020603050405020304" pitchFamily="18" charset="0"/>
              </a:rPr>
              <a:t>trầm</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buồn</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chất</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chứa</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những</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nỗi</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suy</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tư</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những</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bí</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mật</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không</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thể</a:t>
            </a:r>
            <a:r>
              <a:rPr lang="en-US" sz="2200" kern="0" dirty="0">
                <a:effectLst/>
                <a:ea typeface="Times New Roman" panose="02020603050405020304" pitchFamily="18" charset="0"/>
                <a:cs typeface="Times New Roman" panose="02020603050405020304" pitchFamily="18" charset="0"/>
              </a:rPr>
              <a:t> </a:t>
            </a:r>
            <a:r>
              <a:rPr lang="en-US" sz="2200" kern="0" dirty="0" err="1">
                <a:ea typeface="Times New Roman" panose="02020603050405020304" pitchFamily="18" charset="0"/>
                <a:cs typeface="Times New Roman" panose="02020603050405020304" pitchFamily="18" charset="0"/>
              </a:rPr>
              <a:t>gi</a:t>
            </a:r>
            <a:r>
              <a:rPr lang="en-US" sz="2200" kern="0" dirty="0" err="1">
                <a:effectLst/>
                <a:ea typeface="Times New Roman" panose="02020603050405020304" pitchFamily="18" charset="0"/>
                <a:cs typeface="Times New Roman" panose="02020603050405020304" pitchFamily="18" charset="0"/>
              </a:rPr>
              <a:t>ãi</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bày</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không</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thể</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tâm</a:t>
            </a:r>
            <a:r>
              <a:rPr lang="en-US" sz="2200" kern="0" dirty="0">
                <a:effectLst/>
                <a:ea typeface="Times New Roman" panose="02020603050405020304" pitchFamily="18" charset="0"/>
                <a:cs typeface="Times New Roman" panose="02020603050405020304" pitchFamily="18" charset="0"/>
              </a:rPr>
              <a:t> </a:t>
            </a:r>
            <a:r>
              <a:rPr lang="en-US" sz="2200" kern="0" dirty="0" err="1">
                <a:effectLst/>
                <a:ea typeface="Times New Roman" panose="02020603050405020304" pitchFamily="18" charset="0"/>
                <a:cs typeface="Times New Roman" panose="02020603050405020304" pitchFamily="18" charset="0"/>
              </a:rPr>
              <a:t>sự</a:t>
            </a:r>
            <a:r>
              <a:rPr lang="en-US" sz="2200" kern="0" dirty="0">
                <a:effectLst/>
                <a:ea typeface="Times New Roman" panose="02020603050405020304" pitchFamily="18" charset="0"/>
                <a:cs typeface="Times New Roman" panose="02020603050405020304" pitchFamily="18" charset="0"/>
              </a:rPr>
              <a:t>.</a:t>
            </a:r>
          </a:p>
          <a:p>
            <a:pPr algn="just">
              <a:lnSpc>
                <a:spcPct val="150000"/>
              </a:lnSpc>
            </a:pPr>
            <a:endParaRPr lang="en-US" sz="2200" kern="0" dirty="0">
              <a:effectLst/>
              <a:ea typeface="Times New Roman" panose="02020603050405020304" pitchFamily="18" charset="0"/>
              <a:cs typeface="Times New Roman" panose="02020603050405020304" pitchFamily="18" charset="0"/>
            </a:endParaRPr>
          </a:p>
          <a:p>
            <a:pPr>
              <a:lnSpc>
                <a:spcPct val="150000"/>
              </a:lnSpc>
            </a:pPr>
            <a:r>
              <a:rPr lang="en-US" sz="2200" i="1" dirty="0">
                <a:effectLst/>
                <a:ea typeface="Times New Roman" panose="02020603050405020304" pitchFamily="18" charset="0"/>
                <a:cs typeface="Times New Roman" panose="02020603050405020304" pitchFamily="18" charset="0"/>
              </a:rPr>
              <a:t>“</a:t>
            </a:r>
            <a:r>
              <a:rPr lang="en-US" sz="2200" i="1" dirty="0" err="1">
                <a:effectLst/>
                <a:ea typeface="Times New Roman" panose="02020603050405020304" pitchFamily="18" charset="0"/>
                <a:cs typeface="Times New Roman" panose="02020603050405020304" pitchFamily="18" charset="0"/>
              </a:rPr>
              <a:t>Đàn</a:t>
            </a:r>
            <a:r>
              <a:rPr lang="en-US" sz="2200" i="1" dirty="0">
                <a:effectLst/>
                <a:ea typeface="Times New Roman" panose="02020603050405020304" pitchFamily="18" charset="0"/>
                <a:cs typeface="Times New Roman" panose="02020603050405020304" pitchFamily="18" charset="0"/>
              </a:rPr>
              <a:t> </a:t>
            </a:r>
            <a:r>
              <a:rPr lang="en-US" sz="2200" i="1" dirty="0" err="1">
                <a:effectLst/>
                <a:ea typeface="Times New Roman" panose="02020603050405020304" pitchFamily="18" charset="0"/>
                <a:cs typeface="Times New Roman" panose="02020603050405020304" pitchFamily="18" charset="0"/>
              </a:rPr>
              <a:t>ghê</a:t>
            </a:r>
            <a:r>
              <a:rPr lang="en-US" sz="2200" i="1" dirty="0">
                <a:effectLst/>
                <a:ea typeface="Times New Roman" panose="02020603050405020304" pitchFamily="18" charset="0"/>
                <a:cs typeface="Times New Roman" panose="02020603050405020304" pitchFamily="18" charset="0"/>
              </a:rPr>
              <a:t> </a:t>
            </a:r>
            <a:r>
              <a:rPr lang="en-US" sz="2200" i="1" dirty="0" err="1">
                <a:effectLst/>
                <a:ea typeface="Times New Roman" panose="02020603050405020304" pitchFamily="18" charset="0"/>
                <a:cs typeface="Times New Roman" panose="02020603050405020304" pitchFamily="18" charset="0"/>
              </a:rPr>
              <a:t>như</a:t>
            </a:r>
            <a:r>
              <a:rPr lang="en-US" sz="2200" i="1" dirty="0">
                <a:effectLst/>
                <a:ea typeface="Times New Roman" panose="02020603050405020304" pitchFamily="18" charset="0"/>
                <a:cs typeface="Times New Roman" panose="02020603050405020304" pitchFamily="18" charset="0"/>
              </a:rPr>
              <a:t> </a:t>
            </a:r>
            <a:r>
              <a:rPr lang="en-US" sz="2200" i="1" dirty="0" err="1">
                <a:effectLst/>
                <a:ea typeface="Times New Roman" panose="02020603050405020304" pitchFamily="18" charset="0"/>
                <a:cs typeface="Times New Roman" panose="02020603050405020304" pitchFamily="18" charset="0"/>
              </a:rPr>
              <a:t>nước</a:t>
            </a:r>
            <a:r>
              <a:rPr lang="en-US" sz="2200" i="1" dirty="0">
                <a:effectLst/>
                <a:ea typeface="Times New Roman" panose="02020603050405020304" pitchFamily="18" charset="0"/>
                <a:cs typeface="Times New Roman" panose="02020603050405020304" pitchFamily="18" charset="0"/>
              </a:rPr>
              <a:t>, </a:t>
            </a:r>
            <a:r>
              <a:rPr lang="en-US" sz="2200" i="1" dirty="0" err="1">
                <a:effectLst/>
                <a:ea typeface="Times New Roman" panose="02020603050405020304" pitchFamily="18" charset="0"/>
                <a:cs typeface="Times New Roman" panose="02020603050405020304" pitchFamily="18" charset="0"/>
              </a:rPr>
              <a:t>lạnh</a:t>
            </a:r>
            <a:r>
              <a:rPr lang="en-US" sz="2200" i="1" dirty="0">
                <a:effectLst/>
                <a:ea typeface="Times New Roman" panose="02020603050405020304" pitchFamily="18" charset="0"/>
                <a:cs typeface="Times New Roman" panose="02020603050405020304" pitchFamily="18" charset="0"/>
              </a:rPr>
              <a:t>, </a:t>
            </a:r>
            <a:r>
              <a:rPr lang="en-US" sz="2200" i="1" dirty="0" err="1">
                <a:effectLst/>
                <a:ea typeface="Times New Roman" panose="02020603050405020304" pitchFamily="18" charset="0"/>
                <a:cs typeface="Times New Roman" panose="02020603050405020304" pitchFamily="18" charset="0"/>
              </a:rPr>
              <a:t>trời</a:t>
            </a:r>
            <a:r>
              <a:rPr lang="en-US" sz="2200" i="1" dirty="0">
                <a:effectLst/>
                <a:ea typeface="Times New Roman" panose="02020603050405020304" pitchFamily="18" charset="0"/>
                <a:cs typeface="Times New Roman" panose="02020603050405020304" pitchFamily="18" charset="0"/>
              </a:rPr>
              <a:t> </a:t>
            </a:r>
            <a:r>
              <a:rPr lang="en-US" sz="2200" i="1" dirty="0" err="1">
                <a:effectLst/>
                <a:ea typeface="Times New Roman" panose="02020603050405020304" pitchFamily="18" charset="0"/>
                <a:cs typeface="Times New Roman" panose="02020603050405020304" pitchFamily="18" charset="0"/>
              </a:rPr>
              <a:t>ơi</a:t>
            </a:r>
            <a:r>
              <a:rPr lang="en-US" sz="2200" i="1" dirty="0">
                <a:effectLst/>
                <a:ea typeface="Times New Roman" panose="02020603050405020304" pitchFamily="18" charset="0"/>
                <a:cs typeface="Times New Roman" panose="02020603050405020304" pitchFamily="18" charset="0"/>
              </a:rPr>
              <a:t>..”</a:t>
            </a:r>
          </a:p>
          <a:p>
            <a:pPr>
              <a:lnSpc>
                <a:spcPct val="150000"/>
              </a:lnSpc>
            </a:pPr>
            <a:r>
              <a:rPr lang="en-US" sz="2200" i="1" dirty="0">
                <a:effectLst/>
                <a:ea typeface="Times New Roman" panose="02020603050405020304" pitchFamily="18" charset="0"/>
                <a:cs typeface="Times New Roman" panose="02020603050405020304" pitchFamily="18" charset="0"/>
              </a:rPr>
              <a:t>“</a:t>
            </a:r>
            <a:r>
              <a:rPr lang="en-US" sz="2200" i="1" dirty="0" err="1">
                <a:effectLst/>
                <a:ea typeface="Times New Roman" panose="02020603050405020304" pitchFamily="18" charset="0"/>
                <a:cs typeface="Times New Roman" panose="02020603050405020304" pitchFamily="18" charset="0"/>
              </a:rPr>
              <a:t>Trăng</a:t>
            </a:r>
            <a:r>
              <a:rPr lang="en-US" sz="2200" i="1" dirty="0">
                <a:effectLst/>
                <a:ea typeface="Times New Roman" panose="02020603050405020304" pitchFamily="18" charset="0"/>
                <a:cs typeface="Times New Roman" panose="02020603050405020304" pitchFamily="18" charset="0"/>
              </a:rPr>
              <a:t> </a:t>
            </a:r>
            <a:r>
              <a:rPr lang="en-US" sz="2200" i="1" dirty="0" err="1">
                <a:effectLst/>
                <a:ea typeface="Times New Roman" panose="02020603050405020304" pitchFamily="18" charset="0"/>
                <a:cs typeface="Times New Roman" panose="02020603050405020304" pitchFamily="18" charset="0"/>
              </a:rPr>
              <a:t>nhớ</a:t>
            </a:r>
            <a:r>
              <a:rPr lang="en-US" sz="2200" i="1" dirty="0">
                <a:effectLst/>
                <a:ea typeface="Times New Roman" panose="02020603050405020304" pitchFamily="18" charset="0"/>
                <a:cs typeface="Times New Roman" panose="02020603050405020304" pitchFamily="18" charset="0"/>
              </a:rPr>
              <a:t> </a:t>
            </a:r>
            <a:r>
              <a:rPr lang="en-US" sz="2200" i="1" dirty="0" err="1">
                <a:effectLst/>
                <a:ea typeface="Times New Roman" panose="02020603050405020304" pitchFamily="18" charset="0"/>
                <a:cs typeface="Times New Roman" panose="02020603050405020304" pitchFamily="18" charset="0"/>
              </a:rPr>
              <a:t>Tầm</a:t>
            </a:r>
            <a:r>
              <a:rPr lang="en-US" sz="2200" i="1" dirty="0">
                <a:effectLst/>
                <a:ea typeface="Times New Roman" panose="02020603050405020304" pitchFamily="18" charset="0"/>
                <a:cs typeface="Times New Roman" panose="02020603050405020304" pitchFamily="18" charset="0"/>
              </a:rPr>
              <a:t> Dương, </a:t>
            </a:r>
            <a:r>
              <a:rPr lang="en-US" sz="2200" i="1" dirty="0" err="1">
                <a:effectLst/>
                <a:ea typeface="Times New Roman" panose="02020603050405020304" pitchFamily="18" charset="0"/>
                <a:cs typeface="Times New Roman" panose="02020603050405020304" pitchFamily="18" charset="0"/>
              </a:rPr>
              <a:t>nhạc</a:t>
            </a:r>
            <a:r>
              <a:rPr lang="en-US" sz="2200" i="1" dirty="0">
                <a:effectLst/>
                <a:ea typeface="Times New Roman" panose="02020603050405020304" pitchFamily="18" charset="0"/>
                <a:cs typeface="Times New Roman" panose="02020603050405020304" pitchFamily="18" charset="0"/>
              </a:rPr>
              <a:t> </a:t>
            </a:r>
            <a:r>
              <a:rPr lang="en-US" sz="2200" i="1" dirty="0" err="1">
                <a:effectLst/>
                <a:ea typeface="Times New Roman" panose="02020603050405020304" pitchFamily="18" charset="0"/>
                <a:cs typeface="Times New Roman" panose="02020603050405020304" pitchFamily="18" charset="0"/>
              </a:rPr>
              <a:t>nhớ</a:t>
            </a:r>
            <a:r>
              <a:rPr lang="en-US" sz="2200" i="1" dirty="0">
                <a:effectLst/>
                <a:ea typeface="Times New Roman" panose="02020603050405020304" pitchFamily="18" charset="0"/>
                <a:cs typeface="Times New Roman" panose="02020603050405020304" pitchFamily="18" charset="0"/>
              </a:rPr>
              <a:t> </a:t>
            </a:r>
            <a:r>
              <a:rPr lang="en-US" sz="2200" i="1" dirty="0" err="1">
                <a:effectLst/>
                <a:ea typeface="Times New Roman" panose="02020603050405020304" pitchFamily="18" charset="0"/>
                <a:cs typeface="Times New Roman" panose="02020603050405020304" pitchFamily="18" charset="0"/>
              </a:rPr>
              <a:t>người</a:t>
            </a:r>
            <a:r>
              <a:rPr lang="en-US" sz="2200" i="1" dirty="0">
                <a:effectLst/>
                <a:ea typeface="Times New Roman" panose="02020603050405020304" pitchFamily="18" charset="0"/>
                <a:cs typeface="Times New Roman" panose="02020603050405020304" pitchFamily="18" charset="0"/>
              </a:rPr>
              <a:t>”</a:t>
            </a:r>
          </a:p>
          <a:p>
            <a:pPr marL="342900" indent="-342900" algn="just">
              <a:lnSpc>
                <a:spcPct val="150000"/>
              </a:lnSpc>
              <a:buFontTx/>
              <a:buChar char="-"/>
            </a:pPr>
            <a:endParaRPr lang="en-US" sz="2200" dirty="0">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1500"/>
                                  </p:stCondLst>
                                  <p:iterate type="lt">
                                    <p:tmPct val="1908"/>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1"/>
          <p:cNvCxnSpPr/>
          <p:nvPr/>
        </p:nvCxnSpPr>
        <p:spPr>
          <a:xfrm>
            <a:off x="318770"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12" name="组合 5"/>
          <p:cNvGrpSpPr/>
          <p:nvPr/>
        </p:nvGrpSpPr>
        <p:grpSpPr>
          <a:xfrm>
            <a:off x="1067435" y="108585"/>
            <a:ext cx="724535" cy="711200"/>
            <a:chOff x="1681" y="171"/>
            <a:chExt cx="1141" cy="1120"/>
          </a:xfrm>
        </p:grpSpPr>
        <p:sp>
          <p:nvSpPr>
            <p:cNvPr id="15"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
            <p:cNvSpPr txBox="1"/>
            <p:nvPr/>
          </p:nvSpPr>
          <p:spPr>
            <a:xfrm>
              <a:off x="1681" y="225"/>
              <a:ext cx="1135" cy="921"/>
            </a:xfrm>
            <a:prstGeom prst="rect">
              <a:avLst/>
            </a:prstGeom>
            <a:noFill/>
          </p:spPr>
          <p:txBody>
            <a:bodyPr wrap="square" rtlCol="0">
              <a:spAutoFit/>
            </a:bodyPr>
            <a:lstStyle/>
            <a:p>
              <a:pPr algn="ctr"/>
              <a:r>
                <a:rPr lang="en-US" altLang="zh-CN" sz="3200" b="1" dirty="0">
                  <a:solidFill>
                    <a:schemeClr val="bg1"/>
                  </a:solidFill>
                </a:rPr>
                <a:t>II</a:t>
              </a:r>
            </a:p>
          </p:txBody>
        </p:sp>
      </p:grpSp>
      <p:sp>
        <p:nvSpPr>
          <p:cNvPr id="17" name="文本框 6"/>
          <p:cNvSpPr txBox="1"/>
          <p:nvPr/>
        </p:nvSpPr>
        <p:spPr>
          <a:xfrm>
            <a:off x="1805940" y="271780"/>
            <a:ext cx="3237864" cy="369332"/>
          </a:xfrm>
          <a:prstGeom prst="rect">
            <a:avLst/>
          </a:prstGeom>
          <a:noFill/>
        </p:spPr>
        <p:txBody>
          <a:bodyPr wrap="square" rtlCol="0">
            <a:spAutoFit/>
          </a:bodyPr>
          <a:lstStyle/>
          <a:p>
            <a:r>
              <a:rPr lang="en-US" altLang="zh-CN" b="1" dirty="0">
                <a:solidFill>
                  <a:srgbClr val="336601"/>
                </a:solidFill>
                <a:ea typeface="Microsoft YaHei" panose="020B0503020204020204" pitchFamily="34" charset="-122"/>
              </a:rPr>
              <a:t>HÌNH THÀNH KIẾN THỨC</a:t>
            </a:r>
            <a:endParaRPr lang="zh-CN" altLang="en-US" b="1" dirty="0">
              <a:solidFill>
                <a:srgbClr val="336601"/>
              </a:solidFill>
              <a:ea typeface="Microsoft YaHei" panose="020B0503020204020204" pitchFamily="34" charset="-122"/>
            </a:endParaRPr>
          </a:p>
        </p:txBody>
      </p:sp>
      <p:grpSp>
        <p:nvGrpSpPr>
          <p:cNvPr id="18" name="组合 11"/>
          <p:cNvGrpSpPr/>
          <p:nvPr/>
        </p:nvGrpSpPr>
        <p:grpSpPr>
          <a:xfrm>
            <a:off x="967351" y="982413"/>
            <a:ext cx="2529636" cy="507531"/>
            <a:chOff x="4904651" y="1612051"/>
            <a:chExt cx="2529636" cy="677945"/>
          </a:xfrm>
        </p:grpSpPr>
        <p:sp>
          <p:nvSpPr>
            <p:cNvPr id="19"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0" name="矩形 13"/>
            <p:cNvSpPr/>
            <p:nvPr/>
          </p:nvSpPr>
          <p:spPr>
            <a:xfrm>
              <a:off x="4904651" y="1685619"/>
              <a:ext cx="2529636" cy="534455"/>
            </a:xfrm>
            <a:prstGeom prst="rect">
              <a:avLst/>
            </a:prstGeom>
          </p:spPr>
          <p:txBody>
            <a:bodyPr wrap="square">
              <a:spAutoFit/>
            </a:bodyPr>
            <a:lstStyle/>
            <a:p>
              <a:pPr algn="ctr"/>
              <a:r>
                <a:rPr lang="en-US" altLang="zh-CN" sz="2000" b="1" dirty="0">
                  <a:gradFill>
                    <a:gsLst>
                      <a:gs pos="83000">
                        <a:prstClr val="white"/>
                      </a:gs>
                      <a:gs pos="100000">
                        <a:prstClr val="white"/>
                      </a:gs>
                    </a:gsLst>
                    <a:lin ang="5400000" scaled="1"/>
                  </a:gradFill>
                  <a:ea typeface="Microsoft YaHei" panose="020B0503020204020204" pitchFamily="34" charset="-122"/>
                  <a:sym typeface="+mn-ea"/>
                </a:rPr>
                <a:t>SAU KHI ĐỌC</a:t>
              </a:r>
              <a:endParaRPr lang="zh-CN" altLang="en-US" sz="2400" b="1" dirty="0">
                <a:gradFill>
                  <a:gsLst>
                    <a:gs pos="83000">
                      <a:prstClr val="white"/>
                    </a:gs>
                    <a:gs pos="100000">
                      <a:prstClr val="white"/>
                    </a:gs>
                  </a:gsLst>
                  <a:lin ang="5400000" scaled="1"/>
                </a:gradFill>
                <a:ea typeface="Microsoft YaHei" panose="020B0503020204020204" pitchFamily="34" charset="-122"/>
              </a:endParaRPr>
            </a:p>
          </p:txBody>
        </p:sp>
      </p:grpSp>
      <p:sp>
        <p:nvSpPr>
          <p:cNvPr id="3" name="矩形 10"/>
          <p:cNvSpPr/>
          <p:nvPr/>
        </p:nvSpPr>
        <p:spPr>
          <a:xfrm>
            <a:off x="871215" y="1899812"/>
            <a:ext cx="4220390" cy="547714"/>
          </a:xfrm>
          <a:prstGeom prst="rect">
            <a:avLst/>
          </a:prstGeom>
        </p:spPr>
        <p:txBody>
          <a:bodyPr wrap="square">
            <a:spAutoFit/>
          </a:bodyPr>
          <a:lstStyle/>
          <a:p>
            <a:pPr algn="l" fontAlgn="auto">
              <a:lnSpc>
                <a:spcPct val="150000"/>
              </a:lnSpc>
            </a:pPr>
            <a:r>
              <a:rPr lang="en-US" altLang="zh-CN" sz="2200" b="1" dirty="0" err="1">
                <a:ea typeface="Microsoft YaHei" panose="020B0503020204020204" pitchFamily="34" charset="-122"/>
                <a:sym typeface="+mn-ea"/>
              </a:rPr>
              <a:t>Câu</a:t>
            </a:r>
            <a:r>
              <a:rPr lang="en-US" altLang="zh-CN" sz="2200" b="1" dirty="0">
                <a:ea typeface="Microsoft YaHei" panose="020B0503020204020204" pitchFamily="34" charset="-122"/>
                <a:sym typeface="+mn-ea"/>
              </a:rPr>
              <a:t> 5: </a:t>
            </a:r>
            <a:endParaRPr lang="zh-CN" altLang="en-US" sz="2200" b="1" dirty="0">
              <a:ea typeface="Microsoft YaHei" panose="020B0503020204020204" pitchFamily="34" charset="-122"/>
            </a:endParaRPr>
          </a:p>
        </p:txBody>
      </p:sp>
      <p:sp>
        <p:nvSpPr>
          <p:cNvPr id="5" name="TextBox 4"/>
          <p:cNvSpPr txBox="1"/>
          <p:nvPr/>
        </p:nvSpPr>
        <p:spPr>
          <a:xfrm>
            <a:off x="967350" y="2613124"/>
            <a:ext cx="10297159" cy="3157916"/>
          </a:xfrm>
          <a:prstGeom prst="rect">
            <a:avLst/>
          </a:prstGeom>
          <a:noFill/>
        </p:spPr>
        <p:txBody>
          <a:bodyPr wrap="square">
            <a:spAutoFit/>
          </a:bodyPr>
          <a:lstStyle/>
          <a:p>
            <a:pPr algn="just">
              <a:lnSpc>
                <a:spcPct val="114000"/>
              </a:lnSpc>
            </a:pP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Biểu</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tượng</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cho</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nỗi</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nhớ</a:t>
            </a:r>
            <a:r>
              <a:rPr lang="en-US" sz="2200" dirty="0">
                <a:solidFill>
                  <a:srgbClr val="000000"/>
                </a:solidFill>
                <a:effectLst/>
                <a:ea typeface="Times New Roman" panose="02020603050405020304" pitchFamily="18" charset="0"/>
              </a:rPr>
              <a:t> về </a:t>
            </a:r>
            <a:r>
              <a:rPr lang="en-US" sz="2200" dirty="0" err="1">
                <a:solidFill>
                  <a:srgbClr val="000000"/>
                </a:solidFill>
                <a:effectLst/>
                <a:ea typeface="Times New Roman" panose="02020603050405020304" pitchFamily="18" charset="0"/>
              </a:rPr>
              <a:t>một</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tình</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yêu</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xa</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xôi</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đã</a:t>
            </a:r>
            <a:r>
              <a:rPr lang="en-US" sz="2200" dirty="0">
                <a:solidFill>
                  <a:srgbClr val="000000"/>
                </a:solidFill>
                <a:effectLst/>
                <a:ea typeface="Times New Roman" panose="02020603050405020304" pitchFamily="18" charset="0"/>
              </a:rPr>
              <a:t> qua. </a:t>
            </a:r>
            <a:r>
              <a:rPr lang="en-US" sz="2200" dirty="0" err="1">
                <a:solidFill>
                  <a:srgbClr val="000000"/>
                </a:solidFill>
                <a:effectLst/>
                <a:ea typeface="Times New Roman" panose="02020603050405020304" pitchFamily="18" charset="0"/>
              </a:rPr>
              <a:t>Người</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phụ</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nữ</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là</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hình</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ảnh</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của</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người</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phụ</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nữ</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yêu</a:t>
            </a:r>
            <a:r>
              <a:rPr lang="en-US" sz="2200" dirty="0">
                <a:solidFill>
                  <a:srgbClr val="000000"/>
                </a:solidFill>
                <a:effectLst/>
                <a:ea typeface="Times New Roman" panose="02020603050405020304" pitchFamily="18" charset="0"/>
              </a:rPr>
              <a:t> và </a:t>
            </a:r>
            <a:r>
              <a:rPr lang="en-US" sz="2200" dirty="0" err="1">
                <a:solidFill>
                  <a:srgbClr val="000000"/>
                </a:solidFill>
                <a:effectLst/>
                <a:ea typeface="Times New Roman" panose="02020603050405020304" pitchFamily="18" charset="0"/>
              </a:rPr>
              <a:t>hy</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vọng</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chờ</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đợi</a:t>
            </a:r>
            <a:r>
              <a:rPr lang="en-US" sz="2200" dirty="0">
                <a:solidFill>
                  <a:srgbClr val="000000"/>
                </a:solidFill>
                <a:effectLst/>
                <a:ea typeface="Times New Roman" panose="02020603050405020304" pitchFamily="18" charset="0"/>
              </a:rPr>
              <a:t>, trong </a:t>
            </a:r>
            <a:r>
              <a:rPr lang="en-US" sz="2200" dirty="0" err="1">
                <a:solidFill>
                  <a:srgbClr val="000000"/>
                </a:solidFill>
                <a:effectLst/>
                <a:ea typeface="Times New Roman" panose="02020603050405020304" pitchFamily="18" charset="0"/>
              </a:rPr>
              <a:t>khi</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bến</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tầm</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dương</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là</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nơi</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nối</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vòng</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tay</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của</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người</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yêu</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xa</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xôi</a:t>
            </a:r>
            <a:r>
              <a:rPr lang="en-US" sz="2200" dirty="0">
                <a:solidFill>
                  <a:srgbClr val="000000"/>
                </a:solidFill>
                <a:effectLst/>
                <a:ea typeface="Times New Roman" panose="02020603050405020304" pitchFamily="18" charset="0"/>
              </a:rPr>
              <a:t> và </a:t>
            </a:r>
            <a:r>
              <a:rPr lang="en-US" sz="2200" dirty="0" err="1">
                <a:solidFill>
                  <a:srgbClr val="000000"/>
                </a:solidFill>
                <a:effectLst/>
                <a:ea typeface="Times New Roman" panose="02020603050405020304" pitchFamily="18" charset="0"/>
              </a:rPr>
              <a:t>trông</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chờ</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vào</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một</a:t>
            </a:r>
            <a:r>
              <a:rPr lang="en-US" sz="2200" dirty="0">
                <a:solidFill>
                  <a:srgbClr val="000000"/>
                </a:solidFill>
                <a:effectLst/>
                <a:ea typeface="Times New Roman" panose="02020603050405020304" pitchFamily="18" charset="0"/>
              </a:rPr>
              <a:t> ngày </a:t>
            </a:r>
            <a:r>
              <a:rPr lang="en-US" sz="2200" dirty="0" err="1">
                <a:solidFill>
                  <a:srgbClr val="000000"/>
                </a:solidFill>
                <a:effectLst/>
                <a:ea typeface="Times New Roman" panose="02020603050405020304" pitchFamily="18" charset="0"/>
              </a:rPr>
              <a:t>hẹn</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hò</a:t>
            </a:r>
            <a:r>
              <a:rPr lang="en-US" sz="2200" dirty="0">
                <a:solidFill>
                  <a:srgbClr val="000000"/>
                </a:solidFill>
                <a:effectLst/>
                <a:ea typeface="Times New Roman" panose="02020603050405020304" pitchFamily="18" charset="0"/>
              </a:rPr>
              <a:t>.</a:t>
            </a:r>
            <a:endParaRPr lang="en-US" sz="2200" dirty="0">
              <a:effectLst/>
              <a:ea typeface="Times New Roman" panose="02020603050405020304" pitchFamily="18" charset="0"/>
            </a:endParaRPr>
          </a:p>
          <a:p>
            <a:pPr algn="just">
              <a:lnSpc>
                <a:spcPct val="114000"/>
              </a:lnSpc>
            </a:pPr>
            <a:r>
              <a:rPr lang="en-US" sz="2200" dirty="0">
                <a:solidFill>
                  <a:srgbClr val="000000"/>
                </a:solidFill>
                <a:effectLst/>
                <a:ea typeface="Times New Roman" panose="02020603050405020304" pitchFamily="18" charset="0"/>
              </a:rPr>
              <a:t>- Sao </a:t>
            </a:r>
            <a:r>
              <a:rPr lang="en-US" sz="2200" dirty="0" err="1">
                <a:solidFill>
                  <a:srgbClr val="000000"/>
                </a:solidFill>
                <a:effectLst/>
                <a:ea typeface="Times New Roman" panose="02020603050405020304" pitchFamily="18" charset="0"/>
              </a:rPr>
              <a:t>Khuê</a:t>
            </a:r>
            <a:r>
              <a:rPr lang="en-US" sz="2200" dirty="0">
                <a:solidFill>
                  <a:srgbClr val="000000"/>
                </a:solidFill>
                <a:effectLst/>
                <a:ea typeface="Times New Roman" panose="02020603050405020304" pitchFamily="18" charset="0"/>
              </a:rPr>
              <a:t> ở </a:t>
            </a:r>
            <a:r>
              <a:rPr lang="en-US" sz="2200" dirty="0" err="1">
                <a:solidFill>
                  <a:srgbClr val="000000"/>
                </a:solidFill>
                <a:effectLst/>
                <a:ea typeface="Times New Roman" panose="02020603050405020304" pitchFamily="18" charset="0"/>
              </a:rPr>
              <a:t>khổ</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thơ</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cuối</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là</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hình</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ảnh</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của</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người</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phụ</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nữ</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đã</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đi</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vào</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quên</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lãng</a:t>
            </a:r>
            <a:r>
              <a:rPr lang="en-US" sz="2200" dirty="0">
                <a:solidFill>
                  <a:srgbClr val="000000"/>
                </a:solidFill>
                <a:effectLst/>
                <a:ea typeface="Times New Roman" panose="02020603050405020304" pitchFamily="18" charset="0"/>
              </a:rPr>
              <a:t> và </a:t>
            </a:r>
            <a:r>
              <a:rPr lang="en-US" sz="2200" dirty="0" err="1">
                <a:solidFill>
                  <a:srgbClr val="000000"/>
                </a:solidFill>
                <a:effectLst/>
                <a:ea typeface="Times New Roman" panose="02020603050405020304" pitchFamily="18" charset="0"/>
              </a:rPr>
              <a:t>trở</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thành</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một</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vì</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sao</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trên</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bầu</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trời</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Sự</a:t>
            </a:r>
            <a:r>
              <a:rPr lang="en-US" sz="2200" dirty="0">
                <a:solidFill>
                  <a:srgbClr val="000000"/>
                </a:solidFill>
                <a:effectLst/>
                <a:ea typeface="Times New Roman" panose="02020603050405020304" pitchFamily="18" charset="0"/>
              </a:rPr>
              <a:t> so </a:t>
            </a:r>
            <a:r>
              <a:rPr lang="en-US" sz="2200" dirty="0" err="1">
                <a:solidFill>
                  <a:srgbClr val="000000"/>
                </a:solidFill>
                <a:effectLst/>
                <a:ea typeface="Times New Roman" panose="02020603050405020304" pitchFamily="18" charset="0"/>
              </a:rPr>
              <a:t>sánh</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này</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nhằm</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bày</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tỏ</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sự</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tiếc</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nuối</a:t>
            </a:r>
            <a:r>
              <a:rPr lang="en-US" sz="2200" dirty="0">
                <a:solidFill>
                  <a:srgbClr val="000000"/>
                </a:solidFill>
                <a:effectLst/>
                <a:ea typeface="Times New Roman" panose="02020603050405020304" pitchFamily="18" charset="0"/>
              </a:rPr>
              <a:t> về </a:t>
            </a:r>
            <a:r>
              <a:rPr lang="en-US" sz="2200" dirty="0" err="1">
                <a:solidFill>
                  <a:srgbClr val="000000"/>
                </a:solidFill>
                <a:effectLst/>
                <a:ea typeface="Times New Roman" panose="02020603050405020304" pitchFamily="18" charset="0"/>
              </a:rPr>
              <a:t>một</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tình</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yêu</a:t>
            </a:r>
            <a:r>
              <a:rPr lang="en-US" sz="2200" dirty="0">
                <a:solidFill>
                  <a:srgbClr val="000000"/>
                </a:solidFill>
                <a:effectLst/>
                <a:ea typeface="Times New Roman" panose="02020603050405020304" pitchFamily="18" charset="0"/>
              </a:rPr>
              <a:t> </a:t>
            </a:r>
            <a:r>
              <a:rPr lang="en-US" sz="2200" dirty="0" err="1">
                <a:solidFill>
                  <a:srgbClr val="000000"/>
                </a:solidFill>
                <a:effectLst/>
                <a:ea typeface="Times New Roman" panose="02020603050405020304" pitchFamily="18" charset="0"/>
              </a:rPr>
              <a:t>đã</a:t>
            </a:r>
            <a:r>
              <a:rPr lang="en-US" sz="2200" dirty="0">
                <a:solidFill>
                  <a:srgbClr val="000000"/>
                </a:solidFill>
                <a:effectLst/>
                <a:ea typeface="Times New Roman" panose="02020603050405020304" pitchFamily="18" charset="0"/>
              </a:rPr>
              <a:t> qua.</a:t>
            </a:r>
            <a:endParaRPr lang="en-US" sz="2200" dirty="0">
              <a:effectLst/>
              <a:ea typeface="Times New Roman" panose="02020603050405020304" pitchFamily="18" charset="0"/>
            </a:endParaRPr>
          </a:p>
          <a:p>
            <a:pPr algn="just">
              <a:lnSpc>
                <a:spcPct val="114000"/>
              </a:lnSpc>
            </a:pPr>
            <a:r>
              <a:rPr lang="en-US" sz="2200" dirty="0">
                <a:solidFill>
                  <a:srgbClr val="000000"/>
                </a:solidFill>
                <a:effectLst/>
                <a:ea typeface="Times New Roman" panose="02020603050405020304" pitchFamily="18" charset="0"/>
                <a:cs typeface="Times New Roman" panose="02020603050405020304" pitchFamily="18" charset="0"/>
              </a:rPr>
              <a:t>- Bài </a:t>
            </a:r>
            <a:r>
              <a:rPr lang="en-US" sz="2200" dirty="0" err="1">
                <a:solidFill>
                  <a:srgbClr val="000000"/>
                </a:solidFill>
                <a:effectLst/>
                <a:ea typeface="Times New Roman" panose="02020603050405020304" pitchFamily="18" charset="0"/>
                <a:cs typeface="Times New Roman" panose="02020603050405020304" pitchFamily="18" charset="0"/>
              </a:rPr>
              <a:t>thơ</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được</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xây</a:t>
            </a:r>
            <a:r>
              <a:rPr lang="en-US" sz="2200" dirty="0">
                <a:solidFill>
                  <a:srgbClr val="000000"/>
                </a:solidFill>
                <a:effectLst/>
                <a:ea typeface="Times New Roman" panose="02020603050405020304" pitchFamily="18" charset="0"/>
                <a:cs typeface="Times New Roman" panose="02020603050405020304" pitchFamily="18" charset="0"/>
              </a:rPr>
              <a:t> dựng </a:t>
            </a:r>
            <a:r>
              <a:rPr lang="en-US" sz="2200" dirty="0" err="1">
                <a:solidFill>
                  <a:srgbClr val="000000"/>
                </a:solidFill>
                <a:effectLst/>
                <a:ea typeface="Times New Roman" panose="02020603050405020304" pitchFamily="18" charset="0"/>
                <a:cs typeface="Times New Roman" panose="02020603050405020304" pitchFamily="18" charset="0"/>
              </a:rPr>
              <a:t>dựa</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trên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cấu</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trúc</a:t>
            </a:r>
            <a:r>
              <a:rPr lang="en-US" sz="2200" dirty="0">
                <a:solidFill>
                  <a:srgbClr val="000000"/>
                </a:solidFill>
                <a:effectLst/>
                <a:ea typeface="Times New Roman" panose="02020603050405020304" pitchFamily="18" charset="0"/>
                <a:cs typeface="Times New Roman" panose="02020603050405020304" pitchFamily="18" charset="0"/>
              </a:rPr>
              <a:t> 4 </a:t>
            </a:r>
            <a:r>
              <a:rPr lang="en-US" sz="2200" dirty="0" err="1">
                <a:solidFill>
                  <a:srgbClr val="000000"/>
                </a:solidFill>
                <a:effectLst/>
                <a:ea typeface="Times New Roman" panose="02020603050405020304" pitchFamily="18" charset="0"/>
                <a:cs typeface="Times New Roman" panose="02020603050405020304" pitchFamily="18" charset="0"/>
              </a:rPr>
              <a:t>khổ</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mỗi</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khổ</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có</a:t>
            </a:r>
            <a:r>
              <a:rPr lang="en-US" sz="2200" dirty="0">
                <a:solidFill>
                  <a:srgbClr val="000000"/>
                </a:solidFill>
                <a:effectLst/>
                <a:ea typeface="Times New Roman" panose="02020603050405020304" pitchFamily="18" charset="0"/>
                <a:cs typeface="Times New Roman" panose="02020603050405020304" pitchFamily="18" charset="0"/>
              </a:rPr>
              <a:t> 7 </a:t>
            </a:r>
            <a:r>
              <a:rPr lang="en-US" sz="2200" dirty="0" err="1">
                <a:solidFill>
                  <a:srgbClr val="000000"/>
                </a:solidFill>
                <a:effectLst/>
                <a:ea typeface="Times New Roman" panose="02020603050405020304" pitchFamily="18" charset="0"/>
                <a:cs typeface="Times New Roman" panose="02020603050405020304" pitchFamily="18" charset="0"/>
              </a:rPr>
              <a:t>chữ</a:t>
            </a:r>
            <a:r>
              <a:rPr lang="en-US" sz="2200" dirty="0">
                <a:solidFill>
                  <a:srgbClr val="000000"/>
                </a:solidFill>
                <a:effectLst/>
                <a:ea typeface="Times New Roman" panose="02020603050405020304" pitchFamily="18" charset="0"/>
                <a:cs typeface="Times New Roman" panose="02020603050405020304" pitchFamily="18" charset="0"/>
              </a:rPr>
              <a:t>, tạo </a:t>
            </a:r>
            <a:r>
              <a:rPr lang="en-US" sz="2200" dirty="0" err="1">
                <a:solidFill>
                  <a:srgbClr val="000000"/>
                </a:solidFill>
                <a:effectLst/>
                <a:ea typeface="Times New Roman" panose="02020603050405020304" pitchFamily="18" charset="0"/>
                <a:cs typeface="Times New Roman" panose="02020603050405020304" pitchFamily="18" charset="0"/>
              </a:rPr>
              <a:t>nên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một</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sự</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cân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đối</a:t>
            </a:r>
            <a:r>
              <a:rPr lang="en-US" sz="2200" dirty="0">
                <a:solidFill>
                  <a:srgbClr val="000000"/>
                </a:solidFill>
                <a:effectLst/>
                <a:ea typeface="Times New Roman" panose="02020603050405020304" pitchFamily="18" charset="0"/>
                <a:cs typeface="Times New Roman" panose="02020603050405020304" pitchFamily="18" charset="0"/>
              </a:rPr>
              <a:t> và </a:t>
            </a:r>
            <a:r>
              <a:rPr lang="en-US" sz="2200" dirty="0" err="1">
                <a:solidFill>
                  <a:srgbClr val="000000"/>
                </a:solidFill>
                <a:effectLst/>
                <a:ea typeface="Times New Roman" panose="02020603050405020304" pitchFamily="18" charset="0"/>
                <a:cs typeface="Times New Roman" panose="02020603050405020304" pitchFamily="18" charset="0"/>
              </a:rPr>
              <a:t>hài</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hòa</a:t>
            </a:r>
            <a:r>
              <a:rPr lang="en-US" sz="2200" dirty="0">
                <a:solidFill>
                  <a:srgbClr val="000000"/>
                </a:solidFill>
                <a:effectLst/>
                <a:ea typeface="Times New Roman" panose="02020603050405020304" pitchFamily="18" charset="0"/>
                <a:cs typeface="Times New Roman" panose="02020603050405020304" pitchFamily="18" charset="0"/>
              </a:rPr>
              <a:t> trong </a:t>
            </a:r>
            <a:r>
              <a:rPr lang="en-US" sz="2200" dirty="0" err="1">
                <a:solidFill>
                  <a:srgbClr val="000000"/>
                </a:solidFill>
                <a:effectLst/>
                <a:ea typeface="Times New Roman" panose="02020603050405020304" pitchFamily="18" charset="0"/>
                <a:cs typeface="Times New Roman" panose="02020603050405020304" pitchFamily="18" charset="0"/>
              </a:rPr>
              <a:t>từng</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câu</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thơ</a:t>
            </a:r>
            <a:r>
              <a:rPr lang="en-US" sz="2200" dirty="0">
                <a:solidFill>
                  <a:srgbClr val="000000"/>
                </a:solidFill>
                <a:effectLst/>
                <a:ea typeface="Times New Roman" panose="02020603050405020304" pitchFamily="18" charset="0"/>
                <a:cs typeface="Times New Roman" panose="02020603050405020304" pitchFamily="18" charset="0"/>
              </a:rPr>
              <a:t>.</a:t>
            </a:r>
            <a:endParaRPr lang="en-US" sz="2200" dirty="0">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1500"/>
                                  </p:stCondLst>
                                  <p:iterate type="lt">
                                    <p:tmPct val="1908"/>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1"/>
          <p:cNvCxnSpPr/>
          <p:nvPr/>
        </p:nvCxnSpPr>
        <p:spPr>
          <a:xfrm>
            <a:off x="318770"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12" name="组合 5"/>
          <p:cNvGrpSpPr/>
          <p:nvPr/>
        </p:nvGrpSpPr>
        <p:grpSpPr>
          <a:xfrm>
            <a:off x="1067435" y="108585"/>
            <a:ext cx="724535" cy="711200"/>
            <a:chOff x="1681" y="171"/>
            <a:chExt cx="1141" cy="1120"/>
          </a:xfrm>
        </p:grpSpPr>
        <p:sp>
          <p:nvSpPr>
            <p:cNvPr id="15"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
            <p:cNvSpPr txBox="1"/>
            <p:nvPr/>
          </p:nvSpPr>
          <p:spPr>
            <a:xfrm>
              <a:off x="1681" y="225"/>
              <a:ext cx="1135" cy="921"/>
            </a:xfrm>
            <a:prstGeom prst="rect">
              <a:avLst/>
            </a:prstGeom>
            <a:noFill/>
          </p:spPr>
          <p:txBody>
            <a:bodyPr wrap="square" rtlCol="0">
              <a:spAutoFit/>
            </a:bodyPr>
            <a:lstStyle/>
            <a:p>
              <a:pPr algn="ctr"/>
              <a:r>
                <a:rPr lang="en-US" altLang="zh-CN" sz="3200" b="1" dirty="0">
                  <a:solidFill>
                    <a:schemeClr val="bg1"/>
                  </a:solidFill>
                </a:rPr>
                <a:t>II</a:t>
              </a:r>
            </a:p>
          </p:txBody>
        </p:sp>
      </p:grpSp>
      <p:sp>
        <p:nvSpPr>
          <p:cNvPr id="17" name="文本框 6"/>
          <p:cNvSpPr txBox="1"/>
          <p:nvPr/>
        </p:nvSpPr>
        <p:spPr>
          <a:xfrm>
            <a:off x="1805940" y="271780"/>
            <a:ext cx="3237864" cy="369332"/>
          </a:xfrm>
          <a:prstGeom prst="rect">
            <a:avLst/>
          </a:prstGeom>
          <a:noFill/>
        </p:spPr>
        <p:txBody>
          <a:bodyPr wrap="square" rtlCol="0">
            <a:spAutoFit/>
          </a:bodyPr>
          <a:lstStyle/>
          <a:p>
            <a:r>
              <a:rPr lang="en-US" altLang="zh-CN" b="1" dirty="0">
                <a:solidFill>
                  <a:srgbClr val="336601"/>
                </a:solidFill>
                <a:ea typeface="Microsoft YaHei" panose="020B0503020204020204" pitchFamily="34" charset="-122"/>
              </a:rPr>
              <a:t>HÌNH THÀNH KIẾN THỨC</a:t>
            </a:r>
            <a:endParaRPr lang="zh-CN" altLang="en-US" b="1" dirty="0">
              <a:solidFill>
                <a:srgbClr val="336601"/>
              </a:solidFill>
              <a:ea typeface="Microsoft YaHei" panose="020B0503020204020204" pitchFamily="34" charset="-122"/>
            </a:endParaRPr>
          </a:p>
        </p:txBody>
      </p:sp>
      <p:grpSp>
        <p:nvGrpSpPr>
          <p:cNvPr id="18" name="组合 11"/>
          <p:cNvGrpSpPr/>
          <p:nvPr/>
        </p:nvGrpSpPr>
        <p:grpSpPr>
          <a:xfrm>
            <a:off x="967351" y="982413"/>
            <a:ext cx="2529636" cy="507531"/>
            <a:chOff x="4904651" y="1612051"/>
            <a:chExt cx="2529636" cy="677945"/>
          </a:xfrm>
        </p:grpSpPr>
        <p:sp>
          <p:nvSpPr>
            <p:cNvPr id="19"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0" name="矩形 13"/>
            <p:cNvSpPr/>
            <p:nvPr/>
          </p:nvSpPr>
          <p:spPr>
            <a:xfrm>
              <a:off x="4904651" y="1685619"/>
              <a:ext cx="2529636" cy="534455"/>
            </a:xfrm>
            <a:prstGeom prst="rect">
              <a:avLst/>
            </a:prstGeom>
          </p:spPr>
          <p:txBody>
            <a:bodyPr wrap="square">
              <a:spAutoFit/>
            </a:bodyPr>
            <a:lstStyle/>
            <a:p>
              <a:pPr algn="ctr"/>
              <a:r>
                <a:rPr lang="en-US" altLang="zh-CN" sz="2000" b="1" dirty="0">
                  <a:gradFill>
                    <a:gsLst>
                      <a:gs pos="83000">
                        <a:prstClr val="white"/>
                      </a:gs>
                      <a:gs pos="100000">
                        <a:prstClr val="white"/>
                      </a:gs>
                    </a:gsLst>
                    <a:lin ang="5400000" scaled="1"/>
                  </a:gradFill>
                  <a:ea typeface="Microsoft YaHei" panose="020B0503020204020204" pitchFamily="34" charset="-122"/>
                  <a:sym typeface="+mn-ea"/>
                </a:rPr>
                <a:t>SAU KHI ĐỌC</a:t>
              </a:r>
              <a:endParaRPr lang="zh-CN" altLang="en-US" sz="2400" b="1" dirty="0">
                <a:gradFill>
                  <a:gsLst>
                    <a:gs pos="83000">
                      <a:prstClr val="white"/>
                    </a:gs>
                    <a:gs pos="100000">
                      <a:prstClr val="white"/>
                    </a:gs>
                  </a:gsLst>
                  <a:lin ang="5400000" scaled="1"/>
                </a:gradFill>
                <a:ea typeface="Microsoft YaHei" panose="020B0503020204020204" pitchFamily="34" charset="-122"/>
              </a:endParaRPr>
            </a:p>
          </p:txBody>
        </p:sp>
      </p:grpSp>
      <p:sp>
        <p:nvSpPr>
          <p:cNvPr id="3" name="矩形 10"/>
          <p:cNvSpPr/>
          <p:nvPr/>
        </p:nvSpPr>
        <p:spPr>
          <a:xfrm>
            <a:off x="871215" y="1899812"/>
            <a:ext cx="4220390" cy="547714"/>
          </a:xfrm>
          <a:prstGeom prst="rect">
            <a:avLst/>
          </a:prstGeom>
        </p:spPr>
        <p:txBody>
          <a:bodyPr wrap="square">
            <a:spAutoFit/>
          </a:bodyPr>
          <a:lstStyle/>
          <a:p>
            <a:pPr algn="l" fontAlgn="auto">
              <a:lnSpc>
                <a:spcPct val="150000"/>
              </a:lnSpc>
            </a:pPr>
            <a:r>
              <a:rPr lang="en-US" altLang="zh-CN" sz="2200" b="1" dirty="0" err="1">
                <a:ea typeface="Microsoft YaHei" panose="020B0503020204020204" pitchFamily="34" charset="-122"/>
                <a:sym typeface="+mn-ea"/>
              </a:rPr>
              <a:t>Câu</a:t>
            </a:r>
            <a:r>
              <a:rPr lang="en-US" altLang="zh-CN" sz="2200" b="1" dirty="0">
                <a:ea typeface="Microsoft YaHei" panose="020B0503020204020204" pitchFamily="34" charset="-122"/>
                <a:sym typeface="+mn-ea"/>
              </a:rPr>
              <a:t> 6: </a:t>
            </a:r>
            <a:endParaRPr lang="zh-CN" altLang="en-US" sz="2200" b="1" dirty="0">
              <a:ea typeface="Microsoft YaHei" panose="020B0503020204020204" pitchFamily="34" charset="-122"/>
            </a:endParaRPr>
          </a:p>
        </p:txBody>
      </p:sp>
      <p:sp>
        <p:nvSpPr>
          <p:cNvPr id="5" name="TextBox 4"/>
          <p:cNvSpPr txBox="1"/>
          <p:nvPr/>
        </p:nvSpPr>
        <p:spPr>
          <a:xfrm>
            <a:off x="967350" y="2613124"/>
            <a:ext cx="9868971" cy="3543855"/>
          </a:xfrm>
          <a:prstGeom prst="rect">
            <a:avLst/>
          </a:prstGeom>
          <a:noFill/>
        </p:spPr>
        <p:txBody>
          <a:bodyPr wrap="square">
            <a:spAutoFit/>
          </a:bodyPr>
          <a:lstStyle/>
          <a:p>
            <a:pPr algn="just">
              <a:lnSpc>
                <a:spcPct val="114000"/>
              </a:lnSpc>
            </a:pP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Cách</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ngắt</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nhịp</a:t>
            </a:r>
            <a:r>
              <a:rPr lang="en-US" sz="2200" dirty="0">
                <a:solidFill>
                  <a:srgbClr val="000000"/>
                </a:solidFill>
                <a:effectLst/>
                <a:ea typeface="Times New Roman" panose="02020603050405020304" pitchFamily="18" charset="0"/>
                <a:cs typeface="Times New Roman" panose="02020603050405020304" pitchFamily="18" charset="0"/>
              </a:rPr>
              <a:t> 2/2/3 </a:t>
            </a:r>
            <a:r>
              <a:rPr lang="en-US" sz="2200" dirty="0" err="1">
                <a:solidFill>
                  <a:srgbClr val="000000"/>
                </a:solidFill>
                <a:effectLst/>
                <a:ea typeface="Times New Roman" panose="02020603050405020304" pitchFamily="18" charset="0"/>
                <a:cs typeface="Times New Roman" panose="02020603050405020304" pitchFamily="18" charset="0"/>
              </a:rPr>
              <a:t>vừa</a:t>
            </a:r>
            <a:r>
              <a:rPr lang="en-US" sz="2200" dirty="0">
                <a:solidFill>
                  <a:srgbClr val="000000"/>
                </a:solidFill>
                <a:effectLst/>
                <a:ea typeface="Times New Roman" panose="02020603050405020304" pitchFamily="18" charset="0"/>
                <a:cs typeface="Times New Roman" panose="02020603050405020304" pitchFamily="18" charset="0"/>
              </a:rPr>
              <a:t> tạo </a:t>
            </a:r>
            <a:r>
              <a:rPr lang="en-US" sz="2200" dirty="0" err="1">
                <a:solidFill>
                  <a:srgbClr val="000000"/>
                </a:solidFill>
                <a:effectLst/>
                <a:ea typeface="Times New Roman" panose="02020603050405020304" pitchFamily="18" charset="0"/>
                <a:cs typeface="Times New Roman" panose="02020603050405020304" pitchFamily="18" charset="0"/>
              </a:rPr>
              <a:t>nên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nhạc</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tính</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nhuần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nhị</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cho</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câu</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thơ</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vừa</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gợi</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lên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một</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bức</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tranh</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đã</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có</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hình</a:t>
            </a:r>
            <a:r>
              <a:rPr lang="en-US" sz="2200" dirty="0">
                <a:solidFill>
                  <a:srgbClr val="000000"/>
                </a:solidFill>
                <a:effectLst/>
                <a:ea typeface="Times New Roman" panose="02020603050405020304" pitchFamily="18" charset="0"/>
                <a:cs typeface="Times New Roman" panose="02020603050405020304" pitchFamily="18" charset="0"/>
              </a:rPr>
              <a:t> lại </a:t>
            </a:r>
            <a:r>
              <a:rPr lang="en-US" sz="2200" dirty="0" err="1">
                <a:solidFill>
                  <a:srgbClr val="000000"/>
                </a:solidFill>
                <a:effectLst/>
                <a:ea typeface="Times New Roman" panose="02020603050405020304" pitchFamily="18" charset="0"/>
                <a:cs typeface="Times New Roman" panose="02020603050405020304" pitchFamily="18" charset="0"/>
              </a:rPr>
              <a:t>có</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thanh</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Nếu</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ngôn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ngữ</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là</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sợi</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dây</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đàn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thì</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nhạc</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tính</a:t>
            </a:r>
            <a:r>
              <a:rPr lang="en-US" sz="2200" dirty="0">
                <a:solidFill>
                  <a:srgbClr val="000000"/>
                </a:solidFill>
                <a:effectLst/>
                <a:ea typeface="Times New Roman" panose="02020603050405020304" pitchFamily="18" charset="0"/>
                <a:cs typeface="Times New Roman" panose="02020603050405020304" pitchFamily="18" charset="0"/>
              </a:rPr>
              <a:t> và </a:t>
            </a:r>
            <a:r>
              <a:rPr lang="en-US" sz="2200" dirty="0" err="1">
                <a:solidFill>
                  <a:srgbClr val="000000"/>
                </a:solidFill>
                <a:effectLst/>
                <a:ea typeface="Times New Roman" panose="02020603050405020304" pitchFamily="18" charset="0"/>
                <a:cs typeface="Times New Roman" panose="02020603050405020304" pitchFamily="18" charset="0"/>
              </a:rPr>
              <a:t>âm</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điệu</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là</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những</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cung</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bậc</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thanh</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âm</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ngân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lên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từ</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sợi</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dây</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đàn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ấy</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Bằng</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khả</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năng</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sử</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dụng</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ngôn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ngữ</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điêu</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luyện</a:t>
            </a:r>
            <a:r>
              <a:rPr lang="en-US" sz="2200" dirty="0">
                <a:solidFill>
                  <a:srgbClr val="000000"/>
                </a:solidFill>
                <a:effectLst/>
                <a:ea typeface="Times New Roman" panose="02020603050405020304" pitchFamily="18" charset="0"/>
                <a:cs typeface="Times New Roman" panose="02020603050405020304" pitchFamily="18" charset="0"/>
              </a:rPr>
              <a:t>, Xuân </a:t>
            </a:r>
            <a:r>
              <a:rPr lang="en-US" sz="2200" dirty="0" err="1">
                <a:solidFill>
                  <a:srgbClr val="000000"/>
                </a:solidFill>
                <a:effectLst/>
                <a:ea typeface="Times New Roman" panose="02020603050405020304" pitchFamily="18" charset="0"/>
                <a:cs typeface="Times New Roman" panose="02020603050405020304" pitchFamily="18" charset="0"/>
              </a:rPr>
              <a:t>Diệu</a:t>
            </a:r>
            <a:r>
              <a:rPr lang="en-US" sz="2200" dirty="0">
                <a:solidFill>
                  <a:srgbClr val="000000"/>
                </a:solidFill>
                <a:effectLst/>
                <a:ea typeface="Times New Roman" panose="02020603050405020304" pitchFamily="18" charset="0"/>
                <a:cs typeface="Times New Roman" panose="02020603050405020304" pitchFamily="18" charset="0"/>
              </a:rPr>
              <a:t> tạo </a:t>
            </a:r>
            <a:r>
              <a:rPr lang="en-US" sz="2200" dirty="0" err="1">
                <a:solidFill>
                  <a:srgbClr val="000000"/>
                </a:solidFill>
                <a:effectLst/>
                <a:ea typeface="Times New Roman" panose="02020603050405020304" pitchFamily="18" charset="0"/>
                <a:cs typeface="Times New Roman" panose="02020603050405020304" pitchFamily="18" charset="0"/>
              </a:rPr>
              <a:t>ra</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âm</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điệu</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cũng</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chính</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là</a:t>
            </a:r>
            <a:r>
              <a:rPr lang="en-US" sz="2200" dirty="0">
                <a:solidFill>
                  <a:srgbClr val="000000"/>
                </a:solidFill>
                <a:effectLst/>
                <a:ea typeface="Times New Roman" panose="02020603050405020304" pitchFamily="18" charset="0"/>
                <a:cs typeface="Times New Roman" panose="02020603050405020304" pitchFamily="18" charset="0"/>
              </a:rPr>
              <a:t> tạo </a:t>
            </a:r>
            <a:r>
              <a:rPr lang="en-US" sz="2200" dirty="0" err="1">
                <a:solidFill>
                  <a:srgbClr val="000000"/>
                </a:solidFill>
                <a:effectLst/>
                <a:ea typeface="Times New Roman" panose="02020603050405020304" pitchFamily="18" charset="0"/>
                <a:cs typeface="Times New Roman" panose="02020603050405020304" pitchFamily="18" charset="0"/>
              </a:rPr>
              <a:t>nên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nhạc</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tính</a:t>
            </a:r>
            <a:r>
              <a:rPr lang="en-US" sz="2200" dirty="0">
                <a:solidFill>
                  <a:srgbClr val="000000"/>
                </a:solidFill>
                <a:effectLst/>
                <a:ea typeface="Times New Roman" panose="02020603050405020304" pitchFamily="18" charset="0"/>
                <a:cs typeface="Times New Roman" panose="02020603050405020304" pitchFamily="18" charset="0"/>
              </a:rPr>
              <a:t> trong </a:t>
            </a:r>
            <a:r>
              <a:rPr lang="en-US" sz="2200" dirty="0" err="1">
                <a:solidFill>
                  <a:srgbClr val="000000"/>
                </a:solidFill>
                <a:effectLst/>
                <a:ea typeface="Times New Roman" panose="02020603050405020304" pitchFamily="18" charset="0"/>
                <a:cs typeface="Times New Roman" panose="02020603050405020304" pitchFamily="18" charset="0"/>
              </a:rPr>
              <a:t>thơ</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Từ</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đó</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dẫn</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dụ</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người</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đọc</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đi</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vào</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thế</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giới</a:t>
            </a:r>
            <a:r>
              <a:rPr lang="en-US" sz="2200" dirty="0">
                <a:solidFill>
                  <a:srgbClr val="000000"/>
                </a:solidFill>
                <a:effectLst/>
                <a:ea typeface="Times New Roman" panose="02020603050405020304" pitchFamily="18" charset="0"/>
                <a:cs typeface="Times New Roman" panose="02020603050405020304" pitchFamily="18" charset="0"/>
              </a:rPr>
              <a:t> lung </a:t>
            </a:r>
            <a:r>
              <a:rPr lang="en-US" sz="2200" dirty="0" err="1">
                <a:solidFill>
                  <a:srgbClr val="000000"/>
                </a:solidFill>
                <a:effectLst/>
                <a:ea typeface="Times New Roman" panose="02020603050405020304" pitchFamily="18" charset="0"/>
                <a:cs typeface="Times New Roman" panose="02020603050405020304" pitchFamily="18" charset="0"/>
              </a:rPr>
              <a:t>linh</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màu</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nhiệm</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của</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Nguyệt</a:t>
            </a:r>
            <a:r>
              <a:rPr lang="en-US" sz="2200" dirty="0">
                <a:solidFill>
                  <a:srgbClr val="000000"/>
                </a:solidFill>
                <a:effectLst/>
                <a:ea typeface="Times New Roman" panose="02020603050405020304" pitchFamily="18" charset="0"/>
                <a:cs typeface="Times New Roman" panose="02020603050405020304" pitchFamily="18" charset="0"/>
              </a:rPr>
              <a:t> </a:t>
            </a:r>
            <a:r>
              <a:rPr lang="en-US" sz="2200" dirty="0" err="1">
                <a:solidFill>
                  <a:srgbClr val="000000"/>
                </a:solidFill>
                <a:effectLst/>
                <a:ea typeface="Times New Roman" panose="02020603050405020304" pitchFamily="18" charset="0"/>
                <a:cs typeface="Times New Roman" panose="02020603050405020304" pitchFamily="18" charset="0"/>
              </a:rPr>
              <a:t>Cầm</a:t>
            </a:r>
            <a:r>
              <a:rPr lang="en-US" sz="2200" dirty="0">
                <a:solidFill>
                  <a:srgbClr val="000000"/>
                </a:solidFill>
                <a:effectLst/>
                <a:ea typeface="Times New Roman" panose="02020603050405020304" pitchFamily="18" charset="0"/>
                <a:cs typeface="Times New Roman" panose="02020603050405020304" pitchFamily="18" charset="0"/>
              </a:rPr>
              <a:t>. </a:t>
            </a:r>
            <a:endParaRPr lang="en-US" sz="2200" dirty="0">
              <a:effectLst/>
              <a:ea typeface="Times New Roman" panose="02020603050405020304" pitchFamily="18" charset="0"/>
              <a:cs typeface="Times New Roman" panose="02020603050405020304" pitchFamily="18" charset="0"/>
            </a:endParaRPr>
          </a:p>
          <a:p>
            <a:pPr>
              <a:lnSpc>
                <a:spcPct val="114000"/>
              </a:lnSpc>
            </a:pP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Việc</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sử</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dụng</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những</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từ</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láy</a:t>
            </a:r>
            <a:r>
              <a:rPr lang="en-US" sz="2200" kern="0" dirty="0">
                <a:solidFill>
                  <a:srgbClr val="000000"/>
                </a:solidFill>
                <a:effectLst/>
                <a:ea typeface="Times New Roman" panose="02020603050405020304" pitchFamily="18" charset="0"/>
              </a:rPr>
              <a:t> và </a:t>
            </a:r>
            <a:r>
              <a:rPr lang="en-US" sz="2200" kern="0" dirty="0" err="1">
                <a:solidFill>
                  <a:srgbClr val="000000"/>
                </a:solidFill>
                <a:effectLst/>
                <a:ea typeface="Times New Roman" panose="02020603050405020304" pitchFamily="18" charset="0"/>
              </a:rPr>
              <a:t>lặp</a:t>
            </a:r>
            <a:r>
              <a:rPr lang="en-US" sz="2200" kern="0" dirty="0">
                <a:solidFill>
                  <a:srgbClr val="000000"/>
                </a:solidFill>
                <a:effectLst/>
                <a:ea typeface="Times New Roman" panose="02020603050405020304" pitchFamily="18" charset="0"/>
              </a:rPr>
              <a:t> lại </a:t>
            </a:r>
            <a:r>
              <a:rPr lang="en-US" sz="2200" kern="0" dirty="0" err="1">
                <a:solidFill>
                  <a:srgbClr val="000000"/>
                </a:solidFill>
                <a:effectLst/>
                <a:ea typeface="Times New Roman" panose="02020603050405020304" pitchFamily="18" charset="0"/>
              </a:rPr>
              <a:t>chúng</a:t>
            </a:r>
            <a:r>
              <a:rPr lang="en-US" sz="2200" kern="0" dirty="0">
                <a:solidFill>
                  <a:srgbClr val="000000"/>
                </a:solidFill>
                <a:effectLst/>
                <a:ea typeface="Times New Roman" panose="02020603050405020304" pitchFamily="18" charset="0"/>
              </a:rPr>
              <a:t> “long </a:t>
            </a:r>
            <a:r>
              <a:rPr lang="en-US" sz="2200" kern="0" dirty="0" err="1">
                <a:solidFill>
                  <a:srgbClr val="000000"/>
                </a:solidFill>
                <a:effectLst/>
                <a:ea typeface="Times New Roman" panose="02020603050405020304" pitchFamily="18" charset="0"/>
              </a:rPr>
              <a:t>lanh</a:t>
            </a:r>
            <a:r>
              <a:rPr lang="en-US" sz="2200" kern="0" dirty="0">
                <a:solidFill>
                  <a:srgbClr val="000000"/>
                </a:solidFill>
                <a:effectLst/>
                <a:ea typeface="Times New Roman" panose="02020603050405020304" pitchFamily="18" charset="0"/>
              </a:rPr>
              <a:t>”, “lung </a:t>
            </a:r>
            <a:r>
              <a:rPr lang="en-US" sz="2200" kern="0" dirty="0" err="1">
                <a:solidFill>
                  <a:srgbClr val="000000"/>
                </a:solidFill>
                <a:effectLst/>
                <a:ea typeface="Times New Roman" panose="02020603050405020304" pitchFamily="18" charset="0"/>
              </a:rPr>
              <a:t>linh</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là</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một</a:t>
            </a:r>
            <a:r>
              <a:rPr lang="en-US" sz="2200" kern="0" dirty="0">
                <a:solidFill>
                  <a:srgbClr val="000000"/>
                </a:solidFill>
                <a:effectLst/>
                <a:ea typeface="Times New Roman" panose="02020603050405020304" pitchFamily="18" charset="0"/>
              </a:rPr>
              <a:t> trong </a:t>
            </a:r>
            <a:r>
              <a:rPr lang="en-US" sz="2200" kern="0" dirty="0" err="1">
                <a:solidFill>
                  <a:srgbClr val="000000"/>
                </a:solidFill>
                <a:effectLst/>
                <a:ea typeface="Times New Roman" panose="02020603050405020304" pitchFamily="18" charset="0"/>
              </a:rPr>
              <a:t>những</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biện</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pháp</a:t>
            </a:r>
            <a:r>
              <a:rPr lang="en-US" sz="2200" kern="0" dirty="0">
                <a:solidFill>
                  <a:srgbClr val="000000"/>
                </a:solidFill>
                <a:effectLst/>
                <a:ea typeface="Times New Roman" panose="02020603050405020304" pitchFamily="18" charset="0"/>
              </a:rPr>
              <a:t> tạo </a:t>
            </a:r>
            <a:r>
              <a:rPr lang="en-US" sz="2200" kern="0" dirty="0" err="1">
                <a:solidFill>
                  <a:srgbClr val="000000"/>
                </a:solidFill>
                <a:effectLst/>
                <a:ea typeface="Times New Roman" panose="02020603050405020304" pitchFamily="18" charset="0"/>
              </a:rPr>
              <a:t>nhịp</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điệu</a:t>
            </a:r>
            <a:r>
              <a:rPr lang="en-US" sz="2200" kern="0" dirty="0">
                <a:solidFill>
                  <a:srgbClr val="000000"/>
                </a:solidFill>
                <a:effectLst/>
                <a:ea typeface="Times New Roman" panose="02020603050405020304" pitchFamily="18" charset="0"/>
              </a:rPr>
              <a:t> trong </a:t>
            </a:r>
            <a:r>
              <a:rPr lang="en-US" sz="2200" kern="0" dirty="0" err="1">
                <a:solidFill>
                  <a:srgbClr val="000000"/>
                </a:solidFill>
                <a:effectLst/>
                <a:ea typeface="Times New Roman" panose="02020603050405020304" pitchFamily="18" charset="0"/>
              </a:rPr>
              <a:t>thơ</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Nhịp</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điệu</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có</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vai</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trò</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quan</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trọng</a:t>
            </a:r>
            <a:r>
              <a:rPr lang="en-US" sz="2200" kern="0" dirty="0">
                <a:solidFill>
                  <a:srgbClr val="000000"/>
                </a:solidFill>
                <a:effectLst/>
                <a:ea typeface="Times New Roman" panose="02020603050405020304" pitchFamily="18" charset="0"/>
              </a:rPr>
              <a:t> trong </a:t>
            </a:r>
            <a:r>
              <a:rPr lang="en-US" sz="2200" kern="0" dirty="0" err="1">
                <a:solidFill>
                  <a:srgbClr val="000000"/>
                </a:solidFill>
                <a:effectLst/>
                <a:ea typeface="Times New Roman" panose="02020603050405020304" pitchFamily="18" charset="0"/>
              </a:rPr>
              <a:t>việc</a:t>
            </a:r>
            <a:r>
              <a:rPr lang="en-US" sz="2200" kern="0" dirty="0">
                <a:solidFill>
                  <a:srgbClr val="000000"/>
                </a:solidFill>
                <a:effectLst/>
                <a:ea typeface="Times New Roman" panose="02020603050405020304" pitchFamily="18" charset="0"/>
              </a:rPr>
              <a:t> tạo </a:t>
            </a:r>
            <a:r>
              <a:rPr lang="en-US" sz="2200" kern="0" dirty="0" err="1">
                <a:solidFill>
                  <a:srgbClr val="000000"/>
                </a:solidFill>
                <a:effectLst/>
                <a:ea typeface="Times New Roman" panose="02020603050405020304" pitchFamily="18" charset="0"/>
              </a:rPr>
              <a:t>nhạc</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tính</a:t>
            </a:r>
            <a:r>
              <a:rPr lang="en-US" sz="2200" kern="0" dirty="0">
                <a:solidFill>
                  <a:srgbClr val="000000"/>
                </a:solidFill>
                <a:effectLst/>
                <a:ea typeface="Times New Roman" panose="02020603050405020304" pitchFamily="18" charset="0"/>
              </a:rPr>
              <a:t> trong </a:t>
            </a:r>
            <a:r>
              <a:rPr lang="en-US" sz="2200" kern="0" dirty="0" err="1">
                <a:solidFill>
                  <a:srgbClr val="000000"/>
                </a:solidFill>
                <a:effectLst/>
                <a:ea typeface="Times New Roman" panose="02020603050405020304" pitchFamily="18" charset="0"/>
              </a:rPr>
              <a:t>thơ</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đồng</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thời</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thể</a:t>
            </a:r>
            <a:r>
              <a:rPr lang="en-US" sz="2200" kern="0" dirty="0">
                <a:solidFill>
                  <a:srgbClr val="000000"/>
                </a:solidFill>
                <a:effectLst/>
                <a:ea typeface="Times New Roman" panose="02020603050405020304" pitchFamily="18" charset="0"/>
              </a:rPr>
              <a:t> hiện </a:t>
            </a:r>
            <a:r>
              <a:rPr lang="en-US" sz="2200" kern="0" dirty="0" err="1">
                <a:solidFill>
                  <a:srgbClr val="000000"/>
                </a:solidFill>
                <a:effectLst/>
                <a:ea typeface="Times New Roman" panose="02020603050405020304" pitchFamily="18" charset="0"/>
              </a:rPr>
              <a:t>một</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cách</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tinh</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tế</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những</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trạng</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thái</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cảm</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xúc</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của</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nhà</a:t>
            </a:r>
            <a:r>
              <a:rPr lang="en-US" sz="2200" kern="0" dirty="0">
                <a:solidFill>
                  <a:srgbClr val="000000"/>
                </a:solidFill>
                <a:effectLst/>
                <a:ea typeface="Times New Roman" panose="02020603050405020304" pitchFamily="18" charset="0"/>
              </a:rPr>
              <a:t> </a:t>
            </a:r>
            <a:r>
              <a:rPr lang="en-US" sz="2200" kern="0" dirty="0" err="1">
                <a:solidFill>
                  <a:srgbClr val="000000"/>
                </a:solidFill>
                <a:effectLst/>
                <a:ea typeface="Times New Roman" panose="02020603050405020304" pitchFamily="18" charset="0"/>
              </a:rPr>
              <a:t>thơ</a:t>
            </a:r>
            <a:r>
              <a:rPr lang="en-US" sz="2200" kern="0" dirty="0">
                <a:solidFill>
                  <a:srgbClr val="000000"/>
                </a:solidFill>
                <a:effectLst/>
                <a:ea typeface="Times New Roman" panose="02020603050405020304" pitchFamily="18" charset="0"/>
              </a:rPr>
              <a:t>.</a:t>
            </a:r>
            <a:endParaRPr lang="en-US" sz="2200" dirty="0">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1500"/>
                                  </p:stCondLst>
                                  <p:iterate type="lt">
                                    <p:tmPct val="1908"/>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4"/>
          <p:cNvPicPr>
            <a:picLocks noChangeAspect="1"/>
          </p:cNvPicPr>
          <p:nvPr/>
        </p:nvPicPr>
        <p:blipFill>
          <a:blip r:embed="rId3"/>
          <a:stretch>
            <a:fillRect/>
          </a:stretch>
        </p:blipFill>
        <p:spPr>
          <a:xfrm flipV="1">
            <a:off x="8898890" y="-12065"/>
            <a:ext cx="3300730" cy="1676400"/>
          </a:xfrm>
          <a:prstGeom prst="rect">
            <a:avLst/>
          </a:prstGeom>
        </p:spPr>
      </p:pic>
      <p:pic>
        <p:nvPicPr>
          <p:cNvPr id="5" name="图片 4" descr="花5"/>
          <p:cNvPicPr>
            <a:picLocks noChangeAspect="1"/>
          </p:cNvPicPr>
          <p:nvPr/>
        </p:nvPicPr>
        <p:blipFill>
          <a:blip r:embed="rId4"/>
          <a:stretch>
            <a:fillRect/>
          </a:stretch>
        </p:blipFill>
        <p:spPr>
          <a:xfrm>
            <a:off x="-15240" y="5411470"/>
            <a:ext cx="3821430" cy="1457325"/>
          </a:xfrm>
          <a:prstGeom prst="rect">
            <a:avLst/>
          </a:prstGeom>
        </p:spPr>
      </p:pic>
      <p:grpSp>
        <p:nvGrpSpPr>
          <p:cNvPr id="12" name="组合 11"/>
          <p:cNvGrpSpPr/>
          <p:nvPr/>
        </p:nvGrpSpPr>
        <p:grpSpPr>
          <a:xfrm>
            <a:off x="3340735" y="1989455"/>
            <a:ext cx="5563870" cy="2561590"/>
            <a:chOff x="5261" y="3406"/>
            <a:chExt cx="8762" cy="4034"/>
          </a:xfrm>
        </p:grpSpPr>
        <p:grpSp>
          <p:nvGrpSpPr>
            <p:cNvPr id="9" name="组合 8"/>
            <p:cNvGrpSpPr/>
            <p:nvPr/>
          </p:nvGrpSpPr>
          <p:grpSpPr>
            <a:xfrm>
              <a:off x="5261" y="3406"/>
              <a:ext cx="8762" cy="4035"/>
              <a:chOff x="5219" y="2121"/>
              <a:chExt cx="8762" cy="4035"/>
            </a:xfrm>
          </p:grpSpPr>
          <p:cxnSp>
            <p:nvCxnSpPr>
              <p:cNvPr id="2"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pic>
        <p:nvPicPr>
          <p:cNvPr id="18" name="图片 17" descr="花"/>
          <p:cNvPicPr>
            <a:picLocks noChangeAspect="1"/>
          </p:cNvPicPr>
          <p:nvPr/>
        </p:nvPicPr>
        <p:blipFill>
          <a:blip r:embed="rId5"/>
          <a:stretch>
            <a:fillRect/>
          </a:stretch>
        </p:blipFill>
        <p:spPr>
          <a:xfrm>
            <a:off x="3150235" y="3660140"/>
            <a:ext cx="1229995" cy="1103630"/>
          </a:xfrm>
          <a:prstGeom prst="rect">
            <a:avLst/>
          </a:prstGeom>
        </p:spPr>
      </p:pic>
      <p:pic>
        <p:nvPicPr>
          <p:cNvPr id="19" name="图片 18" descr="鸟"/>
          <p:cNvPicPr>
            <a:picLocks noChangeAspect="1"/>
          </p:cNvPicPr>
          <p:nvPr/>
        </p:nvPicPr>
        <p:blipFill>
          <a:blip r:embed="rId6"/>
          <a:stretch>
            <a:fillRect/>
          </a:stretch>
        </p:blipFill>
        <p:spPr>
          <a:xfrm>
            <a:off x="7968615" y="3872865"/>
            <a:ext cx="1003935" cy="784860"/>
          </a:xfrm>
          <a:prstGeom prst="rect">
            <a:avLst/>
          </a:prstGeom>
        </p:spPr>
      </p:pic>
      <p:sp>
        <p:nvSpPr>
          <p:cNvPr id="22" name="文本框 21"/>
          <p:cNvSpPr txBox="1"/>
          <p:nvPr/>
        </p:nvSpPr>
        <p:spPr>
          <a:xfrm>
            <a:off x="4389755" y="2395109"/>
            <a:ext cx="3492499" cy="1462516"/>
          </a:xfrm>
          <a:prstGeom prst="rect">
            <a:avLst/>
          </a:prstGeom>
          <a:noFill/>
        </p:spPr>
        <p:txBody>
          <a:bodyPr wrap="square" rtlCol="0">
            <a:spAutoFit/>
          </a:bodyPr>
          <a:lstStyle/>
          <a:p>
            <a:pPr algn="ctr">
              <a:lnSpc>
                <a:spcPct val="130000"/>
              </a:lnSpc>
            </a:pPr>
            <a:r>
              <a:rPr lang="en-US" altLang="zh-CN" sz="3600" b="1" dirty="0">
                <a:solidFill>
                  <a:srgbClr val="336601"/>
                </a:solidFill>
                <a:ea typeface="Microsoft YaHei" panose="020B0503020204020204" pitchFamily="34" charset="-122"/>
              </a:rPr>
              <a:t>Thanks for your watching</a:t>
            </a:r>
          </a:p>
        </p:txBody>
      </p:sp>
      <p:pic>
        <p:nvPicPr>
          <p:cNvPr id="24" name="图片 23" descr="花2"/>
          <p:cNvPicPr>
            <a:picLocks noChangeAspect="1"/>
          </p:cNvPicPr>
          <p:nvPr/>
        </p:nvPicPr>
        <p:blipFill>
          <a:blip r:embed="rId7"/>
          <a:stretch>
            <a:fillRect/>
          </a:stretch>
        </p:blipFill>
        <p:spPr>
          <a:xfrm>
            <a:off x="6968491" y="1617384"/>
            <a:ext cx="887095" cy="897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7"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1500"/>
                            </p:stCondLst>
                            <p:childTnLst>
                              <p:par>
                                <p:cTn id="27" presetID="5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Scale>
                                      <p:cBhvr>
                                        <p:cTn id="29"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2"/>
                                        </p:tgtEl>
                                        <p:attrNameLst>
                                          <p:attrName>ppt_x</p:attrName>
                                          <p:attrName>ppt_y</p:attrName>
                                        </p:attrNameLst>
                                      </p:cBhvr>
                                    </p:animMotion>
                                    <p:animEffect transition="in" filter="fade">
                                      <p:cBhvr>
                                        <p:cTn id="31" dur="1000"/>
                                        <p:tgtEl>
                                          <p:spTgt spid="2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88088" y="1241937"/>
            <a:ext cx="7176429" cy="1183714"/>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sp>
        <p:nvSpPr>
          <p:cNvPr id="11" name="矩形 10"/>
          <p:cNvSpPr/>
          <p:nvPr/>
        </p:nvSpPr>
        <p:spPr>
          <a:xfrm>
            <a:off x="640080" y="1536656"/>
            <a:ext cx="6879836" cy="842282"/>
          </a:xfrm>
          <a:prstGeom prst="rect">
            <a:avLst/>
          </a:prstGeom>
        </p:spPr>
        <p:txBody>
          <a:bodyPr wrap="square">
            <a:spAutoFit/>
          </a:bodyPr>
          <a:lstStyle/>
          <a:p>
            <a:pPr algn="l" fontAlgn="auto">
              <a:lnSpc>
                <a:spcPct val="114000"/>
              </a:lnSpc>
            </a:pPr>
            <a:r>
              <a:rPr lang="en-US" altLang="zh-CN" sz="2200" dirty="0" err="1">
                <a:effectLst/>
                <a:ea typeface="Microsoft YaHei" panose="020B0503020204020204" pitchFamily="34" charset="-122"/>
                <a:sym typeface="+mn-ea"/>
              </a:rPr>
              <a:t>Hãy</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hình</a:t>
            </a:r>
            <a:r>
              <a:rPr lang="en-US" altLang="zh-CN" sz="2200" dirty="0">
                <a:effectLst/>
                <a:ea typeface="Microsoft YaHei" panose="020B0503020204020204" pitchFamily="34" charset="-122"/>
                <a:sym typeface="+mn-ea"/>
              </a:rPr>
              <a:t> dung </a:t>
            </a:r>
            <a:r>
              <a:rPr lang="en-US" altLang="zh-CN" sz="2200" dirty="0" err="1">
                <a:effectLst/>
                <a:ea typeface="Microsoft YaHei" panose="020B0503020204020204" pitchFamily="34" charset="-122"/>
                <a:sym typeface="+mn-ea"/>
              </a:rPr>
              <a:t>cảm</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giác</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của</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bạn</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khi</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nghe</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tiếng</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đàn</a:t>
            </a:r>
            <a:r>
              <a:rPr lang="en-US" altLang="zh-CN" sz="2200" dirty="0">
                <a:effectLst/>
                <a:ea typeface="Microsoft YaHei" panose="020B0503020204020204" pitchFamily="34" charset="-122"/>
                <a:sym typeface="+mn-ea"/>
              </a:rPr>
              <a:t> trong </a:t>
            </a:r>
            <a:r>
              <a:rPr lang="en-US" altLang="zh-CN" sz="2200" dirty="0" err="1">
                <a:effectLst/>
                <a:ea typeface="Microsoft YaHei" panose="020B0503020204020204" pitchFamily="34" charset="-122"/>
                <a:sym typeface="+mn-ea"/>
              </a:rPr>
              <a:t>một</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đêm</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trăng</a:t>
            </a:r>
            <a:r>
              <a:rPr lang="en-US" altLang="zh-CN" sz="2200" dirty="0">
                <a:effectLst/>
                <a:ea typeface="Microsoft YaHei" panose="020B0503020204020204" pitchFamily="34" charset="-122"/>
                <a:sym typeface="+mn-ea"/>
              </a:rPr>
              <a:t>.</a:t>
            </a:r>
            <a:endParaRPr lang="zh-CN" altLang="en-US" sz="2200" dirty="0">
              <a:ea typeface="Microsoft YaHei" panose="020B0503020204020204" pitchFamily="34" charset="-122"/>
            </a:endParaRPr>
          </a:p>
        </p:txBody>
      </p:sp>
      <p:grpSp>
        <p:nvGrpSpPr>
          <p:cNvPr id="12" name="组合 11"/>
          <p:cNvGrpSpPr/>
          <p:nvPr/>
        </p:nvGrpSpPr>
        <p:grpSpPr>
          <a:xfrm>
            <a:off x="967351" y="982413"/>
            <a:ext cx="2529636" cy="507531"/>
            <a:chOff x="4904651" y="1612051"/>
            <a:chExt cx="2529636" cy="677945"/>
          </a:xfrm>
        </p:grpSpPr>
        <p:sp>
          <p:nvSpPr>
            <p:cNvPr id="13"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14" name="矩形 13"/>
            <p:cNvSpPr/>
            <p:nvPr/>
          </p:nvSpPr>
          <p:spPr>
            <a:xfrm>
              <a:off x="4904651" y="1685619"/>
              <a:ext cx="2529636" cy="534455"/>
            </a:xfrm>
            <a:prstGeom prst="rect">
              <a:avLst/>
            </a:prstGeom>
          </p:spPr>
          <p:txBody>
            <a:bodyPr wrap="square">
              <a:spAutoFit/>
            </a:bodyPr>
            <a:lstStyle/>
            <a:p>
              <a:pPr algn="ctr"/>
              <a:r>
                <a:rPr lang="en-US" altLang="zh-CN" sz="2000" b="1" dirty="0">
                  <a:gradFill>
                    <a:gsLst>
                      <a:gs pos="83000">
                        <a:prstClr val="white"/>
                      </a:gs>
                      <a:gs pos="100000">
                        <a:prstClr val="white"/>
                      </a:gs>
                    </a:gsLst>
                    <a:lin ang="5400000" scaled="1"/>
                  </a:gradFill>
                  <a:ea typeface="Microsoft YaHei" panose="020B0503020204020204" pitchFamily="34" charset="-122"/>
                  <a:sym typeface="+mn-ea"/>
                </a:rPr>
                <a:t>TRƯỚC KHI ĐỌC</a:t>
              </a:r>
              <a:endParaRPr lang="zh-CN" altLang="en-US" sz="2400" b="1" dirty="0">
                <a:gradFill>
                  <a:gsLst>
                    <a:gs pos="83000">
                      <a:prstClr val="white"/>
                    </a:gs>
                    <a:gs pos="100000">
                      <a:prstClr val="white"/>
                    </a:gs>
                  </a:gsLst>
                  <a:lin ang="5400000" scaled="1"/>
                </a:gradFill>
                <a:ea typeface="Microsoft YaHei" panose="020B0503020204020204" pitchFamily="34" charset="-122"/>
              </a:endParaRPr>
            </a:p>
          </p:txBody>
        </p:sp>
      </p:grpSp>
      <p:cxnSp>
        <p:nvCxnSpPr>
          <p:cNvPr id="8" name="直接连接符 1"/>
          <p:cNvCxnSpPr/>
          <p:nvPr/>
        </p:nvCxnSpPr>
        <p:spPr>
          <a:xfrm>
            <a:off x="318770"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9"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22" name="组合 5"/>
          <p:cNvGrpSpPr/>
          <p:nvPr/>
        </p:nvGrpSpPr>
        <p:grpSpPr>
          <a:xfrm>
            <a:off x="1067435" y="108585"/>
            <a:ext cx="724535" cy="711200"/>
            <a:chOff x="1681" y="171"/>
            <a:chExt cx="1141" cy="1120"/>
          </a:xfrm>
        </p:grpSpPr>
        <p:sp>
          <p:nvSpPr>
            <p:cNvPr id="23"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4"/>
            <p:cNvSpPr txBox="1"/>
            <p:nvPr/>
          </p:nvSpPr>
          <p:spPr>
            <a:xfrm>
              <a:off x="1681" y="225"/>
              <a:ext cx="1135" cy="921"/>
            </a:xfrm>
            <a:prstGeom prst="rect">
              <a:avLst/>
            </a:prstGeom>
            <a:noFill/>
          </p:spPr>
          <p:txBody>
            <a:bodyPr wrap="square" rtlCol="0">
              <a:spAutoFit/>
            </a:bodyPr>
            <a:lstStyle/>
            <a:p>
              <a:pPr algn="ctr"/>
              <a:r>
                <a:rPr lang="en-US" altLang="zh-CN" sz="3200" b="1" dirty="0">
                  <a:solidFill>
                    <a:schemeClr val="bg1"/>
                  </a:solidFill>
                </a:rPr>
                <a:t>II</a:t>
              </a:r>
            </a:p>
          </p:txBody>
        </p:sp>
      </p:grpSp>
      <p:sp>
        <p:nvSpPr>
          <p:cNvPr id="25" name="文本框 6"/>
          <p:cNvSpPr txBox="1"/>
          <p:nvPr/>
        </p:nvSpPr>
        <p:spPr>
          <a:xfrm>
            <a:off x="1805940" y="271780"/>
            <a:ext cx="3237864" cy="369332"/>
          </a:xfrm>
          <a:prstGeom prst="rect">
            <a:avLst/>
          </a:prstGeom>
          <a:noFill/>
        </p:spPr>
        <p:txBody>
          <a:bodyPr wrap="square" rtlCol="0">
            <a:spAutoFit/>
          </a:bodyPr>
          <a:lstStyle/>
          <a:p>
            <a:r>
              <a:rPr lang="en-US" altLang="zh-CN" b="1" dirty="0">
                <a:solidFill>
                  <a:srgbClr val="336601"/>
                </a:solidFill>
                <a:ea typeface="Microsoft YaHei" panose="020B0503020204020204" pitchFamily="34" charset="-122"/>
              </a:rPr>
              <a:t>HÌNH THÀNH KIẾN THỨC</a:t>
            </a:r>
            <a:endParaRPr lang="zh-CN" altLang="en-US" b="1" dirty="0">
              <a:solidFill>
                <a:srgbClr val="336601"/>
              </a:solidFill>
              <a:ea typeface="Microsoft YaHei" panose="020B0503020204020204" pitchFamily="34" charset="-122"/>
            </a:endParaRPr>
          </a:p>
        </p:txBody>
      </p:sp>
      <p:pic>
        <p:nvPicPr>
          <p:cNvPr id="26" name="358130087_2683021745187902_5052242924457177449_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b="7572"/>
          <a:stretch>
            <a:fillRect/>
          </a:stretch>
        </p:blipFill>
        <p:spPr>
          <a:xfrm>
            <a:off x="8229038" y="1335362"/>
            <a:ext cx="3571660" cy="5299862"/>
          </a:xfrm>
          <a:prstGeom prst="rect">
            <a:avLst/>
          </a:prstGeom>
        </p:spPr>
      </p:pic>
      <p:pic>
        <p:nvPicPr>
          <p:cNvPr id="27" name="364636496_294809249859481_3151047643927257426_n">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0"/>
          <a:srcRect l="1312" t="14693" r="876" b="20018"/>
          <a:stretch>
            <a:fillRect/>
          </a:stretch>
        </p:blipFill>
        <p:spPr>
          <a:xfrm>
            <a:off x="4310533" y="2679416"/>
            <a:ext cx="3353985" cy="3980098"/>
          </a:xfrm>
          <a:prstGeom prst="rect">
            <a:avLst/>
          </a:prstGeom>
        </p:spPr>
      </p:pic>
      <p:pic>
        <p:nvPicPr>
          <p:cNvPr id="28" name="362964367_221007667577584_8399341019526650142_n">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1"/>
          <a:srcRect l="-3719" t="3170" r="3719" b="33359"/>
          <a:stretch>
            <a:fillRect/>
          </a:stretch>
        </p:blipFill>
        <p:spPr>
          <a:xfrm>
            <a:off x="318770" y="2679416"/>
            <a:ext cx="3429000" cy="39558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500"/>
                                        <p:tgtEl>
                                          <p:spTgt spid="10"/>
                                        </p:tgtEl>
                                      </p:cBhvr>
                                    </p:animEffect>
                                  </p:childTnLst>
                                </p:cTn>
                              </p:par>
                              <p:par>
                                <p:cTn id="13" presetID="42" presetClass="entr" presetSubtype="0" fill="hold" grpId="0" nodeType="withEffect">
                                  <p:stCondLst>
                                    <p:cond delay="1500"/>
                                  </p:stCondLst>
                                  <p:iterate type="lt">
                                    <p:tmPct val="1908"/>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3158"/>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3658"/>
                            </p:stCondLst>
                            <p:childTnLst>
                              <p:par>
                                <p:cTn id="31" presetID="2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fill="hold" display="0">
                  <p:stCondLst>
                    <p:cond delay="indefinite"/>
                  </p:stCondLst>
                </p:cTn>
                <p:tgtEl>
                  <p:spTgt spid="26"/>
                </p:tgtEl>
              </p:cMediaNode>
            </p:video>
            <p:video>
              <p:cMediaNode vol="80000">
                <p:cTn id="35" fill="hold" display="0">
                  <p:stCondLst>
                    <p:cond delay="indefinite"/>
                  </p:stCondLst>
                </p:cTn>
                <p:tgtEl>
                  <p:spTgt spid="27"/>
                </p:tgtEl>
              </p:cMediaNode>
            </p:video>
            <p:video>
              <p:cMediaNode vol="80000">
                <p:cTn id="36" fill="hold" display="0">
                  <p:stCondLst>
                    <p:cond delay="indefinite"/>
                  </p:stCondLst>
                </p:cTn>
                <p:tgtEl>
                  <p:spTgt spid="28"/>
                </p:tgtEl>
              </p:cMediaNode>
            </p:video>
          </p:childTnLst>
        </p:cTn>
      </p:par>
    </p:tnLst>
    <p:bldLst>
      <p:bldP spid="10" grpId="0" bldLvl="0" animBg="1"/>
      <p:bldP spid="11"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noEditPoints="1"/>
          </p:cNvSpPr>
          <p:nvPr/>
        </p:nvSpPr>
        <p:spPr bwMode="auto">
          <a:xfrm>
            <a:off x="5714365" y="2657475"/>
            <a:ext cx="764540" cy="1021715"/>
          </a:xfrm>
          <a:custGeom>
            <a:avLst/>
            <a:gdLst>
              <a:gd name="T0" fmla="*/ 143 w 708"/>
              <a:gd name="T1" fmla="*/ 358 h 965"/>
              <a:gd name="T2" fmla="*/ 218 w 708"/>
              <a:gd name="T3" fmla="*/ 534 h 965"/>
              <a:gd name="T4" fmla="*/ 278 w 708"/>
              <a:gd name="T5" fmla="*/ 675 h 965"/>
              <a:gd name="T6" fmla="*/ 415 w 708"/>
              <a:gd name="T7" fmla="*/ 679 h 965"/>
              <a:gd name="T8" fmla="*/ 445 w 708"/>
              <a:gd name="T9" fmla="*/ 623 h 965"/>
              <a:gd name="T10" fmla="*/ 521 w 708"/>
              <a:gd name="T11" fmla="*/ 482 h 965"/>
              <a:gd name="T12" fmla="*/ 354 w 708"/>
              <a:gd name="T13" fmla="*/ 147 h 965"/>
              <a:gd name="T14" fmla="*/ 293 w 708"/>
              <a:gd name="T15" fmla="*/ 723 h 965"/>
              <a:gd name="T16" fmla="*/ 224 w 708"/>
              <a:gd name="T17" fmla="*/ 643 h 965"/>
              <a:gd name="T18" fmla="*/ 150 w 708"/>
              <a:gd name="T19" fmla="*/ 506 h 965"/>
              <a:gd name="T20" fmla="*/ 354 w 708"/>
              <a:gd name="T21" fmla="*/ 103 h 965"/>
              <a:gd name="T22" fmla="*/ 558 w 708"/>
              <a:gd name="T23" fmla="*/ 506 h 965"/>
              <a:gd name="T24" fmla="*/ 485 w 708"/>
              <a:gd name="T25" fmla="*/ 643 h 965"/>
              <a:gd name="T26" fmla="*/ 415 w 708"/>
              <a:gd name="T27" fmla="*/ 723 h 965"/>
              <a:gd name="T28" fmla="*/ 253 w 708"/>
              <a:gd name="T29" fmla="*/ 865 h 965"/>
              <a:gd name="T30" fmla="*/ 425 w 708"/>
              <a:gd name="T31" fmla="*/ 898 h 965"/>
              <a:gd name="T32" fmla="*/ 425 w 708"/>
              <a:gd name="T33" fmla="*/ 832 h 965"/>
              <a:gd name="T34" fmla="*/ 274 w 708"/>
              <a:gd name="T35" fmla="*/ 885 h 965"/>
              <a:gd name="T36" fmla="*/ 438 w 708"/>
              <a:gd name="T37" fmla="*/ 885 h 965"/>
              <a:gd name="T38" fmla="*/ 459 w 708"/>
              <a:gd name="T39" fmla="*/ 865 h 965"/>
              <a:gd name="T40" fmla="*/ 253 w 708"/>
              <a:gd name="T41" fmla="*/ 762 h 965"/>
              <a:gd name="T42" fmla="*/ 459 w 708"/>
              <a:gd name="T43" fmla="*/ 865 h 965"/>
              <a:gd name="T44" fmla="*/ 457 w 708"/>
              <a:gd name="T45" fmla="*/ 403 h 965"/>
              <a:gd name="T46" fmla="*/ 388 w 708"/>
              <a:gd name="T47" fmla="*/ 472 h 965"/>
              <a:gd name="T48" fmla="*/ 321 w 708"/>
              <a:gd name="T49" fmla="*/ 472 h 965"/>
              <a:gd name="T50" fmla="*/ 251 w 708"/>
              <a:gd name="T51" fmla="*/ 403 h 965"/>
              <a:gd name="T52" fmla="*/ 251 w 708"/>
              <a:gd name="T53" fmla="*/ 336 h 965"/>
              <a:gd name="T54" fmla="*/ 321 w 708"/>
              <a:gd name="T55" fmla="*/ 267 h 965"/>
              <a:gd name="T56" fmla="*/ 388 w 708"/>
              <a:gd name="T57" fmla="*/ 267 h 965"/>
              <a:gd name="T58" fmla="*/ 457 w 708"/>
              <a:gd name="T59" fmla="*/ 336 h 965"/>
              <a:gd name="T60" fmla="*/ 681 w 708"/>
              <a:gd name="T61" fmla="*/ 326 h 965"/>
              <a:gd name="T62" fmla="*/ 644 w 708"/>
              <a:gd name="T63" fmla="*/ 358 h 965"/>
              <a:gd name="T64" fmla="*/ 681 w 708"/>
              <a:gd name="T65" fmla="*/ 379 h 965"/>
              <a:gd name="T66" fmla="*/ 681 w 708"/>
              <a:gd name="T67" fmla="*/ 326 h 965"/>
              <a:gd name="T68" fmla="*/ 603 w 708"/>
              <a:gd name="T69" fmla="*/ 142 h 965"/>
              <a:gd name="T70" fmla="*/ 565 w 708"/>
              <a:gd name="T71" fmla="*/ 105 h 965"/>
              <a:gd name="T72" fmla="*/ 576 w 708"/>
              <a:gd name="T73" fmla="*/ 170 h 965"/>
              <a:gd name="T74" fmla="*/ 380 w 708"/>
              <a:gd name="T75" fmla="*/ 69 h 965"/>
              <a:gd name="T76" fmla="*/ 354 w 708"/>
              <a:gd name="T77" fmla="*/ 0 h 965"/>
              <a:gd name="T78" fmla="*/ 327 w 708"/>
              <a:gd name="T79" fmla="*/ 69 h 965"/>
              <a:gd name="T80" fmla="*/ 130 w 708"/>
              <a:gd name="T81" fmla="*/ 173 h 965"/>
              <a:gd name="T82" fmla="*/ 142 w 708"/>
              <a:gd name="T83" fmla="*/ 110 h 965"/>
              <a:gd name="T84" fmla="*/ 104 w 708"/>
              <a:gd name="T85" fmla="*/ 147 h 965"/>
              <a:gd name="T86" fmla="*/ 63 w 708"/>
              <a:gd name="T87" fmla="*/ 358 h 965"/>
              <a:gd name="T88" fmla="*/ 28 w 708"/>
              <a:gd name="T89" fmla="*/ 326 h 965"/>
              <a:gd name="T90" fmla="*/ 28 w 708"/>
              <a:gd name="T91" fmla="*/ 379 h 965"/>
              <a:gd name="T92" fmla="*/ 63 w 708"/>
              <a:gd name="T93" fmla="*/ 35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8" h="965">
                <a:moveTo>
                  <a:pt x="354" y="147"/>
                </a:moveTo>
                <a:cubicBezTo>
                  <a:pt x="238" y="147"/>
                  <a:pt x="143" y="242"/>
                  <a:pt x="143" y="358"/>
                </a:cubicBezTo>
                <a:cubicBezTo>
                  <a:pt x="143" y="414"/>
                  <a:pt x="187" y="481"/>
                  <a:pt x="187" y="482"/>
                </a:cubicBezTo>
                <a:cubicBezTo>
                  <a:pt x="196" y="496"/>
                  <a:pt x="210" y="519"/>
                  <a:pt x="218" y="534"/>
                </a:cubicBezTo>
                <a:lnTo>
                  <a:pt x="263" y="623"/>
                </a:lnTo>
                <a:cubicBezTo>
                  <a:pt x="272" y="640"/>
                  <a:pt x="278" y="662"/>
                  <a:pt x="278" y="675"/>
                </a:cubicBezTo>
                <a:cubicBezTo>
                  <a:pt x="279" y="675"/>
                  <a:pt x="284" y="679"/>
                  <a:pt x="293" y="679"/>
                </a:cubicBezTo>
                <a:lnTo>
                  <a:pt x="415" y="679"/>
                </a:lnTo>
                <a:cubicBezTo>
                  <a:pt x="425" y="679"/>
                  <a:pt x="430" y="675"/>
                  <a:pt x="430" y="674"/>
                </a:cubicBezTo>
                <a:cubicBezTo>
                  <a:pt x="430" y="662"/>
                  <a:pt x="437" y="640"/>
                  <a:pt x="445" y="623"/>
                </a:cubicBezTo>
                <a:lnTo>
                  <a:pt x="491" y="534"/>
                </a:lnTo>
                <a:cubicBezTo>
                  <a:pt x="498" y="519"/>
                  <a:pt x="512" y="496"/>
                  <a:pt x="521" y="482"/>
                </a:cubicBezTo>
                <a:cubicBezTo>
                  <a:pt x="537" y="458"/>
                  <a:pt x="565" y="403"/>
                  <a:pt x="565" y="358"/>
                </a:cubicBezTo>
                <a:cubicBezTo>
                  <a:pt x="565" y="242"/>
                  <a:pt x="471" y="147"/>
                  <a:pt x="354" y="147"/>
                </a:cubicBezTo>
                <a:close/>
                <a:moveTo>
                  <a:pt x="415" y="723"/>
                </a:moveTo>
                <a:lnTo>
                  <a:pt x="293" y="723"/>
                </a:lnTo>
                <a:cubicBezTo>
                  <a:pt x="260" y="723"/>
                  <a:pt x="234" y="702"/>
                  <a:pt x="234" y="675"/>
                </a:cubicBezTo>
                <a:cubicBezTo>
                  <a:pt x="234" y="671"/>
                  <a:pt x="231" y="656"/>
                  <a:pt x="224" y="643"/>
                </a:cubicBezTo>
                <a:lnTo>
                  <a:pt x="178" y="554"/>
                </a:lnTo>
                <a:cubicBezTo>
                  <a:pt x="171" y="540"/>
                  <a:pt x="159" y="519"/>
                  <a:pt x="150" y="506"/>
                </a:cubicBezTo>
                <a:cubicBezTo>
                  <a:pt x="145" y="498"/>
                  <a:pt x="99" y="426"/>
                  <a:pt x="99" y="358"/>
                </a:cubicBezTo>
                <a:cubicBezTo>
                  <a:pt x="99" y="217"/>
                  <a:pt x="213" y="103"/>
                  <a:pt x="354" y="103"/>
                </a:cubicBezTo>
                <a:cubicBezTo>
                  <a:pt x="495" y="103"/>
                  <a:pt x="610" y="217"/>
                  <a:pt x="610" y="358"/>
                </a:cubicBezTo>
                <a:cubicBezTo>
                  <a:pt x="610" y="426"/>
                  <a:pt x="564" y="498"/>
                  <a:pt x="558" y="506"/>
                </a:cubicBezTo>
                <a:cubicBezTo>
                  <a:pt x="550" y="519"/>
                  <a:pt x="537" y="541"/>
                  <a:pt x="530" y="554"/>
                </a:cubicBezTo>
                <a:lnTo>
                  <a:pt x="485" y="643"/>
                </a:lnTo>
                <a:cubicBezTo>
                  <a:pt x="478" y="656"/>
                  <a:pt x="474" y="671"/>
                  <a:pt x="474" y="675"/>
                </a:cubicBezTo>
                <a:cubicBezTo>
                  <a:pt x="474" y="702"/>
                  <a:pt x="448" y="723"/>
                  <a:pt x="415" y="723"/>
                </a:cubicBezTo>
                <a:close/>
                <a:moveTo>
                  <a:pt x="287" y="832"/>
                </a:moveTo>
                <a:cubicBezTo>
                  <a:pt x="268" y="832"/>
                  <a:pt x="253" y="847"/>
                  <a:pt x="253" y="865"/>
                </a:cubicBezTo>
                <a:cubicBezTo>
                  <a:pt x="253" y="883"/>
                  <a:pt x="268" y="898"/>
                  <a:pt x="287" y="898"/>
                </a:cubicBezTo>
                <a:lnTo>
                  <a:pt x="425" y="898"/>
                </a:lnTo>
                <a:cubicBezTo>
                  <a:pt x="444" y="898"/>
                  <a:pt x="459" y="883"/>
                  <a:pt x="459" y="865"/>
                </a:cubicBezTo>
                <a:cubicBezTo>
                  <a:pt x="459" y="847"/>
                  <a:pt x="444" y="832"/>
                  <a:pt x="425" y="832"/>
                </a:cubicBezTo>
                <a:lnTo>
                  <a:pt x="287" y="832"/>
                </a:lnTo>
                <a:close/>
                <a:moveTo>
                  <a:pt x="274" y="885"/>
                </a:moveTo>
                <a:cubicBezTo>
                  <a:pt x="275" y="929"/>
                  <a:pt x="312" y="965"/>
                  <a:pt x="356" y="965"/>
                </a:cubicBezTo>
                <a:cubicBezTo>
                  <a:pt x="401" y="965"/>
                  <a:pt x="437" y="929"/>
                  <a:pt x="438" y="885"/>
                </a:cubicBezTo>
                <a:lnTo>
                  <a:pt x="274" y="885"/>
                </a:lnTo>
                <a:close/>
                <a:moveTo>
                  <a:pt x="459" y="865"/>
                </a:moveTo>
                <a:lnTo>
                  <a:pt x="253" y="865"/>
                </a:lnTo>
                <a:lnTo>
                  <a:pt x="253" y="762"/>
                </a:lnTo>
                <a:lnTo>
                  <a:pt x="459" y="762"/>
                </a:lnTo>
                <a:lnTo>
                  <a:pt x="459" y="865"/>
                </a:lnTo>
                <a:close/>
                <a:moveTo>
                  <a:pt x="491" y="369"/>
                </a:moveTo>
                <a:cubicBezTo>
                  <a:pt x="491" y="388"/>
                  <a:pt x="476" y="403"/>
                  <a:pt x="457" y="403"/>
                </a:cubicBezTo>
                <a:lnTo>
                  <a:pt x="388" y="403"/>
                </a:lnTo>
                <a:lnTo>
                  <a:pt x="388" y="472"/>
                </a:lnTo>
                <a:cubicBezTo>
                  <a:pt x="388" y="491"/>
                  <a:pt x="373" y="506"/>
                  <a:pt x="354" y="506"/>
                </a:cubicBezTo>
                <a:cubicBezTo>
                  <a:pt x="336" y="506"/>
                  <a:pt x="321" y="491"/>
                  <a:pt x="321" y="472"/>
                </a:cubicBezTo>
                <a:lnTo>
                  <a:pt x="321" y="403"/>
                </a:lnTo>
                <a:lnTo>
                  <a:pt x="251" y="403"/>
                </a:lnTo>
                <a:cubicBezTo>
                  <a:pt x="233" y="403"/>
                  <a:pt x="218" y="388"/>
                  <a:pt x="218" y="369"/>
                </a:cubicBezTo>
                <a:cubicBezTo>
                  <a:pt x="218" y="351"/>
                  <a:pt x="233" y="336"/>
                  <a:pt x="251" y="336"/>
                </a:cubicBezTo>
                <a:lnTo>
                  <a:pt x="321" y="336"/>
                </a:lnTo>
                <a:lnTo>
                  <a:pt x="321" y="267"/>
                </a:lnTo>
                <a:cubicBezTo>
                  <a:pt x="321" y="248"/>
                  <a:pt x="336" y="233"/>
                  <a:pt x="354" y="233"/>
                </a:cubicBezTo>
                <a:cubicBezTo>
                  <a:pt x="373" y="233"/>
                  <a:pt x="388" y="248"/>
                  <a:pt x="388" y="267"/>
                </a:cubicBezTo>
                <a:lnTo>
                  <a:pt x="388" y="336"/>
                </a:lnTo>
                <a:lnTo>
                  <a:pt x="457" y="336"/>
                </a:lnTo>
                <a:cubicBezTo>
                  <a:pt x="476" y="336"/>
                  <a:pt x="491" y="351"/>
                  <a:pt x="491" y="369"/>
                </a:cubicBezTo>
                <a:close/>
                <a:moveTo>
                  <a:pt x="681" y="326"/>
                </a:moveTo>
                <a:lnTo>
                  <a:pt x="643" y="326"/>
                </a:lnTo>
                <a:cubicBezTo>
                  <a:pt x="644" y="337"/>
                  <a:pt x="644" y="347"/>
                  <a:pt x="644" y="358"/>
                </a:cubicBezTo>
                <a:cubicBezTo>
                  <a:pt x="644" y="365"/>
                  <a:pt x="644" y="372"/>
                  <a:pt x="643" y="379"/>
                </a:cubicBezTo>
                <a:lnTo>
                  <a:pt x="681" y="379"/>
                </a:lnTo>
                <a:cubicBezTo>
                  <a:pt x="696" y="379"/>
                  <a:pt x="708" y="367"/>
                  <a:pt x="708" y="353"/>
                </a:cubicBezTo>
                <a:cubicBezTo>
                  <a:pt x="708" y="338"/>
                  <a:pt x="696" y="326"/>
                  <a:pt x="681" y="326"/>
                </a:cubicBezTo>
                <a:close/>
                <a:moveTo>
                  <a:pt x="576" y="170"/>
                </a:moveTo>
                <a:lnTo>
                  <a:pt x="603" y="142"/>
                </a:lnTo>
                <a:cubicBezTo>
                  <a:pt x="614" y="132"/>
                  <a:pt x="614" y="114"/>
                  <a:pt x="604" y="104"/>
                </a:cubicBezTo>
                <a:cubicBezTo>
                  <a:pt x="593" y="94"/>
                  <a:pt x="576" y="94"/>
                  <a:pt x="565" y="105"/>
                </a:cubicBezTo>
                <a:lnTo>
                  <a:pt x="538" y="133"/>
                </a:lnTo>
                <a:cubicBezTo>
                  <a:pt x="551" y="144"/>
                  <a:pt x="564" y="156"/>
                  <a:pt x="576" y="170"/>
                </a:cubicBezTo>
                <a:close/>
                <a:moveTo>
                  <a:pt x="354" y="67"/>
                </a:moveTo>
                <a:cubicBezTo>
                  <a:pt x="362" y="67"/>
                  <a:pt x="371" y="68"/>
                  <a:pt x="380" y="69"/>
                </a:cubicBezTo>
                <a:lnTo>
                  <a:pt x="380" y="28"/>
                </a:lnTo>
                <a:cubicBezTo>
                  <a:pt x="380" y="12"/>
                  <a:pt x="368" y="0"/>
                  <a:pt x="354" y="0"/>
                </a:cubicBezTo>
                <a:cubicBezTo>
                  <a:pt x="339" y="0"/>
                  <a:pt x="327" y="12"/>
                  <a:pt x="327" y="28"/>
                </a:cubicBezTo>
                <a:lnTo>
                  <a:pt x="327" y="69"/>
                </a:lnTo>
                <a:cubicBezTo>
                  <a:pt x="336" y="68"/>
                  <a:pt x="345" y="67"/>
                  <a:pt x="354" y="67"/>
                </a:cubicBezTo>
                <a:close/>
                <a:moveTo>
                  <a:pt x="130" y="173"/>
                </a:moveTo>
                <a:cubicBezTo>
                  <a:pt x="141" y="159"/>
                  <a:pt x="154" y="147"/>
                  <a:pt x="167" y="136"/>
                </a:cubicBezTo>
                <a:lnTo>
                  <a:pt x="142" y="110"/>
                </a:lnTo>
                <a:cubicBezTo>
                  <a:pt x="131" y="99"/>
                  <a:pt x="114" y="99"/>
                  <a:pt x="103" y="109"/>
                </a:cubicBezTo>
                <a:cubicBezTo>
                  <a:pt x="93" y="119"/>
                  <a:pt x="93" y="136"/>
                  <a:pt x="104" y="147"/>
                </a:cubicBezTo>
                <a:lnTo>
                  <a:pt x="130" y="173"/>
                </a:lnTo>
                <a:close/>
                <a:moveTo>
                  <a:pt x="63" y="358"/>
                </a:moveTo>
                <a:cubicBezTo>
                  <a:pt x="63" y="347"/>
                  <a:pt x="64" y="337"/>
                  <a:pt x="65" y="326"/>
                </a:cubicBezTo>
                <a:lnTo>
                  <a:pt x="28" y="326"/>
                </a:lnTo>
                <a:cubicBezTo>
                  <a:pt x="12" y="326"/>
                  <a:pt x="0" y="338"/>
                  <a:pt x="0" y="353"/>
                </a:cubicBezTo>
                <a:cubicBezTo>
                  <a:pt x="0" y="367"/>
                  <a:pt x="12" y="379"/>
                  <a:pt x="28" y="379"/>
                </a:cubicBezTo>
                <a:lnTo>
                  <a:pt x="65" y="379"/>
                </a:lnTo>
                <a:cubicBezTo>
                  <a:pt x="64" y="372"/>
                  <a:pt x="63" y="365"/>
                  <a:pt x="63" y="358"/>
                </a:cubicBezTo>
                <a:close/>
              </a:path>
            </a:pathLst>
          </a:custGeom>
          <a:solidFill>
            <a:srgbClr val="33660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a:p>
        </p:txBody>
      </p:sp>
      <p:grpSp>
        <p:nvGrpSpPr>
          <p:cNvPr id="56" name="组合 55"/>
          <p:cNvGrpSpPr/>
          <p:nvPr/>
        </p:nvGrpSpPr>
        <p:grpSpPr>
          <a:xfrm>
            <a:off x="4662170" y="1689100"/>
            <a:ext cx="2842895" cy="2860040"/>
            <a:chOff x="7342" y="2660"/>
            <a:chExt cx="4477" cy="4504"/>
          </a:xfrm>
        </p:grpSpPr>
        <p:sp>
          <p:nvSpPr>
            <p:cNvPr id="9" name="Freeform 5"/>
            <p:cNvSpPr/>
            <p:nvPr/>
          </p:nvSpPr>
          <p:spPr bwMode="auto">
            <a:xfrm>
              <a:off x="7342" y="2690"/>
              <a:ext cx="2125" cy="3256"/>
            </a:xfrm>
            <a:custGeom>
              <a:avLst/>
              <a:gdLst>
                <a:gd name="T0" fmla="*/ 207 w 1797"/>
                <a:gd name="T1" fmla="*/ 2754 h 2754"/>
                <a:gd name="T2" fmla="*/ 0 w 1797"/>
                <a:gd name="T3" fmla="*/ 1892 h 2754"/>
                <a:gd name="T4" fmla="*/ 1797 w 1797"/>
                <a:gd name="T5" fmla="*/ 0 h 2754"/>
                <a:gd name="T6" fmla="*/ 1797 w 1797"/>
                <a:gd name="T7" fmla="*/ 592 h 2754"/>
                <a:gd name="T8" fmla="*/ 591 w 1797"/>
                <a:gd name="T9" fmla="*/ 1892 h 2754"/>
                <a:gd name="T10" fmla="*/ 720 w 1797"/>
                <a:gd name="T11" fmla="*/ 2458 h 2754"/>
                <a:gd name="T12" fmla="*/ 207 w 1797"/>
                <a:gd name="T13" fmla="*/ 2754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207" y="2754"/>
                  </a:moveTo>
                  <a:cubicBezTo>
                    <a:pt x="75" y="2495"/>
                    <a:pt x="0" y="2202"/>
                    <a:pt x="0" y="1892"/>
                  </a:cubicBezTo>
                  <a:cubicBezTo>
                    <a:pt x="0" y="878"/>
                    <a:pt x="796" y="50"/>
                    <a:pt x="1797" y="0"/>
                  </a:cubicBezTo>
                  <a:lnTo>
                    <a:pt x="1797" y="592"/>
                  </a:lnTo>
                  <a:cubicBezTo>
                    <a:pt x="1123" y="642"/>
                    <a:pt x="591" y="1205"/>
                    <a:pt x="591" y="1892"/>
                  </a:cubicBezTo>
                  <a:cubicBezTo>
                    <a:pt x="591" y="2094"/>
                    <a:pt x="637" y="2286"/>
                    <a:pt x="720" y="2458"/>
                  </a:cubicBezTo>
                  <a:lnTo>
                    <a:pt x="207" y="2754"/>
                  </a:lnTo>
                  <a:close/>
                </a:path>
              </a:pathLst>
            </a:custGeom>
            <a:solidFill>
              <a:srgbClr val="336601"/>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3" name="Freeform 6"/>
            <p:cNvSpPr/>
            <p:nvPr/>
          </p:nvSpPr>
          <p:spPr bwMode="auto">
            <a:xfrm>
              <a:off x="7701" y="5794"/>
              <a:ext cx="3761" cy="1371"/>
            </a:xfrm>
            <a:custGeom>
              <a:avLst/>
              <a:gdLst>
                <a:gd name="T0" fmla="*/ 3180 w 3180"/>
                <a:gd name="T1" fmla="*/ 296 h 1160"/>
                <a:gd name="T2" fmla="*/ 1590 w 3180"/>
                <a:gd name="T3" fmla="*/ 1160 h 1160"/>
                <a:gd name="T4" fmla="*/ 0 w 3180"/>
                <a:gd name="T5" fmla="*/ 296 h 1160"/>
                <a:gd name="T6" fmla="*/ 513 w 3180"/>
                <a:gd name="T7" fmla="*/ 0 h 1160"/>
                <a:gd name="T8" fmla="*/ 1590 w 3180"/>
                <a:gd name="T9" fmla="*/ 570 h 1160"/>
                <a:gd name="T10" fmla="*/ 2667 w 3180"/>
                <a:gd name="T11" fmla="*/ 0 h 1160"/>
                <a:gd name="T12" fmla="*/ 3180 w 3180"/>
                <a:gd name="T13" fmla="*/ 296 h 1160"/>
              </a:gdLst>
              <a:ahLst/>
              <a:cxnLst>
                <a:cxn ang="0">
                  <a:pos x="T0" y="T1"/>
                </a:cxn>
                <a:cxn ang="0">
                  <a:pos x="T2" y="T3"/>
                </a:cxn>
                <a:cxn ang="0">
                  <a:pos x="T4" y="T5"/>
                </a:cxn>
                <a:cxn ang="0">
                  <a:pos x="T6" y="T7"/>
                </a:cxn>
                <a:cxn ang="0">
                  <a:pos x="T8" y="T9"/>
                </a:cxn>
                <a:cxn ang="0">
                  <a:pos x="T10" y="T11"/>
                </a:cxn>
                <a:cxn ang="0">
                  <a:pos x="T12" y="T13"/>
                </a:cxn>
              </a:cxnLst>
              <a:rect l="0" t="0" r="r" b="b"/>
              <a:pathLst>
                <a:path w="3180" h="1160">
                  <a:moveTo>
                    <a:pt x="3180" y="296"/>
                  </a:moveTo>
                  <a:cubicBezTo>
                    <a:pt x="2842" y="816"/>
                    <a:pt x="2256" y="1160"/>
                    <a:pt x="1590" y="1160"/>
                  </a:cubicBezTo>
                  <a:cubicBezTo>
                    <a:pt x="924" y="1160"/>
                    <a:pt x="338" y="816"/>
                    <a:pt x="0" y="296"/>
                  </a:cubicBezTo>
                  <a:lnTo>
                    <a:pt x="513" y="0"/>
                  </a:lnTo>
                  <a:cubicBezTo>
                    <a:pt x="748" y="344"/>
                    <a:pt x="1143" y="570"/>
                    <a:pt x="1590" y="570"/>
                  </a:cubicBezTo>
                  <a:cubicBezTo>
                    <a:pt x="2038" y="570"/>
                    <a:pt x="2432" y="344"/>
                    <a:pt x="2667" y="0"/>
                  </a:cubicBezTo>
                  <a:lnTo>
                    <a:pt x="3180" y="296"/>
                  </a:lnTo>
                  <a:close/>
                </a:path>
              </a:pathLst>
            </a:custGeom>
            <a:solidFill>
              <a:srgbClr val="336601"/>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4" name="Freeform 7"/>
            <p:cNvSpPr/>
            <p:nvPr/>
          </p:nvSpPr>
          <p:spPr bwMode="auto">
            <a:xfrm>
              <a:off x="9697" y="2660"/>
              <a:ext cx="2123" cy="3256"/>
            </a:xfrm>
            <a:custGeom>
              <a:avLst/>
              <a:gdLst>
                <a:gd name="T0" fmla="*/ 0 w 1797"/>
                <a:gd name="T1" fmla="*/ 0 h 2754"/>
                <a:gd name="T2" fmla="*/ 1797 w 1797"/>
                <a:gd name="T3" fmla="*/ 1892 h 2754"/>
                <a:gd name="T4" fmla="*/ 1590 w 1797"/>
                <a:gd name="T5" fmla="*/ 2754 h 2754"/>
                <a:gd name="T6" fmla="*/ 1077 w 1797"/>
                <a:gd name="T7" fmla="*/ 2458 h 2754"/>
                <a:gd name="T8" fmla="*/ 1206 w 1797"/>
                <a:gd name="T9" fmla="*/ 1892 h 2754"/>
                <a:gd name="T10" fmla="*/ 0 w 1797"/>
                <a:gd name="T11" fmla="*/ 592 h 2754"/>
                <a:gd name="T12" fmla="*/ 0 w 1797"/>
                <a:gd name="T13" fmla="*/ 0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0" y="0"/>
                  </a:moveTo>
                  <a:cubicBezTo>
                    <a:pt x="1001" y="50"/>
                    <a:pt x="1797" y="878"/>
                    <a:pt x="1797" y="1892"/>
                  </a:cubicBezTo>
                  <a:cubicBezTo>
                    <a:pt x="1797" y="2202"/>
                    <a:pt x="1722" y="2495"/>
                    <a:pt x="1590" y="2754"/>
                  </a:cubicBezTo>
                  <a:lnTo>
                    <a:pt x="1077" y="2458"/>
                  </a:lnTo>
                  <a:cubicBezTo>
                    <a:pt x="1160" y="2286"/>
                    <a:pt x="1206" y="2094"/>
                    <a:pt x="1206" y="1892"/>
                  </a:cubicBezTo>
                  <a:cubicBezTo>
                    <a:pt x="1206" y="1205"/>
                    <a:pt x="674" y="642"/>
                    <a:pt x="0" y="592"/>
                  </a:cubicBezTo>
                  <a:lnTo>
                    <a:pt x="0" y="0"/>
                  </a:lnTo>
                  <a:close/>
                </a:path>
              </a:pathLst>
            </a:custGeom>
            <a:solidFill>
              <a:srgbClr val="336601"/>
            </a:solidFill>
            <a:ln>
              <a:noFill/>
            </a:ln>
          </p:spPr>
          <p:txBody>
            <a:bodyPr vert="horz" wrap="square" lIns="91404" tIns="45702" rIns="91404" bIns="45702" numCol="1" anchor="t" anchorCtr="0" compatLnSpc="1"/>
            <a:lstStyle/>
            <a:p>
              <a:endParaRPr lang="zh-CN" altLang="en-US" sz="1800">
                <a:solidFill>
                  <a:schemeClr val="accent3"/>
                </a:solidFill>
              </a:endParaRPr>
            </a:p>
          </p:txBody>
        </p:sp>
      </p:grpSp>
      <p:sp>
        <p:nvSpPr>
          <p:cNvPr id="42" name="Freeform 8"/>
          <p:cNvSpPr/>
          <p:nvPr/>
        </p:nvSpPr>
        <p:spPr bwMode="auto">
          <a:xfrm>
            <a:off x="5945505" y="4608830"/>
            <a:ext cx="276860" cy="238760"/>
          </a:xfrm>
          <a:custGeom>
            <a:avLst/>
            <a:gdLst>
              <a:gd name="T0" fmla="*/ 216 w 368"/>
              <a:gd name="T1" fmla="*/ 280 h 318"/>
              <a:gd name="T2" fmla="*/ 281 w 368"/>
              <a:gd name="T3" fmla="*/ 168 h 318"/>
              <a:gd name="T4" fmla="*/ 347 w 368"/>
              <a:gd name="T5" fmla="*/ 55 h 318"/>
              <a:gd name="T6" fmla="*/ 314 w 368"/>
              <a:gd name="T7" fmla="*/ 0 h 318"/>
              <a:gd name="T8" fmla="*/ 184 w 368"/>
              <a:gd name="T9" fmla="*/ 0 h 318"/>
              <a:gd name="T10" fmla="*/ 53 w 368"/>
              <a:gd name="T11" fmla="*/ 0 h 318"/>
              <a:gd name="T12" fmla="*/ 22 w 368"/>
              <a:gd name="T13" fmla="*/ 55 h 318"/>
              <a:gd name="T14" fmla="*/ 87 w 368"/>
              <a:gd name="T15" fmla="*/ 168 h 318"/>
              <a:gd name="T16" fmla="*/ 153 w 368"/>
              <a:gd name="T17" fmla="*/ 281 h 318"/>
              <a:gd name="T18" fmla="*/ 216 w 368"/>
              <a:gd name="T19"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18">
                <a:moveTo>
                  <a:pt x="216" y="280"/>
                </a:moveTo>
                <a:lnTo>
                  <a:pt x="281" y="168"/>
                </a:lnTo>
                <a:cubicBezTo>
                  <a:pt x="303" y="130"/>
                  <a:pt x="325" y="92"/>
                  <a:pt x="347" y="55"/>
                </a:cubicBezTo>
                <a:cubicBezTo>
                  <a:pt x="368" y="18"/>
                  <a:pt x="357" y="0"/>
                  <a:pt x="314" y="0"/>
                </a:cubicBezTo>
                <a:lnTo>
                  <a:pt x="184" y="0"/>
                </a:lnTo>
                <a:cubicBezTo>
                  <a:pt x="140" y="0"/>
                  <a:pt x="97" y="0"/>
                  <a:pt x="53" y="0"/>
                </a:cubicBezTo>
                <a:cubicBezTo>
                  <a:pt x="11" y="0"/>
                  <a:pt x="0" y="18"/>
                  <a:pt x="22" y="55"/>
                </a:cubicBezTo>
                <a:lnTo>
                  <a:pt x="87" y="168"/>
                </a:lnTo>
                <a:cubicBezTo>
                  <a:pt x="109" y="206"/>
                  <a:pt x="131" y="244"/>
                  <a:pt x="153" y="281"/>
                </a:cubicBezTo>
                <a:cubicBezTo>
                  <a:pt x="174" y="318"/>
                  <a:pt x="195" y="318"/>
                  <a:pt x="216" y="280"/>
                </a:cubicBezTo>
                <a:close/>
              </a:path>
            </a:pathLst>
          </a:custGeom>
          <a:solidFill>
            <a:srgbClr val="336601"/>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43" name="Freeform 9"/>
          <p:cNvSpPr/>
          <p:nvPr/>
        </p:nvSpPr>
        <p:spPr bwMode="auto">
          <a:xfrm>
            <a:off x="4501515" y="2246630"/>
            <a:ext cx="267335" cy="265430"/>
          </a:xfrm>
          <a:custGeom>
            <a:avLst/>
            <a:gdLst>
              <a:gd name="T0" fmla="*/ 31 w 355"/>
              <a:gd name="T1" fmla="*/ 140 h 355"/>
              <a:gd name="T2" fmla="*/ 122 w 355"/>
              <a:gd name="T3" fmla="*/ 232 h 355"/>
              <a:gd name="T4" fmla="*/ 215 w 355"/>
              <a:gd name="T5" fmla="*/ 325 h 355"/>
              <a:gd name="T6" fmla="*/ 276 w 355"/>
              <a:gd name="T7" fmla="*/ 307 h 355"/>
              <a:gd name="T8" fmla="*/ 310 w 355"/>
              <a:gd name="T9" fmla="*/ 182 h 355"/>
              <a:gd name="T10" fmla="*/ 344 w 355"/>
              <a:gd name="T11" fmla="*/ 55 h 355"/>
              <a:gd name="T12" fmla="*/ 298 w 355"/>
              <a:gd name="T13" fmla="*/ 11 h 355"/>
              <a:gd name="T14" fmla="*/ 173 w 355"/>
              <a:gd name="T15" fmla="*/ 45 h 355"/>
              <a:gd name="T16" fmla="*/ 46 w 355"/>
              <a:gd name="T17" fmla="*/ 79 h 355"/>
              <a:gd name="T18" fmla="*/ 31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1" y="140"/>
                </a:moveTo>
                <a:lnTo>
                  <a:pt x="122" y="232"/>
                </a:lnTo>
                <a:cubicBezTo>
                  <a:pt x="153" y="263"/>
                  <a:pt x="184" y="294"/>
                  <a:pt x="215" y="325"/>
                </a:cubicBezTo>
                <a:cubicBezTo>
                  <a:pt x="245" y="355"/>
                  <a:pt x="265" y="349"/>
                  <a:pt x="276" y="307"/>
                </a:cubicBezTo>
                <a:lnTo>
                  <a:pt x="310" y="182"/>
                </a:lnTo>
                <a:cubicBezTo>
                  <a:pt x="321" y="140"/>
                  <a:pt x="332" y="97"/>
                  <a:pt x="344" y="55"/>
                </a:cubicBezTo>
                <a:cubicBezTo>
                  <a:pt x="355" y="14"/>
                  <a:pt x="340" y="0"/>
                  <a:pt x="298" y="11"/>
                </a:cubicBezTo>
                <a:lnTo>
                  <a:pt x="173" y="45"/>
                </a:lnTo>
                <a:cubicBezTo>
                  <a:pt x="130" y="56"/>
                  <a:pt x="88" y="67"/>
                  <a:pt x="46" y="79"/>
                </a:cubicBezTo>
                <a:cubicBezTo>
                  <a:pt x="5" y="89"/>
                  <a:pt x="0" y="110"/>
                  <a:pt x="31" y="140"/>
                </a:cubicBezTo>
                <a:close/>
              </a:path>
            </a:pathLst>
          </a:custGeom>
          <a:solidFill>
            <a:srgbClr val="336601"/>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44" name="Freeform 10"/>
          <p:cNvSpPr/>
          <p:nvPr/>
        </p:nvSpPr>
        <p:spPr bwMode="auto">
          <a:xfrm>
            <a:off x="7390765" y="2246630"/>
            <a:ext cx="265430" cy="265430"/>
          </a:xfrm>
          <a:custGeom>
            <a:avLst/>
            <a:gdLst>
              <a:gd name="T0" fmla="*/ 324 w 355"/>
              <a:gd name="T1" fmla="*/ 140 h 355"/>
              <a:gd name="T2" fmla="*/ 233 w 355"/>
              <a:gd name="T3" fmla="*/ 232 h 355"/>
              <a:gd name="T4" fmla="*/ 140 w 355"/>
              <a:gd name="T5" fmla="*/ 325 h 355"/>
              <a:gd name="T6" fmla="*/ 79 w 355"/>
              <a:gd name="T7" fmla="*/ 307 h 355"/>
              <a:gd name="T8" fmla="*/ 45 w 355"/>
              <a:gd name="T9" fmla="*/ 182 h 355"/>
              <a:gd name="T10" fmla="*/ 11 w 355"/>
              <a:gd name="T11" fmla="*/ 55 h 355"/>
              <a:gd name="T12" fmla="*/ 57 w 355"/>
              <a:gd name="T13" fmla="*/ 11 h 355"/>
              <a:gd name="T14" fmla="*/ 182 w 355"/>
              <a:gd name="T15" fmla="*/ 45 h 355"/>
              <a:gd name="T16" fmla="*/ 309 w 355"/>
              <a:gd name="T17" fmla="*/ 79 h 355"/>
              <a:gd name="T18" fmla="*/ 324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24" y="140"/>
                </a:moveTo>
                <a:lnTo>
                  <a:pt x="233" y="232"/>
                </a:lnTo>
                <a:cubicBezTo>
                  <a:pt x="202" y="263"/>
                  <a:pt x="171" y="294"/>
                  <a:pt x="140" y="325"/>
                </a:cubicBezTo>
                <a:cubicBezTo>
                  <a:pt x="110" y="355"/>
                  <a:pt x="90" y="349"/>
                  <a:pt x="79" y="307"/>
                </a:cubicBezTo>
                <a:lnTo>
                  <a:pt x="45" y="182"/>
                </a:lnTo>
                <a:cubicBezTo>
                  <a:pt x="34" y="140"/>
                  <a:pt x="23" y="97"/>
                  <a:pt x="11" y="55"/>
                </a:cubicBezTo>
                <a:cubicBezTo>
                  <a:pt x="0" y="14"/>
                  <a:pt x="15" y="0"/>
                  <a:pt x="57" y="11"/>
                </a:cubicBezTo>
                <a:lnTo>
                  <a:pt x="182" y="45"/>
                </a:lnTo>
                <a:cubicBezTo>
                  <a:pt x="224" y="56"/>
                  <a:pt x="267" y="67"/>
                  <a:pt x="309" y="79"/>
                </a:cubicBezTo>
                <a:cubicBezTo>
                  <a:pt x="350" y="89"/>
                  <a:pt x="355" y="110"/>
                  <a:pt x="324" y="140"/>
                </a:cubicBezTo>
                <a:close/>
              </a:path>
            </a:pathLst>
          </a:custGeom>
          <a:solidFill>
            <a:srgbClr val="336601"/>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46" name="矩形 45"/>
          <p:cNvSpPr/>
          <p:nvPr/>
        </p:nvSpPr>
        <p:spPr>
          <a:xfrm>
            <a:off x="1097784" y="1915933"/>
            <a:ext cx="2923540" cy="555537"/>
          </a:xfrm>
          <a:prstGeom prst="rect">
            <a:avLst/>
          </a:prstGeom>
        </p:spPr>
        <p:txBody>
          <a:bodyPr wrap="square">
            <a:spAutoFit/>
          </a:bodyPr>
          <a:lstStyle/>
          <a:p>
            <a:pPr algn="ctr">
              <a:lnSpc>
                <a:spcPct val="114000"/>
              </a:lnSpc>
            </a:pPr>
            <a:r>
              <a:rPr lang="en-US" altLang="zh-CN" sz="2800" b="1" dirty="0">
                <a:solidFill>
                  <a:srgbClr val="336601"/>
                </a:solidFill>
                <a:ea typeface="Microsoft YaHei" panose="020B0503020204020204" pitchFamily="34" charset="-122"/>
                <a:sym typeface="+mn-ea"/>
              </a:rPr>
              <a:t>NHÓM 1 + 2</a:t>
            </a:r>
            <a:endParaRPr lang="zh-CN" altLang="en-US" sz="2800" b="1" dirty="0">
              <a:solidFill>
                <a:srgbClr val="F69F95"/>
              </a:solidFill>
              <a:ea typeface="Microsoft YaHei" panose="020B0503020204020204" pitchFamily="34" charset="-122"/>
            </a:endParaRPr>
          </a:p>
        </p:txBody>
      </p:sp>
      <p:sp>
        <p:nvSpPr>
          <p:cNvPr id="48" name="矩形 47"/>
          <p:cNvSpPr/>
          <p:nvPr/>
        </p:nvSpPr>
        <p:spPr>
          <a:xfrm>
            <a:off x="872614" y="2494569"/>
            <a:ext cx="3295015" cy="1046761"/>
          </a:xfrm>
          <a:prstGeom prst="rect">
            <a:avLst/>
          </a:prstGeom>
        </p:spPr>
        <p:txBody>
          <a:bodyPr wrap="square">
            <a:spAutoFit/>
          </a:bodyPr>
          <a:lstStyle/>
          <a:p>
            <a:pPr algn="ctr" fontAlgn="auto">
              <a:lnSpc>
                <a:spcPct val="114000"/>
              </a:lnSpc>
            </a:pPr>
            <a:r>
              <a:rPr lang="en-US" altLang="zh-CN" sz="2800" dirty="0" err="1">
                <a:effectLst/>
                <a:ea typeface="Microsoft YaHei" panose="020B0503020204020204" pitchFamily="34" charset="-122"/>
                <a:sym typeface="+mn-ea"/>
              </a:rPr>
              <a:t>Hình</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ảnh</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mỗi</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giọt</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rơi</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tàn</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gợi</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tả</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điều</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gì</a:t>
            </a:r>
            <a:r>
              <a:rPr lang="en-US" altLang="zh-CN" sz="2800" dirty="0">
                <a:effectLst/>
                <a:ea typeface="Microsoft YaHei" panose="020B0503020204020204" pitchFamily="34" charset="-122"/>
                <a:sym typeface="+mn-ea"/>
              </a:rPr>
              <a:t>?</a:t>
            </a:r>
            <a:endParaRPr lang="zh-CN" altLang="en-US" sz="2800" kern="0" dirty="0">
              <a:ea typeface="Microsoft YaHei" panose="020B0503020204020204" pitchFamily="34" charset="-122"/>
            </a:endParaRPr>
          </a:p>
        </p:txBody>
      </p:sp>
      <p:sp>
        <p:nvSpPr>
          <p:cNvPr id="49" name="矩形 48"/>
          <p:cNvSpPr/>
          <p:nvPr/>
        </p:nvSpPr>
        <p:spPr>
          <a:xfrm>
            <a:off x="8157190" y="1915933"/>
            <a:ext cx="2923540" cy="555537"/>
          </a:xfrm>
          <a:prstGeom prst="rect">
            <a:avLst/>
          </a:prstGeom>
        </p:spPr>
        <p:txBody>
          <a:bodyPr wrap="square">
            <a:spAutoFit/>
          </a:bodyPr>
          <a:lstStyle/>
          <a:p>
            <a:pPr algn="ctr">
              <a:lnSpc>
                <a:spcPct val="114000"/>
              </a:lnSpc>
            </a:pPr>
            <a:r>
              <a:rPr lang="en-US" altLang="zh-CN" sz="2800" b="1" dirty="0">
                <a:solidFill>
                  <a:srgbClr val="336601"/>
                </a:solidFill>
                <a:ea typeface="Microsoft YaHei" panose="020B0503020204020204" pitchFamily="34" charset="-122"/>
                <a:sym typeface="+mn-ea"/>
              </a:rPr>
              <a:t>NHÓM 3 + 4</a:t>
            </a:r>
            <a:endParaRPr lang="zh-CN" altLang="en-US" sz="2800" b="1" dirty="0">
              <a:solidFill>
                <a:srgbClr val="8CBF4A"/>
              </a:solidFill>
              <a:ea typeface="Microsoft YaHei" panose="020B0503020204020204" pitchFamily="34" charset="-122"/>
            </a:endParaRPr>
          </a:p>
        </p:txBody>
      </p:sp>
      <p:sp>
        <p:nvSpPr>
          <p:cNvPr id="50" name="矩形 49"/>
          <p:cNvSpPr/>
          <p:nvPr/>
        </p:nvSpPr>
        <p:spPr>
          <a:xfrm>
            <a:off x="7929860" y="2442434"/>
            <a:ext cx="3786743" cy="1537985"/>
          </a:xfrm>
          <a:prstGeom prst="rect">
            <a:avLst/>
          </a:prstGeom>
        </p:spPr>
        <p:txBody>
          <a:bodyPr wrap="square">
            <a:spAutoFit/>
          </a:bodyPr>
          <a:lstStyle/>
          <a:p>
            <a:pPr algn="ctr" fontAlgn="auto">
              <a:lnSpc>
                <a:spcPct val="114000"/>
              </a:lnSpc>
            </a:pPr>
            <a:r>
              <a:rPr lang="en-US" altLang="zh-CN" sz="2800" dirty="0" err="1">
                <a:effectLst/>
                <a:ea typeface="Microsoft YaHei" panose="020B0503020204020204" pitchFamily="34" charset="-122"/>
                <a:sym typeface="+mn-ea"/>
              </a:rPr>
              <a:t>Bạn</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hình</a:t>
            </a:r>
            <a:r>
              <a:rPr lang="en-US" altLang="zh-CN" sz="2800" dirty="0">
                <a:effectLst/>
                <a:ea typeface="Microsoft YaHei" panose="020B0503020204020204" pitchFamily="34" charset="-122"/>
                <a:sym typeface="+mn-ea"/>
              </a:rPr>
              <a:t> dung </a:t>
            </a:r>
            <a:r>
              <a:rPr lang="en-US" altLang="zh-CN" sz="2800" dirty="0" err="1">
                <a:effectLst/>
                <a:ea typeface="Microsoft YaHei" panose="020B0503020204020204" pitchFamily="34" charset="-122"/>
                <a:sym typeface="+mn-ea"/>
              </a:rPr>
              <a:t>âm</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thanh</a:t>
            </a:r>
            <a:r>
              <a:rPr lang="en-US" altLang="zh-CN" sz="2800" dirty="0">
                <a:effectLst/>
                <a:ea typeface="Microsoft YaHei" panose="020B0503020204020204" pitchFamily="34" charset="-122"/>
                <a:sym typeface="+mn-ea"/>
              </a:rPr>
              <a:t> “long </a:t>
            </a:r>
            <a:r>
              <a:rPr lang="en-US" altLang="zh-CN" sz="2800" dirty="0" err="1">
                <a:effectLst/>
                <a:ea typeface="Microsoft YaHei" panose="020B0503020204020204" pitchFamily="34" charset="-122"/>
                <a:sym typeface="+mn-ea"/>
              </a:rPr>
              <a:t>lanh</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tiếng</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sỏi</a:t>
            </a:r>
            <a:r>
              <a:rPr lang="en-US" altLang="zh-CN" sz="2800" dirty="0">
                <a:effectLst/>
                <a:ea typeface="Microsoft YaHei" panose="020B0503020204020204" pitchFamily="34" charset="-122"/>
                <a:sym typeface="+mn-ea"/>
              </a:rPr>
              <a:t>”</a:t>
            </a:r>
          </a:p>
          <a:p>
            <a:pPr algn="ctr" fontAlgn="auto">
              <a:lnSpc>
                <a:spcPct val="114000"/>
              </a:lnSpc>
            </a:pPr>
            <a:r>
              <a:rPr lang="en-US" altLang="zh-CN" sz="2800" dirty="0" err="1">
                <a:effectLst/>
                <a:ea typeface="Microsoft YaHei" panose="020B0503020204020204" pitchFamily="34" charset="-122"/>
                <a:sym typeface="+mn-ea"/>
              </a:rPr>
              <a:t>như</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thế</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nào</a:t>
            </a:r>
            <a:r>
              <a:rPr lang="en-US" altLang="zh-CN" sz="2800" dirty="0">
                <a:effectLst/>
                <a:ea typeface="Microsoft YaHei" panose="020B0503020204020204" pitchFamily="34" charset="-122"/>
                <a:sym typeface="+mn-ea"/>
              </a:rPr>
              <a:t>?</a:t>
            </a:r>
            <a:endParaRPr lang="zh-CN" altLang="en-US" sz="2800" kern="0" dirty="0">
              <a:ea typeface="Microsoft YaHei" panose="020B0503020204020204" pitchFamily="34" charset="-122"/>
            </a:endParaRPr>
          </a:p>
        </p:txBody>
      </p:sp>
      <p:sp>
        <p:nvSpPr>
          <p:cNvPr id="53" name="矩形 52"/>
          <p:cNvSpPr/>
          <p:nvPr/>
        </p:nvSpPr>
        <p:spPr>
          <a:xfrm>
            <a:off x="4622165" y="4960620"/>
            <a:ext cx="2923540" cy="555537"/>
          </a:xfrm>
          <a:prstGeom prst="rect">
            <a:avLst/>
          </a:prstGeom>
        </p:spPr>
        <p:txBody>
          <a:bodyPr wrap="square">
            <a:spAutoFit/>
          </a:bodyPr>
          <a:lstStyle/>
          <a:p>
            <a:pPr algn="ctr">
              <a:lnSpc>
                <a:spcPct val="114000"/>
              </a:lnSpc>
            </a:pPr>
            <a:r>
              <a:rPr lang="en-US" altLang="zh-CN" sz="2800" b="1" dirty="0">
                <a:solidFill>
                  <a:srgbClr val="336601"/>
                </a:solidFill>
                <a:ea typeface="Microsoft YaHei" panose="020B0503020204020204" pitchFamily="34" charset="-122"/>
                <a:sym typeface="+mn-ea"/>
              </a:rPr>
              <a:t>NHÓM 5 + 6</a:t>
            </a:r>
            <a:endParaRPr lang="zh-CN" altLang="en-US" sz="2800" b="1" dirty="0">
              <a:solidFill>
                <a:srgbClr val="A5A5A5"/>
              </a:solidFill>
              <a:ea typeface="Microsoft YaHei" panose="020B0503020204020204" pitchFamily="34" charset="-122"/>
            </a:endParaRPr>
          </a:p>
        </p:txBody>
      </p:sp>
      <p:sp>
        <p:nvSpPr>
          <p:cNvPr id="54" name="矩形 53"/>
          <p:cNvSpPr/>
          <p:nvPr/>
        </p:nvSpPr>
        <p:spPr>
          <a:xfrm>
            <a:off x="3442017" y="5491788"/>
            <a:ext cx="5307965" cy="1046761"/>
          </a:xfrm>
          <a:prstGeom prst="rect">
            <a:avLst/>
          </a:prstGeom>
        </p:spPr>
        <p:txBody>
          <a:bodyPr wrap="square">
            <a:spAutoFit/>
          </a:bodyPr>
          <a:lstStyle/>
          <a:p>
            <a:pPr algn="ctr" fontAlgn="auto">
              <a:lnSpc>
                <a:spcPct val="114000"/>
              </a:lnSpc>
            </a:pPr>
            <a:r>
              <a:rPr lang="en-US" altLang="zh-CN" sz="2800" dirty="0" err="1">
                <a:effectLst/>
                <a:ea typeface="Microsoft YaHei" panose="020B0503020204020204" pitchFamily="34" charset="-122"/>
                <a:sym typeface="+mn-ea"/>
              </a:rPr>
              <a:t>Hình</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ảnh</a:t>
            </a:r>
            <a:r>
              <a:rPr lang="en-US" altLang="zh-CN" sz="2800" dirty="0">
                <a:effectLst/>
                <a:ea typeface="Microsoft YaHei" panose="020B0503020204020204" pitchFamily="34" charset="-122"/>
                <a:sym typeface="+mn-ea"/>
              </a:rPr>
              <a:t> “</a:t>
            </a:r>
            <a:r>
              <a:rPr lang="en-US" altLang="zh-CN" sz="2800" dirty="0" err="1">
                <a:effectLst/>
                <a:ea typeface="Microsoft YaHei" panose="020B0503020204020204" pitchFamily="34" charset="-122"/>
                <a:sym typeface="+mn-ea"/>
              </a:rPr>
              <a:t>biển</a:t>
            </a:r>
            <a:r>
              <a:rPr lang="en-US" altLang="zh-CN" sz="2800" dirty="0">
                <a:ea typeface="Microsoft YaHei" panose="020B0503020204020204" pitchFamily="34" charset="-122"/>
                <a:sym typeface="+mn-ea"/>
              </a:rPr>
              <a:t>” và “</a:t>
            </a:r>
            <a:r>
              <a:rPr lang="en-US" altLang="zh-CN" sz="2800" dirty="0" err="1">
                <a:ea typeface="Microsoft YaHei" panose="020B0503020204020204" pitchFamily="34" charset="-122"/>
                <a:sym typeface="+mn-ea"/>
              </a:rPr>
              <a:t>chiếc</a:t>
            </a:r>
            <a:r>
              <a:rPr lang="en-US" altLang="zh-CN" sz="2800" dirty="0">
                <a:ea typeface="Microsoft YaHei" panose="020B0503020204020204" pitchFamily="34" charset="-122"/>
                <a:sym typeface="+mn-ea"/>
              </a:rPr>
              <a:t> </a:t>
            </a:r>
            <a:r>
              <a:rPr lang="en-US" altLang="zh-CN" sz="2800" dirty="0" err="1">
                <a:ea typeface="Microsoft YaHei" panose="020B0503020204020204" pitchFamily="34" charset="-122"/>
                <a:sym typeface="+mn-ea"/>
              </a:rPr>
              <a:t>đảo</a:t>
            </a:r>
            <a:r>
              <a:rPr lang="en-US" altLang="zh-CN" sz="2800" dirty="0">
                <a:ea typeface="Microsoft YaHei" panose="020B0503020204020204" pitchFamily="34" charset="-122"/>
                <a:sym typeface="+mn-ea"/>
              </a:rPr>
              <a:t>” </a:t>
            </a:r>
            <a:r>
              <a:rPr lang="en-US" altLang="zh-CN" sz="2800" dirty="0" err="1">
                <a:ea typeface="Microsoft YaHei" panose="020B0503020204020204" pitchFamily="34" charset="-122"/>
                <a:sym typeface="+mn-ea"/>
              </a:rPr>
              <a:t>có</a:t>
            </a:r>
            <a:r>
              <a:rPr lang="en-US" altLang="zh-CN" sz="2800" dirty="0">
                <a:ea typeface="Microsoft YaHei" panose="020B0503020204020204" pitchFamily="34" charset="-122"/>
                <a:sym typeface="+mn-ea"/>
              </a:rPr>
              <a:t> </a:t>
            </a:r>
            <a:r>
              <a:rPr lang="en-US" altLang="zh-CN" sz="2800" dirty="0" err="1">
                <a:ea typeface="Microsoft YaHei" panose="020B0503020204020204" pitchFamily="34" charset="-122"/>
                <a:sym typeface="+mn-ea"/>
              </a:rPr>
              <a:t>mối</a:t>
            </a:r>
            <a:r>
              <a:rPr lang="en-US" altLang="zh-CN" sz="2800" dirty="0">
                <a:ea typeface="Microsoft YaHei" panose="020B0503020204020204" pitchFamily="34" charset="-122"/>
                <a:sym typeface="+mn-ea"/>
              </a:rPr>
              <a:t> </a:t>
            </a:r>
            <a:r>
              <a:rPr lang="en-US" altLang="zh-CN" sz="2800" dirty="0" err="1">
                <a:ea typeface="Microsoft YaHei" panose="020B0503020204020204" pitchFamily="34" charset="-122"/>
                <a:sym typeface="+mn-ea"/>
              </a:rPr>
              <a:t>quan</a:t>
            </a:r>
            <a:r>
              <a:rPr lang="en-US" altLang="zh-CN" sz="2800" dirty="0">
                <a:ea typeface="Microsoft YaHei" panose="020B0503020204020204" pitchFamily="34" charset="-122"/>
                <a:sym typeface="+mn-ea"/>
              </a:rPr>
              <a:t> </a:t>
            </a:r>
            <a:r>
              <a:rPr lang="en-US" altLang="zh-CN" sz="2800" dirty="0" err="1">
                <a:ea typeface="Microsoft YaHei" panose="020B0503020204020204" pitchFamily="34" charset="-122"/>
                <a:sym typeface="+mn-ea"/>
              </a:rPr>
              <a:t>hệ</a:t>
            </a:r>
            <a:r>
              <a:rPr lang="en-US" altLang="zh-CN" sz="2800" dirty="0">
                <a:ea typeface="Microsoft YaHei" panose="020B0503020204020204" pitchFamily="34" charset="-122"/>
                <a:sym typeface="+mn-ea"/>
              </a:rPr>
              <a:t> </a:t>
            </a:r>
            <a:r>
              <a:rPr lang="en-US" altLang="zh-CN" sz="2800" dirty="0" err="1">
                <a:ea typeface="Microsoft YaHei" panose="020B0503020204020204" pitchFamily="34" charset="-122"/>
                <a:sym typeface="+mn-ea"/>
              </a:rPr>
              <a:t>như</a:t>
            </a:r>
            <a:r>
              <a:rPr lang="en-US" altLang="zh-CN" sz="2800" dirty="0">
                <a:ea typeface="Microsoft YaHei" panose="020B0503020204020204" pitchFamily="34" charset="-122"/>
                <a:sym typeface="+mn-ea"/>
              </a:rPr>
              <a:t> </a:t>
            </a:r>
            <a:r>
              <a:rPr lang="en-US" altLang="zh-CN" sz="2800" dirty="0" err="1">
                <a:ea typeface="Microsoft YaHei" panose="020B0503020204020204" pitchFamily="34" charset="-122"/>
                <a:sym typeface="+mn-ea"/>
              </a:rPr>
              <a:t>thế</a:t>
            </a:r>
            <a:r>
              <a:rPr lang="en-US" altLang="zh-CN" sz="2800" dirty="0">
                <a:ea typeface="Microsoft YaHei" panose="020B0503020204020204" pitchFamily="34" charset="-122"/>
                <a:sym typeface="+mn-ea"/>
              </a:rPr>
              <a:t> </a:t>
            </a:r>
            <a:r>
              <a:rPr lang="en-US" altLang="zh-CN" sz="2800" dirty="0" err="1">
                <a:ea typeface="Microsoft YaHei" panose="020B0503020204020204" pitchFamily="34" charset="-122"/>
                <a:sym typeface="+mn-ea"/>
              </a:rPr>
              <a:t>nào</a:t>
            </a:r>
            <a:r>
              <a:rPr lang="en-US" altLang="zh-CN" sz="2800" dirty="0">
                <a:ea typeface="Microsoft YaHei" panose="020B0503020204020204" pitchFamily="34" charset="-122"/>
                <a:sym typeface="+mn-ea"/>
              </a:rPr>
              <a:t>?</a:t>
            </a:r>
            <a:endParaRPr lang="zh-CN" altLang="en-US" sz="2800" kern="0" dirty="0">
              <a:ea typeface="Microsoft YaHei" panose="020B0503020204020204" pitchFamily="34" charset="-122"/>
            </a:endParaRPr>
          </a:p>
        </p:txBody>
      </p:sp>
      <p:cxnSp>
        <p:nvCxnSpPr>
          <p:cNvPr id="10" name="直接连接符 1"/>
          <p:cNvCxnSpPr/>
          <p:nvPr/>
        </p:nvCxnSpPr>
        <p:spPr>
          <a:xfrm>
            <a:off x="318770"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12" name="组合 5"/>
          <p:cNvGrpSpPr/>
          <p:nvPr/>
        </p:nvGrpSpPr>
        <p:grpSpPr>
          <a:xfrm>
            <a:off x="1067435" y="108585"/>
            <a:ext cx="724535" cy="711200"/>
            <a:chOff x="1681" y="171"/>
            <a:chExt cx="1141" cy="1120"/>
          </a:xfrm>
        </p:grpSpPr>
        <p:sp>
          <p:nvSpPr>
            <p:cNvPr id="15"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
            <p:cNvSpPr txBox="1"/>
            <p:nvPr/>
          </p:nvSpPr>
          <p:spPr>
            <a:xfrm>
              <a:off x="1681" y="225"/>
              <a:ext cx="1135" cy="921"/>
            </a:xfrm>
            <a:prstGeom prst="rect">
              <a:avLst/>
            </a:prstGeom>
            <a:noFill/>
          </p:spPr>
          <p:txBody>
            <a:bodyPr wrap="square" rtlCol="0">
              <a:spAutoFit/>
            </a:bodyPr>
            <a:lstStyle/>
            <a:p>
              <a:pPr algn="ctr"/>
              <a:r>
                <a:rPr lang="en-US" altLang="zh-CN" sz="3200" b="1" dirty="0">
                  <a:solidFill>
                    <a:schemeClr val="bg1"/>
                  </a:solidFill>
                </a:rPr>
                <a:t>II</a:t>
              </a:r>
            </a:p>
          </p:txBody>
        </p:sp>
      </p:grpSp>
      <p:sp>
        <p:nvSpPr>
          <p:cNvPr id="17" name="文本框 6"/>
          <p:cNvSpPr txBox="1"/>
          <p:nvPr/>
        </p:nvSpPr>
        <p:spPr>
          <a:xfrm>
            <a:off x="1805940" y="271780"/>
            <a:ext cx="3237864" cy="369332"/>
          </a:xfrm>
          <a:prstGeom prst="rect">
            <a:avLst/>
          </a:prstGeom>
          <a:noFill/>
        </p:spPr>
        <p:txBody>
          <a:bodyPr wrap="square" rtlCol="0">
            <a:spAutoFit/>
          </a:bodyPr>
          <a:lstStyle/>
          <a:p>
            <a:r>
              <a:rPr lang="en-US" altLang="zh-CN" b="1" dirty="0">
                <a:solidFill>
                  <a:srgbClr val="336601"/>
                </a:solidFill>
                <a:ea typeface="Microsoft YaHei" panose="020B0503020204020204" pitchFamily="34" charset="-122"/>
              </a:rPr>
              <a:t>HÌNH THÀNH KIẾN THỨC</a:t>
            </a:r>
            <a:endParaRPr lang="zh-CN" altLang="en-US" b="1" dirty="0">
              <a:solidFill>
                <a:srgbClr val="336601"/>
              </a:solidFill>
              <a:ea typeface="Microsoft YaHei" panose="020B0503020204020204" pitchFamily="34" charset="-122"/>
            </a:endParaRPr>
          </a:p>
        </p:txBody>
      </p:sp>
      <p:grpSp>
        <p:nvGrpSpPr>
          <p:cNvPr id="18" name="组合 11"/>
          <p:cNvGrpSpPr/>
          <p:nvPr/>
        </p:nvGrpSpPr>
        <p:grpSpPr>
          <a:xfrm>
            <a:off x="967351" y="982413"/>
            <a:ext cx="2529636" cy="507531"/>
            <a:chOff x="4904651" y="1612051"/>
            <a:chExt cx="2529636" cy="677945"/>
          </a:xfrm>
        </p:grpSpPr>
        <p:sp>
          <p:nvSpPr>
            <p:cNvPr id="19"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0" name="矩形 13"/>
            <p:cNvSpPr/>
            <p:nvPr/>
          </p:nvSpPr>
          <p:spPr>
            <a:xfrm>
              <a:off x="4904651" y="1685619"/>
              <a:ext cx="2529636" cy="534455"/>
            </a:xfrm>
            <a:prstGeom prst="rect">
              <a:avLst/>
            </a:prstGeom>
          </p:spPr>
          <p:txBody>
            <a:bodyPr wrap="square">
              <a:spAutoFit/>
            </a:bodyPr>
            <a:lstStyle/>
            <a:p>
              <a:pPr algn="ctr"/>
              <a:r>
                <a:rPr lang="en-US" altLang="zh-CN" sz="2000" b="1" dirty="0">
                  <a:gradFill>
                    <a:gsLst>
                      <a:gs pos="83000">
                        <a:prstClr val="white"/>
                      </a:gs>
                      <a:gs pos="100000">
                        <a:prstClr val="white"/>
                      </a:gs>
                    </a:gsLst>
                    <a:lin ang="5400000" scaled="1"/>
                  </a:gradFill>
                  <a:ea typeface="Microsoft YaHei" panose="020B0503020204020204" pitchFamily="34" charset="-122"/>
                  <a:sym typeface="+mn-ea"/>
                </a:rPr>
                <a:t>ĐỌC VĂN BẢN</a:t>
              </a:r>
              <a:endParaRPr lang="zh-CN" altLang="en-US" sz="2400" b="1" dirty="0">
                <a:gradFill>
                  <a:gsLst>
                    <a:gs pos="83000">
                      <a:prstClr val="white"/>
                    </a:gs>
                    <a:gs pos="100000">
                      <a:prstClr val="white"/>
                    </a:gs>
                  </a:gsLst>
                  <a:lin ang="5400000" scaled="1"/>
                </a:gradFill>
                <a:ea typeface="Microsoft YaHei"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anim calcmode="lin" valueType="num">
                                      <p:cBhvr>
                                        <p:cTn id="8" dur="500" fill="hold"/>
                                        <p:tgtEl>
                                          <p:spTgt spid="56"/>
                                        </p:tgtEl>
                                        <p:attrNameLst>
                                          <p:attrName>style.rotation</p:attrName>
                                        </p:attrNameLst>
                                      </p:cBhvr>
                                      <p:tavLst>
                                        <p:tav tm="0">
                                          <p:val>
                                            <p:fltVal val="720"/>
                                          </p:val>
                                        </p:tav>
                                        <p:tav tm="100000">
                                          <p:val>
                                            <p:fltVal val="0"/>
                                          </p:val>
                                        </p:tav>
                                      </p:tavLst>
                                    </p:anim>
                                    <p:anim calcmode="lin" valueType="num">
                                      <p:cBhvr>
                                        <p:cTn id="9" dur="500" fill="hold"/>
                                        <p:tgtEl>
                                          <p:spTgt spid="56"/>
                                        </p:tgtEl>
                                        <p:attrNameLst>
                                          <p:attrName>ppt_h</p:attrName>
                                        </p:attrNameLst>
                                      </p:cBhvr>
                                      <p:tavLst>
                                        <p:tav tm="0">
                                          <p:val>
                                            <p:fltVal val="0"/>
                                          </p:val>
                                        </p:tav>
                                        <p:tav tm="100000">
                                          <p:val>
                                            <p:strVal val="#ppt_h"/>
                                          </p:val>
                                        </p:tav>
                                      </p:tavLst>
                                    </p:anim>
                                    <p:anim calcmode="lin" valueType="num">
                                      <p:cBhvr>
                                        <p:cTn id="10" dur="500" fill="hold"/>
                                        <p:tgtEl>
                                          <p:spTgt spid="56"/>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right)">
                                      <p:cBhvr>
                                        <p:cTn id="26" dur="500"/>
                                        <p:tgtEl>
                                          <p:spTgt spid="46"/>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right)">
                                      <p:cBhvr>
                                        <p:cTn id="29" dur="500"/>
                                        <p:tgtEl>
                                          <p:spTgt spid="48"/>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500"/>
                                        <p:tgtEl>
                                          <p:spTgt spid="4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p:cTn id="46" dur="500" fill="hold"/>
                                        <p:tgtEl>
                                          <p:spTgt spid="42"/>
                                        </p:tgtEl>
                                        <p:attrNameLst>
                                          <p:attrName>ppt_w</p:attrName>
                                        </p:attrNameLst>
                                      </p:cBhvr>
                                      <p:tavLst>
                                        <p:tav tm="0">
                                          <p:val>
                                            <p:fltVal val="0"/>
                                          </p:val>
                                        </p:tav>
                                        <p:tav tm="100000">
                                          <p:val>
                                            <p:strVal val="#ppt_w"/>
                                          </p:val>
                                        </p:tav>
                                      </p:tavLst>
                                    </p:anim>
                                    <p:anim calcmode="lin" valueType="num">
                                      <p:cBhvr>
                                        <p:cTn id="47" dur="500" fill="hold"/>
                                        <p:tgtEl>
                                          <p:spTgt spid="42"/>
                                        </p:tgtEl>
                                        <p:attrNameLst>
                                          <p:attrName>ppt_h</p:attrName>
                                        </p:attrNameLst>
                                      </p:cBhvr>
                                      <p:tavLst>
                                        <p:tav tm="0">
                                          <p:val>
                                            <p:fltVal val="0"/>
                                          </p:val>
                                        </p:tav>
                                        <p:tav tm="100000">
                                          <p:val>
                                            <p:strVal val="#ppt_h"/>
                                          </p:val>
                                        </p:tav>
                                      </p:tavLst>
                                    </p:anim>
                                    <p:animEffect transition="in" filter="fade">
                                      <p:cBhvr>
                                        <p:cTn id="48" dur="500"/>
                                        <p:tgtEl>
                                          <p:spTgt spid="42"/>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up)">
                                      <p:cBhvr>
                                        <p:cTn id="52" dur="500"/>
                                        <p:tgtEl>
                                          <p:spTgt spid="5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up)">
                                      <p:cBhvr>
                                        <p:cTn id="55" dur="500"/>
                                        <p:tgtEl>
                                          <p:spTgt spid="54"/>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par>
                                <p:cTn id="60" presetID="22" presetClass="entr" presetSubtype="8"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par>
                                <p:cTn id="63" presetID="53" presetClass="entr" presetSubtype="16"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5000"/>
                            </p:stCondLst>
                            <p:childTnLst>
                              <p:par>
                                <p:cTn id="73" presetID="2" presetClass="entr" presetSubtype="8"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0-#ppt_w/2"/>
                                          </p:val>
                                        </p:tav>
                                        <p:tav tm="100000">
                                          <p:val>
                                            <p:strVal val="#ppt_x"/>
                                          </p:val>
                                        </p:tav>
                                      </p:tavLst>
                                    </p:anim>
                                    <p:anim calcmode="lin" valueType="num">
                                      <p:cBhvr additive="base">
                                        <p:cTn id="7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animBg="1"/>
      <p:bldP spid="43" grpId="0" animBg="1"/>
      <p:bldP spid="44" grpId="0" animBg="1"/>
      <p:bldP spid="46" grpId="0"/>
      <p:bldP spid="48" grpId="0"/>
      <p:bldP spid="49" grpId="0"/>
      <p:bldP spid="50" grpId="0"/>
      <p:bldP spid="53" grpId="0"/>
      <p:bldP spid="5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p:nvPr/>
        </p:nvSpPr>
        <p:spPr>
          <a:xfrm>
            <a:off x="488088" y="1241937"/>
            <a:ext cx="3558473" cy="866640"/>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cxnSp>
        <p:nvCxnSpPr>
          <p:cNvPr id="10" name="直接连接符 1"/>
          <p:cNvCxnSpPr/>
          <p:nvPr/>
        </p:nvCxnSpPr>
        <p:spPr>
          <a:xfrm>
            <a:off x="318770"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12" name="组合 5"/>
          <p:cNvGrpSpPr/>
          <p:nvPr/>
        </p:nvGrpSpPr>
        <p:grpSpPr>
          <a:xfrm>
            <a:off x="1067435" y="108585"/>
            <a:ext cx="724535" cy="711200"/>
            <a:chOff x="1681" y="171"/>
            <a:chExt cx="1141" cy="1120"/>
          </a:xfrm>
        </p:grpSpPr>
        <p:sp>
          <p:nvSpPr>
            <p:cNvPr id="15"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
            <p:cNvSpPr txBox="1"/>
            <p:nvPr/>
          </p:nvSpPr>
          <p:spPr>
            <a:xfrm>
              <a:off x="1681" y="225"/>
              <a:ext cx="1135" cy="921"/>
            </a:xfrm>
            <a:prstGeom prst="rect">
              <a:avLst/>
            </a:prstGeom>
            <a:noFill/>
          </p:spPr>
          <p:txBody>
            <a:bodyPr wrap="square" rtlCol="0">
              <a:spAutoFit/>
            </a:bodyPr>
            <a:lstStyle/>
            <a:p>
              <a:pPr algn="ctr"/>
              <a:r>
                <a:rPr lang="en-US" altLang="zh-CN" sz="3200" b="1" dirty="0">
                  <a:solidFill>
                    <a:schemeClr val="bg1"/>
                  </a:solidFill>
                </a:rPr>
                <a:t>II</a:t>
              </a:r>
            </a:p>
          </p:txBody>
        </p:sp>
      </p:grpSp>
      <p:sp>
        <p:nvSpPr>
          <p:cNvPr id="17" name="文本框 6"/>
          <p:cNvSpPr txBox="1"/>
          <p:nvPr/>
        </p:nvSpPr>
        <p:spPr>
          <a:xfrm>
            <a:off x="1805940" y="271780"/>
            <a:ext cx="3237864" cy="369332"/>
          </a:xfrm>
          <a:prstGeom prst="rect">
            <a:avLst/>
          </a:prstGeom>
          <a:noFill/>
        </p:spPr>
        <p:txBody>
          <a:bodyPr wrap="square" rtlCol="0">
            <a:spAutoFit/>
          </a:bodyPr>
          <a:lstStyle/>
          <a:p>
            <a:r>
              <a:rPr lang="en-US" altLang="zh-CN" b="1" dirty="0">
                <a:solidFill>
                  <a:srgbClr val="336601"/>
                </a:solidFill>
                <a:ea typeface="Microsoft YaHei" panose="020B0503020204020204" pitchFamily="34" charset="-122"/>
              </a:rPr>
              <a:t>HÌNH THÀNH KIẾN THỨC</a:t>
            </a:r>
            <a:endParaRPr lang="zh-CN" altLang="en-US" b="1" dirty="0">
              <a:solidFill>
                <a:srgbClr val="336601"/>
              </a:solidFill>
              <a:ea typeface="Microsoft YaHei" panose="020B0503020204020204" pitchFamily="34" charset="-122"/>
            </a:endParaRPr>
          </a:p>
        </p:txBody>
      </p:sp>
      <p:grpSp>
        <p:nvGrpSpPr>
          <p:cNvPr id="18" name="组合 11"/>
          <p:cNvGrpSpPr/>
          <p:nvPr/>
        </p:nvGrpSpPr>
        <p:grpSpPr>
          <a:xfrm>
            <a:off x="967351" y="982413"/>
            <a:ext cx="2529636" cy="507531"/>
            <a:chOff x="4904651" y="1612051"/>
            <a:chExt cx="2529636" cy="677945"/>
          </a:xfrm>
        </p:grpSpPr>
        <p:sp>
          <p:nvSpPr>
            <p:cNvPr id="19"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0" name="矩形 13"/>
            <p:cNvSpPr/>
            <p:nvPr/>
          </p:nvSpPr>
          <p:spPr>
            <a:xfrm>
              <a:off x="4904651" y="1685619"/>
              <a:ext cx="2529636" cy="534455"/>
            </a:xfrm>
            <a:prstGeom prst="rect">
              <a:avLst/>
            </a:prstGeom>
          </p:spPr>
          <p:txBody>
            <a:bodyPr wrap="square">
              <a:spAutoFit/>
            </a:bodyPr>
            <a:lstStyle/>
            <a:p>
              <a:pPr algn="ctr"/>
              <a:r>
                <a:rPr lang="en-US" altLang="zh-CN" sz="2000" b="1" dirty="0">
                  <a:gradFill>
                    <a:gsLst>
                      <a:gs pos="83000">
                        <a:prstClr val="white"/>
                      </a:gs>
                      <a:gs pos="100000">
                        <a:prstClr val="white"/>
                      </a:gs>
                    </a:gsLst>
                    <a:lin ang="5400000" scaled="1"/>
                  </a:gradFill>
                  <a:ea typeface="Microsoft YaHei" panose="020B0503020204020204" pitchFamily="34" charset="-122"/>
                  <a:sym typeface="+mn-ea"/>
                </a:rPr>
                <a:t>ĐỌC VĂN BẢN</a:t>
              </a:r>
              <a:endParaRPr lang="zh-CN" altLang="en-US" sz="2400" b="1" dirty="0">
                <a:gradFill>
                  <a:gsLst>
                    <a:gs pos="83000">
                      <a:prstClr val="white"/>
                    </a:gs>
                    <a:gs pos="100000">
                      <a:prstClr val="white"/>
                    </a:gs>
                  </a:gsLst>
                  <a:lin ang="5400000" scaled="1"/>
                </a:gradFill>
                <a:ea typeface="Microsoft YaHei" panose="020B0503020204020204" pitchFamily="34" charset="-122"/>
              </a:endParaRPr>
            </a:p>
          </p:txBody>
        </p:sp>
      </p:grpSp>
      <p:sp>
        <p:nvSpPr>
          <p:cNvPr id="3" name="矩形 10"/>
          <p:cNvSpPr/>
          <p:nvPr/>
        </p:nvSpPr>
        <p:spPr>
          <a:xfrm>
            <a:off x="640080" y="1536656"/>
            <a:ext cx="6879836" cy="456343"/>
          </a:xfrm>
          <a:prstGeom prst="rect">
            <a:avLst/>
          </a:prstGeom>
        </p:spPr>
        <p:txBody>
          <a:bodyPr wrap="square">
            <a:spAutoFit/>
          </a:bodyPr>
          <a:lstStyle/>
          <a:p>
            <a:pPr algn="l" fontAlgn="auto">
              <a:lnSpc>
                <a:spcPct val="114000"/>
              </a:lnSpc>
            </a:pPr>
            <a:r>
              <a:rPr lang="en-US" altLang="zh-CN" sz="2200" dirty="0" err="1">
                <a:solidFill>
                  <a:schemeClr val="tx1">
                    <a:lumMod val="65000"/>
                    <a:lumOff val="35000"/>
                  </a:schemeClr>
                </a:solidFill>
                <a:effectLst/>
                <a:ea typeface="Microsoft YaHei" panose="020B0503020204020204" pitchFamily="34" charset="-122"/>
                <a:sym typeface="+mn-ea"/>
              </a:rPr>
              <a:t>Hình</a:t>
            </a:r>
            <a:r>
              <a:rPr lang="en-US" altLang="zh-CN" sz="2200" dirty="0">
                <a:solidFill>
                  <a:schemeClr val="tx1">
                    <a:lumMod val="65000"/>
                    <a:lumOff val="35000"/>
                  </a:schemeClr>
                </a:solidFill>
                <a:effectLst/>
                <a:ea typeface="Microsoft YaHei" panose="020B0503020204020204" pitchFamily="34" charset="-122"/>
                <a:sym typeface="+mn-ea"/>
              </a:rPr>
              <a:t> </a:t>
            </a:r>
            <a:r>
              <a:rPr lang="en-US" altLang="zh-CN" sz="2200" dirty="0" err="1">
                <a:solidFill>
                  <a:schemeClr val="tx1">
                    <a:lumMod val="65000"/>
                    <a:lumOff val="35000"/>
                  </a:schemeClr>
                </a:solidFill>
                <a:effectLst/>
                <a:ea typeface="Microsoft YaHei" panose="020B0503020204020204" pitchFamily="34" charset="-122"/>
                <a:sym typeface="+mn-ea"/>
              </a:rPr>
              <a:t>ảnh</a:t>
            </a:r>
            <a:r>
              <a:rPr lang="en-US" altLang="zh-CN" sz="2200" dirty="0">
                <a:solidFill>
                  <a:schemeClr val="tx1">
                    <a:lumMod val="65000"/>
                    <a:lumOff val="35000"/>
                  </a:schemeClr>
                </a:solidFill>
                <a:effectLst/>
                <a:ea typeface="Microsoft YaHei" panose="020B0503020204020204" pitchFamily="34" charset="-122"/>
                <a:sym typeface="+mn-ea"/>
              </a:rPr>
              <a:t> “</a:t>
            </a:r>
            <a:r>
              <a:rPr lang="en-US" altLang="zh-CN" sz="2200" dirty="0" err="1">
                <a:solidFill>
                  <a:schemeClr val="tx1">
                    <a:lumMod val="65000"/>
                    <a:lumOff val="35000"/>
                  </a:schemeClr>
                </a:solidFill>
                <a:effectLst/>
                <a:ea typeface="Microsoft YaHei" panose="020B0503020204020204" pitchFamily="34" charset="-122"/>
                <a:sym typeface="+mn-ea"/>
              </a:rPr>
              <a:t>mỗi</a:t>
            </a:r>
            <a:r>
              <a:rPr lang="en-US" altLang="zh-CN" sz="2200" dirty="0">
                <a:solidFill>
                  <a:schemeClr val="tx1">
                    <a:lumMod val="65000"/>
                    <a:lumOff val="35000"/>
                  </a:schemeClr>
                </a:solidFill>
                <a:effectLst/>
                <a:ea typeface="Microsoft YaHei" panose="020B0503020204020204" pitchFamily="34" charset="-122"/>
                <a:sym typeface="+mn-ea"/>
              </a:rPr>
              <a:t> </a:t>
            </a:r>
            <a:r>
              <a:rPr lang="en-US" altLang="zh-CN" sz="2200" dirty="0" err="1">
                <a:solidFill>
                  <a:schemeClr val="tx1">
                    <a:lumMod val="65000"/>
                    <a:lumOff val="35000"/>
                  </a:schemeClr>
                </a:solidFill>
                <a:effectLst/>
                <a:ea typeface="Microsoft YaHei" panose="020B0503020204020204" pitchFamily="34" charset="-122"/>
                <a:sym typeface="+mn-ea"/>
              </a:rPr>
              <a:t>giọt</a:t>
            </a:r>
            <a:r>
              <a:rPr lang="en-US" altLang="zh-CN" sz="2200" dirty="0">
                <a:solidFill>
                  <a:schemeClr val="tx1">
                    <a:lumMod val="65000"/>
                    <a:lumOff val="35000"/>
                  </a:schemeClr>
                </a:solidFill>
                <a:effectLst/>
                <a:ea typeface="Microsoft YaHei" panose="020B0503020204020204" pitchFamily="34" charset="-122"/>
                <a:sym typeface="+mn-ea"/>
              </a:rPr>
              <a:t> </a:t>
            </a:r>
            <a:r>
              <a:rPr lang="en-US" altLang="zh-CN" sz="2200" dirty="0" err="1">
                <a:solidFill>
                  <a:schemeClr val="tx1">
                    <a:lumMod val="65000"/>
                    <a:lumOff val="35000"/>
                  </a:schemeClr>
                </a:solidFill>
                <a:effectLst/>
                <a:ea typeface="Microsoft YaHei" panose="020B0503020204020204" pitchFamily="34" charset="-122"/>
                <a:sym typeface="+mn-ea"/>
              </a:rPr>
              <a:t>rơi</a:t>
            </a:r>
            <a:r>
              <a:rPr lang="en-US" altLang="zh-CN" sz="2200" dirty="0">
                <a:solidFill>
                  <a:schemeClr val="tx1">
                    <a:lumMod val="65000"/>
                    <a:lumOff val="35000"/>
                  </a:schemeClr>
                </a:solidFill>
                <a:effectLst/>
                <a:ea typeface="Microsoft YaHei" panose="020B0503020204020204" pitchFamily="34" charset="-122"/>
                <a:sym typeface="+mn-ea"/>
              </a:rPr>
              <a:t> </a:t>
            </a:r>
            <a:r>
              <a:rPr lang="en-US" altLang="zh-CN" sz="2200" dirty="0" err="1">
                <a:solidFill>
                  <a:schemeClr val="tx1">
                    <a:lumMod val="65000"/>
                    <a:lumOff val="35000"/>
                  </a:schemeClr>
                </a:solidFill>
                <a:effectLst/>
                <a:ea typeface="Microsoft YaHei" panose="020B0503020204020204" pitchFamily="34" charset="-122"/>
                <a:sym typeface="+mn-ea"/>
              </a:rPr>
              <a:t>tàn</a:t>
            </a:r>
            <a:r>
              <a:rPr lang="en-US" altLang="zh-CN" sz="2200" dirty="0">
                <a:solidFill>
                  <a:schemeClr val="tx1">
                    <a:lumMod val="65000"/>
                    <a:lumOff val="35000"/>
                  </a:schemeClr>
                </a:solidFill>
                <a:effectLst/>
                <a:ea typeface="Microsoft YaHei" panose="020B0503020204020204" pitchFamily="34" charset="-122"/>
                <a:sym typeface="+mn-ea"/>
              </a:rPr>
              <a:t>”:</a:t>
            </a:r>
            <a:endParaRPr lang="zh-CN" altLang="en-US" sz="2200" dirty="0">
              <a:gradFill>
                <a:gsLst>
                  <a:gs pos="0">
                    <a:prstClr val="black">
                      <a:lumMod val="50000"/>
                      <a:lumOff val="50000"/>
                    </a:prstClr>
                  </a:gs>
                  <a:gs pos="100000">
                    <a:prstClr val="black">
                      <a:lumMod val="50000"/>
                      <a:lumOff val="50000"/>
                    </a:prstClr>
                  </a:gs>
                </a:gsLst>
                <a:lin ang="2700000" scaled="1"/>
              </a:gradFill>
              <a:ea typeface="Microsoft YaHei" panose="020B0503020204020204" pitchFamily="34" charset="-122"/>
            </a:endParaRPr>
          </a:p>
        </p:txBody>
      </p:sp>
      <p:graphicFrame>
        <p:nvGraphicFramePr>
          <p:cNvPr id="4" name="Table 4"/>
          <p:cNvGraphicFramePr>
            <a:graphicFrameLocks noGrp="1"/>
          </p:cNvGraphicFramePr>
          <p:nvPr/>
        </p:nvGraphicFramePr>
        <p:xfrm>
          <a:off x="488088" y="2424763"/>
          <a:ext cx="11187572" cy="4228522"/>
        </p:xfrm>
        <a:graphic>
          <a:graphicData uri="http://schemas.openxmlformats.org/drawingml/2006/table">
            <a:tbl>
              <a:tblPr firstRow="1" bandRow="1">
                <a:tableStyleId>{93296810-A885-4BE3-A3E7-6D5BEEA58F35}</a:tableStyleId>
              </a:tblPr>
              <a:tblGrid>
                <a:gridCol w="5593786">
                  <a:extLst>
                    <a:ext uri="{9D8B030D-6E8A-4147-A177-3AD203B41FA5}">
                      <a16:colId xmlns:a16="http://schemas.microsoft.com/office/drawing/2014/main" val="20000"/>
                    </a:ext>
                  </a:extLst>
                </a:gridCol>
                <a:gridCol w="5593786">
                  <a:extLst>
                    <a:ext uri="{9D8B030D-6E8A-4147-A177-3AD203B41FA5}">
                      <a16:colId xmlns:a16="http://schemas.microsoft.com/office/drawing/2014/main" val="20001"/>
                    </a:ext>
                  </a:extLst>
                </a:gridCol>
              </a:tblGrid>
              <a:tr h="600358">
                <a:tc>
                  <a:txBody>
                    <a:bodyPr/>
                    <a:lstStyle/>
                    <a:p>
                      <a:pPr algn="ctr"/>
                      <a:r>
                        <a:rPr lang="en-US" sz="2400" dirty="0" err="1"/>
                        <a:t>Giọt</a:t>
                      </a:r>
                      <a:endParaRPr lang="en-US" sz="2400" dirty="0"/>
                    </a:p>
                  </a:txBody>
                  <a:tcPr anchor="ctr"/>
                </a:tc>
                <a:tc>
                  <a:txBody>
                    <a:bodyPr/>
                    <a:lstStyle/>
                    <a:p>
                      <a:pPr algn="ctr"/>
                      <a:r>
                        <a:rPr lang="en-US" sz="2400" dirty="0" err="1"/>
                        <a:t>Rơi</a:t>
                      </a:r>
                      <a:endParaRPr lang="en-US" sz="2400" dirty="0"/>
                    </a:p>
                  </a:txBody>
                  <a:tcPr anchor="ctr"/>
                </a:tc>
                <a:extLst>
                  <a:ext uri="{0D108BD9-81ED-4DB2-BD59-A6C34878D82A}">
                    <a16:rowId xmlns:a16="http://schemas.microsoft.com/office/drawing/2014/main" val="10000"/>
                  </a:ext>
                </a:extLst>
              </a:tr>
              <a:tr h="181408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814082">
                <a:tc gridSpan="2">
                  <a:txBody>
                    <a:bodyPr/>
                    <a:lstStyle/>
                    <a:p>
                      <a:r>
                        <a:rPr lang="en-US" dirty="0"/>
                        <a:t>=&gt;</a:t>
                      </a:r>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1"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500"/>
                                        <p:tgtEl>
                                          <p:spTgt spid="2"/>
                                        </p:tgtEl>
                                      </p:cBhvr>
                                    </p:animEffect>
                                  </p:childTnLst>
                                </p:cTn>
                              </p:par>
                              <p:par>
                                <p:cTn id="29" presetID="42" presetClass="entr" presetSubtype="0" fill="hold" grpId="0" nodeType="withEffect">
                                  <p:stCondLst>
                                    <p:cond delay="1500"/>
                                  </p:stCondLst>
                                  <p:iterate type="lt">
                                    <p:tmPct val="1908"/>
                                  </p:iterate>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p:nvPr/>
        </p:nvSpPr>
        <p:spPr>
          <a:xfrm>
            <a:off x="488089" y="1241937"/>
            <a:ext cx="3654008" cy="866640"/>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cxnSp>
        <p:nvCxnSpPr>
          <p:cNvPr id="10" name="直接连接符 1"/>
          <p:cNvCxnSpPr/>
          <p:nvPr/>
        </p:nvCxnSpPr>
        <p:spPr>
          <a:xfrm>
            <a:off x="318770"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12" name="组合 5"/>
          <p:cNvGrpSpPr/>
          <p:nvPr/>
        </p:nvGrpSpPr>
        <p:grpSpPr>
          <a:xfrm>
            <a:off x="1067435" y="108585"/>
            <a:ext cx="724535" cy="711200"/>
            <a:chOff x="1681" y="171"/>
            <a:chExt cx="1141" cy="1120"/>
          </a:xfrm>
        </p:grpSpPr>
        <p:sp>
          <p:nvSpPr>
            <p:cNvPr id="15"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
            <p:cNvSpPr txBox="1"/>
            <p:nvPr/>
          </p:nvSpPr>
          <p:spPr>
            <a:xfrm>
              <a:off x="1681" y="225"/>
              <a:ext cx="1135" cy="921"/>
            </a:xfrm>
            <a:prstGeom prst="rect">
              <a:avLst/>
            </a:prstGeom>
            <a:noFill/>
          </p:spPr>
          <p:txBody>
            <a:bodyPr wrap="square" rtlCol="0">
              <a:spAutoFit/>
            </a:bodyPr>
            <a:lstStyle/>
            <a:p>
              <a:pPr algn="ctr"/>
              <a:r>
                <a:rPr lang="en-US" altLang="zh-CN" sz="3200" b="1" dirty="0">
                  <a:solidFill>
                    <a:schemeClr val="bg1"/>
                  </a:solidFill>
                </a:rPr>
                <a:t>II</a:t>
              </a:r>
            </a:p>
          </p:txBody>
        </p:sp>
      </p:grpSp>
      <p:sp>
        <p:nvSpPr>
          <p:cNvPr id="17" name="文本框 6"/>
          <p:cNvSpPr txBox="1"/>
          <p:nvPr/>
        </p:nvSpPr>
        <p:spPr>
          <a:xfrm>
            <a:off x="1805940" y="271780"/>
            <a:ext cx="3237864" cy="369332"/>
          </a:xfrm>
          <a:prstGeom prst="rect">
            <a:avLst/>
          </a:prstGeom>
          <a:noFill/>
        </p:spPr>
        <p:txBody>
          <a:bodyPr wrap="square" rtlCol="0">
            <a:spAutoFit/>
          </a:bodyPr>
          <a:lstStyle/>
          <a:p>
            <a:r>
              <a:rPr lang="en-US" altLang="zh-CN" b="1" dirty="0">
                <a:solidFill>
                  <a:srgbClr val="336601"/>
                </a:solidFill>
                <a:ea typeface="Microsoft YaHei" panose="020B0503020204020204" pitchFamily="34" charset="-122"/>
              </a:rPr>
              <a:t>HÌNH THÀNH KIẾN THỨC</a:t>
            </a:r>
            <a:endParaRPr lang="zh-CN" altLang="en-US" b="1" dirty="0">
              <a:solidFill>
                <a:srgbClr val="336601"/>
              </a:solidFill>
              <a:ea typeface="Microsoft YaHei" panose="020B0503020204020204" pitchFamily="34" charset="-122"/>
            </a:endParaRPr>
          </a:p>
        </p:txBody>
      </p:sp>
      <p:grpSp>
        <p:nvGrpSpPr>
          <p:cNvPr id="18" name="组合 11"/>
          <p:cNvGrpSpPr/>
          <p:nvPr/>
        </p:nvGrpSpPr>
        <p:grpSpPr>
          <a:xfrm>
            <a:off x="967351" y="982413"/>
            <a:ext cx="2529636" cy="507531"/>
            <a:chOff x="4904651" y="1612051"/>
            <a:chExt cx="2529636" cy="677945"/>
          </a:xfrm>
        </p:grpSpPr>
        <p:sp>
          <p:nvSpPr>
            <p:cNvPr id="19"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0" name="矩形 13"/>
            <p:cNvSpPr/>
            <p:nvPr/>
          </p:nvSpPr>
          <p:spPr>
            <a:xfrm>
              <a:off x="4904651" y="1685619"/>
              <a:ext cx="2529636" cy="534455"/>
            </a:xfrm>
            <a:prstGeom prst="rect">
              <a:avLst/>
            </a:prstGeom>
          </p:spPr>
          <p:txBody>
            <a:bodyPr wrap="square">
              <a:spAutoFit/>
            </a:bodyPr>
            <a:lstStyle/>
            <a:p>
              <a:pPr algn="ctr"/>
              <a:r>
                <a:rPr lang="en-US" altLang="zh-CN" sz="2000" b="1" dirty="0">
                  <a:gradFill>
                    <a:gsLst>
                      <a:gs pos="83000">
                        <a:prstClr val="white"/>
                      </a:gs>
                      <a:gs pos="100000">
                        <a:prstClr val="white"/>
                      </a:gs>
                    </a:gsLst>
                    <a:lin ang="5400000" scaled="1"/>
                  </a:gradFill>
                  <a:ea typeface="Microsoft YaHei" panose="020B0503020204020204" pitchFamily="34" charset="-122"/>
                  <a:sym typeface="+mn-ea"/>
                </a:rPr>
                <a:t>ĐỌC VĂN BẢN</a:t>
              </a:r>
              <a:endParaRPr lang="zh-CN" altLang="en-US" sz="2400" b="1" dirty="0">
                <a:gradFill>
                  <a:gsLst>
                    <a:gs pos="83000">
                      <a:prstClr val="white"/>
                    </a:gs>
                    <a:gs pos="100000">
                      <a:prstClr val="white"/>
                    </a:gs>
                  </a:gsLst>
                  <a:lin ang="5400000" scaled="1"/>
                </a:gradFill>
                <a:ea typeface="Microsoft YaHei" panose="020B0503020204020204" pitchFamily="34" charset="-122"/>
              </a:endParaRPr>
            </a:p>
          </p:txBody>
        </p:sp>
      </p:grpSp>
      <p:sp>
        <p:nvSpPr>
          <p:cNvPr id="3" name="矩形 10"/>
          <p:cNvSpPr/>
          <p:nvPr/>
        </p:nvSpPr>
        <p:spPr>
          <a:xfrm>
            <a:off x="488088" y="1536656"/>
            <a:ext cx="3729070" cy="456343"/>
          </a:xfrm>
          <a:prstGeom prst="rect">
            <a:avLst/>
          </a:prstGeom>
        </p:spPr>
        <p:txBody>
          <a:bodyPr wrap="square">
            <a:spAutoFit/>
          </a:bodyPr>
          <a:lstStyle/>
          <a:p>
            <a:pPr algn="l" fontAlgn="auto">
              <a:lnSpc>
                <a:spcPct val="114000"/>
              </a:lnSpc>
            </a:pPr>
            <a:r>
              <a:rPr lang="en-US" altLang="zh-CN" sz="2200" dirty="0">
                <a:effectLst/>
                <a:ea typeface="Microsoft YaHei" panose="020B0503020204020204" pitchFamily="34" charset="-122"/>
                <a:sym typeface="+mn-ea"/>
              </a:rPr>
              <a:t>1. </a:t>
            </a:r>
            <a:r>
              <a:rPr lang="en-US" altLang="zh-CN" sz="2200" dirty="0" err="1">
                <a:effectLst/>
                <a:ea typeface="Microsoft YaHei" panose="020B0503020204020204" pitchFamily="34" charset="-122"/>
                <a:sym typeface="+mn-ea"/>
              </a:rPr>
              <a:t>Hình</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ảnh</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mỗi</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giọt</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rơi</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tàn</a:t>
            </a:r>
            <a:r>
              <a:rPr lang="en-US" altLang="zh-CN" sz="2200" dirty="0">
                <a:effectLst/>
                <a:ea typeface="Microsoft YaHei" panose="020B0503020204020204" pitchFamily="34" charset="-122"/>
                <a:sym typeface="+mn-ea"/>
              </a:rPr>
              <a:t>”:</a:t>
            </a:r>
            <a:endParaRPr lang="zh-CN" altLang="en-US" sz="2200" dirty="0">
              <a:ea typeface="Microsoft YaHei" panose="020B0503020204020204" pitchFamily="34" charset="-122"/>
            </a:endParaRPr>
          </a:p>
        </p:txBody>
      </p:sp>
      <p:graphicFrame>
        <p:nvGraphicFramePr>
          <p:cNvPr id="4" name="Table 4"/>
          <p:cNvGraphicFramePr>
            <a:graphicFrameLocks noGrp="1"/>
          </p:cNvGraphicFramePr>
          <p:nvPr/>
        </p:nvGraphicFramePr>
        <p:xfrm>
          <a:off x="502214" y="2287718"/>
          <a:ext cx="11187572" cy="4142580"/>
        </p:xfrm>
        <a:graphic>
          <a:graphicData uri="http://schemas.openxmlformats.org/drawingml/2006/table">
            <a:tbl>
              <a:tblPr firstRow="1" bandRow="1">
                <a:tableStyleId>{93296810-A885-4BE3-A3E7-6D5BEEA58F35}</a:tableStyleId>
              </a:tblPr>
              <a:tblGrid>
                <a:gridCol w="5593786">
                  <a:extLst>
                    <a:ext uri="{9D8B030D-6E8A-4147-A177-3AD203B41FA5}">
                      <a16:colId xmlns:a16="http://schemas.microsoft.com/office/drawing/2014/main" val="20000"/>
                    </a:ext>
                  </a:extLst>
                </a:gridCol>
                <a:gridCol w="5593786">
                  <a:extLst>
                    <a:ext uri="{9D8B030D-6E8A-4147-A177-3AD203B41FA5}">
                      <a16:colId xmlns:a16="http://schemas.microsoft.com/office/drawing/2014/main" val="20001"/>
                    </a:ext>
                  </a:extLst>
                </a:gridCol>
              </a:tblGrid>
              <a:tr h="626079">
                <a:tc>
                  <a:txBody>
                    <a:bodyPr/>
                    <a:lstStyle/>
                    <a:p>
                      <a:pPr algn="ctr"/>
                      <a:r>
                        <a:rPr lang="en-US" sz="2400" dirty="0" err="1"/>
                        <a:t>Giọt</a:t>
                      </a:r>
                      <a:endParaRPr lang="en-US" sz="2400" dirty="0"/>
                    </a:p>
                  </a:txBody>
                  <a:tcPr anchor="ctr"/>
                </a:tc>
                <a:tc>
                  <a:txBody>
                    <a:bodyPr/>
                    <a:lstStyle/>
                    <a:p>
                      <a:pPr algn="ctr"/>
                      <a:r>
                        <a:rPr lang="en-US" sz="2400" dirty="0" err="1"/>
                        <a:t>Rơi</a:t>
                      </a:r>
                      <a:endParaRPr lang="en-US" sz="2400" dirty="0"/>
                    </a:p>
                  </a:txBody>
                  <a:tcPr anchor="ctr"/>
                </a:tc>
                <a:extLst>
                  <a:ext uri="{0D108BD9-81ED-4DB2-BD59-A6C34878D82A}">
                    <a16:rowId xmlns:a16="http://schemas.microsoft.com/office/drawing/2014/main" val="10000"/>
                  </a:ext>
                </a:extLst>
              </a:tr>
              <a:tr h="2291515">
                <a:tc>
                  <a:txBody>
                    <a:bodyPr/>
                    <a:lstStyle/>
                    <a:p>
                      <a:pPr algn="just"/>
                      <a:r>
                        <a:rPr lang="en-US" sz="2200" kern="1200" dirty="0">
                          <a:solidFill>
                            <a:schemeClr val="dk1"/>
                          </a:solidFill>
                          <a:effectLst/>
                          <a:latin typeface="+mn-lt"/>
                          <a:ea typeface="+mn-ea"/>
                          <a:cs typeface="+mn-cs"/>
                        </a:rPr>
                        <a:t>G</a:t>
                      </a:r>
                      <a:r>
                        <a:rPr lang="vi-VN" sz="2200" kern="1200" dirty="0" err="1">
                          <a:solidFill>
                            <a:schemeClr val="dk1"/>
                          </a:solidFill>
                          <a:effectLst/>
                          <a:latin typeface="+mn-lt"/>
                          <a:ea typeface="+mn-ea"/>
                          <a:cs typeface="+mn-cs"/>
                        </a:rPr>
                        <a:t>iọt</a:t>
                      </a:r>
                      <a:r>
                        <a:rPr lang="vi-VN" sz="2200" kern="1200" dirty="0">
                          <a:solidFill>
                            <a:schemeClr val="dk1"/>
                          </a:solidFill>
                          <a:effectLst/>
                          <a:latin typeface="+mn-lt"/>
                          <a:ea typeface="+mn-ea"/>
                          <a:cs typeface="+mn-cs"/>
                        </a:rPr>
                        <a:t> đàn</a:t>
                      </a:r>
                      <a:r>
                        <a:rPr lang="en-US" sz="2200" kern="1200" dirty="0">
                          <a:solidFill>
                            <a:schemeClr val="dk1"/>
                          </a:solidFill>
                          <a:effectLst/>
                          <a:latin typeface="+mn-lt"/>
                          <a:ea typeface="+mn-ea"/>
                          <a:cs typeface="+mn-cs"/>
                        </a:rPr>
                        <a:t>, </a:t>
                      </a:r>
                      <a:r>
                        <a:rPr lang="vi-VN" sz="2200" kern="1200" dirty="0">
                          <a:solidFill>
                            <a:schemeClr val="dk1"/>
                          </a:solidFill>
                          <a:effectLst/>
                          <a:latin typeface="+mn-lt"/>
                          <a:ea typeface="+mn-ea"/>
                          <a:cs typeface="+mn-cs"/>
                        </a:rPr>
                        <a:t>nếu như “giọt” là đơn vị của chất lỏng thì “giọt rơi tàn như lệ ngân” lại là giọt ánh sáng, giọt âm thanh.</a:t>
                      </a:r>
                      <a:endParaRPr lang="en-US" sz="2200" dirty="0"/>
                    </a:p>
                  </a:txBody>
                  <a:tcPr/>
                </a:tc>
                <a:tc>
                  <a:txBody>
                    <a:bodyPr/>
                    <a:lstStyle/>
                    <a:p>
                      <a:pPr algn="just"/>
                      <a:r>
                        <a:rPr lang="en-US" sz="2200" kern="1200" dirty="0">
                          <a:solidFill>
                            <a:schemeClr val="dk1"/>
                          </a:solidFill>
                          <a:effectLst/>
                          <a:latin typeface="+mn-lt"/>
                          <a:ea typeface="+mn-ea"/>
                          <a:cs typeface="+mn-cs"/>
                        </a:rPr>
                        <a:t>T</a:t>
                      </a:r>
                      <a:r>
                        <a:rPr lang="vi-VN" sz="2200" kern="1200" dirty="0" err="1">
                          <a:solidFill>
                            <a:schemeClr val="dk1"/>
                          </a:solidFill>
                          <a:effectLst/>
                          <a:latin typeface="+mn-lt"/>
                          <a:ea typeface="+mn-ea"/>
                          <a:cs typeface="+mn-cs"/>
                        </a:rPr>
                        <a:t>iếng</a:t>
                      </a:r>
                      <a:r>
                        <a:rPr lang="vi-VN" sz="2200" kern="1200" dirty="0">
                          <a:solidFill>
                            <a:schemeClr val="dk1"/>
                          </a:solidFill>
                          <a:effectLst/>
                          <a:latin typeface="+mn-lt"/>
                          <a:ea typeface="+mn-ea"/>
                          <a:cs typeface="+mn-cs"/>
                        </a:rPr>
                        <a:t> vang thấy được cả ánh sáng “tàn”, đem so sánh với “lệ” là giọt chất lỏng tạo cho “giọt” có cấu trúc muôn hình thể: âm thanh biến thành ánh sáng, ý thơ lung linh, chính tâm hồn tinh tế của thi nhân đã “kết” tiếng đàn kia từ âm, sắc thành giọt lỏng.</a:t>
                      </a:r>
                      <a:endParaRPr lang="en-US" sz="2200" dirty="0"/>
                    </a:p>
                  </a:txBody>
                  <a:tcPr/>
                </a:tc>
                <a:extLst>
                  <a:ext uri="{0D108BD9-81ED-4DB2-BD59-A6C34878D82A}">
                    <a16:rowId xmlns:a16="http://schemas.microsoft.com/office/drawing/2014/main" val="10001"/>
                  </a:ext>
                </a:extLst>
              </a:tr>
              <a:tr h="1224986">
                <a:tc gridSpan="2">
                  <a:txBody>
                    <a:bodyPr/>
                    <a:lstStyle/>
                    <a:p>
                      <a:pPr algn="just"/>
                      <a:r>
                        <a:rPr lang="en-US" sz="2200" dirty="0">
                          <a:solidFill>
                            <a:srgbClr val="FF0000"/>
                          </a:solidFill>
                        </a:rPr>
                        <a:t>=&gt; </a:t>
                      </a:r>
                      <a:r>
                        <a:rPr lang="vi-VN" sz="2200" kern="1200" dirty="0">
                          <a:solidFill>
                            <a:srgbClr val="FF0000"/>
                          </a:solidFill>
                          <a:effectLst/>
                          <a:latin typeface="+mn-lt"/>
                          <a:ea typeface="+mn-ea"/>
                          <a:cs typeface="+mn-cs"/>
                        </a:rPr>
                        <a:t>Âm thanh tích tụ mối sầu ở cảnh, ở tình kết thành giọt rơi giữa đêm vắng, giọt âm thanh cứ chơi vơi giữa lòng vũ trụ, giữa lòng thi sĩ. Dư âm của nó cứ lay động nhẹ trái tim nhà thơ, cứ đọng dần, đọng dần cho đầy tâm hồn cô vắng. </a:t>
                      </a:r>
                      <a:endParaRPr lang="en-US" sz="2200" dirty="0">
                        <a:solidFill>
                          <a:srgbClr val="FF0000"/>
                        </a:solidFill>
                      </a:endParaRPr>
                    </a:p>
                  </a:txBody>
                  <a:tcPr anchor="ct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1"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500"/>
                                        <p:tgtEl>
                                          <p:spTgt spid="2"/>
                                        </p:tgtEl>
                                      </p:cBhvr>
                                    </p:animEffect>
                                  </p:childTnLst>
                                </p:cTn>
                              </p:par>
                              <p:par>
                                <p:cTn id="29" presetID="42" presetClass="entr" presetSubtype="0" fill="hold" grpId="0" nodeType="withEffect">
                                  <p:stCondLst>
                                    <p:cond delay="1500"/>
                                  </p:stCondLst>
                                  <p:iterate type="lt">
                                    <p:tmPct val="1908"/>
                                  </p:iterate>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p:nvPr/>
        </p:nvSpPr>
        <p:spPr>
          <a:xfrm>
            <a:off x="488088" y="1241937"/>
            <a:ext cx="4097559" cy="866640"/>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cxnSp>
        <p:nvCxnSpPr>
          <p:cNvPr id="10" name="直接连接符 1"/>
          <p:cNvCxnSpPr/>
          <p:nvPr/>
        </p:nvCxnSpPr>
        <p:spPr>
          <a:xfrm>
            <a:off x="318770"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12" name="组合 5"/>
          <p:cNvGrpSpPr/>
          <p:nvPr/>
        </p:nvGrpSpPr>
        <p:grpSpPr>
          <a:xfrm>
            <a:off x="1067435" y="108585"/>
            <a:ext cx="724535" cy="711200"/>
            <a:chOff x="1681" y="171"/>
            <a:chExt cx="1141" cy="1120"/>
          </a:xfrm>
        </p:grpSpPr>
        <p:sp>
          <p:nvSpPr>
            <p:cNvPr id="15"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
            <p:cNvSpPr txBox="1"/>
            <p:nvPr/>
          </p:nvSpPr>
          <p:spPr>
            <a:xfrm>
              <a:off x="1681" y="225"/>
              <a:ext cx="1135" cy="921"/>
            </a:xfrm>
            <a:prstGeom prst="rect">
              <a:avLst/>
            </a:prstGeom>
            <a:noFill/>
          </p:spPr>
          <p:txBody>
            <a:bodyPr wrap="square" rtlCol="0">
              <a:spAutoFit/>
            </a:bodyPr>
            <a:lstStyle/>
            <a:p>
              <a:pPr algn="ctr"/>
              <a:r>
                <a:rPr lang="en-US" altLang="zh-CN" sz="3200" b="1" dirty="0">
                  <a:solidFill>
                    <a:schemeClr val="bg1"/>
                  </a:solidFill>
                </a:rPr>
                <a:t>II</a:t>
              </a:r>
            </a:p>
          </p:txBody>
        </p:sp>
      </p:grpSp>
      <p:sp>
        <p:nvSpPr>
          <p:cNvPr id="17" name="文本框 6"/>
          <p:cNvSpPr txBox="1"/>
          <p:nvPr/>
        </p:nvSpPr>
        <p:spPr>
          <a:xfrm>
            <a:off x="1805940" y="271780"/>
            <a:ext cx="3237864" cy="369332"/>
          </a:xfrm>
          <a:prstGeom prst="rect">
            <a:avLst/>
          </a:prstGeom>
          <a:noFill/>
        </p:spPr>
        <p:txBody>
          <a:bodyPr wrap="square" rtlCol="0">
            <a:spAutoFit/>
          </a:bodyPr>
          <a:lstStyle/>
          <a:p>
            <a:r>
              <a:rPr lang="en-US" altLang="zh-CN" b="1" dirty="0">
                <a:solidFill>
                  <a:srgbClr val="336601"/>
                </a:solidFill>
                <a:ea typeface="Microsoft YaHei" panose="020B0503020204020204" pitchFamily="34" charset="-122"/>
              </a:rPr>
              <a:t>HÌNH THÀNH KIẾN THỨC</a:t>
            </a:r>
            <a:endParaRPr lang="zh-CN" altLang="en-US" b="1" dirty="0">
              <a:solidFill>
                <a:srgbClr val="336601"/>
              </a:solidFill>
              <a:ea typeface="Microsoft YaHei" panose="020B0503020204020204" pitchFamily="34" charset="-122"/>
            </a:endParaRPr>
          </a:p>
        </p:txBody>
      </p:sp>
      <p:grpSp>
        <p:nvGrpSpPr>
          <p:cNvPr id="18" name="组合 11"/>
          <p:cNvGrpSpPr/>
          <p:nvPr/>
        </p:nvGrpSpPr>
        <p:grpSpPr>
          <a:xfrm>
            <a:off x="967351" y="982413"/>
            <a:ext cx="2529636" cy="507531"/>
            <a:chOff x="4904651" y="1612051"/>
            <a:chExt cx="2529636" cy="677945"/>
          </a:xfrm>
        </p:grpSpPr>
        <p:sp>
          <p:nvSpPr>
            <p:cNvPr id="19"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0" name="矩形 13"/>
            <p:cNvSpPr/>
            <p:nvPr/>
          </p:nvSpPr>
          <p:spPr>
            <a:xfrm>
              <a:off x="4904651" y="1685619"/>
              <a:ext cx="2529636" cy="534455"/>
            </a:xfrm>
            <a:prstGeom prst="rect">
              <a:avLst/>
            </a:prstGeom>
          </p:spPr>
          <p:txBody>
            <a:bodyPr wrap="square">
              <a:spAutoFit/>
            </a:bodyPr>
            <a:lstStyle/>
            <a:p>
              <a:pPr algn="ctr"/>
              <a:r>
                <a:rPr lang="en-US" altLang="zh-CN" sz="2000" b="1" dirty="0">
                  <a:gradFill>
                    <a:gsLst>
                      <a:gs pos="83000">
                        <a:prstClr val="white"/>
                      </a:gs>
                      <a:gs pos="100000">
                        <a:prstClr val="white"/>
                      </a:gs>
                    </a:gsLst>
                    <a:lin ang="5400000" scaled="1"/>
                  </a:gradFill>
                  <a:ea typeface="Microsoft YaHei" panose="020B0503020204020204" pitchFamily="34" charset="-122"/>
                  <a:sym typeface="+mn-ea"/>
                </a:rPr>
                <a:t>ĐỌC VĂN BẢN</a:t>
              </a:r>
              <a:endParaRPr lang="zh-CN" altLang="en-US" sz="2400" b="1" dirty="0">
                <a:gradFill>
                  <a:gsLst>
                    <a:gs pos="83000">
                      <a:prstClr val="white"/>
                    </a:gs>
                    <a:gs pos="100000">
                      <a:prstClr val="white"/>
                    </a:gs>
                  </a:gsLst>
                  <a:lin ang="5400000" scaled="1"/>
                </a:gradFill>
                <a:ea typeface="Microsoft YaHei" panose="020B0503020204020204" pitchFamily="34" charset="-122"/>
              </a:endParaRPr>
            </a:p>
          </p:txBody>
        </p:sp>
      </p:grpSp>
      <p:sp>
        <p:nvSpPr>
          <p:cNvPr id="3" name="矩形 10"/>
          <p:cNvSpPr/>
          <p:nvPr/>
        </p:nvSpPr>
        <p:spPr>
          <a:xfrm>
            <a:off x="488088" y="1536656"/>
            <a:ext cx="3967906" cy="456343"/>
          </a:xfrm>
          <a:prstGeom prst="rect">
            <a:avLst/>
          </a:prstGeom>
        </p:spPr>
        <p:txBody>
          <a:bodyPr wrap="square">
            <a:spAutoFit/>
          </a:bodyPr>
          <a:lstStyle/>
          <a:p>
            <a:pPr algn="l" fontAlgn="auto">
              <a:lnSpc>
                <a:spcPct val="114000"/>
              </a:lnSpc>
            </a:pPr>
            <a:r>
              <a:rPr lang="en-US" altLang="zh-CN" sz="2200" dirty="0">
                <a:ea typeface="Microsoft YaHei" panose="020B0503020204020204" pitchFamily="34" charset="-122"/>
                <a:sym typeface="+mn-ea"/>
              </a:rPr>
              <a:t>2</a:t>
            </a:r>
            <a:r>
              <a:rPr lang="en-US" altLang="zh-CN" sz="2200" dirty="0">
                <a:effectLst/>
                <a:ea typeface="Microsoft YaHei" panose="020B0503020204020204" pitchFamily="34" charset="-122"/>
                <a:sym typeface="+mn-ea"/>
              </a:rPr>
              <a:t>. </a:t>
            </a:r>
            <a:r>
              <a:rPr lang="en-US" altLang="zh-CN" sz="2200" dirty="0" err="1">
                <a:ea typeface="Microsoft YaHei" panose="020B0503020204020204" pitchFamily="34" charset="-122"/>
                <a:sym typeface="+mn-ea"/>
              </a:rPr>
              <a:t>Âm</a:t>
            </a:r>
            <a:r>
              <a:rPr lang="en-US" altLang="zh-CN" sz="2200" dirty="0">
                <a:ea typeface="Microsoft YaHei" panose="020B0503020204020204" pitchFamily="34" charset="-122"/>
                <a:sym typeface="+mn-ea"/>
              </a:rPr>
              <a:t> </a:t>
            </a:r>
            <a:r>
              <a:rPr lang="en-US" altLang="zh-CN" sz="2200" dirty="0" err="1">
                <a:ea typeface="Microsoft YaHei" panose="020B0503020204020204" pitchFamily="34" charset="-122"/>
                <a:sym typeface="+mn-ea"/>
              </a:rPr>
              <a:t>thanh</a:t>
            </a:r>
            <a:r>
              <a:rPr lang="en-US" altLang="zh-CN" sz="2200" dirty="0">
                <a:effectLst/>
                <a:ea typeface="Microsoft YaHei" panose="020B0503020204020204" pitchFamily="34" charset="-122"/>
                <a:sym typeface="+mn-ea"/>
              </a:rPr>
              <a:t> “</a:t>
            </a:r>
            <a:r>
              <a:rPr lang="en-US" altLang="zh-CN" sz="2200" dirty="0">
                <a:ea typeface="Microsoft YaHei" panose="020B0503020204020204" pitchFamily="34" charset="-122"/>
                <a:sym typeface="+mn-ea"/>
              </a:rPr>
              <a:t>long </a:t>
            </a:r>
            <a:r>
              <a:rPr lang="en-US" altLang="zh-CN" sz="2200" dirty="0" err="1">
                <a:ea typeface="Microsoft YaHei" panose="020B0503020204020204" pitchFamily="34" charset="-122"/>
                <a:sym typeface="+mn-ea"/>
              </a:rPr>
              <a:t>lanh</a:t>
            </a:r>
            <a:r>
              <a:rPr lang="en-US" altLang="zh-CN" sz="2200" dirty="0">
                <a:ea typeface="Microsoft YaHei" panose="020B0503020204020204" pitchFamily="34" charset="-122"/>
                <a:sym typeface="+mn-ea"/>
              </a:rPr>
              <a:t> </a:t>
            </a:r>
            <a:r>
              <a:rPr lang="en-US" altLang="zh-CN" sz="2200" dirty="0" err="1">
                <a:ea typeface="Microsoft YaHei" panose="020B0503020204020204" pitchFamily="34" charset="-122"/>
                <a:sym typeface="+mn-ea"/>
              </a:rPr>
              <a:t>tiếng</a:t>
            </a:r>
            <a:r>
              <a:rPr lang="en-US" altLang="zh-CN" sz="2200" dirty="0">
                <a:ea typeface="Microsoft YaHei" panose="020B0503020204020204" pitchFamily="34" charset="-122"/>
                <a:sym typeface="+mn-ea"/>
              </a:rPr>
              <a:t> </a:t>
            </a:r>
            <a:r>
              <a:rPr lang="en-US" altLang="zh-CN" sz="2200" dirty="0" err="1">
                <a:ea typeface="Microsoft YaHei" panose="020B0503020204020204" pitchFamily="34" charset="-122"/>
                <a:sym typeface="+mn-ea"/>
              </a:rPr>
              <a:t>sỏi</a:t>
            </a:r>
            <a:r>
              <a:rPr lang="en-US" altLang="zh-CN" sz="2200" dirty="0">
                <a:effectLst/>
                <a:ea typeface="Microsoft YaHei" panose="020B0503020204020204" pitchFamily="34" charset="-122"/>
                <a:sym typeface="+mn-ea"/>
              </a:rPr>
              <a:t>”:</a:t>
            </a:r>
            <a:endParaRPr lang="zh-CN" altLang="en-US" sz="2200" dirty="0">
              <a:ea typeface="Microsoft YaHei" panose="020B0503020204020204" pitchFamily="34" charset="-122"/>
            </a:endParaRPr>
          </a:p>
        </p:txBody>
      </p:sp>
      <p:sp>
        <p:nvSpPr>
          <p:cNvPr id="7" name="Oval 66"/>
          <p:cNvSpPr/>
          <p:nvPr/>
        </p:nvSpPr>
        <p:spPr>
          <a:xfrm rot="20700000">
            <a:off x="1142050" y="2685549"/>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 name="Oval 31"/>
          <p:cNvSpPr/>
          <p:nvPr/>
        </p:nvSpPr>
        <p:spPr>
          <a:xfrm>
            <a:off x="4985573" y="2162336"/>
            <a:ext cx="751925" cy="738138"/>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3" name="Picture 12" descr="A group of rocks on a black backgroun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10261" t="19700" r="9496" b="18482"/>
          <a:stretch>
            <a:fillRect/>
          </a:stretch>
        </p:blipFill>
        <p:spPr>
          <a:xfrm>
            <a:off x="9212606" y="2504116"/>
            <a:ext cx="2142699" cy="1529271"/>
          </a:xfrm>
          <a:prstGeom prst="rect">
            <a:avLst/>
          </a:prstGeom>
        </p:spPr>
      </p:pic>
      <p:sp>
        <p:nvSpPr>
          <p:cNvPr id="14" name="TextBox 13"/>
          <p:cNvSpPr txBox="1"/>
          <p:nvPr/>
        </p:nvSpPr>
        <p:spPr>
          <a:xfrm>
            <a:off x="1287019" y="3007142"/>
            <a:ext cx="1617751" cy="523220"/>
          </a:xfrm>
          <a:prstGeom prst="rect">
            <a:avLst/>
          </a:prstGeom>
          <a:noFill/>
        </p:spPr>
        <p:txBody>
          <a:bodyPr wrap="none" rtlCol="0">
            <a:spAutoFit/>
          </a:bodyPr>
          <a:lstStyle/>
          <a:p>
            <a:r>
              <a:rPr lang="en-US" sz="2800" dirty="0" err="1"/>
              <a:t>Tiếng</a:t>
            </a:r>
            <a:r>
              <a:rPr lang="en-US" sz="2800" dirty="0"/>
              <a:t> </a:t>
            </a:r>
            <a:r>
              <a:rPr lang="en-US" sz="2800" dirty="0" err="1"/>
              <a:t>đàn</a:t>
            </a:r>
            <a:endParaRPr lang="en-US" sz="2800" dirty="0"/>
          </a:p>
        </p:txBody>
      </p:sp>
      <p:sp>
        <p:nvSpPr>
          <p:cNvPr id="21" name="TextBox 20"/>
          <p:cNvSpPr txBox="1"/>
          <p:nvPr/>
        </p:nvSpPr>
        <p:spPr>
          <a:xfrm>
            <a:off x="5360735" y="2622551"/>
            <a:ext cx="1523174" cy="523220"/>
          </a:xfrm>
          <a:prstGeom prst="rect">
            <a:avLst/>
          </a:prstGeom>
          <a:noFill/>
        </p:spPr>
        <p:txBody>
          <a:bodyPr wrap="none" rtlCol="0">
            <a:spAutoFit/>
          </a:bodyPr>
          <a:lstStyle/>
          <a:p>
            <a:r>
              <a:rPr lang="en-US" sz="2800" dirty="0" err="1"/>
              <a:t>Ánh</a:t>
            </a:r>
            <a:r>
              <a:rPr lang="en-US" sz="2800" dirty="0"/>
              <a:t> sáng</a:t>
            </a:r>
          </a:p>
        </p:txBody>
      </p:sp>
      <p:sp>
        <p:nvSpPr>
          <p:cNvPr id="22" name="Donut 22"/>
          <p:cNvSpPr>
            <a:spLocks noChangeAspect="1"/>
          </p:cNvSpPr>
          <p:nvPr/>
        </p:nvSpPr>
        <p:spPr>
          <a:xfrm>
            <a:off x="9503405" y="5484263"/>
            <a:ext cx="964749" cy="494145"/>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pic>
        <p:nvPicPr>
          <p:cNvPr id="26" name="Graphic 25" descr="Bells with solid fill"/>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3553" y="4816935"/>
            <a:ext cx="914400" cy="914400"/>
          </a:xfrm>
          <a:prstGeom prst="rect">
            <a:avLst/>
          </a:prstGeom>
        </p:spPr>
      </p:pic>
      <p:pic>
        <p:nvPicPr>
          <p:cNvPr id="28" name="Graphic 27" descr="Ear with solid fill"/>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7644" y="5291532"/>
            <a:ext cx="914400" cy="914400"/>
          </a:xfrm>
          <a:prstGeom prst="rect">
            <a:avLst/>
          </a:prstGeom>
        </p:spPr>
      </p:pic>
      <p:sp>
        <p:nvSpPr>
          <p:cNvPr id="29" name="TextBox 28"/>
          <p:cNvSpPr txBox="1"/>
          <p:nvPr/>
        </p:nvSpPr>
        <p:spPr>
          <a:xfrm>
            <a:off x="827116" y="5452802"/>
            <a:ext cx="2408032" cy="954107"/>
          </a:xfrm>
          <a:prstGeom prst="rect">
            <a:avLst/>
          </a:prstGeom>
          <a:noFill/>
        </p:spPr>
        <p:txBody>
          <a:bodyPr wrap="none" rtlCol="0">
            <a:spAutoFit/>
          </a:bodyPr>
          <a:lstStyle/>
          <a:p>
            <a:r>
              <a:rPr lang="en-US" sz="2800" dirty="0" err="1"/>
              <a:t>Tiếng</a:t>
            </a:r>
            <a:r>
              <a:rPr lang="en-US" sz="2800" dirty="0"/>
              <a:t> vang </a:t>
            </a:r>
            <a:r>
              <a:rPr lang="en-US" sz="2800" dirty="0" err="1"/>
              <a:t>của</a:t>
            </a:r>
            <a:endParaRPr lang="en-US" sz="2800" dirty="0"/>
          </a:p>
          <a:p>
            <a:r>
              <a:rPr lang="en-US" sz="2800" dirty="0" err="1"/>
              <a:t>những</a:t>
            </a:r>
            <a:r>
              <a:rPr lang="en-US" sz="2800" dirty="0"/>
              <a:t> </a:t>
            </a:r>
            <a:r>
              <a:rPr lang="en-US" sz="2800" dirty="0" err="1"/>
              <a:t>mối</a:t>
            </a:r>
            <a:r>
              <a:rPr lang="en-US" sz="2800" dirty="0"/>
              <a:t> </a:t>
            </a:r>
            <a:r>
              <a:rPr lang="en-US" sz="2800" dirty="0" err="1"/>
              <a:t>hận</a:t>
            </a:r>
            <a:endParaRPr lang="en-US" sz="2800" dirty="0"/>
          </a:p>
        </p:txBody>
      </p:sp>
      <p:sp>
        <p:nvSpPr>
          <p:cNvPr id="30" name="TextBox 29"/>
          <p:cNvSpPr txBox="1"/>
          <p:nvPr/>
        </p:nvSpPr>
        <p:spPr>
          <a:xfrm>
            <a:off x="6424021" y="5978408"/>
            <a:ext cx="1664238" cy="523220"/>
          </a:xfrm>
          <a:prstGeom prst="rect">
            <a:avLst/>
          </a:prstGeom>
          <a:noFill/>
        </p:spPr>
        <p:txBody>
          <a:bodyPr wrap="none" rtlCol="0">
            <a:spAutoFit/>
          </a:bodyPr>
          <a:lstStyle/>
          <a:p>
            <a:r>
              <a:rPr lang="en-US" sz="2800" dirty="0" err="1"/>
              <a:t>Thính</a:t>
            </a:r>
            <a:r>
              <a:rPr lang="en-US" sz="2800" dirty="0"/>
              <a:t> </a:t>
            </a:r>
            <a:r>
              <a:rPr lang="en-US" sz="2800" dirty="0" err="1"/>
              <a:t>giác</a:t>
            </a:r>
            <a:endParaRPr lang="en-US" sz="2800" dirty="0"/>
          </a:p>
        </p:txBody>
      </p:sp>
      <p:sp>
        <p:nvSpPr>
          <p:cNvPr id="31" name="TextBox 30"/>
          <p:cNvSpPr txBox="1"/>
          <p:nvPr/>
        </p:nvSpPr>
        <p:spPr>
          <a:xfrm>
            <a:off x="9985779" y="5883689"/>
            <a:ext cx="1285929" cy="523220"/>
          </a:xfrm>
          <a:prstGeom prst="rect">
            <a:avLst/>
          </a:prstGeom>
          <a:noFill/>
        </p:spPr>
        <p:txBody>
          <a:bodyPr wrap="none" rtlCol="0">
            <a:spAutoFit/>
          </a:bodyPr>
          <a:lstStyle/>
          <a:p>
            <a:r>
              <a:rPr lang="en-US" sz="2800" dirty="0"/>
              <a:t>Thị </a:t>
            </a:r>
            <a:r>
              <a:rPr lang="en-US" sz="2800" dirty="0" err="1"/>
              <a:t>giác</a:t>
            </a:r>
            <a:endParaRPr lang="en-US" sz="2800" dirty="0"/>
          </a:p>
        </p:txBody>
      </p:sp>
      <p:cxnSp>
        <p:nvCxnSpPr>
          <p:cNvPr id="33" name="Straight Arrow Connector 32"/>
          <p:cNvCxnSpPr/>
          <p:nvPr/>
        </p:nvCxnSpPr>
        <p:spPr>
          <a:xfrm>
            <a:off x="3357353" y="3268751"/>
            <a:ext cx="567064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13352" y="3676659"/>
            <a:ext cx="0" cy="16866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0307005" y="4033387"/>
            <a:ext cx="0" cy="12294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7351295" y="5731335"/>
            <a:ext cx="186131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8" idx="1"/>
          </p:cNvCxnSpPr>
          <p:nvPr/>
        </p:nvCxnSpPr>
        <p:spPr>
          <a:xfrm>
            <a:off x="3294399" y="5731335"/>
            <a:ext cx="3083245" cy="1739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235148" y="4149693"/>
            <a:ext cx="5141151" cy="523220"/>
          </a:xfrm>
          <a:prstGeom prst="rect">
            <a:avLst/>
          </a:prstGeom>
          <a:noFill/>
        </p:spPr>
        <p:txBody>
          <a:bodyPr wrap="none" rtlCol="0">
            <a:spAutoFit/>
          </a:bodyPr>
          <a:lstStyle/>
          <a:p>
            <a:r>
              <a:rPr lang="en-US" sz="2800" i="1" dirty="0">
                <a:solidFill>
                  <a:srgbClr val="274800"/>
                </a:solidFill>
              </a:rPr>
              <a:t>Long </a:t>
            </a:r>
            <a:r>
              <a:rPr lang="en-US" sz="2800" i="1" dirty="0" err="1">
                <a:solidFill>
                  <a:srgbClr val="274800"/>
                </a:solidFill>
              </a:rPr>
              <a:t>lanh</a:t>
            </a:r>
            <a:r>
              <a:rPr lang="en-US" sz="2800" i="1" dirty="0">
                <a:solidFill>
                  <a:srgbClr val="274800"/>
                </a:solidFill>
              </a:rPr>
              <a:t> </a:t>
            </a:r>
            <a:r>
              <a:rPr lang="en-US" sz="2800" i="1" dirty="0" err="1">
                <a:solidFill>
                  <a:srgbClr val="274800"/>
                </a:solidFill>
              </a:rPr>
              <a:t>tiếng</a:t>
            </a:r>
            <a:r>
              <a:rPr lang="en-US" sz="2800" i="1" dirty="0">
                <a:solidFill>
                  <a:srgbClr val="274800"/>
                </a:solidFill>
              </a:rPr>
              <a:t> </a:t>
            </a:r>
            <a:r>
              <a:rPr lang="en-US" sz="2800" i="1" dirty="0" err="1">
                <a:solidFill>
                  <a:srgbClr val="274800"/>
                </a:solidFill>
              </a:rPr>
              <a:t>sỏi</a:t>
            </a:r>
            <a:r>
              <a:rPr lang="en-US" sz="2800" i="1" dirty="0">
                <a:solidFill>
                  <a:srgbClr val="274800"/>
                </a:solidFill>
              </a:rPr>
              <a:t> vang </a:t>
            </a:r>
            <a:r>
              <a:rPr lang="en-US" sz="2800" i="1" dirty="0" err="1">
                <a:solidFill>
                  <a:srgbClr val="274800"/>
                </a:solidFill>
              </a:rPr>
              <a:t>vang</a:t>
            </a:r>
            <a:r>
              <a:rPr lang="en-US" sz="2800" i="1" dirty="0">
                <a:solidFill>
                  <a:srgbClr val="274800"/>
                </a:solidFill>
              </a:rPr>
              <a:t> </a:t>
            </a:r>
            <a:r>
              <a:rPr lang="en-US" sz="2800" i="1" dirty="0" err="1">
                <a:solidFill>
                  <a:srgbClr val="274800"/>
                </a:solidFill>
              </a:rPr>
              <a:t>hận</a:t>
            </a:r>
            <a:endParaRPr lang="en-US" sz="2800" i="1" dirty="0">
              <a:solidFill>
                <a:srgbClr val="2748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1"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500"/>
                                        <p:tgtEl>
                                          <p:spTgt spid="2"/>
                                        </p:tgtEl>
                                      </p:cBhvr>
                                    </p:animEffect>
                                  </p:childTnLst>
                                </p:cTn>
                              </p:par>
                              <p:par>
                                <p:cTn id="29" presetID="42" presetClass="entr" presetSubtype="0" fill="hold" grpId="0" nodeType="withEffect">
                                  <p:stCondLst>
                                    <p:cond delay="1500"/>
                                  </p:stCondLst>
                                  <p:iterate type="lt">
                                    <p:tmPct val="1908"/>
                                  </p:iterate>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p:nvPr/>
        </p:nvSpPr>
        <p:spPr>
          <a:xfrm>
            <a:off x="488088" y="1241937"/>
            <a:ext cx="4220389" cy="866640"/>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cxnSp>
        <p:nvCxnSpPr>
          <p:cNvPr id="10" name="直接连接符 1"/>
          <p:cNvCxnSpPr/>
          <p:nvPr/>
        </p:nvCxnSpPr>
        <p:spPr>
          <a:xfrm>
            <a:off x="318770"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12" name="组合 5"/>
          <p:cNvGrpSpPr/>
          <p:nvPr/>
        </p:nvGrpSpPr>
        <p:grpSpPr>
          <a:xfrm>
            <a:off x="1067435" y="108585"/>
            <a:ext cx="724535" cy="711200"/>
            <a:chOff x="1681" y="171"/>
            <a:chExt cx="1141" cy="1120"/>
          </a:xfrm>
        </p:grpSpPr>
        <p:sp>
          <p:nvSpPr>
            <p:cNvPr id="15"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
            <p:cNvSpPr txBox="1"/>
            <p:nvPr/>
          </p:nvSpPr>
          <p:spPr>
            <a:xfrm>
              <a:off x="1681" y="225"/>
              <a:ext cx="1135" cy="921"/>
            </a:xfrm>
            <a:prstGeom prst="rect">
              <a:avLst/>
            </a:prstGeom>
            <a:noFill/>
          </p:spPr>
          <p:txBody>
            <a:bodyPr wrap="square" rtlCol="0">
              <a:spAutoFit/>
            </a:bodyPr>
            <a:lstStyle/>
            <a:p>
              <a:pPr algn="ctr"/>
              <a:r>
                <a:rPr lang="en-US" altLang="zh-CN" sz="3200" b="1" dirty="0">
                  <a:solidFill>
                    <a:schemeClr val="bg1"/>
                  </a:solidFill>
                </a:rPr>
                <a:t>II</a:t>
              </a:r>
            </a:p>
          </p:txBody>
        </p:sp>
      </p:grpSp>
      <p:sp>
        <p:nvSpPr>
          <p:cNvPr id="17" name="文本框 6"/>
          <p:cNvSpPr txBox="1"/>
          <p:nvPr/>
        </p:nvSpPr>
        <p:spPr>
          <a:xfrm>
            <a:off x="1805940" y="271780"/>
            <a:ext cx="3237864" cy="369332"/>
          </a:xfrm>
          <a:prstGeom prst="rect">
            <a:avLst/>
          </a:prstGeom>
          <a:noFill/>
        </p:spPr>
        <p:txBody>
          <a:bodyPr wrap="square" rtlCol="0">
            <a:spAutoFit/>
          </a:bodyPr>
          <a:lstStyle/>
          <a:p>
            <a:r>
              <a:rPr lang="en-US" altLang="zh-CN" b="1" dirty="0">
                <a:solidFill>
                  <a:srgbClr val="336601"/>
                </a:solidFill>
                <a:ea typeface="Microsoft YaHei" panose="020B0503020204020204" pitchFamily="34" charset="-122"/>
              </a:rPr>
              <a:t>HÌNH THÀNH KIẾN THỨC</a:t>
            </a:r>
            <a:endParaRPr lang="zh-CN" altLang="en-US" b="1" dirty="0">
              <a:solidFill>
                <a:srgbClr val="336601"/>
              </a:solidFill>
              <a:ea typeface="Microsoft YaHei" panose="020B0503020204020204" pitchFamily="34" charset="-122"/>
            </a:endParaRPr>
          </a:p>
        </p:txBody>
      </p:sp>
      <p:grpSp>
        <p:nvGrpSpPr>
          <p:cNvPr id="18" name="组合 11"/>
          <p:cNvGrpSpPr/>
          <p:nvPr/>
        </p:nvGrpSpPr>
        <p:grpSpPr>
          <a:xfrm>
            <a:off x="967351" y="982413"/>
            <a:ext cx="2529636" cy="507531"/>
            <a:chOff x="4904651" y="1612051"/>
            <a:chExt cx="2529636" cy="677945"/>
          </a:xfrm>
        </p:grpSpPr>
        <p:sp>
          <p:nvSpPr>
            <p:cNvPr id="19"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0" name="矩形 13"/>
            <p:cNvSpPr/>
            <p:nvPr/>
          </p:nvSpPr>
          <p:spPr>
            <a:xfrm>
              <a:off x="4904651" y="1685619"/>
              <a:ext cx="2529636" cy="534455"/>
            </a:xfrm>
            <a:prstGeom prst="rect">
              <a:avLst/>
            </a:prstGeom>
          </p:spPr>
          <p:txBody>
            <a:bodyPr wrap="square">
              <a:spAutoFit/>
            </a:bodyPr>
            <a:lstStyle/>
            <a:p>
              <a:pPr algn="ctr"/>
              <a:r>
                <a:rPr lang="en-US" altLang="zh-CN" sz="2000" b="1" dirty="0">
                  <a:gradFill>
                    <a:gsLst>
                      <a:gs pos="83000">
                        <a:prstClr val="white"/>
                      </a:gs>
                      <a:gs pos="100000">
                        <a:prstClr val="white"/>
                      </a:gs>
                    </a:gsLst>
                    <a:lin ang="5400000" scaled="1"/>
                  </a:gradFill>
                  <a:ea typeface="Microsoft YaHei" panose="020B0503020204020204" pitchFamily="34" charset="-122"/>
                  <a:sym typeface="+mn-ea"/>
                </a:rPr>
                <a:t>ĐỌC VĂN BẢN</a:t>
              </a:r>
              <a:endParaRPr lang="zh-CN" altLang="en-US" sz="2400" b="1" dirty="0">
                <a:gradFill>
                  <a:gsLst>
                    <a:gs pos="83000">
                      <a:prstClr val="white"/>
                    </a:gs>
                    <a:gs pos="100000">
                      <a:prstClr val="white"/>
                    </a:gs>
                  </a:gsLst>
                  <a:lin ang="5400000" scaled="1"/>
                </a:gradFill>
                <a:ea typeface="Microsoft YaHei" panose="020B0503020204020204" pitchFamily="34" charset="-122"/>
              </a:endParaRPr>
            </a:p>
          </p:txBody>
        </p:sp>
      </p:grpSp>
      <p:sp>
        <p:nvSpPr>
          <p:cNvPr id="3" name="矩形 10"/>
          <p:cNvSpPr/>
          <p:nvPr/>
        </p:nvSpPr>
        <p:spPr>
          <a:xfrm>
            <a:off x="488088" y="1536656"/>
            <a:ext cx="4220390" cy="456343"/>
          </a:xfrm>
          <a:prstGeom prst="rect">
            <a:avLst/>
          </a:prstGeom>
        </p:spPr>
        <p:txBody>
          <a:bodyPr wrap="square">
            <a:spAutoFit/>
          </a:bodyPr>
          <a:lstStyle/>
          <a:p>
            <a:pPr algn="l" fontAlgn="auto">
              <a:lnSpc>
                <a:spcPct val="114000"/>
              </a:lnSpc>
            </a:pPr>
            <a:r>
              <a:rPr lang="en-US" altLang="zh-CN" sz="2200" dirty="0">
                <a:ea typeface="Microsoft YaHei" panose="020B0503020204020204" pitchFamily="34" charset="-122"/>
                <a:sym typeface="+mn-ea"/>
              </a:rPr>
              <a:t>3</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Hình</a:t>
            </a:r>
            <a:r>
              <a:rPr lang="en-US" altLang="zh-CN" sz="2200" dirty="0">
                <a:effectLst/>
                <a:ea typeface="Microsoft YaHei" panose="020B0503020204020204" pitchFamily="34" charset="-122"/>
                <a:sym typeface="+mn-ea"/>
              </a:rPr>
              <a:t> </a:t>
            </a:r>
            <a:r>
              <a:rPr lang="en-US" altLang="zh-CN" sz="2200" dirty="0" err="1">
                <a:effectLst/>
                <a:ea typeface="Microsoft YaHei" panose="020B0503020204020204" pitchFamily="34" charset="-122"/>
                <a:sym typeface="+mn-ea"/>
              </a:rPr>
              <a:t>ảnh</a:t>
            </a:r>
            <a:r>
              <a:rPr lang="en-US" altLang="zh-CN" sz="2200" dirty="0">
                <a:effectLst/>
                <a:ea typeface="Microsoft YaHei" panose="020B0503020204020204" pitchFamily="34" charset="-122"/>
                <a:sym typeface="+mn-ea"/>
              </a:rPr>
              <a:t> “</a:t>
            </a:r>
            <a:r>
              <a:rPr lang="en-US" altLang="zh-CN" sz="2200" dirty="0" err="1">
                <a:ea typeface="Microsoft YaHei" panose="020B0503020204020204" pitchFamily="34" charset="-122"/>
                <a:sym typeface="+mn-ea"/>
              </a:rPr>
              <a:t>biển</a:t>
            </a:r>
            <a:r>
              <a:rPr lang="en-US" altLang="zh-CN" sz="2200" dirty="0">
                <a:ea typeface="Microsoft YaHei" panose="020B0503020204020204" pitchFamily="34" charset="-122"/>
                <a:sym typeface="+mn-ea"/>
              </a:rPr>
              <a:t>” và “</a:t>
            </a:r>
            <a:r>
              <a:rPr lang="en-US" altLang="zh-CN" sz="2200" dirty="0" err="1">
                <a:ea typeface="Microsoft YaHei" panose="020B0503020204020204" pitchFamily="34" charset="-122"/>
                <a:sym typeface="+mn-ea"/>
              </a:rPr>
              <a:t>chiếc</a:t>
            </a:r>
            <a:r>
              <a:rPr lang="en-US" altLang="zh-CN" sz="2200" dirty="0">
                <a:ea typeface="Microsoft YaHei" panose="020B0503020204020204" pitchFamily="34" charset="-122"/>
                <a:sym typeface="+mn-ea"/>
              </a:rPr>
              <a:t> </a:t>
            </a:r>
            <a:r>
              <a:rPr lang="en-US" altLang="zh-CN" sz="2200" dirty="0" err="1">
                <a:ea typeface="Microsoft YaHei" panose="020B0503020204020204" pitchFamily="34" charset="-122"/>
                <a:sym typeface="+mn-ea"/>
              </a:rPr>
              <a:t>đảo</a:t>
            </a:r>
            <a:r>
              <a:rPr lang="en-US" altLang="zh-CN" sz="2200" dirty="0">
                <a:ea typeface="Microsoft YaHei" panose="020B0503020204020204" pitchFamily="34" charset="-122"/>
                <a:sym typeface="+mn-ea"/>
              </a:rPr>
              <a:t>” </a:t>
            </a:r>
            <a:r>
              <a:rPr lang="en-US" altLang="zh-CN" sz="2200" dirty="0">
                <a:effectLst/>
                <a:ea typeface="Microsoft YaHei" panose="020B0503020204020204" pitchFamily="34" charset="-122"/>
                <a:sym typeface="+mn-ea"/>
              </a:rPr>
              <a:t>:</a:t>
            </a:r>
            <a:endParaRPr lang="zh-CN" altLang="en-US" sz="2200" dirty="0">
              <a:ea typeface="Microsoft YaHei" panose="020B0503020204020204" pitchFamily="34" charset="-122"/>
            </a:endParaRPr>
          </a:p>
        </p:txBody>
      </p:sp>
      <p:graphicFrame>
        <p:nvGraphicFramePr>
          <p:cNvPr id="4" name="Table 4"/>
          <p:cNvGraphicFramePr>
            <a:graphicFrameLocks noGrp="1"/>
          </p:cNvGraphicFramePr>
          <p:nvPr/>
        </p:nvGraphicFramePr>
        <p:xfrm>
          <a:off x="502214" y="2287718"/>
          <a:ext cx="11187572" cy="4142580"/>
        </p:xfrm>
        <a:graphic>
          <a:graphicData uri="http://schemas.openxmlformats.org/drawingml/2006/table">
            <a:tbl>
              <a:tblPr firstRow="1" bandRow="1">
                <a:tableStyleId>{93296810-A885-4BE3-A3E7-6D5BEEA58F35}</a:tableStyleId>
              </a:tblPr>
              <a:tblGrid>
                <a:gridCol w="5593786">
                  <a:extLst>
                    <a:ext uri="{9D8B030D-6E8A-4147-A177-3AD203B41FA5}">
                      <a16:colId xmlns:a16="http://schemas.microsoft.com/office/drawing/2014/main" val="20000"/>
                    </a:ext>
                  </a:extLst>
                </a:gridCol>
                <a:gridCol w="5593786">
                  <a:extLst>
                    <a:ext uri="{9D8B030D-6E8A-4147-A177-3AD203B41FA5}">
                      <a16:colId xmlns:a16="http://schemas.microsoft.com/office/drawing/2014/main" val="20001"/>
                    </a:ext>
                  </a:extLst>
                </a:gridCol>
              </a:tblGrid>
              <a:tr h="626079">
                <a:tc>
                  <a:txBody>
                    <a:bodyPr/>
                    <a:lstStyle/>
                    <a:p>
                      <a:pPr algn="ctr"/>
                      <a:r>
                        <a:rPr lang="en-US" sz="2400" dirty="0" err="1"/>
                        <a:t>Biển</a:t>
                      </a:r>
                      <a:endParaRPr lang="en-US" sz="2400" dirty="0"/>
                    </a:p>
                  </a:txBody>
                  <a:tcPr anchor="ctr"/>
                </a:tc>
                <a:tc>
                  <a:txBody>
                    <a:bodyPr/>
                    <a:lstStyle/>
                    <a:p>
                      <a:pPr algn="ctr"/>
                      <a:r>
                        <a:rPr lang="en-US" sz="2400" dirty="0" err="1"/>
                        <a:t>Chiếc</a:t>
                      </a:r>
                      <a:r>
                        <a:rPr lang="en-US" sz="2400" dirty="0"/>
                        <a:t> </a:t>
                      </a:r>
                      <a:r>
                        <a:rPr lang="en-US" sz="2400" dirty="0" err="1"/>
                        <a:t>đảo</a:t>
                      </a:r>
                      <a:endParaRPr lang="en-US" sz="2400" dirty="0"/>
                    </a:p>
                  </a:txBody>
                  <a:tcPr anchor="ctr"/>
                </a:tc>
                <a:extLst>
                  <a:ext uri="{0D108BD9-81ED-4DB2-BD59-A6C34878D82A}">
                    <a16:rowId xmlns:a16="http://schemas.microsoft.com/office/drawing/2014/main" val="10000"/>
                  </a:ext>
                </a:extLst>
              </a:tr>
              <a:tr h="2291515">
                <a:tc>
                  <a:txBody>
                    <a:bodyPr/>
                    <a:lstStyle/>
                    <a:p>
                      <a:pPr algn="just"/>
                      <a:r>
                        <a:rPr lang="vi-VN" sz="2200" kern="1200" dirty="0">
                          <a:solidFill>
                            <a:schemeClr val="dk1"/>
                          </a:solidFill>
                          <a:effectLst/>
                          <a:latin typeface="+mn-lt"/>
                          <a:ea typeface="+mn-ea"/>
                          <a:cs typeface="+mn-cs"/>
                        </a:rPr>
                        <a:t>Không gian bao quanh, tiếng đàn </a:t>
                      </a:r>
                      <a:r>
                        <a:rPr lang="vi-VN" sz="2200" kern="1200" dirty="0" err="1">
                          <a:solidFill>
                            <a:schemeClr val="dk1"/>
                          </a:solidFill>
                          <a:effectLst/>
                          <a:latin typeface="+mn-lt"/>
                          <a:ea typeface="+mn-ea"/>
                          <a:cs typeface="+mn-cs"/>
                        </a:rPr>
                        <a:t>hoá</a:t>
                      </a:r>
                      <a:r>
                        <a:rPr lang="vi-VN" sz="2200" kern="1200" dirty="0">
                          <a:solidFill>
                            <a:schemeClr val="dk1"/>
                          </a:solidFill>
                          <a:effectLst/>
                          <a:latin typeface="+mn-lt"/>
                          <a:ea typeface="+mn-ea"/>
                          <a:cs typeface="+mn-cs"/>
                        </a:rPr>
                        <a:t> thành đại dương chứa âm thanh, mỗi giọt âm thanh vừa là trăng, là bạc, là pha lê, là một bể sầu vô định, mênh mông, choáng ngợp mà trên đó có một linh hồn - chiếc đảo đang bơ vơ.</a:t>
                      </a:r>
                      <a:endParaRPr lang="en-US" sz="2200" dirty="0"/>
                    </a:p>
                  </a:txBody>
                  <a:tcPr/>
                </a:tc>
                <a:tc>
                  <a:txBody>
                    <a:bodyPr/>
                    <a:lstStyle/>
                    <a:p>
                      <a:pPr algn="just"/>
                      <a:r>
                        <a:rPr lang="en-US" sz="2200" kern="1200" dirty="0">
                          <a:solidFill>
                            <a:schemeClr val="dk1"/>
                          </a:solidFill>
                          <a:effectLst/>
                          <a:latin typeface="+mn-lt"/>
                          <a:ea typeface="+mn-ea"/>
                          <a:cs typeface="+mn-cs"/>
                        </a:rPr>
                        <a:t>N</a:t>
                      </a:r>
                      <a:r>
                        <a:rPr lang="vi-VN" sz="2200" kern="1200" dirty="0" err="1">
                          <a:solidFill>
                            <a:schemeClr val="dk1"/>
                          </a:solidFill>
                          <a:effectLst/>
                          <a:latin typeface="+mn-lt"/>
                          <a:ea typeface="+mn-ea"/>
                          <a:cs typeface="+mn-cs"/>
                        </a:rPr>
                        <a:t>ỗi</a:t>
                      </a:r>
                      <a:r>
                        <a:rPr lang="vi-VN" sz="2200" kern="1200" dirty="0">
                          <a:solidFill>
                            <a:schemeClr val="dk1"/>
                          </a:solidFill>
                          <a:effectLst/>
                          <a:latin typeface="+mn-lt"/>
                          <a:ea typeface="+mn-ea"/>
                          <a:cs typeface="+mn-cs"/>
                        </a:rPr>
                        <a:t> lòng tự bạch của thi sĩ nói riêng và một tầng lớp lúc bấy giờ.</a:t>
                      </a:r>
                      <a:endParaRPr lang="en-US" sz="2200" dirty="0"/>
                    </a:p>
                  </a:txBody>
                  <a:tcPr/>
                </a:tc>
                <a:extLst>
                  <a:ext uri="{0D108BD9-81ED-4DB2-BD59-A6C34878D82A}">
                    <a16:rowId xmlns:a16="http://schemas.microsoft.com/office/drawing/2014/main" val="10001"/>
                  </a:ext>
                </a:extLst>
              </a:tr>
              <a:tr h="1224986">
                <a:tc gridSpan="2">
                  <a:txBody>
                    <a:bodyPr/>
                    <a:lstStyle/>
                    <a:p>
                      <a:pPr algn="just"/>
                      <a:r>
                        <a:rPr lang="en-US" sz="2200" b="0" dirty="0">
                          <a:solidFill>
                            <a:srgbClr val="FF0000"/>
                          </a:solidFill>
                        </a:rPr>
                        <a:t>=&gt; </a:t>
                      </a:r>
                      <a:r>
                        <a:rPr lang="vi-VN" sz="2200" b="0" kern="1200" dirty="0">
                          <a:solidFill>
                            <a:srgbClr val="FF0000"/>
                          </a:solidFill>
                          <a:effectLst/>
                          <a:latin typeface="+mn-lt"/>
                          <a:ea typeface="+mn-ea"/>
                          <a:cs typeface="+mn-cs"/>
                        </a:rPr>
                        <a:t>Cả hai hình ảnh đều gợi không gian mênh mông, rộng lớn, chứa đựng nồi sầu vô định của thi sĩ, gợi lên cảnh tượng con người thật bé nhỏ, khó xác định, cứ bị ngợp dần.</a:t>
                      </a:r>
                      <a:endParaRPr lang="en-US" sz="2200" b="0" dirty="0">
                        <a:solidFill>
                          <a:srgbClr val="FF0000"/>
                        </a:solidFill>
                      </a:endParaRPr>
                    </a:p>
                  </a:txBody>
                  <a:tcPr anchor="ct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1"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500"/>
                                        <p:tgtEl>
                                          <p:spTgt spid="2"/>
                                        </p:tgtEl>
                                      </p:cBhvr>
                                    </p:animEffect>
                                  </p:childTnLst>
                                </p:cTn>
                              </p:par>
                              <p:par>
                                <p:cTn id="29" presetID="42" presetClass="entr" presetSubtype="0" fill="hold" grpId="0" nodeType="withEffect">
                                  <p:stCondLst>
                                    <p:cond delay="1500"/>
                                  </p:stCondLst>
                                  <p:iterate type="lt">
                                    <p:tmPct val="1908"/>
                                  </p:iterate>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1"/>
          <p:cNvCxnSpPr/>
          <p:nvPr/>
        </p:nvCxnSpPr>
        <p:spPr>
          <a:xfrm>
            <a:off x="318770"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12" name="组合 5"/>
          <p:cNvGrpSpPr/>
          <p:nvPr/>
        </p:nvGrpSpPr>
        <p:grpSpPr>
          <a:xfrm>
            <a:off x="1067435" y="108585"/>
            <a:ext cx="724535" cy="711200"/>
            <a:chOff x="1681" y="171"/>
            <a:chExt cx="1141" cy="1120"/>
          </a:xfrm>
        </p:grpSpPr>
        <p:sp>
          <p:nvSpPr>
            <p:cNvPr id="15"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
            <p:cNvSpPr txBox="1"/>
            <p:nvPr/>
          </p:nvSpPr>
          <p:spPr>
            <a:xfrm>
              <a:off x="1681" y="225"/>
              <a:ext cx="1135" cy="921"/>
            </a:xfrm>
            <a:prstGeom prst="rect">
              <a:avLst/>
            </a:prstGeom>
            <a:noFill/>
          </p:spPr>
          <p:txBody>
            <a:bodyPr wrap="square" rtlCol="0">
              <a:spAutoFit/>
            </a:bodyPr>
            <a:lstStyle/>
            <a:p>
              <a:pPr algn="ctr"/>
              <a:r>
                <a:rPr lang="en-US" altLang="zh-CN" sz="3200" b="1" dirty="0">
                  <a:solidFill>
                    <a:schemeClr val="bg1"/>
                  </a:solidFill>
                </a:rPr>
                <a:t>II</a:t>
              </a:r>
            </a:p>
          </p:txBody>
        </p:sp>
      </p:grpSp>
      <p:sp>
        <p:nvSpPr>
          <p:cNvPr id="17" name="文本框 6"/>
          <p:cNvSpPr txBox="1"/>
          <p:nvPr/>
        </p:nvSpPr>
        <p:spPr>
          <a:xfrm>
            <a:off x="1805940" y="271780"/>
            <a:ext cx="3237864" cy="369332"/>
          </a:xfrm>
          <a:prstGeom prst="rect">
            <a:avLst/>
          </a:prstGeom>
          <a:noFill/>
        </p:spPr>
        <p:txBody>
          <a:bodyPr wrap="square" rtlCol="0">
            <a:spAutoFit/>
          </a:bodyPr>
          <a:lstStyle/>
          <a:p>
            <a:r>
              <a:rPr lang="en-US" altLang="zh-CN" b="1" dirty="0">
                <a:solidFill>
                  <a:srgbClr val="336601"/>
                </a:solidFill>
                <a:ea typeface="Microsoft YaHei" panose="020B0503020204020204" pitchFamily="34" charset="-122"/>
              </a:rPr>
              <a:t>HÌNH THÀNH KIẾN THỨC</a:t>
            </a:r>
            <a:endParaRPr lang="zh-CN" altLang="en-US" b="1" dirty="0">
              <a:solidFill>
                <a:srgbClr val="336601"/>
              </a:solidFill>
              <a:ea typeface="Microsoft YaHei" panose="020B0503020204020204" pitchFamily="34" charset="-122"/>
            </a:endParaRPr>
          </a:p>
        </p:txBody>
      </p:sp>
      <p:grpSp>
        <p:nvGrpSpPr>
          <p:cNvPr id="18" name="组合 11"/>
          <p:cNvGrpSpPr/>
          <p:nvPr/>
        </p:nvGrpSpPr>
        <p:grpSpPr>
          <a:xfrm>
            <a:off x="967351" y="982413"/>
            <a:ext cx="2529636" cy="507531"/>
            <a:chOff x="4904651" y="1612051"/>
            <a:chExt cx="2529636" cy="677945"/>
          </a:xfrm>
        </p:grpSpPr>
        <p:sp>
          <p:nvSpPr>
            <p:cNvPr id="19"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0" name="矩形 13"/>
            <p:cNvSpPr/>
            <p:nvPr/>
          </p:nvSpPr>
          <p:spPr>
            <a:xfrm>
              <a:off x="4904651" y="1685619"/>
              <a:ext cx="2529636" cy="534455"/>
            </a:xfrm>
            <a:prstGeom prst="rect">
              <a:avLst/>
            </a:prstGeom>
          </p:spPr>
          <p:txBody>
            <a:bodyPr wrap="square">
              <a:spAutoFit/>
            </a:bodyPr>
            <a:lstStyle/>
            <a:p>
              <a:pPr algn="ctr"/>
              <a:r>
                <a:rPr lang="en-US" altLang="zh-CN" sz="2000" b="1" dirty="0">
                  <a:gradFill>
                    <a:gsLst>
                      <a:gs pos="83000">
                        <a:prstClr val="white"/>
                      </a:gs>
                      <a:gs pos="100000">
                        <a:prstClr val="white"/>
                      </a:gs>
                    </a:gsLst>
                    <a:lin ang="5400000" scaled="1"/>
                  </a:gradFill>
                  <a:ea typeface="Microsoft YaHei" panose="020B0503020204020204" pitchFamily="34" charset="-122"/>
                  <a:sym typeface="+mn-ea"/>
                </a:rPr>
                <a:t>SAU KHI ĐỌC</a:t>
              </a:r>
              <a:endParaRPr lang="zh-CN" altLang="en-US" sz="2400" b="1" dirty="0">
                <a:gradFill>
                  <a:gsLst>
                    <a:gs pos="83000">
                      <a:prstClr val="white"/>
                    </a:gs>
                    <a:gs pos="100000">
                      <a:prstClr val="white"/>
                    </a:gs>
                  </a:gsLst>
                  <a:lin ang="5400000" scaled="1"/>
                </a:gradFill>
                <a:ea typeface="Microsoft YaHei" panose="020B0503020204020204" pitchFamily="34" charset="-122"/>
              </a:endParaRPr>
            </a:p>
          </p:txBody>
        </p:sp>
      </p:grpSp>
      <p:sp>
        <p:nvSpPr>
          <p:cNvPr id="3" name="矩形 10"/>
          <p:cNvSpPr/>
          <p:nvPr/>
        </p:nvSpPr>
        <p:spPr>
          <a:xfrm>
            <a:off x="5401735" y="1978428"/>
            <a:ext cx="7124078" cy="489365"/>
          </a:xfrm>
          <a:prstGeom prst="rect">
            <a:avLst/>
          </a:prstGeom>
        </p:spPr>
        <p:txBody>
          <a:bodyPr wrap="square">
            <a:spAutoFit/>
          </a:bodyPr>
          <a:lstStyle/>
          <a:p>
            <a:pPr algn="l" fontAlgn="auto">
              <a:lnSpc>
                <a:spcPct val="114000"/>
              </a:lnSpc>
            </a:pPr>
            <a:r>
              <a:rPr lang="en-US" altLang="zh-CN" sz="2400" b="1" dirty="0" err="1">
                <a:ea typeface="Microsoft YaHei" panose="020B0503020204020204" pitchFamily="34" charset="-122"/>
                <a:sym typeface="+mn-ea"/>
              </a:rPr>
              <a:t>Câu</a:t>
            </a:r>
            <a:r>
              <a:rPr lang="en-US" altLang="zh-CN" sz="2400" b="1" dirty="0">
                <a:ea typeface="Microsoft YaHei" panose="020B0503020204020204" pitchFamily="34" charset="-122"/>
                <a:sym typeface="+mn-ea"/>
              </a:rPr>
              <a:t> 1: </a:t>
            </a:r>
            <a:endParaRPr lang="zh-CN" altLang="en-US" sz="2400" b="1" dirty="0">
              <a:ea typeface="Microsoft YaHei" panose="020B0503020204020204" pitchFamily="34" charset="-122"/>
            </a:endParaRPr>
          </a:p>
        </p:txBody>
      </p:sp>
      <p:sp>
        <p:nvSpPr>
          <p:cNvPr id="6" name="TextBox 5"/>
          <p:cNvSpPr txBox="1"/>
          <p:nvPr/>
        </p:nvSpPr>
        <p:spPr>
          <a:xfrm>
            <a:off x="5401735" y="2467793"/>
            <a:ext cx="6238667" cy="3913059"/>
          </a:xfrm>
          <a:prstGeom prst="rect">
            <a:avLst/>
          </a:prstGeom>
          <a:noFill/>
        </p:spPr>
        <p:txBody>
          <a:bodyPr wrap="square">
            <a:spAutoFit/>
          </a:bodyPr>
          <a:lstStyle/>
          <a:p>
            <a:pPr algn="just">
              <a:lnSpc>
                <a:spcPct val="150000"/>
              </a:lnSpc>
            </a:pPr>
            <a:r>
              <a:rPr lang="en-US" sz="2400" b="1" dirty="0">
                <a:solidFill>
                  <a:srgbClr val="000000"/>
                </a:solidFill>
                <a:effectLst/>
                <a:ea typeface="Times New Roman" panose="02020603050405020304" pitchFamily="18" charset="0"/>
                <a:cs typeface="Times New Roman" panose="02020603050405020304" pitchFamily="18" charset="0"/>
              </a:rPr>
              <a:t>       </a:t>
            </a:r>
            <a:r>
              <a:rPr lang="vi-VN" sz="2400" b="1" dirty="0">
                <a:solidFill>
                  <a:srgbClr val="000000"/>
                </a:solidFill>
                <a:effectLst/>
                <a:ea typeface="Times New Roman" panose="02020603050405020304" pitchFamily="18" charset="0"/>
                <a:cs typeface="Times New Roman" panose="02020603050405020304" pitchFamily="18" charset="0"/>
              </a:rPr>
              <a:t>Hình ảnh trăng nhập vào dây đàn ở khổ thơ đầu tiên của bài "Nguyệt cầm"</a:t>
            </a:r>
            <a:r>
              <a:rPr lang="vi-VN" sz="2400" dirty="0">
                <a:solidFill>
                  <a:srgbClr val="000000"/>
                </a:solidFill>
                <a:effectLst/>
                <a:ea typeface="Times New Roman" panose="02020603050405020304" pitchFamily="18" charset="0"/>
                <a:cs typeface="Times New Roman" panose="02020603050405020304" pitchFamily="18" charset="0"/>
              </a:rPr>
              <a:t> có sự độc đáo trong cách tạo hình ảnh rất tinh tế và sáng tạo.</a:t>
            </a:r>
            <a:endParaRPr lang="en-US" sz="2400" dirty="0">
              <a:effectLst/>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ea typeface="Times New Roman" panose="02020603050405020304" pitchFamily="18" charset="0"/>
                <a:cs typeface="Times New Roman" panose="02020603050405020304" pitchFamily="18" charset="0"/>
              </a:rPr>
              <a:t>       </a:t>
            </a:r>
            <a:r>
              <a:rPr lang="vi-VN" sz="2400" dirty="0">
                <a:solidFill>
                  <a:srgbClr val="000000"/>
                </a:solidFill>
                <a:effectLst/>
                <a:ea typeface="Times New Roman" panose="02020603050405020304" pitchFamily="18" charset="0"/>
                <a:cs typeface="Times New Roman" panose="02020603050405020304" pitchFamily="18" charset="0"/>
              </a:rPr>
              <a:t>Ở một số tác phẩm nghệ thuật khác, hình ảnh trăng và đàn cũng được sử dụng nhiều nhưng thường được đặt ở vị trí riêng biệt, không kết hợp với nhau như trong bài thơ này. </a:t>
            </a:r>
            <a:endParaRPr lang="en-US" sz="2400" dirty="0">
              <a:effectLst/>
              <a:ea typeface="Times New Roman" panose="02020603050405020304" pitchFamily="18" charset="0"/>
              <a:cs typeface="Times New Roman" panose="02020603050405020304" pitchFamily="18" charset="0"/>
            </a:endParaRPr>
          </a:p>
        </p:txBody>
      </p:sp>
      <p:pic>
        <p:nvPicPr>
          <p:cNvPr id="8" name="Picture 7" descr="A person sitting on the floor playing a musical instrumen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067" y="2115927"/>
            <a:ext cx="4264925" cy="4264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1500"/>
                                  </p:stCondLst>
                                  <p:iterate type="lt">
                                    <p:tmPct val="1908"/>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1"/>
          <p:cNvCxnSpPr/>
          <p:nvPr/>
        </p:nvCxnSpPr>
        <p:spPr>
          <a:xfrm>
            <a:off x="318770"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12" name="组合 5"/>
          <p:cNvGrpSpPr/>
          <p:nvPr/>
        </p:nvGrpSpPr>
        <p:grpSpPr>
          <a:xfrm>
            <a:off x="1067435" y="108585"/>
            <a:ext cx="724535" cy="711200"/>
            <a:chOff x="1681" y="171"/>
            <a:chExt cx="1141" cy="1120"/>
          </a:xfrm>
        </p:grpSpPr>
        <p:sp>
          <p:nvSpPr>
            <p:cNvPr id="15"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
            <p:cNvSpPr txBox="1"/>
            <p:nvPr/>
          </p:nvSpPr>
          <p:spPr>
            <a:xfrm>
              <a:off x="1681" y="225"/>
              <a:ext cx="1135" cy="921"/>
            </a:xfrm>
            <a:prstGeom prst="rect">
              <a:avLst/>
            </a:prstGeom>
            <a:noFill/>
          </p:spPr>
          <p:txBody>
            <a:bodyPr wrap="square" rtlCol="0">
              <a:spAutoFit/>
            </a:bodyPr>
            <a:lstStyle/>
            <a:p>
              <a:pPr algn="ctr"/>
              <a:r>
                <a:rPr lang="en-US" altLang="zh-CN" sz="3200" b="1" dirty="0">
                  <a:solidFill>
                    <a:schemeClr val="bg1"/>
                  </a:solidFill>
                </a:rPr>
                <a:t>II</a:t>
              </a:r>
            </a:p>
          </p:txBody>
        </p:sp>
      </p:grpSp>
      <p:sp>
        <p:nvSpPr>
          <p:cNvPr id="17" name="文本框 6"/>
          <p:cNvSpPr txBox="1"/>
          <p:nvPr/>
        </p:nvSpPr>
        <p:spPr>
          <a:xfrm>
            <a:off x="1805940" y="271780"/>
            <a:ext cx="3237864" cy="369332"/>
          </a:xfrm>
          <a:prstGeom prst="rect">
            <a:avLst/>
          </a:prstGeom>
          <a:noFill/>
        </p:spPr>
        <p:txBody>
          <a:bodyPr wrap="square" rtlCol="0">
            <a:spAutoFit/>
          </a:bodyPr>
          <a:lstStyle/>
          <a:p>
            <a:r>
              <a:rPr lang="en-US" altLang="zh-CN" b="1" dirty="0">
                <a:solidFill>
                  <a:srgbClr val="336601"/>
                </a:solidFill>
                <a:ea typeface="Microsoft YaHei" panose="020B0503020204020204" pitchFamily="34" charset="-122"/>
              </a:rPr>
              <a:t>HÌNH THÀNH KIẾN THỨC</a:t>
            </a:r>
            <a:endParaRPr lang="zh-CN" altLang="en-US" b="1" dirty="0">
              <a:solidFill>
                <a:srgbClr val="336601"/>
              </a:solidFill>
              <a:ea typeface="Microsoft YaHei" panose="020B0503020204020204" pitchFamily="34" charset="-122"/>
            </a:endParaRPr>
          </a:p>
        </p:txBody>
      </p:sp>
      <p:grpSp>
        <p:nvGrpSpPr>
          <p:cNvPr id="18" name="组合 11"/>
          <p:cNvGrpSpPr/>
          <p:nvPr/>
        </p:nvGrpSpPr>
        <p:grpSpPr>
          <a:xfrm>
            <a:off x="967351" y="982413"/>
            <a:ext cx="2529636" cy="507531"/>
            <a:chOff x="4904651" y="1612051"/>
            <a:chExt cx="2529636" cy="677945"/>
          </a:xfrm>
        </p:grpSpPr>
        <p:sp>
          <p:nvSpPr>
            <p:cNvPr id="19"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20" name="矩形 13"/>
            <p:cNvSpPr/>
            <p:nvPr/>
          </p:nvSpPr>
          <p:spPr>
            <a:xfrm>
              <a:off x="4904651" y="1685619"/>
              <a:ext cx="2529636" cy="534455"/>
            </a:xfrm>
            <a:prstGeom prst="rect">
              <a:avLst/>
            </a:prstGeom>
          </p:spPr>
          <p:txBody>
            <a:bodyPr wrap="square">
              <a:spAutoFit/>
            </a:bodyPr>
            <a:lstStyle/>
            <a:p>
              <a:pPr algn="ctr"/>
              <a:r>
                <a:rPr lang="en-US" altLang="zh-CN" sz="2000" b="1" dirty="0">
                  <a:gradFill>
                    <a:gsLst>
                      <a:gs pos="83000">
                        <a:prstClr val="white"/>
                      </a:gs>
                      <a:gs pos="100000">
                        <a:prstClr val="white"/>
                      </a:gs>
                    </a:gsLst>
                    <a:lin ang="5400000" scaled="1"/>
                  </a:gradFill>
                  <a:ea typeface="Microsoft YaHei" panose="020B0503020204020204" pitchFamily="34" charset="-122"/>
                  <a:sym typeface="+mn-ea"/>
                </a:rPr>
                <a:t>SAU KHI ĐỌC</a:t>
              </a:r>
              <a:endParaRPr lang="zh-CN" altLang="en-US" sz="2400" b="1" dirty="0">
                <a:gradFill>
                  <a:gsLst>
                    <a:gs pos="83000">
                      <a:prstClr val="white"/>
                    </a:gs>
                    <a:gs pos="100000">
                      <a:prstClr val="white"/>
                    </a:gs>
                  </a:gsLst>
                  <a:lin ang="5400000" scaled="1"/>
                </a:gradFill>
                <a:ea typeface="Microsoft YaHei" panose="020B0503020204020204" pitchFamily="34" charset="-122"/>
              </a:endParaRPr>
            </a:p>
          </p:txBody>
        </p:sp>
      </p:grpSp>
      <p:sp>
        <p:nvSpPr>
          <p:cNvPr id="3" name="矩形 10"/>
          <p:cNvSpPr/>
          <p:nvPr/>
        </p:nvSpPr>
        <p:spPr>
          <a:xfrm>
            <a:off x="5336275" y="2005723"/>
            <a:ext cx="7124078" cy="489365"/>
          </a:xfrm>
          <a:prstGeom prst="rect">
            <a:avLst/>
          </a:prstGeom>
        </p:spPr>
        <p:txBody>
          <a:bodyPr wrap="square">
            <a:spAutoFit/>
          </a:bodyPr>
          <a:lstStyle/>
          <a:p>
            <a:pPr algn="l" fontAlgn="auto">
              <a:lnSpc>
                <a:spcPct val="114000"/>
              </a:lnSpc>
            </a:pPr>
            <a:r>
              <a:rPr lang="en-US" altLang="zh-CN" sz="2400" b="1" dirty="0" err="1">
                <a:ea typeface="Microsoft YaHei" panose="020B0503020204020204" pitchFamily="34" charset="-122"/>
                <a:sym typeface="+mn-ea"/>
              </a:rPr>
              <a:t>Câu</a:t>
            </a:r>
            <a:r>
              <a:rPr lang="en-US" altLang="zh-CN" sz="2400" b="1" dirty="0">
                <a:ea typeface="Microsoft YaHei" panose="020B0503020204020204" pitchFamily="34" charset="-122"/>
                <a:sym typeface="+mn-ea"/>
              </a:rPr>
              <a:t> 1: </a:t>
            </a:r>
            <a:endParaRPr lang="zh-CN" altLang="en-US" sz="2400" b="1" dirty="0">
              <a:ea typeface="Microsoft YaHei" panose="020B0503020204020204" pitchFamily="34" charset="-122"/>
            </a:endParaRPr>
          </a:p>
        </p:txBody>
      </p:sp>
      <p:sp>
        <p:nvSpPr>
          <p:cNvPr id="6" name="TextBox 5"/>
          <p:cNvSpPr txBox="1"/>
          <p:nvPr/>
        </p:nvSpPr>
        <p:spPr>
          <a:xfrm>
            <a:off x="5336275" y="2563327"/>
            <a:ext cx="6304127" cy="3913059"/>
          </a:xfrm>
          <a:prstGeom prst="rect">
            <a:avLst/>
          </a:prstGeom>
          <a:noFill/>
        </p:spPr>
        <p:txBody>
          <a:bodyPr wrap="square">
            <a:spAutoFit/>
          </a:bodyPr>
          <a:lstStyle/>
          <a:p>
            <a:pPr algn="just">
              <a:lnSpc>
                <a:spcPct val="150000"/>
              </a:lnSpc>
            </a:pPr>
            <a:r>
              <a:rPr lang="vi-VN" sz="2400" dirty="0">
                <a:solidFill>
                  <a:srgbClr val="000000"/>
                </a:solidFill>
                <a:effectLst/>
                <a:ea typeface="Times New Roman" panose="02020603050405020304" pitchFamily="18" charset="0"/>
                <a:cs typeface="Times New Roman" panose="02020603050405020304" pitchFamily="18" charset="0"/>
              </a:rPr>
              <a:t>-</a:t>
            </a:r>
            <a:r>
              <a:rPr lang="en-US" sz="2400" dirty="0">
                <a:solidFill>
                  <a:srgbClr val="000000"/>
                </a:solidFill>
                <a:effectLst/>
                <a:ea typeface="Times New Roman" panose="02020603050405020304" pitchFamily="18" charset="0"/>
                <a:cs typeface="Times New Roman" panose="02020603050405020304" pitchFamily="18" charset="0"/>
              </a:rPr>
              <a:t> </a:t>
            </a:r>
            <a:r>
              <a:rPr lang="vi-VN" sz="2400" b="1" dirty="0">
                <a:solidFill>
                  <a:srgbClr val="000000"/>
                </a:solidFill>
                <a:effectLst/>
                <a:ea typeface="Times New Roman" panose="02020603050405020304" pitchFamily="18" charset="0"/>
                <a:cs typeface="Times New Roman" panose="02020603050405020304" pitchFamily="18" charset="0"/>
              </a:rPr>
              <a:t>Trong nghệ thuật hội </a:t>
            </a:r>
            <a:r>
              <a:rPr lang="vi-VN" sz="2400" b="1" dirty="0" err="1">
                <a:solidFill>
                  <a:srgbClr val="000000"/>
                </a:solidFill>
                <a:effectLst/>
                <a:ea typeface="Times New Roman" panose="02020603050405020304" pitchFamily="18" charset="0"/>
                <a:cs typeface="Times New Roman" panose="02020603050405020304" pitchFamily="18" charset="0"/>
              </a:rPr>
              <a:t>hoạ</a:t>
            </a:r>
            <a:r>
              <a:rPr lang="vi-VN" sz="2400" dirty="0">
                <a:solidFill>
                  <a:srgbClr val="000000"/>
                </a:solidFill>
                <a:effectLst/>
                <a:ea typeface="Times New Roman" panose="02020603050405020304" pitchFamily="18" charset="0"/>
                <a:cs typeface="Times New Roman" panose="02020603050405020304" pitchFamily="18" charset="0"/>
              </a:rPr>
              <a:t>, hình ảnh trăng và đàn thường được vẽ thành hai chủ thể khác nhau trong cùng một bức tranh. </a:t>
            </a:r>
            <a:endParaRPr lang="en-US" sz="2400" dirty="0">
              <a:effectLst/>
              <a:ea typeface="Times New Roman" panose="02020603050405020304" pitchFamily="18" charset="0"/>
              <a:cs typeface="Times New Roman" panose="02020603050405020304" pitchFamily="18" charset="0"/>
            </a:endParaRPr>
          </a:p>
          <a:p>
            <a:pPr algn="just">
              <a:lnSpc>
                <a:spcPct val="150000"/>
              </a:lnSpc>
            </a:pPr>
            <a:r>
              <a:rPr lang="vi-VN" sz="2400" b="1" dirty="0">
                <a:solidFill>
                  <a:srgbClr val="000000"/>
                </a:solidFill>
                <a:effectLst/>
                <a:ea typeface="Times New Roman" panose="02020603050405020304" pitchFamily="18" charset="0"/>
                <a:cs typeface="Times New Roman" panose="02020603050405020304" pitchFamily="18" charset="0"/>
              </a:rPr>
              <a:t>- Trong âm nhạc</a:t>
            </a:r>
            <a:r>
              <a:rPr lang="vi-VN" sz="2400" dirty="0">
                <a:solidFill>
                  <a:srgbClr val="000000"/>
                </a:solidFill>
                <a:effectLst/>
                <a:ea typeface="Times New Roman" panose="02020603050405020304" pitchFamily="18" charset="0"/>
                <a:cs typeface="Times New Roman" panose="02020603050405020304" pitchFamily="18" charset="0"/>
              </a:rPr>
              <a:t>, trăng và đàn thường được dùng như các hình ảnh biểu tượng cho những cảm xúc sâu sắc, nhưng cũng không được kết hợp với nhau như hình ảnh trong bài thơ "Nguyệt cầm".</a:t>
            </a:r>
            <a:endParaRPr lang="en-US" sz="2400" dirty="0">
              <a:effectLst/>
              <a:ea typeface="Times New Roman" panose="02020603050405020304" pitchFamily="18" charset="0"/>
              <a:cs typeface="Times New Roman" panose="02020603050405020304" pitchFamily="18" charset="0"/>
            </a:endParaRPr>
          </a:p>
        </p:txBody>
      </p:sp>
      <p:pic>
        <p:nvPicPr>
          <p:cNvPr id="8" name="Picture 7" descr="A person sitting on the floor playing a musical instrumen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067" y="2115927"/>
            <a:ext cx="4264925" cy="4264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1500"/>
                                  </p:stCondLst>
                                  <p:iterate type="lt">
                                    <p:tmPct val="1908"/>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1245</Words>
  <Application>Microsoft Office PowerPoint</Application>
  <PresentationFormat>Widescreen</PresentationFormat>
  <Paragraphs>114</Paragraphs>
  <Slides>15</Slides>
  <Notes>15</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等线</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c:creator>
  <cp:lastModifiedBy>HP</cp:lastModifiedBy>
  <cp:revision>32</cp:revision>
  <dcterms:created xsi:type="dcterms:W3CDTF">2017-06-13T09:16:00Z</dcterms:created>
  <dcterms:modified xsi:type="dcterms:W3CDTF">2024-03-23T14:05:16Z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1033-12.2.0.13201</vt:lpwstr>
  </property>
  <property fmtid="{D5CDD505-2E9C-101B-9397-08002B2CF9AE}" pid="3" name="ICV">
    <vt:lpwstr>EF421FED3E964B8CB177FD78A705CD66_13</vt:lpwstr>
  </property>
</Properties>
</file>