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4"/>
  </p:sldMasterIdLst>
  <p:notesMasterIdLst>
    <p:notesMasterId r:id="rId27"/>
  </p:notesMasterIdLst>
  <p:sldIdLst>
    <p:sldId id="3825" r:id="rId5"/>
    <p:sldId id="3855" r:id="rId6"/>
    <p:sldId id="3840" r:id="rId7"/>
    <p:sldId id="3841" r:id="rId8"/>
    <p:sldId id="3842" r:id="rId9"/>
    <p:sldId id="3791" r:id="rId10"/>
    <p:sldId id="3792" r:id="rId11"/>
    <p:sldId id="3843" r:id="rId12"/>
    <p:sldId id="3844" r:id="rId13"/>
    <p:sldId id="3845" r:id="rId14"/>
    <p:sldId id="3846" r:id="rId15"/>
    <p:sldId id="3847" r:id="rId16"/>
    <p:sldId id="3858" r:id="rId17"/>
    <p:sldId id="3857" r:id="rId18"/>
    <p:sldId id="3848" r:id="rId19"/>
    <p:sldId id="3849" r:id="rId20"/>
    <p:sldId id="3850" r:id="rId21"/>
    <p:sldId id="3851" r:id="rId22"/>
    <p:sldId id="3852" r:id="rId23"/>
    <p:sldId id="3853" r:id="rId24"/>
    <p:sldId id="3854" r:id="rId25"/>
    <p:sldId id="385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orient="horz" pos="3408" userDrawn="1">
          <p15:clr>
            <a:srgbClr val="A4A3A4"/>
          </p15:clr>
        </p15:guide>
        <p15:guide id="3" pos="6936" userDrawn="1">
          <p15:clr>
            <a:srgbClr val="A4A3A4"/>
          </p15:clr>
        </p15:guide>
        <p15:guide id="4" pos="7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7422" autoAdjust="0"/>
  </p:normalViewPr>
  <p:slideViewPr>
    <p:cSldViewPr snapToGrid="0">
      <p:cViewPr varScale="1">
        <p:scale>
          <a:sx n="55" d="100"/>
          <a:sy n="55" d="100"/>
        </p:scale>
        <p:origin x="1028" y="40"/>
      </p:cViewPr>
      <p:guideLst>
        <p:guide orient="horz" pos="1200"/>
        <p:guide orient="horz" pos="3408"/>
        <p:guide pos="6936"/>
        <p:guide pos="7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7BA811-8917-4F1D-B22F-E96045BFA4E0}" type="datetimeFigureOut">
              <a:rPr lang="en-US" smtClean="0"/>
              <a:t>30-Mar-24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0C6A29-4676-420C-BBE3-ACC2B80F64D4}" type="slidenum">
              <a:rPr lang="en-US" smtClean="0"/>
              <a:t>‹#›</a:t>
            </a:fld>
            <a:endParaRPr lang="en-US" dirty="0"/>
          </a:p>
        </p:txBody>
      </p:sp>
    </p:spTree>
    <p:extLst>
      <p:ext uri="{BB962C8B-B14F-4D97-AF65-F5344CB8AC3E}">
        <p14:creationId xmlns:p14="http://schemas.microsoft.com/office/powerpoint/2010/main" val="380459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9h15 </a:t>
            </a:r>
            <a:r>
              <a:rPr lang="en-US" dirty="0" err="1"/>
              <a:t>kết</a:t>
            </a:r>
            <a:r>
              <a:rPr lang="en-US" dirty="0"/>
              <a:t> </a:t>
            </a:r>
            <a:r>
              <a:rPr lang="en-US" dirty="0" err="1"/>
              <a:t>thúc</a:t>
            </a:r>
            <a:r>
              <a:rPr lang="en-US" dirty="0"/>
              <a:t> </a:t>
            </a:r>
            <a:r>
              <a:rPr lang="en-US" dirty="0" err="1"/>
              <a:t>phần</a:t>
            </a:r>
            <a:endParaRPr lang="en-US" dirty="0"/>
          </a:p>
        </p:txBody>
      </p:sp>
      <p:sp>
        <p:nvSpPr>
          <p:cNvPr id="4" name="Slide Number Placeholder 3"/>
          <p:cNvSpPr>
            <a:spLocks noGrp="1"/>
          </p:cNvSpPr>
          <p:nvPr>
            <p:ph type="sldNum" sz="quarter" idx="10"/>
          </p:nvPr>
        </p:nvSpPr>
        <p:spPr/>
        <p:txBody>
          <a:bodyPr/>
          <a:lstStyle/>
          <a:p>
            <a:fld id="{D40C6A29-4676-420C-BBE3-ACC2B80F64D4}" type="slidenum">
              <a:rPr lang="en-US" smtClean="0"/>
              <a:t>3</a:t>
            </a:fld>
            <a:endParaRPr lang="en-US" dirty="0"/>
          </a:p>
        </p:txBody>
      </p:sp>
    </p:spTree>
    <p:extLst>
      <p:ext uri="{BB962C8B-B14F-4D97-AF65-F5344CB8AC3E}">
        <p14:creationId xmlns:p14="http://schemas.microsoft.com/office/powerpoint/2010/main" val="3635583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9h30 </a:t>
            </a:r>
            <a:r>
              <a:rPr lang="en-US" dirty="0" err="1"/>
              <a:t>kết</a:t>
            </a:r>
            <a:r>
              <a:rPr lang="en-US" dirty="0"/>
              <a:t> </a:t>
            </a:r>
            <a:r>
              <a:rPr lang="en-US" dirty="0" err="1"/>
              <a:t>thúc</a:t>
            </a:r>
            <a:endParaRPr lang="en-US" dirty="0"/>
          </a:p>
        </p:txBody>
      </p:sp>
      <p:sp>
        <p:nvSpPr>
          <p:cNvPr id="4" name="Slide Number Placeholder 3"/>
          <p:cNvSpPr>
            <a:spLocks noGrp="1"/>
          </p:cNvSpPr>
          <p:nvPr>
            <p:ph type="sldNum" sz="quarter" idx="10"/>
          </p:nvPr>
        </p:nvSpPr>
        <p:spPr/>
        <p:txBody>
          <a:bodyPr/>
          <a:lstStyle/>
          <a:p>
            <a:fld id="{D40C6A29-4676-420C-BBE3-ACC2B80F64D4}" type="slidenum">
              <a:rPr lang="en-US" smtClean="0"/>
              <a:t>7</a:t>
            </a:fld>
            <a:endParaRPr lang="en-US" dirty="0"/>
          </a:p>
        </p:txBody>
      </p:sp>
    </p:spTree>
    <p:extLst>
      <p:ext uri="{BB962C8B-B14F-4D97-AF65-F5344CB8AC3E}">
        <p14:creationId xmlns:p14="http://schemas.microsoft.com/office/powerpoint/2010/main" val="1951981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9h30 </a:t>
            </a:r>
            <a:r>
              <a:rPr lang="en-US" dirty="0" err="1"/>
              <a:t>kết</a:t>
            </a:r>
            <a:r>
              <a:rPr lang="en-US" dirty="0"/>
              <a:t> </a:t>
            </a:r>
            <a:r>
              <a:rPr lang="en-US" dirty="0" err="1"/>
              <a:t>thúc</a:t>
            </a:r>
            <a:endParaRPr lang="en-US" dirty="0"/>
          </a:p>
        </p:txBody>
      </p:sp>
      <p:sp>
        <p:nvSpPr>
          <p:cNvPr id="4" name="Slide Number Placeholder 3"/>
          <p:cNvSpPr>
            <a:spLocks noGrp="1"/>
          </p:cNvSpPr>
          <p:nvPr>
            <p:ph type="sldNum" sz="quarter" idx="10"/>
          </p:nvPr>
        </p:nvSpPr>
        <p:spPr/>
        <p:txBody>
          <a:bodyPr/>
          <a:lstStyle/>
          <a:p>
            <a:fld id="{D40C6A29-4676-420C-BBE3-ACC2B80F64D4}" type="slidenum">
              <a:rPr lang="en-US" smtClean="0"/>
              <a:t>8</a:t>
            </a:fld>
            <a:endParaRPr lang="en-US" dirty="0"/>
          </a:p>
        </p:txBody>
      </p:sp>
    </p:spTree>
    <p:extLst>
      <p:ext uri="{BB962C8B-B14F-4D97-AF65-F5344CB8AC3E}">
        <p14:creationId xmlns:p14="http://schemas.microsoft.com/office/powerpoint/2010/main" val="3460223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9h35 </a:t>
            </a:r>
            <a:r>
              <a:rPr lang="en-US" dirty="0" err="1"/>
              <a:t>kết</a:t>
            </a:r>
            <a:r>
              <a:rPr lang="en-US" dirty="0"/>
              <a:t> </a:t>
            </a:r>
            <a:r>
              <a:rPr lang="en-US" dirty="0" err="1"/>
              <a:t>thúc</a:t>
            </a:r>
            <a:endParaRPr lang="en-US" dirty="0"/>
          </a:p>
        </p:txBody>
      </p:sp>
      <p:sp>
        <p:nvSpPr>
          <p:cNvPr id="4" name="Slide Number Placeholder 3"/>
          <p:cNvSpPr>
            <a:spLocks noGrp="1"/>
          </p:cNvSpPr>
          <p:nvPr>
            <p:ph type="sldNum" sz="quarter" idx="10"/>
          </p:nvPr>
        </p:nvSpPr>
        <p:spPr/>
        <p:txBody>
          <a:bodyPr/>
          <a:lstStyle/>
          <a:p>
            <a:fld id="{D40C6A29-4676-420C-BBE3-ACC2B80F64D4}" type="slidenum">
              <a:rPr lang="en-US" smtClean="0"/>
              <a:t>9</a:t>
            </a:fld>
            <a:endParaRPr lang="en-US" dirty="0"/>
          </a:p>
        </p:txBody>
      </p:sp>
    </p:spTree>
    <p:extLst>
      <p:ext uri="{BB962C8B-B14F-4D97-AF65-F5344CB8AC3E}">
        <p14:creationId xmlns:p14="http://schemas.microsoft.com/office/powerpoint/2010/main" val="421183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9h35 </a:t>
            </a:r>
            <a:r>
              <a:rPr lang="en-US" dirty="0" err="1"/>
              <a:t>kết</a:t>
            </a:r>
            <a:r>
              <a:rPr lang="en-US" dirty="0"/>
              <a:t> </a:t>
            </a:r>
            <a:r>
              <a:rPr lang="en-US" dirty="0" err="1"/>
              <a:t>thúc</a:t>
            </a:r>
            <a:endParaRPr lang="en-US" dirty="0"/>
          </a:p>
        </p:txBody>
      </p:sp>
      <p:sp>
        <p:nvSpPr>
          <p:cNvPr id="4" name="Slide Number Placeholder 3"/>
          <p:cNvSpPr>
            <a:spLocks noGrp="1"/>
          </p:cNvSpPr>
          <p:nvPr>
            <p:ph type="sldNum" sz="quarter" idx="10"/>
          </p:nvPr>
        </p:nvSpPr>
        <p:spPr/>
        <p:txBody>
          <a:bodyPr/>
          <a:lstStyle/>
          <a:p>
            <a:fld id="{D40C6A29-4676-420C-BBE3-ACC2B80F64D4}" type="slidenum">
              <a:rPr lang="en-US" smtClean="0"/>
              <a:t>10</a:t>
            </a:fld>
            <a:endParaRPr lang="en-US" dirty="0"/>
          </a:p>
        </p:txBody>
      </p:sp>
    </p:spTree>
    <p:extLst>
      <p:ext uri="{BB962C8B-B14F-4D97-AF65-F5344CB8AC3E}">
        <p14:creationId xmlns:p14="http://schemas.microsoft.com/office/powerpoint/2010/main" val="194634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HẾT NỘI DUNG TIẾT 1</a:t>
            </a:r>
          </a:p>
          <a:p>
            <a:r>
              <a:rPr lang="en-US" dirty="0"/>
              <a:t>9h45 </a:t>
            </a:r>
            <a:r>
              <a:rPr lang="en-US" dirty="0" err="1"/>
              <a:t>kết</a:t>
            </a:r>
            <a:r>
              <a:rPr lang="en-US" dirty="0"/>
              <a:t> </a:t>
            </a:r>
            <a:r>
              <a:rPr lang="en-US" dirty="0" err="1"/>
              <a:t>thúc</a:t>
            </a:r>
            <a:endParaRPr lang="en-US" dirty="0"/>
          </a:p>
        </p:txBody>
      </p:sp>
      <p:sp>
        <p:nvSpPr>
          <p:cNvPr id="4" name="Slide Number Placeholder 3"/>
          <p:cNvSpPr>
            <a:spLocks noGrp="1"/>
          </p:cNvSpPr>
          <p:nvPr>
            <p:ph type="sldNum" sz="quarter" idx="10"/>
          </p:nvPr>
        </p:nvSpPr>
        <p:spPr/>
        <p:txBody>
          <a:bodyPr/>
          <a:lstStyle/>
          <a:p>
            <a:fld id="{D40C6A29-4676-420C-BBE3-ACC2B80F64D4}" type="slidenum">
              <a:rPr lang="en-US" smtClean="0"/>
              <a:t>13</a:t>
            </a:fld>
            <a:endParaRPr lang="en-US" dirty="0"/>
          </a:p>
        </p:txBody>
      </p:sp>
    </p:spTree>
    <p:extLst>
      <p:ext uri="{BB962C8B-B14F-4D97-AF65-F5344CB8AC3E}">
        <p14:creationId xmlns:p14="http://schemas.microsoft.com/office/powerpoint/2010/main" val="718229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HẾT SLIDE TIẾT 1</a:t>
            </a:r>
          </a:p>
          <a:p>
            <a:r>
              <a:rPr lang="en-US" dirty="0"/>
              <a:t>9h50 </a:t>
            </a:r>
            <a:r>
              <a:rPr lang="en-US" dirty="0" err="1"/>
              <a:t>kết</a:t>
            </a:r>
            <a:r>
              <a:rPr lang="en-US" dirty="0"/>
              <a:t> </a:t>
            </a:r>
            <a:r>
              <a:rPr lang="en-US" dirty="0" err="1"/>
              <a:t>thúc</a:t>
            </a:r>
            <a:endParaRPr lang="en-US" dirty="0"/>
          </a:p>
        </p:txBody>
      </p:sp>
      <p:sp>
        <p:nvSpPr>
          <p:cNvPr id="4" name="Slide Number Placeholder 3"/>
          <p:cNvSpPr>
            <a:spLocks noGrp="1"/>
          </p:cNvSpPr>
          <p:nvPr>
            <p:ph type="sldNum" sz="quarter" idx="10"/>
          </p:nvPr>
        </p:nvSpPr>
        <p:spPr/>
        <p:txBody>
          <a:bodyPr/>
          <a:lstStyle/>
          <a:p>
            <a:fld id="{D40C6A29-4676-420C-BBE3-ACC2B80F64D4}" type="slidenum">
              <a:rPr lang="en-US" smtClean="0"/>
              <a:t>14</a:t>
            </a:fld>
            <a:endParaRPr lang="en-US" dirty="0"/>
          </a:p>
        </p:txBody>
      </p:sp>
    </p:spTree>
    <p:extLst>
      <p:ext uri="{BB962C8B-B14F-4D97-AF65-F5344CB8AC3E}">
        <p14:creationId xmlns:p14="http://schemas.microsoft.com/office/powerpoint/2010/main" val="3591640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13">
            <a:extLst>
              <a:ext uri="{FF2B5EF4-FFF2-40B4-BE49-F238E27FC236}">
                <a16:creationId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5093208" y="2743200"/>
            <a:ext cx="6592824" cy="2386584"/>
          </a:xfrm>
        </p:spPr>
        <p:txBody>
          <a:bodyPr anchor="b"/>
          <a:lstStyle>
            <a:lvl1pPr algn="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5093208" y="5221224"/>
            <a:ext cx="6592824" cy="99669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1041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727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a:lstStyle>
            <a:lvl1pPr marL="0" indent="0">
              <a:buNone/>
              <a:defRPr sz="24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1317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a:lstStyle>
            <a:lvl1pPr algn="ct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a:xfrm>
            <a:off x="1682496" y="6356350"/>
            <a:ext cx="1545336" cy="365125"/>
          </a:xfrm>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2677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648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5405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62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01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1170432" y="1399032"/>
            <a:ext cx="3236976" cy="4069080"/>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788152" y="1527048"/>
            <a:ext cx="5111496" cy="3931920"/>
          </a:xfrm>
        </p:spPr>
        <p:txBody>
          <a:bodyPr anchor="ctr"/>
          <a:lstStyle>
            <a:lvl1pPr marL="0" indent="0">
              <a:buNone/>
              <a:defRPr/>
            </a:lvl1pPr>
            <a:lvl2pPr marL="228600">
              <a:defRPr/>
            </a:lvl2pPr>
            <a:lvl3pPr marL="457200">
              <a:defRPr/>
            </a:lvl3pPr>
            <a:lvl4pPr>
              <a:buNone/>
              <a:defRPr/>
            </a:lvl4p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1394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83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3319272" y="1380744"/>
            <a:ext cx="5559552" cy="2514600"/>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319272" y="4078224"/>
            <a:ext cx="5559552" cy="153619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8557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1179576" y="1911096"/>
            <a:ext cx="98298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08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892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a:lstStyle>
            <a:lvl1pPr>
              <a:buNone/>
              <a:defRPr>
                <a:solidFill>
                  <a:schemeClr val="bg1"/>
                </a:solidFill>
              </a:defRPr>
            </a:lvl1pPr>
          </a:lstStyle>
          <a:p>
            <a:r>
              <a:rPr lang="en-US"/>
              <a:t>Click icon to add picture</a:t>
            </a:r>
            <a:endParaRPr lang="en-US" dirty="0"/>
          </a:p>
        </p:txBody>
      </p:sp>
      <p:sp>
        <p:nvSpPr>
          <p:cNvPr id="10" name="Title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anchor="b" anchorCtr="0">
            <a:noAutofit/>
          </a:bodyPr>
          <a:lstStyle>
            <a:lvl1pPr algn="ctr">
              <a:defRPr sz="4000">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575304" y="4379976"/>
            <a:ext cx="5038344" cy="713232"/>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Date Placeholder 10">
            <a:extLst>
              <a:ext uri="{FF2B5EF4-FFF2-40B4-BE49-F238E27FC236}">
                <a16:creationId xmlns:a16="http://schemas.microsoft.com/office/drawing/2014/main" id="{6B76FE53-FB67-4871-8485-71BAAFD7D1BF}"/>
              </a:ext>
            </a:extLst>
          </p:cNvPr>
          <p:cNvSpPr>
            <a:spLocks noGrp="1"/>
          </p:cNvSpPr>
          <p:nvPr>
            <p:ph type="dt" sz="half" idx="11"/>
          </p:nvPr>
        </p:nvSpPr>
        <p:spPr/>
        <p:txBody>
          <a:bodyPr/>
          <a:lstStyle>
            <a:lvl1pPr>
              <a:defRPr>
                <a:solidFill>
                  <a:schemeClr val="bg1"/>
                </a:solidFill>
                <a:latin typeface="+mn-lt"/>
              </a:defRPr>
            </a:lvl1pPr>
          </a:lstStyle>
          <a:p>
            <a:pPr>
              <a:defRPr/>
            </a:pPr>
            <a:r>
              <a:rPr lang="en-US" dirty="0"/>
              <a:t>9/3/20XX</a:t>
            </a:r>
          </a:p>
        </p:txBody>
      </p:sp>
      <p:sp>
        <p:nvSpPr>
          <p:cNvPr id="12" name="Footer Placeholder 11">
            <a:extLst>
              <a:ext uri="{FF2B5EF4-FFF2-40B4-BE49-F238E27FC236}">
                <a16:creationId xmlns:a16="http://schemas.microsoft.com/office/drawing/2014/main" id="{AD26FED4-1CE2-444B-A77E-EB3CB505AF19}"/>
              </a:ext>
            </a:extLst>
          </p:cNvPr>
          <p:cNvSpPr>
            <a:spLocks noGrp="1"/>
          </p:cNvSpPr>
          <p:nvPr>
            <p:ph type="ftr" sz="quarter" idx="12"/>
          </p:nvPr>
        </p:nvSpPr>
        <p:spPr/>
        <p:txBody>
          <a:bodyPr/>
          <a:lstStyle>
            <a:lvl1pPr>
              <a:defRPr>
                <a:solidFill>
                  <a:schemeClr val="bg1"/>
                </a:solidFill>
                <a:latin typeface="+mn-lt"/>
              </a:defRPr>
            </a:lvl1pPr>
          </a:lstStyle>
          <a:p>
            <a:pPr>
              <a:defRPr/>
            </a:pPr>
            <a:r>
              <a:rPr lang="en-US" dirty="0"/>
              <a:t>Presentation Title</a:t>
            </a:r>
          </a:p>
        </p:txBody>
      </p:sp>
      <p:sp>
        <p:nvSpPr>
          <p:cNvPr id="13" name="Slide Number Placeholder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a:lstStyle>
            <a:lvl1pPr>
              <a:defRPr>
                <a:solidFill>
                  <a:schemeClr val="bg1"/>
                </a:solidFill>
                <a:latin typeface="+mn-lt"/>
              </a:defRPr>
            </a:lvl1pPr>
          </a:lstStyle>
          <a:p>
            <a:pPr>
              <a:defRPr/>
            </a:pPr>
            <a:fld id="{D76B855D-E9CC-4FF8-AD85-6CDC7B89A0DE}" type="slidenum">
              <a:rPr lang="en-US" smtClean="0"/>
              <a:pPr>
                <a:defRPr/>
              </a:pPr>
              <a:t>‹#›</a:t>
            </a:fld>
            <a:endParaRPr lang="en-US" dirty="0"/>
          </a:p>
        </p:txBody>
      </p:sp>
    </p:spTree>
    <p:extLst>
      <p:ext uri="{BB962C8B-B14F-4D97-AF65-F5344CB8AC3E}">
        <p14:creationId xmlns:p14="http://schemas.microsoft.com/office/powerpoint/2010/main" val="22032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90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9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676686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71" r:id="rId4"/>
    <p:sldLayoutId id="2147483770" r:id="rId5"/>
    <p:sldLayoutId id="2147483774" r:id="rId6"/>
    <p:sldLayoutId id="2147483783" r:id="rId7"/>
    <p:sldLayoutId id="2147483772" r:id="rId8"/>
    <p:sldLayoutId id="2147483773" r:id="rId9"/>
    <p:sldLayoutId id="2147483785" r:id="rId10"/>
    <p:sldLayoutId id="2147483786" r:id="rId11"/>
    <p:sldLayoutId id="2147483787" r:id="rId12"/>
    <p:sldLayoutId id="2147483775" r:id="rId13"/>
    <p:sldLayoutId id="2147483788" r:id="rId14"/>
    <p:sldLayoutId id="2147483776" r:id="rId15"/>
    <p:sldLayoutId id="2147483777"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8836-40C5-46C2-81BA-21AA27176925}"/>
              </a:ext>
            </a:extLst>
          </p:cNvPr>
          <p:cNvSpPr>
            <a:spLocks noGrp="1"/>
          </p:cNvSpPr>
          <p:nvPr>
            <p:ph type="ctrTitle"/>
          </p:nvPr>
        </p:nvSpPr>
        <p:spPr>
          <a:xfrm>
            <a:off x="4145280" y="1493521"/>
            <a:ext cx="8395592" cy="2976880"/>
          </a:xfrm>
        </p:spPr>
        <p:txBody>
          <a:bodyPr>
            <a:noAutofit/>
          </a:bodyPr>
          <a:lstStyle/>
          <a:p>
            <a:pPr algn="ctr"/>
            <a:r>
              <a:rPr lang="en-US" b="1" dirty="0">
                <a:latin typeface="Times New Roman" panose="02020603050405020304" pitchFamily="18" charset="0"/>
                <a:cs typeface="Times New Roman" panose="02020603050405020304" pitchFamily="18" charset="0"/>
              </a:rPr>
              <a:t>BÀI 29:</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NHẬN BIẾT</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LỖI CHƯƠNG TRÌNH</a:t>
            </a:r>
          </a:p>
        </p:txBody>
      </p:sp>
      <p:sp>
        <p:nvSpPr>
          <p:cNvPr id="3" name="Subtitle 2">
            <a:extLst>
              <a:ext uri="{FF2B5EF4-FFF2-40B4-BE49-F238E27FC236}">
                <a16:creationId xmlns:a16="http://schemas.microsoft.com/office/drawing/2014/main" id="{72CC4EC4-809C-4FD2-AA20-009F08590DA6}"/>
              </a:ext>
            </a:extLst>
          </p:cNvPr>
          <p:cNvSpPr>
            <a:spLocks noGrp="1"/>
          </p:cNvSpPr>
          <p:nvPr>
            <p:ph type="subTitle" idx="1"/>
          </p:nvPr>
        </p:nvSpPr>
        <p:spPr>
          <a:xfrm>
            <a:off x="5292028" y="4935721"/>
            <a:ext cx="6592824" cy="548640"/>
          </a:xfrm>
        </p:spPr>
        <p:txBody>
          <a:bodyPr>
            <a:normAutofit/>
          </a:bodyPr>
          <a:lstStyle/>
          <a:p>
            <a:r>
              <a:rPr lang="en-US" sz="3200" dirty="0">
                <a:solidFill>
                  <a:srgbClr val="FFFFFF"/>
                </a:solidFill>
              </a:rPr>
              <a:t>GV: </a:t>
            </a:r>
            <a:r>
              <a:rPr lang="en-US" sz="3200" dirty="0" err="1">
                <a:solidFill>
                  <a:srgbClr val="FFFFFF"/>
                </a:solidFill>
              </a:rPr>
              <a:t>Nguyễn</a:t>
            </a:r>
            <a:r>
              <a:rPr lang="en-US" sz="3200" dirty="0">
                <a:solidFill>
                  <a:srgbClr val="FFFFFF"/>
                </a:solidFill>
              </a:rPr>
              <a:t> </a:t>
            </a:r>
            <a:r>
              <a:rPr lang="en-US" sz="3200" dirty="0" err="1">
                <a:solidFill>
                  <a:srgbClr val="FFFFFF"/>
                </a:solidFill>
              </a:rPr>
              <a:t>Trung</a:t>
            </a:r>
            <a:r>
              <a:rPr lang="en-US" sz="3200" dirty="0">
                <a:solidFill>
                  <a:srgbClr val="FFFFFF"/>
                </a:solidFill>
              </a:rPr>
              <a:t> </a:t>
            </a:r>
            <a:r>
              <a:rPr lang="en-US" sz="3200" dirty="0" err="1">
                <a:solidFill>
                  <a:srgbClr val="FFFFFF"/>
                </a:solidFill>
              </a:rPr>
              <a:t>Hiếu</a:t>
            </a:r>
            <a:endParaRPr lang="en-US" sz="3200" dirty="0"/>
          </a:p>
        </p:txBody>
      </p:sp>
    </p:spTree>
    <p:extLst>
      <p:ext uri="{BB962C8B-B14F-4D97-AF65-F5344CB8AC3E}">
        <p14:creationId xmlns:p14="http://schemas.microsoft.com/office/powerpoint/2010/main" val="80096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Callout 9"/>
          <p:cNvSpPr/>
          <p:nvPr/>
        </p:nvSpPr>
        <p:spPr>
          <a:xfrm>
            <a:off x="667265" y="450108"/>
            <a:ext cx="10898660" cy="5200471"/>
          </a:xfrm>
          <a:prstGeom prst="cloudCallou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1. Khi gõ sai cú pháp một lệnh, chương trình sẽ dừng lại và báo lỗi, đó là lỗi loại gì?</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2. B</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à</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i toán yêu cầu sắp xếp dãy số ban đầu thành dãy tăng dần. Giả sử dãy số ban đầu là [3, 1, 8, 10, 0]. Kết quả thu được dãy [1, 3, 8, 10, 0]. Chương trình có lỗi không?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88463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12281" y="451707"/>
            <a:ext cx="9127179" cy="646331"/>
          </a:xfrm>
          <a:prstGeom prst="rect">
            <a:avLst/>
          </a:prstGeom>
        </p:spPr>
        <p:txBody>
          <a:bodyPr wrap="none">
            <a:spAutoFit/>
          </a:bodyPr>
          <a:lstStyle/>
          <a:p>
            <a:pPr algn="just">
              <a:spcAft>
                <a:spcPts val="0"/>
              </a:spcAft>
            </a:pPr>
            <a:r>
              <a:rPr lang="en-US" sz="3600" b="1">
                <a:solidFill>
                  <a:schemeClr val="accent1">
                    <a:lumMod val="50000"/>
                  </a:schemeClr>
                </a:solidFill>
                <a:latin typeface="Times New Roman" panose="02020603050405020304" pitchFamily="18" charset="0"/>
                <a:ea typeface="Times New Roman" panose="02020603050405020304" pitchFamily="18" charset="0"/>
              </a:rPr>
              <a:t>2. MỘT SỐ LỖI NGOẠI LỆ THƯỜNG GẶP</a:t>
            </a:r>
            <a:endParaRPr lang="en-US" sz="3600">
              <a:solidFill>
                <a:schemeClr val="accent1">
                  <a:lumMod val="50000"/>
                </a:schemeClr>
              </a:solidFill>
              <a:latin typeface="Times New Roman" panose="02020603050405020304" pitchFamily="18" charset="0"/>
              <a:ea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415798281"/>
              </p:ext>
            </p:extLst>
          </p:nvPr>
        </p:nvGraphicFramePr>
        <p:xfrm>
          <a:off x="1289307" y="1338713"/>
          <a:ext cx="9411643" cy="5062087"/>
        </p:xfrm>
        <a:graphic>
          <a:graphicData uri="http://schemas.openxmlformats.org/drawingml/2006/table">
            <a:tbl>
              <a:tblPr firstRow="1" firstCol="1" bandRow="1">
                <a:tableStyleId>{5C22544A-7EE6-4342-B048-85BDC9FD1C3A}</a:tableStyleId>
              </a:tblPr>
              <a:tblGrid>
                <a:gridCol w="3282693">
                  <a:extLst>
                    <a:ext uri="{9D8B030D-6E8A-4147-A177-3AD203B41FA5}">
                      <a16:colId xmlns:a16="http://schemas.microsoft.com/office/drawing/2014/main" val="1763891490"/>
                    </a:ext>
                  </a:extLst>
                </a:gridCol>
                <a:gridCol w="6128950">
                  <a:extLst>
                    <a:ext uri="{9D8B030D-6E8A-4147-A177-3AD203B41FA5}">
                      <a16:colId xmlns:a16="http://schemas.microsoft.com/office/drawing/2014/main" val="3396664640"/>
                    </a:ext>
                  </a:extLst>
                </a:gridCol>
              </a:tblGrid>
              <a:tr h="994873">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Mã lỗi ngoại lệ</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Mô tả lỗi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34719719"/>
                  </a:ext>
                </a:extLst>
              </a:tr>
              <a:tr h="1029963">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ZeroDivisionError</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2800">
                          <a:effectLst/>
                          <a:latin typeface="Times New Roman" panose="02020603050405020304" pitchFamily="18" charset="0"/>
                          <a:cs typeface="Times New Roman" panose="02020603050405020304" pitchFamily="18" charset="0"/>
                        </a:rPr>
                        <a:t>Lỗi này xảy ra khi lệnh thực hiện phép chia cho giá trị 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15457379"/>
                  </a:ext>
                </a:extLst>
              </a:tr>
              <a:tr h="1492309">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IndexError</a:t>
                      </a:r>
                    </a:p>
                    <a:p>
                      <a:pPr algn="ctr">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2800">
                          <a:effectLst/>
                          <a:latin typeface="Times New Roman" panose="02020603050405020304" pitchFamily="18" charset="0"/>
                          <a:cs typeface="Times New Roman" panose="02020603050405020304" pitchFamily="18" charset="0"/>
                        </a:rPr>
                        <a:t>Lỗi xảy ra khi lệnh cố gắng truy cập phần tử của danh sách nhưng chỉ số vượt quá giới hạn.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88844560"/>
                  </a:ext>
                </a:extLst>
              </a:tr>
              <a:tr h="1544942">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NameError</a:t>
                      </a:r>
                    </a:p>
                    <a:p>
                      <a:pPr algn="ctr">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2800">
                          <a:effectLst/>
                          <a:latin typeface="Times New Roman" panose="02020603050405020304" pitchFamily="18" charset="0"/>
                          <a:cs typeface="Times New Roman" panose="02020603050405020304" pitchFamily="18" charset="0"/>
                        </a:rPr>
                        <a:t>Lỗi xảy ra khi chương trình muốn tìm một tên nhưng không thấy. Ví dụ khi lệnh gọi một hàm nhưng không có hàm đó.</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11488067"/>
                  </a:ext>
                </a:extLst>
              </a:tr>
            </a:tbl>
          </a:graphicData>
        </a:graphic>
      </p:graphicFrame>
    </p:spTree>
    <p:extLst>
      <p:ext uri="{BB962C8B-B14F-4D97-AF65-F5344CB8AC3E}">
        <p14:creationId xmlns:p14="http://schemas.microsoft.com/office/powerpoint/2010/main" val="183531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1804943830"/>
              </p:ext>
            </p:extLst>
          </p:nvPr>
        </p:nvGraphicFramePr>
        <p:xfrm>
          <a:off x="943317" y="78322"/>
          <a:ext cx="10573179" cy="6680821"/>
        </p:xfrm>
        <a:graphic>
          <a:graphicData uri="http://schemas.openxmlformats.org/drawingml/2006/table">
            <a:tbl>
              <a:tblPr firstRow="1" firstCol="1" bandRow="1">
                <a:tableStyleId>{5C22544A-7EE6-4342-B048-85BDC9FD1C3A}</a:tableStyleId>
              </a:tblPr>
              <a:tblGrid>
                <a:gridCol w="3071454">
                  <a:extLst>
                    <a:ext uri="{9D8B030D-6E8A-4147-A177-3AD203B41FA5}">
                      <a16:colId xmlns:a16="http://schemas.microsoft.com/office/drawing/2014/main" val="1763891490"/>
                    </a:ext>
                  </a:extLst>
                </a:gridCol>
                <a:gridCol w="7501725">
                  <a:extLst>
                    <a:ext uri="{9D8B030D-6E8A-4147-A177-3AD203B41FA5}">
                      <a16:colId xmlns:a16="http://schemas.microsoft.com/office/drawing/2014/main" val="3396664640"/>
                    </a:ext>
                  </a:extLst>
                </a:gridCol>
              </a:tblGrid>
              <a:tr h="691626">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Mã lỗi ngoại lệ</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Mô tả lỗi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34719719"/>
                  </a:ext>
                </a:extLst>
              </a:tr>
              <a:tr h="2301919">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TypeError</a:t>
                      </a:r>
                    </a:p>
                    <a:p>
                      <a:pPr algn="ctr">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2800">
                          <a:effectLst/>
                          <a:latin typeface="Times New Roman" panose="02020603050405020304" pitchFamily="18" charset="0"/>
                          <a:cs typeface="Times New Roman" panose="02020603050405020304" pitchFamily="18" charset="0"/>
                        </a:rPr>
                        <a:t>Lỗi kiểu dữ liệu. Một số ví dụ lỗi loại này:</a:t>
                      </a:r>
                    </a:p>
                    <a:p>
                      <a:pPr algn="just">
                        <a:spcAft>
                          <a:spcPts val="0"/>
                        </a:spcAft>
                      </a:pPr>
                      <a:r>
                        <a:rPr lang="en-US" sz="2800">
                          <a:effectLst/>
                          <a:latin typeface="Times New Roman" panose="02020603050405020304" pitchFamily="18" charset="0"/>
                          <a:cs typeface="Times New Roman" panose="02020603050405020304" pitchFamily="18" charset="0"/>
                        </a:rPr>
                        <a:t>- Lệnh truy cập một phần từ của danh sách nhưng chỉ số không là số nguyên </a:t>
                      </a:r>
                    </a:p>
                    <a:p>
                      <a:pPr algn="just">
                        <a:spcAft>
                          <a:spcPts val="0"/>
                        </a:spcAft>
                      </a:pPr>
                      <a:r>
                        <a:rPr lang="en-US" sz="2800">
                          <a:effectLst/>
                          <a:latin typeface="Times New Roman" panose="02020603050405020304" pitchFamily="18" charset="0"/>
                          <a:cs typeface="Times New Roman" panose="02020603050405020304" pitchFamily="18" charset="0"/>
                        </a:rPr>
                        <a:t>- Lệnh tính biểu thức số nhưng lại có một toán hạng không phải là số</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65954557"/>
                  </a:ext>
                </a:extLst>
              </a:tr>
              <a:tr h="2213206">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ValueError</a:t>
                      </a:r>
                    </a:p>
                    <a:p>
                      <a:pPr algn="ctr">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2800">
                          <a:effectLst/>
                          <a:latin typeface="Times New Roman" panose="02020603050405020304" pitchFamily="18" charset="0"/>
                          <a:cs typeface="Times New Roman" panose="02020603050405020304" pitchFamily="18" charset="0"/>
                        </a:rPr>
                        <a:t>Lỗi liên quan đến giá trị của đối tượng.</a:t>
                      </a:r>
                    </a:p>
                    <a:p>
                      <a:pPr algn="just">
                        <a:spcAft>
                          <a:spcPts val="0"/>
                        </a:spcAft>
                      </a:pPr>
                      <a:r>
                        <a:rPr lang="en-US" sz="2800">
                          <a:effectLst/>
                          <a:latin typeface="Times New Roman" panose="02020603050405020304" pitchFamily="18" charset="0"/>
                          <a:cs typeface="Times New Roman" panose="02020603050405020304" pitchFamily="18" charset="0"/>
                        </a:rPr>
                        <a:t>Lỗi khi thực hiện lệnh chuyển đổi kiểu dữ liệu, đổi số của hàm có giá trị mà hàm không hỗ trợ. Ví dụ khi thực hiện lệnh int("1.55") sẽ sinh lỗi loại này.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33060816"/>
                  </a:ext>
                </a:extLst>
              </a:tr>
              <a:tr h="920768">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IndentationError</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2800">
                          <a:effectLst/>
                          <a:latin typeface="Times New Roman" panose="02020603050405020304" pitchFamily="18" charset="0"/>
                          <a:cs typeface="Times New Roman" panose="02020603050405020304" pitchFamily="18" charset="0"/>
                        </a:rPr>
                        <a:t>Lỗi khi các dòng lệnh thụt vào không thẳng hàng hoặc không đúng vị trí</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19058179"/>
                  </a:ext>
                </a:extLst>
              </a:tr>
              <a:tr h="553302">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SyntaxError</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2800">
                          <a:effectLst/>
                          <a:latin typeface="Times New Roman" panose="02020603050405020304" pitchFamily="18" charset="0"/>
                          <a:cs typeface="Times New Roman" panose="02020603050405020304" pitchFamily="18" charset="0"/>
                        </a:rPr>
                        <a:t>Lỗi cú pháp.</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87550460"/>
                  </a:ext>
                </a:extLst>
              </a:tr>
            </a:tbl>
          </a:graphicData>
        </a:graphic>
      </p:graphicFrame>
    </p:spTree>
    <p:extLst>
      <p:ext uri="{BB962C8B-B14F-4D97-AF65-F5344CB8AC3E}">
        <p14:creationId xmlns:p14="http://schemas.microsoft.com/office/powerpoint/2010/main" val="3196437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4C4A8-FA4D-4C61-8CB5-274B848C65C9}"/>
              </a:ext>
            </a:extLst>
          </p:cNvPr>
          <p:cNvSpPr>
            <a:spLocks noGrp="1"/>
          </p:cNvSpPr>
          <p:nvPr>
            <p:ph type="title"/>
          </p:nvPr>
        </p:nvSpPr>
        <p:spPr>
          <a:xfrm>
            <a:off x="0" y="537052"/>
            <a:ext cx="3813237" cy="1227740"/>
          </a:xfrm>
        </p:spPr>
        <p:txBody>
          <a:bodyPr>
            <a:normAutofit fontScale="90000"/>
          </a:bodyPr>
          <a:lstStyle/>
          <a:p>
            <a:pPr algn="ctr"/>
            <a:r>
              <a:rPr lang="en-US" dirty="0"/>
              <a:t>PHIẾU HỌC TẬP SỐ 3</a:t>
            </a:r>
          </a:p>
        </p:txBody>
      </p:sp>
      <p:sp>
        <p:nvSpPr>
          <p:cNvPr id="4" name="Content Placeholder 3">
            <a:extLst>
              <a:ext uri="{FF2B5EF4-FFF2-40B4-BE49-F238E27FC236}">
                <a16:creationId xmlns:a16="http://schemas.microsoft.com/office/drawing/2014/main" id="{5EC5ACD7-088D-4C33-8977-477CD364AC5D}"/>
              </a:ext>
            </a:extLst>
          </p:cNvPr>
          <p:cNvSpPr>
            <a:spLocks noGrp="1"/>
          </p:cNvSpPr>
          <p:nvPr>
            <p:ph sz="half" idx="2"/>
          </p:nvPr>
        </p:nvSpPr>
        <p:spPr/>
        <p:txBody>
          <a:bodyPr/>
          <a:lstStyle/>
          <a:p>
            <a:endParaRPr lang="en-US" dirty="0"/>
          </a:p>
        </p:txBody>
      </p:sp>
      <p:sp>
        <p:nvSpPr>
          <p:cNvPr id="5" name="Text Placeholder 4">
            <a:extLst>
              <a:ext uri="{FF2B5EF4-FFF2-40B4-BE49-F238E27FC236}">
                <a16:creationId xmlns:a16="http://schemas.microsoft.com/office/drawing/2014/main" id="{50DB0FD8-DF93-4217-9AB1-F2ACB0C3F03D}"/>
              </a:ext>
            </a:extLst>
          </p:cNvPr>
          <p:cNvSpPr>
            <a:spLocks noGrp="1"/>
          </p:cNvSpPr>
          <p:nvPr>
            <p:ph type="body" sz="quarter" idx="3"/>
          </p:nvPr>
        </p:nvSpPr>
        <p:spPr/>
        <p:txBody>
          <a:bodyPr>
            <a:normAutofit lnSpcReduction="10000"/>
          </a:bodyPr>
          <a:lstStyle/>
          <a:p>
            <a:endParaRPr lang="en-US"/>
          </a:p>
        </p:txBody>
      </p:sp>
      <p:sp>
        <p:nvSpPr>
          <p:cNvPr id="6" name="Content Placeholder 5">
            <a:extLst>
              <a:ext uri="{FF2B5EF4-FFF2-40B4-BE49-F238E27FC236}">
                <a16:creationId xmlns:a16="http://schemas.microsoft.com/office/drawing/2014/main" id="{8182C087-863A-4F97-957C-6EF0DB91D4BC}"/>
              </a:ext>
            </a:extLst>
          </p:cNvPr>
          <p:cNvSpPr>
            <a:spLocks noGrp="1"/>
          </p:cNvSpPr>
          <p:nvPr>
            <p:ph sz="quarter" idx="4"/>
          </p:nvPr>
        </p:nvSpPr>
        <p:spPr/>
        <p:txBody>
          <a:bodyPr/>
          <a:lstStyle/>
          <a:p>
            <a:endParaRPr lang="en-US"/>
          </a:p>
        </p:txBody>
      </p:sp>
      <p:sp>
        <p:nvSpPr>
          <p:cNvPr id="7" name="Date Placeholder 6">
            <a:extLst>
              <a:ext uri="{FF2B5EF4-FFF2-40B4-BE49-F238E27FC236}">
                <a16:creationId xmlns:a16="http://schemas.microsoft.com/office/drawing/2014/main" id="{43E0EFF1-6A5B-4D51-8095-C077A0DBF70F}"/>
              </a:ext>
            </a:extLst>
          </p:cNvPr>
          <p:cNvSpPr>
            <a:spLocks noGrp="1"/>
          </p:cNvSpPr>
          <p:nvPr>
            <p:ph type="dt" sz="half" idx="10"/>
          </p:nvPr>
        </p:nvSpPr>
        <p:spPr/>
        <p:txBody>
          <a:bodyPr/>
          <a:lstStyle/>
          <a:p>
            <a:pPr>
              <a:defRPr/>
            </a:pPr>
            <a:r>
              <a:rPr lang="en-US">
                <a:solidFill>
                  <a:prstClr val="black">
                    <a:tint val="75000"/>
                  </a:prstClr>
                </a:solidFill>
              </a:rPr>
              <a:t>9/3/20XX</a:t>
            </a:r>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F28438FA-A081-4878-B038-17301C3DC4EA}"/>
              </a:ext>
            </a:extLst>
          </p:cNvPr>
          <p:cNvSpPr>
            <a:spLocks noGrp="1"/>
          </p:cNvSpPr>
          <p:nvPr>
            <p:ph type="ftr" sz="quarter" idx="11"/>
          </p:nvPr>
        </p:nvSpPr>
        <p:spPr/>
        <p:txBody>
          <a:bodyPr/>
          <a:lstStyle/>
          <a:p>
            <a:pPr>
              <a:defRPr/>
            </a:pPr>
            <a:r>
              <a:rPr lang="en-US">
                <a:solidFill>
                  <a:prstClr val="black">
                    <a:tint val="75000"/>
                  </a:prstClr>
                </a:solidFill>
              </a:rPr>
              <a:t>Presentation Title</a:t>
            </a:r>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C9FBAFD5-CBAE-406C-A8EE-AB368E93D2BA}"/>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13</a:t>
            </a:fld>
            <a:endParaRPr lang="en-US" dirty="0">
              <a:solidFill>
                <a:prstClr val="black">
                  <a:tint val="75000"/>
                </a:prstClr>
              </a:solidFill>
            </a:endParaRPr>
          </a:p>
        </p:txBody>
      </p:sp>
      <p:pic>
        <p:nvPicPr>
          <p:cNvPr id="10" name="Picture 9">
            <a:extLst>
              <a:ext uri="{FF2B5EF4-FFF2-40B4-BE49-F238E27FC236}">
                <a16:creationId xmlns:a16="http://schemas.microsoft.com/office/drawing/2014/main" id="{6C062BE1-4979-41E5-820A-C087026F4B33}"/>
              </a:ext>
            </a:extLst>
          </p:cNvPr>
          <p:cNvPicPr>
            <a:picLocks noChangeAspect="1"/>
          </p:cNvPicPr>
          <p:nvPr/>
        </p:nvPicPr>
        <p:blipFill>
          <a:blip r:embed="rId3"/>
          <a:stretch>
            <a:fillRect/>
          </a:stretch>
        </p:blipFill>
        <p:spPr>
          <a:xfrm>
            <a:off x="4424485" y="18605"/>
            <a:ext cx="7542151" cy="6858000"/>
          </a:xfrm>
          <a:prstGeom prst="rect">
            <a:avLst/>
          </a:prstGeom>
        </p:spPr>
      </p:pic>
      <p:sp>
        <p:nvSpPr>
          <p:cNvPr id="3" name="Text Placeholder 2">
            <a:extLst>
              <a:ext uri="{FF2B5EF4-FFF2-40B4-BE49-F238E27FC236}">
                <a16:creationId xmlns:a16="http://schemas.microsoft.com/office/drawing/2014/main" id="{D2796688-FEB3-413B-ABFB-278AED3A8364}"/>
              </a:ext>
            </a:extLst>
          </p:cNvPr>
          <p:cNvSpPr>
            <a:spLocks noGrp="1"/>
          </p:cNvSpPr>
          <p:nvPr>
            <p:ph type="body" idx="1"/>
          </p:nvPr>
        </p:nvSpPr>
        <p:spPr>
          <a:xfrm>
            <a:off x="6598920" y="322581"/>
            <a:ext cx="582612" cy="493394"/>
          </a:xfrm>
        </p:spPr>
        <p:txBody>
          <a:bodyPr>
            <a:normAutofit lnSpcReduction="10000"/>
          </a:bodyPr>
          <a:lstStyle/>
          <a:p>
            <a:r>
              <a:rPr lang="en-US" sz="3000" dirty="0"/>
              <a:t>4</a:t>
            </a:r>
          </a:p>
        </p:txBody>
      </p:sp>
      <p:sp>
        <p:nvSpPr>
          <p:cNvPr id="11" name="Text Placeholder 2">
            <a:extLst>
              <a:ext uri="{FF2B5EF4-FFF2-40B4-BE49-F238E27FC236}">
                <a16:creationId xmlns:a16="http://schemas.microsoft.com/office/drawing/2014/main" id="{BA851225-4A92-4A6C-B994-B5D18B0F37EF}"/>
              </a:ext>
            </a:extLst>
          </p:cNvPr>
          <p:cNvSpPr txBox="1">
            <a:spLocks/>
          </p:cNvSpPr>
          <p:nvPr/>
        </p:nvSpPr>
        <p:spPr>
          <a:xfrm>
            <a:off x="6598920" y="994221"/>
            <a:ext cx="582612" cy="493394"/>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3000" dirty="0"/>
              <a:t>3</a:t>
            </a:r>
          </a:p>
        </p:txBody>
      </p:sp>
      <p:sp>
        <p:nvSpPr>
          <p:cNvPr id="12" name="Text Placeholder 2">
            <a:extLst>
              <a:ext uri="{FF2B5EF4-FFF2-40B4-BE49-F238E27FC236}">
                <a16:creationId xmlns:a16="http://schemas.microsoft.com/office/drawing/2014/main" id="{0EF9CE10-39CF-40E8-BB68-31D62E0931D8}"/>
              </a:ext>
            </a:extLst>
          </p:cNvPr>
          <p:cNvSpPr txBox="1">
            <a:spLocks/>
          </p:cNvSpPr>
          <p:nvPr/>
        </p:nvSpPr>
        <p:spPr>
          <a:xfrm>
            <a:off x="6598920" y="1763840"/>
            <a:ext cx="582612" cy="493394"/>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3000" dirty="0"/>
              <a:t>7</a:t>
            </a:r>
          </a:p>
        </p:txBody>
      </p:sp>
      <p:sp>
        <p:nvSpPr>
          <p:cNvPr id="13" name="Text Placeholder 2">
            <a:extLst>
              <a:ext uri="{FF2B5EF4-FFF2-40B4-BE49-F238E27FC236}">
                <a16:creationId xmlns:a16="http://schemas.microsoft.com/office/drawing/2014/main" id="{AB9A0335-0260-4003-8FA9-F398B97C1017}"/>
              </a:ext>
            </a:extLst>
          </p:cNvPr>
          <p:cNvSpPr txBox="1">
            <a:spLocks/>
          </p:cNvSpPr>
          <p:nvPr/>
        </p:nvSpPr>
        <p:spPr>
          <a:xfrm>
            <a:off x="6549354" y="3200908"/>
            <a:ext cx="582612" cy="493394"/>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3000" dirty="0"/>
              <a:t>2</a:t>
            </a:r>
          </a:p>
        </p:txBody>
      </p:sp>
      <p:sp>
        <p:nvSpPr>
          <p:cNvPr id="14" name="Text Placeholder 2">
            <a:extLst>
              <a:ext uri="{FF2B5EF4-FFF2-40B4-BE49-F238E27FC236}">
                <a16:creationId xmlns:a16="http://schemas.microsoft.com/office/drawing/2014/main" id="{33FE1F83-B077-4839-9B4C-7CC524A13686}"/>
              </a:ext>
            </a:extLst>
          </p:cNvPr>
          <p:cNvSpPr txBox="1">
            <a:spLocks/>
          </p:cNvSpPr>
          <p:nvPr/>
        </p:nvSpPr>
        <p:spPr>
          <a:xfrm>
            <a:off x="6549354" y="4796885"/>
            <a:ext cx="582612" cy="493394"/>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3000" dirty="0"/>
              <a:t>6</a:t>
            </a:r>
          </a:p>
        </p:txBody>
      </p:sp>
      <p:sp>
        <p:nvSpPr>
          <p:cNvPr id="15" name="Text Placeholder 2">
            <a:extLst>
              <a:ext uri="{FF2B5EF4-FFF2-40B4-BE49-F238E27FC236}">
                <a16:creationId xmlns:a16="http://schemas.microsoft.com/office/drawing/2014/main" id="{72FE453D-4072-4018-85BF-9DCDE6428019}"/>
              </a:ext>
            </a:extLst>
          </p:cNvPr>
          <p:cNvSpPr txBox="1">
            <a:spLocks/>
          </p:cNvSpPr>
          <p:nvPr/>
        </p:nvSpPr>
        <p:spPr>
          <a:xfrm>
            <a:off x="6549354" y="5954523"/>
            <a:ext cx="582612" cy="493394"/>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3000" dirty="0"/>
              <a:t>5</a:t>
            </a:r>
          </a:p>
        </p:txBody>
      </p:sp>
    </p:spTree>
    <p:extLst>
      <p:ext uri="{BB962C8B-B14F-4D97-AF65-F5344CB8AC3E}">
        <p14:creationId xmlns:p14="http://schemas.microsoft.com/office/powerpoint/2010/main" val="50385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P spid="12"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CAC0655-2F78-48A0-89BB-4B8FCEFC62F1}"/>
              </a:ext>
            </a:extLst>
          </p:cNvPr>
          <p:cNvSpPr>
            <a:spLocks noGrp="1"/>
          </p:cNvSpPr>
          <p:nvPr>
            <p:ph type="title"/>
          </p:nvPr>
        </p:nvSpPr>
        <p:spPr>
          <a:xfrm>
            <a:off x="1179576" y="365125"/>
            <a:ext cx="9875520" cy="1325563"/>
          </a:xfrm>
        </p:spPr>
        <p:txBody>
          <a:bodyPr>
            <a:normAutofit/>
          </a:bodyPr>
          <a:lstStyle/>
          <a:p>
            <a:r>
              <a:rPr lang="en-US" dirty="0" err="1"/>
              <a:t>Hãy</a:t>
            </a:r>
            <a:r>
              <a:rPr lang="en-US" dirty="0"/>
              <a:t> </a:t>
            </a:r>
            <a:r>
              <a:rPr lang="en-US" dirty="0" err="1"/>
              <a:t>nêu</a:t>
            </a:r>
            <a:r>
              <a:rPr lang="en-US" dirty="0"/>
              <a:t> </a:t>
            </a:r>
            <a:r>
              <a:rPr lang="en-US" dirty="0" err="1"/>
              <a:t>mã</a:t>
            </a:r>
            <a:r>
              <a:rPr lang="en-US" dirty="0"/>
              <a:t> </a:t>
            </a:r>
            <a:r>
              <a:rPr lang="en-US" dirty="0" err="1"/>
              <a:t>lỗi</a:t>
            </a:r>
            <a:r>
              <a:rPr lang="en-US" dirty="0"/>
              <a:t> </a:t>
            </a:r>
            <a:r>
              <a:rPr lang="en-US" dirty="0" err="1"/>
              <a:t>ngoại</a:t>
            </a:r>
            <a:r>
              <a:rPr lang="en-US" dirty="0"/>
              <a:t> </a:t>
            </a:r>
            <a:r>
              <a:rPr lang="en-US" dirty="0" err="1"/>
              <a:t>lệ</a:t>
            </a:r>
            <a:r>
              <a:rPr lang="en-US" dirty="0"/>
              <a:t> </a:t>
            </a:r>
            <a:r>
              <a:rPr lang="en-US" dirty="0" err="1"/>
              <a:t>của</a:t>
            </a:r>
            <a:r>
              <a:rPr lang="en-US" dirty="0"/>
              <a:t> </a:t>
            </a:r>
            <a:r>
              <a:rPr lang="en-US" dirty="0" err="1"/>
              <a:t>mỗi</a:t>
            </a:r>
            <a:r>
              <a:rPr lang="en-US" dirty="0"/>
              <a:t> </a:t>
            </a:r>
            <a:r>
              <a:rPr lang="en-US" dirty="0" err="1"/>
              <a:t>lệnh</a:t>
            </a:r>
            <a:r>
              <a:rPr lang="en-US" dirty="0"/>
              <a:t> </a:t>
            </a:r>
            <a:r>
              <a:rPr lang="en-US" dirty="0" err="1"/>
              <a:t>sau</a:t>
            </a:r>
            <a:r>
              <a:rPr lang="en-US" dirty="0"/>
              <a:t> </a:t>
            </a:r>
            <a:r>
              <a:rPr lang="en-US" dirty="0" err="1"/>
              <a:t>nếu</a:t>
            </a:r>
            <a:r>
              <a:rPr lang="en-US" dirty="0"/>
              <a:t> </a:t>
            </a:r>
            <a:r>
              <a:rPr lang="en-US" dirty="0" err="1"/>
              <a:t>xảy</a:t>
            </a:r>
            <a:r>
              <a:rPr lang="en-US" dirty="0"/>
              <a:t> </a:t>
            </a:r>
            <a:r>
              <a:rPr lang="en-US" dirty="0" err="1"/>
              <a:t>ra</a:t>
            </a:r>
            <a:r>
              <a:rPr lang="en-US" dirty="0"/>
              <a:t> </a:t>
            </a:r>
            <a:r>
              <a:rPr lang="en-US" dirty="0" err="1"/>
              <a:t>lỗi</a:t>
            </a:r>
            <a:r>
              <a:rPr lang="en-US" dirty="0"/>
              <a:t>. </a:t>
            </a:r>
          </a:p>
        </p:txBody>
      </p:sp>
      <p:sp>
        <p:nvSpPr>
          <p:cNvPr id="11" name="Content Placeholder 10">
            <a:extLst>
              <a:ext uri="{FF2B5EF4-FFF2-40B4-BE49-F238E27FC236}">
                <a16:creationId xmlns:a16="http://schemas.microsoft.com/office/drawing/2014/main" id="{D67F8E0E-B518-4B66-8EF1-BD4F6FCCCB3C}"/>
              </a:ext>
            </a:extLst>
          </p:cNvPr>
          <p:cNvSpPr>
            <a:spLocks noGrp="1"/>
          </p:cNvSpPr>
          <p:nvPr>
            <p:ph idx="1"/>
          </p:nvPr>
        </p:nvSpPr>
        <p:spPr>
          <a:xfrm>
            <a:off x="1179576" y="1911096"/>
            <a:ext cx="3791919" cy="778838"/>
          </a:xfrm>
        </p:spPr>
        <p:txBody>
          <a:bodyPr>
            <a:normAutofit/>
          </a:bodyPr>
          <a:lstStyle/>
          <a:p>
            <a:pPr marL="0" indent="0">
              <a:buNone/>
            </a:pPr>
            <a:r>
              <a:rPr lang="en-US" sz="3600" dirty="0"/>
              <a:t>a) A[1.5]</a:t>
            </a:r>
          </a:p>
        </p:txBody>
      </p:sp>
      <p:sp>
        <p:nvSpPr>
          <p:cNvPr id="7" name="Date Placeholder 6">
            <a:extLst>
              <a:ext uri="{FF2B5EF4-FFF2-40B4-BE49-F238E27FC236}">
                <a16:creationId xmlns:a16="http://schemas.microsoft.com/office/drawing/2014/main" id="{5AE8B9CE-3B8D-4FB1-8948-4B2C3B53DC7C}"/>
              </a:ext>
            </a:extLst>
          </p:cNvPr>
          <p:cNvSpPr>
            <a:spLocks noGrp="1"/>
          </p:cNvSpPr>
          <p:nvPr>
            <p:ph type="dt" sz="half" idx="10"/>
          </p:nvPr>
        </p:nvSpPr>
        <p:spPr/>
        <p:txBody>
          <a:bodyPr/>
          <a:lstStyle/>
          <a:p>
            <a:pPr>
              <a:defRPr/>
            </a:pPr>
            <a:r>
              <a:rPr lang="en-US">
                <a:solidFill>
                  <a:prstClr val="black">
                    <a:tint val="75000"/>
                  </a:prstClr>
                </a:solidFill>
              </a:rPr>
              <a:t>9/3/20XX</a:t>
            </a:r>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8DFFB250-90A2-47FA-AC25-845E0EE0B5FB}"/>
              </a:ext>
            </a:extLst>
          </p:cNvPr>
          <p:cNvSpPr>
            <a:spLocks noGrp="1"/>
          </p:cNvSpPr>
          <p:nvPr>
            <p:ph type="ftr" sz="quarter" idx="11"/>
          </p:nvPr>
        </p:nvSpPr>
        <p:spPr/>
        <p:txBody>
          <a:body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D88AA3C-B7E0-4E74-8221-3455E6F743A7}"/>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14</a:t>
            </a:fld>
            <a:endParaRPr lang="en-US" dirty="0">
              <a:solidFill>
                <a:prstClr val="black">
                  <a:tint val="75000"/>
                </a:prstClr>
              </a:solidFill>
            </a:endParaRPr>
          </a:p>
        </p:txBody>
      </p:sp>
      <p:sp>
        <p:nvSpPr>
          <p:cNvPr id="12" name="Content Placeholder 10">
            <a:extLst>
              <a:ext uri="{FF2B5EF4-FFF2-40B4-BE49-F238E27FC236}">
                <a16:creationId xmlns:a16="http://schemas.microsoft.com/office/drawing/2014/main" id="{D55C4998-DD57-474E-986D-449CC7062BEE}"/>
              </a:ext>
            </a:extLst>
          </p:cNvPr>
          <p:cNvSpPr txBox="1">
            <a:spLocks/>
          </p:cNvSpPr>
          <p:nvPr/>
        </p:nvSpPr>
        <p:spPr>
          <a:xfrm>
            <a:off x="1179576" y="2910342"/>
            <a:ext cx="3791919" cy="778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t>b) </a:t>
            </a:r>
            <a:r>
              <a:rPr lang="en-US" sz="3600" dirty="0" err="1"/>
              <a:t>int</a:t>
            </a:r>
            <a:r>
              <a:rPr lang="en-US" sz="3600" dirty="0"/>
              <a:t>("</a:t>
            </a:r>
            <a:r>
              <a:rPr lang="en-US" sz="3600" dirty="0" err="1"/>
              <a:t>abc</a:t>
            </a:r>
            <a:r>
              <a:rPr lang="en-US" sz="3600" dirty="0"/>
              <a:t>”)</a:t>
            </a:r>
            <a:endParaRPr lang="en-US" sz="3300" dirty="0"/>
          </a:p>
        </p:txBody>
      </p:sp>
      <p:sp>
        <p:nvSpPr>
          <p:cNvPr id="13" name="Content Placeholder 10">
            <a:extLst>
              <a:ext uri="{FF2B5EF4-FFF2-40B4-BE49-F238E27FC236}">
                <a16:creationId xmlns:a16="http://schemas.microsoft.com/office/drawing/2014/main" id="{9AAFD5F3-FD1F-44B9-B15C-A246B3279548}"/>
              </a:ext>
            </a:extLst>
          </p:cNvPr>
          <p:cNvSpPr txBox="1">
            <a:spLocks/>
          </p:cNvSpPr>
          <p:nvPr/>
        </p:nvSpPr>
        <p:spPr>
          <a:xfrm>
            <a:off x="1179576" y="3909588"/>
            <a:ext cx="3791919" cy="778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t>c) "10"*3.5</a:t>
            </a:r>
          </a:p>
        </p:txBody>
      </p:sp>
      <p:sp>
        <p:nvSpPr>
          <p:cNvPr id="14" name="Content Placeholder 10">
            <a:extLst>
              <a:ext uri="{FF2B5EF4-FFF2-40B4-BE49-F238E27FC236}">
                <a16:creationId xmlns:a16="http://schemas.microsoft.com/office/drawing/2014/main" id="{C5B6924A-AF68-4460-BAB9-EBF1DEE9C071}"/>
              </a:ext>
            </a:extLst>
          </p:cNvPr>
          <p:cNvSpPr txBox="1">
            <a:spLocks/>
          </p:cNvSpPr>
          <p:nvPr/>
        </p:nvSpPr>
        <p:spPr>
          <a:xfrm>
            <a:off x="1179576" y="4908834"/>
            <a:ext cx="3791919" cy="778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t>d) 12 + x(10)</a:t>
            </a:r>
          </a:p>
        </p:txBody>
      </p:sp>
      <p:sp>
        <p:nvSpPr>
          <p:cNvPr id="15" name="Content Placeholder 10">
            <a:extLst>
              <a:ext uri="{FF2B5EF4-FFF2-40B4-BE49-F238E27FC236}">
                <a16:creationId xmlns:a16="http://schemas.microsoft.com/office/drawing/2014/main" id="{3CD9CD94-3280-4D91-A477-FA2B609F5200}"/>
              </a:ext>
            </a:extLst>
          </p:cNvPr>
          <p:cNvSpPr txBox="1">
            <a:spLocks/>
          </p:cNvSpPr>
          <p:nvPr/>
        </p:nvSpPr>
        <p:spPr>
          <a:xfrm>
            <a:off x="5548869" y="1907369"/>
            <a:ext cx="3791919" cy="778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err="1">
                <a:solidFill>
                  <a:srgbClr val="FF0000"/>
                </a:solidFill>
              </a:rPr>
              <a:t>IndentationError</a:t>
            </a:r>
            <a:endParaRPr lang="en-US" sz="3600" dirty="0">
              <a:solidFill>
                <a:srgbClr val="FF0000"/>
              </a:solidFill>
            </a:endParaRPr>
          </a:p>
        </p:txBody>
      </p:sp>
      <p:sp>
        <p:nvSpPr>
          <p:cNvPr id="16" name="Content Placeholder 10">
            <a:extLst>
              <a:ext uri="{FF2B5EF4-FFF2-40B4-BE49-F238E27FC236}">
                <a16:creationId xmlns:a16="http://schemas.microsoft.com/office/drawing/2014/main" id="{AB90C7AF-F091-4A3C-B832-8BB62A25E15E}"/>
              </a:ext>
            </a:extLst>
          </p:cNvPr>
          <p:cNvSpPr txBox="1">
            <a:spLocks/>
          </p:cNvSpPr>
          <p:nvPr/>
        </p:nvSpPr>
        <p:spPr>
          <a:xfrm>
            <a:off x="5548869" y="2906615"/>
            <a:ext cx="3791919" cy="778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err="1">
                <a:solidFill>
                  <a:srgbClr val="FF0000"/>
                </a:solidFill>
              </a:rPr>
              <a:t>ValueError</a:t>
            </a:r>
            <a:endParaRPr lang="en-US" sz="3600" dirty="0">
              <a:solidFill>
                <a:srgbClr val="FF0000"/>
              </a:solidFill>
            </a:endParaRPr>
          </a:p>
        </p:txBody>
      </p:sp>
      <p:sp>
        <p:nvSpPr>
          <p:cNvPr id="17" name="Content Placeholder 10">
            <a:extLst>
              <a:ext uri="{FF2B5EF4-FFF2-40B4-BE49-F238E27FC236}">
                <a16:creationId xmlns:a16="http://schemas.microsoft.com/office/drawing/2014/main" id="{587C466E-CD19-4D57-B65E-56656E1C928F}"/>
              </a:ext>
            </a:extLst>
          </p:cNvPr>
          <p:cNvSpPr txBox="1">
            <a:spLocks/>
          </p:cNvSpPr>
          <p:nvPr/>
        </p:nvSpPr>
        <p:spPr>
          <a:xfrm>
            <a:off x="5548869" y="3905861"/>
            <a:ext cx="3791919" cy="778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err="1">
                <a:solidFill>
                  <a:srgbClr val="FF0000"/>
                </a:solidFill>
              </a:rPr>
              <a:t>TypeError</a:t>
            </a:r>
            <a:endParaRPr lang="en-US" sz="3600" dirty="0">
              <a:solidFill>
                <a:srgbClr val="FF0000"/>
              </a:solidFill>
            </a:endParaRPr>
          </a:p>
        </p:txBody>
      </p:sp>
      <p:sp>
        <p:nvSpPr>
          <p:cNvPr id="18" name="Content Placeholder 10">
            <a:extLst>
              <a:ext uri="{FF2B5EF4-FFF2-40B4-BE49-F238E27FC236}">
                <a16:creationId xmlns:a16="http://schemas.microsoft.com/office/drawing/2014/main" id="{6071D50D-E5D9-45F7-B7E9-F6DFD5F14B57}"/>
              </a:ext>
            </a:extLst>
          </p:cNvPr>
          <p:cNvSpPr txBox="1">
            <a:spLocks/>
          </p:cNvSpPr>
          <p:nvPr/>
        </p:nvSpPr>
        <p:spPr>
          <a:xfrm>
            <a:off x="5548869" y="4905107"/>
            <a:ext cx="3791919" cy="778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err="1">
                <a:solidFill>
                  <a:srgbClr val="FF0000"/>
                </a:solidFill>
              </a:rPr>
              <a:t>NameError</a:t>
            </a:r>
            <a:endParaRPr lang="en-US" sz="3600" dirty="0">
              <a:solidFill>
                <a:srgbClr val="FF0000"/>
              </a:solidFill>
            </a:endParaRPr>
          </a:p>
        </p:txBody>
      </p:sp>
    </p:spTree>
    <p:extLst>
      <p:ext uri="{BB962C8B-B14F-4D97-AF65-F5344CB8AC3E}">
        <p14:creationId xmlns:p14="http://schemas.microsoft.com/office/powerpoint/2010/main" val="182864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p:bldP spid="13" grpId="0"/>
      <p:bldP spid="14" grpId="0"/>
      <p:bldP spid="15" grpId="0"/>
      <p:bldP spid="16"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822481" y="451707"/>
            <a:ext cx="4003340" cy="707886"/>
          </a:xfrm>
          <a:prstGeom prst="rect">
            <a:avLst/>
          </a:prstGeom>
        </p:spPr>
        <p:txBody>
          <a:bodyPr wrap="none">
            <a:spAutoFit/>
          </a:bodyPr>
          <a:lstStyle/>
          <a:p>
            <a:pPr algn="just">
              <a:spcAft>
                <a:spcPts val="0"/>
              </a:spcAft>
            </a:pPr>
            <a:r>
              <a:rPr lang="en-US" sz="4000" b="1">
                <a:solidFill>
                  <a:srgbClr val="7030A0"/>
                </a:solidFill>
                <a:latin typeface="Times New Roman" panose="02020603050405020304" pitchFamily="18" charset="0"/>
                <a:ea typeface="Times New Roman" panose="02020603050405020304" pitchFamily="18" charset="0"/>
              </a:rPr>
              <a:t>3. THỰC HÀNH </a:t>
            </a:r>
            <a:endParaRPr lang="en-US" sz="4000">
              <a:latin typeface="Times New Roman" panose="02020603050405020304" pitchFamily="18" charset="0"/>
              <a:ea typeface="Times New Roman" panose="02020603050405020304" pitchFamily="18" charset="0"/>
            </a:endParaRPr>
          </a:p>
        </p:txBody>
      </p:sp>
      <p:sp>
        <p:nvSpPr>
          <p:cNvPr id="22" name="Rectangle 21"/>
          <p:cNvSpPr/>
          <p:nvPr/>
        </p:nvSpPr>
        <p:spPr>
          <a:xfrm>
            <a:off x="1161535" y="1380001"/>
            <a:ext cx="10651523" cy="5016758"/>
          </a:xfrm>
          <a:prstGeom prst="rect">
            <a:avLst/>
          </a:prstGeom>
        </p:spPr>
        <p:txBody>
          <a:bodyPr wrap="square">
            <a:spAutoFit/>
          </a:bodyPr>
          <a:lstStyle/>
          <a:p>
            <a:pPr algn="just">
              <a:spcBef>
                <a:spcPts val="1200"/>
              </a:spcBef>
              <a:spcAft>
                <a:spcPts val="1200"/>
              </a:spcAft>
            </a:pPr>
            <a:r>
              <a:rPr lang="en-US" sz="2800">
                <a:solidFill>
                  <a:srgbClr val="C45911"/>
                </a:solidFill>
                <a:latin typeface="Times New Roman" panose="02020603050405020304" pitchFamily="18" charset="0"/>
                <a:ea typeface="Times New Roman" panose="02020603050405020304" pitchFamily="18" charset="0"/>
              </a:rPr>
              <a:t>Lập trình và kiểm tra khả năng sinh lỗi khi chạy chương trình. </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b="1">
                <a:solidFill>
                  <a:srgbClr val="C45911"/>
                </a:solidFill>
                <a:latin typeface="Times New Roman" panose="02020603050405020304" pitchFamily="18" charset="0"/>
                <a:ea typeface="Times New Roman" panose="02020603050405020304" pitchFamily="18" charset="0"/>
              </a:rPr>
              <a:t>Nhiệm vụ 1.</a:t>
            </a:r>
            <a:r>
              <a:rPr lang="en-US" sz="2800">
                <a:solidFill>
                  <a:srgbClr val="C45911"/>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Viết chương trình nhập các số nguyên m, n từ bàn phím, cách nhau bởi dấu cách. Chương trình đưa ra tổng, hiệu, thương của hai số đã nhập.</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b="1">
                <a:solidFill>
                  <a:srgbClr val="C45911"/>
                </a:solidFill>
                <a:latin typeface="Times New Roman" panose="02020603050405020304" pitchFamily="18" charset="0"/>
                <a:ea typeface="Times New Roman" panose="02020603050405020304" pitchFamily="18" charset="0"/>
              </a:rPr>
              <a:t>Hướng dẫn.</a:t>
            </a:r>
            <a:r>
              <a:rPr lang="en-US" sz="2800">
                <a:solidFill>
                  <a:srgbClr val="C45911"/>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Chương trình chính là khối các lệnh nhập từ bàn phím hai số nguyên m, n. Các số này được nhập bằng lệnh input(), kết quả là một xâu kí tự. Xâu này sẽ được tách thành danh sách các xâu con bằng lệnh split(). Kết quả thu được sẽ chuyển đổi thành hai số m, n bằng lệnh int( ). Nhập chương trình sau và kiểm tra khả năng sinh lỗi khi chạy chương trình.</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63122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srcRect l="3704" t="15483" r="51844" b="70390"/>
          <a:stretch/>
        </p:blipFill>
        <p:spPr>
          <a:xfrm>
            <a:off x="98855" y="1100831"/>
            <a:ext cx="11772425" cy="2112788"/>
          </a:xfrm>
          <a:prstGeom prst="rect">
            <a:avLst/>
          </a:prstGeom>
          <a:ln>
            <a:solidFill>
              <a:schemeClr val="accent1">
                <a:lumMod val="40000"/>
                <a:lumOff val="60000"/>
              </a:schemeClr>
            </a:solidFill>
          </a:ln>
        </p:spPr>
      </p:pic>
      <p:sp>
        <p:nvSpPr>
          <p:cNvPr id="13" name="Rectangle 12"/>
          <p:cNvSpPr/>
          <p:nvPr/>
        </p:nvSpPr>
        <p:spPr>
          <a:xfrm>
            <a:off x="1849672" y="3644381"/>
            <a:ext cx="7887451" cy="2739211"/>
          </a:xfrm>
          <a:prstGeom prst="rect">
            <a:avLst/>
          </a:prstGeom>
        </p:spPr>
        <p:txBody>
          <a:bodyPr wrap="square">
            <a:spAutoFit/>
          </a:bodyPr>
          <a:lstStyle/>
          <a:p>
            <a:pPr algn="just">
              <a:spcBef>
                <a:spcPts val="1200"/>
              </a:spcBef>
              <a:spcAft>
                <a:spcPts val="1200"/>
              </a:spcAft>
            </a:pPr>
            <a:r>
              <a:rPr lang="en-US" sz="2800">
                <a:solidFill>
                  <a:schemeClr val="accent1">
                    <a:lumMod val="50000"/>
                  </a:schemeClr>
                </a:solidFill>
                <a:latin typeface="Times New Roman" panose="02020603050405020304" pitchFamily="18" charset="0"/>
                <a:ea typeface="Times New Roman" panose="02020603050405020304" pitchFamily="18" charset="0"/>
              </a:rPr>
              <a:t>Gợi ý. </a:t>
            </a:r>
            <a:r>
              <a:rPr lang="en-US" sz="2800">
                <a:solidFill>
                  <a:srgbClr val="000000"/>
                </a:solidFill>
                <a:latin typeface="Times New Roman" panose="02020603050405020304" pitchFamily="18" charset="0"/>
                <a:ea typeface="Times New Roman" panose="02020603050405020304" pitchFamily="18" charset="0"/>
              </a:rPr>
              <a:t>Các khả năng sinh lỗi của chương trình:</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rPr>
              <a:t>- Các số m, n khi nhập vào không là số nguyên</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rPr>
              <a:t>- Giữa hai số m, n không có dấu cách</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fr-FR" sz="2800">
                <a:solidFill>
                  <a:srgbClr val="000000"/>
                </a:solidFill>
                <a:latin typeface="Times New Roman" panose="02020603050405020304" pitchFamily="18" charset="0"/>
                <a:ea typeface="Times New Roman" panose="02020603050405020304" pitchFamily="18" charset="0"/>
              </a:rPr>
              <a:t>- Số n nhập vào là số 0</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78760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713469" y="1800649"/>
            <a:ext cx="8493212" cy="2554545"/>
          </a:xfrm>
          <a:prstGeom prst="rect">
            <a:avLst/>
          </a:prstGeom>
        </p:spPr>
        <p:txBody>
          <a:bodyPr wrap="square">
            <a:spAutoFit/>
          </a:bodyPr>
          <a:lstStyle/>
          <a:p>
            <a:pPr algn="just">
              <a:spcBef>
                <a:spcPts val="1200"/>
              </a:spcBef>
              <a:spcAft>
                <a:spcPts val="1200"/>
              </a:spcAft>
            </a:pPr>
            <a:r>
              <a:rPr lang="fr-FR" sz="2800" b="1">
                <a:solidFill>
                  <a:srgbClr val="C45911"/>
                </a:solidFill>
                <a:latin typeface="Times New Roman" panose="02020603050405020304" pitchFamily="18" charset="0"/>
                <a:ea typeface="Times New Roman" panose="02020603050405020304" pitchFamily="18" charset="0"/>
              </a:rPr>
              <a:t>Nhiệm vụ 2.</a:t>
            </a:r>
            <a:r>
              <a:rPr lang="fr-FR" sz="2800">
                <a:solidFill>
                  <a:srgbClr val="C45911"/>
                </a:solidFill>
                <a:latin typeface="Times New Roman" panose="02020603050405020304" pitchFamily="18" charset="0"/>
                <a:ea typeface="Times New Roman" panose="02020603050405020304" pitchFamily="18" charset="0"/>
              </a:rPr>
              <a:t> </a:t>
            </a:r>
            <a:r>
              <a:rPr lang="fr-FR" sz="2800">
                <a:solidFill>
                  <a:srgbClr val="000000"/>
                </a:solidFill>
                <a:latin typeface="Times New Roman" panose="02020603050405020304" pitchFamily="18" charset="0"/>
                <a:ea typeface="Times New Roman" panose="02020603050405020304" pitchFamily="18" charset="0"/>
              </a:rPr>
              <a:t>Viết chương trình nhập số tự nhiên n và nhập lần lượt n số nguyên đưa vào danh sách số A. Sau khi nhập xong in danh sách A ra màn hình.</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fr-FR" sz="2800" b="1">
                <a:solidFill>
                  <a:srgbClr val="C45911"/>
                </a:solidFill>
                <a:latin typeface="Times New Roman" panose="02020603050405020304" pitchFamily="18" charset="0"/>
                <a:ea typeface="Times New Roman" panose="02020603050405020304" pitchFamily="18" charset="0"/>
              </a:rPr>
              <a:t>Hướng dẫn.</a:t>
            </a:r>
            <a:r>
              <a:rPr lang="fr-FR" sz="2800">
                <a:solidFill>
                  <a:srgbClr val="C45911"/>
                </a:solidFill>
                <a:latin typeface="Times New Roman" panose="02020603050405020304" pitchFamily="18" charset="0"/>
                <a:ea typeface="Times New Roman" panose="02020603050405020304" pitchFamily="18" charset="0"/>
              </a:rPr>
              <a:t> </a:t>
            </a:r>
            <a:r>
              <a:rPr lang="fr-FR" sz="2800">
                <a:solidFill>
                  <a:srgbClr val="000000"/>
                </a:solidFill>
                <a:latin typeface="Times New Roman" panose="02020603050405020304" pitchFamily="18" charset="0"/>
                <a:ea typeface="Times New Roman" panose="02020603050405020304" pitchFamily="18" charset="0"/>
              </a:rPr>
              <a:t>Nhập chương trình sau và kiểm tra khả năng sinh lỗi khi chạy chương trình.</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92269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srcRect l="3895" t="15562" r="56995" b="66807"/>
          <a:stretch/>
        </p:blipFill>
        <p:spPr>
          <a:xfrm>
            <a:off x="568412" y="887767"/>
            <a:ext cx="10976918" cy="2794548"/>
          </a:xfrm>
          <a:prstGeom prst="rect">
            <a:avLst/>
          </a:prstGeom>
          <a:ln>
            <a:solidFill>
              <a:schemeClr val="accent1">
                <a:lumMod val="40000"/>
                <a:lumOff val="60000"/>
              </a:schemeClr>
            </a:solidFill>
          </a:ln>
        </p:spPr>
      </p:pic>
      <p:sp>
        <p:nvSpPr>
          <p:cNvPr id="13" name="Rectangle 12"/>
          <p:cNvSpPr/>
          <p:nvPr/>
        </p:nvSpPr>
        <p:spPr>
          <a:xfrm>
            <a:off x="1563130" y="4305583"/>
            <a:ext cx="9562070" cy="2000548"/>
          </a:xfrm>
          <a:prstGeom prst="rect">
            <a:avLst/>
          </a:prstGeom>
        </p:spPr>
        <p:txBody>
          <a:bodyPr wrap="square">
            <a:spAutoFit/>
          </a:bodyPr>
          <a:lstStyle/>
          <a:p>
            <a:pPr algn="just">
              <a:spcBef>
                <a:spcPts val="1200"/>
              </a:spcBef>
              <a:spcAft>
                <a:spcPts val="1200"/>
              </a:spcAft>
            </a:pPr>
            <a:r>
              <a:rPr lang="en-US" sz="2800">
                <a:solidFill>
                  <a:schemeClr val="accent1">
                    <a:lumMod val="50000"/>
                  </a:schemeClr>
                </a:solidFill>
                <a:latin typeface="Times New Roman" panose="02020603050405020304" pitchFamily="18" charset="0"/>
                <a:ea typeface="Times New Roman" panose="02020603050405020304" pitchFamily="18" charset="0"/>
              </a:rPr>
              <a:t>Gợi ý. </a:t>
            </a:r>
            <a:r>
              <a:rPr lang="en-US" sz="2800">
                <a:solidFill>
                  <a:srgbClr val="000000"/>
                </a:solidFill>
                <a:latin typeface="Times New Roman" panose="02020603050405020304" pitchFamily="18" charset="0"/>
                <a:ea typeface="Times New Roman" panose="02020603050405020304" pitchFamily="18" charset="0"/>
              </a:rPr>
              <a:t>Các khả năng sinh lỗi của chương trình:</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rPr>
              <a:t>- Số n được nhập không là số nguyên</a:t>
            </a:r>
            <a:endParaRPr lang="en-US" sz="2800">
              <a:latin typeface="Times New Roman" panose="02020603050405020304" pitchFamily="18" charset="0"/>
              <a:ea typeface="Times New Roman" panose="02020603050405020304" pitchFamily="18" charset="0"/>
            </a:endParaRPr>
          </a:p>
          <a:p>
            <a:pPr>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Arial" panose="020B0604020202020204" pitchFamily="34" charset="0"/>
              </a:rPr>
              <a:t>- Mỗi số hạng của danh sách nhập vào không là số nguyên</a:t>
            </a:r>
            <a:endParaRPr lang="en-US" sz="2800"/>
          </a:p>
        </p:txBody>
      </p:sp>
    </p:spTree>
    <p:extLst>
      <p:ext uri="{BB962C8B-B14F-4D97-AF65-F5344CB8AC3E}">
        <p14:creationId xmlns:p14="http://schemas.microsoft.com/office/powerpoint/2010/main" val="4104886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1"/>
          <p:cNvSpPr/>
          <p:nvPr/>
        </p:nvSpPr>
        <p:spPr>
          <a:xfrm>
            <a:off x="766119" y="251996"/>
            <a:ext cx="11121081" cy="5950089"/>
          </a:xfrm>
          <a:prstGeom prst="cloudCallout">
            <a:avLst>
              <a:gd name="adj1" fmla="val -44166"/>
              <a:gd name="adj2" fmla="val 48794"/>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a:solidFill>
                  <a:schemeClr val="accent6">
                    <a:lumMod val="50000"/>
                  </a:schemeClr>
                </a:solidFill>
                <a:latin typeface="Times New Roman" panose="02020603050405020304" pitchFamily="18" charset="0"/>
                <a:ea typeface="Times New Roman" panose="02020603050405020304" pitchFamily="18" charset="0"/>
              </a:rPr>
              <a:t>Hãy nêu mã lỗi ngoại lệ của mỗi lệnh sau nếu xảy ra lỗi. </a:t>
            </a: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rPr>
              <a:t>a) A[1.5]</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rPr>
              <a:t>b) int("abc") </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rPr>
              <a:t>c) "10"*3.5</a:t>
            </a:r>
            <a:endParaRPr lang="en-US" sz="2800">
              <a:latin typeface="Times New Roman" panose="02020603050405020304" pitchFamily="18" charset="0"/>
              <a:ea typeface="Times New Roman" panose="02020603050405020304" pitchFamily="18" charset="0"/>
            </a:endParaRPr>
          </a:p>
          <a:p>
            <a:pPr>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Arial" panose="020B0604020202020204" pitchFamily="34" charset="0"/>
              </a:rPr>
              <a:t>d) 12 + x(10)</a:t>
            </a:r>
            <a:endParaRPr lang="en-US" sz="2800"/>
          </a:p>
        </p:txBody>
      </p:sp>
    </p:spTree>
    <p:extLst>
      <p:ext uri="{BB962C8B-B14F-4D97-AF65-F5344CB8AC3E}">
        <p14:creationId xmlns:p14="http://schemas.microsoft.com/office/powerpoint/2010/main" val="1343214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6B336-D171-451B-AF18-C799289DAB1A}"/>
              </a:ext>
            </a:extLst>
          </p:cNvPr>
          <p:cNvSpPr>
            <a:spLocks noGrp="1"/>
          </p:cNvSpPr>
          <p:nvPr>
            <p:ph type="title"/>
          </p:nvPr>
        </p:nvSpPr>
        <p:spPr>
          <a:xfrm>
            <a:off x="424705" y="2095130"/>
            <a:ext cx="2345125" cy="2352049"/>
          </a:xfrm>
        </p:spPr>
        <p:txBody>
          <a:bodyPr>
            <a:noAutofit/>
          </a:bodyPr>
          <a:lstStyle/>
          <a:p>
            <a:r>
              <a:rPr lang="en-US" sz="3600" dirty="0" err="1">
                <a:latin typeface="Tahoma" panose="020B0604030504040204" pitchFamily="34" charset="0"/>
                <a:cs typeface="Tahoma" panose="020B0604030504040204" pitchFamily="34" charset="0"/>
              </a:rPr>
              <a:t>Đoạn</a:t>
            </a:r>
            <a:r>
              <a:rPr lang="en-US" sz="3600" dirty="0">
                <a:latin typeface="Tahoma" panose="020B0604030504040204" pitchFamily="34" charset="0"/>
                <a:cs typeface="Tahoma" panose="020B0604030504040204" pitchFamily="34" charset="0"/>
              </a:rPr>
              <a:t> </a:t>
            </a:r>
            <a:r>
              <a:rPr lang="en-US" sz="3600" dirty="0" err="1">
                <a:latin typeface="Tahoma" panose="020B0604030504040204" pitchFamily="34" charset="0"/>
                <a:cs typeface="Tahoma" panose="020B0604030504040204" pitchFamily="34" charset="0"/>
              </a:rPr>
              <a:t>ch</a:t>
            </a:r>
            <a:r>
              <a:rPr lang="vi-VN" sz="3600" dirty="0">
                <a:latin typeface="Tahoma" panose="020B0604030504040204" pitchFamily="34" charset="0"/>
                <a:cs typeface="Tahoma" panose="020B0604030504040204" pitchFamily="34" charset="0"/>
              </a:rPr>
              <a:t>ư</a:t>
            </a:r>
            <a:r>
              <a:rPr lang="en-US" sz="3600" dirty="0" err="1">
                <a:latin typeface="Tahoma" panose="020B0604030504040204" pitchFamily="34" charset="0"/>
                <a:cs typeface="Tahoma" panose="020B0604030504040204" pitchFamily="34" charset="0"/>
              </a:rPr>
              <a:t>ơng</a:t>
            </a:r>
            <a:r>
              <a:rPr lang="en-US" sz="3600" dirty="0">
                <a:latin typeface="Tahoma" panose="020B0604030504040204" pitchFamily="34" charset="0"/>
                <a:cs typeface="Tahoma" panose="020B0604030504040204" pitchFamily="34" charset="0"/>
              </a:rPr>
              <a:t> </a:t>
            </a:r>
            <a:r>
              <a:rPr lang="en-US" sz="3600" dirty="0" err="1">
                <a:latin typeface="Tahoma" panose="020B0604030504040204" pitchFamily="34" charset="0"/>
                <a:cs typeface="Tahoma" panose="020B0604030504040204" pitchFamily="34" charset="0"/>
              </a:rPr>
              <a:t>trình</a:t>
            </a:r>
            <a:r>
              <a:rPr lang="en-US" sz="3600" dirty="0">
                <a:latin typeface="Tahoma" panose="020B0604030504040204" pitchFamily="34" charset="0"/>
                <a:cs typeface="Tahoma" panose="020B0604030504040204" pitchFamily="34" charset="0"/>
              </a:rPr>
              <a:t> </a:t>
            </a:r>
            <a:r>
              <a:rPr lang="en-US" sz="3600" dirty="0" err="1">
                <a:latin typeface="Tahoma" panose="020B0604030504040204" pitchFamily="34" charset="0"/>
                <a:cs typeface="Tahoma" panose="020B0604030504040204" pitchFamily="34" charset="0"/>
              </a:rPr>
              <a:t>bên</a:t>
            </a:r>
            <a:r>
              <a:rPr lang="en-US" sz="3600" dirty="0">
                <a:latin typeface="Tahoma" panose="020B0604030504040204" pitchFamily="34" charset="0"/>
                <a:cs typeface="Tahoma" panose="020B0604030504040204" pitchFamily="34" charset="0"/>
              </a:rPr>
              <a:t> </a:t>
            </a:r>
            <a:r>
              <a:rPr lang="en-US" sz="3600" dirty="0" err="1">
                <a:latin typeface="Tahoma" panose="020B0604030504040204" pitchFamily="34" charset="0"/>
                <a:cs typeface="Tahoma" panose="020B0604030504040204" pitchFamily="34" charset="0"/>
              </a:rPr>
              <a:t>có</a:t>
            </a:r>
            <a:r>
              <a:rPr lang="en-US" sz="3600" dirty="0">
                <a:latin typeface="Tahoma" panose="020B0604030504040204" pitchFamily="34" charset="0"/>
                <a:cs typeface="Tahoma" panose="020B0604030504040204" pitchFamily="34" charset="0"/>
              </a:rPr>
              <a:t> </a:t>
            </a:r>
            <a:r>
              <a:rPr lang="en-US" sz="3600" dirty="0" err="1">
                <a:latin typeface="Tahoma" panose="020B0604030504040204" pitchFamily="34" charset="0"/>
                <a:cs typeface="Tahoma" panose="020B0604030504040204" pitchFamily="34" charset="0"/>
              </a:rPr>
              <a:t>những</a:t>
            </a:r>
            <a:r>
              <a:rPr lang="en-US" sz="3600" dirty="0">
                <a:latin typeface="Tahoma" panose="020B0604030504040204" pitchFamily="34" charset="0"/>
                <a:cs typeface="Tahoma" panose="020B0604030504040204" pitchFamily="34" charset="0"/>
              </a:rPr>
              <a:t> </a:t>
            </a:r>
            <a:r>
              <a:rPr lang="en-US" sz="3600" dirty="0" err="1">
                <a:latin typeface="Tahoma" panose="020B0604030504040204" pitchFamily="34" charset="0"/>
                <a:cs typeface="Tahoma" panose="020B0604030504040204" pitchFamily="34" charset="0"/>
              </a:rPr>
              <a:t>lỗi</a:t>
            </a:r>
            <a:r>
              <a:rPr lang="en-US" sz="3600" dirty="0">
                <a:latin typeface="Tahoma" panose="020B0604030504040204" pitchFamily="34" charset="0"/>
                <a:cs typeface="Tahoma" panose="020B0604030504040204" pitchFamily="34" charset="0"/>
              </a:rPr>
              <a:t> </a:t>
            </a:r>
            <a:r>
              <a:rPr lang="en-US" sz="3600" dirty="0" err="1">
                <a:latin typeface="Tahoma" panose="020B0604030504040204" pitchFamily="34" charset="0"/>
                <a:cs typeface="Tahoma" panose="020B0604030504040204" pitchFamily="34" charset="0"/>
              </a:rPr>
              <a:t>nào</a:t>
            </a:r>
            <a:r>
              <a:rPr lang="en-US" sz="3600" dirty="0">
                <a:latin typeface="Tahoma" panose="020B0604030504040204" pitchFamily="34" charset="0"/>
                <a:cs typeface="Tahoma" panose="020B0604030504040204" pitchFamily="34" charset="0"/>
              </a:rPr>
              <a:t>?</a:t>
            </a:r>
          </a:p>
        </p:txBody>
      </p:sp>
      <p:sp>
        <p:nvSpPr>
          <p:cNvPr id="4" name="Date Placeholder 3">
            <a:extLst>
              <a:ext uri="{FF2B5EF4-FFF2-40B4-BE49-F238E27FC236}">
                <a16:creationId xmlns:a16="http://schemas.microsoft.com/office/drawing/2014/main" id="{B9917BF6-72E6-4024-B05E-E0AC022B3F90}"/>
              </a:ext>
            </a:extLst>
          </p:cNvPr>
          <p:cNvSpPr>
            <a:spLocks noGrp="1"/>
          </p:cNvSpPr>
          <p:nvPr>
            <p:ph type="dt" sz="half" idx="10"/>
          </p:nvPr>
        </p:nvSpPr>
        <p:spPr/>
        <p:txBody>
          <a:bodyPr/>
          <a:lstStyle/>
          <a:p>
            <a:pPr>
              <a:defRPr/>
            </a:pPr>
            <a:r>
              <a:rPr lang="en-US">
                <a:solidFill>
                  <a:prstClr val="black">
                    <a:tint val="75000"/>
                  </a:prstClr>
                </a:solidFill>
              </a:rPr>
              <a:t>9/3/20XX</a:t>
            </a:r>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E5AAB324-95B6-4C14-A09B-C393E01580C3}"/>
              </a:ext>
            </a:extLst>
          </p:cNvPr>
          <p:cNvSpPr>
            <a:spLocks noGrp="1"/>
          </p:cNvSpPr>
          <p:nvPr>
            <p:ph type="ftr" sz="quarter" idx="11"/>
          </p:nvPr>
        </p:nvSpPr>
        <p:spPr/>
        <p:txBody>
          <a:bodyPr/>
          <a:lstStyle/>
          <a:p>
            <a:pPr>
              <a:defRPr/>
            </a:pPr>
            <a:r>
              <a:rPr lang="en-US">
                <a:solidFill>
                  <a:prstClr val="black">
                    <a:tint val="75000"/>
                  </a:prstClr>
                </a:solidFill>
              </a:rPr>
              <a:t>Presentation Title</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FC3EDFDE-3D3A-434F-9473-E543BA70C5AB}"/>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2</a:t>
            </a:fld>
            <a:endParaRPr lang="en-US" dirty="0">
              <a:solidFill>
                <a:prstClr val="black">
                  <a:tint val="75000"/>
                </a:prstClr>
              </a:solidFill>
            </a:endParaRPr>
          </a:p>
        </p:txBody>
      </p:sp>
      <p:pic>
        <p:nvPicPr>
          <p:cNvPr id="10" name="Picture 9">
            <a:extLst>
              <a:ext uri="{FF2B5EF4-FFF2-40B4-BE49-F238E27FC236}">
                <a16:creationId xmlns:a16="http://schemas.microsoft.com/office/drawing/2014/main" id="{F4B53CC2-DBCB-416A-95B1-0B8C406BF1BB}"/>
              </a:ext>
            </a:extLst>
          </p:cNvPr>
          <p:cNvPicPr>
            <a:picLocks noChangeAspect="1"/>
          </p:cNvPicPr>
          <p:nvPr/>
        </p:nvPicPr>
        <p:blipFill>
          <a:blip r:embed="rId2"/>
          <a:stretch>
            <a:fillRect/>
          </a:stretch>
        </p:blipFill>
        <p:spPr>
          <a:xfrm>
            <a:off x="2760954" y="1564489"/>
            <a:ext cx="9431045" cy="2134463"/>
          </a:xfrm>
          <a:prstGeom prst="rect">
            <a:avLst/>
          </a:prstGeom>
          <a:ln>
            <a:solidFill>
              <a:schemeClr val="tx1"/>
            </a:solidFill>
          </a:ln>
        </p:spPr>
      </p:pic>
      <p:pic>
        <p:nvPicPr>
          <p:cNvPr id="11" name="Picture 10">
            <a:extLst>
              <a:ext uri="{FF2B5EF4-FFF2-40B4-BE49-F238E27FC236}">
                <a16:creationId xmlns:a16="http://schemas.microsoft.com/office/drawing/2014/main" id="{6EEF313F-9FF7-472A-B247-66938AB1F866}"/>
              </a:ext>
            </a:extLst>
          </p:cNvPr>
          <p:cNvPicPr>
            <a:picLocks noChangeAspect="1"/>
          </p:cNvPicPr>
          <p:nvPr/>
        </p:nvPicPr>
        <p:blipFill>
          <a:blip r:embed="rId3"/>
          <a:stretch>
            <a:fillRect/>
          </a:stretch>
        </p:blipFill>
        <p:spPr>
          <a:xfrm>
            <a:off x="2760954" y="4232366"/>
            <a:ext cx="9431046" cy="2473003"/>
          </a:xfrm>
          <a:prstGeom prst="rect">
            <a:avLst/>
          </a:prstGeom>
          <a:ln>
            <a:solidFill>
              <a:schemeClr val="tx1"/>
            </a:solidFill>
          </a:ln>
        </p:spPr>
      </p:pic>
    </p:spTree>
    <p:extLst>
      <p:ext uri="{BB962C8B-B14F-4D97-AF65-F5344CB8AC3E}">
        <p14:creationId xmlns:p14="http://schemas.microsoft.com/office/powerpoint/2010/main" val="175196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378280" y="402280"/>
            <a:ext cx="3121688" cy="707886"/>
          </a:xfrm>
          <a:prstGeom prst="rect">
            <a:avLst/>
          </a:prstGeom>
        </p:spPr>
        <p:txBody>
          <a:bodyPr wrap="none">
            <a:spAutoFit/>
          </a:bodyPr>
          <a:lstStyle/>
          <a:p>
            <a:r>
              <a:rPr lang="vi-VN" sz="4000" b="1">
                <a:solidFill>
                  <a:srgbClr val="C00000"/>
                </a:solidFill>
                <a:latin typeface="Times New Roman" panose="02020603050405020304" pitchFamily="18" charset="0"/>
                <a:ea typeface="Times New Roman" panose="02020603050405020304" pitchFamily="18" charset="0"/>
              </a:rPr>
              <a:t>LUYỆN TẬP</a:t>
            </a:r>
            <a:endParaRPr lang="en-US" sz="4000">
              <a:solidFill>
                <a:srgbClr val="C00000"/>
              </a:solidFill>
            </a:endParaRPr>
          </a:p>
        </p:txBody>
      </p:sp>
      <p:sp>
        <p:nvSpPr>
          <p:cNvPr id="13" name="Rectangle 12"/>
          <p:cNvSpPr/>
          <p:nvPr/>
        </p:nvSpPr>
        <p:spPr>
          <a:xfrm>
            <a:off x="963827" y="1152993"/>
            <a:ext cx="10651523" cy="4552015"/>
          </a:xfrm>
          <a:prstGeom prst="rect">
            <a:avLst/>
          </a:prstGeom>
        </p:spPr>
        <p:txBody>
          <a:bodyPr wrap="square">
            <a:spAutoFit/>
          </a:bodyPr>
          <a:lstStyle/>
          <a:p>
            <a:pPr algn="just">
              <a:lnSpc>
                <a:spcPct val="115000"/>
              </a:lnSpc>
              <a:spcAft>
                <a:spcPts val="0"/>
              </a:spcAft>
            </a:pPr>
            <a:r>
              <a:rPr lang="nl-NL" sz="2800" b="1">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Câu 1. </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 lệnh sau có sinh lỗi chương trình không? Nếu có thì mã lỗi là gì?</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nl-NL" sz="280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 = [1, 3, 5, 10,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nl-NL" sz="280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for</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  in  </a:t>
            </a:r>
            <a:r>
              <a:rPr lang="nl-NL"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range</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len(A) + 1):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print</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(A[k])</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nl-NL" sz="280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s1, s2 = </a:t>
            </a:r>
            <a:r>
              <a:rPr lang="nl-NL"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“101010”</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101010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nl-NL" sz="280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 = s1 + s2</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79347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013254" y="634009"/>
            <a:ext cx="10651523" cy="5324535"/>
          </a:xfrm>
          <a:prstGeom prst="rect">
            <a:avLst/>
          </a:prstGeom>
        </p:spPr>
        <p:txBody>
          <a:bodyPr wrap="square">
            <a:spAutoFit/>
          </a:bodyPr>
          <a:lstStyle/>
          <a:p>
            <a:pPr algn="just">
              <a:spcBef>
                <a:spcPts val="1200"/>
              </a:spcBef>
              <a:spcAft>
                <a:spcPts val="1200"/>
              </a:spcAft>
            </a:pPr>
            <a:r>
              <a:rPr lang="nl-NL"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2.</a:t>
            </a:r>
            <a:r>
              <a:rPr lang="nl-NL"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Để tính giá trị trung bình của một danh sách số A, người lập trình đã dùng lệnh sau để tính:</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nl-NL"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gttb = </a:t>
            </a:r>
            <a:r>
              <a:rPr lang="nl-NL"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sum</a:t>
            </a:r>
            <a:r>
              <a:rPr lang="nl-NL"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r>
              <a:rPr lang="nl-NL"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len</a:t>
            </a:r>
            <a:r>
              <a:rPr lang="nl-NL"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nl-NL"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lệnh này có thể sinh lỗi nggoại lệ không? Nếu có thì là những lỗi gì?</a:t>
            </a:r>
          </a:p>
          <a:p>
            <a:pPr algn="just"/>
            <a:r>
              <a:rPr lang="nl-NL" sz="2800" b="1" dirty="0">
                <a:latin typeface="Times New Roman" panose="02020603050405020304" pitchFamily="18" charset="0"/>
                <a:cs typeface="Times New Roman" panose="02020603050405020304" pitchFamily="18" charset="0"/>
              </a:rPr>
              <a:t>Câu 3.</a:t>
            </a:r>
            <a:r>
              <a:rPr lang="nl-NL" sz="2800" dirty="0">
                <a:latin typeface="Times New Roman" panose="02020603050405020304" pitchFamily="18" charset="0"/>
                <a:cs typeface="Times New Roman" panose="02020603050405020304" pitchFamily="18" charset="0"/>
              </a:rPr>
              <a:t> Giả sử em được yêu cầu viết chương trình nhập số tự nhiên n từ bàn phím, kết quả đưa ra là danh sách các ước số thực sự của n, tính cả 1 và không tính n. Hãy viết chương trình và kiểm tra các khả năng sinh lỗi khi thực hiện chương trình.</a:t>
            </a:r>
            <a:endParaRPr lang="en-US" sz="2800" dirty="0">
              <a:latin typeface="Times New Roman" panose="02020603050405020304" pitchFamily="18" charset="0"/>
              <a:cs typeface="Times New Roman" panose="02020603050405020304" pitchFamily="18" charset="0"/>
            </a:endParaRPr>
          </a:p>
          <a:p>
            <a:pPr algn="just">
              <a:spcBef>
                <a:spcPts val="1200"/>
              </a:spcBef>
              <a:spcAft>
                <a:spcPts val="1200"/>
              </a:spcAft>
            </a:pPr>
            <a:r>
              <a:rPr lang="nl-NL" sz="2800" b="1" dirty="0">
                <a:latin typeface="Times New Roman" panose="02020603050405020304" pitchFamily="18" charset="0"/>
                <a:cs typeface="Times New Roman" panose="02020603050405020304" pitchFamily="18" charset="0"/>
              </a:rPr>
              <a:t>Câu 4.</a:t>
            </a:r>
            <a:r>
              <a:rPr lang="nl-NL" sz="2800" dirty="0">
                <a:latin typeface="Times New Roman" panose="02020603050405020304" pitchFamily="18" charset="0"/>
                <a:cs typeface="Times New Roman" panose="02020603050405020304" pitchFamily="18" charset="0"/>
              </a:rPr>
              <a:t> Em hãy viết một chương trình nhỏ để khi chạy sẽ sinh mã lỗi NameError</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6986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3384CE4-7C0F-4BA0-9AD5-4504BC0EAA43}"/>
              </a:ext>
            </a:extLst>
          </p:cNvPr>
          <p:cNvSpPr>
            <a:spLocks noGrp="1"/>
          </p:cNvSpPr>
          <p:nvPr>
            <p:ph type="title"/>
          </p:nvPr>
        </p:nvSpPr>
        <p:spPr/>
        <p:txBody>
          <a:bodyPr/>
          <a:lstStyle/>
          <a:p>
            <a:r>
              <a:rPr lang="en-US" dirty="0"/>
              <a:t>THANK YOU</a:t>
            </a:r>
          </a:p>
        </p:txBody>
      </p:sp>
      <p:sp>
        <p:nvSpPr>
          <p:cNvPr id="7" name="Date Placeholder 6">
            <a:extLst>
              <a:ext uri="{FF2B5EF4-FFF2-40B4-BE49-F238E27FC236}">
                <a16:creationId xmlns:a16="http://schemas.microsoft.com/office/drawing/2014/main" id="{D7C8D948-9A74-4A34-983F-758E2D1E07A3}"/>
              </a:ext>
            </a:extLst>
          </p:cNvPr>
          <p:cNvSpPr>
            <a:spLocks noGrp="1"/>
          </p:cNvSpPr>
          <p:nvPr>
            <p:ph type="dt" sz="half" idx="4294967295"/>
          </p:nvPr>
        </p:nvSpPr>
        <p:spPr>
          <a:xfrm>
            <a:off x="0" y="6356350"/>
            <a:ext cx="2743200" cy="365125"/>
          </a:xfrm>
        </p:spPr>
        <p:txBody>
          <a:bodyPr/>
          <a:lstStyle/>
          <a:p>
            <a:pPr>
              <a:defRPr/>
            </a:pPr>
            <a:r>
              <a:rPr lang="en-US">
                <a:solidFill>
                  <a:prstClr val="black">
                    <a:tint val="75000"/>
                  </a:prstClr>
                </a:solidFill>
              </a:rPr>
              <a:t>9/3/20XX</a:t>
            </a:r>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45789188-63D8-4CB7-8B1B-99E871DAFB1E}"/>
              </a:ext>
            </a:extLst>
          </p:cNvPr>
          <p:cNvSpPr>
            <a:spLocks noGrp="1"/>
          </p:cNvSpPr>
          <p:nvPr>
            <p:ph type="ftr" sz="quarter" idx="4294967295"/>
          </p:nvPr>
        </p:nvSpPr>
        <p:spPr>
          <a:xfrm>
            <a:off x="0" y="6356350"/>
            <a:ext cx="4114800" cy="365125"/>
          </a:xfrm>
        </p:spPr>
        <p:txBody>
          <a:bodyPr/>
          <a:lstStyle/>
          <a:p>
            <a:pPr>
              <a:defRPr/>
            </a:pPr>
            <a:r>
              <a:rPr lang="en-US">
                <a:solidFill>
                  <a:prstClr val="black">
                    <a:tint val="75000"/>
                  </a:prstClr>
                </a:solidFill>
              </a:rPr>
              <a:t>Presentation Title</a:t>
            </a:r>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47EA4918-D970-4716-94E4-49A838AB32DE}"/>
              </a:ext>
            </a:extLst>
          </p:cNvPr>
          <p:cNvSpPr>
            <a:spLocks noGrp="1"/>
          </p:cNvSpPr>
          <p:nvPr>
            <p:ph type="sldNum" sz="quarter" idx="4294967295"/>
          </p:nvPr>
        </p:nvSpPr>
        <p:spPr>
          <a:xfrm>
            <a:off x="9448800" y="6356350"/>
            <a:ext cx="2743200" cy="365125"/>
          </a:xfrm>
        </p:spPr>
        <p:txBody>
          <a:bodyPr/>
          <a:lstStyle/>
          <a:p>
            <a:pPr>
              <a:defRPr/>
            </a:pPr>
            <a:fld id="{D76B855D-E9CC-4FF8-AD85-6CDC7B89A0DE}" type="slidenum">
              <a:rPr lang="en-US" smtClean="0">
                <a:solidFill>
                  <a:prstClr val="black">
                    <a:tint val="75000"/>
                  </a:prstClr>
                </a:solidFill>
              </a:rPr>
              <a:pPr>
                <a:defRPr/>
              </a:pPr>
              <a:t>22</a:t>
            </a:fld>
            <a:endParaRPr lang="en-US" dirty="0">
              <a:solidFill>
                <a:prstClr val="black">
                  <a:tint val="75000"/>
                </a:prstClr>
              </a:solidFill>
            </a:endParaRPr>
          </a:p>
        </p:txBody>
      </p:sp>
    </p:spTree>
    <p:extLst>
      <p:ext uri="{BB962C8B-B14F-4D97-AF65-F5344CB8AC3E}">
        <p14:creationId xmlns:p14="http://schemas.microsoft.com/office/powerpoint/2010/main" val="1022417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Callout 9"/>
          <p:cNvSpPr/>
          <p:nvPr/>
        </p:nvSpPr>
        <p:spPr>
          <a:xfrm>
            <a:off x="0" y="51953"/>
            <a:ext cx="12192000" cy="3157764"/>
          </a:xfrm>
          <a:prstGeom prst="cloudCallout">
            <a:avLst>
              <a:gd name="adj1" fmla="val -46171"/>
              <a:gd name="adj2" fmla="val 56183"/>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0"/>
              </a:spcAft>
            </a:pP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chỉnh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d</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Theo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xãy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ở b</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ớc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11" name="Picture 10" descr="Graphical user interface, application, Word&#10;&#10;Description automatically generated"/>
          <p:cNvPicPr/>
          <p:nvPr/>
        </p:nvPicPr>
        <p:blipFill rotWithShape="1">
          <a:blip r:embed="rId3"/>
          <a:srcRect l="77976" t="52545" r="5191" b="37373"/>
          <a:stretch/>
        </p:blipFill>
        <p:spPr bwMode="auto">
          <a:xfrm>
            <a:off x="2876366" y="3429001"/>
            <a:ext cx="6738152" cy="27246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9297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90720" y="233223"/>
            <a:ext cx="8024313" cy="678327"/>
          </a:xfrm>
          <a:prstGeom prst="rect">
            <a:avLst/>
          </a:prstGeom>
        </p:spPr>
        <p:txBody>
          <a:bodyPr wrap="none">
            <a:spAutoFit/>
          </a:bodyPr>
          <a:lstStyle/>
          <a:p>
            <a:pPr algn="just">
              <a:lnSpc>
                <a:spcPct val="115000"/>
              </a:lnSpc>
              <a:spcAft>
                <a:spcPts val="0"/>
              </a:spcAft>
            </a:pPr>
            <a:r>
              <a:rPr lang="en-US" sz="36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1. NHẬN BIẾT LỖI CHƯƠNG TRÌNH</a:t>
            </a:r>
            <a:endParaRPr lang="en-US" sz="4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9" name="Rectangle 8"/>
          <p:cNvSpPr/>
          <p:nvPr/>
        </p:nvSpPr>
        <p:spPr>
          <a:xfrm>
            <a:off x="1186247" y="1908068"/>
            <a:ext cx="9761839" cy="3170099"/>
          </a:xfrm>
          <a:prstGeom prst="rect">
            <a:avLst/>
          </a:prstGeom>
        </p:spPr>
        <p:txBody>
          <a:bodyPr wrap="square">
            <a:spAutoFit/>
          </a:bodyPr>
          <a:lstStyle/>
          <a:p>
            <a:pPr algn="just">
              <a:spcBef>
                <a:spcPts val="1200"/>
              </a:spcBef>
              <a:spcAft>
                <a:spcPts val="1200"/>
              </a:spcAft>
            </a:pPr>
            <a:r>
              <a:rPr lang="en-US" sz="2800" dirty="0" err="1">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1:</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While </a:t>
            </a:r>
            <a:r>
              <a:rPr lang="en-US" sz="28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True</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print(“</a:t>
            </a:r>
            <a:r>
              <a:rPr lang="en-US" sz="28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Hello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sai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cú</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lệnh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tức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dừng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cú</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pháp</a:t>
            </a:r>
            <a:endParaRPr lang="en-US"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800" dirty="0" err="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SyntaxError</a:t>
            </a:r>
            <a:r>
              <a:rPr lang="en-US"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Invalid syntax</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3435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fade">
                                      <p:cBhvr>
                                        <p:cTn id="16" dur="500"/>
                                        <p:tgtEl>
                                          <p:spTgt spid="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58096" y="845387"/>
            <a:ext cx="8896866" cy="5386090"/>
          </a:xfrm>
          <a:prstGeom prst="rect">
            <a:avLst/>
          </a:prstGeom>
        </p:spPr>
        <p:txBody>
          <a:bodyPr wrap="square">
            <a:spAutoFit/>
          </a:bodyPr>
          <a:lstStyle/>
          <a:p>
            <a:pPr algn="just">
              <a:spcBef>
                <a:spcPts val="1200"/>
              </a:spcBef>
              <a:spcAft>
                <a:spcPts val="1200"/>
              </a:spcAft>
            </a:pPr>
            <a:r>
              <a:rPr lang="en-US" sz="2800" dirty="0" err="1">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2:</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n =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int</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(input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Nhập</a:t>
            </a:r>
            <a:r>
              <a:rPr lang="en-US" sz="28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n: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Nhập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n: 1.5</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nhập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sai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nhập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khuôn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p>
          <a:p>
            <a:pPr algn="just">
              <a:spcBef>
                <a:spcPts val="1200"/>
              </a:spcBef>
              <a:spcAft>
                <a:spcPts val="1200"/>
              </a:spcAft>
            </a:pPr>
            <a:r>
              <a:rPr lang="en-US"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Traceback (most recent call last):</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File “&lt;pyshell#0&gt;”, line 1, in &lt;module&gt;</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int</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input</a:t>
            </a:r>
            <a:r>
              <a:rPr lang="en-US"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Nhập</a:t>
            </a:r>
            <a:r>
              <a:rPr lang="en-US"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n: “))</a:t>
            </a:r>
            <a:endParaRPr lang="en-US" sz="2800" dirty="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9887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fade">
                                      <p:cBhvr>
                                        <p:cTn id="20" dur="500"/>
                                        <p:tgtEl>
                                          <p:spTgt spid="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fade">
                                      <p:cBhvr>
                                        <p:cTn id="25" dur="500"/>
                                        <p:tgtEl>
                                          <p:spTgt spid="9">
                                            <p:txEl>
                                              <p:pRg st="4" end="4"/>
                                            </p:txEl>
                                          </p:spTgt>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animEffect transition="in" filter="fade">
                                      <p:cBhvr>
                                        <p:cTn id="29" dur="500"/>
                                        <p:tgtEl>
                                          <p:spTgt spid="9">
                                            <p:txEl>
                                              <p:pRg st="5" end="5"/>
                                            </p:txEl>
                                          </p:spTgt>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animEffect transition="in" filter="fade">
                                      <p:cBhvr>
                                        <p:cTn id="33"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24216" y="702696"/>
            <a:ext cx="8353167" cy="6217087"/>
          </a:xfrm>
          <a:prstGeom prst="rect">
            <a:avLst/>
          </a:prstGeom>
        </p:spPr>
        <p:txBody>
          <a:bodyPr wrap="square">
            <a:spAutoFit/>
          </a:bodyPr>
          <a:lstStyle/>
          <a:p>
            <a:pPr algn="just">
              <a:spcBef>
                <a:spcPts val="600"/>
              </a:spcBef>
              <a:spcAft>
                <a:spcPts val="600"/>
              </a:spcAft>
            </a:pPr>
            <a:r>
              <a:rPr lang="en-US" sz="2800" dirty="0" err="1">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3:</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A = [1, 3, 10, 0] </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for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in </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range</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print(A[</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end = “ “)</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vượt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phép</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spcAft>
                <a:spcPts val="600"/>
              </a:spcAft>
            </a:pP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chạy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1 3 10 0</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Traceback (most recent call last): </a:t>
            </a:r>
            <a:endParaRPr lang="en-US" sz="2800" dirty="0">
              <a:solidFill>
                <a:schemeClr val="bg2">
                  <a:lumMod val="50000"/>
                </a:schemeClr>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File "C:\Python\Array_b1.py", line 3, in &lt;module&gt; </a:t>
            </a:r>
            <a:endParaRPr lang="en-US" sz="2800" dirty="0">
              <a:solidFill>
                <a:schemeClr val="bg2">
                  <a:lumMod val="50000"/>
                </a:schemeClr>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print (A[1],end") </a:t>
            </a:r>
            <a:endParaRPr lang="en-US" sz="2800" dirty="0">
              <a:solidFill>
                <a:schemeClr val="bg2">
                  <a:lumMod val="50000"/>
                </a:schemeClr>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IndexError</a:t>
            </a:r>
            <a:r>
              <a:rPr lang="en-US" sz="28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list index out of range</a:t>
            </a:r>
            <a:endParaRPr lang="en-US" sz="2800" dirty="0">
              <a:solidFill>
                <a:schemeClr val="accent1">
                  <a:lumMod val="75000"/>
                </a:schemeClr>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1921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500"/>
                                        <p:tgtEl>
                                          <p:spTgt spid="5">
                                            <p:txEl>
                                              <p:pRg st="6" end="6"/>
                                            </p:txEl>
                                          </p:spTgt>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Effect transition="in" filter="fade">
                                      <p:cBhvr>
                                        <p:cTn id="41" dur="500"/>
                                        <p:tgtEl>
                                          <p:spTgt spid="5">
                                            <p:txEl>
                                              <p:pRg st="8" end="8"/>
                                            </p:txEl>
                                          </p:spTgt>
                                        </p:tgtEl>
                                      </p:cBhvr>
                                    </p:animEffect>
                                  </p:childTnLst>
                                </p:cTn>
                              </p:par>
                            </p:childTnLst>
                          </p:cTn>
                        </p:par>
                        <p:par>
                          <p:cTn id="42" fill="hold">
                            <p:stCondLst>
                              <p:cond delay="1500"/>
                            </p:stCondLst>
                            <p:childTnLst>
                              <p:par>
                                <p:cTn id="43" presetID="10" presetClass="entr" presetSubtype="0" fill="hold" nodeType="afterEffect">
                                  <p:stCondLst>
                                    <p:cond delay="0"/>
                                  </p:stCondLst>
                                  <p:childTnLst>
                                    <p:set>
                                      <p:cBhvr>
                                        <p:cTn id="44" dur="1" fill="hold">
                                          <p:stCondLst>
                                            <p:cond delay="0"/>
                                          </p:stCondLst>
                                        </p:cTn>
                                        <p:tgtEl>
                                          <p:spTgt spid="5">
                                            <p:txEl>
                                              <p:pRg st="9" end="9"/>
                                            </p:txEl>
                                          </p:spTgt>
                                        </p:tgtEl>
                                        <p:attrNameLst>
                                          <p:attrName>style.visibility</p:attrName>
                                        </p:attrNameLst>
                                      </p:cBhvr>
                                      <p:to>
                                        <p:strVal val="visible"/>
                                      </p:to>
                                    </p:set>
                                    <p:animEffect transition="in" filter="fade">
                                      <p:cBhvr>
                                        <p:cTn id="45"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3383" y="408860"/>
            <a:ext cx="9737125" cy="5909310"/>
          </a:xfrm>
          <a:prstGeom prst="rect">
            <a:avLst/>
          </a:prstGeom>
        </p:spPr>
        <p:txBody>
          <a:bodyPr wrap="square">
            <a:spAutoFit/>
          </a:bodyPr>
          <a:lstStyle/>
          <a:p>
            <a:pPr algn="just">
              <a:spcBef>
                <a:spcPts val="600"/>
              </a:spcBef>
              <a:spcAft>
                <a:spcPts val="600"/>
              </a:spcAft>
            </a:pPr>
            <a:r>
              <a:rPr lang="en-US" sz="2800" dirty="0" err="1">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4. </a:t>
            </a:r>
            <a:r>
              <a:rPr lang="en-US" sz="28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tổng</a:t>
            </a:r>
            <a:r>
              <a:rPr lang="en-US" sz="28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28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dương</a:t>
            </a:r>
            <a:r>
              <a:rPr lang="en-US" sz="28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tiên</a:t>
            </a:r>
            <a:r>
              <a:rPr lang="en-US" sz="28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chemeClr val="accent6">
                  <a:lumMod val="50000"/>
                </a:schemeClr>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&gt;&gt;&gt; s = 0</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for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in  </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range</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(3):</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s = s +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i</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print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(s)</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toán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lôgic</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chương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1 + 2 + 3 = 6.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do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range(3)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vùng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0, 1, 2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chứ</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1, 2, 3 </a:t>
            </a:r>
            <a:endParaRPr lang="en-US" sz="2800" dirty="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2795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0" y="420130"/>
            <a:ext cx="12192000" cy="6132743"/>
          </a:xfrm>
          <a:prstGeom prst="flowChartAlternateProcess">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Aft>
                <a:spcPts val="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dừng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Syntax Error (</a:t>
            </a:r>
            <a:r>
              <a:rPr lang="en-US" sz="2800" dirty="0" err="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cú</a:t>
            </a:r>
            <a:r>
              <a:rPr lang="en-US" sz="2800" dirty="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nhập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sai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int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dừng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ValueError</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Runtime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b="1" dirty="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b="1" dirty="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lệ</a:t>
            </a:r>
            <a:r>
              <a:rPr lang="en-US" sz="2800" b="1" dirty="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(Exceptions error)</a:t>
            </a:r>
            <a:r>
              <a:rPr lang="en-US" sz="2800" dirty="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vượt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dừng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IndexError</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Runtime. </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Runtime,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sai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lôgic</a:t>
            </a:r>
            <a:r>
              <a:rPr lang="en-US" sz="280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chương</a:t>
            </a:r>
            <a:r>
              <a:rPr lang="en-US" sz="280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chemeClr val="bg2">
                  <a:lumMod val="5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93319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62682" y="836045"/>
            <a:ext cx="10478529" cy="5324535"/>
          </a:xfrm>
          <a:prstGeom prst="rect">
            <a:avLst/>
          </a:prstGeom>
        </p:spPr>
        <p:txBody>
          <a:bodyPr wrap="square">
            <a:spAutoFit/>
          </a:bodyPr>
          <a:lstStyle/>
          <a:p>
            <a:pPr algn="ctr">
              <a:spcBef>
                <a:spcPts val="600"/>
              </a:spcBef>
              <a:spcAft>
                <a:spcPts val="600"/>
              </a:spcAft>
            </a:pPr>
            <a:r>
              <a:rPr lang="en-US" sz="2800" b="1" dirty="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PHIẾU HỌC TẬP SỐ 2</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Tổng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chương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Python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1.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lệnh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sai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cú</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sai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trúc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Python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……………(1)………………..</a:t>
            </a:r>
          </a:p>
          <a:p>
            <a:pPr algn="just">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lệnh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dừng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p>
          <a:p>
            <a:pPr algn="just">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…………………(2)……………….,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chạy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sai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…………………(3)…………………... </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Với</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mỗi</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loại</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lỗi</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trên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cách</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xử</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lí</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và</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kiểm</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soát</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lỗi</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sẽ</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khác</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nhau</a:t>
            </a:r>
            <a:r>
              <a:rPr lang="en-US" sz="2800" dirty="0">
                <a:solidFill>
                  <a:srgbClr val="0070C0"/>
                </a:solidFill>
                <a:latin typeface="Times New Roman" panose="02020603050405020304" pitchFamily="18" charset="0"/>
                <a:ea typeface="Times New Roman" panose="02020603050405020304" pitchFamily="18" charset="0"/>
              </a:rPr>
              <a:t>. </a:t>
            </a:r>
            <a:endParaRPr lang="en-US" sz="2800" dirty="0">
              <a:solidFill>
                <a:srgbClr val="0070C0"/>
              </a:solidFill>
            </a:endParaRPr>
          </a:p>
        </p:txBody>
      </p:sp>
      <p:sp>
        <p:nvSpPr>
          <p:cNvPr id="2" name="Rectangle 1">
            <a:extLst>
              <a:ext uri="{FF2B5EF4-FFF2-40B4-BE49-F238E27FC236}">
                <a16:creationId xmlns:a16="http://schemas.microsoft.com/office/drawing/2014/main" id="{AFB9E62E-CF63-4054-AA15-9BE53F8A83EA}"/>
              </a:ext>
            </a:extLst>
          </p:cNvPr>
          <p:cNvSpPr/>
          <p:nvPr/>
        </p:nvSpPr>
        <p:spPr>
          <a:xfrm>
            <a:off x="5990099" y="2454676"/>
            <a:ext cx="5878813" cy="477054"/>
          </a:xfrm>
          <a:prstGeom prst="rect">
            <a:avLst/>
          </a:prstGeom>
          <a:solidFill>
            <a:srgbClr val="00B0F0"/>
          </a:solidFill>
        </p:spPr>
        <p:txBody>
          <a:bodyPr wrap="square">
            <a:spAutoFit/>
          </a:bodyPr>
          <a:lstStyle/>
          <a:p>
            <a:pPr>
              <a:spcBef>
                <a:spcPts val="600"/>
              </a:spcBef>
              <a:spcAft>
                <a:spcPts val="600"/>
              </a:spcAft>
            </a:pP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lập</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tức</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dừng</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báo</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Syntax Error </a:t>
            </a:r>
            <a:endParaRPr lang="en-US" sz="2500" dirty="0">
              <a:solidFill>
                <a:schemeClr val="accent6">
                  <a:lumMod val="50000"/>
                </a:schemeClr>
              </a:solidFill>
              <a:latin typeface="Times New Roman" panose="02020603050405020304" pitchFamily="18" charset="0"/>
              <a:ea typeface="Times New Roman" panose="02020603050405020304" pitchFamily="18" charset="0"/>
              <a:cs typeface="Arial" panose="020B0604020202020204" pitchFamily="34" charset="0"/>
            </a:endParaRPr>
          </a:p>
        </p:txBody>
      </p:sp>
      <p:sp>
        <p:nvSpPr>
          <p:cNvPr id="3" name="Rectangle 2">
            <a:extLst>
              <a:ext uri="{FF2B5EF4-FFF2-40B4-BE49-F238E27FC236}">
                <a16:creationId xmlns:a16="http://schemas.microsoft.com/office/drawing/2014/main" id="{386F610D-8154-485C-9081-50D645FE67B9}"/>
              </a:ext>
            </a:extLst>
          </p:cNvPr>
          <p:cNvSpPr/>
          <p:nvPr/>
        </p:nvSpPr>
        <p:spPr>
          <a:xfrm>
            <a:off x="650789" y="4041669"/>
            <a:ext cx="5670142" cy="477054"/>
          </a:xfrm>
          <a:prstGeom prst="rect">
            <a:avLst/>
          </a:prstGeom>
          <a:solidFill>
            <a:srgbClr val="00B0F0"/>
          </a:solidFill>
        </p:spPr>
        <p:txBody>
          <a:bodyPr wrap="none">
            <a:spAutoFit/>
          </a:bodyPr>
          <a:lstStyle/>
          <a:p>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gọi</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lỗi</a:t>
            </a:r>
            <a:r>
              <a:rPr lang="en-US" sz="25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ngoại</a:t>
            </a:r>
            <a:r>
              <a:rPr lang="en-US" sz="25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lệ</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Exceptions Error</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500" dirty="0"/>
          </a:p>
        </p:txBody>
      </p:sp>
      <p:sp>
        <p:nvSpPr>
          <p:cNvPr id="4" name="Rectangle 3">
            <a:extLst>
              <a:ext uri="{FF2B5EF4-FFF2-40B4-BE49-F238E27FC236}">
                <a16:creationId xmlns:a16="http://schemas.microsoft.com/office/drawing/2014/main" id="{EB95BBE3-264A-4A74-8F2A-CEBC5E40697A}"/>
              </a:ext>
            </a:extLst>
          </p:cNvPr>
          <p:cNvSpPr/>
          <p:nvPr/>
        </p:nvSpPr>
        <p:spPr>
          <a:xfrm>
            <a:off x="4617269" y="5055404"/>
            <a:ext cx="5670142" cy="477054"/>
          </a:xfrm>
          <a:prstGeom prst="rect">
            <a:avLst/>
          </a:prstGeom>
          <a:solidFill>
            <a:srgbClr val="00B0F0"/>
          </a:solidFill>
        </p:spPr>
        <p:txBody>
          <a:bodyPr wrap="square">
            <a:spAutoFit/>
          </a:bodyPr>
          <a:lstStyle/>
          <a:p>
            <a:r>
              <a:rPr lang="en-US" sz="2500"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lỗi</a:t>
            </a:r>
            <a:r>
              <a:rPr lang="en-US" sz="25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lôgic</a:t>
            </a:r>
            <a:r>
              <a:rPr lang="en-US" sz="25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bên</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chương</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trình</a:t>
            </a:r>
            <a:endParaRPr lang="en-US" sz="2500" dirty="0"/>
          </a:p>
        </p:txBody>
      </p:sp>
    </p:spTree>
    <p:extLst>
      <p:ext uri="{BB962C8B-B14F-4D97-AF65-F5344CB8AC3E}">
        <p14:creationId xmlns:p14="http://schemas.microsoft.com/office/powerpoint/2010/main" val="70147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theme/theme1.xml><?xml version="1.0" encoding="utf-8"?>
<a:theme xmlns:a="http://schemas.openxmlformats.org/drawingml/2006/main" name="ShapesVTI">
  <a:themeElements>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449C04-64B3-4403-94B7-8D2284C38D1B}">
  <ds:schemaRefs>
    <ds:schemaRef ds:uri="http://schemas.microsoft.com/sharepoint/v3/contenttype/forms"/>
  </ds:schemaRefs>
</ds:datastoreItem>
</file>

<file path=customXml/itemProps2.xml><?xml version="1.0" encoding="utf-8"?>
<ds:datastoreItem xmlns:ds="http://schemas.openxmlformats.org/officeDocument/2006/customXml" ds:itemID="{FBDEF148-1770-458F-8F5B-C3D0A278AA97}">
  <ds:schemaRefs>
    <ds:schemaRef ds:uri="http://purl.org/dc/elements/1.1/"/>
    <ds:schemaRef ds:uri="16c05727-aa75-4e4a-9b5f-8a80a1165891"/>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71af3243-3dd4-4a8d-8c0d-dd76da1f02a5"/>
    <ds:schemaRef ds:uri="http://purl.org/dc/dcmitype/"/>
  </ds:schemaRefs>
</ds:datastoreItem>
</file>

<file path=customXml/itemProps3.xml><?xml version="1.0" encoding="utf-8"?>
<ds:datastoreItem xmlns:ds="http://schemas.openxmlformats.org/officeDocument/2006/customXml" ds:itemID="{8413533D-8C39-401E-8B75-B1AEEEC56B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Shapes presentation</Template>
  <TotalTime>444</TotalTime>
  <Words>1655</Words>
  <Application>Microsoft Office PowerPoint</Application>
  <PresentationFormat>Widescreen</PresentationFormat>
  <Paragraphs>155</Paragraphs>
  <Slides>22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Avenir Next LT Pro</vt:lpstr>
      <vt:lpstr>Calibri</vt:lpstr>
      <vt:lpstr>Tahoma</vt:lpstr>
      <vt:lpstr>Times New Roman</vt:lpstr>
      <vt:lpstr>Tw Cen MT</vt:lpstr>
      <vt:lpstr>ShapesVTI</vt:lpstr>
      <vt:lpstr>BÀI 29: NHẬN BIẾT LỖI CHƯƠNG TRÌNH</vt:lpstr>
      <vt:lpstr>Đoạn chương trình bên có những lỗi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PHIẾU HỌC TẬP SỐ 3</vt:lpstr>
      <vt:lpstr>Hãy nêu mã lỗi ngoại lệ của mỗi lệnh sau nếu xảy ra lỗi.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11 THỰC HÀNH LẬP TRÌNH VỚI HÀM VÀ THƯ VIỆN</dc:title>
  <dc:creator>HoangThanh Tam</dc:creator>
  <cp:lastModifiedBy>Admin</cp:lastModifiedBy>
  <cp:revision>26</cp:revision>
  <dcterms:created xsi:type="dcterms:W3CDTF">2022-01-17T09:34:18Z</dcterms:created>
  <dcterms:modified xsi:type="dcterms:W3CDTF">2024-03-30T14:11:42Z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