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33" r:id="rId3"/>
    <p:sldId id="375" r:id="rId4"/>
    <p:sldId id="362" r:id="rId5"/>
    <p:sldId id="376" r:id="rId6"/>
    <p:sldId id="335" r:id="rId7"/>
    <p:sldId id="379" r:id="rId8"/>
    <p:sldId id="334" r:id="rId9"/>
    <p:sldId id="378" r:id="rId10"/>
    <p:sldId id="363" r:id="rId11"/>
    <p:sldId id="337" r:id="rId12"/>
    <p:sldId id="342" r:id="rId13"/>
    <p:sldId id="344" r:id="rId14"/>
    <p:sldId id="372" r:id="rId15"/>
    <p:sldId id="371" r:id="rId16"/>
    <p:sldId id="377" r:id="rId17"/>
    <p:sldId id="351" r:id="rId18"/>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800000"/>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486"/>
    <p:restoredTop sz="94660"/>
  </p:normalViewPr>
  <p:slideViewPr>
    <p:cSldViewPr snapToGrid="0" showGuides="1">
      <p:cViewPr varScale="1">
        <p:scale>
          <a:sx n="92" d="100"/>
          <a:sy n="92" d="100"/>
        </p:scale>
        <p:origin x="72"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9EC87AAF-5B31-4147-93B2-6751BC8C0804}"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en-US" sz="1200" dirty="0">
                <a:latin typeface="Calibri" pitchFamily="34" charset="0"/>
              </a:rPr>
            </a:fld>
            <a:endParaRPr lang="en-US" altLang="en-US" sz="1200" dirty="0">
              <a:latin typeface="Calibri"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2735090-3181-4EFB-BF22-F14699A760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2735090-3181-4EFB-BF22-F14699A760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2735090-3181-4EFB-BF22-F14699A760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2735090-3181-4EFB-BF22-F14699A760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2735090-3181-4EFB-BF22-F14699A760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2735090-3181-4EFB-BF22-F14699A760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2735090-3181-4EFB-BF22-F14699A760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2735090-3181-4EFB-BF22-F14699A760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2735090-3181-4EFB-BF22-F14699A760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2735090-3181-4EFB-BF22-F14699A760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82735090-3181-4EFB-BF22-F14699A760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2735090-3181-4EFB-BF22-F14699A760C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itchFamily="34" charset="0"/>
              </a:defRPr>
            </a:lvl1pPr>
          </a:lstStyle>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microsoft.com/office/2007/relationships/media" Target="file:///C:\Users\Hieu%20Nguyen\OneDrive\Desktop\DAY%20TOT%202023\H&#7885;c%20sinh%20t&#7915;%20ch&#7889;i%20&#273;&#7841;i%20h&#7885;c%20&#273;i%20xu&#7845;t%20kh&#7849;u%20lao%20&#273;&#7897;ng-%20S&#7921;%20l&#7921;a%20ch&#7885;n%20t&#7845;t%20y&#7871;u%20hay%20&#273;&#7899;n%20&#273;au-%20-%20B&#225;o%20VietNamNet.mp4" TargetMode="External"/><Relationship Id="rId1" Type="http://schemas.openxmlformats.org/officeDocument/2006/relationships/video" Target="file:///C:\Users\Hieu%20Nguyen\OneDrive\Desktop\DAY%20TOT%202023\H&#7885;c%20sinh%20t&#7915;%20ch&#7889;i%20&#273;&#7841;i%20h&#7885;c%20&#273;i%20xu&#7845;t%20kh&#7849;u%20lao%20&#273;&#7897;ng-%20S&#7921;%20l&#7921;a%20ch&#7885;n%20t&#7845;t%20y&#7871;u%20hay%20&#273;&#7899;n%20&#273;au-%20-%20B&#225;o%20VietNamNet.mp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microsoft.com/office/2007/relationships/media" Target="file:///C:\Users\Hieu%20Nguyen\OneDrive\Desktop\DAY%20TOT%202023\Quy%20tr&#236;nh%20v&#224;%20qu&#7929;%20thu&#7853;t%20l&#224;m%20mu&#7889;i%20&#7903;%20x&#227;%20K&#7923;%20H&#224;%20-%20K&#7923;%20Anh%20-%20H&#224;%20T&#297;nh.mp4" TargetMode="External"/><Relationship Id="rId2" Type="http://schemas.openxmlformats.org/officeDocument/2006/relationships/video" Target="file:///C:\Users\Hieu%20Nguyen\OneDrive\Desktop\DAY%20TOT%202023\Quy%20tr&#236;nh%20v&#224;%20qu&#7929;%20thu&#7853;t%20l&#224;m%20mu&#7889;i%20&#7903;%20x&#227;%20K&#7923;%20H&#224;%20-%20K&#7923;%20Anh%20-%20H&#224;%20T&#297;nh.mp4" TargetMode="Externa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Block Arc 34"/>
          <p:cNvSpPr/>
          <p:nvPr/>
        </p:nvSpPr>
        <p:spPr bwMode="auto">
          <a:xfrm>
            <a:off x="277813" y="190500"/>
            <a:ext cx="1603375" cy="1600200"/>
          </a:xfrm>
          <a:prstGeom prst="blockArc">
            <a:avLst>
              <a:gd name="adj1" fmla="val 12214054"/>
              <a:gd name="adj2" fmla="val 9664598"/>
              <a:gd name="adj3" fmla="val 148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65588" name="Rectangle 52"/>
          <p:cNvSpPr/>
          <p:nvPr/>
        </p:nvSpPr>
        <p:spPr>
          <a:xfrm>
            <a:off x="538163" y="560388"/>
            <a:ext cx="1057275" cy="86042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500" b="1" dirty="0">
                <a:solidFill>
                  <a:srgbClr val="FF0000"/>
                </a:solidFill>
                <a:latin typeface="Arial" panose="020B0604020202020204" pitchFamily="34" charset="0"/>
                <a:cs typeface="Arial" panose="020B0604020202020204" pitchFamily="34" charset="0"/>
              </a:rPr>
              <a:t>Khởi</a:t>
            </a:r>
            <a:endParaRPr lang="en-US" altLang="en-US" sz="2500" b="1" dirty="0">
              <a:solidFill>
                <a:srgbClr val="FF0000"/>
              </a:solidFill>
              <a:latin typeface="Arial" panose="020B0604020202020204" pitchFamily="34" charset="0"/>
              <a:cs typeface="Arial" panose="020B0604020202020204" pitchFamily="34" charset="0"/>
            </a:endParaRPr>
          </a:p>
          <a:p>
            <a:pPr marL="0" lvl="0" indent="0" algn="ctr" eaLnBrk="1" hangingPunct="1">
              <a:lnSpc>
                <a:spcPct val="100000"/>
              </a:lnSpc>
              <a:spcBef>
                <a:spcPct val="0"/>
              </a:spcBef>
              <a:buFontTx/>
              <a:buNone/>
            </a:pPr>
            <a:r>
              <a:rPr lang="en-US" altLang="en-US" sz="2500" b="1" dirty="0">
                <a:solidFill>
                  <a:srgbClr val="FF0000"/>
                </a:solidFill>
                <a:latin typeface="Arial" panose="020B0604020202020204" pitchFamily="34" charset="0"/>
                <a:cs typeface="Arial" panose="020B0604020202020204" pitchFamily="34" charset="0"/>
              </a:rPr>
              <a:t> động</a:t>
            </a:r>
            <a:endParaRPr lang="vi-VN" altLang="en-US" sz="2500" b="1" dirty="0">
              <a:solidFill>
                <a:srgbClr val="FF0000"/>
              </a:solidFill>
              <a:latin typeface="Arial" panose="020B0604020202020204" pitchFamily="34" charset="0"/>
              <a:ea typeface="Arial" panose="020B0604020202020204" pitchFamily="34" charset="0"/>
            </a:endParaRPr>
          </a:p>
        </p:txBody>
      </p:sp>
      <p:sp>
        <p:nvSpPr>
          <p:cNvPr id="65590" name="Rectangle 54"/>
          <p:cNvSpPr/>
          <p:nvPr/>
        </p:nvSpPr>
        <p:spPr>
          <a:xfrm>
            <a:off x="2095500" y="142875"/>
            <a:ext cx="10001250" cy="1169988"/>
          </a:xfrm>
          <a:prstGeom prst="rect">
            <a:avLst/>
          </a:prstGeom>
          <a:solidFill>
            <a:srgbClr val="FFFFFF"/>
          </a:solidFill>
          <a:ln w="19050" cap="flat" cmpd="sng">
            <a:solidFill>
              <a:srgbClr val="0000FF"/>
            </a:solidFill>
            <a:prstDash val="solid"/>
            <a:miter/>
            <a:headEnd type="none" w="med" len="med"/>
            <a:tailEnd type="none" w="med" len="med"/>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vi-VN" altLang="en-US" sz="3500" dirty="0">
                <a:latin typeface="Arial" panose="020B0604020202020204" pitchFamily="34" charset="0"/>
                <a:cs typeface="Arial" panose="020B0604020202020204" pitchFamily="34" charset="0"/>
              </a:rPr>
              <a:t>Em hãy chia sẽ hiểu biết của bản thân về các câu tục ngữ, th</a:t>
            </a:r>
            <a:r>
              <a:rPr lang="vi-VN" altLang="en-US" sz="3500" dirty="0">
                <a:latin typeface="Arial" panose="020B0604020202020204" pitchFamily="34" charset="0"/>
                <a:ea typeface="Arial" panose="020B0604020202020204" pitchFamily="34" charset="0"/>
              </a:rPr>
              <a:t>à</a:t>
            </a:r>
            <a:r>
              <a:rPr lang="vi-VN" altLang="en-US" sz="3500" dirty="0">
                <a:latin typeface="Arial" panose="020B0604020202020204" pitchFamily="34" charset="0"/>
                <a:cs typeface="Arial" panose="020B0604020202020204" pitchFamily="34" charset="0"/>
              </a:rPr>
              <a:t>nh ngữ dưới đây: </a:t>
            </a:r>
            <a:endParaRPr lang="en-US" altLang="en-US" sz="3500" dirty="0">
              <a:latin typeface="Arial" panose="020B0604020202020204" pitchFamily="34" charset="0"/>
              <a:ea typeface="Arial" panose="020B0604020202020204" pitchFamily="34" charset="0"/>
            </a:endParaRPr>
          </a:p>
        </p:txBody>
      </p:sp>
      <p:sp>
        <p:nvSpPr>
          <p:cNvPr id="3077" name="AutoShape 62" descr="Tục ngữ “Ruộng bề bề không bằng nghề trong tay” - Gõ Tiếng Việt"/>
          <p:cNvSpPr>
            <a:spLocks noChangeAspect="1"/>
          </p:cNvSpPr>
          <p:nvPr/>
        </p:nvSpPr>
        <p:spPr>
          <a:xfrm>
            <a:off x="5943600" y="3276600"/>
            <a:ext cx="304800" cy="3048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en-US" altLang="en-US" sz="1800" dirty="0">
              <a:latin typeface="Arial" panose="020B0604020202020204" pitchFamily="34" charset="0"/>
              <a:ea typeface="Arial" panose="020B0604020202020204" pitchFamily="34" charset="0"/>
            </a:endParaRPr>
          </a:p>
        </p:txBody>
      </p:sp>
      <p:pic>
        <p:nvPicPr>
          <p:cNvPr id="65599" name="Picture 63" descr="2019-01-21_161448"/>
          <p:cNvPicPr>
            <a:picLocks noChangeAspect="1"/>
          </p:cNvPicPr>
          <p:nvPr/>
        </p:nvPicPr>
        <p:blipFill>
          <a:blip r:embed="rId1"/>
          <a:stretch>
            <a:fillRect/>
          </a:stretch>
        </p:blipFill>
        <p:spPr>
          <a:xfrm>
            <a:off x="2366963" y="1222375"/>
            <a:ext cx="8461375" cy="56356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5588"/>
                                        </p:tgtEl>
                                        <p:attrNameLst>
                                          <p:attrName>style.visibility</p:attrName>
                                        </p:attrNameLst>
                                      </p:cBhvr>
                                      <p:to>
                                        <p:strVal val="visible"/>
                                      </p:to>
                                    </p:set>
                                    <p:animEffect transition="in" filter="blinds(horizontal)">
                                      <p:cBhvr>
                                        <p:cTn id="7" dur="500"/>
                                        <p:tgtEl>
                                          <p:spTgt spid="655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590"/>
                                        </p:tgtEl>
                                        <p:attrNameLst>
                                          <p:attrName>style.visibility</p:attrName>
                                        </p:attrNameLst>
                                      </p:cBhvr>
                                      <p:to>
                                        <p:strVal val="visible"/>
                                      </p:to>
                                    </p:set>
                                    <p:animEffect transition="in" filter="blinds(horizontal)">
                                      <p:cBhvr>
                                        <p:cTn id="12" dur="500"/>
                                        <p:tgtEl>
                                          <p:spTgt spid="6559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599"/>
                                        </p:tgtEl>
                                        <p:attrNameLst>
                                          <p:attrName>style.visibility</p:attrName>
                                        </p:attrNameLst>
                                      </p:cBhvr>
                                      <p:to>
                                        <p:strVal val="visible"/>
                                      </p:to>
                                    </p:set>
                                    <p:animEffect transition="in" filter="blinds(horizontal)">
                                      <p:cBhvr>
                                        <p:cTn id="17" dur="500"/>
                                        <p:tgtEl>
                                          <p:spTgt spid="65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88" grpId="0"/>
      <p:bldP spid="6559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p:nvPr/>
        </p:nvSpPr>
        <p:spPr>
          <a:xfrm>
            <a:off x="-7937" y="128588"/>
            <a:ext cx="4049712" cy="523875"/>
          </a:xfrm>
          <a:prstGeom prst="rect">
            <a:avLst/>
          </a:prstGeom>
          <a:solidFill>
            <a:srgbClr val="FFFFFF"/>
          </a:solid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en-US" altLang="en-US" b="1" dirty="0">
                <a:solidFill>
                  <a:srgbClr val="FF0000"/>
                </a:solidFill>
                <a:latin typeface="Arial" panose="020B0604020202020204" pitchFamily="34" charset="0"/>
                <a:cs typeface="Arial" panose="020B0604020202020204" pitchFamily="34" charset="0"/>
              </a:rPr>
              <a:t>b. Thị trường lao động</a:t>
            </a:r>
            <a:endParaRPr lang="en-US" altLang="en-US" dirty="0">
              <a:solidFill>
                <a:srgbClr val="FF0000"/>
              </a:solidFill>
              <a:latin typeface="Arial" panose="020B0604020202020204" pitchFamily="34" charset="0"/>
              <a:ea typeface="Arial" panose="020B0604020202020204" pitchFamily="34" charset="0"/>
            </a:endParaRPr>
          </a:p>
        </p:txBody>
      </p:sp>
      <p:pic>
        <p:nvPicPr>
          <p:cNvPr id="71692" name="Picture 12" descr="000"/>
          <p:cNvPicPr>
            <a:picLocks noChangeAspect="1"/>
          </p:cNvPicPr>
          <p:nvPr/>
        </p:nvPicPr>
        <p:blipFill>
          <a:blip r:embed="rId1"/>
          <a:stretch>
            <a:fillRect/>
          </a:stretch>
        </p:blipFill>
        <p:spPr>
          <a:xfrm>
            <a:off x="177800" y="766763"/>
            <a:ext cx="8234363" cy="4117975"/>
          </a:xfrm>
          <a:prstGeom prst="rect">
            <a:avLst/>
          </a:prstGeom>
          <a:noFill/>
          <a:ln w="9525">
            <a:noFill/>
          </a:ln>
        </p:spPr>
      </p:pic>
      <p:pic>
        <p:nvPicPr>
          <p:cNvPr id="71693" name="Picture 13" descr="DT"/>
          <p:cNvPicPr>
            <a:picLocks noChangeAspect="1"/>
          </p:cNvPicPr>
          <p:nvPr/>
        </p:nvPicPr>
        <p:blipFill>
          <a:blip r:embed="rId2"/>
          <a:stretch>
            <a:fillRect/>
          </a:stretch>
        </p:blipFill>
        <p:spPr>
          <a:xfrm>
            <a:off x="10363200" y="173038"/>
            <a:ext cx="1376363" cy="1374775"/>
          </a:xfrm>
          <a:prstGeom prst="rect">
            <a:avLst/>
          </a:prstGeom>
          <a:noFill/>
          <a:ln w="9525">
            <a:noFill/>
          </a:ln>
        </p:spPr>
      </p:pic>
      <p:sp>
        <p:nvSpPr>
          <p:cNvPr id="71694" name="Rectangle 14"/>
          <p:cNvSpPr/>
          <p:nvPr/>
        </p:nvSpPr>
        <p:spPr>
          <a:xfrm>
            <a:off x="8861425" y="1819275"/>
            <a:ext cx="2749550" cy="2400300"/>
          </a:xfrm>
          <a:prstGeom prst="rect">
            <a:avLst/>
          </a:prstGeom>
          <a:noFill/>
          <a:ln w="9525" cap="flat" cmpd="sng">
            <a:solidFill>
              <a:srgbClr val="0000FF"/>
            </a:solidFill>
            <a:prstDash val="solid"/>
            <a:miter/>
            <a:headEnd type="none" w="med" len="med"/>
            <a:tailEnd type="none" w="med" len="med"/>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en-US" altLang="en-US" sz="2500" dirty="0">
                <a:latin typeface="Arial" panose="020B0604020202020204" pitchFamily="34" charset="0"/>
                <a:cs typeface="Arial" panose="020B0604020202020204" pitchFamily="34" charset="0"/>
              </a:rPr>
              <a:t>Qua biểu đồ, em hãy nhận xét về sự biến động của lực lượng lao động theo quý từ năm 2020 - 2022. </a:t>
            </a:r>
            <a:endParaRPr lang="en-US" altLang="en-US" sz="2500" dirty="0">
              <a:latin typeface="Arial" panose="020B0604020202020204" pitchFamily="34" charset="0"/>
              <a:ea typeface="Arial" panose="020B0604020202020204" pitchFamily="34" charset="0"/>
            </a:endParaRPr>
          </a:p>
        </p:txBody>
      </p:sp>
      <p:sp>
        <p:nvSpPr>
          <p:cNvPr id="71695" name="Rectangle 15"/>
          <p:cNvSpPr/>
          <p:nvPr/>
        </p:nvSpPr>
        <p:spPr>
          <a:xfrm>
            <a:off x="190500" y="5178425"/>
            <a:ext cx="11677650" cy="1431925"/>
          </a:xfrm>
          <a:prstGeom prst="rect">
            <a:avLst/>
          </a:prstGeom>
          <a:solidFill>
            <a:srgbClr val="FFCC99"/>
          </a:solid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2200" dirty="0">
                <a:latin typeface="Arial" panose="020B0604020202020204" pitchFamily="34" charset="0"/>
                <a:cs typeface="Arial" panose="020B0604020202020204" pitchFamily="34" charset="0"/>
              </a:rPr>
              <a:t>- Nhìn chung trong cả giai đoạn từ năm 2020 – 2022, lực lượng lao động ở Việt Nam có xu hướng tăng lên. Cụ thể l</a:t>
            </a:r>
            <a:r>
              <a:rPr lang="en-US" altLang="en-US" sz="2200" dirty="0">
                <a:latin typeface="Arial" panose="020B0604020202020204" pitchFamily="34" charset="0"/>
                <a:ea typeface="Arial" panose="020B0604020202020204" pitchFamily="34" charset="0"/>
              </a:rPr>
              <a:t>à</a:t>
            </a:r>
            <a:r>
              <a:rPr lang="en-US" altLang="en-US" sz="2200" dirty="0">
                <a:latin typeface="Arial" panose="020B0604020202020204" pitchFamily="34" charset="0"/>
                <a:cs typeface="Arial" panose="020B0604020202020204" pitchFamily="34" charset="0"/>
              </a:rPr>
              <a:t> tăng từ 51,2 triệu người (v</a:t>
            </a:r>
            <a:r>
              <a:rPr lang="en-US" altLang="en-US" sz="2200" dirty="0">
                <a:latin typeface="Arial" panose="020B0604020202020204" pitchFamily="34" charset="0"/>
                <a:ea typeface="Arial" panose="020B0604020202020204" pitchFamily="34" charset="0"/>
              </a:rPr>
              <a:t>à</a:t>
            </a:r>
            <a:r>
              <a:rPr lang="en-US" altLang="en-US" sz="2200" dirty="0">
                <a:latin typeface="Arial" panose="020B0604020202020204" pitchFamily="34" charset="0"/>
                <a:cs typeface="Arial" panose="020B0604020202020204" pitchFamily="34" charset="0"/>
              </a:rPr>
              <a:t>o quý I/2020), lên mức 51,9 triệu người (v</a:t>
            </a:r>
            <a:r>
              <a:rPr lang="en-US" altLang="en-US" sz="2200" dirty="0">
                <a:latin typeface="Arial" panose="020B0604020202020204" pitchFamily="34" charset="0"/>
                <a:ea typeface="Arial" panose="020B0604020202020204" pitchFamily="34" charset="0"/>
              </a:rPr>
              <a:t>à</a:t>
            </a:r>
            <a:r>
              <a:rPr lang="en-US" altLang="en-US" sz="2200" dirty="0">
                <a:latin typeface="Arial" panose="020B0604020202020204" pitchFamily="34" charset="0"/>
                <a:cs typeface="Arial" panose="020B0604020202020204" pitchFamily="34" charset="0"/>
              </a:rPr>
              <a:t>o quý III/2022).</a:t>
            </a:r>
            <a:endParaRPr lang="en-US" altLang="en-US" sz="2200" dirty="0">
              <a:latin typeface="Arial" panose="020B0604020202020204" pitchFamily="34" charset="0"/>
              <a:cs typeface="Arial" panose="020B0604020202020204" pitchFamily="34" charset="0"/>
            </a:endParaRPr>
          </a:p>
          <a:p>
            <a:pPr marL="0" lvl="0" indent="0" eaLnBrk="1" hangingPunct="1">
              <a:lnSpc>
                <a:spcPct val="100000"/>
              </a:lnSpc>
              <a:spcBef>
                <a:spcPct val="0"/>
              </a:spcBef>
              <a:buFontTx/>
              <a:buNone/>
            </a:pPr>
            <a:r>
              <a:rPr lang="en-US" altLang="en-US" sz="2200" dirty="0">
                <a:latin typeface="Arial" panose="020B0604020202020204" pitchFamily="34" charset="0"/>
                <a:cs typeface="Arial" panose="020B0604020202020204" pitchFamily="34" charset="0"/>
              </a:rPr>
              <a:t>- Tuy nhiên, với mỗi năm, lực lượng lao động có sự biến động trong từng quý. </a:t>
            </a:r>
            <a:endParaRPr lang="en-US" altLang="en-US" sz="2200" dirty="0">
              <a:latin typeface="Arial" panose="020B0604020202020204" pitchFamily="34" charset="0"/>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5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92"/>
                                        </p:tgtEl>
                                        <p:attrNameLst>
                                          <p:attrName>style.visibility</p:attrName>
                                        </p:attrNameLst>
                                      </p:cBhvr>
                                      <p:to>
                                        <p:strVal val="visible"/>
                                      </p:to>
                                    </p:set>
                                    <p:animEffect transition="in" filter="blinds(horizontal)">
                                      <p:cBhvr>
                                        <p:cTn id="12" dur="500"/>
                                        <p:tgtEl>
                                          <p:spTgt spid="7169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93"/>
                                        </p:tgtEl>
                                        <p:attrNameLst>
                                          <p:attrName>style.visibility</p:attrName>
                                        </p:attrNameLst>
                                      </p:cBhvr>
                                      <p:to>
                                        <p:strVal val="visible"/>
                                      </p:to>
                                    </p:set>
                                    <p:animEffect transition="in" filter="blinds(horizontal)">
                                      <p:cBhvr>
                                        <p:cTn id="17" dur="500"/>
                                        <p:tgtEl>
                                          <p:spTgt spid="71693"/>
                                        </p:tgtEl>
                                      </p:cBhvr>
                                    </p:animEffect>
                                  </p:childTnLst>
                                </p:cTn>
                              </p:par>
                              <p:par>
                                <p:cTn id="18" presetID="3" presetClass="entr" presetSubtype="10" fill="hold" nodeType="withEffect">
                                  <p:stCondLst>
                                    <p:cond delay="0"/>
                                  </p:stCondLst>
                                  <p:childTnLst>
                                    <p:set>
                                      <p:cBhvr>
                                        <p:cTn id="19" dur="1" fill="hold">
                                          <p:stCondLst>
                                            <p:cond delay="0"/>
                                          </p:stCondLst>
                                        </p:cTn>
                                        <p:tgtEl>
                                          <p:spTgt spid="71694"/>
                                        </p:tgtEl>
                                        <p:attrNameLst>
                                          <p:attrName>style.visibility</p:attrName>
                                        </p:attrNameLst>
                                      </p:cBhvr>
                                      <p:to>
                                        <p:strVal val="visible"/>
                                      </p:to>
                                    </p:set>
                                    <p:animEffect transition="in" filter="blinds(horizontal)">
                                      <p:cBhvr>
                                        <p:cTn id="20" dur="500"/>
                                        <p:tgtEl>
                                          <p:spTgt spid="7169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1695"/>
                                        </p:tgtEl>
                                        <p:attrNameLst>
                                          <p:attrName>style.visibility</p:attrName>
                                        </p:attrNameLst>
                                      </p:cBhvr>
                                      <p:to>
                                        <p:strVal val="visible"/>
                                      </p:to>
                                    </p:set>
                                    <p:animEffect transition="in" filter="blinds(horizontal)">
                                      <p:cBhvr>
                                        <p:cTn id="25" dur="500"/>
                                        <p:tgtEl>
                                          <p:spTgt spid="71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94" grpId="0" animBg="1"/>
      <p:bldP spid="716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2"/>
          <p:cNvSpPr/>
          <p:nvPr/>
        </p:nvSpPr>
        <p:spPr>
          <a:xfrm>
            <a:off x="214313" y="71438"/>
            <a:ext cx="3605212" cy="473075"/>
          </a:xfrm>
          <a:prstGeom prst="rect">
            <a:avLst/>
          </a:prstGeom>
          <a:solidFill>
            <a:srgbClr val="FFFFFF"/>
          </a:solid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en-US" altLang="en-US" sz="2500" b="1" dirty="0">
                <a:solidFill>
                  <a:srgbClr val="FF0000"/>
                </a:solidFill>
                <a:latin typeface="Arial" panose="020B0604020202020204" pitchFamily="34" charset="0"/>
                <a:cs typeface="Arial" panose="020B0604020202020204" pitchFamily="34" charset="0"/>
              </a:rPr>
              <a:t>b. Thị trường lao động</a:t>
            </a:r>
            <a:endParaRPr lang="en-US" altLang="en-US" sz="2500" dirty="0">
              <a:solidFill>
                <a:srgbClr val="FF0000"/>
              </a:solidFill>
              <a:latin typeface="Arial" panose="020B0604020202020204" pitchFamily="34" charset="0"/>
              <a:ea typeface="Arial" panose="020B0604020202020204" pitchFamily="34" charset="0"/>
            </a:endParaRPr>
          </a:p>
        </p:txBody>
      </p:sp>
      <p:sp>
        <p:nvSpPr>
          <p:cNvPr id="74755" name="Rectangle 3"/>
          <p:cNvSpPr/>
          <p:nvPr/>
        </p:nvSpPr>
        <p:spPr>
          <a:xfrm>
            <a:off x="236538" y="704850"/>
            <a:ext cx="11558587" cy="1746250"/>
          </a:xfrm>
          <a:prstGeom prst="rect">
            <a:avLst/>
          </a:prstGeom>
          <a:solidFill>
            <a:srgbClr val="FFFFFF"/>
          </a:solidFill>
          <a:ln w="9525" cap="flat" cmpd="sng">
            <a:solidFill>
              <a:srgbClr val="0000FF"/>
            </a:solidFill>
            <a:prstDash val="dash"/>
            <a:miter/>
            <a:headEnd type="none" w="med" len="med"/>
            <a:tailEnd type="none" w="med" len="med"/>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vi-VN" altLang="en-US" sz="2700" dirty="0">
                <a:latin typeface="Arial" panose="020B0604020202020204" pitchFamily="34" charset="0"/>
                <a:cs typeface="Arial" panose="020B0604020202020204" pitchFamily="34" charset="0"/>
              </a:rPr>
              <a:t>Anh P đang thất nghiệp, anh tìm hiểu thị trường lao động v</a:t>
            </a:r>
            <a:r>
              <a:rPr lang="vi-VN" altLang="en-US" sz="2700" dirty="0">
                <a:latin typeface="Arial" panose="020B0604020202020204" pitchFamily="34" charset="0"/>
                <a:ea typeface="Arial" panose="020B0604020202020204" pitchFamily="34" charset="0"/>
              </a:rPr>
              <a:t>à</a:t>
            </a:r>
            <a:r>
              <a:rPr lang="vi-VN" altLang="en-US" sz="2700" dirty="0">
                <a:latin typeface="Arial" panose="020B0604020202020204" pitchFamily="34" charset="0"/>
                <a:cs typeface="Arial" panose="020B0604020202020204" pitchFamily="34" charset="0"/>
              </a:rPr>
              <a:t> được giới thiệu đến Hội chợ việc l</a:t>
            </a:r>
            <a:r>
              <a:rPr lang="vi-VN" altLang="en-US" sz="2700" dirty="0">
                <a:latin typeface="Arial" panose="020B0604020202020204" pitchFamily="34" charset="0"/>
                <a:ea typeface="Arial" panose="020B0604020202020204" pitchFamily="34" charset="0"/>
              </a:rPr>
              <a:t>à</a:t>
            </a:r>
            <a:r>
              <a:rPr lang="vi-VN" altLang="en-US" sz="2700" dirty="0">
                <a:latin typeface="Arial" panose="020B0604020202020204" pitchFamily="34" charset="0"/>
                <a:cs typeface="Arial" panose="020B0604020202020204" pitchFamily="34" charset="0"/>
              </a:rPr>
              <a:t>m. Tại đó, anh tìm được một công ty cần thuê mướn v</a:t>
            </a:r>
            <a:r>
              <a:rPr lang="vi-VN" altLang="en-US" sz="2700" dirty="0">
                <a:latin typeface="Arial" panose="020B0604020202020204" pitchFamily="34" charset="0"/>
                <a:ea typeface="Arial" panose="020B0604020202020204" pitchFamily="34" charset="0"/>
              </a:rPr>
              <a:t>à</a:t>
            </a:r>
            <a:r>
              <a:rPr lang="vi-VN" altLang="en-US" sz="2700" dirty="0">
                <a:latin typeface="Arial" panose="020B0604020202020204" pitchFamily="34" charset="0"/>
                <a:cs typeface="Arial" panose="020B0604020202020204" pitchFamily="34" charset="0"/>
              </a:rPr>
              <a:t> sử dụng lao động phổ thông. Hợp đồng lao động giữa anh P với công ty đã được kí kết.</a:t>
            </a:r>
            <a:endParaRPr lang="en-US" altLang="en-US" sz="2700" dirty="0">
              <a:latin typeface="Arial" panose="020B0604020202020204" pitchFamily="34" charset="0"/>
              <a:ea typeface="Arial" panose="020B0604020202020204" pitchFamily="34" charset="0"/>
            </a:endParaRPr>
          </a:p>
        </p:txBody>
      </p:sp>
      <p:sp>
        <p:nvSpPr>
          <p:cNvPr id="74756" name="Rectangle 4"/>
          <p:cNvSpPr/>
          <p:nvPr/>
        </p:nvSpPr>
        <p:spPr>
          <a:xfrm>
            <a:off x="1390650" y="2628900"/>
            <a:ext cx="10456863" cy="831850"/>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vi-VN" altLang="en-US" sz="2400" dirty="0">
                <a:latin typeface="Arial" panose="020B0604020202020204" pitchFamily="34" charset="0"/>
                <a:cs typeface="Arial" panose="020B0604020202020204" pitchFamily="34" charset="0"/>
              </a:rPr>
              <a:t>Em hãy chỉ ra những yếu tố hình th</a:t>
            </a:r>
            <a:r>
              <a:rPr lang="vi-VN" altLang="en-US" sz="2400" dirty="0">
                <a:latin typeface="Arial" panose="020B0604020202020204" pitchFamily="34" charset="0"/>
                <a:ea typeface="Arial" panose="020B0604020202020204" pitchFamily="34" charset="0"/>
              </a:rPr>
              <a:t>à</a:t>
            </a:r>
            <a:r>
              <a:rPr lang="vi-VN" altLang="en-US" sz="2400" dirty="0">
                <a:latin typeface="Arial" panose="020B0604020202020204" pitchFamily="34" charset="0"/>
                <a:cs typeface="Arial" panose="020B0604020202020204" pitchFamily="34" charset="0"/>
              </a:rPr>
              <a:t>nh thị trường lao động trong trường hợp trên. Nêu cách hiểu của em về thị trường lao động. </a:t>
            </a:r>
            <a:endParaRPr lang="en-US" altLang="en-US" sz="2400" dirty="0">
              <a:latin typeface="Arial" panose="020B0604020202020204" pitchFamily="34" charset="0"/>
              <a:ea typeface="Arial" panose="020B0604020202020204" pitchFamily="34" charset="0"/>
            </a:endParaRPr>
          </a:p>
        </p:txBody>
      </p:sp>
      <p:pic>
        <p:nvPicPr>
          <p:cNvPr id="74757" name="Picture 5" descr="DT"/>
          <p:cNvPicPr>
            <a:picLocks noChangeAspect="1"/>
          </p:cNvPicPr>
          <p:nvPr/>
        </p:nvPicPr>
        <p:blipFill>
          <a:blip r:embed="rId1"/>
          <a:stretch>
            <a:fillRect/>
          </a:stretch>
        </p:blipFill>
        <p:spPr>
          <a:xfrm>
            <a:off x="365125" y="2603500"/>
            <a:ext cx="750888" cy="750888"/>
          </a:xfrm>
          <a:prstGeom prst="rect">
            <a:avLst/>
          </a:prstGeom>
          <a:noFill/>
          <a:ln w="9525">
            <a:noFill/>
          </a:ln>
        </p:spPr>
      </p:pic>
      <p:pic>
        <p:nvPicPr>
          <p:cNvPr id="74810" name="Picture 58" descr="DT"/>
          <p:cNvPicPr>
            <a:picLocks noChangeAspect="1"/>
          </p:cNvPicPr>
          <p:nvPr/>
        </p:nvPicPr>
        <p:blipFill>
          <a:blip r:embed="rId1"/>
          <a:stretch>
            <a:fillRect/>
          </a:stretch>
        </p:blipFill>
        <p:spPr>
          <a:xfrm>
            <a:off x="365125" y="2603500"/>
            <a:ext cx="750888" cy="750888"/>
          </a:xfrm>
          <a:prstGeom prst="rect">
            <a:avLst/>
          </a:prstGeom>
          <a:noFill/>
          <a:ln w="9525">
            <a:noFill/>
          </a:ln>
        </p:spPr>
      </p:pic>
      <p:sp>
        <p:nvSpPr>
          <p:cNvPr id="74811" name="Rectangle 59"/>
          <p:cNvSpPr/>
          <p:nvPr/>
        </p:nvSpPr>
        <p:spPr>
          <a:xfrm>
            <a:off x="190500" y="3641725"/>
            <a:ext cx="1566863" cy="2759075"/>
          </a:xfrm>
          <a:prstGeom prst="rect">
            <a:avLst/>
          </a:prstGeom>
          <a:solidFill>
            <a:srgbClr val="FFCC99"/>
          </a:solid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500" dirty="0">
                <a:solidFill>
                  <a:srgbClr val="FF0000"/>
                </a:solidFill>
                <a:latin typeface="Arial" panose="020B0604020202020204" pitchFamily="34" charset="0"/>
                <a:cs typeface="Arial" panose="020B0604020202020204" pitchFamily="34" charset="0"/>
              </a:rPr>
              <a:t>Các yếu tố cần có trong hoạt động tuyển dụng l</a:t>
            </a:r>
            <a:r>
              <a:rPr lang="en-US" altLang="en-US" sz="2500" dirty="0">
                <a:solidFill>
                  <a:srgbClr val="FF0000"/>
                </a:solidFill>
                <a:latin typeface="Arial" panose="020B0604020202020204" pitchFamily="34" charset="0"/>
                <a:ea typeface="Arial" panose="020B0604020202020204" pitchFamily="34" charset="0"/>
              </a:rPr>
              <a:t>à</a:t>
            </a:r>
            <a:r>
              <a:rPr lang="en-US" altLang="en-US" sz="2500" dirty="0">
                <a:solidFill>
                  <a:srgbClr val="FF0000"/>
                </a:solidFill>
                <a:latin typeface="Arial" panose="020B0604020202020204" pitchFamily="34" charset="0"/>
                <a:cs typeface="Arial" panose="020B0604020202020204" pitchFamily="34" charset="0"/>
              </a:rPr>
              <a:t>: </a:t>
            </a:r>
            <a:endParaRPr lang="en-US" altLang="en-US" sz="2500" dirty="0">
              <a:solidFill>
                <a:srgbClr val="FF0000"/>
              </a:solidFill>
              <a:latin typeface="Arial" panose="020B0604020202020204" pitchFamily="34" charset="0"/>
              <a:ea typeface="Arial" panose="020B0604020202020204" pitchFamily="34" charset="0"/>
            </a:endParaRPr>
          </a:p>
        </p:txBody>
      </p:sp>
      <p:grpSp>
        <p:nvGrpSpPr>
          <p:cNvPr id="74812" name="그룹 6"/>
          <p:cNvGrpSpPr/>
          <p:nvPr/>
        </p:nvGrpSpPr>
        <p:grpSpPr>
          <a:xfrm>
            <a:off x="2046288" y="3122613"/>
            <a:ext cx="2184400" cy="1895475"/>
            <a:chOff x="2097778" y="1265900"/>
            <a:chExt cx="2183932" cy="1895581"/>
          </a:xfrm>
        </p:grpSpPr>
        <p:sp>
          <p:nvSpPr>
            <p:cNvPr id="23" name="Rounded Rectangle 14"/>
            <p:cNvSpPr/>
            <p:nvPr/>
          </p:nvSpPr>
          <p:spPr>
            <a:xfrm>
              <a:off x="2097778" y="2362923"/>
              <a:ext cx="138082" cy="282591"/>
            </a:xfrm>
            <a:custGeom>
              <a:avLst/>
              <a:gdLst/>
              <a:ahLst/>
              <a:cxnLst/>
              <a:rect l="l" t="t" r="r" b="b"/>
              <a:pathLst>
                <a:path w="142312" h="291601">
                  <a:moveTo>
                    <a:pt x="142312" y="0"/>
                  </a:moveTo>
                  <a:lnTo>
                    <a:pt x="142312" y="291601"/>
                  </a:lnTo>
                  <a:cubicBezTo>
                    <a:pt x="63311" y="290095"/>
                    <a:pt x="0" y="225341"/>
                    <a:pt x="0" y="145800"/>
                  </a:cubicBezTo>
                  <a:cubicBezTo>
                    <a:pt x="0" y="66260"/>
                    <a:pt x="63311" y="1506"/>
                    <a:pt x="142312"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24" name="자유형: 도형 117"/>
            <p:cNvSpPr/>
            <p:nvPr/>
          </p:nvSpPr>
          <p:spPr>
            <a:xfrm rot="13500000">
              <a:off x="2297504" y="1177275"/>
              <a:ext cx="1895581" cy="2072831"/>
            </a:xfrm>
            <a:custGeom>
              <a:avLst/>
              <a:gdLst>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397728 w 1895581"/>
                <a:gd name="connsiteY5" fmla="*/ 1371267 h 2072670"/>
                <a:gd name="connsiteX6" fmla="*/ 392560 w 1895581"/>
                <a:gd name="connsiteY6" fmla="*/ 1366099 h 2072670"/>
                <a:gd name="connsiteX7" fmla="*/ 1249238 w 1895581"/>
                <a:gd name="connsiteY7" fmla="*/ 509421 h 2072670"/>
                <a:gd name="connsiteX8" fmla="*/ 1255435 w 1895581"/>
                <a:gd name="connsiteY8" fmla="*/ 515618 h 2072670"/>
                <a:gd name="connsiteX9" fmla="*/ 1531526 w 1895581"/>
                <a:gd name="connsiteY9" fmla="*/ 239527 h 2072670"/>
                <a:gd name="connsiteX10" fmla="*/ 1531526 w 1895581"/>
                <a:gd name="connsiteY10" fmla="*/ 0 h 2072670"/>
                <a:gd name="connsiteX11" fmla="*/ 1845973 w 1895581"/>
                <a:gd name="connsiteY11" fmla="*/ 314448 h 2072670"/>
                <a:gd name="connsiteX12" fmla="*/ 1845973 w 1895581"/>
                <a:gd name="connsiteY12" fmla="*/ 553975 h 2072670"/>
                <a:gd name="connsiteX13" fmla="*/ 1556430 w 1895581"/>
                <a:gd name="connsiteY13" fmla="*/ 843519 h 2072670"/>
                <a:gd name="connsiteX14" fmla="*/ 1555636 w 1895581"/>
                <a:gd name="connsiteY14" fmla="*/ 842725 h 2072670"/>
                <a:gd name="connsiteX15" fmla="*/ 712411 w 1895581"/>
                <a:gd name="connsiteY15" fmla="*/ 1685950 h 2072670"/>
                <a:gd name="connsiteX16" fmla="*/ 712175 w 1895581"/>
                <a:gd name="connsiteY16" fmla="*/ 1685715 h 2072670"/>
                <a:gd name="connsiteX17" fmla="*/ 509099 w 1895581"/>
                <a:gd name="connsiteY17" fmla="*/ 1888790 h 2072670"/>
                <a:gd name="connsiteX0-1" fmla="*/ 682524 w 1895581"/>
                <a:gd name="connsiteY0-2" fmla="*/ 1996592 h 2072670"/>
                <a:gd name="connsiteX1-3" fmla="*/ 11451 w 1895581"/>
                <a:gd name="connsiteY1-4" fmla="*/ 2072670 h 2072670"/>
                <a:gd name="connsiteX2-5" fmla="*/ 0 w 1895581"/>
                <a:gd name="connsiteY2-6" fmla="*/ 2061220 h 2072670"/>
                <a:gd name="connsiteX3-7" fmla="*/ 84087 w 1895581"/>
                <a:gd name="connsiteY3-8" fmla="*/ 1398156 h 2072670"/>
                <a:gd name="connsiteX4-9" fmla="*/ 196646 w 1895581"/>
                <a:gd name="connsiteY4-10" fmla="*/ 1572348 h 2072670"/>
                <a:gd name="connsiteX5-11" fmla="*/ 397728 w 1895581"/>
                <a:gd name="connsiteY5-12" fmla="*/ 1371267 h 2072670"/>
                <a:gd name="connsiteX6-13" fmla="*/ 392560 w 1895581"/>
                <a:gd name="connsiteY6-14" fmla="*/ 1366099 h 2072670"/>
                <a:gd name="connsiteX7-15" fmla="*/ 1249238 w 1895581"/>
                <a:gd name="connsiteY7-16" fmla="*/ 509421 h 2072670"/>
                <a:gd name="connsiteX8-17" fmla="*/ 1255435 w 1895581"/>
                <a:gd name="connsiteY8-18" fmla="*/ 515618 h 2072670"/>
                <a:gd name="connsiteX9-19" fmla="*/ 1531526 w 1895581"/>
                <a:gd name="connsiteY9-20" fmla="*/ 239527 h 2072670"/>
                <a:gd name="connsiteX10-21" fmla="*/ 1531526 w 1895581"/>
                <a:gd name="connsiteY10-22" fmla="*/ 0 h 2072670"/>
                <a:gd name="connsiteX11-23" fmla="*/ 1845973 w 1895581"/>
                <a:gd name="connsiteY11-24" fmla="*/ 314448 h 2072670"/>
                <a:gd name="connsiteX12-25" fmla="*/ 1845973 w 1895581"/>
                <a:gd name="connsiteY12-26" fmla="*/ 553975 h 2072670"/>
                <a:gd name="connsiteX13-27" fmla="*/ 1556430 w 1895581"/>
                <a:gd name="connsiteY13-28" fmla="*/ 843519 h 2072670"/>
                <a:gd name="connsiteX14-29" fmla="*/ 712411 w 1895581"/>
                <a:gd name="connsiteY14-30" fmla="*/ 1685950 h 2072670"/>
                <a:gd name="connsiteX15-31" fmla="*/ 712175 w 1895581"/>
                <a:gd name="connsiteY15-32" fmla="*/ 1685715 h 2072670"/>
                <a:gd name="connsiteX16-33" fmla="*/ 509099 w 1895581"/>
                <a:gd name="connsiteY16-34" fmla="*/ 1888790 h 2072670"/>
                <a:gd name="connsiteX17-35" fmla="*/ 682524 w 1895581"/>
                <a:gd name="connsiteY17-36" fmla="*/ 1996592 h 2072670"/>
                <a:gd name="connsiteX0-37" fmla="*/ 682524 w 1895581"/>
                <a:gd name="connsiteY0-38" fmla="*/ 1996592 h 2072670"/>
                <a:gd name="connsiteX1-39" fmla="*/ 11451 w 1895581"/>
                <a:gd name="connsiteY1-40" fmla="*/ 2072670 h 2072670"/>
                <a:gd name="connsiteX2-41" fmla="*/ 0 w 1895581"/>
                <a:gd name="connsiteY2-42" fmla="*/ 2061220 h 2072670"/>
                <a:gd name="connsiteX3-43" fmla="*/ 84087 w 1895581"/>
                <a:gd name="connsiteY3-44" fmla="*/ 1398156 h 2072670"/>
                <a:gd name="connsiteX4-45" fmla="*/ 196646 w 1895581"/>
                <a:gd name="connsiteY4-46" fmla="*/ 1572348 h 2072670"/>
                <a:gd name="connsiteX5-47" fmla="*/ 397728 w 1895581"/>
                <a:gd name="connsiteY5-48" fmla="*/ 1371267 h 2072670"/>
                <a:gd name="connsiteX6-49" fmla="*/ 392560 w 1895581"/>
                <a:gd name="connsiteY6-50" fmla="*/ 1366099 h 2072670"/>
                <a:gd name="connsiteX7-51" fmla="*/ 1249238 w 1895581"/>
                <a:gd name="connsiteY7-52" fmla="*/ 509421 h 2072670"/>
                <a:gd name="connsiteX8-53" fmla="*/ 1255435 w 1895581"/>
                <a:gd name="connsiteY8-54" fmla="*/ 515618 h 2072670"/>
                <a:gd name="connsiteX9-55" fmla="*/ 1531526 w 1895581"/>
                <a:gd name="connsiteY9-56" fmla="*/ 239527 h 2072670"/>
                <a:gd name="connsiteX10-57" fmla="*/ 1531526 w 1895581"/>
                <a:gd name="connsiteY10-58" fmla="*/ 0 h 2072670"/>
                <a:gd name="connsiteX11-59" fmla="*/ 1845973 w 1895581"/>
                <a:gd name="connsiteY11-60" fmla="*/ 314448 h 2072670"/>
                <a:gd name="connsiteX12-61" fmla="*/ 1845973 w 1895581"/>
                <a:gd name="connsiteY12-62" fmla="*/ 553975 h 2072670"/>
                <a:gd name="connsiteX13-63" fmla="*/ 1556430 w 1895581"/>
                <a:gd name="connsiteY13-64" fmla="*/ 843519 h 2072670"/>
                <a:gd name="connsiteX14-65" fmla="*/ 712411 w 1895581"/>
                <a:gd name="connsiteY14-66" fmla="*/ 1685950 h 2072670"/>
                <a:gd name="connsiteX15-67" fmla="*/ 509099 w 1895581"/>
                <a:gd name="connsiteY15-68" fmla="*/ 1888790 h 2072670"/>
                <a:gd name="connsiteX16-69" fmla="*/ 682524 w 1895581"/>
                <a:gd name="connsiteY16-70" fmla="*/ 1996592 h 2072670"/>
                <a:gd name="connsiteX0-71" fmla="*/ 682524 w 1895581"/>
                <a:gd name="connsiteY0-72" fmla="*/ 1996592 h 2072670"/>
                <a:gd name="connsiteX1-73" fmla="*/ 11451 w 1895581"/>
                <a:gd name="connsiteY1-74" fmla="*/ 2072670 h 2072670"/>
                <a:gd name="connsiteX2-75" fmla="*/ 0 w 1895581"/>
                <a:gd name="connsiteY2-76" fmla="*/ 2061220 h 2072670"/>
                <a:gd name="connsiteX3-77" fmla="*/ 84087 w 1895581"/>
                <a:gd name="connsiteY3-78" fmla="*/ 1398156 h 2072670"/>
                <a:gd name="connsiteX4-79" fmla="*/ 196646 w 1895581"/>
                <a:gd name="connsiteY4-80" fmla="*/ 1572348 h 2072670"/>
                <a:gd name="connsiteX5-81" fmla="*/ 397728 w 1895581"/>
                <a:gd name="connsiteY5-82" fmla="*/ 1371267 h 2072670"/>
                <a:gd name="connsiteX6-83" fmla="*/ 1249238 w 1895581"/>
                <a:gd name="connsiteY6-84" fmla="*/ 509421 h 2072670"/>
                <a:gd name="connsiteX7-85" fmla="*/ 1255435 w 1895581"/>
                <a:gd name="connsiteY7-86" fmla="*/ 515618 h 2072670"/>
                <a:gd name="connsiteX8-87" fmla="*/ 1531526 w 1895581"/>
                <a:gd name="connsiteY8-88" fmla="*/ 239527 h 2072670"/>
                <a:gd name="connsiteX9-89" fmla="*/ 1531526 w 1895581"/>
                <a:gd name="connsiteY9-90" fmla="*/ 0 h 2072670"/>
                <a:gd name="connsiteX10-91" fmla="*/ 1845973 w 1895581"/>
                <a:gd name="connsiteY10-92" fmla="*/ 314448 h 2072670"/>
                <a:gd name="connsiteX11-93" fmla="*/ 1845973 w 1895581"/>
                <a:gd name="connsiteY11-94" fmla="*/ 553975 h 2072670"/>
                <a:gd name="connsiteX12-95" fmla="*/ 1556430 w 1895581"/>
                <a:gd name="connsiteY12-96" fmla="*/ 843519 h 2072670"/>
                <a:gd name="connsiteX13-97" fmla="*/ 712411 w 1895581"/>
                <a:gd name="connsiteY13-98" fmla="*/ 1685950 h 2072670"/>
                <a:gd name="connsiteX14-99" fmla="*/ 509099 w 1895581"/>
                <a:gd name="connsiteY14-100" fmla="*/ 1888790 h 2072670"/>
                <a:gd name="connsiteX15-101" fmla="*/ 682524 w 1895581"/>
                <a:gd name="connsiteY15-102" fmla="*/ 1996592 h 2072670"/>
                <a:gd name="connsiteX0-103" fmla="*/ 682524 w 1895581"/>
                <a:gd name="connsiteY0-104" fmla="*/ 1996592 h 2072670"/>
                <a:gd name="connsiteX1-105" fmla="*/ 11451 w 1895581"/>
                <a:gd name="connsiteY1-106" fmla="*/ 2072670 h 2072670"/>
                <a:gd name="connsiteX2-107" fmla="*/ 0 w 1895581"/>
                <a:gd name="connsiteY2-108" fmla="*/ 2061220 h 2072670"/>
                <a:gd name="connsiteX3-109" fmla="*/ 84087 w 1895581"/>
                <a:gd name="connsiteY3-110" fmla="*/ 1398156 h 2072670"/>
                <a:gd name="connsiteX4-111" fmla="*/ 196646 w 1895581"/>
                <a:gd name="connsiteY4-112" fmla="*/ 1572348 h 2072670"/>
                <a:gd name="connsiteX5-113" fmla="*/ 1249238 w 1895581"/>
                <a:gd name="connsiteY5-114" fmla="*/ 509421 h 2072670"/>
                <a:gd name="connsiteX6-115" fmla="*/ 1255435 w 1895581"/>
                <a:gd name="connsiteY6-116" fmla="*/ 515618 h 2072670"/>
                <a:gd name="connsiteX7-117" fmla="*/ 1531526 w 1895581"/>
                <a:gd name="connsiteY7-118" fmla="*/ 239527 h 2072670"/>
                <a:gd name="connsiteX8-119" fmla="*/ 1531526 w 1895581"/>
                <a:gd name="connsiteY8-120" fmla="*/ 0 h 2072670"/>
                <a:gd name="connsiteX9-121" fmla="*/ 1845973 w 1895581"/>
                <a:gd name="connsiteY9-122" fmla="*/ 314448 h 2072670"/>
                <a:gd name="connsiteX10-123" fmla="*/ 1845973 w 1895581"/>
                <a:gd name="connsiteY10-124" fmla="*/ 553975 h 2072670"/>
                <a:gd name="connsiteX11-125" fmla="*/ 1556430 w 1895581"/>
                <a:gd name="connsiteY11-126" fmla="*/ 843519 h 2072670"/>
                <a:gd name="connsiteX12-127" fmla="*/ 712411 w 1895581"/>
                <a:gd name="connsiteY12-128" fmla="*/ 1685950 h 2072670"/>
                <a:gd name="connsiteX13-129" fmla="*/ 509099 w 1895581"/>
                <a:gd name="connsiteY13-130" fmla="*/ 1888790 h 2072670"/>
                <a:gd name="connsiteX14-131" fmla="*/ 682524 w 1895581"/>
                <a:gd name="connsiteY14-132" fmla="*/ 1996592 h 2072670"/>
                <a:gd name="connsiteX0-133" fmla="*/ 682524 w 1895581"/>
                <a:gd name="connsiteY0-134" fmla="*/ 1996592 h 2072670"/>
                <a:gd name="connsiteX1-135" fmla="*/ 11451 w 1895581"/>
                <a:gd name="connsiteY1-136" fmla="*/ 2072670 h 2072670"/>
                <a:gd name="connsiteX2-137" fmla="*/ 0 w 1895581"/>
                <a:gd name="connsiteY2-138" fmla="*/ 2061220 h 2072670"/>
                <a:gd name="connsiteX3-139" fmla="*/ 84087 w 1895581"/>
                <a:gd name="connsiteY3-140" fmla="*/ 1398156 h 2072670"/>
                <a:gd name="connsiteX4-141" fmla="*/ 196646 w 1895581"/>
                <a:gd name="connsiteY4-142" fmla="*/ 1572348 h 2072670"/>
                <a:gd name="connsiteX5-143" fmla="*/ 1249238 w 1895581"/>
                <a:gd name="connsiteY5-144" fmla="*/ 509421 h 2072670"/>
                <a:gd name="connsiteX6-145" fmla="*/ 1255435 w 1895581"/>
                <a:gd name="connsiteY6-146" fmla="*/ 515618 h 2072670"/>
                <a:gd name="connsiteX7-147" fmla="*/ 1531526 w 1895581"/>
                <a:gd name="connsiteY7-148" fmla="*/ 239527 h 2072670"/>
                <a:gd name="connsiteX8-149" fmla="*/ 1531526 w 1895581"/>
                <a:gd name="connsiteY8-150" fmla="*/ 0 h 2072670"/>
                <a:gd name="connsiteX9-151" fmla="*/ 1845973 w 1895581"/>
                <a:gd name="connsiteY9-152" fmla="*/ 314448 h 2072670"/>
                <a:gd name="connsiteX10-153" fmla="*/ 1845973 w 1895581"/>
                <a:gd name="connsiteY10-154" fmla="*/ 553975 h 2072670"/>
                <a:gd name="connsiteX11-155" fmla="*/ 1556430 w 1895581"/>
                <a:gd name="connsiteY11-156" fmla="*/ 843519 h 2072670"/>
                <a:gd name="connsiteX12-157" fmla="*/ 509099 w 1895581"/>
                <a:gd name="connsiteY12-158" fmla="*/ 1888790 h 2072670"/>
                <a:gd name="connsiteX13-159" fmla="*/ 682524 w 1895581"/>
                <a:gd name="connsiteY13-160" fmla="*/ 1996592 h 2072670"/>
                <a:gd name="connsiteX0-161" fmla="*/ 682524 w 1895581"/>
                <a:gd name="connsiteY0-162" fmla="*/ 1996592 h 2072670"/>
                <a:gd name="connsiteX1-163" fmla="*/ 11451 w 1895581"/>
                <a:gd name="connsiteY1-164" fmla="*/ 2072670 h 2072670"/>
                <a:gd name="connsiteX2-165" fmla="*/ 0 w 1895581"/>
                <a:gd name="connsiteY2-166" fmla="*/ 2061220 h 2072670"/>
                <a:gd name="connsiteX3-167" fmla="*/ 84087 w 1895581"/>
                <a:gd name="connsiteY3-168" fmla="*/ 1398156 h 2072670"/>
                <a:gd name="connsiteX4-169" fmla="*/ 196646 w 1895581"/>
                <a:gd name="connsiteY4-170" fmla="*/ 1572348 h 2072670"/>
                <a:gd name="connsiteX5-171" fmla="*/ 1249238 w 1895581"/>
                <a:gd name="connsiteY5-172" fmla="*/ 509421 h 2072670"/>
                <a:gd name="connsiteX6-173" fmla="*/ 1255435 w 1895581"/>
                <a:gd name="connsiteY6-174" fmla="*/ 515618 h 2072670"/>
                <a:gd name="connsiteX7-175" fmla="*/ 1531526 w 1895581"/>
                <a:gd name="connsiteY7-176" fmla="*/ 239527 h 2072670"/>
                <a:gd name="connsiteX8-177" fmla="*/ 1531526 w 1895581"/>
                <a:gd name="connsiteY8-178" fmla="*/ 0 h 2072670"/>
                <a:gd name="connsiteX9-179" fmla="*/ 1845973 w 1895581"/>
                <a:gd name="connsiteY9-180" fmla="*/ 314448 h 2072670"/>
                <a:gd name="connsiteX10-181" fmla="*/ 1845973 w 1895581"/>
                <a:gd name="connsiteY10-182" fmla="*/ 553975 h 2072670"/>
                <a:gd name="connsiteX11-183" fmla="*/ 509099 w 1895581"/>
                <a:gd name="connsiteY11-184" fmla="*/ 1888790 h 2072670"/>
                <a:gd name="connsiteX12-185" fmla="*/ 682524 w 1895581"/>
                <a:gd name="connsiteY12-186" fmla="*/ 1996592 h 2072670"/>
                <a:gd name="connsiteX0-187" fmla="*/ 682524 w 1895581"/>
                <a:gd name="connsiteY0-188" fmla="*/ 1996592 h 2072670"/>
                <a:gd name="connsiteX1-189" fmla="*/ 11451 w 1895581"/>
                <a:gd name="connsiteY1-190" fmla="*/ 2072670 h 2072670"/>
                <a:gd name="connsiteX2-191" fmla="*/ 0 w 1895581"/>
                <a:gd name="connsiteY2-192" fmla="*/ 2061220 h 2072670"/>
                <a:gd name="connsiteX3-193" fmla="*/ 84087 w 1895581"/>
                <a:gd name="connsiteY3-194" fmla="*/ 1398156 h 2072670"/>
                <a:gd name="connsiteX4-195" fmla="*/ 196646 w 1895581"/>
                <a:gd name="connsiteY4-196" fmla="*/ 1572348 h 2072670"/>
                <a:gd name="connsiteX5-197" fmla="*/ 1249238 w 1895581"/>
                <a:gd name="connsiteY5-198" fmla="*/ 509421 h 2072670"/>
                <a:gd name="connsiteX6-199" fmla="*/ 1531526 w 1895581"/>
                <a:gd name="connsiteY6-200" fmla="*/ 239527 h 2072670"/>
                <a:gd name="connsiteX7-201" fmla="*/ 1531526 w 1895581"/>
                <a:gd name="connsiteY7-202" fmla="*/ 0 h 2072670"/>
                <a:gd name="connsiteX8-203" fmla="*/ 1845973 w 1895581"/>
                <a:gd name="connsiteY8-204" fmla="*/ 314448 h 2072670"/>
                <a:gd name="connsiteX9-205" fmla="*/ 1845973 w 1895581"/>
                <a:gd name="connsiteY9-206" fmla="*/ 553975 h 2072670"/>
                <a:gd name="connsiteX10-207" fmla="*/ 509099 w 1895581"/>
                <a:gd name="connsiteY10-208" fmla="*/ 1888790 h 2072670"/>
                <a:gd name="connsiteX11-209" fmla="*/ 682524 w 1895581"/>
                <a:gd name="connsiteY11-210" fmla="*/ 1996592 h 2072670"/>
                <a:gd name="connsiteX0-211" fmla="*/ 682524 w 1895581"/>
                <a:gd name="connsiteY0-212" fmla="*/ 1996592 h 2072670"/>
                <a:gd name="connsiteX1-213" fmla="*/ 11451 w 1895581"/>
                <a:gd name="connsiteY1-214" fmla="*/ 2072670 h 2072670"/>
                <a:gd name="connsiteX2-215" fmla="*/ 0 w 1895581"/>
                <a:gd name="connsiteY2-216" fmla="*/ 2061220 h 2072670"/>
                <a:gd name="connsiteX3-217" fmla="*/ 84087 w 1895581"/>
                <a:gd name="connsiteY3-218" fmla="*/ 1398156 h 2072670"/>
                <a:gd name="connsiteX4-219" fmla="*/ 196646 w 1895581"/>
                <a:gd name="connsiteY4-220" fmla="*/ 1572348 h 2072670"/>
                <a:gd name="connsiteX5-221" fmla="*/ 1531526 w 1895581"/>
                <a:gd name="connsiteY5-222" fmla="*/ 239527 h 2072670"/>
                <a:gd name="connsiteX6-223" fmla="*/ 1531526 w 1895581"/>
                <a:gd name="connsiteY6-224" fmla="*/ 0 h 2072670"/>
                <a:gd name="connsiteX7-225" fmla="*/ 1845973 w 1895581"/>
                <a:gd name="connsiteY7-226" fmla="*/ 314448 h 2072670"/>
                <a:gd name="connsiteX8-227" fmla="*/ 1845973 w 1895581"/>
                <a:gd name="connsiteY8-228" fmla="*/ 553975 h 2072670"/>
                <a:gd name="connsiteX9-229" fmla="*/ 509099 w 1895581"/>
                <a:gd name="connsiteY9-230" fmla="*/ 1888790 h 2072670"/>
                <a:gd name="connsiteX10-231" fmla="*/ 682524 w 1895581"/>
                <a:gd name="connsiteY10-232" fmla="*/ 1996592 h 20726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895581" h="2072670">
                  <a:moveTo>
                    <a:pt x="682524" y="1996592"/>
                  </a:moveTo>
                  <a:lnTo>
                    <a:pt x="11451" y="2072670"/>
                  </a:lnTo>
                  <a:lnTo>
                    <a:pt x="0" y="2061220"/>
                  </a:lnTo>
                  <a:lnTo>
                    <a:pt x="84087" y="1398156"/>
                  </a:lnTo>
                  <a:lnTo>
                    <a:pt x="196646" y="1572348"/>
                  </a:lnTo>
                  <a:lnTo>
                    <a:pt x="1531526" y="239527"/>
                  </a:lnTo>
                  <a:cubicBezTo>
                    <a:pt x="1597670" y="173383"/>
                    <a:pt x="1597670" y="66144"/>
                    <a:pt x="1531526" y="0"/>
                  </a:cubicBezTo>
                  <a:lnTo>
                    <a:pt x="1845973" y="314448"/>
                  </a:lnTo>
                  <a:cubicBezTo>
                    <a:pt x="1912117" y="380592"/>
                    <a:pt x="1912117" y="487832"/>
                    <a:pt x="1845973" y="553975"/>
                  </a:cubicBezTo>
                  <a:lnTo>
                    <a:pt x="509099" y="1888790"/>
                  </a:lnTo>
                  <a:lnTo>
                    <a:pt x="682524" y="1996592"/>
                  </a:lnTo>
                  <a:close/>
                </a:path>
              </a:pathLst>
            </a:custGeom>
            <a:solidFill>
              <a:schemeClr val="accent1"/>
            </a:solidFill>
            <a:ln>
              <a:noFill/>
            </a:ln>
            <a:effectLst>
              <a:outerShdw blurRad="381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74815" name="그룹 7"/>
          <p:cNvGrpSpPr/>
          <p:nvPr/>
        </p:nvGrpSpPr>
        <p:grpSpPr>
          <a:xfrm>
            <a:off x="2046288" y="4071938"/>
            <a:ext cx="2184400" cy="1897062"/>
            <a:chOff x="3912068" y="2691711"/>
            <a:chExt cx="2183932" cy="1895581"/>
          </a:xfrm>
        </p:grpSpPr>
        <p:sp>
          <p:nvSpPr>
            <p:cNvPr id="26" name="Rounded Rectangle 14"/>
            <p:cNvSpPr/>
            <p:nvPr/>
          </p:nvSpPr>
          <p:spPr>
            <a:xfrm>
              <a:off x="3912068" y="3787817"/>
              <a:ext cx="138082" cy="283941"/>
            </a:xfrm>
            <a:custGeom>
              <a:avLst/>
              <a:gdLst/>
              <a:ahLst/>
              <a:cxnLst/>
              <a:rect l="l" t="t" r="r" b="b"/>
              <a:pathLst>
                <a:path w="142312" h="291601">
                  <a:moveTo>
                    <a:pt x="142312" y="0"/>
                  </a:moveTo>
                  <a:lnTo>
                    <a:pt x="142312" y="291601"/>
                  </a:lnTo>
                  <a:cubicBezTo>
                    <a:pt x="63311" y="290095"/>
                    <a:pt x="0" y="225341"/>
                    <a:pt x="0" y="145800"/>
                  </a:cubicBezTo>
                  <a:cubicBezTo>
                    <a:pt x="0" y="66260"/>
                    <a:pt x="63311" y="1506"/>
                    <a:pt x="142312" y="0"/>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27" name="자유형: 도형 120"/>
            <p:cNvSpPr/>
            <p:nvPr/>
          </p:nvSpPr>
          <p:spPr>
            <a:xfrm rot="13500000">
              <a:off x="4111795" y="2603086"/>
              <a:ext cx="1895581" cy="2072831"/>
            </a:xfrm>
            <a:custGeom>
              <a:avLst/>
              <a:gdLst>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397728 w 1895581"/>
                <a:gd name="connsiteY5" fmla="*/ 1371267 h 2072670"/>
                <a:gd name="connsiteX6" fmla="*/ 392560 w 1895581"/>
                <a:gd name="connsiteY6" fmla="*/ 1366099 h 2072670"/>
                <a:gd name="connsiteX7" fmla="*/ 1249238 w 1895581"/>
                <a:gd name="connsiteY7" fmla="*/ 509421 h 2072670"/>
                <a:gd name="connsiteX8" fmla="*/ 1255435 w 1895581"/>
                <a:gd name="connsiteY8" fmla="*/ 515618 h 2072670"/>
                <a:gd name="connsiteX9" fmla="*/ 1531526 w 1895581"/>
                <a:gd name="connsiteY9" fmla="*/ 239527 h 2072670"/>
                <a:gd name="connsiteX10" fmla="*/ 1531526 w 1895581"/>
                <a:gd name="connsiteY10" fmla="*/ 0 h 2072670"/>
                <a:gd name="connsiteX11" fmla="*/ 1845973 w 1895581"/>
                <a:gd name="connsiteY11" fmla="*/ 314448 h 2072670"/>
                <a:gd name="connsiteX12" fmla="*/ 1845973 w 1895581"/>
                <a:gd name="connsiteY12" fmla="*/ 553975 h 2072670"/>
                <a:gd name="connsiteX13" fmla="*/ 1556430 w 1895581"/>
                <a:gd name="connsiteY13" fmla="*/ 843519 h 2072670"/>
                <a:gd name="connsiteX14" fmla="*/ 1555636 w 1895581"/>
                <a:gd name="connsiteY14" fmla="*/ 842725 h 2072670"/>
                <a:gd name="connsiteX15" fmla="*/ 712411 w 1895581"/>
                <a:gd name="connsiteY15" fmla="*/ 1685950 h 2072670"/>
                <a:gd name="connsiteX16" fmla="*/ 712175 w 1895581"/>
                <a:gd name="connsiteY16" fmla="*/ 1685715 h 2072670"/>
                <a:gd name="connsiteX17" fmla="*/ 509099 w 1895581"/>
                <a:gd name="connsiteY17" fmla="*/ 1888790 h 2072670"/>
                <a:gd name="connsiteX0-1" fmla="*/ 682524 w 1895581"/>
                <a:gd name="connsiteY0-2" fmla="*/ 1996592 h 2072670"/>
                <a:gd name="connsiteX1-3" fmla="*/ 11451 w 1895581"/>
                <a:gd name="connsiteY1-4" fmla="*/ 2072670 h 2072670"/>
                <a:gd name="connsiteX2-5" fmla="*/ 0 w 1895581"/>
                <a:gd name="connsiteY2-6" fmla="*/ 2061220 h 2072670"/>
                <a:gd name="connsiteX3-7" fmla="*/ 84087 w 1895581"/>
                <a:gd name="connsiteY3-8" fmla="*/ 1398156 h 2072670"/>
                <a:gd name="connsiteX4-9" fmla="*/ 196646 w 1895581"/>
                <a:gd name="connsiteY4-10" fmla="*/ 1572348 h 2072670"/>
                <a:gd name="connsiteX5-11" fmla="*/ 397728 w 1895581"/>
                <a:gd name="connsiteY5-12" fmla="*/ 1371267 h 2072670"/>
                <a:gd name="connsiteX6-13" fmla="*/ 392560 w 1895581"/>
                <a:gd name="connsiteY6-14" fmla="*/ 1366099 h 2072670"/>
                <a:gd name="connsiteX7-15" fmla="*/ 1249238 w 1895581"/>
                <a:gd name="connsiteY7-16" fmla="*/ 509421 h 2072670"/>
                <a:gd name="connsiteX8-17" fmla="*/ 1255435 w 1895581"/>
                <a:gd name="connsiteY8-18" fmla="*/ 515618 h 2072670"/>
                <a:gd name="connsiteX9-19" fmla="*/ 1531526 w 1895581"/>
                <a:gd name="connsiteY9-20" fmla="*/ 239527 h 2072670"/>
                <a:gd name="connsiteX10-21" fmla="*/ 1531526 w 1895581"/>
                <a:gd name="connsiteY10-22" fmla="*/ 0 h 2072670"/>
                <a:gd name="connsiteX11-23" fmla="*/ 1845973 w 1895581"/>
                <a:gd name="connsiteY11-24" fmla="*/ 314448 h 2072670"/>
                <a:gd name="connsiteX12-25" fmla="*/ 1845973 w 1895581"/>
                <a:gd name="connsiteY12-26" fmla="*/ 553975 h 2072670"/>
                <a:gd name="connsiteX13-27" fmla="*/ 1556430 w 1895581"/>
                <a:gd name="connsiteY13-28" fmla="*/ 843519 h 2072670"/>
                <a:gd name="connsiteX14-29" fmla="*/ 712411 w 1895581"/>
                <a:gd name="connsiteY14-30" fmla="*/ 1685950 h 2072670"/>
                <a:gd name="connsiteX15-31" fmla="*/ 712175 w 1895581"/>
                <a:gd name="connsiteY15-32" fmla="*/ 1685715 h 2072670"/>
                <a:gd name="connsiteX16-33" fmla="*/ 509099 w 1895581"/>
                <a:gd name="connsiteY16-34" fmla="*/ 1888790 h 2072670"/>
                <a:gd name="connsiteX17-35" fmla="*/ 682524 w 1895581"/>
                <a:gd name="connsiteY17-36" fmla="*/ 1996592 h 2072670"/>
                <a:gd name="connsiteX0-37" fmla="*/ 682524 w 1895581"/>
                <a:gd name="connsiteY0-38" fmla="*/ 1996592 h 2072670"/>
                <a:gd name="connsiteX1-39" fmla="*/ 11451 w 1895581"/>
                <a:gd name="connsiteY1-40" fmla="*/ 2072670 h 2072670"/>
                <a:gd name="connsiteX2-41" fmla="*/ 0 w 1895581"/>
                <a:gd name="connsiteY2-42" fmla="*/ 2061220 h 2072670"/>
                <a:gd name="connsiteX3-43" fmla="*/ 84087 w 1895581"/>
                <a:gd name="connsiteY3-44" fmla="*/ 1398156 h 2072670"/>
                <a:gd name="connsiteX4-45" fmla="*/ 196646 w 1895581"/>
                <a:gd name="connsiteY4-46" fmla="*/ 1572348 h 2072670"/>
                <a:gd name="connsiteX5-47" fmla="*/ 397728 w 1895581"/>
                <a:gd name="connsiteY5-48" fmla="*/ 1371267 h 2072670"/>
                <a:gd name="connsiteX6-49" fmla="*/ 392560 w 1895581"/>
                <a:gd name="connsiteY6-50" fmla="*/ 1366099 h 2072670"/>
                <a:gd name="connsiteX7-51" fmla="*/ 1249238 w 1895581"/>
                <a:gd name="connsiteY7-52" fmla="*/ 509421 h 2072670"/>
                <a:gd name="connsiteX8-53" fmla="*/ 1255435 w 1895581"/>
                <a:gd name="connsiteY8-54" fmla="*/ 515618 h 2072670"/>
                <a:gd name="connsiteX9-55" fmla="*/ 1531526 w 1895581"/>
                <a:gd name="connsiteY9-56" fmla="*/ 239527 h 2072670"/>
                <a:gd name="connsiteX10-57" fmla="*/ 1531526 w 1895581"/>
                <a:gd name="connsiteY10-58" fmla="*/ 0 h 2072670"/>
                <a:gd name="connsiteX11-59" fmla="*/ 1845973 w 1895581"/>
                <a:gd name="connsiteY11-60" fmla="*/ 314448 h 2072670"/>
                <a:gd name="connsiteX12-61" fmla="*/ 1845973 w 1895581"/>
                <a:gd name="connsiteY12-62" fmla="*/ 553975 h 2072670"/>
                <a:gd name="connsiteX13-63" fmla="*/ 1556430 w 1895581"/>
                <a:gd name="connsiteY13-64" fmla="*/ 843519 h 2072670"/>
                <a:gd name="connsiteX14-65" fmla="*/ 712411 w 1895581"/>
                <a:gd name="connsiteY14-66" fmla="*/ 1685950 h 2072670"/>
                <a:gd name="connsiteX15-67" fmla="*/ 509099 w 1895581"/>
                <a:gd name="connsiteY15-68" fmla="*/ 1888790 h 2072670"/>
                <a:gd name="connsiteX16-69" fmla="*/ 682524 w 1895581"/>
                <a:gd name="connsiteY16-70" fmla="*/ 1996592 h 2072670"/>
                <a:gd name="connsiteX0-71" fmla="*/ 682524 w 1895581"/>
                <a:gd name="connsiteY0-72" fmla="*/ 1996592 h 2072670"/>
                <a:gd name="connsiteX1-73" fmla="*/ 11451 w 1895581"/>
                <a:gd name="connsiteY1-74" fmla="*/ 2072670 h 2072670"/>
                <a:gd name="connsiteX2-75" fmla="*/ 0 w 1895581"/>
                <a:gd name="connsiteY2-76" fmla="*/ 2061220 h 2072670"/>
                <a:gd name="connsiteX3-77" fmla="*/ 84087 w 1895581"/>
                <a:gd name="connsiteY3-78" fmla="*/ 1398156 h 2072670"/>
                <a:gd name="connsiteX4-79" fmla="*/ 196646 w 1895581"/>
                <a:gd name="connsiteY4-80" fmla="*/ 1572348 h 2072670"/>
                <a:gd name="connsiteX5-81" fmla="*/ 397728 w 1895581"/>
                <a:gd name="connsiteY5-82" fmla="*/ 1371267 h 2072670"/>
                <a:gd name="connsiteX6-83" fmla="*/ 1249238 w 1895581"/>
                <a:gd name="connsiteY6-84" fmla="*/ 509421 h 2072670"/>
                <a:gd name="connsiteX7-85" fmla="*/ 1255435 w 1895581"/>
                <a:gd name="connsiteY7-86" fmla="*/ 515618 h 2072670"/>
                <a:gd name="connsiteX8-87" fmla="*/ 1531526 w 1895581"/>
                <a:gd name="connsiteY8-88" fmla="*/ 239527 h 2072670"/>
                <a:gd name="connsiteX9-89" fmla="*/ 1531526 w 1895581"/>
                <a:gd name="connsiteY9-90" fmla="*/ 0 h 2072670"/>
                <a:gd name="connsiteX10-91" fmla="*/ 1845973 w 1895581"/>
                <a:gd name="connsiteY10-92" fmla="*/ 314448 h 2072670"/>
                <a:gd name="connsiteX11-93" fmla="*/ 1845973 w 1895581"/>
                <a:gd name="connsiteY11-94" fmla="*/ 553975 h 2072670"/>
                <a:gd name="connsiteX12-95" fmla="*/ 1556430 w 1895581"/>
                <a:gd name="connsiteY12-96" fmla="*/ 843519 h 2072670"/>
                <a:gd name="connsiteX13-97" fmla="*/ 712411 w 1895581"/>
                <a:gd name="connsiteY13-98" fmla="*/ 1685950 h 2072670"/>
                <a:gd name="connsiteX14-99" fmla="*/ 509099 w 1895581"/>
                <a:gd name="connsiteY14-100" fmla="*/ 1888790 h 2072670"/>
                <a:gd name="connsiteX15-101" fmla="*/ 682524 w 1895581"/>
                <a:gd name="connsiteY15-102" fmla="*/ 1996592 h 2072670"/>
                <a:gd name="connsiteX0-103" fmla="*/ 682524 w 1895581"/>
                <a:gd name="connsiteY0-104" fmla="*/ 1996592 h 2072670"/>
                <a:gd name="connsiteX1-105" fmla="*/ 11451 w 1895581"/>
                <a:gd name="connsiteY1-106" fmla="*/ 2072670 h 2072670"/>
                <a:gd name="connsiteX2-107" fmla="*/ 0 w 1895581"/>
                <a:gd name="connsiteY2-108" fmla="*/ 2061220 h 2072670"/>
                <a:gd name="connsiteX3-109" fmla="*/ 84087 w 1895581"/>
                <a:gd name="connsiteY3-110" fmla="*/ 1398156 h 2072670"/>
                <a:gd name="connsiteX4-111" fmla="*/ 196646 w 1895581"/>
                <a:gd name="connsiteY4-112" fmla="*/ 1572348 h 2072670"/>
                <a:gd name="connsiteX5-113" fmla="*/ 1249238 w 1895581"/>
                <a:gd name="connsiteY5-114" fmla="*/ 509421 h 2072670"/>
                <a:gd name="connsiteX6-115" fmla="*/ 1255435 w 1895581"/>
                <a:gd name="connsiteY6-116" fmla="*/ 515618 h 2072670"/>
                <a:gd name="connsiteX7-117" fmla="*/ 1531526 w 1895581"/>
                <a:gd name="connsiteY7-118" fmla="*/ 239527 h 2072670"/>
                <a:gd name="connsiteX8-119" fmla="*/ 1531526 w 1895581"/>
                <a:gd name="connsiteY8-120" fmla="*/ 0 h 2072670"/>
                <a:gd name="connsiteX9-121" fmla="*/ 1845973 w 1895581"/>
                <a:gd name="connsiteY9-122" fmla="*/ 314448 h 2072670"/>
                <a:gd name="connsiteX10-123" fmla="*/ 1845973 w 1895581"/>
                <a:gd name="connsiteY10-124" fmla="*/ 553975 h 2072670"/>
                <a:gd name="connsiteX11-125" fmla="*/ 1556430 w 1895581"/>
                <a:gd name="connsiteY11-126" fmla="*/ 843519 h 2072670"/>
                <a:gd name="connsiteX12-127" fmla="*/ 712411 w 1895581"/>
                <a:gd name="connsiteY12-128" fmla="*/ 1685950 h 2072670"/>
                <a:gd name="connsiteX13-129" fmla="*/ 509099 w 1895581"/>
                <a:gd name="connsiteY13-130" fmla="*/ 1888790 h 2072670"/>
                <a:gd name="connsiteX14-131" fmla="*/ 682524 w 1895581"/>
                <a:gd name="connsiteY14-132" fmla="*/ 1996592 h 2072670"/>
                <a:gd name="connsiteX0-133" fmla="*/ 682524 w 1895581"/>
                <a:gd name="connsiteY0-134" fmla="*/ 1996592 h 2072670"/>
                <a:gd name="connsiteX1-135" fmla="*/ 11451 w 1895581"/>
                <a:gd name="connsiteY1-136" fmla="*/ 2072670 h 2072670"/>
                <a:gd name="connsiteX2-137" fmla="*/ 0 w 1895581"/>
                <a:gd name="connsiteY2-138" fmla="*/ 2061220 h 2072670"/>
                <a:gd name="connsiteX3-139" fmla="*/ 84087 w 1895581"/>
                <a:gd name="connsiteY3-140" fmla="*/ 1398156 h 2072670"/>
                <a:gd name="connsiteX4-141" fmla="*/ 196646 w 1895581"/>
                <a:gd name="connsiteY4-142" fmla="*/ 1572348 h 2072670"/>
                <a:gd name="connsiteX5-143" fmla="*/ 1249238 w 1895581"/>
                <a:gd name="connsiteY5-144" fmla="*/ 509421 h 2072670"/>
                <a:gd name="connsiteX6-145" fmla="*/ 1255435 w 1895581"/>
                <a:gd name="connsiteY6-146" fmla="*/ 515618 h 2072670"/>
                <a:gd name="connsiteX7-147" fmla="*/ 1531526 w 1895581"/>
                <a:gd name="connsiteY7-148" fmla="*/ 239527 h 2072670"/>
                <a:gd name="connsiteX8-149" fmla="*/ 1531526 w 1895581"/>
                <a:gd name="connsiteY8-150" fmla="*/ 0 h 2072670"/>
                <a:gd name="connsiteX9-151" fmla="*/ 1845973 w 1895581"/>
                <a:gd name="connsiteY9-152" fmla="*/ 314448 h 2072670"/>
                <a:gd name="connsiteX10-153" fmla="*/ 1845973 w 1895581"/>
                <a:gd name="connsiteY10-154" fmla="*/ 553975 h 2072670"/>
                <a:gd name="connsiteX11-155" fmla="*/ 1556430 w 1895581"/>
                <a:gd name="connsiteY11-156" fmla="*/ 843519 h 2072670"/>
                <a:gd name="connsiteX12-157" fmla="*/ 509099 w 1895581"/>
                <a:gd name="connsiteY12-158" fmla="*/ 1888790 h 2072670"/>
                <a:gd name="connsiteX13-159" fmla="*/ 682524 w 1895581"/>
                <a:gd name="connsiteY13-160" fmla="*/ 1996592 h 2072670"/>
                <a:gd name="connsiteX0-161" fmla="*/ 682524 w 1895581"/>
                <a:gd name="connsiteY0-162" fmla="*/ 1996592 h 2072670"/>
                <a:gd name="connsiteX1-163" fmla="*/ 11451 w 1895581"/>
                <a:gd name="connsiteY1-164" fmla="*/ 2072670 h 2072670"/>
                <a:gd name="connsiteX2-165" fmla="*/ 0 w 1895581"/>
                <a:gd name="connsiteY2-166" fmla="*/ 2061220 h 2072670"/>
                <a:gd name="connsiteX3-167" fmla="*/ 84087 w 1895581"/>
                <a:gd name="connsiteY3-168" fmla="*/ 1398156 h 2072670"/>
                <a:gd name="connsiteX4-169" fmla="*/ 196646 w 1895581"/>
                <a:gd name="connsiteY4-170" fmla="*/ 1572348 h 2072670"/>
                <a:gd name="connsiteX5-171" fmla="*/ 1249238 w 1895581"/>
                <a:gd name="connsiteY5-172" fmla="*/ 509421 h 2072670"/>
                <a:gd name="connsiteX6-173" fmla="*/ 1255435 w 1895581"/>
                <a:gd name="connsiteY6-174" fmla="*/ 515618 h 2072670"/>
                <a:gd name="connsiteX7-175" fmla="*/ 1531526 w 1895581"/>
                <a:gd name="connsiteY7-176" fmla="*/ 239527 h 2072670"/>
                <a:gd name="connsiteX8-177" fmla="*/ 1531526 w 1895581"/>
                <a:gd name="connsiteY8-178" fmla="*/ 0 h 2072670"/>
                <a:gd name="connsiteX9-179" fmla="*/ 1845973 w 1895581"/>
                <a:gd name="connsiteY9-180" fmla="*/ 314448 h 2072670"/>
                <a:gd name="connsiteX10-181" fmla="*/ 1845973 w 1895581"/>
                <a:gd name="connsiteY10-182" fmla="*/ 553975 h 2072670"/>
                <a:gd name="connsiteX11-183" fmla="*/ 509099 w 1895581"/>
                <a:gd name="connsiteY11-184" fmla="*/ 1888790 h 2072670"/>
                <a:gd name="connsiteX12-185" fmla="*/ 682524 w 1895581"/>
                <a:gd name="connsiteY12-186" fmla="*/ 1996592 h 2072670"/>
                <a:gd name="connsiteX0-187" fmla="*/ 682524 w 1895581"/>
                <a:gd name="connsiteY0-188" fmla="*/ 1996592 h 2072670"/>
                <a:gd name="connsiteX1-189" fmla="*/ 11451 w 1895581"/>
                <a:gd name="connsiteY1-190" fmla="*/ 2072670 h 2072670"/>
                <a:gd name="connsiteX2-191" fmla="*/ 0 w 1895581"/>
                <a:gd name="connsiteY2-192" fmla="*/ 2061220 h 2072670"/>
                <a:gd name="connsiteX3-193" fmla="*/ 84087 w 1895581"/>
                <a:gd name="connsiteY3-194" fmla="*/ 1398156 h 2072670"/>
                <a:gd name="connsiteX4-195" fmla="*/ 196646 w 1895581"/>
                <a:gd name="connsiteY4-196" fmla="*/ 1572348 h 2072670"/>
                <a:gd name="connsiteX5-197" fmla="*/ 1249238 w 1895581"/>
                <a:gd name="connsiteY5-198" fmla="*/ 509421 h 2072670"/>
                <a:gd name="connsiteX6-199" fmla="*/ 1531526 w 1895581"/>
                <a:gd name="connsiteY6-200" fmla="*/ 239527 h 2072670"/>
                <a:gd name="connsiteX7-201" fmla="*/ 1531526 w 1895581"/>
                <a:gd name="connsiteY7-202" fmla="*/ 0 h 2072670"/>
                <a:gd name="connsiteX8-203" fmla="*/ 1845973 w 1895581"/>
                <a:gd name="connsiteY8-204" fmla="*/ 314448 h 2072670"/>
                <a:gd name="connsiteX9-205" fmla="*/ 1845973 w 1895581"/>
                <a:gd name="connsiteY9-206" fmla="*/ 553975 h 2072670"/>
                <a:gd name="connsiteX10-207" fmla="*/ 509099 w 1895581"/>
                <a:gd name="connsiteY10-208" fmla="*/ 1888790 h 2072670"/>
                <a:gd name="connsiteX11-209" fmla="*/ 682524 w 1895581"/>
                <a:gd name="connsiteY11-210" fmla="*/ 1996592 h 2072670"/>
                <a:gd name="connsiteX0-211" fmla="*/ 682524 w 1895581"/>
                <a:gd name="connsiteY0-212" fmla="*/ 1996592 h 2072670"/>
                <a:gd name="connsiteX1-213" fmla="*/ 11451 w 1895581"/>
                <a:gd name="connsiteY1-214" fmla="*/ 2072670 h 2072670"/>
                <a:gd name="connsiteX2-215" fmla="*/ 0 w 1895581"/>
                <a:gd name="connsiteY2-216" fmla="*/ 2061220 h 2072670"/>
                <a:gd name="connsiteX3-217" fmla="*/ 84087 w 1895581"/>
                <a:gd name="connsiteY3-218" fmla="*/ 1398156 h 2072670"/>
                <a:gd name="connsiteX4-219" fmla="*/ 196646 w 1895581"/>
                <a:gd name="connsiteY4-220" fmla="*/ 1572348 h 2072670"/>
                <a:gd name="connsiteX5-221" fmla="*/ 1531526 w 1895581"/>
                <a:gd name="connsiteY5-222" fmla="*/ 239527 h 2072670"/>
                <a:gd name="connsiteX6-223" fmla="*/ 1531526 w 1895581"/>
                <a:gd name="connsiteY6-224" fmla="*/ 0 h 2072670"/>
                <a:gd name="connsiteX7-225" fmla="*/ 1845973 w 1895581"/>
                <a:gd name="connsiteY7-226" fmla="*/ 314448 h 2072670"/>
                <a:gd name="connsiteX8-227" fmla="*/ 1845973 w 1895581"/>
                <a:gd name="connsiteY8-228" fmla="*/ 553975 h 2072670"/>
                <a:gd name="connsiteX9-229" fmla="*/ 509099 w 1895581"/>
                <a:gd name="connsiteY9-230" fmla="*/ 1888790 h 2072670"/>
                <a:gd name="connsiteX10-231" fmla="*/ 682524 w 1895581"/>
                <a:gd name="connsiteY10-232" fmla="*/ 1996592 h 20726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895581" h="2072670">
                  <a:moveTo>
                    <a:pt x="682524" y="1996592"/>
                  </a:moveTo>
                  <a:lnTo>
                    <a:pt x="11451" y="2072670"/>
                  </a:lnTo>
                  <a:lnTo>
                    <a:pt x="0" y="2061220"/>
                  </a:lnTo>
                  <a:lnTo>
                    <a:pt x="84087" y="1398156"/>
                  </a:lnTo>
                  <a:lnTo>
                    <a:pt x="196646" y="1572348"/>
                  </a:lnTo>
                  <a:lnTo>
                    <a:pt x="1531526" y="239527"/>
                  </a:lnTo>
                  <a:cubicBezTo>
                    <a:pt x="1597670" y="173383"/>
                    <a:pt x="1597670" y="66144"/>
                    <a:pt x="1531526" y="0"/>
                  </a:cubicBezTo>
                  <a:lnTo>
                    <a:pt x="1845973" y="314448"/>
                  </a:lnTo>
                  <a:cubicBezTo>
                    <a:pt x="1912117" y="380592"/>
                    <a:pt x="1912117" y="487832"/>
                    <a:pt x="1845973" y="553975"/>
                  </a:cubicBezTo>
                  <a:lnTo>
                    <a:pt x="509099" y="1888790"/>
                  </a:lnTo>
                  <a:lnTo>
                    <a:pt x="682524" y="1996592"/>
                  </a:lnTo>
                  <a:close/>
                </a:path>
              </a:pathLst>
            </a:custGeom>
            <a:solidFill>
              <a:schemeClr val="accent2"/>
            </a:soli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74818" name="그룹 8"/>
          <p:cNvGrpSpPr/>
          <p:nvPr/>
        </p:nvGrpSpPr>
        <p:grpSpPr>
          <a:xfrm>
            <a:off x="2046288" y="4960938"/>
            <a:ext cx="2184400" cy="1897062"/>
            <a:chOff x="6720625" y="4117522"/>
            <a:chExt cx="2183932" cy="1895581"/>
          </a:xfrm>
        </p:grpSpPr>
        <p:sp>
          <p:nvSpPr>
            <p:cNvPr id="29" name="Rounded Rectangle 14"/>
            <p:cNvSpPr/>
            <p:nvPr/>
          </p:nvSpPr>
          <p:spPr>
            <a:xfrm>
              <a:off x="6720625" y="5213628"/>
              <a:ext cx="138082" cy="283941"/>
            </a:xfrm>
            <a:custGeom>
              <a:avLst/>
              <a:gdLst/>
              <a:ahLst/>
              <a:cxnLst/>
              <a:rect l="l" t="t" r="r" b="b"/>
              <a:pathLst>
                <a:path w="142312" h="291601">
                  <a:moveTo>
                    <a:pt x="142312" y="0"/>
                  </a:moveTo>
                  <a:lnTo>
                    <a:pt x="142312" y="291601"/>
                  </a:lnTo>
                  <a:cubicBezTo>
                    <a:pt x="63311" y="290095"/>
                    <a:pt x="0" y="225341"/>
                    <a:pt x="0" y="145800"/>
                  </a:cubicBezTo>
                  <a:cubicBezTo>
                    <a:pt x="0" y="66260"/>
                    <a:pt x="63311" y="1506"/>
                    <a:pt x="142312" y="0"/>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30" name="자유형: 도형 123"/>
            <p:cNvSpPr/>
            <p:nvPr/>
          </p:nvSpPr>
          <p:spPr>
            <a:xfrm rot="13500000">
              <a:off x="6920352" y="4028897"/>
              <a:ext cx="1895581" cy="2072831"/>
            </a:xfrm>
            <a:custGeom>
              <a:avLst/>
              <a:gdLst>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397728 w 1895581"/>
                <a:gd name="connsiteY5" fmla="*/ 1371267 h 2072670"/>
                <a:gd name="connsiteX6" fmla="*/ 392560 w 1895581"/>
                <a:gd name="connsiteY6" fmla="*/ 1366099 h 2072670"/>
                <a:gd name="connsiteX7" fmla="*/ 1249238 w 1895581"/>
                <a:gd name="connsiteY7" fmla="*/ 509421 h 2072670"/>
                <a:gd name="connsiteX8" fmla="*/ 1255435 w 1895581"/>
                <a:gd name="connsiteY8" fmla="*/ 515618 h 2072670"/>
                <a:gd name="connsiteX9" fmla="*/ 1531526 w 1895581"/>
                <a:gd name="connsiteY9" fmla="*/ 239527 h 2072670"/>
                <a:gd name="connsiteX10" fmla="*/ 1531526 w 1895581"/>
                <a:gd name="connsiteY10" fmla="*/ 0 h 2072670"/>
                <a:gd name="connsiteX11" fmla="*/ 1845973 w 1895581"/>
                <a:gd name="connsiteY11" fmla="*/ 314448 h 2072670"/>
                <a:gd name="connsiteX12" fmla="*/ 1845973 w 1895581"/>
                <a:gd name="connsiteY12" fmla="*/ 553975 h 2072670"/>
                <a:gd name="connsiteX13" fmla="*/ 1556430 w 1895581"/>
                <a:gd name="connsiteY13" fmla="*/ 843519 h 2072670"/>
                <a:gd name="connsiteX14" fmla="*/ 1555636 w 1895581"/>
                <a:gd name="connsiteY14" fmla="*/ 842725 h 2072670"/>
                <a:gd name="connsiteX15" fmla="*/ 712411 w 1895581"/>
                <a:gd name="connsiteY15" fmla="*/ 1685950 h 2072670"/>
                <a:gd name="connsiteX16" fmla="*/ 712175 w 1895581"/>
                <a:gd name="connsiteY16" fmla="*/ 1685715 h 2072670"/>
                <a:gd name="connsiteX17" fmla="*/ 509099 w 1895581"/>
                <a:gd name="connsiteY17" fmla="*/ 1888790 h 2072670"/>
                <a:gd name="connsiteX0-1" fmla="*/ 682524 w 1895581"/>
                <a:gd name="connsiteY0-2" fmla="*/ 1996592 h 2072670"/>
                <a:gd name="connsiteX1-3" fmla="*/ 11451 w 1895581"/>
                <a:gd name="connsiteY1-4" fmla="*/ 2072670 h 2072670"/>
                <a:gd name="connsiteX2-5" fmla="*/ 0 w 1895581"/>
                <a:gd name="connsiteY2-6" fmla="*/ 2061220 h 2072670"/>
                <a:gd name="connsiteX3-7" fmla="*/ 84087 w 1895581"/>
                <a:gd name="connsiteY3-8" fmla="*/ 1398156 h 2072670"/>
                <a:gd name="connsiteX4-9" fmla="*/ 196646 w 1895581"/>
                <a:gd name="connsiteY4-10" fmla="*/ 1572348 h 2072670"/>
                <a:gd name="connsiteX5-11" fmla="*/ 397728 w 1895581"/>
                <a:gd name="connsiteY5-12" fmla="*/ 1371267 h 2072670"/>
                <a:gd name="connsiteX6-13" fmla="*/ 392560 w 1895581"/>
                <a:gd name="connsiteY6-14" fmla="*/ 1366099 h 2072670"/>
                <a:gd name="connsiteX7-15" fmla="*/ 1249238 w 1895581"/>
                <a:gd name="connsiteY7-16" fmla="*/ 509421 h 2072670"/>
                <a:gd name="connsiteX8-17" fmla="*/ 1255435 w 1895581"/>
                <a:gd name="connsiteY8-18" fmla="*/ 515618 h 2072670"/>
                <a:gd name="connsiteX9-19" fmla="*/ 1531526 w 1895581"/>
                <a:gd name="connsiteY9-20" fmla="*/ 239527 h 2072670"/>
                <a:gd name="connsiteX10-21" fmla="*/ 1531526 w 1895581"/>
                <a:gd name="connsiteY10-22" fmla="*/ 0 h 2072670"/>
                <a:gd name="connsiteX11-23" fmla="*/ 1845973 w 1895581"/>
                <a:gd name="connsiteY11-24" fmla="*/ 314448 h 2072670"/>
                <a:gd name="connsiteX12-25" fmla="*/ 1845973 w 1895581"/>
                <a:gd name="connsiteY12-26" fmla="*/ 553975 h 2072670"/>
                <a:gd name="connsiteX13-27" fmla="*/ 1556430 w 1895581"/>
                <a:gd name="connsiteY13-28" fmla="*/ 843519 h 2072670"/>
                <a:gd name="connsiteX14-29" fmla="*/ 712411 w 1895581"/>
                <a:gd name="connsiteY14-30" fmla="*/ 1685950 h 2072670"/>
                <a:gd name="connsiteX15-31" fmla="*/ 712175 w 1895581"/>
                <a:gd name="connsiteY15-32" fmla="*/ 1685715 h 2072670"/>
                <a:gd name="connsiteX16-33" fmla="*/ 509099 w 1895581"/>
                <a:gd name="connsiteY16-34" fmla="*/ 1888790 h 2072670"/>
                <a:gd name="connsiteX17-35" fmla="*/ 682524 w 1895581"/>
                <a:gd name="connsiteY17-36" fmla="*/ 1996592 h 2072670"/>
                <a:gd name="connsiteX0-37" fmla="*/ 682524 w 1895581"/>
                <a:gd name="connsiteY0-38" fmla="*/ 1996592 h 2072670"/>
                <a:gd name="connsiteX1-39" fmla="*/ 11451 w 1895581"/>
                <a:gd name="connsiteY1-40" fmla="*/ 2072670 h 2072670"/>
                <a:gd name="connsiteX2-41" fmla="*/ 0 w 1895581"/>
                <a:gd name="connsiteY2-42" fmla="*/ 2061220 h 2072670"/>
                <a:gd name="connsiteX3-43" fmla="*/ 84087 w 1895581"/>
                <a:gd name="connsiteY3-44" fmla="*/ 1398156 h 2072670"/>
                <a:gd name="connsiteX4-45" fmla="*/ 196646 w 1895581"/>
                <a:gd name="connsiteY4-46" fmla="*/ 1572348 h 2072670"/>
                <a:gd name="connsiteX5-47" fmla="*/ 397728 w 1895581"/>
                <a:gd name="connsiteY5-48" fmla="*/ 1371267 h 2072670"/>
                <a:gd name="connsiteX6-49" fmla="*/ 392560 w 1895581"/>
                <a:gd name="connsiteY6-50" fmla="*/ 1366099 h 2072670"/>
                <a:gd name="connsiteX7-51" fmla="*/ 1249238 w 1895581"/>
                <a:gd name="connsiteY7-52" fmla="*/ 509421 h 2072670"/>
                <a:gd name="connsiteX8-53" fmla="*/ 1255435 w 1895581"/>
                <a:gd name="connsiteY8-54" fmla="*/ 515618 h 2072670"/>
                <a:gd name="connsiteX9-55" fmla="*/ 1531526 w 1895581"/>
                <a:gd name="connsiteY9-56" fmla="*/ 239527 h 2072670"/>
                <a:gd name="connsiteX10-57" fmla="*/ 1531526 w 1895581"/>
                <a:gd name="connsiteY10-58" fmla="*/ 0 h 2072670"/>
                <a:gd name="connsiteX11-59" fmla="*/ 1845973 w 1895581"/>
                <a:gd name="connsiteY11-60" fmla="*/ 314448 h 2072670"/>
                <a:gd name="connsiteX12-61" fmla="*/ 1845973 w 1895581"/>
                <a:gd name="connsiteY12-62" fmla="*/ 553975 h 2072670"/>
                <a:gd name="connsiteX13-63" fmla="*/ 1556430 w 1895581"/>
                <a:gd name="connsiteY13-64" fmla="*/ 843519 h 2072670"/>
                <a:gd name="connsiteX14-65" fmla="*/ 712411 w 1895581"/>
                <a:gd name="connsiteY14-66" fmla="*/ 1685950 h 2072670"/>
                <a:gd name="connsiteX15-67" fmla="*/ 509099 w 1895581"/>
                <a:gd name="connsiteY15-68" fmla="*/ 1888790 h 2072670"/>
                <a:gd name="connsiteX16-69" fmla="*/ 682524 w 1895581"/>
                <a:gd name="connsiteY16-70" fmla="*/ 1996592 h 2072670"/>
                <a:gd name="connsiteX0-71" fmla="*/ 682524 w 1895581"/>
                <a:gd name="connsiteY0-72" fmla="*/ 1996592 h 2072670"/>
                <a:gd name="connsiteX1-73" fmla="*/ 11451 w 1895581"/>
                <a:gd name="connsiteY1-74" fmla="*/ 2072670 h 2072670"/>
                <a:gd name="connsiteX2-75" fmla="*/ 0 w 1895581"/>
                <a:gd name="connsiteY2-76" fmla="*/ 2061220 h 2072670"/>
                <a:gd name="connsiteX3-77" fmla="*/ 84087 w 1895581"/>
                <a:gd name="connsiteY3-78" fmla="*/ 1398156 h 2072670"/>
                <a:gd name="connsiteX4-79" fmla="*/ 196646 w 1895581"/>
                <a:gd name="connsiteY4-80" fmla="*/ 1572348 h 2072670"/>
                <a:gd name="connsiteX5-81" fmla="*/ 397728 w 1895581"/>
                <a:gd name="connsiteY5-82" fmla="*/ 1371267 h 2072670"/>
                <a:gd name="connsiteX6-83" fmla="*/ 1249238 w 1895581"/>
                <a:gd name="connsiteY6-84" fmla="*/ 509421 h 2072670"/>
                <a:gd name="connsiteX7-85" fmla="*/ 1255435 w 1895581"/>
                <a:gd name="connsiteY7-86" fmla="*/ 515618 h 2072670"/>
                <a:gd name="connsiteX8-87" fmla="*/ 1531526 w 1895581"/>
                <a:gd name="connsiteY8-88" fmla="*/ 239527 h 2072670"/>
                <a:gd name="connsiteX9-89" fmla="*/ 1531526 w 1895581"/>
                <a:gd name="connsiteY9-90" fmla="*/ 0 h 2072670"/>
                <a:gd name="connsiteX10-91" fmla="*/ 1845973 w 1895581"/>
                <a:gd name="connsiteY10-92" fmla="*/ 314448 h 2072670"/>
                <a:gd name="connsiteX11-93" fmla="*/ 1845973 w 1895581"/>
                <a:gd name="connsiteY11-94" fmla="*/ 553975 h 2072670"/>
                <a:gd name="connsiteX12-95" fmla="*/ 1556430 w 1895581"/>
                <a:gd name="connsiteY12-96" fmla="*/ 843519 h 2072670"/>
                <a:gd name="connsiteX13-97" fmla="*/ 712411 w 1895581"/>
                <a:gd name="connsiteY13-98" fmla="*/ 1685950 h 2072670"/>
                <a:gd name="connsiteX14-99" fmla="*/ 509099 w 1895581"/>
                <a:gd name="connsiteY14-100" fmla="*/ 1888790 h 2072670"/>
                <a:gd name="connsiteX15-101" fmla="*/ 682524 w 1895581"/>
                <a:gd name="connsiteY15-102" fmla="*/ 1996592 h 2072670"/>
                <a:gd name="connsiteX0-103" fmla="*/ 682524 w 1895581"/>
                <a:gd name="connsiteY0-104" fmla="*/ 1996592 h 2072670"/>
                <a:gd name="connsiteX1-105" fmla="*/ 11451 w 1895581"/>
                <a:gd name="connsiteY1-106" fmla="*/ 2072670 h 2072670"/>
                <a:gd name="connsiteX2-107" fmla="*/ 0 w 1895581"/>
                <a:gd name="connsiteY2-108" fmla="*/ 2061220 h 2072670"/>
                <a:gd name="connsiteX3-109" fmla="*/ 84087 w 1895581"/>
                <a:gd name="connsiteY3-110" fmla="*/ 1398156 h 2072670"/>
                <a:gd name="connsiteX4-111" fmla="*/ 196646 w 1895581"/>
                <a:gd name="connsiteY4-112" fmla="*/ 1572348 h 2072670"/>
                <a:gd name="connsiteX5-113" fmla="*/ 1249238 w 1895581"/>
                <a:gd name="connsiteY5-114" fmla="*/ 509421 h 2072670"/>
                <a:gd name="connsiteX6-115" fmla="*/ 1255435 w 1895581"/>
                <a:gd name="connsiteY6-116" fmla="*/ 515618 h 2072670"/>
                <a:gd name="connsiteX7-117" fmla="*/ 1531526 w 1895581"/>
                <a:gd name="connsiteY7-118" fmla="*/ 239527 h 2072670"/>
                <a:gd name="connsiteX8-119" fmla="*/ 1531526 w 1895581"/>
                <a:gd name="connsiteY8-120" fmla="*/ 0 h 2072670"/>
                <a:gd name="connsiteX9-121" fmla="*/ 1845973 w 1895581"/>
                <a:gd name="connsiteY9-122" fmla="*/ 314448 h 2072670"/>
                <a:gd name="connsiteX10-123" fmla="*/ 1845973 w 1895581"/>
                <a:gd name="connsiteY10-124" fmla="*/ 553975 h 2072670"/>
                <a:gd name="connsiteX11-125" fmla="*/ 1556430 w 1895581"/>
                <a:gd name="connsiteY11-126" fmla="*/ 843519 h 2072670"/>
                <a:gd name="connsiteX12-127" fmla="*/ 712411 w 1895581"/>
                <a:gd name="connsiteY12-128" fmla="*/ 1685950 h 2072670"/>
                <a:gd name="connsiteX13-129" fmla="*/ 509099 w 1895581"/>
                <a:gd name="connsiteY13-130" fmla="*/ 1888790 h 2072670"/>
                <a:gd name="connsiteX14-131" fmla="*/ 682524 w 1895581"/>
                <a:gd name="connsiteY14-132" fmla="*/ 1996592 h 2072670"/>
                <a:gd name="connsiteX0-133" fmla="*/ 682524 w 1895581"/>
                <a:gd name="connsiteY0-134" fmla="*/ 1996592 h 2072670"/>
                <a:gd name="connsiteX1-135" fmla="*/ 11451 w 1895581"/>
                <a:gd name="connsiteY1-136" fmla="*/ 2072670 h 2072670"/>
                <a:gd name="connsiteX2-137" fmla="*/ 0 w 1895581"/>
                <a:gd name="connsiteY2-138" fmla="*/ 2061220 h 2072670"/>
                <a:gd name="connsiteX3-139" fmla="*/ 84087 w 1895581"/>
                <a:gd name="connsiteY3-140" fmla="*/ 1398156 h 2072670"/>
                <a:gd name="connsiteX4-141" fmla="*/ 196646 w 1895581"/>
                <a:gd name="connsiteY4-142" fmla="*/ 1572348 h 2072670"/>
                <a:gd name="connsiteX5-143" fmla="*/ 1249238 w 1895581"/>
                <a:gd name="connsiteY5-144" fmla="*/ 509421 h 2072670"/>
                <a:gd name="connsiteX6-145" fmla="*/ 1255435 w 1895581"/>
                <a:gd name="connsiteY6-146" fmla="*/ 515618 h 2072670"/>
                <a:gd name="connsiteX7-147" fmla="*/ 1531526 w 1895581"/>
                <a:gd name="connsiteY7-148" fmla="*/ 239527 h 2072670"/>
                <a:gd name="connsiteX8-149" fmla="*/ 1531526 w 1895581"/>
                <a:gd name="connsiteY8-150" fmla="*/ 0 h 2072670"/>
                <a:gd name="connsiteX9-151" fmla="*/ 1845973 w 1895581"/>
                <a:gd name="connsiteY9-152" fmla="*/ 314448 h 2072670"/>
                <a:gd name="connsiteX10-153" fmla="*/ 1845973 w 1895581"/>
                <a:gd name="connsiteY10-154" fmla="*/ 553975 h 2072670"/>
                <a:gd name="connsiteX11-155" fmla="*/ 1556430 w 1895581"/>
                <a:gd name="connsiteY11-156" fmla="*/ 843519 h 2072670"/>
                <a:gd name="connsiteX12-157" fmla="*/ 509099 w 1895581"/>
                <a:gd name="connsiteY12-158" fmla="*/ 1888790 h 2072670"/>
                <a:gd name="connsiteX13-159" fmla="*/ 682524 w 1895581"/>
                <a:gd name="connsiteY13-160" fmla="*/ 1996592 h 2072670"/>
                <a:gd name="connsiteX0-161" fmla="*/ 682524 w 1895581"/>
                <a:gd name="connsiteY0-162" fmla="*/ 1996592 h 2072670"/>
                <a:gd name="connsiteX1-163" fmla="*/ 11451 w 1895581"/>
                <a:gd name="connsiteY1-164" fmla="*/ 2072670 h 2072670"/>
                <a:gd name="connsiteX2-165" fmla="*/ 0 w 1895581"/>
                <a:gd name="connsiteY2-166" fmla="*/ 2061220 h 2072670"/>
                <a:gd name="connsiteX3-167" fmla="*/ 84087 w 1895581"/>
                <a:gd name="connsiteY3-168" fmla="*/ 1398156 h 2072670"/>
                <a:gd name="connsiteX4-169" fmla="*/ 196646 w 1895581"/>
                <a:gd name="connsiteY4-170" fmla="*/ 1572348 h 2072670"/>
                <a:gd name="connsiteX5-171" fmla="*/ 1249238 w 1895581"/>
                <a:gd name="connsiteY5-172" fmla="*/ 509421 h 2072670"/>
                <a:gd name="connsiteX6-173" fmla="*/ 1255435 w 1895581"/>
                <a:gd name="connsiteY6-174" fmla="*/ 515618 h 2072670"/>
                <a:gd name="connsiteX7-175" fmla="*/ 1531526 w 1895581"/>
                <a:gd name="connsiteY7-176" fmla="*/ 239527 h 2072670"/>
                <a:gd name="connsiteX8-177" fmla="*/ 1531526 w 1895581"/>
                <a:gd name="connsiteY8-178" fmla="*/ 0 h 2072670"/>
                <a:gd name="connsiteX9-179" fmla="*/ 1845973 w 1895581"/>
                <a:gd name="connsiteY9-180" fmla="*/ 314448 h 2072670"/>
                <a:gd name="connsiteX10-181" fmla="*/ 1845973 w 1895581"/>
                <a:gd name="connsiteY10-182" fmla="*/ 553975 h 2072670"/>
                <a:gd name="connsiteX11-183" fmla="*/ 509099 w 1895581"/>
                <a:gd name="connsiteY11-184" fmla="*/ 1888790 h 2072670"/>
                <a:gd name="connsiteX12-185" fmla="*/ 682524 w 1895581"/>
                <a:gd name="connsiteY12-186" fmla="*/ 1996592 h 2072670"/>
                <a:gd name="connsiteX0-187" fmla="*/ 682524 w 1895581"/>
                <a:gd name="connsiteY0-188" fmla="*/ 1996592 h 2072670"/>
                <a:gd name="connsiteX1-189" fmla="*/ 11451 w 1895581"/>
                <a:gd name="connsiteY1-190" fmla="*/ 2072670 h 2072670"/>
                <a:gd name="connsiteX2-191" fmla="*/ 0 w 1895581"/>
                <a:gd name="connsiteY2-192" fmla="*/ 2061220 h 2072670"/>
                <a:gd name="connsiteX3-193" fmla="*/ 84087 w 1895581"/>
                <a:gd name="connsiteY3-194" fmla="*/ 1398156 h 2072670"/>
                <a:gd name="connsiteX4-195" fmla="*/ 196646 w 1895581"/>
                <a:gd name="connsiteY4-196" fmla="*/ 1572348 h 2072670"/>
                <a:gd name="connsiteX5-197" fmla="*/ 1249238 w 1895581"/>
                <a:gd name="connsiteY5-198" fmla="*/ 509421 h 2072670"/>
                <a:gd name="connsiteX6-199" fmla="*/ 1531526 w 1895581"/>
                <a:gd name="connsiteY6-200" fmla="*/ 239527 h 2072670"/>
                <a:gd name="connsiteX7-201" fmla="*/ 1531526 w 1895581"/>
                <a:gd name="connsiteY7-202" fmla="*/ 0 h 2072670"/>
                <a:gd name="connsiteX8-203" fmla="*/ 1845973 w 1895581"/>
                <a:gd name="connsiteY8-204" fmla="*/ 314448 h 2072670"/>
                <a:gd name="connsiteX9-205" fmla="*/ 1845973 w 1895581"/>
                <a:gd name="connsiteY9-206" fmla="*/ 553975 h 2072670"/>
                <a:gd name="connsiteX10-207" fmla="*/ 509099 w 1895581"/>
                <a:gd name="connsiteY10-208" fmla="*/ 1888790 h 2072670"/>
                <a:gd name="connsiteX11-209" fmla="*/ 682524 w 1895581"/>
                <a:gd name="connsiteY11-210" fmla="*/ 1996592 h 2072670"/>
                <a:gd name="connsiteX0-211" fmla="*/ 682524 w 1895581"/>
                <a:gd name="connsiteY0-212" fmla="*/ 1996592 h 2072670"/>
                <a:gd name="connsiteX1-213" fmla="*/ 11451 w 1895581"/>
                <a:gd name="connsiteY1-214" fmla="*/ 2072670 h 2072670"/>
                <a:gd name="connsiteX2-215" fmla="*/ 0 w 1895581"/>
                <a:gd name="connsiteY2-216" fmla="*/ 2061220 h 2072670"/>
                <a:gd name="connsiteX3-217" fmla="*/ 84087 w 1895581"/>
                <a:gd name="connsiteY3-218" fmla="*/ 1398156 h 2072670"/>
                <a:gd name="connsiteX4-219" fmla="*/ 196646 w 1895581"/>
                <a:gd name="connsiteY4-220" fmla="*/ 1572348 h 2072670"/>
                <a:gd name="connsiteX5-221" fmla="*/ 1531526 w 1895581"/>
                <a:gd name="connsiteY5-222" fmla="*/ 239527 h 2072670"/>
                <a:gd name="connsiteX6-223" fmla="*/ 1531526 w 1895581"/>
                <a:gd name="connsiteY6-224" fmla="*/ 0 h 2072670"/>
                <a:gd name="connsiteX7-225" fmla="*/ 1845973 w 1895581"/>
                <a:gd name="connsiteY7-226" fmla="*/ 314448 h 2072670"/>
                <a:gd name="connsiteX8-227" fmla="*/ 1845973 w 1895581"/>
                <a:gd name="connsiteY8-228" fmla="*/ 553975 h 2072670"/>
                <a:gd name="connsiteX9-229" fmla="*/ 509099 w 1895581"/>
                <a:gd name="connsiteY9-230" fmla="*/ 1888790 h 2072670"/>
                <a:gd name="connsiteX10-231" fmla="*/ 682524 w 1895581"/>
                <a:gd name="connsiteY10-232" fmla="*/ 1996592 h 20726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895581" h="2072670">
                  <a:moveTo>
                    <a:pt x="682524" y="1996592"/>
                  </a:moveTo>
                  <a:lnTo>
                    <a:pt x="11451" y="2072670"/>
                  </a:lnTo>
                  <a:lnTo>
                    <a:pt x="0" y="2061220"/>
                  </a:lnTo>
                  <a:lnTo>
                    <a:pt x="84087" y="1398156"/>
                  </a:lnTo>
                  <a:lnTo>
                    <a:pt x="196646" y="1572348"/>
                  </a:lnTo>
                  <a:lnTo>
                    <a:pt x="1531526" y="239527"/>
                  </a:lnTo>
                  <a:cubicBezTo>
                    <a:pt x="1597670" y="173383"/>
                    <a:pt x="1597670" y="66144"/>
                    <a:pt x="1531526" y="0"/>
                  </a:cubicBezTo>
                  <a:lnTo>
                    <a:pt x="1845973" y="314448"/>
                  </a:lnTo>
                  <a:cubicBezTo>
                    <a:pt x="1912117" y="380592"/>
                    <a:pt x="1912117" y="487832"/>
                    <a:pt x="1845973" y="553975"/>
                  </a:cubicBezTo>
                  <a:lnTo>
                    <a:pt x="509099" y="1888790"/>
                  </a:lnTo>
                  <a:lnTo>
                    <a:pt x="682524" y="1996592"/>
                  </a:lnTo>
                  <a:close/>
                </a:path>
              </a:pathLst>
            </a:custGeom>
            <a:solidFill>
              <a:schemeClr val="accent3"/>
            </a:soli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74821" name="Rectangle 69"/>
          <p:cNvSpPr/>
          <p:nvPr/>
        </p:nvSpPr>
        <p:spPr>
          <a:xfrm>
            <a:off x="4772025" y="3621088"/>
            <a:ext cx="7177088" cy="762000"/>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en-US" altLang="en-US" sz="2200" dirty="0">
                <a:solidFill>
                  <a:srgbClr val="0000CC"/>
                </a:solidFill>
                <a:latin typeface="Arial" panose="020B0604020202020204" pitchFamily="34" charset="0"/>
                <a:cs typeface="Arial" panose="020B0604020202020204" pitchFamily="34" charset="0"/>
              </a:rPr>
              <a:t>Nguồn cung (bao gồm cả: nguồn cung lao động v</a:t>
            </a:r>
            <a:r>
              <a:rPr lang="en-US" altLang="en-US" sz="2200" dirty="0">
                <a:solidFill>
                  <a:srgbClr val="0000CC"/>
                </a:solidFill>
                <a:latin typeface="Arial" panose="020B0604020202020204" pitchFamily="34" charset="0"/>
                <a:ea typeface="Arial" panose="020B0604020202020204" pitchFamily="34" charset="0"/>
              </a:rPr>
              <a:t>à</a:t>
            </a:r>
            <a:r>
              <a:rPr lang="en-US" altLang="en-US" sz="2200" dirty="0">
                <a:solidFill>
                  <a:srgbClr val="0000CC"/>
                </a:solidFill>
                <a:latin typeface="Arial" panose="020B0604020202020204" pitchFamily="34" charset="0"/>
                <a:cs typeface="Arial" panose="020B0604020202020204" pitchFamily="34" charset="0"/>
              </a:rPr>
              <a:t> nguồn cung việc l</a:t>
            </a:r>
            <a:r>
              <a:rPr lang="en-US" altLang="en-US" sz="2200" dirty="0">
                <a:solidFill>
                  <a:srgbClr val="0000CC"/>
                </a:solidFill>
                <a:latin typeface="Arial" panose="020B0604020202020204" pitchFamily="34" charset="0"/>
                <a:ea typeface="Arial" panose="020B0604020202020204" pitchFamily="34" charset="0"/>
              </a:rPr>
              <a:t>à</a:t>
            </a:r>
            <a:r>
              <a:rPr lang="en-US" altLang="en-US" sz="2200" dirty="0">
                <a:solidFill>
                  <a:srgbClr val="0000CC"/>
                </a:solidFill>
                <a:latin typeface="Arial" panose="020B0604020202020204" pitchFamily="34" charset="0"/>
                <a:cs typeface="Arial" panose="020B0604020202020204" pitchFamily="34" charset="0"/>
              </a:rPr>
              <a:t>m). </a:t>
            </a:r>
            <a:endParaRPr lang="en-US" altLang="en-US" sz="2200" dirty="0">
              <a:solidFill>
                <a:srgbClr val="0000CC"/>
              </a:solidFill>
              <a:latin typeface="Arial" panose="020B0604020202020204" pitchFamily="34" charset="0"/>
              <a:ea typeface="Arial" panose="020B0604020202020204" pitchFamily="34" charset="0"/>
            </a:endParaRPr>
          </a:p>
        </p:txBody>
      </p:sp>
      <p:sp>
        <p:nvSpPr>
          <p:cNvPr id="74822" name="Rectangle 70"/>
          <p:cNvSpPr/>
          <p:nvPr/>
        </p:nvSpPr>
        <p:spPr>
          <a:xfrm>
            <a:off x="4878388" y="4664075"/>
            <a:ext cx="6832600" cy="762000"/>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en-US" altLang="en-US" sz="2200" dirty="0">
                <a:solidFill>
                  <a:srgbClr val="FF0000"/>
                </a:solidFill>
                <a:latin typeface="Arial" panose="020B0604020202020204" pitchFamily="34" charset="0"/>
                <a:cs typeface="Arial" panose="020B0604020202020204" pitchFamily="34" charset="0"/>
              </a:rPr>
              <a:t>Nguồn cầu (bao gồm cả: nhu cầu l</a:t>
            </a:r>
            <a:r>
              <a:rPr lang="en-US" altLang="en-US" sz="2200" dirty="0">
                <a:solidFill>
                  <a:srgbClr val="FF0000"/>
                </a:solidFill>
                <a:latin typeface="Arial" panose="020B0604020202020204" pitchFamily="34" charset="0"/>
                <a:ea typeface="Arial" panose="020B0604020202020204" pitchFamily="34" charset="0"/>
              </a:rPr>
              <a:t>à</a:t>
            </a:r>
            <a:r>
              <a:rPr lang="en-US" altLang="en-US" sz="2200" dirty="0">
                <a:solidFill>
                  <a:srgbClr val="FF0000"/>
                </a:solidFill>
                <a:latin typeface="Arial" panose="020B0604020202020204" pitchFamily="34" charset="0"/>
                <a:cs typeface="Arial" panose="020B0604020202020204" pitchFamily="34" charset="0"/>
              </a:rPr>
              <a:t>m việc v</a:t>
            </a:r>
            <a:r>
              <a:rPr lang="en-US" altLang="en-US" sz="2200" dirty="0">
                <a:solidFill>
                  <a:srgbClr val="FF0000"/>
                </a:solidFill>
                <a:latin typeface="Arial" panose="020B0604020202020204" pitchFamily="34" charset="0"/>
                <a:ea typeface="Arial" panose="020B0604020202020204" pitchFamily="34" charset="0"/>
              </a:rPr>
              <a:t>à</a:t>
            </a:r>
            <a:r>
              <a:rPr lang="en-US" altLang="en-US" sz="2200" dirty="0">
                <a:solidFill>
                  <a:srgbClr val="FF0000"/>
                </a:solidFill>
                <a:latin typeface="Arial" panose="020B0604020202020204" pitchFamily="34" charset="0"/>
                <a:cs typeface="Arial" panose="020B0604020202020204" pitchFamily="34" charset="0"/>
              </a:rPr>
              <a:t> nhu cầu tuyển dụng) </a:t>
            </a:r>
            <a:endParaRPr lang="en-US" altLang="en-US" sz="2200" dirty="0">
              <a:solidFill>
                <a:srgbClr val="FF0000"/>
              </a:solidFill>
              <a:latin typeface="Arial" panose="020B0604020202020204" pitchFamily="34" charset="0"/>
              <a:ea typeface="Arial" panose="020B0604020202020204" pitchFamily="34" charset="0"/>
            </a:endParaRPr>
          </a:p>
        </p:txBody>
      </p:sp>
      <p:sp>
        <p:nvSpPr>
          <p:cNvPr id="74823" name="Rectangle 71"/>
          <p:cNvSpPr/>
          <p:nvPr/>
        </p:nvSpPr>
        <p:spPr>
          <a:xfrm>
            <a:off x="5005388" y="5692775"/>
            <a:ext cx="7186612" cy="762000"/>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en-US" altLang="en-US" sz="2200" dirty="0">
                <a:latin typeface="Arial" panose="020B0604020202020204" pitchFamily="34" charset="0"/>
                <a:cs typeface="Arial" panose="020B0604020202020204" pitchFamily="34" charset="0"/>
              </a:rPr>
              <a:t>Giá cả sức lao động (tiền công, tiền lương, chế độ đãi ngộ,</a:t>
            </a:r>
            <a:r>
              <a:rPr lang="en-US" altLang="en-US" sz="2200" dirty="0">
                <a:latin typeface="Arial" panose="020B0604020202020204" pitchFamily="34" charset="0"/>
                <a:ea typeface="Arial" panose="020B0604020202020204" pitchFamily="34" charset="0"/>
              </a:rPr>
              <a:t>…</a:t>
            </a:r>
            <a:r>
              <a:rPr lang="en-US" altLang="en-US" sz="2200" dirty="0">
                <a:latin typeface="Arial" panose="020B0604020202020204" pitchFamily="34" charset="0"/>
                <a:cs typeface="Arial" panose="020B0604020202020204" pitchFamily="34" charset="0"/>
              </a:rPr>
              <a:t>). </a:t>
            </a:r>
            <a:endParaRPr lang="en-US" altLang="en-US" sz="2200" dirty="0">
              <a:latin typeface="Arial" panose="020B0604020202020204" pitchFamily="34" charset="0"/>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blinds(horizontal)">
                                      <p:cBhvr>
                                        <p:cTn id="7" dur="500"/>
                                        <p:tgtEl>
                                          <p:spTgt spid="747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4754"/>
                                        </p:tgtEl>
                                        <p:attrNameLst>
                                          <p:attrName>style.visibility</p:attrName>
                                        </p:attrNameLst>
                                      </p:cBhvr>
                                      <p:to>
                                        <p:strVal val="visible"/>
                                      </p:to>
                                    </p:set>
                                    <p:animEffect transition="in" filter="blinds(horizontal)">
                                      <p:cBhvr>
                                        <p:cTn id="12" dur="500"/>
                                        <p:tgtEl>
                                          <p:spTgt spid="7475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4755"/>
                                        </p:tgtEl>
                                        <p:attrNameLst>
                                          <p:attrName>style.visibility</p:attrName>
                                        </p:attrNameLst>
                                      </p:cBhvr>
                                      <p:to>
                                        <p:strVal val="visible"/>
                                      </p:to>
                                    </p:set>
                                    <p:animEffect transition="in" filter="blinds(horizontal)">
                                      <p:cBhvr>
                                        <p:cTn id="17" dur="500"/>
                                        <p:tgtEl>
                                          <p:spTgt spid="7475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4756"/>
                                        </p:tgtEl>
                                        <p:attrNameLst>
                                          <p:attrName>style.visibility</p:attrName>
                                        </p:attrNameLst>
                                      </p:cBhvr>
                                      <p:to>
                                        <p:strVal val="visible"/>
                                      </p:to>
                                    </p:set>
                                    <p:animEffect transition="in" filter="blinds(horizontal)">
                                      <p:cBhvr>
                                        <p:cTn id="22" dur="500"/>
                                        <p:tgtEl>
                                          <p:spTgt spid="74756"/>
                                        </p:tgtEl>
                                      </p:cBhvr>
                                    </p:animEffect>
                                  </p:childTnLst>
                                </p:cTn>
                              </p:par>
                              <p:par>
                                <p:cTn id="23" presetID="3" presetClass="entr" presetSubtype="10" fill="hold" nodeType="withEffect">
                                  <p:stCondLst>
                                    <p:cond delay="0"/>
                                  </p:stCondLst>
                                  <p:childTnLst>
                                    <p:set>
                                      <p:cBhvr>
                                        <p:cTn id="24" dur="1" fill="hold">
                                          <p:stCondLst>
                                            <p:cond delay="0"/>
                                          </p:stCondLst>
                                        </p:cTn>
                                        <p:tgtEl>
                                          <p:spTgt spid="74757"/>
                                        </p:tgtEl>
                                        <p:attrNameLst>
                                          <p:attrName>style.visibility</p:attrName>
                                        </p:attrNameLst>
                                      </p:cBhvr>
                                      <p:to>
                                        <p:strVal val="visible"/>
                                      </p:to>
                                    </p:set>
                                    <p:animEffect transition="in" filter="blinds(horizontal)">
                                      <p:cBhvr>
                                        <p:cTn id="25" dur="500"/>
                                        <p:tgtEl>
                                          <p:spTgt spid="74757"/>
                                        </p:tgtEl>
                                      </p:cBhvr>
                                    </p:animEffect>
                                  </p:childTnLst>
                                </p:cTn>
                              </p:par>
                              <p:par>
                                <p:cTn id="26" presetID="3" presetClass="entr" presetSubtype="10" fill="hold" nodeType="withEffect">
                                  <p:stCondLst>
                                    <p:cond delay="0"/>
                                  </p:stCondLst>
                                  <p:childTnLst>
                                    <p:set>
                                      <p:cBhvr>
                                        <p:cTn id="27" dur="1" fill="hold">
                                          <p:stCondLst>
                                            <p:cond delay="0"/>
                                          </p:stCondLst>
                                        </p:cTn>
                                        <p:tgtEl>
                                          <p:spTgt spid="74810"/>
                                        </p:tgtEl>
                                        <p:attrNameLst>
                                          <p:attrName>style.visibility</p:attrName>
                                        </p:attrNameLst>
                                      </p:cBhvr>
                                      <p:to>
                                        <p:strVal val="visible"/>
                                      </p:to>
                                    </p:set>
                                    <p:animEffect transition="in" filter="blinds(horizontal)">
                                      <p:cBhvr>
                                        <p:cTn id="28" dur="500"/>
                                        <p:tgtEl>
                                          <p:spTgt spid="7481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4811"/>
                                        </p:tgtEl>
                                        <p:attrNameLst>
                                          <p:attrName>style.visibility</p:attrName>
                                        </p:attrNameLst>
                                      </p:cBhvr>
                                      <p:to>
                                        <p:strVal val="visible"/>
                                      </p:to>
                                    </p:set>
                                    <p:animEffect transition="in" filter="blinds(horizontal)">
                                      <p:cBhvr>
                                        <p:cTn id="33" dur="500"/>
                                        <p:tgtEl>
                                          <p:spTgt spid="7481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74812"/>
                                        </p:tgtEl>
                                        <p:attrNameLst>
                                          <p:attrName>style.visibility</p:attrName>
                                        </p:attrNameLst>
                                      </p:cBhvr>
                                      <p:to>
                                        <p:strVal val="visible"/>
                                      </p:to>
                                    </p:set>
                                    <p:animEffect transition="in" filter="blinds(horizontal)">
                                      <p:cBhvr>
                                        <p:cTn id="38" dur="500"/>
                                        <p:tgtEl>
                                          <p:spTgt spid="74812"/>
                                        </p:tgtEl>
                                      </p:cBhvr>
                                    </p:animEffect>
                                  </p:childTnLst>
                                </p:cTn>
                              </p:par>
                              <p:par>
                                <p:cTn id="39" presetID="3" presetClass="entr" presetSubtype="10" fill="hold" nodeType="withEffect">
                                  <p:stCondLst>
                                    <p:cond delay="0"/>
                                  </p:stCondLst>
                                  <p:childTnLst>
                                    <p:set>
                                      <p:cBhvr>
                                        <p:cTn id="40" dur="1" fill="hold">
                                          <p:stCondLst>
                                            <p:cond delay="0"/>
                                          </p:stCondLst>
                                        </p:cTn>
                                        <p:tgtEl>
                                          <p:spTgt spid="74821"/>
                                        </p:tgtEl>
                                        <p:attrNameLst>
                                          <p:attrName>style.visibility</p:attrName>
                                        </p:attrNameLst>
                                      </p:cBhvr>
                                      <p:to>
                                        <p:strVal val="visible"/>
                                      </p:to>
                                    </p:set>
                                    <p:animEffect transition="in" filter="blinds(horizontal)">
                                      <p:cBhvr>
                                        <p:cTn id="41" dur="500"/>
                                        <p:tgtEl>
                                          <p:spTgt spid="7482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74815"/>
                                        </p:tgtEl>
                                        <p:attrNameLst>
                                          <p:attrName>style.visibility</p:attrName>
                                        </p:attrNameLst>
                                      </p:cBhvr>
                                      <p:to>
                                        <p:strVal val="visible"/>
                                      </p:to>
                                    </p:set>
                                    <p:animEffect transition="in" filter="blinds(horizontal)">
                                      <p:cBhvr>
                                        <p:cTn id="46" dur="500"/>
                                        <p:tgtEl>
                                          <p:spTgt spid="74815"/>
                                        </p:tgtEl>
                                      </p:cBhvr>
                                    </p:animEffect>
                                  </p:childTnLst>
                                </p:cTn>
                              </p:par>
                              <p:par>
                                <p:cTn id="47" presetID="3" presetClass="entr" presetSubtype="10" fill="hold" nodeType="withEffect">
                                  <p:stCondLst>
                                    <p:cond delay="0"/>
                                  </p:stCondLst>
                                  <p:childTnLst>
                                    <p:set>
                                      <p:cBhvr>
                                        <p:cTn id="48" dur="1" fill="hold">
                                          <p:stCondLst>
                                            <p:cond delay="0"/>
                                          </p:stCondLst>
                                        </p:cTn>
                                        <p:tgtEl>
                                          <p:spTgt spid="74822"/>
                                        </p:tgtEl>
                                        <p:attrNameLst>
                                          <p:attrName>style.visibility</p:attrName>
                                        </p:attrNameLst>
                                      </p:cBhvr>
                                      <p:to>
                                        <p:strVal val="visible"/>
                                      </p:to>
                                    </p:set>
                                    <p:animEffect transition="in" filter="blinds(horizontal)">
                                      <p:cBhvr>
                                        <p:cTn id="49" dur="500"/>
                                        <p:tgtEl>
                                          <p:spTgt spid="7482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74818"/>
                                        </p:tgtEl>
                                        <p:attrNameLst>
                                          <p:attrName>style.visibility</p:attrName>
                                        </p:attrNameLst>
                                      </p:cBhvr>
                                      <p:to>
                                        <p:strVal val="visible"/>
                                      </p:to>
                                    </p:set>
                                    <p:animEffect transition="in" filter="blinds(horizontal)">
                                      <p:cBhvr>
                                        <p:cTn id="54" dur="500"/>
                                        <p:tgtEl>
                                          <p:spTgt spid="74818"/>
                                        </p:tgtEl>
                                      </p:cBhvr>
                                    </p:animEffect>
                                  </p:childTnLst>
                                </p:cTn>
                              </p:par>
                              <p:par>
                                <p:cTn id="55" presetID="3" presetClass="entr" presetSubtype="10" fill="hold" nodeType="withEffect">
                                  <p:stCondLst>
                                    <p:cond delay="0"/>
                                  </p:stCondLst>
                                  <p:childTnLst>
                                    <p:set>
                                      <p:cBhvr>
                                        <p:cTn id="56" dur="1" fill="hold">
                                          <p:stCondLst>
                                            <p:cond delay="0"/>
                                          </p:stCondLst>
                                        </p:cTn>
                                        <p:tgtEl>
                                          <p:spTgt spid="74823"/>
                                        </p:tgtEl>
                                        <p:attrNameLst>
                                          <p:attrName>style.visibility</p:attrName>
                                        </p:attrNameLst>
                                      </p:cBhvr>
                                      <p:to>
                                        <p:strVal val="visible"/>
                                      </p:to>
                                    </p:set>
                                    <p:animEffect transition="in" filter="blinds(horizontal)">
                                      <p:cBhvr>
                                        <p:cTn id="57" dur="500"/>
                                        <p:tgtEl>
                                          <p:spTgt spid="7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p:bldP spid="74754" grpId="1" animBg="1"/>
      <p:bldP spid="74755" grpId="0" animBg="1"/>
      <p:bldP spid="74756" grpId="0"/>
      <p:bldP spid="74811" grpId="0" animBg="1"/>
      <p:bldP spid="74821" grpId="0"/>
      <p:bldP spid="74822" grpId="0"/>
      <p:bldP spid="748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6729413" y="2366963"/>
            <a:ext cx="5183188" cy="1558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3130" eaLnBrk="1" hangingPunct="1">
              <a:buNone/>
            </a:pPr>
            <a:endParaRPr lang="ko-KR" altLang="en-US" sz="2700" dirty="0">
              <a:solidFill>
                <a:srgbClr val="FFFFFF"/>
              </a:solidFill>
              <a:latin typeface="Calibri" pitchFamily="34" charset="0"/>
              <a:ea typeface="Malgun Gothic" pitchFamily="34" charset="-127"/>
            </a:endParaRPr>
          </a:p>
        </p:txBody>
      </p:sp>
      <p:sp>
        <p:nvSpPr>
          <p:cNvPr id="6" name="Rectangle 5"/>
          <p:cNvSpPr/>
          <p:nvPr/>
        </p:nvSpPr>
        <p:spPr>
          <a:xfrm>
            <a:off x="6729413" y="3468688"/>
            <a:ext cx="5183188" cy="1562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3130" eaLnBrk="1" hangingPunct="1">
              <a:buNone/>
            </a:pPr>
            <a:endParaRPr lang="ko-KR" altLang="en-US" sz="2700" dirty="0">
              <a:solidFill>
                <a:srgbClr val="FFFFFF"/>
              </a:solidFill>
              <a:latin typeface="Calibri" pitchFamily="34" charset="0"/>
              <a:ea typeface="Malgun Gothic" pitchFamily="34" charset="-127"/>
            </a:endParaRPr>
          </a:p>
        </p:txBody>
      </p:sp>
      <p:sp>
        <p:nvSpPr>
          <p:cNvPr id="8" name="Rectangle 7"/>
          <p:cNvSpPr/>
          <p:nvPr/>
        </p:nvSpPr>
        <p:spPr>
          <a:xfrm>
            <a:off x="6729413" y="4619625"/>
            <a:ext cx="5183188" cy="1558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3130" eaLnBrk="1" hangingPunct="1">
              <a:buNone/>
            </a:pPr>
            <a:endParaRPr lang="ko-KR" altLang="en-US" sz="2700" dirty="0">
              <a:solidFill>
                <a:srgbClr val="FFFFFF"/>
              </a:solidFill>
              <a:latin typeface="Calibri" pitchFamily="34" charset="0"/>
              <a:ea typeface="Malgun Gothic" pitchFamily="34" charset="-127"/>
            </a:endParaRPr>
          </a:p>
        </p:txBody>
      </p:sp>
      <p:sp>
        <p:nvSpPr>
          <p:cNvPr id="76844" name="Rectangle 44"/>
          <p:cNvSpPr/>
          <p:nvPr/>
        </p:nvSpPr>
        <p:spPr>
          <a:xfrm>
            <a:off x="0" y="57150"/>
            <a:ext cx="6692900" cy="584200"/>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vi-VN" altLang="en-US" sz="3200" b="1" dirty="0">
                <a:solidFill>
                  <a:srgbClr val="FF0000"/>
                </a:solidFill>
                <a:latin typeface="Arial" panose="020B0604020202020204" pitchFamily="34" charset="0"/>
                <a:cs typeface="Arial" panose="020B0604020202020204" pitchFamily="34" charset="0"/>
              </a:rPr>
              <a:t>Khái niệm thị trường lao động.</a:t>
            </a:r>
            <a:endParaRPr lang="vi-VN" altLang="en-US" sz="3200" b="1" dirty="0">
              <a:solidFill>
                <a:srgbClr val="FF0000"/>
              </a:solidFill>
              <a:latin typeface="Arial" panose="020B0604020202020204" pitchFamily="34" charset="0"/>
              <a:ea typeface="Arial" panose="020B0604020202020204" pitchFamily="34" charset="0"/>
            </a:endParaRPr>
          </a:p>
        </p:txBody>
      </p:sp>
      <p:sp>
        <p:nvSpPr>
          <p:cNvPr id="76845" name="Rectangle 45"/>
          <p:cNvSpPr/>
          <p:nvPr/>
        </p:nvSpPr>
        <p:spPr>
          <a:xfrm>
            <a:off x="327025" y="1279525"/>
            <a:ext cx="6002338" cy="5078413"/>
          </a:xfrm>
          <a:prstGeom prst="rect">
            <a:avLst/>
          </a:prstGeom>
          <a:noFill/>
          <a:ln w="9525" cap="flat" cmpd="sng">
            <a:solidFill>
              <a:srgbClr val="0000FF"/>
            </a:solidFill>
            <a:prstDash val="dash"/>
            <a:miter/>
            <a:headEnd type="none" w="med" len="med"/>
            <a:tailEnd type="none" w="med" len="med"/>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vi-VN" altLang="en-US" sz="3600" dirty="0">
                <a:latin typeface="Arial" panose="020B0604020202020204" pitchFamily="34" charset="0"/>
                <a:cs typeface="Arial" panose="020B0604020202020204" pitchFamily="34" charset="0"/>
              </a:rPr>
              <a:t>Thị trường lao động l</a:t>
            </a:r>
            <a:r>
              <a:rPr lang="vi-VN" altLang="en-US" sz="3600" dirty="0">
                <a:latin typeface="Arial" panose="020B0604020202020204" pitchFamily="34" charset="0"/>
                <a:ea typeface="Arial" panose="020B0604020202020204" pitchFamily="34" charset="0"/>
              </a:rPr>
              <a:t>à</a:t>
            </a:r>
            <a:r>
              <a:rPr lang="vi-VN" altLang="en-US" sz="3600" dirty="0">
                <a:latin typeface="Arial" panose="020B0604020202020204" pitchFamily="34" charset="0"/>
                <a:cs typeface="Arial" panose="020B0604020202020204" pitchFamily="34" charset="0"/>
              </a:rPr>
              <a:t> nơi diễn ra sự thoả thuận, xác lập quan hệ lao động về việc thuê mướn, sử dụng lao động, trả lương giữa người lao động với người sử dụng lao động, các tổ chức đại diện của các bên, cơ quan nh</a:t>
            </a:r>
            <a:r>
              <a:rPr lang="vi-VN" altLang="en-US" sz="3600" dirty="0">
                <a:latin typeface="Arial" panose="020B0604020202020204" pitchFamily="34" charset="0"/>
                <a:ea typeface="Arial" panose="020B0604020202020204" pitchFamily="34" charset="0"/>
              </a:rPr>
              <a:t>à</a:t>
            </a:r>
            <a:r>
              <a:rPr lang="vi-VN" altLang="en-US" sz="3600" dirty="0">
                <a:latin typeface="Arial" panose="020B0604020202020204" pitchFamily="34" charset="0"/>
                <a:cs typeface="Arial" panose="020B0604020202020204" pitchFamily="34" charset="0"/>
              </a:rPr>
              <a:t> nước có thẩm quyền </a:t>
            </a:r>
            <a:endParaRPr lang="vi-VN" altLang="en-US" sz="3600" dirty="0">
              <a:latin typeface="Arial" panose="020B0604020202020204" pitchFamily="34" charset="0"/>
              <a:ea typeface="Arial" panose="020B0604020202020204" pitchFamily="34" charset="0"/>
            </a:endParaRPr>
          </a:p>
        </p:txBody>
      </p:sp>
      <p:sp>
        <p:nvSpPr>
          <p:cNvPr id="76846" name="Rectangle 46"/>
          <p:cNvSpPr/>
          <p:nvPr/>
        </p:nvSpPr>
        <p:spPr>
          <a:xfrm>
            <a:off x="6562725" y="736600"/>
            <a:ext cx="5516563" cy="1006475"/>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vi-VN" altLang="en-US" sz="3000" dirty="0">
                <a:solidFill>
                  <a:srgbClr val="FF0000"/>
                </a:solidFill>
                <a:latin typeface="Arial" panose="020B0604020202020204" pitchFamily="34" charset="0"/>
                <a:cs typeface="Arial" panose="020B0604020202020204" pitchFamily="34" charset="0"/>
              </a:rPr>
              <a:t>Thị trường lao động được cấu th</a:t>
            </a:r>
            <a:r>
              <a:rPr lang="vi-VN" altLang="en-US" sz="3000" dirty="0">
                <a:solidFill>
                  <a:srgbClr val="FF0000"/>
                </a:solidFill>
                <a:latin typeface="Arial" panose="020B0604020202020204" pitchFamily="34" charset="0"/>
                <a:ea typeface="Arial" panose="020B0604020202020204" pitchFamily="34" charset="0"/>
              </a:rPr>
              <a:t>à</a:t>
            </a:r>
            <a:r>
              <a:rPr lang="vi-VN" altLang="en-US" sz="3000" dirty="0">
                <a:solidFill>
                  <a:srgbClr val="FF0000"/>
                </a:solidFill>
                <a:latin typeface="Arial" panose="020B0604020202020204" pitchFamily="34" charset="0"/>
                <a:cs typeface="Arial" panose="020B0604020202020204" pitchFamily="34" charset="0"/>
              </a:rPr>
              <a:t>nh bởi ba yếu tố </a:t>
            </a:r>
            <a:endParaRPr lang="vi-VN" altLang="en-US" sz="3000" dirty="0">
              <a:solidFill>
                <a:srgbClr val="FF0000"/>
              </a:solidFill>
              <a:latin typeface="Arial" panose="020B0604020202020204" pitchFamily="34" charset="0"/>
              <a:ea typeface="Arial" panose="020B0604020202020204" pitchFamily="34" charset="0"/>
            </a:endParaRPr>
          </a:p>
        </p:txBody>
      </p:sp>
      <p:sp>
        <p:nvSpPr>
          <p:cNvPr id="76847" name="Rectangle 47"/>
          <p:cNvSpPr/>
          <p:nvPr/>
        </p:nvSpPr>
        <p:spPr>
          <a:xfrm>
            <a:off x="7883525" y="2733675"/>
            <a:ext cx="2708275" cy="630238"/>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en-US" altLang="en-US" sz="3500" dirty="0">
                <a:solidFill>
                  <a:schemeClr val="bg1"/>
                </a:solidFill>
                <a:latin typeface="Arial" panose="020B0604020202020204" pitchFamily="34" charset="0"/>
                <a:cs typeface="Arial" panose="020B0604020202020204" pitchFamily="34" charset="0"/>
              </a:rPr>
              <a:t>Nguồn cung </a:t>
            </a:r>
            <a:endParaRPr lang="en-US" altLang="en-US" sz="3500" dirty="0">
              <a:solidFill>
                <a:schemeClr val="bg1"/>
              </a:solidFill>
              <a:latin typeface="Arial" panose="020B0604020202020204" pitchFamily="34" charset="0"/>
              <a:ea typeface="Arial" panose="020B0604020202020204" pitchFamily="34" charset="0"/>
            </a:endParaRPr>
          </a:p>
        </p:txBody>
      </p:sp>
      <p:sp>
        <p:nvSpPr>
          <p:cNvPr id="76848" name="Rectangle 48"/>
          <p:cNvSpPr/>
          <p:nvPr/>
        </p:nvSpPr>
        <p:spPr>
          <a:xfrm>
            <a:off x="8004175" y="3819525"/>
            <a:ext cx="2460625" cy="630238"/>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en-US" altLang="en-US" sz="3500" dirty="0">
                <a:solidFill>
                  <a:schemeClr val="bg1"/>
                </a:solidFill>
                <a:latin typeface="Arial" panose="020B0604020202020204" pitchFamily="34" charset="0"/>
                <a:cs typeface="Arial" panose="020B0604020202020204" pitchFamily="34" charset="0"/>
              </a:rPr>
              <a:t>Nguồn cầu </a:t>
            </a:r>
            <a:endParaRPr lang="en-US" altLang="en-US" sz="3500" dirty="0">
              <a:solidFill>
                <a:schemeClr val="bg1"/>
              </a:solidFill>
              <a:latin typeface="Arial" panose="020B0604020202020204" pitchFamily="34" charset="0"/>
              <a:ea typeface="Arial" panose="020B0604020202020204" pitchFamily="34" charset="0"/>
            </a:endParaRPr>
          </a:p>
        </p:txBody>
      </p:sp>
      <p:sp>
        <p:nvSpPr>
          <p:cNvPr id="76849" name="Rectangle 49"/>
          <p:cNvSpPr/>
          <p:nvPr/>
        </p:nvSpPr>
        <p:spPr>
          <a:xfrm>
            <a:off x="7034213" y="4948238"/>
            <a:ext cx="4291012" cy="630237"/>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en-US" altLang="en-US" sz="3500" dirty="0">
                <a:latin typeface="Arial" panose="020B0604020202020204" pitchFamily="34" charset="0"/>
                <a:cs typeface="Arial" panose="020B0604020202020204" pitchFamily="34" charset="0"/>
              </a:rPr>
              <a:t>Giá cả sức lao động </a:t>
            </a:r>
            <a:endParaRPr lang="en-US" altLang="en-US" sz="3500" dirty="0">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844"/>
                                        </p:tgtEl>
                                        <p:attrNameLst>
                                          <p:attrName>style.visibility</p:attrName>
                                        </p:attrNameLst>
                                      </p:cBhvr>
                                      <p:to>
                                        <p:strVal val="visible"/>
                                      </p:to>
                                    </p:set>
                                    <p:animEffect transition="in" filter="blinds(horizontal)">
                                      <p:cBhvr>
                                        <p:cTn id="7" dur="500"/>
                                        <p:tgtEl>
                                          <p:spTgt spid="768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6845"/>
                                        </p:tgtEl>
                                        <p:attrNameLst>
                                          <p:attrName>style.visibility</p:attrName>
                                        </p:attrNameLst>
                                      </p:cBhvr>
                                      <p:to>
                                        <p:strVal val="visible"/>
                                      </p:to>
                                    </p:set>
                                    <p:animEffect transition="in" filter="blinds(horizontal)">
                                      <p:cBhvr>
                                        <p:cTn id="12" dur="500"/>
                                        <p:tgtEl>
                                          <p:spTgt spid="768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6846"/>
                                        </p:tgtEl>
                                        <p:attrNameLst>
                                          <p:attrName>style.visibility</p:attrName>
                                        </p:attrNameLst>
                                      </p:cBhvr>
                                      <p:to>
                                        <p:strVal val="visible"/>
                                      </p:to>
                                    </p:set>
                                    <p:animEffect transition="in" filter="blinds(horizontal)">
                                      <p:cBhvr>
                                        <p:cTn id="17" dur="500"/>
                                        <p:tgtEl>
                                          <p:spTgt spid="76846"/>
                                        </p:tgtEl>
                                      </p:cBhvr>
                                    </p:animEffect>
                                  </p:childTnLst>
                                </p:cTn>
                              </p:par>
                              <p:par>
                                <p:cTn id="18" presetID="3"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par>
                                <p:cTn id="21" presetID="3" presetClass="entr" presetSubtype="10" fill="hold" nodeType="withEffect">
                                  <p:stCondLst>
                                    <p:cond delay="0"/>
                                  </p:stCondLst>
                                  <p:childTnLst>
                                    <p:set>
                                      <p:cBhvr>
                                        <p:cTn id="22" dur="1" fill="hold">
                                          <p:stCondLst>
                                            <p:cond delay="0"/>
                                          </p:stCondLst>
                                        </p:cTn>
                                        <p:tgtEl>
                                          <p:spTgt spid="76847"/>
                                        </p:tgtEl>
                                        <p:attrNameLst>
                                          <p:attrName>style.visibility</p:attrName>
                                        </p:attrNameLst>
                                      </p:cBhvr>
                                      <p:to>
                                        <p:strVal val="visible"/>
                                      </p:to>
                                    </p:set>
                                    <p:animEffect transition="in" filter="blinds(horizontal)">
                                      <p:cBhvr>
                                        <p:cTn id="23" dur="500"/>
                                        <p:tgtEl>
                                          <p:spTgt spid="76847"/>
                                        </p:tgtEl>
                                      </p:cBhvr>
                                    </p:animEffect>
                                  </p:childTnLst>
                                </p:cTn>
                              </p:par>
                              <p:par>
                                <p:cTn id="24" presetID="3" presetClass="entr" presetSubtype="1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par>
                                <p:cTn id="27" presetID="3" presetClass="entr" presetSubtype="10" fill="hold" nodeType="withEffect">
                                  <p:stCondLst>
                                    <p:cond delay="0"/>
                                  </p:stCondLst>
                                  <p:childTnLst>
                                    <p:set>
                                      <p:cBhvr>
                                        <p:cTn id="28" dur="1" fill="hold">
                                          <p:stCondLst>
                                            <p:cond delay="0"/>
                                          </p:stCondLst>
                                        </p:cTn>
                                        <p:tgtEl>
                                          <p:spTgt spid="76848"/>
                                        </p:tgtEl>
                                        <p:attrNameLst>
                                          <p:attrName>style.visibility</p:attrName>
                                        </p:attrNameLst>
                                      </p:cBhvr>
                                      <p:to>
                                        <p:strVal val="visible"/>
                                      </p:to>
                                    </p:set>
                                    <p:animEffect transition="in" filter="blinds(horizontal)">
                                      <p:cBhvr>
                                        <p:cTn id="29" dur="500"/>
                                        <p:tgtEl>
                                          <p:spTgt spid="76848"/>
                                        </p:tgtEl>
                                      </p:cBhvr>
                                    </p:animEffect>
                                  </p:childTnLst>
                                </p:cTn>
                              </p:par>
                              <p:par>
                                <p:cTn id="30" presetID="3" presetClass="entr" presetSubtype="1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par>
                                <p:cTn id="33" presetID="3" presetClass="entr" presetSubtype="10" fill="hold" nodeType="withEffect">
                                  <p:stCondLst>
                                    <p:cond delay="0"/>
                                  </p:stCondLst>
                                  <p:childTnLst>
                                    <p:set>
                                      <p:cBhvr>
                                        <p:cTn id="34" dur="1" fill="hold">
                                          <p:stCondLst>
                                            <p:cond delay="0"/>
                                          </p:stCondLst>
                                        </p:cTn>
                                        <p:tgtEl>
                                          <p:spTgt spid="76849"/>
                                        </p:tgtEl>
                                        <p:attrNameLst>
                                          <p:attrName>style.visibility</p:attrName>
                                        </p:attrNameLst>
                                      </p:cBhvr>
                                      <p:to>
                                        <p:strVal val="visible"/>
                                      </p:to>
                                    </p:set>
                                    <p:animEffect transition="in" filter="blinds(horizontal)">
                                      <p:cBhvr>
                                        <p:cTn id="35" dur="500"/>
                                        <p:tgtEl>
                                          <p:spTgt spid="76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76844" grpId="0"/>
      <p:bldP spid="76845" grpId="0" animBg="1"/>
      <p:bldP spid="76846" grpId="0"/>
      <p:bldP spid="76847" grpId="0"/>
      <p:bldP spid="76848" grpId="0"/>
      <p:bldP spid="768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2"/>
          <p:cNvSpPr/>
          <p:nvPr/>
        </p:nvSpPr>
        <p:spPr>
          <a:xfrm>
            <a:off x="0" y="120650"/>
            <a:ext cx="2613025" cy="584200"/>
          </a:xfrm>
          <a:prstGeom prst="rect">
            <a:avLst/>
          </a:prstGeom>
          <a:solidFill>
            <a:srgbClr val="0000FF"/>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3200" b="1" dirty="0">
                <a:solidFill>
                  <a:schemeClr val="bg1"/>
                </a:solidFill>
                <a:latin typeface="Arial" panose="020B0604020202020204" pitchFamily="34" charset="0"/>
                <a:cs typeface="Arial" panose="020B0604020202020204" pitchFamily="34" charset="0"/>
              </a:rPr>
              <a:t>LUYỆN TẬP</a:t>
            </a:r>
            <a:endParaRPr lang="vi-VN" altLang="en-US" sz="3200" b="1" dirty="0">
              <a:solidFill>
                <a:schemeClr val="bg1"/>
              </a:solidFill>
              <a:latin typeface="Arial" panose="020B0604020202020204" pitchFamily="34" charset="0"/>
              <a:ea typeface="Arial" panose="020B0604020202020204" pitchFamily="34" charset="0"/>
            </a:endParaRPr>
          </a:p>
        </p:txBody>
      </p:sp>
      <p:sp>
        <p:nvSpPr>
          <p:cNvPr id="15363" name="Rectangle 3"/>
          <p:cNvSpPr/>
          <p:nvPr/>
        </p:nvSpPr>
        <p:spPr>
          <a:xfrm>
            <a:off x="2613025" y="-50800"/>
            <a:ext cx="9578975" cy="955675"/>
          </a:xfrm>
          <a:prstGeom prst="rect">
            <a:avLst/>
          </a:prstGeom>
          <a:solidFill>
            <a:srgbClr val="FFFFFF"/>
          </a:solid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en-US" altLang="en-US" b="1" dirty="0">
                <a:latin typeface="Arial" panose="020B0604020202020204" pitchFamily="34" charset="0"/>
                <a:cs typeface="Arial" panose="020B0604020202020204" pitchFamily="34" charset="0"/>
              </a:rPr>
              <a:t>Luyện tập 1</a:t>
            </a:r>
            <a:r>
              <a:rPr lang="en-US" altLang="en-US" dirty="0">
                <a:latin typeface="Arial" panose="020B0604020202020204" pitchFamily="34" charset="0"/>
                <a:cs typeface="Arial" panose="020B0604020202020204" pitchFamily="34" charset="0"/>
              </a:rPr>
              <a:t>: </a:t>
            </a:r>
            <a:r>
              <a:rPr lang="vi-VN" altLang="en-US" dirty="0">
                <a:latin typeface="Arial" panose="020B0604020202020204" pitchFamily="34" charset="0"/>
                <a:cs typeface="Arial" panose="020B0604020202020204" pitchFamily="34" charset="0"/>
              </a:rPr>
              <a:t>Em đồng tình hay không đồng tình với nhận định n</a:t>
            </a:r>
            <a:r>
              <a:rPr lang="vi-VN" altLang="en-US" dirty="0">
                <a:latin typeface="Arial" panose="020B0604020202020204" pitchFamily="34" charset="0"/>
                <a:ea typeface="Arial" panose="020B0604020202020204" pitchFamily="34" charset="0"/>
              </a:rPr>
              <a:t>à</a:t>
            </a:r>
            <a:r>
              <a:rPr lang="vi-VN" altLang="en-US" dirty="0">
                <a:latin typeface="Arial" panose="020B0604020202020204" pitchFamily="34" charset="0"/>
                <a:cs typeface="Arial" panose="020B0604020202020204" pitchFamily="34" charset="0"/>
              </a:rPr>
              <a:t>o sau đây? Vì sao? </a:t>
            </a:r>
            <a:endParaRPr lang="en-US" altLang="en-US" dirty="0">
              <a:latin typeface="Arial" panose="020B0604020202020204" pitchFamily="34" charset="0"/>
              <a:ea typeface="Arial" panose="020B0604020202020204" pitchFamily="34" charset="0"/>
            </a:endParaRPr>
          </a:p>
        </p:txBody>
      </p:sp>
      <p:graphicFrame>
        <p:nvGraphicFramePr>
          <p:cNvPr id="15364" name="Table 15363"/>
          <p:cNvGraphicFramePr/>
          <p:nvPr/>
        </p:nvGraphicFramePr>
        <p:xfrm>
          <a:off x="166688" y="1017588"/>
          <a:ext cx="11709400" cy="5213350"/>
        </p:xfrm>
        <a:graphic>
          <a:graphicData uri="http://schemas.openxmlformats.org/drawingml/2006/table">
            <a:tbl>
              <a:tblPr/>
              <a:tblGrid>
                <a:gridCol w="3997325"/>
                <a:gridCol w="7712075"/>
              </a:tblGrid>
              <a:tr h="17383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Low" eaLnBrk="1" hangingPunct="1">
                        <a:lnSpc>
                          <a:spcPct val="90000"/>
                        </a:lnSpc>
                        <a:spcBef>
                          <a:spcPts val="1000"/>
                        </a:spcBef>
                        <a:buNone/>
                      </a:pPr>
                      <a:r>
                        <a:rPr lang="vi-VN" altLang="en-US" sz="2400" dirty="0">
                          <a:solidFill>
                            <a:srgbClr val="000000"/>
                          </a:solidFill>
                          <a:latin typeface="Arial" panose="020B0604020202020204" pitchFamily="34" charset="0"/>
                        </a:rPr>
                        <a:t>a. Lao động là hoạt động thể chất và tinh thần của con người trong xã hội.</a:t>
                      </a:r>
                      <a:endParaRPr lang="vi-VN" altLang="en-US" sz="2400" dirty="0">
                        <a:solidFill>
                          <a:srgbClr val="000000"/>
                        </a:solidFill>
                        <a:latin typeface="Arial" panose="020B0604020202020204" pitchFamily="34" charset="0"/>
                      </a:endParaRPr>
                    </a:p>
                  </a:txBody>
                  <a:tcPr marT="45733" marB="45733"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Low" eaLnBrk="1" hangingPunct="1">
                        <a:lnSpc>
                          <a:spcPct val="90000"/>
                        </a:lnSpc>
                        <a:spcBef>
                          <a:spcPts val="1000"/>
                        </a:spcBef>
                        <a:buNone/>
                      </a:pPr>
                      <a:r>
                        <a:rPr lang="vi-VN" altLang="en-US" sz="2400" dirty="0">
                          <a:solidFill>
                            <a:srgbClr val="000000"/>
                          </a:solidFill>
                          <a:latin typeface="Arial" panose="020B0604020202020204" pitchFamily="34" charset="0"/>
                        </a:rPr>
                        <a:t>Không đồng tình, vì: trong đời sống thường nhật, con người có rất nhiều hoạt động về thể chất và tinh thần, nhưng chỉ những hoạt động nào nhằm mục đích tạo ra ra hàng hóa và dịch vụ phục vụ cho nhu cầu đời sống mới được gọi là lao động.</a:t>
                      </a:r>
                      <a:endParaRPr lang="vi-VN" altLang="en-US" sz="2400" dirty="0">
                        <a:solidFill>
                          <a:srgbClr val="000000"/>
                        </a:solidFill>
                        <a:latin typeface="Arial" panose="020B0604020202020204" pitchFamily="34" charset="0"/>
                      </a:endParaRPr>
                    </a:p>
                  </a:txBody>
                  <a:tcPr marT="45733" marB="45733"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r>
              <a:tr h="17367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Low" eaLnBrk="1" hangingPunct="1">
                        <a:lnSpc>
                          <a:spcPct val="90000"/>
                        </a:lnSpc>
                        <a:spcBef>
                          <a:spcPts val="1000"/>
                        </a:spcBef>
                        <a:buNone/>
                      </a:pPr>
                      <a:r>
                        <a:rPr lang="vi-VN" altLang="en-US" sz="2400" dirty="0">
                          <a:solidFill>
                            <a:srgbClr val="000000"/>
                          </a:solidFill>
                          <a:latin typeface="Arial" panose="020B0604020202020204" pitchFamily="34" charset="0"/>
                        </a:rPr>
                        <a:t>b. Mọi hoạt động sản xuất, kinh doanh mang lại thu nhập đều được gọi là việc làm.</a:t>
                      </a:r>
                      <a:endParaRPr lang="vi-VN" altLang="en-US" sz="2400" dirty="0">
                        <a:solidFill>
                          <a:srgbClr val="000000"/>
                        </a:solidFill>
                        <a:latin typeface="Arial" panose="020B0604020202020204" pitchFamily="34" charset="0"/>
                      </a:endParaRPr>
                    </a:p>
                  </a:txBody>
                  <a:tcPr marT="45733" marB="45733"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Low" eaLnBrk="1" hangingPunct="1">
                        <a:lnSpc>
                          <a:spcPct val="90000"/>
                        </a:lnSpc>
                        <a:spcBef>
                          <a:spcPts val="1000"/>
                        </a:spcBef>
                        <a:buNone/>
                      </a:pPr>
                      <a:r>
                        <a:rPr lang="vi-VN" altLang="en-US" sz="2400" dirty="0">
                          <a:solidFill>
                            <a:srgbClr val="000000"/>
                          </a:solidFill>
                          <a:latin typeface="Arial" panose="020B0604020202020204" pitchFamily="34" charset="0"/>
                        </a:rPr>
                        <a:t>Không đồng tình, vì: chỉ những hoạt động lao động tạo ra thu nhập mà </a:t>
                      </a:r>
                      <a:r>
                        <a:rPr lang="vi-VN" altLang="en-US" sz="2400" i="1" dirty="0">
                          <a:solidFill>
                            <a:srgbClr val="000000"/>
                          </a:solidFill>
                          <a:latin typeface="Arial" panose="020B0604020202020204" pitchFamily="34" charset="0"/>
                        </a:rPr>
                        <a:t>pháp luật không cấm</a:t>
                      </a:r>
                      <a:r>
                        <a:rPr lang="vi-VN" altLang="en-US" sz="2400" dirty="0">
                          <a:solidFill>
                            <a:srgbClr val="000000"/>
                          </a:solidFill>
                          <a:latin typeface="Arial" panose="020B0604020202020204" pitchFamily="34" charset="0"/>
                        </a:rPr>
                        <a:t> mới được gọi là việc làm. Với những hoạt động sản xuất kinh doanh dù tạo ra thu nhập, nhưng vi phạm pháp luật thì cũng không được gọi là việc làm.</a:t>
                      </a:r>
                      <a:endParaRPr lang="vi-VN" altLang="en-US" sz="2400" dirty="0">
                        <a:solidFill>
                          <a:srgbClr val="000000"/>
                        </a:solidFill>
                        <a:latin typeface="Arial" panose="020B0604020202020204" pitchFamily="34" charset="0"/>
                      </a:endParaRPr>
                    </a:p>
                  </a:txBody>
                  <a:tcPr marT="45733" marB="45733"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r>
              <a:tr h="17383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Low" eaLnBrk="1" hangingPunct="1">
                        <a:lnSpc>
                          <a:spcPct val="90000"/>
                        </a:lnSpc>
                        <a:spcBef>
                          <a:spcPts val="1000"/>
                        </a:spcBef>
                        <a:buNone/>
                      </a:pPr>
                      <a:r>
                        <a:rPr lang="vi-VN" altLang="en-US" sz="2400" dirty="0">
                          <a:solidFill>
                            <a:srgbClr val="000000"/>
                          </a:solidFill>
                          <a:latin typeface="Arial" panose="020B0604020202020204" pitchFamily="34" charset="0"/>
                        </a:rPr>
                        <a:t>c. Trên thị trường lao động sẽ diễn ra sự thoả thuận về tiền lương, điều kiện và các quan hệ hợp đồng lao động.</a:t>
                      </a:r>
                      <a:endParaRPr lang="vi-VN" altLang="en-US" sz="2400" dirty="0">
                        <a:solidFill>
                          <a:srgbClr val="000000"/>
                        </a:solidFill>
                        <a:latin typeface="Arial" panose="020B0604020202020204" pitchFamily="34" charset="0"/>
                      </a:endParaRPr>
                    </a:p>
                  </a:txBody>
                  <a:tcPr marT="45733" marB="45733"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C99"/>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Low" eaLnBrk="1" hangingPunct="1">
                        <a:lnSpc>
                          <a:spcPct val="90000"/>
                        </a:lnSpc>
                        <a:spcBef>
                          <a:spcPts val="1000"/>
                        </a:spcBef>
                        <a:buNone/>
                      </a:pPr>
                      <a:r>
                        <a:rPr lang="vi-VN" altLang="en-US" sz="2400" b="1" dirty="0">
                          <a:solidFill>
                            <a:srgbClr val="000000"/>
                          </a:solidFill>
                          <a:latin typeface="Arial" panose="020B0604020202020204" pitchFamily="34" charset="0"/>
                        </a:rPr>
                        <a:t> </a:t>
                      </a:r>
                      <a:r>
                        <a:rPr lang="vi-VN" altLang="en-US" sz="2400" dirty="0">
                          <a:solidFill>
                            <a:srgbClr val="000000"/>
                          </a:solidFill>
                          <a:latin typeface="Arial" panose="020B0604020202020204" pitchFamily="34" charset="0"/>
                        </a:rPr>
                        <a:t>Đồng tình, vì: Thị trường lao động là nơi diễn ra sự thỏa thuận, xác lập quan hệ lao động về việc thuê mướn, sử dụng lao động, trả lương giữa người lao động với người sử dụng lao động, các tổ chức đại diện của các bên, cơ quan nhà nước có thẩm quyền.</a:t>
                      </a:r>
                      <a:endParaRPr lang="vi-VN" altLang="en-US" sz="2400" dirty="0">
                        <a:solidFill>
                          <a:srgbClr val="000000"/>
                        </a:solidFill>
                        <a:latin typeface="Arial" panose="020B0604020202020204" pitchFamily="34" charset="0"/>
                      </a:endParaRPr>
                    </a:p>
                  </a:txBody>
                  <a:tcPr marT="45733" marB="45733"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C99"/>
                    </a:solidFill>
                  </a:tcPr>
                </a:tc>
              </a:tr>
            </a:tbl>
          </a:graphicData>
        </a:graphic>
      </p:graphicFrame>
      <p:sp>
        <p:nvSpPr>
          <p:cNvPr id="10" name="Rectangle 9"/>
          <p:cNvSpPr>
            <a:spLocks noChangeArrowheads="1"/>
          </p:cNvSpPr>
          <p:nvPr/>
        </p:nvSpPr>
        <p:spPr bwMode="auto">
          <a:xfrm>
            <a:off x="4235450" y="1054100"/>
            <a:ext cx="7602538" cy="1684338"/>
          </a:xfrm>
          <a:prstGeom prst="rect">
            <a:avLst/>
          </a:prstGeom>
          <a:solidFill>
            <a:srgbClr val="FFFF99"/>
          </a:solidFill>
          <a:ln>
            <a:noFill/>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x-none" sz="1400" b="0" i="0" u="none" strike="noStrike" kern="0" cap="none" spc="0" normalizeH="0" baseline="0" noProof="0">
              <a:ln>
                <a:noFill/>
              </a:ln>
              <a:solidFill>
                <a:schemeClr val="lt1"/>
              </a:solidFill>
              <a:effectLst/>
              <a:uLnTx/>
              <a:uFillTx/>
              <a:latin typeface="+mn-lt"/>
              <a:ea typeface="+mn-ea"/>
              <a:cs typeface="+mn-cs"/>
              <a:sym typeface="Arial" panose="020B0604020202020204"/>
            </a:endParaRPr>
          </a:p>
        </p:txBody>
      </p:sp>
      <p:sp>
        <p:nvSpPr>
          <p:cNvPr id="2" name="Rectangle 9"/>
          <p:cNvSpPr>
            <a:spLocks noChangeArrowheads="1"/>
          </p:cNvSpPr>
          <p:nvPr/>
        </p:nvSpPr>
        <p:spPr bwMode="auto">
          <a:xfrm>
            <a:off x="4235450" y="2774950"/>
            <a:ext cx="7602538" cy="1746250"/>
          </a:xfrm>
          <a:prstGeom prst="rect">
            <a:avLst/>
          </a:prstGeom>
          <a:solidFill>
            <a:srgbClr val="CCFFCC"/>
          </a:solidFill>
          <a:ln>
            <a:noFill/>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x-none" sz="1400" b="0" i="0" u="none" strike="noStrike" kern="0" cap="none" spc="0" normalizeH="0" baseline="0" noProof="0">
              <a:ln>
                <a:noFill/>
              </a:ln>
              <a:solidFill>
                <a:schemeClr val="lt1"/>
              </a:solidFill>
              <a:effectLst/>
              <a:uLnTx/>
              <a:uFillTx/>
              <a:latin typeface="+mn-lt"/>
              <a:ea typeface="+mn-ea"/>
              <a:cs typeface="+mn-cs"/>
              <a:sym typeface="Arial" panose="020B0604020202020204"/>
            </a:endParaRPr>
          </a:p>
        </p:txBody>
      </p:sp>
      <p:sp>
        <p:nvSpPr>
          <p:cNvPr id="3" name="Rectangle 9"/>
          <p:cNvSpPr>
            <a:spLocks noChangeArrowheads="1"/>
          </p:cNvSpPr>
          <p:nvPr/>
        </p:nvSpPr>
        <p:spPr bwMode="auto">
          <a:xfrm>
            <a:off x="4235450" y="4521200"/>
            <a:ext cx="7602538" cy="1709738"/>
          </a:xfrm>
          <a:prstGeom prst="rect">
            <a:avLst/>
          </a:prstGeom>
          <a:solidFill>
            <a:srgbClr val="FFCC99"/>
          </a:solidFill>
          <a:ln>
            <a:noFill/>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x-none" sz="1400" b="0" i="0" u="none" strike="noStrike" kern="0" cap="none" spc="0" normalizeH="0" baseline="0" noProof="0">
              <a:ln>
                <a:noFill/>
              </a:ln>
              <a:solidFill>
                <a:schemeClr val="lt1"/>
              </a:solidFill>
              <a:effectLst/>
              <a:uLnTx/>
              <a:uFillTx/>
              <a:latin typeface="+mn-lt"/>
              <a:ea typeface="+mn-ea"/>
              <a:cs typeface="+mn-cs"/>
              <a:sym typeface="Arial" panose="020B06040202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blinds(horizontal)">
                                      <p:cBhvr>
                                        <p:cTn id="7" dur="500"/>
                                        <p:tgtEl>
                                          <p:spTgt spid="1085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p:bldP spid="10"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512" name="Rectangle 16"/>
          <p:cNvSpPr/>
          <p:nvPr/>
        </p:nvSpPr>
        <p:spPr>
          <a:xfrm>
            <a:off x="161925" y="2716213"/>
            <a:ext cx="12192000" cy="1446212"/>
          </a:xfrm>
          <a:prstGeom prst="rect">
            <a:avLst/>
          </a:prstGeom>
          <a:solidFill>
            <a:srgbClr val="FFFFFF"/>
          </a:solid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en-US" altLang="en-US" sz="4000" b="1" dirty="0">
                <a:solidFill>
                  <a:srgbClr val="FF0000"/>
                </a:solidFill>
                <a:latin typeface="Arial" panose="020B0604020202020204" pitchFamily="34" charset="0"/>
                <a:cs typeface="Arial" panose="020B0604020202020204" pitchFamily="34" charset="0"/>
              </a:rPr>
              <a:t>Luyện tập 2 </a:t>
            </a:r>
            <a:r>
              <a:rPr lang="en-US" altLang="en-US" sz="4000" dirty="0">
                <a:solidFill>
                  <a:srgbClr val="FF0000"/>
                </a:solidFill>
                <a:latin typeface="Arial" panose="020B0604020202020204" pitchFamily="34" charset="0"/>
                <a:cs typeface="Arial" panose="020B0604020202020204" pitchFamily="34" charset="0"/>
              </a:rPr>
              <a:t>:</a:t>
            </a:r>
            <a:r>
              <a:rPr lang="en-US" altLang="en-US" sz="4400" b="1" dirty="0">
                <a:latin typeface="Times New Roman" panose="02020603050405020304" pitchFamily="18" charset="0"/>
                <a:cs typeface="Times New Roman" panose="02020603050405020304" pitchFamily="18" charset="0"/>
              </a:rPr>
              <a:t> </a:t>
            </a:r>
            <a:endParaRPr lang="en-US" altLang="en-US" sz="4400" b="1" dirty="0">
              <a:latin typeface="Times New Roman" panose="02020603050405020304" pitchFamily="18" charset="0"/>
              <a:cs typeface="Times New Roman" panose="02020603050405020304" pitchFamily="18" charset="0"/>
            </a:endParaRPr>
          </a:p>
          <a:p>
            <a:pPr marL="0" lvl="0" indent="0" algn="ctr" eaLnBrk="1" hangingPunct="1">
              <a:lnSpc>
                <a:spcPct val="100000"/>
              </a:lnSpc>
              <a:spcBef>
                <a:spcPct val="0"/>
              </a:spcBef>
              <a:buFontTx/>
              <a:buNone/>
            </a:pPr>
            <a:r>
              <a:rPr lang="en-US" altLang="en-US" sz="4400" b="1" dirty="0">
                <a:latin typeface="Times New Roman" panose="02020603050405020304" pitchFamily="18" charset="0"/>
                <a:cs typeface="Times New Roman" panose="02020603050405020304" pitchFamily="18" charset="0"/>
              </a:rPr>
              <a:t>Xem video v</a:t>
            </a:r>
            <a:r>
              <a:rPr lang="en-US" altLang="en-US" sz="4400" b="1" dirty="0">
                <a:latin typeface="Times New Roman" panose="02020603050405020304" pitchFamily="18" charset="0"/>
                <a:ea typeface="Times New Roman" panose="02020603050405020304" pitchFamily="18" charset="0"/>
              </a:rPr>
              <a:t>à</a:t>
            </a:r>
            <a:r>
              <a:rPr lang="en-US" altLang="en-US" sz="4400" b="1" dirty="0">
                <a:latin typeface="Times New Roman" panose="02020603050405020304" pitchFamily="18" charset="0"/>
                <a:cs typeface="Times New Roman" panose="02020603050405020304" pitchFamily="18" charset="0"/>
              </a:rPr>
              <a:t> đưa ra đánh giá của bản thân</a:t>
            </a:r>
            <a:endParaRPr lang="en-US" altLang="en-US" sz="4000" dirty="0">
              <a:solidFill>
                <a:srgbClr val="FF0000"/>
              </a:soli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512"/>
                                        </p:tgtEl>
                                        <p:attrNameLst>
                                          <p:attrName>style.visibility</p:attrName>
                                        </p:attrNameLst>
                                      </p:cBhvr>
                                      <p:to>
                                        <p:strVal val="visible"/>
                                      </p:to>
                                    </p:set>
                                    <p:animEffect transition="in" filter="blinds(horizontal)">
                                      <p:cBhvr>
                                        <p:cTn id="7" dur="500"/>
                                        <p:tgtEl>
                                          <p:spTgt spid="106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Học sinh từ chối đại học đi xuất khẩu lao động- Sự lựa chọn tất yếu hay đớn đau- - Báo VietNamNet.mp4">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0" y="-39687"/>
            <a:ext cx="12103100" cy="6858000"/>
          </a:xfrm>
          <a:prstGeom prst="rect">
            <a:avLst/>
          </a:prstGeom>
          <a:noFill/>
          <a:ln w="9525">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4994" name="Group 33"/>
          <p:cNvGrpSpPr/>
          <p:nvPr/>
        </p:nvGrpSpPr>
        <p:grpSpPr>
          <a:xfrm>
            <a:off x="363538" y="342900"/>
            <a:ext cx="1670050" cy="1600200"/>
            <a:chOff x="792153" y="2276872"/>
            <a:chExt cx="2699727" cy="2592288"/>
          </a:xfrm>
        </p:grpSpPr>
        <p:sp>
          <p:nvSpPr>
            <p:cNvPr id="35" name="Block Arc 34"/>
            <p:cNvSpPr/>
            <p:nvPr/>
          </p:nvSpPr>
          <p:spPr>
            <a:xfrm>
              <a:off x="899937" y="2276872"/>
              <a:ext cx="2591943" cy="2592288"/>
            </a:xfrm>
            <a:prstGeom prst="blockArc">
              <a:avLst>
                <a:gd name="adj1" fmla="val 12214054"/>
                <a:gd name="adj2" fmla="val 9664598"/>
                <a:gd name="adj3" fmla="val 148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8442" name="TextBox 35"/>
            <p:cNvSpPr txBox="1"/>
            <p:nvPr/>
          </p:nvSpPr>
          <p:spPr>
            <a:xfrm>
              <a:off x="792153" y="3197546"/>
              <a:ext cx="585112" cy="493769"/>
            </a:xfrm>
            <a:prstGeom prst="rect">
              <a:avLst/>
            </a:prstGeom>
            <a:noFill/>
            <a:ln w="9525">
              <a:noFill/>
            </a:ln>
          </p:spPr>
          <p:txBody>
            <a:bodyPr r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ko-KR" sz="1400" b="1" dirty="0">
                  <a:solidFill>
                    <a:schemeClr val="accent1"/>
                  </a:solidFill>
                  <a:latin typeface="Arial" panose="020B0604020202020204" pitchFamily="34" charset="0"/>
                  <a:ea typeface="Arial Unicode MS" panose="020B0604020202020204" pitchFamily="34" charset="-128"/>
                </a:rPr>
                <a:t>04</a:t>
              </a:r>
              <a:endParaRPr lang="ko-KR" altLang="en-US" sz="1400" b="1" dirty="0">
                <a:solidFill>
                  <a:schemeClr val="accent1"/>
                </a:solidFill>
                <a:latin typeface="Arial" panose="020B0604020202020204" pitchFamily="34" charset="0"/>
                <a:ea typeface="Arial Unicode MS" panose="020B0604020202020204" pitchFamily="34" charset="-128"/>
              </a:endParaRPr>
            </a:p>
          </p:txBody>
        </p:sp>
      </p:grpSp>
      <p:sp>
        <p:nvSpPr>
          <p:cNvPr id="84997" name="Rectangle 5"/>
          <p:cNvSpPr/>
          <p:nvPr/>
        </p:nvSpPr>
        <p:spPr>
          <a:xfrm>
            <a:off x="692150" y="746125"/>
            <a:ext cx="1117600" cy="8540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500" b="1" dirty="0">
                <a:solidFill>
                  <a:srgbClr val="FF0000"/>
                </a:solidFill>
                <a:latin typeface="Arial" panose="020B0604020202020204" pitchFamily="34" charset="0"/>
                <a:cs typeface="Arial" panose="020B0604020202020204" pitchFamily="34" charset="0"/>
              </a:rPr>
              <a:t>VẬN </a:t>
            </a:r>
            <a:endParaRPr lang="en-US" altLang="en-US" sz="2500" b="1" dirty="0">
              <a:solidFill>
                <a:srgbClr val="FF0000"/>
              </a:solidFill>
              <a:latin typeface="Arial" panose="020B0604020202020204" pitchFamily="34" charset="0"/>
              <a:cs typeface="Arial" panose="020B0604020202020204" pitchFamily="34" charset="0"/>
            </a:endParaRPr>
          </a:p>
          <a:p>
            <a:pPr marL="0" lvl="0" indent="0" algn="ctr" eaLnBrk="1" hangingPunct="1">
              <a:lnSpc>
                <a:spcPct val="100000"/>
              </a:lnSpc>
              <a:spcBef>
                <a:spcPct val="0"/>
              </a:spcBef>
              <a:buFontTx/>
              <a:buNone/>
            </a:pPr>
            <a:r>
              <a:rPr lang="en-US" altLang="en-US" sz="2500" b="1" dirty="0">
                <a:solidFill>
                  <a:srgbClr val="FF0000"/>
                </a:solidFill>
                <a:latin typeface="Arial" panose="020B0604020202020204" pitchFamily="34" charset="0"/>
                <a:cs typeface="Arial" panose="020B0604020202020204" pitchFamily="34" charset="0"/>
              </a:rPr>
              <a:t>DỤNG</a:t>
            </a:r>
            <a:endParaRPr lang="vi-VN" altLang="en-US" sz="2500" b="1" dirty="0">
              <a:solidFill>
                <a:srgbClr val="FF0000"/>
              </a:solidFill>
              <a:latin typeface="Arial" panose="020B0604020202020204" pitchFamily="34" charset="0"/>
              <a:ea typeface="Arial" panose="020B0604020202020204" pitchFamily="34" charset="0"/>
            </a:endParaRPr>
          </a:p>
        </p:txBody>
      </p:sp>
      <p:sp>
        <p:nvSpPr>
          <p:cNvPr id="84998" name="Rectangle 6"/>
          <p:cNvSpPr/>
          <p:nvPr/>
        </p:nvSpPr>
        <p:spPr>
          <a:xfrm>
            <a:off x="2668588" y="1889125"/>
            <a:ext cx="8562975" cy="1920875"/>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vi-VN" altLang="en-US" sz="4000" dirty="0">
                <a:latin typeface="Arial" panose="020B0604020202020204" pitchFamily="34" charset="0"/>
                <a:cs typeface="Arial" panose="020B0604020202020204" pitchFamily="34" charset="0"/>
              </a:rPr>
              <a:t>Hãy viết một b</a:t>
            </a:r>
            <a:r>
              <a:rPr lang="vi-VN" altLang="en-US" sz="4000" dirty="0">
                <a:latin typeface="Arial" panose="020B0604020202020204" pitchFamily="34" charset="0"/>
                <a:ea typeface="Arial" panose="020B0604020202020204" pitchFamily="34" charset="0"/>
              </a:rPr>
              <a:t>à</a:t>
            </a:r>
            <a:r>
              <a:rPr lang="vi-VN" altLang="en-US" sz="4000" dirty="0">
                <a:latin typeface="Arial" panose="020B0604020202020204" pitchFamily="34" charset="0"/>
                <a:cs typeface="Arial" panose="020B0604020202020204" pitchFamily="34" charset="0"/>
              </a:rPr>
              <a:t>i viết ngắn nói về việc lựa chọn nghề nghiệp trong tương lai của em. </a:t>
            </a:r>
            <a:endParaRPr lang="en-US" altLang="en-US" sz="4000" dirty="0">
              <a:latin typeface="Arial" panose="020B0604020202020204" pitchFamily="34" charset="0"/>
              <a:ea typeface="Arial" panose="020B0604020202020204" pitchFamily="34" charset="0"/>
            </a:endParaRPr>
          </a:p>
        </p:txBody>
      </p:sp>
      <p:grpSp>
        <p:nvGrpSpPr>
          <p:cNvPr id="84999" name="Group 5"/>
          <p:cNvGrpSpPr/>
          <p:nvPr/>
        </p:nvGrpSpPr>
        <p:grpSpPr>
          <a:xfrm>
            <a:off x="1352550" y="2179638"/>
            <a:ext cx="1150938" cy="1585912"/>
            <a:chOff x="2391994" y="1635646"/>
            <a:chExt cx="805454" cy="1584088"/>
          </a:xfrm>
        </p:grpSpPr>
        <p:sp>
          <p:nvSpPr>
            <p:cNvPr id="18439" name="Rectangle 3"/>
            <p:cNvSpPr/>
            <p:nvPr/>
          </p:nvSpPr>
          <p:spPr>
            <a:xfrm>
              <a:off x="2391994" y="1635646"/>
              <a:ext cx="805454" cy="792000"/>
            </a:xfrm>
            <a:prstGeom prst="rect">
              <a:avLst/>
            </a:prstGeom>
            <a:solidFill>
              <a:schemeClr val="accent2"/>
            </a:solidFill>
            <a:ln w="25400">
              <a:noFill/>
            </a:ln>
          </p:spPr>
          <p:txBody>
            <a:bodyPr lIns="121917" tIns="60958" rIns="121917" bIns="60958" anchor="ctr" anchorCtr="0"/>
            <a:p>
              <a:pPr algn="ctr" defTabSz="1219200" eaLnBrk="1" latinLnBrk="1" hangingPunct="1"/>
              <a:endParaRPr lang="ko-KR" altLang="en-US" sz="2400" dirty="0">
                <a:solidFill>
                  <a:srgbClr val="FFFFFF"/>
                </a:solidFill>
                <a:latin typeface="Arial" panose="020B0604020202020204" pitchFamily="34" charset="0"/>
                <a:ea typeface="Arial Unicode MS" panose="020B0604020202020204" pitchFamily="34" charset="-128"/>
              </a:endParaRPr>
            </a:p>
          </p:txBody>
        </p:sp>
        <p:sp>
          <p:nvSpPr>
            <p:cNvPr id="18440" name="Isosceles Triangle 4"/>
            <p:cNvSpPr/>
            <p:nvPr/>
          </p:nvSpPr>
          <p:spPr>
            <a:xfrm rot="10800000">
              <a:off x="2391994" y="2427734"/>
              <a:ext cx="805454" cy="792000"/>
            </a:xfrm>
            <a:prstGeom prst="triangle">
              <a:avLst>
                <a:gd name="adj" fmla="val 0"/>
              </a:avLst>
            </a:prstGeom>
            <a:solidFill>
              <a:schemeClr val="accent2"/>
            </a:solidFill>
            <a:ln w="25400">
              <a:noFill/>
            </a:ln>
          </p:spPr>
          <p:txBody>
            <a:bodyPr rot="10800000" lIns="121917" tIns="60958" rIns="121917" bIns="60958" anchor="ctr" anchorCtr="0"/>
            <a:p>
              <a:pPr algn="ctr" defTabSz="1219200" eaLnBrk="1" latinLnBrk="1" hangingPunct="1"/>
              <a:endParaRPr lang="ko-KR" altLang="en-US" sz="2400" dirty="0">
                <a:solidFill>
                  <a:srgbClr val="FFFFFF"/>
                </a:solidFill>
                <a:latin typeface="Arial" panose="020B0604020202020204" pitchFamily="34" charset="0"/>
                <a:ea typeface="Arial Unicode MS" panose="020B0604020202020204" pitchFamily="34" charset="-128"/>
              </a:endParaRPr>
            </a:p>
          </p:txBody>
        </p:sp>
      </p:grpSp>
      <p:sp>
        <p:nvSpPr>
          <p:cNvPr id="85003" name="TextBox 10"/>
          <p:cNvSpPr txBox="1"/>
          <p:nvPr/>
        </p:nvSpPr>
        <p:spPr>
          <a:xfrm>
            <a:off x="1454150" y="2236788"/>
            <a:ext cx="946150" cy="862012"/>
          </a:xfrm>
          <a:prstGeom prst="rect">
            <a:avLst/>
          </a:prstGeom>
          <a:noFill/>
          <a:ln w="9525">
            <a:noFill/>
          </a:ln>
        </p:spPr>
        <p:txBody>
          <a:bodyPr lIns="121917" tIns="60958" rIns="121917" bIns="60958">
            <a:spAutoFit/>
          </a:bodyPr>
          <a:p>
            <a:pPr algn="ctr" defTabSz="1219200" eaLnBrk="1" latinLnBrk="1" hangingPunct="1"/>
            <a:r>
              <a:rPr lang="en-US" altLang="ko-KR" sz="4800" b="1" dirty="0">
                <a:solidFill>
                  <a:schemeClr val="bg1"/>
                </a:solidFill>
                <a:latin typeface="Arial" panose="020B0604020202020204" pitchFamily="34" charset="0"/>
                <a:ea typeface="Arial Unicode MS" panose="020B0604020202020204" pitchFamily="34" charset="-128"/>
              </a:rPr>
              <a:t>01</a:t>
            </a:r>
            <a:endParaRPr lang="ko-KR" altLang="en-US" sz="4800" b="1" dirty="0">
              <a:solidFill>
                <a:schemeClr val="bg1"/>
              </a:solidFill>
              <a:latin typeface="Arial" panose="020B0604020202020204" pitchFamily="34" charset="0"/>
              <a:ea typeface="Arial Unicode MS" panose="020B0604020202020204"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blinds(horizontal)">
                                      <p:cBhvr>
                                        <p:cTn id="7" dur="500"/>
                                        <p:tgtEl>
                                          <p:spTgt spid="84994"/>
                                        </p:tgtEl>
                                      </p:cBhvr>
                                    </p:animEffect>
                                  </p:childTnLst>
                                </p:cTn>
                              </p:par>
                              <p:par>
                                <p:cTn id="8" presetID="3" presetClass="entr" presetSubtype="10" fill="hold" nodeType="withEffect">
                                  <p:stCondLst>
                                    <p:cond delay="0"/>
                                  </p:stCondLst>
                                  <p:childTnLst>
                                    <p:set>
                                      <p:cBhvr>
                                        <p:cTn id="9" dur="1" fill="hold">
                                          <p:stCondLst>
                                            <p:cond delay="0"/>
                                          </p:stCondLst>
                                        </p:cTn>
                                        <p:tgtEl>
                                          <p:spTgt spid="84997"/>
                                        </p:tgtEl>
                                        <p:attrNameLst>
                                          <p:attrName>style.visibility</p:attrName>
                                        </p:attrNameLst>
                                      </p:cBhvr>
                                      <p:to>
                                        <p:strVal val="visible"/>
                                      </p:to>
                                    </p:set>
                                    <p:animEffect transition="in" filter="blinds(horizontal)">
                                      <p:cBhvr>
                                        <p:cTn id="10" dur="500"/>
                                        <p:tgtEl>
                                          <p:spTgt spid="8499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4998"/>
                                        </p:tgtEl>
                                        <p:attrNameLst>
                                          <p:attrName>style.visibility</p:attrName>
                                        </p:attrNameLst>
                                      </p:cBhvr>
                                      <p:to>
                                        <p:strVal val="visible"/>
                                      </p:to>
                                    </p:set>
                                    <p:animEffect transition="in" filter="blinds(horizontal)">
                                      <p:cBhvr>
                                        <p:cTn id="15" dur="500"/>
                                        <p:tgtEl>
                                          <p:spTgt spid="84998"/>
                                        </p:tgtEl>
                                      </p:cBhvr>
                                    </p:animEffect>
                                  </p:childTnLst>
                                </p:cTn>
                              </p:par>
                              <p:par>
                                <p:cTn id="16" presetID="3" presetClass="entr" presetSubtype="10" fill="hold" nodeType="withEffect">
                                  <p:stCondLst>
                                    <p:cond delay="0"/>
                                  </p:stCondLst>
                                  <p:childTnLst>
                                    <p:set>
                                      <p:cBhvr>
                                        <p:cTn id="17" dur="1" fill="hold">
                                          <p:stCondLst>
                                            <p:cond delay="0"/>
                                          </p:stCondLst>
                                        </p:cTn>
                                        <p:tgtEl>
                                          <p:spTgt spid="84999"/>
                                        </p:tgtEl>
                                        <p:attrNameLst>
                                          <p:attrName>style.visibility</p:attrName>
                                        </p:attrNameLst>
                                      </p:cBhvr>
                                      <p:to>
                                        <p:strVal val="visible"/>
                                      </p:to>
                                    </p:set>
                                    <p:animEffect transition="in" filter="blinds(horizontal)">
                                      <p:cBhvr>
                                        <p:cTn id="18" dur="500"/>
                                        <p:tgtEl>
                                          <p:spTgt spid="84999"/>
                                        </p:tgtEl>
                                      </p:cBhvr>
                                    </p:animEffect>
                                  </p:childTnLst>
                                </p:cTn>
                              </p:par>
                              <p:par>
                                <p:cTn id="19" presetID="3" presetClass="entr" presetSubtype="10" fill="hold" nodeType="withEffect">
                                  <p:stCondLst>
                                    <p:cond delay="0"/>
                                  </p:stCondLst>
                                  <p:childTnLst>
                                    <p:set>
                                      <p:cBhvr>
                                        <p:cTn id="20" dur="1" fill="hold">
                                          <p:stCondLst>
                                            <p:cond delay="0"/>
                                          </p:stCondLst>
                                        </p:cTn>
                                        <p:tgtEl>
                                          <p:spTgt spid="85003"/>
                                        </p:tgtEl>
                                        <p:attrNameLst>
                                          <p:attrName>style.visibility</p:attrName>
                                        </p:attrNameLst>
                                      </p:cBhvr>
                                      <p:to>
                                        <p:strVal val="visible"/>
                                      </p:to>
                                    </p:set>
                                    <p:animEffect transition="in" filter="blinds(horizontal)">
                                      <p:cBhvr>
                                        <p:cTn id="21" dur="500"/>
                                        <p:tgtEl>
                                          <p:spTgt spid="85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p:bldP spid="84998" grpId="0"/>
      <p:bldP spid="8500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5581" name="Group 33"/>
          <p:cNvGrpSpPr/>
          <p:nvPr/>
        </p:nvGrpSpPr>
        <p:grpSpPr>
          <a:xfrm>
            <a:off x="211138" y="190500"/>
            <a:ext cx="1670050" cy="1600200"/>
            <a:chOff x="792153" y="2276872"/>
            <a:chExt cx="2699727" cy="2592288"/>
          </a:xfrm>
        </p:grpSpPr>
        <p:sp>
          <p:nvSpPr>
            <p:cNvPr id="35" name="Block Arc 34"/>
            <p:cNvSpPr/>
            <p:nvPr/>
          </p:nvSpPr>
          <p:spPr>
            <a:xfrm>
              <a:off x="899937" y="2276872"/>
              <a:ext cx="2591943" cy="2592288"/>
            </a:xfrm>
            <a:prstGeom prst="blockArc">
              <a:avLst>
                <a:gd name="adj1" fmla="val 12214054"/>
                <a:gd name="adj2" fmla="val 9664598"/>
                <a:gd name="adj3" fmla="val 148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4105" name="TextBox 35"/>
            <p:cNvSpPr txBox="1"/>
            <p:nvPr/>
          </p:nvSpPr>
          <p:spPr>
            <a:xfrm>
              <a:off x="792153" y="3197546"/>
              <a:ext cx="585112" cy="493769"/>
            </a:xfrm>
            <a:prstGeom prst="rect">
              <a:avLst/>
            </a:prstGeom>
            <a:noFill/>
            <a:ln w="9525">
              <a:noFill/>
            </a:ln>
          </p:spPr>
          <p:txBody>
            <a:bodyPr r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ko-KR" sz="1400" b="1" dirty="0">
                  <a:solidFill>
                    <a:schemeClr val="accent1"/>
                  </a:solidFill>
                  <a:latin typeface="Arial" panose="020B0604020202020204" pitchFamily="34" charset="0"/>
                  <a:ea typeface="Arial Unicode MS" panose="020B0604020202020204" pitchFamily="34" charset="-128"/>
                </a:rPr>
                <a:t>01</a:t>
              </a:r>
              <a:endParaRPr lang="ko-KR" altLang="en-US" sz="1400" b="1" dirty="0">
                <a:solidFill>
                  <a:schemeClr val="accent1"/>
                </a:solidFill>
                <a:latin typeface="Arial" panose="020B0604020202020204" pitchFamily="34" charset="0"/>
                <a:ea typeface="Arial Unicode MS" panose="020B0604020202020204" pitchFamily="34" charset="-128"/>
              </a:endParaRPr>
            </a:p>
          </p:txBody>
        </p:sp>
      </p:grpSp>
      <p:sp>
        <p:nvSpPr>
          <p:cNvPr id="65590" name="Rectangle 54"/>
          <p:cNvSpPr/>
          <p:nvPr/>
        </p:nvSpPr>
        <p:spPr>
          <a:xfrm>
            <a:off x="2095500" y="142875"/>
            <a:ext cx="10001250" cy="1169988"/>
          </a:xfrm>
          <a:prstGeom prst="rect">
            <a:avLst/>
          </a:prstGeom>
          <a:solidFill>
            <a:srgbClr val="FFFFFF"/>
          </a:solidFill>
          <a:ln w="19050" cap="flat" cmpd="sng">
            <a:solidFill>
              <a:srgbClr val="0000FF"/>
            </a:solidFill>
            <a:prstDash val="solid"/>
            <a:miter/>
            <a:headEnd type="none" w="med" len="med"/>
            <a:tailEnd type="none" w="med" len="med"/>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vi-VN" altLang="en-US" sz="3500" dirty="0">
                <a:latin typeface="Arial" panose="020B0604020202020204" pitchFamily="34" charset="0"/>
                <a:cs typeface="Arial" panose="020B0604020202020204" pitchFamily="34" charset="0"/>
              </a:rPr>
              <a:t>Em hãy chia sẽ hiểu biết của bản thân về các câu tục ngữ, th</a:t>
            </a:r>
            <a:r>
              <a:rPr lang="vi-VN" altLang="en-US" sz="3500" dirty="0">
                <a:latin typeface="Arial" panose="020B0604020202020204" pitchFamily="34" charset="0"/>
                <a:ea typeface="Arial" panose="020B0604020202020204" pitchFamily="34" charset="0"/>
              </a:rPr>
              <a:t>à</a:t>
            </a:r>
            <a:r>
              <a:rPr lang="vi-VN" altLang="en-US" sz="3500" dirty="0">
                <a:latin typeface="Arial" panose="020B0604020202020204" pitchFamily="34" charset="0"/>
                <a:cs typeface="Arial" panose="020B0604020202020204" pitchFamily="34" charset="0"/>
              </a:rPr>
              <a:t>nh ngữ dưới đây: </a:t>
            </a:r>
            <a:endParaRPr lang="en-US" altLang="en-US" sz="3500" dirty="0">
              <a:latin typeface="Arial" panose="020B0604020202020204" pitchFamily="34" charset="0"/>
              <a:ea typeface="Arial" panose="020B0604020202020204" pitchFamily="34" charset="0"/>
            </a:endParaRPr>
          </a:p>
        </p:txBody>
      </p:sp>
      <p:sp>
        <p:nvSpPr>
          <p:cNvPr id="4100" name="AutoShape 62" descr="Tục ngữ “Ruộng bề bề không bằng nghề trong tay” - Gõ Tiếng Việt"/>
          <p:cNvSpPr>
            <a:spLocks noChangeAspect="1"/>
          </p:cNvSpPr>
          <p:nvPr/>
        </p:nvSpPr>
        <p:spPr>
          <a:xfrm>
            <a:off x="5943600" y="3276600"/>
            <a:ext cx="304800" cy="3048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en-US" altLang="en-US" sz="1800" dirty="0">
              <a:latin typeface="Arial" panose="020B0604020202020204" pitchFamily="34" charset="0"/>
              <a:ea typeface="Arial" panose="020B0604020202020204" pitchFamily="34" charset="0"/>
            </a:endParaRPr>
          </a:p>
        </p:txBody>
      </p:sp>
      <p:pic>
        <p:nvPicPr>
          <p:cNvPr id="65599" name="Picture 63" descr="2019-01-21_161448"/>
          <p:cNvPicPr>
            <a:picLocks noChangeAspect="1"/>
          </p:cNvPicPr>
          <p:nvPr/>
        </p:nvPicPr>
        <p:blipFill>
          <a:blip r:embed="rId1"/>
          <a:stretch>
            <a:fillRect/>
          </a:stretch>
        </p:blipFill>
        <p:spPr>
          <a:xfrm>
            <a:off x="19050" y="3482975"/>
            <a:ext cx="4970463" cy="3311525"/>
          </a:xfrm>
          <a:prstGeom prst="rect">
            <a:avLst/>
          </a:prstGeom>
          <a:noFill/>
          <a:ln w="9525">
            <a:noFill/>
          </a:ln>
        </p:spPr>
      </p:pic>
      <p:sp>
        <p:nvSpPr>
          <p:cNvPr id="65603" name="Rectangle 67"/>
          <p:cNvSpPr/>
          <p:nvPr/>
        </p:nvSpPr>
        <p:spPr>
          <a:xfrm>
            <a:off x="4989513" y="1447800"/>
            <a:ext cx="6985000" cy="5508625"/>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en-US" altLang="en-US" sz="3200" b="1" dirty="0">
                <a:latin typeface="Arial" panose="020B0604020202020204" pitchFamily="34" charset="0"/>
                <a:cs typeface="Arial" panose="020B0604020202020204" pitchFamily="34" charset="0"/>
              </a:rPr>
              <a:t>Ý nghĩa</a:t>
            </a:r>
            <a:r>
              <a:rPr lang="en-US" altLang="en-US" sz="3200" dirty="0">
                <a:latin typeface="Arial" panose="020B0604020202020204" pitchFamily="34" charset="0"/>
                <a:cs typeface="Arial" panose="020B0604020202020204" pitchFamily="34" charset="0"/>
              </a:rPr>
              <a:t> </a:t>
            </a:r>
            <a:endParaRPr lang="en-US" altLang="en-US" sz="3200" dirty="0">
              <a:latin typeface="Arial" panose="020B0604020202020204" pitchFamily="34" charset="0"/>
              <a:cs typeface="Arial" panose="020B0604020202020204" pitchFamily="34" charset="0"/>
            </a:endParaRPr>
          </a:p>
          <a:p>
            <a:pPr marL="0" lvl="0" indent="0" algn="justLow" eaLnBrk="1" hangingPunct="1">
              <a:lnSpc>
                <a:spcPct val="100000"/>
              </a:lnSpc>
              <a:spcBef>
                <a:spcPct val="0"/>
              </a:spcBef>
              <a:buFontTx/>
              <a:buNone/>
            </a:pPr>
            <a:r>
              <a:rPr lang="en-US" altLang="en-US" sz="3200" dirty="0">
                <a:latin typeface="Arial" panose="020B0604020202020204" pitchFamily="34" charset="0"/>
                <a:cs typeface="Arial" panose="020B0604020202020204" pitchFamily="34" charset="0"/>
              </a:rPr>
              <a:t>+ Nếu có t</a:t>
            </a:r>
            <a:r>
              <a:rPr lang="en-US" altLang="en-US" sz="3200" dirty="0">
                <a:latin typeface="Arial" panose="020B0604020202020204" pitchFamily="34" charset="0"/>
                <a:ea typeface="Arial" panose="020B0604020202020204" pitchFamily="34" charset="0"/>
              </a:rPr>
              <a:t>à</a:t>
            </a:r>
            <a:r>
              <a:rPr lang="en-US" altLang="en-US" sz="3200" dirty="0">
                <a:latin typeface="Arial" panose="020B0604020202020204" pitchFamily="34" charset="0"/>
                <a:cs typeface="Arial" panose="020B0604020202020204" pitchFamily="34" charset="0"/>
              </a:rPr>
              <a:t>i sản nhưng không chăm chỉ l</a:t>
            </a:r>
            <a:r>
              <a:rPr lang="en-US" altLang="en-US" sz="3200" dirty="0">
                <a:latin typeface="Arial" panose="020B0604020202020204" pitchFamily="34" charset="0"/>
                <a:ea typeface="Arial" panose="020B0604020202020204" pitchFamily="34" charset="0"/>
              </a:rPr>
              <a:t>à</a:t>
            </a:r>
            <a:r>
              <a:rPr lang="en-US" altLang="en-US" sz="3200" dirty="0">
                <a:latin typeface="Arial" panose="020B0604020202020204" pitchFamily="34" charset="0"/>
                <a:cs typeface="Arial" panose="020B0604020202020204" pitchFamily="34" charset="0"/>
              </a:rPr>
              <a:t>m việc thì của cải rồi cũng tan biến</a:t>
            </a:r>
            <a:endParaRPr lang="en-US" altLang="en-US" sz="3200" dirty="0">
              <a:latin typeface="Arial" panose="020B0604020202020204" pitchFamily="34" charset="0"/>
              <a:cs typeface="Arial" panose="020B0604020202020204" pitchFamily="34" charset="0"/>
            </a:endParaRPr>
          </a:p>
          <a:p>
            <a:pPr marL="0" lvl="0" indent="0" algn="justLow" eaLnBrk="1" hangingPunct="1">
              <a:lnSpc>
                <a:spcPct val="100000"/>
              </a:lnSpc>
              <a:spcBef>
                <a:spcPct val="0"/>
              </a:spcBef>
              <a:buFontTx/>
              <a:buNone/>
            </a:pPr>
            <a:r>
              <a:rPr lang="en-US" altLang="en-US" sz="3200" dirty="0">
                <a:latin typeface="Arial" panose="020B0604020202020204" pitchFamily="34" charset="0"/>
                <a:cs typeface="Arial" panose="020B0604020202020204" pitchFamily="34" charset="0"/>
              </a:rPr>
              <a:t>+ Có kiến thức, nghiệp vụ v</a:t>
            </a:r>
            <a:r>
              <a:rPr lang="en-US" altLang="en-US" sz="3200" dirty="0">
                <a:latin typeface="Arial" panose="020B0604020202020204" pitchFamily="34" charset="0"/>
                <a:ea typeface="Arial" panose="020B0604020202020204" pitchFamily="34" charset="0"/>
              </a:rPr>
              <a:t>à</a:t>
            </a:r>
            <a:r>
              <a:rPr lang="en-US" altLang="en-US" sz="3200" dirty="0">
                <a:latin typeface="Arial" panose="020B0604020202020204" pitchFamily="34" charset="0"/>
                <a:cs typeface="Arial" panose="020B0604020202020204" pitchFamily="34" charset="0"/>
              </a:rPr>
              <a:t> kĩ năng tốt về một nghề nghiệp n</a:t>
            </a:r>
            <a:r>
              <a:rPr lang="en-US" altLang="en-US" sz="3200" dirty="0">
                <a:latin typeface="Arial" panose="020B0604020202020204" pitchFamily="34" charset="0"/>
                <a:ea typeface="Arial" panose="020B0604020202020204" pitchFamily="34" charset="0"/>
              </a:rPr>
              <a:t>à</a:t>
            </a:r>
            <a:r>
              <a:rPr lang="en-US" altLang="en-US" sz="3200" dirty="0">
                <a:latin typeface="Arial" panose="020B0604020202020204" pitchFamily="34" charset="0"/>
                <a:cs typeface="Arial" panose="020B0604020202020204" pitchFamily="34" charset="0"/>
              </a:rPr>
              <a:t>o đó thì sẽ không lo thiếu ăn thiếu mặc. </a:t>
            </a:r>
            <a:endParaRPr lang="en-US" altLang="en-US" sz="3200" dirty="0">
              <a:latin typeface="Arial" panose="020B0604020202020204" pitchFamily="34" charset="0"/>
              <a:cs typeface="Arial" panose="020B0604020202020204" pitchFamily="34" charset="0"/>
            </a:endParaRPr>
          </a:p>
          <a:p>
            <a:pPr marL="0" lvl="0" indent="0" algn="justLow" eaLnBrk="1" hangingPunct="1">
              <a:lnSpc>
                <a:spcPct val="100000"/>
              </a:lnSpc>
              <a:spcBef>
                <a:spcPct val="0"/>
              </a:spcBef>
              <a:buFontTx/>
              <a:buNone/>
            </a:pPr>
            <a:r>
              <a:rPr lang="en-US" altLang="en-US" sz="3200" b="1" dirty="0">
                <a:latin typeface="Arial" panose="020B0604020202020204" pitchFamily="34" charset="0"/>
                <a:cs typeface="Arial" panose="020B0604020202020204" pitchFamily="34" charset="0"/>
              </a:rPr>
              <a:t>Từ đó</a:t>
            </a:r>
            <a:r>
              <a:rPr lang="en-US" altLang="en-US" sz="3200" dirty="0">
                <a:latin typeface="Arial" panose="020B0604020202020204" pitchFamily="34" charset="0"/>
                <a:cs typeface="Arial" panose="020B0604020202020204" pitchFamily="34" charset="0"/>
              </a:rPr>
              <a:t>, khuyên con người hãy tạo lập, rèn luyện cho mình một nghề nghiệp để mở rộng cánh cửa tương lai. </a:t>
            </a:r>
            <a:endParaRPr lang="en-US" altLang="en-US" sz="3200" dirty="0">
              <a:latin typeface="Arial" panose="020B0604020202020204" pitchFamily="34" charset="0"/>
              <a:ea typeface="Arial" panose="020B0604020202020204" pitchFamily="34" charset="0"/>
            </a:endParaRPr>
          </a:p>
        </p:txBody>
      </p:sp>
      <p:sp>
        <p:nvSpPr>
          <p:cNvPr id="10" name="Rectangle 52"/>
          <p:cNvSpPr/>
          <p:nvPr/>
        </p:nvSpPr>
        <p:spPr>
          <a:xfrm>
            <a:off x="538163" y="560388"/>
            <a:ext cx="1057275" cy="86042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500" b="1" dirty="0">
                <a:solidFill>
                  <a:srgbClr val="FF0000"/>
                </a:solidFill>
                <a:latin typeface="Arial" panose="020B0604020202020204" pitchFamily="34" charset="0"/>
                <a:cs typeface="Arial" panose="020B0604020202020204" pitchFamily="34" charset="0"/>
              </a:rPr>
              <a:t>Khởi</a:t>
            </a:r>
            <a:endParaRPr lang="en-US" altLang="en-US" sz="2500" b="1" dirty="0">
              <a:solidFill>
                <a:srgbClr val="FF0000"/>
              </a:solidFill>
              <a:latin typeface="Arial" panose="020B0604020202020204" pitchFamily="34" charset="0"/>
              <a:cs typeface="Arial" panose="020B0604020202020204" pitchFamily="34" charset="0"/>
            </a:endParaRPr>
          </a:p>
          <a:p>
            <a:pPr marL="0" lvl="0" indent="0" algn="ctr" eaLnBrk="1" hangingPunct="1">
              <a:lnSpc>
                <a:spcPct val="100000"/>
              </a:lnSpc>
              <a:spcBef>
                <a:spcPct val="0"/>
              </a:spcBef>
              <a:buFontTx/>
              <a:buNone/>
            </a:pPr>
            <a:r>
              <a:rPr lang="en-US" altLang="en-US" sz="2500" b="1" dirty="0">
                <a:solidFill>
                  <a:srgbClr val="FF0000"/>
                </a:solidFill>
                <a:latin typeface="Arial" panose="020B0604020202020204" pitchFamily="34" charset="0"/>
                <a:cs typeface="Arial" panose="020B0604020202020204" pitchFamily="34" charset="0"/>
              </a:rPr>
              <a:t> động</a:t>
            </a:r>
            <a:endParaRPr lang="vi-VN" altLang="en-US" sz="2500" b="1" dirty="0">
              <a:solidFill>
                <a:srgbClr val="FF0000"/>
              </a:solidFill>
              <a:latin typeface="Arial" panose="020B0604020202020204" pitchFamily="34" charset="0"/>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5581"/>
                                        </p:tgtEl>
                                        <p:attrNameLst>
                                          <p:attrName>style.visibility</p:attrName>
                                        </p:attrNameLst>
                                      </p:cBhvr>
                                      <p:to>
                                        <p:strVal val="visible"/>
                                      </p:to>
                                    </p:set>
                                    <p:animEffect transition="in" filter="blinds(horizontal)">
                                      <p:cBhvr>
                                        <p:cTn id="7" dur="500"/>
                                        <p:tgtEl>
                                          <p:spTgt spid="6558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590"/>
                                        </p:tgtEl>
                                        <p:attrNameLst>
                                          <p:attrName>style.visibility</p:attrName>
                                        </p:attrNameLst>
                                      </p:cBhvr>
                                      <p:to>
                                        <p:strVal val="visible"/>
                                      </p:to>
                                    </p:set>
                                    <p:animEffect transition="in" filter="blinds(horizontal)">
                                      <p:cBhvr>
                                        <p:cTn id="12" dur="500"/>
                                        <p:tgtEl>
                                          <p:spTgt spid="6559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599"/>
                                        </p:tgtEl>
                                        <p:attrNameLst>
                                          <p:attrName>style.visibility</p:attrName>
                                        </p:attrNameLst>
                                      </p:cBhvr>
                                      <p:to>
                                        <p:strVal val="visible"/>
                                      </p:to>
                                    </p:set>
                                    <p:animEffect transition="in" filter="blinds(horizontal)">
                                      <p:cBhvr>
                                        <p:cTn id="17" dur="500"/>
                                        <p:tgtEl>
                                          <p:spTgt spid="6559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5603"/>
                                        </p:tgtEl>
                                        <p:attrNameLst>
                                          <p:attrName>style.visibility</p:attrName>
                                        </p:attrNameLst>
                                      </p:cBhvr>
                                      <p:to>
                                        <p:strVal val="visible"/>
                                      </p:to>
                                    </p:set>
                                    <p:animEffect transition="in" filter="blinds(horizontal)">
                                      <p:cBhvr>
                                        <p:cTn id="22" dur="500"/>
                                        <p:tgtEl>
                                          <p:spTgt spid="65603"/>
                                        </p:tgtEl>
                                      </p:cBhvr>
                                    </p:animEffect>
                                  </p:childTnLst>
                                </p:cTn>
                              </p:par>
                              <p:par>
                                <p:cTn id="23" presetID="3"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90" grpId="0" animBg="1"/>
      <p:bldP spid="65603"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5234" name="Group 33"/>
          <p:cNvGrpSpPr/>
          <p:nvPr/>
        </p:nvGrpSpPr>
        <p:grpSpPr>
          <a:xfrm>
            <a:off x="211138" y="190500"/>
            <a:ext cx="1670050" cy="1600200"/>
            <a:chOff x="792153" y="2276872"/>
            <a:chExt cx="2699727" cy="2592288"/>
          </a:xfrm>
        </p:grpSpPr>
        <p:sp>
          <p:nvSpPr>
            <p:cNvPr id="35" name="Block Arc 34"/>
            <p:cNvSpPr/>
            <p:nvPr/>
          </p:nvSpPr>
          <p:spPr>
            <a:xfrm>
              <a:off x="899937" y="2276872"/>
              <a:ext cx="2591943" cy="2592288"/>
            </a:xfrm>
            <a:prstGeom prst="blockArc">
              <a:avLst>
                <a:gd name="adj1" fmla="val 12214054"/>
                <a:gd name="adj2" fmla="val 9664598"/>
                <a:gd name="adj3" fmla="val 148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5128" name="TextBox 35"/>
            <p:cNvSpPr txBox="1"/>
            <p:nvPr/>
          </p:nvSpPr>
          <p:spPr>
            <a:xfrm>
              <a:off x="792153" y="3197546"/>
              <a:ext cx="585112" cy="493769"/>
            </a:xfrm>
            <a:prstGeom prst="rect">
              <a:avLst/>
            </a:prstGeom>
            <a:noFill/>
            <a:ln w="9525">
              <a:noFill/>
            </a:ln>
          </p:spPr>
          <p:txBody>
            <a:bodyPr r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ko-KR" sz="1400" b="1" dirty="0">
                  <a:solidFill>
                    <a:schemeClr val="accent1"/>
                  </a:solidFill>
                  <a:latin typeface="Arial" panose="020B0604020202020204" pitchFamily="34" charset="0"/>
                  <a:ea typeface="Arial Unicode MS" panose="020B0604020202020204" pitchFamily="34" charset="-128"/>
                </a:rPr>
                <a:t>01</a:t>
              </a:r>
              <a:endParaRPr lang="ko-KR" altLang="en-US" sz="1400" b="1" dirty="0">
                <a:solidFill>
                  <a:schemeClr val="accent1"/>
                </a:solidFill>
                <a:latin typeface="Arial" panose="020B0604020202020204" pitchFamily="34" charset="0"/>
                <a:ea typeface="Arial Unicode MS" panose="020B0604020202020204" pitchFamily="34" charset="-128"/>
              </a:endParaRPr>
            </a:p>
          </p:txBody>
        </p:sp>
      </p:grpSp>
      <p:sp>
        <p:nvSpPr>
          <p:cNvPr id="95238" name="Rectangle 6"/>
          <p:cNvSpPr/>
          <p:nvPr/>
        </p:nvSpPr>
        <p:spPr>
          <a:xfrm>
            <a:off x="1947863" y="398463"/>
            <a:ext cx="9664700" cy="1177925"/>
          </a:xfrm>
          <a:prstGeom prst="rect">
            <a:avLst/>
          </a:prstGeom>
          <a:solidFill>
            <a:srgbClr val="FFFFFF"/>
          </a:solidFill>
          <a:ln w="19050" cap="flat" cmpd="sng">
            <a:solidFill>
              <a:srgbClr val="0000FF"/>
            </a:solidFill>
            <a:prstDash val="solid"/>
            <a:miter/>
            <a:headEnd type="none" w="med" len="med"/>
            <a:tailEnd type="none" w="med" len="med"/>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vi-VN" altLang="en-US" sz="3500" dirty="0">
                <a:latin typeface="Arial" panose="020B0604020202020204" pitchFamily="34" charset="0"/>
                <a:cs typeface="Arial" panose="020B0604020202020204" pitchFamily="34" charset="0"/>
              </a:rPr>
              <a:t>Em hãy chia sẽ hiểu biết của bản thân về các câu tục ngữ, th</a:t>
            </a:r>
            <a:r>
              <a:rPr lang="vi-VN" altLang="en-US" sz="3500" dirty="0">
                <a:latin typeface="Arial" panose="020B0604020202020204" pitchFamily="34" charset="0"/>
                <a:ea typeface="Arial" panose="020B0604020202020204" pitchFamily="34" charset="0"/>
              </a:rPr>
              <a:t>à</a:t>
            </a:r>
            <a:r>
              <a:rPr lang="vi-VN" altLang="en-US" sz="3500" dirty="0">
                <a:latin typeface="Arial" panose="020B0604020202020204" pitchFamily="34" charset="0"/>
                <a:cs typeface="Arial" panose="020B0604020202020204" pitchFamily="34" charset="0"/>
              </a:rPr>
              <a:t>nh ngữ dưới đây: </a:t>
            </a:r>
            <a:endParaRPr lang="en-US" altLang="en-US" sz="3500" dirty="0">
              <a:latin typeface="Arial" panose="020B0604020202020204" pitchFamily="34" charset="0"/>
              <a:ea typeface="Arial" panose="020B0604020202020204" pitchFamily="34" charset="0"/>
            </a:endParaRPr>
          </a:p>
        </p:txBody>
      </p:sp>
      <p:sp>
        <p:nvSpPr>
          <p:cNvPr id="5124" name="AutoShape 7" descr="Tục ngữ “Ruộng bề bề không bằng nghề trong tay” - Gõ Tiếng Việt"/>
          <p:cNvSpPr>
            <a:spLocks noChangeAspect="1"/>
          </p:cNvSpPr>
          <p:nvPr/>
        </p:nvSpPr>
        <p:spPr>
          <a:xfrm>
            <a:off x="5943600" y="3276600"/>
            <a:ext cx="304800" cy="3048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en-US" altLang="en-US" sz="1800" dirty="0">
              <a:latin typeface="Arial" panose="020B0604020202020204" pitchFamily="34" charset="0"/>
              <a:ea typeface="Arial" panose="020B0604020202020204" pitchFamily="34" charset="0"/>
            </a:endParaRPr>
          </a:p>
        </p:txBody>
      </p:sp>
      <p:pic>
        <p:nvPicPr>
          <p:cNvPr id="95241" name="Picture 9" descr="Một Nghề Cho Chín Còn Hơn Chín Nghề | Triết Lý Sống #TLS - YouTube"/>
          <p:cNvPicPr>
            <a:picLocks noChangeAspect="1"/>
          </p:cNvPicPr>
          <p:nvPr/>
        </p:nvPicPr>
        <p:blipFill>
          <a:blip r:embed="rId1"/>
          <a:stretch>
            <a:fillRect/>
          </a:stretch>
        </p:blipFill>
        <p:spPr>
          <a:xfrm>
            <a:off x="1622425" y="1790700"/>
            <a:ext cx="8947150" cy="5033963"/>
          </a:xfrm>
          <a:prstGeom prst="rect">
            <a:avLst/>
          </a:prstGeom>
          <a:noFill/>
          <a:ln w="9525">
            <a:noFill/>
          </a:ln>
        </p:spPr>
      </p:pic>
      <p:sp>
        <p:nvSpPr>
          <p:cNvPr id="10" name="Rectangle 52"/>
          <p:cNvSpPr/>
          <p:nvPr/>
        </p:nvSpPr>
        <p:spPr>
          <a:xfrm>
            <a:off x="538163" y="560388"/>
            <a:ext cx="1057275" cy="86042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500" b="1" dirty="0">
                <a:solidFill>
                  <a:srgbClr val="FF0000"/>
                </a:solidFill>
                <a:latin typeface="Arial" panose="020B0604020202020204" pitchFamily="34" charset="0"/>
                <a:cs typeface="Arial" panose="020B0604020202020204" pitchFamily="34" charset="0"/>
              </a:rPr>
              <a:t>Khởi</a:t>
            </a:r>
            <a:endParaRPr lang="en-US" altLang="en-US" sz="2500" b="1" dirty="0">
              <a:solidFill>
                <a:srgbClr val="FF0000"/>
              </a:solidFill>
              <a:latin typeface="Arial" panose="020B0604020202020204" pitchFamily="34" charset="0"/>
              <a:cs typeface="Arial" panose="020B0604020202020204" pitchFamily="34" charset="0"/>
            </a:endParaRPr>
          </a:p>
          <a:p>
            <a:pPr marL="0" lvl="0" indent="0" algn="ctr" eaLnBrk="1" hangingPunct="1">
              <a:lnSpc>
                <a:spcPct val="100000"/>
              </a:lnSpc>
              <a:spcBef>
                <a:spcPct val="0"/>
              </a:spcBef>
              <a:buFontTx/>
              <a:buNone/>
            </a:pPr>
            <a:r>
              <a:rPr lang="en-US" altLang="en-US" sz="2500" b="1" dirty="0">
                <a:solidFill>
                  <a:srgbClr val="FF0000"/>
                </a:solidFill>
                <a:latin typeface="Arial" panose="020B0604020202020204" pitchFamily="34" charset="0"/>
                <a:cs typeface="Arial" panose="020B0604020202020204" pitchFamily="34" charset="0"/>
              </a:rPr>
              <a:t> động</a:t>
            </a:r>
            <a:endParaRPr lang="vi-VN" altLang="en-US" sz="2500" b="1" dirty="0">
              <a:solidFill>
                <a:srgbClr val="FF0000"/>
              </a:solidFill>
              <a:latin typeface="Arial" panose="020B0604020202020204" pitchFamily="34" charset="0"/>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blinds(horizontal)">
                                      <p:cBhvr>
                                        <p:cTn id="7" dur="500"/>
                                        <p:tgtEl>
                                          <p:spTgt spid="952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5238"/>
                                        </p:tgtEl>
                                        <p:attrNameLst>
                                          <p:attrName>style.visibility</p:attrName>
                                        </p:attrNameLst>
                                      </p:cBhvr>
                                      <p:to>
                                        <p:strVal val="visible"/>
                                      </p:to>
                                    </p:set>
                                    <p:animEffect transition="in" filter="blinds(horizontal)">
                                      <p:cBhvr>
                                        <p:cTn id="12" dur="500"/>
                                        <p:tgtEl>
                                          <p:spTgt spid="952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5241"/>
                                        </p:tgtEl>
                                        <p:attrNameLst>
                                          <p:attrName>style.visibility</p:attrName>
                                        </p:attrNameLst>
                                      </p:cBhvr>
                                      <p:to>
                                        <p:strVal val="visible"/>
                                      </p:to>
                                    </p:set>
                                    <p:animEffect transition="in" filter="blinds(horizontal)">
                                      <p:cBhvr>
                                        <p:cTn id="17" dur="500"/>
                                        <p:tgtEl>
                                          <p:spTgt spid="95241"/>
                                        </p:tgtEl>
                                      </p:cBhvr>
                                    </p:animEffect>
                                  </p:childTnLst>
                                </p:cTn>
                              </p:par>
                              <p:par>
                                <p:cTn id="18" presetID="3"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5234" name="Group 33"/>
          <p:cNvGrpSpPr/>
          <p:nvPr/>
        </p:nvGrpSpPr>
        <p:grpSpPr>
          <a:xfrm>
            <a:off x="211138" y="190500"/>
            <a:ext cx="1670050" cy="1600200"/>
            <a:chOff x="792153" y="2276872"/>
            <a:chExt cx="2699727" cy="2592288"/>
          </a:xfrm>
        </p:grpSpPr>
        <p:sp>
          <p:nvSpPr>
            <p:cNvPr id="35" name="Block Arc 34"/>
            <p:cNvSpPr/>
            <p:nvPr/>
          </p:nvSpPr>
          <p:spPr>
            <a:xfrm>
              <a:off x="899937" y="2276872"/>
              <a:ext cx="2591943" cy="2592288"/>
            </a:xfrm>
            <a:prstGeom prst="blockArc">
              <a:avLst>
                <a:gd name="adj1" fmla="val 12214054"/>
                <a:gd name="adj2" fmla="val 9664598"/>
                <a:gd name="adj3" fmla="val 148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6153" name="TextBox 35"/>
            <p:cNvSpPr txBox="1"/>
            <p:nvPr/>
          </p:nvSpPr>
          <p:spPr>
            <a:xfrm>
              <a:off x="792153" y="3197546"/>
              <a:ext cx="585112" cy="493769"/>
            </a:xfrm>
            <a:prstGeom prst="rect">
              <a:avLst/>
            </a:prstGeom>
            <a:noFill/>
            <a:ln w="9525">
              <a:noFill/>
            </a:ln>
          </p:spPr>
          <p:txBody>
            <a:bodyPr r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ko-KR" sz="1400" b="1" dirty="0">
                  <a:solidFill>
                    <a:schemeClr val="accent1"/>
                  </a:solidFill>
                  <a:latin typeface="Arial" panose="020B0604020202020204" pitchFamily="34" charset="0"/>
                  <a:ea typeface="Arial Unicode MS" panose="020B0604020202020204" pitchFamily="34" charset="-128"/>
                </a:rPr>
                <a:t>01</a:t>
              </a:r>
              <a:endParaRPr lang="ko-KR" altLang="en-US" sz="1400" b="1" dirty="0">
                <a:solidFill>
                  <a:schemeClr val="accent1"/>
                </a:solidFill>
                <a:latin typeface="Arial" panose="020B0604020202020204" pitchFamily="34" charset="0"/>
                <a:ea typeface="Arial Unicode MS" panose="020B0604020202020204" pitchFamily="34" charset="-128"/>
              </a:endParaRPr>
            </a:p>
          </p:txBody>
        </p:sp>
      </p:grpSp>
      <p:sp>
        <p:nvSpPr>
          <p:cNvPr id="95238" name="Rectangle 6"/>
          <p:cNvSpPr/>
          <p:nvPr/>
        </p:nvSpPr>
        <p:spPr>
          <a:xfrm>
            <a:off x="1947863" y="398463"/>
            <a:ext cx="9664700" cy="1177925"/>
          </a:xfrm>
          <a:prstGeom prst="rect">
            <a:avLst/>
          </a:prstGeom>
          <a:solidFill>
            <a:srgbClr val="FFFFFF"/>
          </a:solidFill>
          <a:ln w="19050" cap="flat" cmpd="sng">
            <a:solidFill>
              <a:srgbClr val="0000FF"/>
            </a:solidFill>
            <a:prstDash val="solid"/>
            <a:miter/>
            <a:headEnd type="none" w="med" len="med"/>
            <a:tailEnd type="none" w="med" len="med"/>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vi-VN" altLang="en-US" sz="3500" dirty="0">
                <a:latin typeface="Arial" panose="020B0604020202020204" pitchFamily="34" charset="0"/>
                <a:cs typeface="Arial" panose="020B0604020202020204" pitchFamily="34" charset="0"/>
              </a:rPr>
              <a:t>Em hãy chia sẽ hiểu biết của bản thân về các câu tục ngữ, th</a:t>
            </a:r>
            <a:r>
              <a:rPr lang="vi-VN" altLang="en-US" sz="3500" dirty="0">
                <a:latin typeface="Arial" panose="020B0604020202020204" pitchFamily="34" charset="0"/>
                <a:ea typeface="Arial" panose="020B0604020202020204" pitchFamily="34" charset="0"/>
              </a:rPr>
              <a:t>à</a:t>
            </a:r>
            <a:r>
              <a:rPr lang="vi-VN" altLang="en-US" sz="3500" dirty="0">
                <a:latin typeface="Arial" panose="020B0604020202020204" pitchFamily="34" charset="0"/>
                <a:cs typeface="Arial" panose="020B0604020202020204" pitchFamily="34" charset="0"/>
              </a:rPr>
              <a:t>nh ngữ dưới đây: </a:t>
            </a:r>
            <a:endParaRPr lang="en-US" altLang="en-US" sz="3500" dirty="0">
              <a:latin typeface="Arial" panose="020B0604020202020204" pitchFamily="34" charset="0"/>
              <a:ea typeface="Arial" panose="020B0604020202020204" pitchFamily="34" charset="0"/>
            </a:endParaRPr>
          </a:p>
        </p:txBody>
      </p:sp>
      <p:sp>
        <p:nvSpPr>
          <p:cNvPr id="6148" name="AutoShape 7" descr="Tục ngữ “Ruộng bề bề không bằng nghề trong tay” - Gõ Tiếng Việt"/>
          <p:cNvSpPr>
            <a:spLocks noChangeAspect="1"/>
          </p:cNvSpPr>
          <p:nvPr/>
        </p:nvSpPr>
        <p:spPr>
          <a:xfrm>
            <a:off x="5943600" y="3276600"/>
            <a:ext cx="304800" cy="3048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en-US" altLang="en-US" sz="1800" dirty="0">
              <a:latin typeface="Arial" panose="020B0604020202020204" pitchFamily="34" charset="0"/>
              <a:ea typeface="Arial" panose="020B0604020202020204" pitchFamily="34" charset="0"/>
            </a:endParaRPr>
          </a:p>
        </p:txBody>
      </p:sp>
      <p:pic>
        <p:nvPicPr>
          <p:cNvPr id="95241" name="Picture 9" descr="Một Nghề Cho Chín Còn Hơn Chín Nghề | Triết Lý Sống #TLS - YouTube"/>
          <p:cNvPicPr>
            <a:picLocks noChangeAspect="1"/>
          </p:cNvPicPr>
          <p:nvPr/>
        </p:nvPicPr>
        <p:blipFill>
          <a:blip r:embed="rId1"/>
          <a:stretch>
            <a:fillRect/>
          </a:stretch>
        </p:blipFill>
        <p:spPr>
          <a:xfrm>
            <a:off x="0" y="3581400"/>
            <a:ext cx="5734050" cy="3225800"/>
          </a:xfrm>
          <a:prstGeom prst="rect">
            <a:avLst/>
          </a:prstGeom>
          <a:noFill/>
          <a:ln w="9525">
            <a:noFill/>
          </a:ln>
        </p:spPr>
      </p:pic>
      <p:sp>
        <p:nvSpPr>
          <p:cNvPr id="95242" name="Rectangle 10"/>
          <p:cNvSpPr/>
          <p:nvPr/>
        </p:nvSpPr>
        <p:spPr>
          <a:xfrm>
            <a:off x="5843588" y="2159000"/>
            <a:ext cx="6348412" cy="4030663"/>
          </a:xfrm>
          <a:prstGeom prst="rect">
            <a:avLst/>
          </a:prstGeom>
          <a:noFill/>
          <a:ln w="9525" cap="flat" cmpd="sng">
            <a:solidFill>
              <a:srgbClr val="0000FF"/>
            </a:solidFill>
            <a:prstDash val="dash"/>
            <a:miter/>
            <a:headEnd type="none" w="med" len="med"/>
            <a:tailEnd type="none" w="med" len="med"/>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en-US" altLang="en-US" sz="3200" b="1" dirty="0">
                <a:latin typeface="Arial" panose="020B0604020202020204" pitchFamily="34" charset="0"/>
                <a:cs typeface="Arial" panose="020B0604020202020204" pitchFamily="34" charset="0"/>
              </a:rPr>
              <a:t>Ý nghĩa</a:t>
            </a:r>
            <a:endParaRPr lang="en-US" altLang="en-US" sz="3200" b="1" dirty="0">
              <a:latin typeface="Arial" panose="020B0604020202020204" pitchFamily="34" charset="0"/>
              <a:cs typeface="Arial" panose="020B0604020202020204" pitchFamily="34" charset="0"/>
            </a:endParaRPr>
          </a:p>
          <a:p>
            <a:pPr marL="0" lvl="0" indent="0" algn="justLow" eaLnBrk="1" hangingPunct="1">
              <a:lnSpc>
                <a:spcPct val="100000"/>
              </a:lnSpc>
              <a:spcBef>
                <a:spcPct val="0"/>
              </a:spcBef>
              <a:buFontTx/>
              <a:buNone/>
            </a:pPr>
            <a:r>
              <a:rPr lang="en-US" altLang="en-US" sz="3200" dirty="0">
                <a:latin typeface="Arial" panose="020B0604020202020204" pitchFamily="34" charset="0"/>
                <a:cs typeface="Arial" panose="020B0604020202020204" pitchFamily="34" charset="0"/>
              </a:rPr>
              <a:t>+ Học nghề gì, l</a:t>
            </a:r>
            <a:r>
              <a:rPr lang="en-US" altLang="en-US" sz="3200" dirty="0">
                <a:latin typeface="Arial" panose="020B0604020202020204" pitchFamily="34" charset="0"/>
                <a:ea typeface="Arial" panose="020B0604020202020204" pitchFamily="34" charset="0"/>
              </a:rPr>
              <a:t>à</a:t>
            </a:r>
            <a:r>
              <a:rPr lang="en-US" altLang="en-US" sz="3200" dirty="0">
                <a:latin typeface="Arial" panose="020B0604020202020204" pitchFamily="34" charset="0"/>
                <a:cs typeface="Arial" panose="020B0604020202020204" pitchFamily="34" charset="0"/>
              </a:rPr>
              <a:t>m việc gì cũng cần phải học đến nơi đến chốn, tu dưỡng nghề nghiệp cho th</a:t>
            </a:r>
            <a:r>
              <a:rPr lang="en-US" altLang="en-US" sz="3200" dirty="0">
                <a:latin typeface="Arial" panose="020B0604020202020204" pitchFamily="34" charset="0"/>
                <a:ea typeface="Arial" panose="020B0604020202020204" pitchFamily="34" charset="0"/>
              </a:rPr>
              <a:t>à</a:t>
            </a:r>
            <a:r>
              <a:rPr lang="en-US" altLang="en-US" sz="3200" dirty="0">
                <a:latin typeface="Arial" panose="020B0604020202020204" pitchFamily="34" charset="0"/>
                <a:cs typeface="Arial" panose="020B0604020202020204" pitchFamily="34" charset="0"/>
              </a:rPr>
              <a:t>nh thạo.</a:t>
            </a:r>
            <a:endParaRPr lang="en-US" altLang="en-US" sz="3200" dirty="0">
              <a:latin typeface="Arial" panose="020B0604020202020204" pitchFamily="34" charset="0"/>
              <a:cs typeface="Arial" panose="020B0604020202020204" pitchFamily="34" charset="0"/>
            </a:endParaRPr>
          </a:p>
          <a:p>
            <a:pPr marL="0" lvl="0" indent="0" algn="justLow" eaLnBrk="1" hangingPunct="1">
              <a:lnSpc>
                <a:spcPct val="100000"/>
              </a:lnSpc>
              <a:spcBef>
                <a:spcPct val="0"/>
              </a:spcBef>
              <a:buFontTx/>
              <a:buNone/>
            </a:pPr>
            <a:r>
              <a:rPr lang="en-US" altLang="en-US" sz="3200" dirty="0">
                <a:latin typeface="Arial" panose="020B0604020202020204" pitchFamily="34" charset="0"/>
                <a:cs typeface="Arial" panose="020B0604020202020204" pitchFamily="34" charset="0"/>
              </a:rPr>
              <a:t>+ Có kiến thức, nghiệp vụ v</a:t>
            </a:r>
            <a:r>
              <a:rPr lang="en-US" altLang="en-US" sz="3200" dirty="0">
                <a:latin typeface="Arial" panose="020B0604020202020204" pitchFamily="34" charset="0"/>
                <a:ea typeface="Arial" panose="020B0604020202020204" pitchFamily="34" charset="0"/>
              </a:rPr>
              <a:t>à</a:t>
            </a:r>
            <a:r>
              <a:rPr lang="en-US" altLang="en-US" sz="3200" dirty="0">
                <a:latin typeface="Arial" panose="020B0604020202020204" pitchFamily="34" charset="0"/>
                <a:cs typeface="Arial" panose="020B0604020202020204" pitchFamily="34" charset="0"/>
              </a:rPr>
              <a:t> kĩ năng nghề nghiệp tốt, con người sẽ đạt được sự th</a:t>
            </a:r>
            <a:r>
              <a:rPr lang="en-US" altLang="en-US" sz="3200" dirty="0">
                <a:latin typeface="Arial" panose="020B0604020202020204" pitchFamily="34" charset="0"/>
                <a:ea typeface="Arial" panose="020B0604020202020204" pitchFamily="34" charset="0"/>
              </a:rPr>
              <a:t>à</a:t>
            </a:r>
            <a:r>
              <a:rPr lang="en-US" altLang="en-US" sz="3200" dirty="0">
                <a:latin typeface="Arial" panose="020B0604020202020204" pitchFamily="34" charset="0"/>
                <a:cs typeface="Arial" panose="020B0604020202020204" pitchFamily="34" charset="0"/>
              </a:rPr>
              <a:t>nh đạt</a:t>
            </a:r>
            <a:endParaRPr lang="en-US" altLang="en-US" sz="3200" dirty="0">
              <a:latin typeface="Arial" panose="020B0604020202020204" pitchFamily="34" charset="0"/>
              <a:ea typeface="Arial" panose="020B0604020202020204" pitchFamily="34" charset="0"/>
            </a:endParaRPr>
          </a:p>
        </p:txBody>
      </p:sp>
      <p:sp>
        <p:nvSpPr>
          <p:cNvPr id="10" name="Rectangle 52"/>
          <p:cNvSpPr/>
          <p:nvPr/>
        </p:nvSpPr>
        <p:spPr>
          <a:xfrm>
            <a:off x="538163" y="560388"/>
            <a:ext cx="1057275" cy="86042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500" b="1" dirty="0">
                <a:solidFill>
                  <a:srgbClr val="FF0000"/>
                </a:solidFill>
                <a:latin typeface="Arial" panose="020B0604020202020204" pitchFamily="34" charset="0"/>
                <a:cs typeface="Arial" panose="020B0604020202020204" pitchFamily="34" charset="0"/>
              </a:rPr>
              <a:t>Khởi</a:t>
            </a:r>
            <a:endParaRPr lang="en-US" altLang="en-US" sz="2500" b="1" dirty="0">
              <a:solidFill>
                <a:srgbClr val="FF0000"/>
              </a:solidFill>
              <a:latin typeface="Arial" panose="020B0604020202020204" pitchFamily="34" charset="0"/>
              <a:cs typeface="Arial" panose="020B0604020202020204" pitchFamily="34" charset="0"/>
            </a:endParaRPr>
          </a:p>
          <a:p>
            <a:pPr marL="0" lvl="0" indent="0" algn="ctr" eaLnBrk="1" hangingPunct="1">
              <a:lnSpc>
                <a:spcPct val="100000"/>
              </a:lnSpc>
              <a:spcBef>
                <a:spcPct val="0"/>
              </a:spcBef>
              <a:buFontTx/>
              <a:buNone/>
            </a:pPr>
            <a:r>
              <a:rPr lang="en-US" altLang="en-US" sz="2500" b="1" dirty="0">
                <a:solidFill>
                  <a:srgbClr val="FF0000"/>
                </a:solidFill>
                <a:latin typeface="Arial" panose="020B0604020202020204" pitchFamily="34" charset="0"/>
                <a:cs typeface="Arial" panose="020B0604020202020204" pitchFamily="34" charset="0"/>
              </a:rPr>
              <a:t> động</a:t>
            </a:r>
            <a:endParaRPr lang="vi-VN" altLang="en-US" sz="2500" b="1" dirty="0">
              <a:solidFill>
                <a:srgbClr val="FF0000"/>
              </a:solidFill>
              <a:latin typeface="Arial" panose="020B0604020202020204" pitchFamily="34" charset="0"/>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blinds(horizontal)">
                                      <p:cBhvr>
                                        <p:cTn id="7" dur="500"/>
                                        <p:tgtEl>
                                          <p:spTgt spid="952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5238"/>
                                        </p:tgtEl>
                                        <p:attrNameLst>
                                          <p:attrName>style.visibility</p:attrName>
                                        </p:attrNameLst>
                                      </p:cBhvr>
                                      <p:to>
                                        <p:strVal val="visible"/>
                                      </p:to>
                                    </p:set>
                                    <p:animEffect transition="in" filter="blinds(horizontal)">
                                      <p:cBhvr>
                                        <p:cTn id="12" dur="500"/>
                                        <p:tgtEl>
                                          <p:spTgt spid="952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5241"/>
                                        </p:tgtEl>
                                        <p:attrNameLst>
                                          <p:attrName>style.visibility</p:attrName>
                                        </p:attrNameLst>
                                      </p:cBhvr>
                                      <p:to>
                                        <p:strVal val="visible"/>
                                      </p:to>
                                    </p:set>
                                    <p:animEffect transition="in" filter="blinds(horizontal)">
                                      <p:cBhvr>
                                        <p:cTn id="17" dur="500"/>
                                        <p:tgtEl>
                                          <p:spTgt spid="952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5242"/>
                                        </p:tgtEl>
                                        <p:attrNameLst>
                                          <p:attrName>style.visibility</p:attrName>
                                        </p:attrNameLst>
                                      </p:cBhvr>
                                      <p:to>
                                        <p:strVal val="visible"/>
                                      </p:to>
                                    </p:set>
                                    <p:animEffect transition="in" filter="blinds(horizontal)">
                                      <p:cBhvr>
                                        <p:cTn id="22" dur="500"/>
                                        <p:tgtEl>
                                          <p:spTgt spid="95242"/>
                                        </p:tgtEl>
                                      </p:cBhvr>
                                    </p:animEffect>
                                  </p:childTnLst>
                                </p:cTn>
                              </p:par>
                              <p:par>
                                <p:cTn id="23" presetID="3"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animBg="1"/>
      <p:bldP spid="95242"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ext Placeholder 1"/>
          <p:cNvSpPr>
            <a:spLocks noGrp="1"/>
          </p:cNvSpPr>
          <p:nvPr>
            <p:ph type="body" sz="quarter" idx="4294967295"/>
          </p:nvPr>
        </p:nvSpPr>
        <p:spPr>
          <a:xfrm>
            <a:off x="323850" y="339725"/>
            <a:ext cx="11572875" cy="723900"/>
          </a:xfrm>
          <a:ln/>
        </p:spPr>
        <p:txBody>
          <a:bodyPr vert="horz" wrap="square" lIns="91440" tIns="45720" rIns="91440" bIns="45720"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gn="ctr" eaLnBrk="1" hangingPunct="1">
              <a:buNone/>
            </a:pPr>
            <a:r>
              <a:rPr lang="en-US" altLang="en-US" sz="3500" b="1" dirty="0">
                <a:solidFill>
                  <a:srgbClr val="0000CC"/>
                </a:solidFill>
                <a:latin typeface="Arial" panose="020B0604020202020204" pitchFamily="34" charset="0"/>
                <a:ea typeface="Arial Unicode MS" panose="020B0604020202020204" pitchFamily="34" charset="-128"/>
              </a:rPr>
              <a:t>BÀI 5: THỊ TRƯỜNG LAO ĐỘNG VÀ VIỆC LÀM</a:t>
            </a:r>
            <a:endParaRPr lang="en-US" altLang="en-US" sz="3500" b="1" dirty="0">
              <a:solidFill>
                <a:srgbClr val="0000CC"/>
              </a:solidFill>
              <a:latin typeface="Arial" panose="020B0604020202020204" pitchFamily="34" charset="0"/>
              <a:ea typeface="Arial Unicode MS" panose="020B0604020202020204" pitchFamily="34" charset="-128"/>
            </a:endParaRPr>
          </a:p>
        </p:txBody>
      </p:sp>
      <p:sp>
        <p:nvSpPr>
          <p:cNvPr id="4" name="Rectangle 3"/>
          <p:cNvSpPr/>
          <p:nvPr/>
        </p:nvSpPr>
        <p:spPr>
          <a:xfrm>
            <a:off x="1946019" y="5242354"/>
            <a:ext cx="2509007" cy="545436"/>
          </a:xfrm>
          <a:prstGeom prst="rect">
            <a:avLst/>
          </a:prstGeom>
          <a:solidFill>
            <a:schemeClr val="accent1"/>
          </a:solidFill>
          <a:ln>
            <a:noFill/>
          </a:ln>
          <a:scene3d>
            <a:camera prst="orthographicFront">
              <a:rot lat="297669" lon="18624798" rev="52620"/>
            </a:camera>
            <a:lightRig rig="threePt" dir="t">
              <a:rot lat="0" lon="0" rev="1800000"/>
            </a:lightRig>
          </a:scene3d>
          <a:sp3d extrusionH="21717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 name="Rectangle 4"/>
          <p:cNvSpPr/>
          <p:nvPr/>
        </p:nvSpPr>
        <p:spPr>
          <a:xfrm>
            <a:off x="4400645" y="4696918"/>
            <a:ext cx="2509007" cy="545436"/>
          </a:xfrm>
          <a:prstGeom prst="rect">
            <a:avLst/>
          </a:prstGeom>
          <a:solidFill>
            <a:schemeClr val="accent2"/>
          </a:solidFill>
          <a:ln>
            <a:noFill/>
          </a:ln>
          <a:scene3d>
            <a:camera prst="orthographicFront">
              <a:rot lat="297669" lon="18624798" rev="52620"/>
            </a:camera>
            <a:lightRig rig="threePt" dir="t">
              <a:rot lat="0" lon="0" rev="1800000"/>
            </a:lightRig>
          </a:scene3d>
          <a:sp3d extrusionH="217170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p:cNvSpPr/>
          <p:nvPr/>
        </p:nvSpPr>
        <p:spPr>
          <a:xfrm>
            <a:off x="6855271" y="4151482"/>
            <a:ext cx="2509007" cy="545436"/>
          </a:xfrm>
          <a:prstGeom prst="rect">
            <a:avLst/>
          </a:prstGeom>
          <a:solidFill>
            <a:schemeClr val="accent3"/>
          </a:solidFill>
          <a:ln>
            <a:noFill/>
          </a:ln>
          <a:scene3d>
            <a:camera prst="orthographicFront">
              <a:rot lat="297669" lon="18624798" rev="52620"/>
            </a:camera>
            <a:lightRig rig="threePt" dir="t">
              <a:rot lat="0" lon="0" rev="1800000"/>
            </a:lightRig>
          </a:scene3d>
          <a:sp3d extrusionH="21717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7" name="Rectangle 6"/>
          <p:cNvSpPr/>
          <p:nvPr/>
        </p:nvSpPr>
        <p:spPr>
          <a:xfrm>
            <a:off x="9309898" y="3606046"/>
            <a:ext cx="2509007" cy="545436"/>
          </a:xfrm>
          <a:prstGeom prst="rect">
            <a:avLst/>
          </a:prstGeom>
          <a:solidFill>
            <a:schemeClr val="accent4"/>
          </a:solidFill>
          <a:ln>
            <a:noFill/>
          </a:ln>
          <a:scene3d>
            <a:camera prst="orthographicFront">
              <a:rot lat="297669" lon="18624798" rev="52620"/>
            </a:camera>
            <a:lightRig rig="threePt" dir="t">
              <a:rot lat="0" lon="0" rev="1800000"/>
            </a:lightRig>
          </a:scene3d>
          <a:sp3d extrusionH="217170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 name="자유형: 도형 61"/>
          <p:cNvSpPr/>
          <p:nvPr/>
        </p:nvSpPr>
        <p:spPr>
          <a:xfrm rot="11266131">
            <a:off x="5694363" y="2063750"/>
            <a:ext cx="1047750" cy="2138363"/>
          </a:xfrm>
          <a:custGeom>
            <a:avLst/>
            <a:gdLst>
              <a:gd name="connsiteX0" fmla="*/ 2440006 w 3669051"/>
              <a:gd name="connsiteY0" fmla="*/ 3234462 h 7491301"/>
              <a:gd name="connsiteX1" fmla="*/ 2357940 w 3669051"/>
              <a:gd name="connsiteY1" fmla="*/ 3208044 h 7491301"/>
              <a:gd name="connsiteX2" fmla="*/ 2242879 w 3669051"/>
              <a:gd name="connsiteY2" fmla="*/ 3195229 h 7491301"/>
              <a:gd name="connsiteX3" fmla="*/ 1996032 w 3669051"/>
              <a:gd name="connsiteY3" fmla="*/ 3192649 h 7491301"/>
              <a:gd name="connsiteX4" fmla="*/ 1857994 w 3669051"/>
              <a:gd name="connsiteY4" fmla="*/ 3219020 h 7491301"/>
              <a:gd name="connsiteX5" fmla="*/ 1857996 w 3669051"/>
              <a:gd name="connsiteY5" fmla="*/ 456605 h 7491301"/>
              <a:gd name="connsiteX6" fmla="*/ 1859951 w 3669051"/>
              <a:gd name="connsiteY6" fmla="*/ 437212 h 7491301"/>
              <a:gd name="connsiteX7" fmla="*/ 1859951 w 3669051"/>
              <a:gd name="connsiteY7" fmla="*/ 285783 h 7491301"/>
              <a:gd name="connsiteX8" fmla="*/ 2145734 w 3669051"/>
              <a:gd name="connsiteY8" fmla="*/ 0 h 7491301"/>
              <a:gd name="connsiteX9" fmla="*/ 2431517 w 3669051"/>
              <a:gd name="connsiteY9" fmla="*/ 285783 h 7491301"/>
              <a:gd name="connsiteX10" fmla="*/ 2431517 w 3669051"/>
              <a:gd name="connsiteY10" fmla="*/ 389658 h 7491301"/>
              <a:gd name="connsiteX11" fmla="*/ 2434094 w 3669051"/>
              <a:gd name="connsiteY11" fmla="*/ 397959 h 7491301"/>
              <a:gd name="connsiteX12" fmla="*/ 2440006 w 3669051"/>
              <a:gd name="connsiteY12" fmla="*/ 456607 h 7491301"/>
              <a:gd name="connsiteX13" fmla="*/ 3663885 w 3669051"/>
              <a:gd name="connsiteY13" fmla="*/ 4971430 h 7491301"/>
              <a:gd name="connsiteX14" fmla="*/ 3087037 w 3669051"/>
              <a:gd name="connsiteY14" fmla="*/ 4645749 h 7491301"/>
              <a:gd name="connsiteX15" fmla="*/ 3087039 w 3669051"/>
              <a:gd name="connsiteY15" fmla="*/ 3741112 h 7491301"/>
              <a:gd name="connsiteX16" fmla="*/ 3378045 w 3669051"/>
              <a:gd name="connsiteY16" fmla="*/ 3450104 h 7491301"/>
              <a:gd name="connsiteX17" fmla="*/ 3378043 w 3669051"/>
              <a:gd name="connsiteY17" fmla="*/ 3450108 h 7491301"/>
              <a:gd name="connsiteX18" fmla="*/ 3669049 w 3669051"/>
              <a:gd name="connsiteY18" fmla="*/ 3741114 h 7491301"/>
              <a:gd name="connsiteX19" fmla="*/ 3669051 w 3669051"/>
              <a:gd name="connsiteY19" fmla="*/ 4937261 h 7491301"/>
              <a:gd name="connsiteX20" fmla="*/ 1342726 w 3669051"/>
              <a:gd name="connsiteY20" fmla="*/ 5124927 h 7491301"/>
              <a:gd name="connsiteX21" fmla="*/ 707169 w 3669051"/>
              <a:gd name="connsiteY21" fmla="*/ 5064813 h 7491301"/>
              <a:gd name="connsiteX22" fmla="*/ 444860 w 3669051"/>
              <a:gd name="connsiteY22" fmla="*/ 4747698 h 7491301"/>
              <a:gd name="connsiteX23" fmla="*/ 761974 w 3669051"/>
              <a:gd name="connsiteY23" fmla="*/ 4485386 h 7491301"/>
              <a:gd name="connsiteX24" fmla="*/ 1338334 w 3669051"/>
              <a:gd name="connsiteY24" fmla="*/ 4539903 h 7491301"/>
              <a:gd name="connsiteX25" fmla="*/ 2481818 w 3669051"/>
              <a:gd name="connsiteY25" fmla="*/ 6067117 h 7491301"/>
              <a:gd name="connsiteX26" fmla="*/ 1819099 w 3669051"/>
              <a:gd name="connsiteY26" fmla="*/ 5965334 h 7491301"/>
              <a:gd name="connsiteX27" fmla="*/ 1776969 w 3669051"/>
              <a:gd name="connsiteY27" fmla="*/ 5958180 h 7491301"/>
              <a:gd name="connsiteX28" fmla="*/ 1766444 w 3669051"/>
              <a:gd name="connsiteY28" fmla="*/ 5954129 h 7491301"/>
              <a:gd name="connsiteX29" fmla="*/ 1764895 w 3669051"/>
              <a:gd name="connsiteY29" fmla="*/ 5953533 h 7491301"/>
              <a:gd name="connsiteX30" fmla="*/ 1669123 w 3669051"/>
              <a:gd name="connsiteY30" fmla="*/ 5916672 h 7491301"/>
              <a:gd name="connsiteX31" fmla="*/ 1534796 w 3669051"/>
              <a:gd name="connsiteY31" fmla="*/ 5681375 h 7491301"/>
              <a:gd name="connsiteX32" fmla="*/ 1535024 w 3669051"/>
              <a:gd name="connsiteY32" fmla="*/ 5677992 h 7491301"/>
              <a:gd name="connsiteX33" fmla="*/ 1529638 w 3669051"/>
              <a:gd name="connsiteY33" fmla="*/ 5659973 h 7491301"/>
              <a:gd name="connsiteX34" fmla="*/ 1522264 w 3669051"/>
              <a:gd name="connsiteY34" fmla="*/ 5578283 h 7491301"/>
              <a:gd name="connsiteX35" fmla="*/ 1539496 w 3669051"/>
              <a:gd name="connsiteY35" fmla="*/ 3929119 h 7491301"/>
              <a:gd name="connsiteX36" fmla="*/ 468177 w 3669051"/>
              <a:gd name="connsiteY36" fmla="*/ 3851970 h 7491301"/>
              <a:gd name="connsiteX37" fmla="*/ 356839 w 3669051"/>
              <a:gd name="connsiteY37" fmla="*/ 3821025 h 7491301"/>
              <a:gd name="connsiteX38" fmla="*/ 347240 w 3669051"/>
              <a:gd name="connsiteY38" fmla="*/ 3813496 h 7491301"/>
              <a:gd name="connsiteX39" fmla="*/ 340338 w 3669051"/>
              <a:gd name="connsiteY39" fmla="*/ 3812854 h 7491301"/>
              <a:gd name="connsiteX40" fmla="*/ 135089 w 3669051"/>
              <a:gd name="connsiteY40" fmla="*/ 3565146 h 7491301"/>
              <a:gd name="connsiteX41" fmla="*/ 0 w 3669051"/>
              <a:gd name="connsiteY41" fmla="*/ 1998454 h 7491301"/>
              <a:gd name="connsiteX42" fmla="*/ 244505 w 3669051"/>
              <a:gd name="connsiteY42" fmla="*/ 1798397 h 7491301"/>
              <a:gd name="connsiteX43" fmla="*/ 545943 w 3669051"/>
              <a:gd name="connsiteY43" fmla="*/ 1997374 h 7491301"/>
              <a:gd name="connsiteX44" fmla="*/ 556336 w 3669051"/>
              <a:gd name="connsiteY44" fmla="*/ 2048419 h 7491301"/>
              <a:gd name="connsiteX45" fmla="*/ 558157 w 3669051"/>
              <a:gd name="connsiteY45" fmla="*/ 2048419 h 7491301"/>
              <a:gd name="connsiteX46" fmla="*/ 690393 w 3669051"/>
              <a:gd name="connsiteY46" fmla="*/ 3284455 h 7491301"/>
              <a:gd name="connsiteX47" fmla="*/ 1939025 w 3669051"/>
              <a:gd name="connsiteY47" fmla="*/ 3374370 h 7491301"/>
              <a:gd name="connsiteX48" fmla="*/ 1950279 w 3669051"/>
              <a:gd name="connsiteY48" fmla="*/ 3372220 h 7491301"/>
              <a:gd name="connsiteX49" fmla="*/ 2125166 w 3669051"/>
              <a:gd name="connsiteY49" fmla="*/ 3374048 h 7491301"/>
              <a:gd name="connsiteX50" fmla="*/ 2525854 w 3669051"/>
              <a:gd name="connsiteY50" fmla="*/ 3783197 h 7491301"/>
              <a:gd name="connsiteX51" fmla="*/ 2510000 w 3669051"/>
              <a:gd name="connsiteY51" fmla="*/ 5300375 h 7491301"/>
              <a:gd name="connsiteX52" fmla="*/ 2983291 w 3669051"/>
              <a:gd name="connsiteY52" fmla="*/ 4887309 h 7491301"/>
              <a:gd name="connsiteX53" fmla="*/ 3518010 w 3669051"/>
              <a:gd name="connsiteY53" fmla="*/ 5189204 h 7491301"/>
              <a:gd name="connsiteX54" fmla="*/ 3491316 w 3669051"/>
              <a:gd name="connsiteY54" fmla="*/ 5205399 h 7491301"/>
              <a:gd name="connsiteX55" fmla="*/ 3473613 w 3669051"/>
              <a:gd name="connsiteY55" fmla="*/ 5208974 h 7491301"/>
              <a:gd name="connsiteX56" fmla="*/ 3420565 w 3669051"/>
              <a:gd name="connsiteY56" fmla="*/ 5278174 h 7491301"/>
              <a:gd name="connsiteX57" fmla="*/ 2582196 w 3669051"/>
              <a:gd name="connsiteY57" fmla="*/ 6009864 h 7491301"/>
              <a:gd name="connsiteX58" fmla="*/ 2481818 w 3669051"/>
              <a:gd name="connsiteY58" fmla="*/ 6067117 h 7491301"/>
              <a:gd name="connsiteX59" fmla="*/ 1851416 w 3669051"/>
              <a:gd name="connsiteY59" fmla="*/ 7491253 h 7491301"/>
              <a:gd name="connsiteX60" fmla="*/ 1186542 w 3669051"/>
              <a:gd name="connsiteY60" fmla="*/ 6934581 h 7491301"/>
              <a:gd name="connsiteX61" fmla="*/ 1730800 w 3669051"/>
              <a:gd name="connsiteY61" fmla="*/ 6131285 h 7491301"/>
              <a:gd name="connsiteX62" fmla="*/ 2534095 w 3669051"/>
              <a:gd name="connsiteY62" fmla="*/ 6675543 h 7491301"/>
              <a:gd name="connsiteX63" fmla="*/ 1989837 w 3669051"/>
              <a:gd name="connsiteY63" fmla="*/ 7478839 h 7491301"/>
              <a:gd name="connsiteX64" fmla="*/ 1851416 w 3669051"/>
              <a:gd name="connsiteY64" fmla="*/ 7491253 h 749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669051" h="7491301">
                <a:moveTo>
                  <a:pt x="2440006" y="3234462"/>
                </a:moveTo>
                <a:lnTo>
                  <a:pt x="2357940" y="3208044"/>
                </a:lnTo>
                <a:cubicBezTo>
                  <a:pt x="2320813" y="3200041"/>
                  <a:pt x="2282333" y="3195641"/>
                  <a:pt x="2242879" y="3195229"/>
                </a:cubicBezTo>
                <a:lnTo>
                  <a:pt x="1996032" y="3192649"/>
                </a:lnTo>
                <a:lnTo>
                  <a:pt x="1857994" y="3219020"/>
                </a:lnTo>
                <a:cubicBezTo>
                  <a:pt x="1857994" y="2298216"/>
                  <a:pt x="1857996" y="1377410"/>
                  <a:pt x="1857996" y="456605"/>
                </a:cubicBezTo>
                <a:lnTo>
                  <a:pt x="1859951" y="437212"/>
                </a:lnTo>
                <a:lnTo>
                  <a:pt x="1859951" y="285783"/>
                </a:lnTo>
                <a:cubicBezTo>
                  <a:pt x="1859951" y="127949"/>
                  <a:pt x="1987900" y="0"/>
                  <a:pt x="2145734" y="0"/>
                </a:cubicBezTo>
                <a:cubicBezTo>
                  <a:pt x="2303568" y="0"/>
                  <a:pt x="2431517" y="127949"/>
                  <a:pt x="2431517" y="285783"/>
                </a:cubicBezTo>
                <a:lnTo>
                  <a:pt x="2431517" y="389658"/>
                </a:lnTo>
                <a:lnTo>
                  <a:pt x="2434094" y="397959"/>
                </a:lnTo>
                <a:cubicBezTo>
                  <a:pt x="2437970" y="416903"/>
                  <a:pt x="2440006" y="436517"/>
                  <a:pt x="2440006" y="456607"/>
                </a:cubicBezTo>
                <a:close/>
                <a:moveTo>
                  <a:pt x="3663885" y="4971430"/>
                </a:moveTo>
                <a:lnTo>
                  <a:pt x="3087037" y="4645749"/>
                </a:lnTo>
                <a:cubicBezTo>
                  <a:pt x="3087037" y="4344204"/>
                  <a:pt x="3087039" y="4042657"/>
                  <a:pt x="3087039" y="3741112"/>
                </a:cubicBezTo>
                <a:cubicBezTo>
                  <a:pt x="3087039" y="3580393"/>
                  <a:pt x="3217327" y="3450106"/>
                  <a:pt x="3378045" y="3450104"/>
                </a:cubicBezTo>
                <a:cubicBezTo>
                  <a:pt x="3378045" y="3450106"/>
                  <a:pt x="3378043" y="3450106"/>
                  <a:pt x="3378043" y="3450108"/>
                </a:cubicBezTo>
                <a:cubicBezTo>
                  <a:pt x="3538761" y="3450108"/>
                  <a:pt x="3669051" y="3580396"/>
                  <a:pt x="3669049" y="3741114"/>
                </a:cubicBezTo>
                <a:cubicBezTo>
                  <a:pt x="3669049" y="4139829"/>
                  <a:pt x="3669051" y="4538546"/>
                  <a:pt x="3669051" y="4937261"/>
                </a:cubicBezTo>
                <a:close/>
                <a:moveTo>
                  <a:pt x="1342726" y="5124927"/>
                </a:moveTo>
                <a:lnTo>
                  <a:pt x="707169" y="5064813"/>
                </a:lnTo>
                <a:cubicBezTo>
                  <a:pt x="547166" y="5049680"/>
                  <a:pt x="429726" y="4907702"/>
                  <a:pt x="444860" y="4747698"/>
                </a:cubicBezTo>
                <a:cubicBezTo>
                  <a:pt x="459994" y="4587693"/>
                  <a:pt x="601972" y="4470253"/>
                  <a:pt x="761974" y="4485386"/>
                </a:cubicBezTo>
                <a:lnTo>
                  <a:pt x="1338334" y="4539903"/>
                </a:lnTo>
                <a:close/>
                <a:moveTo>
                  <a:pt x="2481818" y="6067117"/>
                </a:moveTo>
                <a:cubicBezTo>
                  <a:pt x="2354636" y="6059694"/>
                  <a:pt x="1936574" y="5983490"/>
                  <a:pt x="1819099" y="5965334"/>
                </a:cubicBezTo>
                <a:lnTo>
                  <a:pt x="1776969" y="5958180"/>
                </a:lnTo>
                <a:lnTo>
                  <a:pt x="1766444" y="5954129"/>
                </a:lnTo>
                <a:lnTo>
                  <a:pt x="1764895" y="5953533"/>
                </a:lnTo>
                <a:lnTo>
                  <a:pt x="1669123" y="5916672"/>
                </a:lnTo>
                <a:cubicBezTo>
                  <a:pt x="1589476" y="5865807"/>
                  <a:pt x="1538048" y="5778001"/>
                  <a:pt x="1534796" y="5681375"/>
                </a:cubicBezTo>
                <a:lnTo>
                  <a:pt x="1535024" y="5677992"/>
                </a:lnTo>
                <a:lnTo>
                  <a:pt x="1529638" y="5659973"/>
                </a:lnTo>
                <a:cubicBezTo>
                  <a:pt x="1524519" y="5633558"/>
                  <a:pt x="1521972" y="5606237"/>
                  <a:pt x="1522264" y="5578283"/>
                </a:cubicBezTo>
                <a:lnTo>
                  <a:pt x="1539496" y="3929119"/>
                </a:lnTo>
                <a:lnTo>
                  <a:pt x="468177" y="3851970"/>
                </a:lnTo>
                <a:cubicBezTo>
                  <a:pt x="428100" y="3849085"/>
                  <a:pt x="390506" y="3838212"/>
                  <a:pt x="356839" y="3821025"/>
                </a:cubicBezTo>
                <a:lnTo>
                  <a:pt x="347240" y="3813496"/>
                </a:lnTo>
                <a:lnTo>
                  <a:pt x="340338" y="3812854"/>
                </a:lnTo>
                <a:cubicBezTo>
                  <a:pt x="231784" y="3780038"/>
                  <a:pt x="147910" y="3685001"/>
                  <a:pt x="135089" y="3565146"/>
                </a:cubicBezTo>
                <a:lnTo>
                  <a:pt x="0" y="1998454"/>
                </a:lnTo>
                <a:cubicBezTo>
                  <a:pt x="32885" y="1892050"/>
                  <a:pt x="126726" y="1810262"/>
                  <a:pt x="244505" y="1798397"/>
                </a:cubicBezTo>
                <a:cubicBezTo>
                  <a:pt x="381914" y="1784555"/>
                  <a:pt x="506377" y="1870474"/>
                  <a:pt x="545943" y="1997374"/>
                </a:cubicBezTo>
                <a:lnTo>
                  <a:pt x="556336" y="2048419"/>
                </a:lnTo>
                <a:lnTo>
                  <a:pt x="558157" y="2048419"/>
                </a:lnTo>
                <a:lnTo>
                  <a:pt x="690393" y="3284455"/>
                </a:lnTo>
                <a:lnTo>
                  <a:pt x="1939025" y="3374370"/>
                </a:lnTo>
                <a:lnTo>
                  <a:pt x="1950279" y="3372220"/>
                </a:lnTo>
                <a:lnTo>
                  <a:pt x="2125166" y="3374048"/>
                </a:lnTo>
                <a:cubicBezTo>
                  <a:pt x="2348796" y="3376384"/>
                  <a:pt x="2528190" y="3559567"/>
                  <a:pt x="2525854" y="3783197"/>
                </a:cubicBezTo>
                <a:lnTo>
                  <a:pt x="2510000" y="5300375"/>
                </a:lnTo>
                <a:lnTo>
                  <a:pt x="2983291" y="4887309"/>
                </a:lnTo>
                <a:lnTo>
                  <a:pt x="3518010" y="5189204"/>
                </a:lnTo>
                <a:lnTo>
                  <a:pt x="3491316" y="5205399"/>
                </a:lnTo>
                <a:lnTo>
                  <a:pt x="3473613" y="5208974"/>
                </a:lnTo>
                <a:lnTo>
                  <a:pt x="3420565" y="5278174"/>
                </a:lnTo>
                <a:lnTo>
                  <a:pt x="2582196" y="6009864"/>
                </a:lnTo>
                <a:cubicBezTo>
                  <a:pt x="2551925" y="6036284"/>
                  <a:pt x="2517730" y="6055319"/>
                  <a:pt x="2481818" y="6067117"/>
                </a:cubicBezTo>
                <a:close/>
                <a:moveTo>
                  <a:pt x="1851416" y="7491253"/>
                </a:moveTo>
                <a:cubicBezTo>
                  <a:pt x="1532311" y="7487445"/>
                  <a:pt x="1249131" y="7260182"/>
                  <a:pt x="1186542" y="6934581"/>
                </a:cubicBezTo>
                <a:cubicBezTo>
                  <a:pt x="1115011" y="6562464"/>
                  <a:pt x="1358683" y="6202816"/>
                  <a:pt x="1730800" y="6131285"/>
                </a:cubicBezTo>
                <a:cubicBezTo>
                  <a:pt x="2102915" y="6059754"/>
                  <a:pt x="2462562" y="6303426"/>
                  <a:pt x="2534095" y="6675543"/>
                </a:cubicBezTo>
                <a:cubicBezTo>
                  <a:pt x="2605626" y="7047659"/>
                  <a:pt x="2361954" y="7407307"/>
                  <a:pt x="1989837" y="7478839"/>
                </a:cubicBezTo>
                <a:cubicBezTo>
                  <a:pt x="1943323" y="7487781"/>
                  <a:pt x="1897003" y="7491797"/>
                  <a:pt x="1851416" y="749125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pic>
        <p:nvPicPr>
          <p:cNvPr id="7176" name="Picture 44" descr="screen-shot-2023-01-25-at-115135-am-1674622323494872937141"/>
          <p:cNvPicPr>
            <a:picLocks noChangeAspect="1"/>
          </p:cNvPicPr>
          <p:nvPr/>
        </p:nvPicPr>
        <p:blipFill>
          <a:blip r:embed="rId1"/>
          <a:stretch>
            <a:fillRect/>
          </a:stretch>
        </p:blipFill>
        <p:spPr>
          <a:xfrm>
            <a:off x="661988" y="2320925"/>
            <a:ext cx="2947987" cy="2014538"/>
          </a:xfrm>
          <a:prstGeom prst="rect">
            <a:avLst/>
          </a:prstGeom>
          <a:noFill/>
          <a:ln w="9525">
            <a:noFill/>
          </a:ln>
        </p:spPr>
      </p:pic>
      <p:pic>
        <p:nvPicPr>
          <p:cNvPr id="7177" name="Picture 45" descr="tải xuống"/>
          <p:cNvPicPr>
            <a:picLocks noChangeAspect="1"/>
          </p:cNvPicPr>
          <p:nvPr/>
        </p:nvPicPr>
        <p:blipFill>
          <a:blip r:embed="rId2"/>
          <a:stretch>
            <a:fillRect/>
          </a:stretch>
        </p:blipFill>
        <p:spPr>
          <a:xfrm>
            <a:off x="8785225" y="1335088"/>
            <a:ext cx="2919413" cy="1943100"/>
          </a:xfrm>
          <a:prstGeom prst="rect">
            <a:avLst/>
          </a:prstGeom>
          <a:noFill/>
          <a:ln w="9525">
            <a:noFill/>
          </a:ln>
        </p:spPr>
      </p:pic>
      <p:pic>
        <p:nvPicPr>
          <p:cNvPr id="7178" name="Picture 46" descr="thu-thap-lu-tru-tong-hop"/>
          <p:cNvPicPr>
            <a:picLocks noChangeAspect="1"/>
          </p:cNvPicPr>
          <p:nvPr/>
        </p:nvPicPr>
        <p:blipFill>
          <a:blip r:embed="rId3"/>
          <a:stretch>
            <a:fillRect/>
          </a:stretch>
        </p:blipFill>
        <p:spPr>
          <a:xfrm>
            <a:off x="8385175" y="4321175"/>
            <a:ext cx="3422650" cy="2281238"/>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6607" name="Group 33"/>
          <p:cNvGrpSpPr/>
          <p:nvPr/>
        </p:nvGrpSpPr>
        <p:grpSpPr>
          <a:xfrm>
            <a:off x="363538" y="127000"/>
            <a:ext cx="1670050" cy="1600200"/>
            <a:chOff x="792153" y="2276872"/>
            <a:chExt cx="2699727" cy="2592288"/>
          </a:xfrm>
        </p:grpSpPr>
        <p:sp>
          <p:nvSpPr>
            <p:cNvPr id="35" name="Block Arc 34"/>
            <p:cNvSpPr/>
            <p:nvPr/>
          </p:nvSpPr>
          <p:spPr>
            <a:xfrm>
              <a:off x="899937" y="2276872"/>
              <a:ext cx="2591943" cy="2592288"/>
            </a:xfrm>
            <a:prstGeom prst="blockArc">
              <a:avLst>
                <a:gd name="adj1" fmla="val 12214054"/>
                <a:gd name="adj2" fmla="val 9664598"/>
                <a:gd name="adj3" fmla="val 148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8202" name="TextBox 35"/>
            <p:cNvSpPr txBox="1"/>
            <p:nvPr/>
          </p:nvSpPr>
          <p:spPr>
            <a:xfrm>
              <a:off x="792153" y="3197546"/>
              <a:ext cx="585112" cy="493769"/>
            </a:xfrm>
            <a:prstGeom prst="rect">
              <a:avLst/>
            </a:prstGeom>
            <a:noFill/>
            <a:ln w="9525">
              <a:noFill/>
            </a:ln>
          </p:spPr>
          <p:txBody>
            <a:bodyPr r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ko-KR" sz="1400" b="1" dirty="0">
                  <a:solidFill>
                    <a:schemeClr val="accent1"/>
                  </a:solidFill>
                  <a:latin typeface="Arial" panose="020B0604020202020204" pitchFamily="34" charset="0"/>
                  <a:ea typeface="Arial Unicode MS" panose="020B0604020202020204" pitchFamily="34" charset="-128"/>
                </a:rPr>
                <a:t>02</a:t>
              </a:r>
              <a:endParaRPr lang="ko-KR" altLang="en-US" sz="1400" b="1" dirty="0">
                <a:solidFill>
                  <a:schemeClr val="accent1"/>
                </a:solidFill>
                <a:latin typeface="Arial" panose="020B0604020202020204" pitchFamily="34" charset="0"/>
                <a:ea typeface="Arial Unicode MS" panose="020B0604020202020204" pitchFamily="34" charset="-128"/>
              </a:endParaRPr>
            </a:p>
          </p:txBody>
        </p:sp>
      </p:grpSp>
      <p:sp>
        <p:nvSpPr>
          <p:cNvPr id="66610" name="Rectangle 50"/>
          <p:cNvSpPr/>
          <p:nvPr/>
        </p:nvSpPr>
        <p:spPr>
          <a:xfrm>
            <a:off x="742950" y="592138"/>
            <a:ext cx="1017588" cy="7016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0000"/>
                </a:solidFill>
                <a:latin typeface="Arial" panose="020B0604020202020204" pitchFamily="34" charset="0"/>
                <a:cs typeface="Arial" panose="020B0604020202020204" pitchFamily="34" charset="0"/>
              </a:rPr>
              <a:t>KHÁM </a:t>
            </a:r>
            <a:endParaRPr lang="en-US" altLang="en-US" sz="2000" b="1" dirty="0">
              <a:solidFill>
                <a:srgbClr val="FF0000"/>
              </a:solidFill>
              <a:latin typeface="Arial" panose="020B0604020202020204" pitchFamily="34" charset="0"/>
              <a:cs typeface="Arial" panose="020B0604020202020204" pitchFamily="34" charset="0"/>
            </a:endParaRPr>
          </a:p>
          <a:p>
            <a:pPr marL="0" lvl="0" indent="0" algn="ctr" eaLnBrk="1" hangingPunct="1">
              <a:lnSpc>
                <a:spcPct val="100000"/>
              </a:lnSpc>
              <a:spcBef>
                <a:spcPct val="0"/>
              </a:spcBef>
              <a:buFontTx/>
              <a:buNone/>
            </a:pPr>
            <a:r>
              <a:rPr lang="en-US" altLang="en-US" sz="2000" b="1" dirty="0">
                <a:solidFill>
                  <a:srgbClr val="FF0000"/>
                </a:solidFill>
                <a:latin typeface="Arial" panose="020B0604020202020204" pitchFamily="34" charset="0"/>
                <a:cs typeface="Arial" panose="020B0604020202020204" pitchFamily="34" charset="0"/>
              </a:rPr>
              <a:t>PHÁ</a:t>
            </a:r>
            <a:endParaRPr lang="vi-VN" altLang="en-US" sz="2000" b="1" dirty="0">
              <a:solidFill>
                <a:srgbClr val="FF0000"/>
              </a:solidFill>
              <a:latin typeface="Arial" panose="020B0604020202020204" pitchFamily="34" charset="0"/>
              <a:ea typeface="Arial" panose="020B0604020202020204" pitchFamily="34" charset="0"/>
            </a:endParaRPr>
          </a:p>
        </p:txBody>
      </p:sp>
      <p:sp>
        <p:nvSpPr>
          <p:cNvPr id="66611" name="Rectangle 51"/>
          <p:cNvSpPr/>
          <p:nvPr/>
        </p:nvSpPr>
        <p:spPr>
          <a:xfrm>
            <a:off x="2120900" y="117475"/>
            <a:ext cx="9677400" cy="584200"/>
          </a:xfrm>
          <a:prstGeom prst="rect">
            <a:avLst/>
          </a:prstGeom>
          <a:solidFill>
            <a:srgbClr val="FFFFFF"/>
          </a:solid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en-US" altLang="en-US" sz="3200" b="1" dirty="0">
                <a:solidFill>
                  <a:srgbClr val="FF0000"/>
                </a:solidFill>
                <a:latin typeface="Arial" panose="020B0604020202020204" pitchFamily="34" charset="0"/>
                <a:cs typeface="Arial" panose="020B0604020202020204" pitchFamily="34" charset="0"/>
              </a:rPr>
              <a:t>1. Khái niệm lao động v</a:t>
            </a:r>
            <a:r>
              <a:rPr lang="en-US" altLang="en-US" sz="3200" b="1" dirty="0">
                <a:solidFill>
                  <a:srgbClr val="FF0000"/>
                </a:solidFill>
                <a:latin typeface="Arial" panose="020B0604020202020204" pitchFamily="34" charset="0"/>
                <a:ea typeface="Arial" panose="020B0604020202020204" pitchFamily="34" charset="0"/>
              </a:rPr>
              <a:t>à</a:t>
            </a:r>
            <a:r>
              <a:rPr lang="en-US" altLang="en-US" sz="3200" b="1" dirty="0">
                <a:solidFill>
                  <a:srgbClr val="FF0000"/>
                </a:solidFill>
                <a:latin typeface="Arial" panose="020B0604020202020204" pitchFamily="34" charset="0"/>
                <a:cs typeface="Arial" panose="020B0604020202020204" pitchFamily="34" charset="0"/>
              </a:rPr>
              <a:t> thị trường lao động</a:t>
            </a:r>
            <a:endParaRPr lang="en-US" altLang="en-US" sz="3200" dirty="0">
              <a:solidFill>
                <a:srgbClr val="FF0000"/>
              </a:solidFill>
              <a:latin typeface="Arial" panose="020B0604020202020204" pitchFamily="34" charset="0"/>
              <a:ea typeface="Arial" panose="020B0604020202020204" pitchFamily="34" charset="0"/>
            </a:endParaRPr>
          </a:p>
        </p:txBody>
      </p:sp>
      <p:pic>
        <p:nvPicPr>
          <p:cNvPr id="66619" name="Picture 59" descr="DT"/>
          <p:cNvPicPr>
            <a:picLocks noChangeAspect="1"/>
          </p:cNvPicPr>
          <p:nvPr/>
        </p:nvPicPr>
        <p:blipFill>
          <a:blip r:embed="rId1"/>
          <a:stretch>
            <a:fillRect/>
          </a:stretch>
        </p:blipFill>
        <p:spPr>
          <a:xfrm>
            <a:off x="4900613" y="4221163"/>
            <a:ext cx="2058987" cy="2058987"/>
          </a:xfrm>
          <a:prstGeom prst="rect">
            <a:avLst/>
          </a:prstGeom>
          <a:noFill/>
          <a:ln w="9525">
            <a:noFill/>
          </a:ln>
        </p:spPr>
      </p:pic>
      <p:sp>
        <p:nvSpPr>
          <p:cNvPr id="66620" name="Rectangle 60"/>
          <p:cNvSpPr/>
          <p:nvPr/>
        </p:nvSpPr>
        <p:spPr>
          <a:xfrm>
            <a:off x="5110163" y="2120900"/>
            <a:ext cx="6688137" cy="1570038"/>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en-US" altLang="en-US" sz="3200" dirty="0">
                <a:latin typeface="Arial" panose="020B0604020202020204" pitchFamily="34" charset="0"/>
                <a:cs typeface="Arial" panose="020B0604020202020204" pitchFamily="34" charset="0"/>
              </a:rPr>
              <a:t>Xem video clip v</a:t>
            </a:r>
            <a:r>
              <a:rPr lang="en-US" altLang="en-US" sz="3200" dirty="0">
                <a:latin typeface="Arial" panose="020B0604020202020204" pitchFamily="34" charset="0"/>
                <a:ea typeface="Arial" panose="020B0604020202020204" pitchFamily="34" charset="0"/>
              </a:rPr>
              <a:t>à</a:t>
            </a:r>
            <a:r>
              <a:rPr lang="en-US" altLang="en-US" sz="3200" dirty="0">
                <a:latin typeface="Arial" panose="020B0604020202020204" pitchFamily="34" charset="0"/>
                <a:cs typeface="Arial" panose="020B0604020202020204" pitchFamily="34" charset="0"/>
              </a:rPr>
              <a:t> trả lời câu hỏi. Theo em, để sản xuất muối, diêm dân cần có những yếu tố n</a:t>
            </a:r>
            <a:r>
              <a:rPr lang="en-US" altLang="en-US" sz="3200" dirty="0">
                <a:latin typeface="Arial" panose="020B0604020202020204" pitchFamily="34" charset="0"/>
                <a:ea typeface="Arial" panose="020B0604020202020204" pitchFamily="34" charset="0"/>
              </a:rPr>
              <a:t>à</a:t>
            </a:r>
            <a:r>
              <a:rPr lang="en-US" altLang="en-US" sz="3200" dirty="0">
                <a:latin typeface="Arial" panose="020B0604020202020204" pitchFamily="34" charset="0"/>
                <a:cs typeface="Arial" panose="020B0604020202020204" pitchFamily="34" charset="0"/>
              </a:rPr>
              <a:t>o? </a:t>
            </a:r>
            <a:endParaRPr lang="en-US" altLang="en-US" sz="3200" dirty="0">
              <a:latin typeface="Arial" panose="020B0604020202020204" pitchFamily="34" charset="0"/>
              <a:ea typeface="Arial" panose="020B0604020202020204" pitchFamily="34" charset="0"/>
            </a:endParaRPr>
          </a:p>
        </p:txBody>
      </p:sp>
      <p:sp>
        <p:nvSpPr>
          <p:cNvPr id="66622" name="AutoShape 62" descr="Quy trình sản xuất muối sạch trên cát - Công ty TNHH Hồng Dương"/>
          <p:cNvSpPr>
            <a:spLocks noChangeAspect="1"/>
          </p:cNvSpPr>
          <p:nvPr/>
        </p:nvSpPr>
        <p:spPr>
          <a:xfrm>
            <a:off x="5943600" y="3276600"/>
            <a:ext cx="304800" cy="3048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en-US" altLang="en-US" sz="1800" dirty="0">
              <a:latin typeface="Arial" panose="020B0604020202020204" pitchFamily="34" charset="0"/>
              <a:ea typeface="Arial" panose="020B0604020202020204" pitchFamily="34" charset="0"/>
            </a:endParaRPr>
          </a:p>
        </p:txBody>
      </p:sp>
      <p:pic>
        <p:nvPicPr>
          <p:cNvPr id="66624" name="Picture 64" descr="Nghề muối lạc hậu đến bao giờ? - Nhịp sống kinh tế Việt Nam &amp; Thế giới"/>
          <p:cNvPicPr>
            <a:picLocks noChangeAspect="1"/>
          </p:cNvPicPr>
          <p:nvPr/>
        </p:nvPicPr>
        <p:blipFill>
          <a:blip r:embed="rId2"/>
          <a:stretch>
            <a:fillRect/>
          </a:stretch>
        </p:blipFill>
        <p:spPr>
          <a:xfrm>
            <a:off x="173038" y="1862138"/>
            <a:ext cx="4735512" cy="316706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607"/>
                                        </p:tgtEl>
                                        <p:attrNameLst>
                                          <p:attrName>style.visibility</p:attrName>
                                        </p:attrNameLst>
                                      </p:cBhvr>
                                      <p:to>
                                        <p:strVal val="visible"/>
                                      </p:to>
                                    </p:set>
                                    <p:animEffect transition="in" filter="blinds(horizontal)">
                                      <p:cBhvr>
                                        <p:cTn id="7" dur="500"/>
                                        <p:tgtEl>
                                          <p:spTgt spid="66607"/>
                                        </p:tgtEl>
                                      </p:cBhvr>
                                    </p:animEffect>
                                  </p:childTnLst>
                                </p:cTn>
                              </p:par>
                              <p:par>
                                <p:cTn id="8" presetID="3" presetClass="entr" presetSubtype="10" fill="hold" nodeType="withEffect">
                                  <p:stCondLst>
                                    <p:cond delay="0"/>
                                  </p:stCondLst>
                                  <p:childTnLst>
                                    <p:set>
                                      <p:cBhvr>
                                        <p:cTn id="9" dur="1" fill="hold">
                                          <p:stCondLst>
                                            <p:cond delay="0"/>
                                          </p:stCondLst>
                                        </p:cTn>
                                        <p:tgtEl>
                                          <p:spTgt spid="66610"/>
                                        </p:tgtEl>
                                        <p:attrNameLst>
                                          <p:attrName>style.visibility</p:attrName>
                                        </p:attrNameLst>
                                      </p:cBhvr>
                                      <p:to>
                                        <p:strVal val="visible"/>
                                      </p:to>
                                    </p:set>
                                    <p:animEffect transition="in" filter="blinds(horizontal)">
                                      <p:cBhvr>
                                        <p:cTn id="10" dur="500"/>
                                        <p:tgtEl>
                                          <p:spTgt spid="666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6611"/>
                                        </p:tgtEl>
                                        <p:attrNameLst>
                                          <p:attrName>style.visibility</p:attrName>
                                        </p:attrNameLst>
                                      </p:cBhvr>
                                      <p:to>
                                        <p:strVal val="visible"/>
                                      </p:to>
                                    </p:set>
                                    <p:animEffect transition="in" filter="blinds(horizontal)">
                                      <p:cBhvr>
                                        <p:cTn id="15" dur="500"/>
                                        <p:tgtEl>
                                          <p:spTgt spid="666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6624"/>
                                        </p:tgtEl>
                                        <p:attrNameLst>
                                          <p:attrName>style.visibility</p:attrName>
                                        </p:attrNameLst>
                                      </p:cBhvr>
                                      <p:to>
                                        <p:strVal val="visible"/>
                                      </p:to>
                                    </p:set>
                                    <p:animEffect transition="in" filter="blinds(horizontal)">
                                      <p:cBhvr>
                                        <p:cTn id="20" dur="500"/>
                                        <p:tgtEl>
                                          <p:spTgt spid="6662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6619"/>
                                        </p:tgtEl>
                                        <p:attrNameLst>
                                          <p:attrName>style.visibility</p:attrName>
                                        </p:attrNameLst>
                                      </p:cBhvr>
                                      <p:to>
                                        <p:strVal val="visible"/>
                                      </p:to>
                                    </p:set>
                                    <p:animEffect transition="in" filter="blinds(horizontal)">
                                      <p:cBhvr>
                                        <p:cTn id="25" dur="500"/>
                                        <p:tgtEl>
                                          <p:spTgt spid="66619"/>
                                        </p:tgtEl>
                                      </p:cBhvr>
                                    </p:animEffect>
                                  </p:childTnLst>
                                </p:cTn>
                              </p:par>
                              <p:par>
                                <p:cTn id="26" presetID="3" presetClass="entr" presetSubtype="10" fill="hold" nodeType="withEffect">
                                  <p:stCondLst>
                                    <p:cond delay="0"/>
                                  </p:stCondLst>
                                  <p:childTnLst>
                                    <p:set>
                                      <p:cBhvr>
                                        <p:cTn id="27" dur="1" fill="hold">
                                          <p:stCondLst>
                                            <p:cond delay="0"/>
                                          </p:stCondLst>
                                        </p:cTn>
                                        <p:tgtEl>
                                          <p:spTgt spid="66620"/>
                                        </p:tgtEl>
                                        <p:attrNameLst>
                                          <p:attrName>style.visibility</p:attrName>
                                        </p:attrNameLst>
                                      </p:cBhvr>
                                      <p:to>
                                        <p:strVal val="visible"/>
                                      </p:to>
                                    </p:set>
                                    <p:animEffect transition="in" filter="blinds(horizontal)">
                                      <p:cBhvr>
                                        <p:cTn id="28" dur="500"/>
                                        <p:tgtEl>
                                          <p:spTgt spid="66620"/>
                                        </p:tgtEl>
                                      </p:cBhvr>
                                    </p:animEffect>
                                  </p:childTnLst>
                                </p:cTn>
                              </p:par>
                              <p:par>
                                <p:cTn id="29" presetID="3" presetClass="entr" presetSubtype="10" fill="hold" nodeType="withEffect">
                                  <p:stCondLst>
                                    <p:cond delay="0"/>
                                  </p:stCondLst>
                                  <p:childTnLst>
                                    <p:set>
                                      <p:cBhvr>
                                        <p:cTn id="30" dur="1" fill="hold">
                                          <p:stCondLst>
                                            <p:cond delay="0"/>
                                          </p:stCondLst>
                                        </p:cTn>
                                        <p:tgtEl>
                                          <p:spTgt spid="66622"/>
                                        </p:tgtEl>
                                        <p:attrNameLst>
                                          <p:attrName>style.visibility</p:attrName>
                                        </p:attrNameLst>
                                      </p:cBhvr>
                                      <p:to>
                                        <p:strVal val="visible"/>
                                      </p:to>
                                    </p:set>
                                    <p:animEffect transition="in" filter="blinds(horizontal)">
                                      <p:cBhvr>
                                        <p:cTn id="31" dur="500"/>
                                        <p:tgtEl>
                                          <p:spTgt spid="66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10" grpId="0"/>
      <p:bldP spid="66611" grpId="0" animBg="1"/>
      <p:bldP spid="666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6619" name="Picture 59" descr="DT"/>
          <p:cNvPicPr>
            <a:picLocks noChangeAspect="1"/>
          </p:cNvPicPr>
          <p:nvPr/>
        </p:nvPicPr>
        <p:blipFill>
          <a:blip r:embed="rId1"/>
          <a:stretch>
            <a:fillRect/>
          </a:stretch>
        </p:blipFill>
        <p:spPr>
          <a:xfrm>
            <a:off x="2316163" y="885825"/>
            <a:ext cx="750887" cy="750888"/>
          </a:xfrm>
          <a:prstGeom prst="rect">
            <a:avLst/>
          </a:prstGeom>
          <a:noFill/>
          <a:ln w="9525">
            <a:noFill/>
          </a:ln>
        </p:spPr>
      </p:pic>
      <p:sp>
        <p:nvSpPr>
          <p:cNvPr id="66622" name="AutoShape 62" descr="Quy trình sản xuất muối sạch trên cát - Công ty TNHH Hồng Dương"/>
          <p:cNvSpPr>
            <a:spLocks noChangeAspect="1"/>
          </p:cNvSpPr>
          <p:nvPr/>
        </p:nvSpPr>
        <p:spPr>
          <a:xfrm>
            <a:off x="5943600" y="3276600"/>
            <a:ext cx="304800" cy="3048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en-US" altLang="en-US" sz="1800" dirty="0">
              <a:latin typeface="Arial" panose="020B0604020202020204" pitchFamily="34" charset="0"/>
              <a:ea typeface="Arial" panose="020B0604020202020204" pitchFamily="34" charset="0"/>
            </a:endParaRPr>
          </a:p>
        </p:txBody>
      </p:sp>
      <p:pic>
        <p:nvPicPr>
          <p:cNvPr id="4" name="Quy trình và quỹ thuật làm muối ở xã Kỳ Hà - Kỳ Anh - Hà Tĩnh">
            <a:hlinkClick r:id="" action="ppaction://media"/>
          </p:cNvPr>
          <p:cNvPicPr>
            <a:picLocks noRot="1" noChangeAspect="1"/>
          </p:cNvPicPr>
          <p:nvPr>
            <a:videoFile r:link="rId2"/>
            <p:extLst>
              <p:ext uri="{DAA4B4D4-6D71-4841-9C94-3DE7FCFB9230}">
                <p14:media xmlns:p14="http://schemas.microsoft.com/office/powerpoint/2010/main" r:link="rId3"/>
              </p:ext>
            </p:extLst>
          </p:nvPr>
        </p:nvPicPr>
        <p:blipFill>
          <a:blip r:embed="rId4"/>
          <a:stretch>
            <a:fillRect/>
          </a:stretch>
        </p:blipFill>
        <p:spPr>
          <a:xfrm>
            <a:off x="260985" y="169545"/>
            <a:ext cx="11643360" cy="65182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619"/>
                                        </p:tgtEl>
                                        <p:attrNameLst>
                                          <p:attrName>style.visibility</p:attrName>
                                        </p:attrNameLst>
                                      </p:cBhvr>
                                      <p:to>
                                        <p:strVal val="visible"/>
                                      </p:to>
                                    </p:set>
                                    <p:animEffect transition="in" filter="blinds(horizontal)">
                                      <p:cBhvr>
                                        <p:cTn id="7" dur="500"/>
                                        <p:tgtEl>
                                          <p:spTgt spid="66619"/>
                                        </p:tgtEl>
                                      </p:cBhvr>
                                    </p:animEffect>
                                  </p:childTnLst>
                                </p:cTn>
                              </p:par>
                              <p:par>
                                <p:cTn id="8" presetID="3" presetClass="entr" presetSubtype="10" fill="hold" nodeType="withEffect">
                                  <p:stCondLst>
                                    <p:cond delay="0"/>
                                  </p:stCondLst>
                                  <p:childTnLst>
                                    <p:set>
                                      <p:cBhvr>
                                        <p:cTn id="9" dur="1" fill="hold">
                                          <p:stCondLst>
                                            <p:cond delay="0"/>
                                          </p:stCondLst>
                                        </p:cTn>
                                        <p:tgtEl>
                                          <p:spTgt spid="66622"/>
                                        </p:tgtEl>
                                        <p:attrNameLst>
                                          <p:attrName>style.visibility</p:attrName>
                                        </p:attrNameLst>
                                      </p:cBhvr>
                                      <p:to>
                                        <p:strVal val="visible"/>
                                      </p:to>
                                    </p:set>
                                    <p:animEffect transition="in" filter="blinds(horizontal)">
                                      <p:cBhvr>
                                        <p:cTn id="10" dur="500"/>
                                        <p:tgtEl>
                                          <p:spTgt spid="666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021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4"/>
                </p:tgtEl>
              </p:cMediaNode>
            </p:video>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6607" name="Group 33"/>
          <p:cNvGrpSpPr/>
          <p:nvPr/>
        </p:nvGrpSpPr>
        <p:grpSpPr>
          <a:xfrm>
            <a:off x="363538" y="127000"/>
            <a:ext cx="1670050" cy="1600200"/>
            <a:chOff x="792153" y="2276872"/>
            <a:chExt cx="2699727" cy="2592288"/>
          </a:xfrm>
        </p:grpSpPr>
        <p:sp>
          <p:nvSpPr>
            <p:cNvPr id="35" name="Block Arc 34"/>
            <p:cNvSpPr/>
            <p:nvPr/>
          </p:nvSpPr>
          <p:spPr>
            <a:xfrm>
              <a:off x="899937" y="2276872"/>
              <a:ext cx="2591943" cy="2592288"/>
            </a:xfrm>
            <a:prstGeom prst="blockArc">
              <a:avLst>
                <a:gd name="adj1" fmla="val 12214054"/>
                <a:gd name="adj2" fmla="val 9664598"/>
                <a:gd name="adj3" fmla="val 148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0251" name="TextBox 35"/>
            <p:cNvSpPr txBox="1"/>
            <p:nvPr/>
          </p:nvSpPr>
          <p:spPr>
            <a:xfrm>
              <a:off x="792153" y="3197546"/>
              <a:ext cx="585112" cy="493769"/>
            </a:xfrm>
            <a:prstGeom prst="rect">
              <a:avLst/>
            </a:prstGeom>
            <a:noFill/>
            <a:ln w="9525">
              <a:noFill/>
            </a:ln>
          </p:spPr>
          <p:txBody>
            <a:bodyPr r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ko-KR" sz="1400" b="1" dirty="0">
                  <a:solidFill>
                    <a:schemeClr val="accent1"/>
                  </a:solidFill>
                  <a:latin typeface="Arial" panose="020B0604020202020204" pitchFamily="34" charset="0"/>
                  <a:ea typeface="Arial Unicode MS" panose="020B0604020202020204" pitchFamily="34" charset="-128"/>
                </a:rPr>
                <a:t>02</a:t>
              </a:r>
              <a:endParaRPr lang="ko-KR" altLang="en-US" sz="1400" b="1" dirty="0">
                <a:solidFill>
                  <a:schemeClr val="accent1"/>
                </a:solidFill>
                <a:latin typeface="Arial" panose="020B0604020202020204" pitchFamily="34" charset="0"/>
                <a:ea typeface="Arial Unicode MS" panose="020B0604020202020204" pitchFamily="34" charset="-128"/>
              </a:endParaRPr>
            </a:p>
          </p:txBody>
        </p:sp>
      </p:grpSp>
      <p:sp>
        <p:nvSpPr>
          <p:cNvPr id="66610" name="Rectangle 50"/>
          <p:cNvSpPr/>
          <p:nvPr/>
        </p:nvSpPr>
        <p:spPr>
          <a:xfrm>
            <a:off x="742950" y="592138"/>
            <a:ext cx="1017588" cy="7016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0000"/>
                </a:solidFill>
                <a:latin typeface="Arial" panose="020B0604020202020204" pitchFamily="34" charset="0"/>
                <a:cs typeface="Arial" panose="020B0604020202020204" pitchFamily="34" charset="0"/>
              </a:rPr>
              <a:t>KHÁM </a:t>
            </a:r>
            <a:endParaRPr lang="en-US" altLang="en-US" sz="2000" b="1" dirty="0">
              <a:solidFill>
                <a:srgbClr val="FF0000"/>
              </a:solidFill>
              <a:latin typeface="Arial" panose="020B0604020202020204" pitchFamily="34" charset="0"/>
              <a:cs typeface="Arial" panose="020B0604020202020204" pitchFamily="34" charset="0"/>
            </a:endParaRPr>
          </a:p>
          <a:p>
            <a:pPr marL="0" lvl="0" indent="0" algn="ctr" eaLnBrk="1" hangingPunct="1">
              <a:lnSpc>
                <a:spcPct val="100000"/>
              </a:lnSpc>
              <a:spcBef>
                <a:spcPct val="0"/>
              </a:spcBef>
              <a:buFontTx/>
              <a:buNone/>
            </a:pPr>
            <a:r>
              <a:rPr lang="en-US" altLang="en-US" sz="2000" b="1" dirty="0">
                <a:solidFill>
                  <a:srgbClr val="FF0000"/>
                </a:solidFill>
                <a:latin typeface="Arial" panose="020B0604020202020204" pitchFamily="34" charset="0"/>
                <a:cs typeface="Arial" panose="020B0604020202020204" pitchFamily="34" charset="0"/>
              </a:rPr>
              <a:t>PHÁ</a:t>
            </a:r>
            <a:endParaRPr lang="vi-VN" altLang="en-US" sz="2000" b="1" dirty="0">
              <a:solidFill>
                <a:srgbClr val="FF0000"/>
              </a:solidFill>
              <a:latin typeface="Arial" panose="020B0604020202020204" pitchFamily="34" charset="0"/>
              <a:ea typeface="Arial" panose="020B0604020202020204" pitchFamily="34" charset="0"/>
            </a:endParaRPr>
          </a:p>
        </p:txBody>
      </p:sp>
      <p:sp>
        <p:nvSpPr>
          <p:cNvPr id="66611" name="Rectangle 51"/>
          <p:cNvSpPr/>
          <p:nvPr/>
        </p:nvSpPr>
        <p:spPr>
          <a:xfrm>
            <a:off x="2120900" y="117475"/>
            <a:ext cx="9677400" cy="584200"/>
          </a:xfrm>
          <a:prstGeom prst="rect">
            <a:avLst/>
          </a:prstGeom>
          <a:solidFill>
            <a:srgbClr val="FFFFFF"/>
          </a:solid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en-US" altLang="en-US" sz="3200" b="1" dirty="0">
                <a:solidFill>
                  <a:srgbClr val="FF0000"/>
                </a:solidFill>
                <a:latin typeface="Arial" panose="020B0604020202020204" pitchFamily="34" charset="0"/>
                <a:cs typeface="Arial" panose="020B0604020202020204" pitchFamily="34" charset="0"/>
              </a:rPr>
              <a:t>1. Khái niệm lao động v</a:t>
            </a:r>
            <a:r>
              <a:rPr lang="en-US" altLang="en-US" sz="3200" b="1" dirty="0">
                <a:solidFill>
                  <a:srgbClr val="FF0000"/>
                </a:solidFill>
                <a:latin typeface="Arial" panose="020B0604020202020204" pitchFamily="34" charset="0"/>
                <a:ea typeface="Arial" panose="020B0604020202020204" pitchFamily="34" charset="0"/>
              </a:rPr>
              <a:t>à</a:t>
            </a:r>
            <a:r>
              <a:rPr lang="en-US" altLang="en-US" sz="3200" b="1" dirty="0">
                <a:solidFill>
                  <a:srgbClr val="FF0000"/>
                </a:solidFill>
                <a:latin typeface="Arial" panose="020B0604020202020204" pitchFamily="34" charset="0"/>
                <a:cs typeface="Arial" panose="020B0604020202020204" pitchFamily="34" charset="0"/>
              </a:rPr>
              <a:t> thị trường lao động</a:t>
            </a:r>
            <a:endParaRPr lang="en-US" altLang="en-US" sz="3200" dirty="0">
              <a:solidFill>
                <a:srgbClr val="FF0000"/>
              </a:solidFill>
              <a:latin typeface="Arial" panose="020B0604020202020204" pitchFamily="34" charset="0"/>
              <a:ea typeface="Arial" panose="020B0604020202020204" pitchFamily="34" charset="0"/>
            </a:endParaRPr>
          </a:p>
        </p:txBody>
      </p:sp>
      <p:sp>
        <p:nvSpPr>
          <p:cNvPr id="66617" name="Rectangle 57"/>
          <p:cNvSpPr/>
          <p:nvPr/>
        </p:nvSpPr>
        <p:spPr>
          <a:xfrm>
            <a:off x="3700463" y="2233613"/>
            <a:ext cx="8356600" cy="1616075"/>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vi-VN" altLang="en-US" sz="2500" dirty="0">
                <a:solidFill>
                  <a:srgbClr val="FF0000"/>
                </a:solidFill>
                <a:latin typeface="Arial" panose="020B0604020202020204" pitchFamily="34" charset="0"/>
                <a:cs typeface="Arial" panose="020B0604020202020204" pitchFamily="34" charset="0"/>
              </a:rPr>
              <a:t>Để sản xuất muối, diêm dân cần có sức khỏe, kiến thức, kinh nghiệm v</a:t>
            </a:r>
            <a:r>
              <a:rPr lang="vi-VN" altLang="en-US" sz="2500" dirty="0">
                <a:solidFill>
                  <a:srgbClr val="FF0000"/>
                </a:solidFill>
                <a:latin typeface="Arial" panose="020B0604020202020204" pitchFamily="34" charset="0"/>
                <a:ea typeface="Arial" panose="020B0604020202020204" pitchFamily="34" charset="0"/>
              </a:rPr>
              <a:t>à</a:t>
            </a:r>
            <a:r>
              <a:rPr lang="vi-VN" altLang="en-US" sz="2500" dirty="0">
                <a:solidFill>
                  <a:srgbClr val="FF0000"/>
                </a:solidFill>
                <a:latin typeface="Arial" panose="020B0604020202020204" pitchFamily="34" charset="0"/>
                <a:cs typeface="Arial" panose="020B0604020202020204" pitchFamily="34" charset="0"/>
              </a:rPr>
              <a:t> sử dụng th</a:t>
            </a:r>
            <a:r>
              <a:rPr lang="vi-VN" altLang="en-US" sz="2500" dirty="0">
                <a:solidFill>
                  <a:srgbClr val="FF0000"/>
                </a:solidFill>
                <a:latin typeface="Arial" panose="020B0604020202020204" pitchFamily="34" charset="0"/>
                <a:ea typeface="Arial" panose="020B0604020202020204" pitchFamily="34" charset="0"/>
              </a:rPr>
              <a:t>à</a:t>
            </a:r>
            <a:r>
              <a:rPr lang="vi-VN" altLang="en-US" sz="2500" dirty="0">
                <a:solidFill>
                  <a:srgbClr val="FF0000"/>
                </a:solidFill>
                <a:latin typeface="Arial" panose="020B0604020202020204" pitchFamily="34" charset="0"/>
                <a:cs typeface="Arial" panose="020B0604020202020204" pitchFamily="34" charset="0"/>
              </a:rPr>
              <a:t>nh thạo công cụ lao động của nghề muối như: cuốc, mai, trục lăn đất, xẻng, rổ, máy bơm nước,... </a:t>
            </a:r>
            <a:endParaRPr lang="en-US" altLang="en-US" sz="2500" dirty="0">
              <a:solidFill>
                <a:srgbClr val="FF0000"/>
              </a:solidFill>
              <a:latin typeface="Arial" panose="020B0604020202020204" pitchFamily="34" charset="0"/>
              <a:ea typeface="Arial" panose="020B0604020202020204" pitchFamily="34" charset="0"/>
            </a:endParaRPr>
          </a:p>
        </p:txBody>
      </p:sp>
      <p:pic>
        <p:nvPicPr>
          <p:cNvPr id="66619" name="Picture 59" descr="DT"/>
          <p:cNvPicPr>
            <a:picLocks noChangeAspect="1"/>
          </p:cNvPicPr>
          <p:nvPr/>
        </p:nvPicPr>
        <p:blipFill>
          <a:blip r:embed="rId1"/>
          <a:stretch>
            <a:fillRect/>
          </a:stretch>
        </p:blipFill>
        <p:spPr>
          <a:xfrm>
            <a:off x="2316163" y="885825"/>
            <a:ext cx="750887" cy="750888"/>
          </a:xfrm>
          <a:prstGeom prst="rect">
            <a:avLst/>
          </a:prstGeom>
          <a:noFill/>
          <a:ln w="9525">
            <a:noFill/>
          </a:ln>
        </p:spPr>
      </p:pic>
      <p:sp>
        <p:nvSpPr>
          <p:cNvPr id="66620" name="Rectangle 60"/>
          <p:cNvSpPr/>
          <p:nvPr/>
        </p:nvSpPr>
        <p:spPr>
          <a:xfrm>
            <a:off x="3435350" y="754063"/>
            <a:ext cx="8756650" cy="854075"/>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en-US" altLang="en-US" sz="2500" dirty="0">
                <a:latin typeface="Arial" panose="020B0604020202020204" pitchFamily="34" charset="0"/>
                <a:cs typeface="Arial" panose="020B0604020202020204" pitchFamily="34" charset="0"/>
              </a:rPr>
              <a:t>Theo em, để sản xuất muối, diêm dân cần có những yếu tố n</a:t>
            </a:r>
            <a:r>
              <a:rPr lang="en-US" altLang="en-US" sz="2500" dirty="0">
                <a:latin typeface="Arial" panose="020B0604020202020204" pitchFamily="34" charset="0"/>
                <a:ea typeface="Arial" panose="020B0604020202020204" pitchFamily="34" charset="0"/>
              </a:rPr>
              <a:t>à</a:t>
            </a:r>
            <a:r>
              <a:rPr lang="en-US" altLang="en-US" sz="2500" dirty="0">
                <a:latin typeface="Arial" panose="020B0604020202020204" pitchFamily="34" charset="0"/>
                <a:cs typeface="Arial" panose="020B0604020202020204" pitchFamily="34" charset="0"/>
              </a:rPr>
              <a:t>o? </a:t>
            </a:r>
            <a:endParaRPr lang="en-US" altLang="en-US" sz="2500" dirty="0">
              <a:latin typeface="Arial" panose="020B0604020202020204" pitchFamily="34" charset="0"/>
              <a:ea typeface="Arial" panose="020B0604020202020204" pitchFamily="34" charset="0"/>
            </a:endParaRPr>
          </a:p>
        </p:txBody>
      </p:sp>
      <p:sp>
        <p:nvSpPr>
          <p:cNvPr id="66622" name="AutoShape 62" descr="Quy trình sản xuất muối sạch trên cát - Công ty TNHH Hồng Dương"/>
          <p:cNvSpPr>
            <a:spLocks noChangeAspect="1"/>
          </p:cNvSpPr>
          <p:nvPr/>
        </p:nvSpPr>
        <p:spPr>
          <a:xfrm>
            <a:off x="5943600" y="3276600"/>
            <a:ext cx="304800" cy="3048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en-US" altLang="en-US" sz="1800" dirty="0">
              <a:latin typeface="Arial" panose="020B0604020202020204" pitchFamily="34" charset="0"/>
              <a:ea typeface="Arial" panose="020B0604020202020204" pitchFamily="34" charset="0"/>
            </a:endParaRPr>
          </a:p>
        </p:txBody>
      </p:sp>
      <p:pic>
        <p:nvPicPr>
          <p:cNvPr id="66624" name="Picture 64" descr="Nghề muối lạc hậu đến bao giờ? - Nhịp sống kinh tế Việt Nam &amp; Thế giới"/>
          <p:cNvPicPr>
            <a:picLocks noChangeAspect="1"/>
          </p:cNvPicPr>
          <p:nvPr/>
        </p:nvPicPr>
        <p:blipFill>
          <a:blip r:embed="rId2"/>
          <a:stretch>
            <a:fillRect/>
          </a:stretch>
        </p:blipFill>
        <p:spPr>
          <a:xfrm>
            <a:off x="173038" y="1862138"/>
            <a:ext cx="3527425" cy="23590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607"/>
                                        </p:tgtEl>
                                        <p:attrNameLst>
                                          <p:attrName>style.visibility</p:attrName>
                                        </p:attrNameLst>
                                      </p:cBhvr>
                                      <p:to>
                                        <p:strVal val="visible"/>
                                      </p:to>
                                    </p:set>
                                    <p:animEffect transition="in" filter="blinds(horizontal)">
                                      <p:cBhvr>
                                        <p:cTn id="7" dur="500"/>
                                        <p:tgtEl>
                                          <p:spTgt spid="66607"/>
                                        </p:tgtEl>
                                      </p:cBhvr>
                                    </p:animEffect>
                                  </p:childTnLst>
                                </p:cTn>
                              </p:par>
                              <p:par>
                                <p:cTn id="8" presetID="3" presetClass="entr" presetSubtype="10" fill="hold" nodeType="withEffect">
                                  <p:stCondLst>
                                    <p:cond delay="0"/>
                                  </p:stCondLst>
                                  <p:childTnLst>
                                    <p:set>
                                      <p:cBhvr>
                                        <p:cTn id="9" dur="1" fill="hold">
                                          <p:stCondLst>
                                            <p:cond delay="0"/>
                                          </p:stCondLst>
                                        </p:cTn>
                                        <p:tgtEl>
                                          <p:spTgt spid="66610"/>
                                        </p:tgtEl>
                                        <p:attrNameLst>
                                          <p:attrName>style.visibility</p:attrName>
                                        </p:attrNameLst>
                                      </p:cBhvr>
                                      <p:to>
                                        <p:strVal val="visible"/>
                                      </p:to>
                                    </p:set>
                                    <p:animEffect transition="in" filter="blinds(horizontal)">
                                      <p:cBhvr>
                                        <p:cTn id="10" dur="500"/>
                                        <p:tgtEl>
                                          <p:spTgt spid="666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6611"/>
                                        </p:tgtEl>
                                        <p:attrNameLst>
                                          <p:attrName>style.visibility</p:attrName>
                                        </p:attrNameLst>
                                      </p:cBhvr>
                                      <p:to>
                                        <p:strVal val="visible"/>
                                      </p:to>
                                    </p:set>
                                    <p:animEffect transition="in" filter="blinds(horizontal)">
                                      <p:cBhvr>
                                        <p:cTn id="15" dur="500"/>
                                        <p:tgtEl>
                                          <p:spTgt spid="666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6619"/>
                                        </p:tgtEl>
                                        <p:attrNameLst>
                                          <p:attrName>style.visibility</p:attrName>
                                        </p:attrNameLst>
                                      </p:cBhvr>
                                      <p:to>
                                        <p:strVal val="visible"/>
                                      </p:to>
                                    </p:set>
                                    <p:animEffect transition="in" filter="blinds(horizontal)">
                                      <p:cBhvr>
                                        <p:cTn id="20" dur="500"/>
                                        <p:tgtEl>
                                          <p:spTgt spid="66619"/>
                                        </p:tgtEl>
                                      </p:cBhvr>
                                    </p:animEffect>
                                  </p:childTnLst>
                                </p:cTn>
                              </p:par>
                              <p:par>
                                <p:cTn id="21" presetID="3" presetClass="entr" presetSubtype="10" fill="hold" nodeType="withEffect">
                                  <p:stCondLst>
                                    <p:cond delay="0"/>
                                  </p:stCondLst>
                                  <p:childTnLst>
                                    <p:set>
                                      <p:cBhvr>
                                        <p:cTn id="22" dur="1" fill="hold">
                                          <p:stCondLst>
                                            <p:cond delay="0"/>
                                          </p:stCondLst>
                                        </p:cTn>
                                        <p:tgtEl>
                                          <p:spTgt spid="66620"/>
                                        </p:tgtEl>
                                        <p:attrNameLst>
                                          <p:attrName>style.visibility</p:attrName>
                                        </p:attrNameLst>
                                      </p:cBhvr>
                                      <p:to>
                                        <p:strVal val="visible"/>
                                      </p:to>
                                    </p:set>
                                    <p:animEffect transition="in" filter="blinds(horizontal)">
                                      <p:cBhvr>
                                        <p:cTn id="23" dur="500"/>
                                        <p:tgtEl>
                                          <p:spTgt spid="66620"/>
                                        </p:tgtEl>
                                      </p:cBhvr>
                                    </p:animEffect>
                                  </p:childTnLst>
                                </p:cTn>
                              </p:par>
                              <p:par>
                                <p:cTn id="24" presetID="3" presetClass="entr" presetSubtype="10" fill="hold" nodeType="withEffect">
                                  <p:stCondLst>
                                    <p:cond delay="0"/>
                                  </p:stCondLst>
                                  <p:childTnLst>
                                    <p:set>
                                      <p:cBhvr>
                                        <p:cTn id="25" dur="1" fill="hold">
                                          <p:stCondLst>
                                            <p:cond delay="0"/>
                                          </p:stCondLst>
                                        </p:cTn>
                                        <p:tgtEl>
                                          <p:spTgt spid="66622"/>
                                        </p:tgtEl>
                                        <p:attrNameLst>
                                          <p:attrName>style.visibility</p:attrName>
                                        </p:attrNameLst>
                                      </p:cBhvr>
                                      <p:to>
                                        <p:strVal val="visible"/>
                                      </p:to>
                                    </p:set>
                                    <p:animEffect transition="in" filter="blinds(horizontal)">
                                      <p:cBhvr>
                                        <p:cTn id="26" dur="500"/>
                                        <p:tgtEl>
                                          <p:spTgt spid="6662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6624"/>
                                        </p:tgtEl>
                                        <p:attrNameLst>
                                          <p:attrName>style.visibility</p:attrName>
                                        </p:attrNameLst>
                                      </p:cBhvr>
                                      <p:to>
                                        <p:strVal val="visible"/>
                                      </p:to>
                                    </p:set>
                                    <p:animEffect transition="in" filter="blinds(horizontal)">
                                      <p:cBhvr>
                                        <p:cTn id="31" dur="500"/>
                                        <p:tgtEl>
                                          <p:spTgt spid="6662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66617"/>
                                        </p:tgtEl>
                                        <p:attrNameLst>
                                          <p:attrName>style.visibility</p:attrName>
                                        </p:attrNameLst>
                                      </p:cBhvr>
                                      <p:to>
                                        <p:strVal val="visible"/>
                                      </p:to>
                                    </p:set>
                                    <p:animEffect transition="in" filter="blinds(horizontal)">
                                      <p:cBhvr>
                                        <p:cTn id="36" dur="500"/>
                                        <p:tgtEl>
                                          <p:spTgt spid="66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10" grpId="0"/>
      <p:bldP spid="66611" grpId="0" animBg="1"/>
      <p:bldP spid="66617" grpId="0"/>
      <p:bldP spid="666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6291" name="Picture 35" descr="Suc-lao-dong-la-gi-Ly-luan-hang-hoa-suc-lao-dong-theo-C"/>
          <p:cNvPicPr>
            <a:picLocks noChangeAspect="1"/>
          </p:cNvPicPr>
          <p:nvPr/>
        </p:nvPicPr>
        <p:blipFill>
          <a:blip r:embed="rId1"/>
          <a:stretch>
            <a:fillRect/>
          </a:stretch>
        </p:blipFill>
        <p:spPr>
          <a:xfrm>
            <a:off x="5518150" y="2878138"/>
            <a:ext cx="6673850" cy="3979862"/>
          </a:xfrm>
          <a:prstGeom prst="rect">
            <a:avLst/>
          </a:prstGeom>
          <a:noFill/>
          <a:ln w="9525">
            <a:noFill/>
          </a:ln>
        </p:spPr>
      </p:pic>
      <p:sp>
        <p:nvSpPr>
          <p:cNvPr id="96284" name="Rectangle 28"/>
          <p:cNvSpPr/>
          <p:nvPr/>
        </p:nvSpPr>
        <p:spPr>
          <a:xfrm>
            <a:off x="458788" y="1338263"/>
            <a:ext cx="11579225" cy="1938337"/>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en-US" altLang="en-US" sz="4000" dirty="0">
                <a:solidFill>
                  <a:srgbClr val="0000CC"/>
                </a:solidFill>
                <a:latin typeface="Arial" panose="020B0604020202020204" pitchFamily="34" charset="0"/>
                <a:cs typeface="Arial" panose="020B0604020202020204" pitchFamily="34" charset="0"/>
              </a:rPr>
              <a:t>Lao động l</a:t>
            </a:r>
            <a:r>
              <a:rPr lang="en-US" altLang="en-US" sz="4000" dirty="0">
                <a:solidFill>
                  <a:srgbClr val="0000CC"/>
                </a:solidFill>
                <a:latin typeface="Arial" panose="020B0604020202020204" pitchFamily="34" charset="0"/>
                <a:ea typeface="Arial" panose="020B0604020202020204" pitchFamily="34" charset="0"/>
              </a:rPr>
              <a:t>à</a:t>
            </a:r>
            <a:r>
              <a:rPr lang="en-US" altLang="en-US" sz="4000" dirty="0">
                <a:solidFill>
                  <a:srgbClr val="0000CC"/>
                </a:solidFill>
                <a:latin typeface="Arial" panose="020B0604020202020204" pitchFamily="34" charset="0"/>
                <a:cs typeface="Arial" panose="020B0604020202020204" pitchFamily="34" charset="0"/>
              </a:rPr>
              <a:t> hoạt động có mục đích, có ý thức của con người nhằm tạo ra các sản phẩm phục vụ cho các nhu cầu của đời sống xã hội. </a:t>
            </a:r>
            <a:endParaRPr lang="en-US" altLang="en-US" sz="4000" dirty="0">
              <a:solidFill>
                <a:srgbClr val="0000CC"/>
              </a:solidFill>
              <a:latin typeface="Arial" panose="020B0604020202020204" pitchFamily="34" charset="0"/>
              <a:ea typeface="Arial" panose="020B0604020202020204" pitchFamily="34" charset="0"/>
            </a:endParaRPr>
          </a:p>
        </p:txBody>
      </p:sp>
      <p:sp>
        <p:nvSpPr>
          <p:cNvPr id="96287" name="Rectangle 31"/>
          <p:cNvSpPr/>
          <p:nvPr/>
        </p:nvSpPr>
        <p:spPr>
          <a:xfrm>
            <a:off x="847725" y="230188"/>
            <a:ext cx="2201863" cy="523875"/>
          </a:xfrm>
          <a:prstGeom prst="rect">
            <a:avLst/>
          </a:prstGeom>
          <a:solidFill>
            <a:srgbClr val="FFFFFF"/>
          </a:solidFill>
          <a:ln w="9525" cap="flat" cmpd="sng">
            <a:solidFill>
              <a:srgbClr val="FF0000"/>
            </a:solidFill>
            <a:prstDash val="solid"/>
            <a:miter/>
            <a:headEnd type="none" w="med" len="med"/>
            <a:tailEnd type="none" w="med" len="med"/>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Low" eaLnBrk="1" hangingPunct="1">
              <a:lnSpc>
                <a:spcPct val="100000"/>
              </a:lnSpc>
              <a:spcBef>
                <a:spcPct val="0"/>
              </a:spcBef>
              <a:buFontTx/>
              <a:buNone/>
            </a:pPr>
            <a:r>
              <a:rPr lang="en-US" altLang="en-US" b="1" dirty="0">
                <a:solidFill>
                  <a:srgbClr val="FF0000"/>
                </a:solidFill>
                <a:latin typeface="Arial" panose="020B0604020202020204" pitchFamily="34" charset="0"/>
                <a:cs typeface="Arial" panose="020B0604020202020204" pitchFamily="34" charset="0"/>
              </a:rPr>
              <a:t>a. Lao động</a:t>
            </a:r>
            <a:endParaRPr lang="en-US" altLang="en-US" dirty="0">
              <a:solidFill>
                <a:srgbClr val="FF0000"/>
              </a:solidFill>
              <a:latin typeface="Arial" panose="020B0604020202020204" pitchFamily="34" charset="0"/>
              <a:ea typeface="Arial" panose="020B0604020202020204" pitchFamily="34" charset="0"/>
            </a:endParaRPr>
          </a:p>
        </p:txBody>
      </p:sp>
      <p:sp>
        <p:nvSpPr>
          <p:cNvPr id="11269" name="AutoShape 33" descr="Hỗ trợ người lao động quay trở lại thị trường lao động"/>
          <p:cNvSpPr>
            <a:spLocks noChangeAspect="1"/>
          </p:cNvSpPr>
          <p:nvPr/>
        </p:nvSpPr>
        <p:spPr>
          <a:xfrm>
            <a:off x="5943600" y="3276600"/>
            <a:ext cx="304800" cy="3048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en-US" altLang="en-US" sz="1800" dirty="0">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6287"/>
                                        </p:tgtEl>
                                        <p:attrNameLst>
                                          <p:attrName>style.visibility</p:attrName>
                                        </p:attrNameLst>
                                      </p:cBhvr>
                                      <p:to>
                                        <p:strVal val="visible"/>
                                      </p:to>
                                    </p:set>
                                    <p:animEffect transition="in" filter="blinds(horizontal)">
                                      <p:cBhvr>
                                        <p:cTn id="7" dur="500"/>
                                        <p:tgtEl>
                                          <p:spTgt spid="962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6291"/>
                                        </p:tgtEl>
                                        <p:attrNameLst>
                                          <p:attrName>style.visibility</p:attrName>
                                        </p:attrNameLst>
                                      </p:cBhvr>
                                      <p:to>
                                        <p:strVal val="visible"/>
                                      </p:to>
                                    </p:set>
                                    <p:animEffect transition="in" filter="blinds(horizontal)">
                                      <p:cBhvr>
                                        <p:cTn id="12" dur="500"/>
                                        <p:tgtEl>
                                          <p:spTgt spid="9629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6284"/>
                                        </p:tgtEl>
                                        <p:attrNameLst>
                                          <p:attrName>style.visibility</p:attrName>
                                        </p:attrNameLst>
                                      </p:cBhvr>
                                      <p:to>
                                        <p:strVal val="visible"/>
                                      </p:to>
                                    </p:set>
                                    <p:animEffect transition="in" filter="blinds(horizontal)">
                                      <p:cBhvr>
                                        <p:cTn id="17" dur="500"/>
                                        <p:tgtEl>
                                          <p:spTgt spid="96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84" grpId="0"/>
      <p:bldP spid="9628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4063</Words>
  <Application>WPS Presentation</Application>
  <PresentationFormat>Widescreen</PresentationFormat>
  <Paragraphs>122</Paragraphs>
  <Slides>16</Slides>
  <Notes>0</Notes>
  <HiddenSlides>0</HiddenSlides>
  <MMClips>2</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16</vt:i4>
      </vt:variant>
    </vt:vector>
  </HeadingPairs>
  <TitlesOfParts>
    <vt:vector size="31" baseType="lpstr">
      <vt:lpstr>Arial</vt:lpstr>
      <vt:lpstr>SimSun</vt:lpstr>
      <vt:lpstr>Wingdings</vt:lpstr>
      <vt:lpstr>Calibri Light</vt:lpstr>
      <vt:lpstr>Helvetica Neue</vt:lpstr>
      <vt:lpstr>Calibri</vt:lpstr>
      <vt:lpstr>Arial Unicode MS</vt:lpstr>
      <vt:lpstr>Malgun Gothic</vt:lpstr>
      <vt:lpstr>Apple SD Gothic Neo</vt:lpstr>
      <vt:lpstr>Times New Roman</vt:lpstr>
      <vt:lpstr>Arial</vt:lpstr>
      <vt:lpstr>Microsoft YaHei</vt:lpstr>
      <vt:lpstr>汉仪旗黑</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nguyenthixuanhong</cp:lastModifiedBy>
  <cp:revision>240</cp:revision>
  <dcterms:created xsi:type="dcterms:W3CDTF">2024-03-30T11:24:37Z</dcterms:created>
  <dcterms:modified xsi:type="dcterms:W3CDTF">2024-03-30T11:24:37Z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1033-5.7.1.8092</vt:lpwstr>
  </property>
</Properties>
</file>