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0" r:id="rId6"/>
    <p:sldId id="261" r:id="rId7"/>
    <p:sldId id="259" r:id="rId8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118"/>
  </p:normalViewPr>
  <p:slideViewPr>
    <p:cSldViewPr snapToGrid="0">
      <p:cViewPr varScale="1">
        <p:scale>
          <a:sx n="95" d="100"/>
          <a:sy n="95" d="100"/>
        </p:scale>
        <p:origin x="6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9216-8B33-B08A-B324-FD0B840F6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66070-2E45-442B-0B62-050061920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78828-407D-71C1-F3FD-800EA6FE6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C0D33-70FA-4D13-D575-B7E33C0F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5F4A0-8C4C-844E-A4AA-A431813C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716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D6010-DC8B-CB27-6676-72663B455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6AE067-E142-4629-37A7-18068F09D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0AE49-89A4-CCD2-FDDC-C70FC9717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8C3A7-6D2E-FA00-B9B6-E9709B5A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66A67-14C0-6DC1-9C2E-817D1367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6320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F8496B-939C-28E7-F8F0-46168CABF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4F8B0-55CF-4939-EECD-7306B7EAE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6D7BD-7A9D-450D-989B-92386138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806E4-FFBD-681A-7069-F0C59A258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CC78B-FB78-63A5-8099-CC667F7DD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4152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4B9A-BC12-CB5D-D7BA-FFA0F7DD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C9A01-080E-77C2-70F5-5AA9E0461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4AD35-8943-F145-72A1-F65FF2068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676F5-666B-882B-6E11-7CC8BBF41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1EF3D-C530-82B2-B45D-3BCF81702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181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0FBE6-38DB-87C4-E60C-57C141D93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85A86-CA20-4336-F639-5A0292896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1E5F8-7604-E434-C1E7-4A2368654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A54E8-E2BD-B71F-B24E-AB4774B6B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E0C0A-E746-3328-D6B0-5229604EC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526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D496-3955-DAA0-CC28-8212E40BD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6749E-39A6-E493-10A2-678A84AE4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3E12C-49CF-675A-F8F5-9EE0FED6F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9FC8FE-808E-D628-6670-D71FFAC39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137D1-443E-1862-339E-31737E4B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3E317C-46FA-410D-766B-A8D0F1BE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09316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AB1C-4248-0744-0B50-85FA8CE03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C8163-3E4B-9591-79CA-A151A41BB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B9BB5-1F74-E60C-08DB-179AEB2D4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89AB1C-A47E-AA35-7379-B20274302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D1A64B-CFB0-3F33-FDBF-714F847E5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CF51AE-6FD3-4BC3-56D5-6240F1F7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80460F-6275-B3DD-B9C2-7B14A206A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22937C-2D0A-88FB-41A5-9208411F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74285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43B71-71BE-28D8-2638-1DF10CC41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670797-6222-5953-9DC2-D33BA1992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0E8D3D-170C-E7C0-963E-2946A771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ED6DD5-286D-85FE-2AC8-F28D33CC3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33899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F7A4DE-B6EE-DEC4-D8BB-61AE3E6A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979C26-0209-C926-ACF4-11950A18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E6760-D65E-E064-A4C4-F105CEFA9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8565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51A46-EA05-E8A0-DD91-4BF15321E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7C012-AE8E-D74F-9194-C606C204A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EC6DF-A65F-0B7F-D5D0-98699F790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9C2BD-52E4-7933-79EF-521320134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21427-749D-3FBD-BC9B-EF03C53D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4AA5A-8390-50DB-8B45-D07303DBB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7131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C9684-F805-46CC-5FDF-4FC1F26D8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F9AAC3-5D8A-2176-ED5F-6EE3DACFB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AA2A3-5D40-E679-CD65-C7B8DABC1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F0326-69D1-9B28-0D21-E022AF0A7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ACD62-4020-529A-D236-F0F3C63E8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DF1098-7199-8689-0221-9E44F2890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31559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E7CF7A-7346-88F6-8635-0B48B208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DCE98-B3DD-34CB-7495-64ED5530F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B2C85-C6E7-1B88-DFCE-E06B98EEC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0F803-2EEA-5941-9EC8-0CA565941960}" type="datetimeFigureOut">
              <a:rPr lang="en-VN" smtClean="0"/>
              <a:t>05/03/2024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641FB-E507-D09D-7662-CB7DD1836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6AF1E-4B53-DEB6-DB5E-3C861C3D1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78304-EF43-814B-93F2-D899E5A7BA35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51552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046CA0ED-582C-B5A8-B073-3A76B2E3EE2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pPr algn="r"/>
            <a:r>
              <a:rPr lang="vi-VN" sz="8000" b="1" i="1" dirty="0">
                <a:solidFill>
                  <a:srgbClr val="FFFFFF"/>
                </a:solidFill>
                <a:latin typeface="Times New Roman"/>
                <a:cs typeface="Times New Roman"/>
              </a:rPr>
              <a:t>Câu</a:t>
            </a:r>
            <a:r>
              <a:rPr lang="vi-VN" sz="8000" b="1" i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vi-VN" sz="8000" b="1" i="1" dirty="0">
                <a:solidFill>
                  <a:srgbClr val="FFFFFF"/>
                </a:solidFill>
                <a:latin typeface="Times New Roman"/>
                <a:cs typeface="Times New Roman"/>
              </a:rPr>
              <a:t>chuyện:</a:t>
            </a:r>
            <a:r>
              <a:rPr lang="vi-VN" sz="8000" b="1" i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vi-VN" sz="8000" b="1" i="1" dirty="0">
                <a:solidFill>
                  <a:srgbClr val="FFFFFF"/>
                </a:solidFill>
                <a:latin typeface="Times New Roman"/>
                <a:cs typeface="Times New Roman"/>
              </a:rPr>
              <a:t>Chưa</a:t>
            </a:r>
            <a:r>
              <a:rPr lang="vi-VN" sz="8000" b="1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vi-VN" sz="8000" b="1" i="1" dirty="0">
                <a:solidFill>
                  <a:srgbClr val="FFFFFF"/>
                </a:solidFill>
                <a:latin typeface="Times New Roman"/>
                <a:cs typeface="Times New Roman"/>
              </a:rPr>
              <a:t>hiểu</a:t>
            </a:r>
            <a:r>
              <a:rPr lang="vi-VN" sz="8000" b="1" i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vi-VN" sz="8000" b="1" i="1" dirty="0">
                <a:solidFill>
                  <a:srgbClr val="FFFFFF"/>
                </a:solidFill>
                <a:latin typeface="Times New Roman"/>
                <a:cs typeface="Times New Roman"/>
              </a:rPr>
              <a:t>luật</a:t>
            </a:r>
            <a:r>
              <a:rPr lang="vi-VN" sz="8000" b="1" i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vi-VN" sz="8000" b="1" i="1" spc="-20" dirty="0">
                <a:solidFill>
                  <a:srgbClr val="FFFFFF"/>
                </a:solidFill>
                <a:latin typeface="Times New Roman"/>
                <a:cs typeface="Times New Roman"/>
              </a:rPr>
              <a:t>chơi</a:t>
            </a:r>
            <a:endParaRPr lang="vi-VN" sz="8000" dirty="0">
              <a:solidFill>
                <a:srgbClr val="FFFFFF"/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45B9A7-DD55-EC55-80F9-D4EB43164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r>
              <a:rPr lang="en-VN" sz="2000" dirty="0">
                <a:solidFill>
                  <a:srgbClr val="FFFFFF"/>
                </a:solidFill>
              </a:rPr>
              <a:t>GV: Hạ Đình Luân – Trường GDCB Niềm Tin – Quận Phú Nhuận</a:t>
            </a:r>
          </a:p>
        </p:txBody>
      </p:sp>
      <p:sp>
        <p:nvSpPr>
          <p:cNvPr id="11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87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F6DF4C-EAF3-C366-5EEB-154EDA5A0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0466" y="609600"/>
            <a:ext cx="4140014" cy="1330839"/>
          </a:xfrm>
        </p:spPr>
        <p:txBody>
          <a:bodyPr>
            <a:normAutofit/>
          </a:bodyPr>
          <a:lstStyle/>
          <a:p>
            <a:pPr marL="12700">
              <a:spcBef>
                <a:spcPts val="95"/>
              </a:spcBef>
            </a:pPr>
            <a:r>
              <a:rPr lang="vi-VN" sz="4100" dirty="0">
                <a:latin typeface="Times New Roman"/>
                <a:cs typeface="Times New Roman"/>
              </a:rPr>
              <a:t>Trò</a:t>
            </a:r>
            <a:r>
              <a:rPr lang="vi-VN" sz="4100" spc="-20" dirty="0">
                <a:latin typeface="Times New Roman"/>
                <a:cs typeface="Times New Roman"/>
              </a:rPr>
              <a:t> </a:t>
            </a:r>
            <a:r>
              <a:rPr lang="vi-VN" sz="4100" dirty="0">
                <a:latin typeface="Times New Roman"/>
                <a:cs typeface="Times New Roman"/>
              </a:rPr>
              <a:t>chơi</a:t>
            </a:r>
            <a:r>
              <a:rPr lang="vi-VN" sz="4100" spc="-15" dirty="0">
                <a:latin typeface="Times New Roman"/>
                <a:cs typeface="Times New Roman"/>
              </a:rPr>
              <a:t> </a:t>
            </a:r>
            <a:r>
              <a:rPr lang="vi-VN" sz="4100" dirty="0">
                <a:latin typeface="Times New Roman"/>
                <a:cs typeface="Times New Roman"/>
              </a:rPr>
              <a:t>nào</a:t>
            </a:r>
            <a:r>
              <a:rPr lang="vi-VN" sz="4100" spc="-20" dirty="0">
                <a:latin typeface="Times New Roman"/>
                <a:cs typeface="Times New Roman"/>
              </a:rPr>
              <a:t> </a:t>
            </a:r>
            <a:r>
              <a:rPr lang="vi-VN" sz="4100" dirty="0">
                <a:latin typeface="Times New Roman"/>
                <a:cs typeface="Times New Roman"/>
              </a:rPr>
              <a:t>cũng</a:t>
            </a:r>
            <a:r>
              <a:rPr lang="vi-VN" sz="4100" spc="-20" dirty="0">
                <a:latin typeface="Times New Roman"/>
                <a:cs typeface="Times New Roman"/>
              </a:rPr>
              <a:t> </a:t>
            </a:r>
            <a:r>
              <a:rPr lang="vi-VN" sz="4100" dirty="0">
                <a:latin typeface="Times New Roman"/>
                <a:cs typeface="Times New Roman"/>
              </a:rPr>
              <a:t>có</a:t>
            </a:r>
            <a:r>
              <a:rPr lang="vi-VN" sz="4100" spc="-5" dirty="0">
                <a:latin typeface="Times New Roman"/>
                <a:cs typeface="Times New Roman"/>
              </a:rPr>
              <a:t> </a:t>
            </a:r>
            <a:r>
              <a:rPr lang="vi-VN" sz="4100" dirty="0">
                <a:latin typeface="Times New Roman"/>
                <a:cs typeface="Times New Roman"/>
              </a:rPr>
              <a:t>luật</a:t>
            </a:r>
            <a:r>
              <a:rPr lang="vi-VN" sz="4100" spc="-20" dirty="0">
                <a:latin typeface="Times New Roman"/>
                <a:cs typeface="Times New Roman"/>
              </a:rPr>
              <a:t> </a:t>
            </a:r>
            <a:r>
              <a:rPr lang="vi-VN" sz="4100" spc="-10" dirty="0">
                <a:latin typeface="Times New Roman"/>
                <a:cs typeface="Times New Roman"/>
              </a:rPr>
              <a:t>chơi.</a:t>
            </a:r>
            <a:endParaRPr lang="vi-VN" sz="4100" dirty="0">
              <a:latin typeface="Times New Roman"/>
              <a:cs typeface="Times New Roman"/>
            </a:endParaRPr>
          </a:p>
        </p:txBody>
      </p:sp>
      <p:pic>
        <p:nvPicPr>
          <p:cNvPr id="11" name="object 9">
            <a:extLst>
              <a:ext uri="{FF2B5EF4-FFF2-40B4-BE49-F238E27FC236}">
                <a16:creationId xmlns:a16="http://schemas.microsoft.com/office/drawing/2014/main" id="{AD7E362D-C8E6-9129-C036-0D6411D6F737}"/>
              </a:ext>
            </a:extLst>
          </p:cNvPr>
          <p:cNvPicPr/>
          <p:nvPr/>
        </p:nvPicPr>
        <p:blipFill rotWithShape="1">
          <a:blip r:embed="rId2" cstate="print"/>
          <a:srcRect r="1" b="10285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76FE4-A35B-45A2-BBC2-F904050E0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65" y="2194102"/>
            <a:ext cx="4140013" cy="3908586"/>
          </a:xfrm>
        </p:spPr>
        <p:txBody>
          <a:bodyPr>
            <a:normAutofit/>
          </a:bodyPr>
          <a:lstStyle/>
          <a:p>
            <a:endParaRPr lang="en-VN" sz="2000"/>
          </a:p>
        </p:txBody>
      </p:sp>
    </p:spTree>
    <p:extLst>
      <p:ext uri="{BB962C8B-B14F-4D97-AF65-F5344CB8AC3E}">
        <p14:creationId xmlns:p14="http://schemas.microsoft.com/office/powerpoint/2010/main" val="124608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6C9F1-E548-586B-C727-36DD8BA2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195" y="1940859"/>
            <a:ext cx="3739341" cy="1330839"/>
          </a:xfrm>
        </p:spPr>
        <p:txBody>
          <a:bodyPr>
            <a:normAutofit fontScale="90000"/>
          </a:bodyPr>
          <a:lstStyle/>
          <a:p>
            <a:r>
              <a:rPr lang="vi-VN" sz="4400" dirty="0">
                <a:latin typeface="Times New Roman"/>
                <a:cs typeface="Times New Roman"/>
              </a:rPr>
              <a:t>Nếu</a:t>
            </a:r>
            <a:r>
              <a:rPr lang="vi-VN" sz="4400" spc="-20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chưa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hiểu</a:t>
            </a:r>
            <a:r>
              <a:rPr lang="vi-VN" sz="4400" spc="-10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luật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chơi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bạn</a:t>
            </a:r>
            <a:r>
              <a:rPr lang="vi-VN" sz="4400" spc="-20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sẽ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không</a:t>
            </a:r>
            <a:r>
              <a:rPr lang="vi-VN" sz="4400" spc="-10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chơi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spc="-10" dirty="0">
                <a:latin typeface="Times New Roman"/>
                <a:cs typeface="Times New Roman"/>
              </a:rPr>
              <a:t>được. </a:t>
            </a:r>
            <a:r>
              <a:rPr lang="vi-VN" sz="4400" dirty="0">
                <a:latin typeface="Times New Roman"/>
                <a:cs typeface="Times New Roman"/>
              </a:rPr>
              <a:t>Bạn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sẽ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làm</a:t>
            </a:r>
            <a:r>
              <a:rPr lang="vi-VN" sz="4400" spc="-10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ảnh</a:t>
            </a:r>
            <a:r>
              <a:rPr lang="vi-VN" sz="4400" spc="-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hưởng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đến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kết</a:t>
            </a:r>
            <a:r>
              <a:rPr lang="vi-VN" sz="4400" spc="-10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quả</a:t>
            </a:r>
            <a:r>
              <a:rPr lang="vi-VN" sz="4400" spc="-15" dirty="0">
                <a:latin typeface="Times New Roman"/>
                <a:cs typeface="Times New Roman"/>
              </a:rPr>
              <a:t> </a:t>
            </a:r>
            <a:r>
              <a:rPr lang="vi-VN" sz="4400" dirty="0">
                <a:latin typeface="Times New Roman"/>
                <a:cs typeface="Times New Roman"/>
              </a:rPr>
              <a:t>của đội</a:t>
            </a:r>
            <a:r>
              <a:rPr lang="vi-VN" sz="4400" spc="-5" dirty="0">
                <a:latin typeface="Times New Roman"/>
                <a:cs typeface="Times New Roman"/>
              </a:rPr>
              <a:t> </a:t>
            </a:r>
            <a:r>
              <a:rPr lang="vi-VN" sz="4400" spc="-10" dirty="0">
                <a:latin typeface="Times New Roman"/>
                <a:cs typeface="Times New Roman"/>
              </a:rPr>
              <a:t>mình.</a:t>
            </a:r>
            <a:br>
              <a:rPr lang="vi-VN" sz="4400" dirty="0">
                <a:latin typeface="Times New Roman"/>
                <a:cs typeface="Times New Roman"/>
              </a:rPr>
            </a:br>
            <a:endParaRPr lang="en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EB1B4-9DAB-9784-0C14-971C63636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366" y="2194102"/>
            <a:ext cx="3427001" cy="3908586"/>
          </a:xfrm>
        </p:spPr>
        <p:txBody>
          <a:bodyPr>
            <a:normAutofit/>
          </a:bodyPr>
          <a:lstStyle/>
          <a:p>
            <a:pPr marL="12700" marR="5080">
              <a:spcBef>
                <a:spcPts val="100"/>
              </a:spcBef>
            </a:pPr>
            <a:endParaRPr lang="vi-VN" sz="2000" dirty="0">
              <a:latin typeface="Times New Roman"/>
              <a:cs typeface="Times New Roman"/>
            </a:endParaRPr>
          </a:p>
        </p:txBody>
      </p:sp>
      <p:pic>
        <p:nvPicPr>
          <p:cNvPr id="5" name="object 10">
            <a:extLst>
              <a:ext uri="{FF2B5EF4-FFF2-40B4-BE49-F238E27FC236}">
                <a16:creationId xmlns:a16="http://schemas.microsoft.com/office/drawing/2014/main" id="{0D7E98DA-86D4-8A3B-DA75-831C54D5AED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8891" y="661916"/>
            <a:ext cx="5408272" cy="555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71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B1CE4E-9650-4071-41BF-E7513EC18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1013011"/>
            <a:ext cx="3595678" cy="1330839"/>
          </a:xfrm>
        </p:spPr>
        <p:txBody>
          <a:bodyPr>
            <a:noAutofit/>
          </a:bodyPr>
          <a:lstStyle/>
          <a:p>
            <a:pPr marL="53340" marR="5080" indent="-41275">
              <a:spcBef>
                <a:spcPts val="100"/>
              </a:spcBef>
            </a:pPr>
            <a:r>
              <a:rPr lang="vi-VN" sz="4000" dirty="0">
                <a:latin typeface="Times New Roman"/>
                <a:cs typeface="Times New Roman"/>
              </a:rPr>
              <a:t>Vì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vậy,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khi</a:t>
            </a:r>
            <a:r>
              <a:rPr lang="vi-VN" sz="4000" spc="-10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chưa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hiểu</a:t>
            </a:r>
            <a:r>
              <a:rPr lang="vi-VN" sz="4000" spc="-10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luật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spc="-10" dirty="0">
                <a:latin typeface="Times New Roman"/>
                <a:cs typeface="Times New Roman"/>
              </a:rPr>
              <a:t>chơi, </a:t>
            </a:r>
            <a:r>
              <a:rPr lang="vi-VN" sz="4000" dirty="0">
                <a:latin typeface="Times New Roman"/>
                <a:cs typeface="Times New Roman"/>
              </a:rPr>
              <a:t>tôi</a:t>
            </a:r>
            <a:r>
              <a:rPr lang="vi-VN" sz="4000" spc="-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sẽ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hỏi</a:t>
            </a:r>
            <a:r>
              <a:rPr lang="vi-VN" sz="4000" spc="-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lại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các</a:t>
            </a:r>
            <a:r>
              <a:rPr lang="vi-VN" sz="4000" spc="-10" dirty="0">
                <a:latin typeface="Times New Roman"/>
                <a:cs typeface="Times New Roman"/>
              </a:rPr>
              <a:t> </a:t>
            </a:r>
            <a:r>
              <a:rPr lang="vi-VN" sz="4000" spc="-25" dirty="0">
                <a:latin typeface="Times New Roman"/>
                <a:cs typeface="Times New Roman"/>
              </a:rPr>
              <a:t>bạn</a:t>
            </a:r>
            <a:endParaRPr lang="vi-VN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C48CF-3E8C-A8AD-086B-60EBB5AFA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158741" cy="3908586"/>
          </a:xfrm>
        </p:spPr>
        <p:txBody>
          <a:bodyPr>
            <a:normAutofit/>
          </a:bodyPr>
          <a:lstStyle/>
          <a:p>
            <a:endParaRPr lang="en-VN" sz="2000"/>
          </a:p>
        </p:txBody>
      </p:sp>
      <p:pic>
        <p:nvPicPr>
          <p:cNvPr id="5" name="object 11">
            <a:extLst>
              <a:ext uri="{FF2B5EF4-FFF2-40B4-BE49-F238E27FC236}">
                <a16:creationId xmlns:a16="http://schemas.microsoft.com/office/drawing/2014/main" id="{E3391574-3E37-C124-F02F-082E79B1E2F4}"/>
              </a:ext>
            </a:extLst>
          </p:cNvPr>
          <p:cNvPicPr/>
          <p:nvPr/>
        </p:nvPicPr>
        <p:blipFill rotWithShape="1">
          <a:blip r:embed="rId2" cstate="print"/>
          <a:srcRect b="7197"/>
          <a:stretch/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12363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1CE5D6-D573-E55C-F4B8-8C9368C3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0466" y="609600"/>
            <a:ext cx="4140014" cy="1330839"/>
          </a:xfrm>
        </p:spPr>
        <p:txBody>
          <a:bodyPr>
            <a:normAutofit/>
          </a:bodyPr>
          <a:lstStyle/>
          <a:p>
            <a:r>
              <a:rPr lang="en-US" sz="4400" dirty="0" err="1">
                <a:latin typeface="Times New Roman"/>
                <a:cs typeface="Times New Roman"/>
              </a:rPr>
              <a:t>Hoặc</a:t>
            </a:r>
            <a:r>
              <a:rPr lang="en-US" sz="4400" spc="-10" dirty="0">
                <a:latin typeface="Times New Roman"/>
                <a:cs typeface="Times New Roman"/>
              </a:rPr>
              <a:t> </a:t>
            </a:r>
            <a:r>
              <a:rPr lang="en-US" sz="4400" dirty="0" err="1">
                <a:latin typeface="Times New Roman"/>
                <a:cs typeface="Times New Roman"/>
              </a:rPr>
              <a:t>tôi</a:t>
            </a:r>
            <a:r>
              <a:rPr lang="en-US" sz="4400" spc="-10" dirty="0">
                <a:latin typeface="Times New Roman"/>
                <a:cs typeface="Times New Roman"/>
              </a:rPr>
              <a:t> </a:t>
            </a:r>
            <a:r>
              <a:rPr lang="en-US" sz="4400" dirty="0" err="1">
                <a:latin typeface="Times New Roman"/>
                <a:cs typeface="Times New Roman"/>
              </a:rPr>
              <a:t>nhờ</a:t>
            </a:r>
            <a:r>
              <a:rPr lang="en-US" sz="4400" spc="-25" dirty="0">
                <a:latin typeface="Times New Roman"/>
                <a:cs typeface="Times New Roman"/>
              </a:rPr>
              <a:t> </a:t>
            </a:r>
            <a:r>
              <a:rPr lang="en-US" sz="4400" dirty="0" err="1">
                <a:latin typeface="Times New Roman"/>
                <a:cs typeface="Times New Roman"/>
              </a:rPr>
              <a:t>cô</a:t>
            </a:r>
            <a:r>
              <a:rPr lang="en-US" sz="4400" spc="-20" dirty="0">
                <a:latin typeface="Times New Roman"/>
                <a:cs typeface="Times New Roman"/>
              </a:rPr>
              <a:t> </a:t>
            </a:r>
            <a:r>
              <a:rPr lang="en-US" sz="4400" dirty="0" err="1">
                <a:latin typeface="Times New Roman"/>
                <a:cs typeface="Times New Roman"/>
              </a:rPr>
              <a:t>giáo</a:t>
            </a:r>
            <a:r>
              <a:rPr lang="en-US" sz="4400" spc="-20" dirty="0">
                <a:latin typeface="Times New Roman"/>
                <a:cs typeface="Times New Roman"/>
              </a:rPr>
              <a:t> </a:t>
            </a:r>
            <a:r>
              <a:rPr lang="en-US" sz="4400" dirty="0" err="1">
                <a:latin typeface="Times New Roman"/>
                <a:cs typeface="Times New Roman"/>
              </a:rPr>
              <a:t>giúp</a:t>
            </a:r>
            <a:r>
              <a:rPr lang="en-US" sz="4400" spc="-15" dirty="0">
                <a:latin typeface="Times New Roman"/>
                <a:cs typeface="Times New Roman"/>
              </a:rPr>
              <a:t> </a:t>
            </a:r>
            <a:r>
              <a:rPr lang="en-US" sz="4400" spc="-25" dirty="0" err="1">
                <a:latin typeface="Times New Roman"/>
                <a:cs typeface="Times New Roman"/>
              </a:rPr>
              <a:t>đỡ</a:t>
            </a:r>
            <a:endParaRPr lang="en-VN" dirty="0"/>
          </a:p>
        </p:txBody>
      </p:sp>
      <p:pic>
        <p:nvPicPr>
          <p:cNvPr id="5" name="object 12">
            <a:extLst>
              <a:ext uri="{FF2B5EF4-FFF2-40B4-BE49-F238E27FC236}">
                <a16:creationId xmlns:a16="http://schemas.microsoft.com/office/drawing/2014/main" id="{FC55916F-577A-1A54-6101-B3EB8A0339C9}"/>
              </a:ext>
            </a:extLst>
          </p:cNvPr>
          <p:cNvPicPr/>
          <p:nvPr/>
        </p:nvPicPr>
        <p:blipFill rotWithShape="1">
          <a:blip r:embed="rId2" cstate="print"/>
          <a:srcRect l="5168" r="1" b="1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A165F-10DC-5D34-D1D3-C167D6AB4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65" y="2194102"/>
            <a:ext cx="4140013" cy="3908586"/>
          </a:xfrm>
        </p:spPr>
        <p:txBody>
          <a:bodyPr>
            <a:normAutofit/>
          </a:bodyPr>
          <a:lstStyle/>
          <a:p>
            <a:pPr marL="12700">
              <a:spcBef>
                <a:spcPts val="95"/>
              </a:spcBef>
            </a:pP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5604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E4F4D4-EAA1-7877-654D-350F043D6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0466" y="609600"/>
            <a:ext cx="4140014" cy="1330839"/>
          </a:xfrm>
        </p:spPr>
        <p:txBody>
          <a:bodyPr>
            <a:noAutofit/>
          </a:bodyPr>
          <a:lstStyle/>
          <a:p>
            <a:pPr marL="12700">
              <a:spcBef>
                <a:spcPts val="95"/>
              </a:spcBef>
            </a:pPr>
            <a:r>
              <a:rPr lang="vi-VN" sz="4000" dirty="0">
                <a:latin typeface="Times New Roman"/>
                <a:cs typeface="Times New Roman"/>
              </a:rPr>
              <a:t>Như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vậy</a:t>
            </a:r>
            <a:r>
              <a:rPr lang="vi-VN" sz="4000" spc="-30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tôi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sẽ</a:t>
            </a:r>
            <a:r>
              <a:rPr lang="vi-VN" sz="4000" spc="-10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được tham</a:t>
            </a:r>
            <a:r>
              <a:rPr lang="vi-VN" sz="4000" spc="-2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gia</a:t>
            </a:r>
            <a:r>
              <a:rPr lang="vi-VN" sz="4000" spc="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chơi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cùng</a:t>
            </a:r>
            <a:r>
              <a:rPr lang="vi-VN" sz="4000" spc="-10" dirty="0">
                <a:latin typeface="Times New Roman"/>
                <a:cs typeface="Times New Roman"/>
              </a:rPr>
              <a:t> </a:t>
            </a:r>
            <a:r>
              <a:rPr lang="vi-VN" sz="4000" dirty="0">
                <a:latin typeface="Times New Roman"/>
                <a:cs typeface="Times New Roman"/>
              </a:rPr>
              <a:t>các</a:t>
            </a:r>
            <a:r>
              <a:rPr lang="vi-VN" sz="4000" spc="-15" dirty="0">
                <a:latin typeface="Times New Roman"/>
                <a:cs typeface="Times New Roman"/>
              </a:rPr>
              <a:t> </a:t>
            </a:r>
            <a:r>
              <a:rPr lang="vi-VN" sz="4000" spc="-20" dirty="0">
                <a:latin typeface="Times New Roman"/>
                <a:cs typeface="Times New Roman"/>
              </a:rPr>
              <a:t>bạn.</a:t>
            </a:r>
            <a:endParaRPr lang="vi-VN" sz="4000" dirty="0">
              <a:latin typeface="Times New Roman"/>
              <a:cs typeface="Times New Roman"/>
            </a:endParaRPr>
          </a:p>
        </p:txBody>
      </p:sp>
      <p:pic>
        <p:nvPicPr>
          <p:cNvPr id="5" name="object 13">
            <a:extLst>
              <a:ext uri="{FF2B5EF4-FFF2-40B4-BE49-F238E27FC236}">
                <a16:creationId xmlns:a16="http://schemas.microsoft.com/office/drawing/2014/main" id="{113B676E-3075-3EC3-7D4F-DCA97C19A823}"/>
              </a:ext>
            </a:extLst>
          </p:cNvPr>
          <p:cNvPicPr/>
          <p:nvPr/>
        </p:nvPicPr>
        <p:blipFill rotWithShape="1">
          <a:blip r:embed="rId2" cstate="print"/>
          <a:srcRect r="1" b="6237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911E1-F9A2-17DD-0694-AC1AB70E1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65" y="2194102"/>
            <a:ext cx="4140013" cy="3908586"/>
          </a:xfrm>
        </p:spPr>
        <p:txBody>
          <a:bodyPr>
            <a:normAutofit/>
          </a:bodyPr>
          <a:lstStyle/>
          <a:p>
            <a:endParaRPr lang="en-VN" sz="2000"/>
          </a:p>
        </p:txBody>
      </p:sp>
    </p:spTree>
    <p:extLst>
      <p:ext uri="{BB962C8B-B14F-4D97-AF65-F5344CB8AC3E}">
        <p14:creationId xmlns:p14="http://schemas.microsoft.com/office/powerpoint/2010/main" val="208019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37A0C9-00C3-A446-1D29-88712D41E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pPr marL="12700" marR="5080" indent="40640">
              <a:spcBef>
                <a:spcPts val="100"/>
              </a:spcBef>
            </a:pPr>
            <a:r>
              <a:rPr lang="vi-VN" sz="3500" dirty="0">
                <a:latin typeface="Times New Roman"/>
                <a:cs typeface="Times New Roman"/>
              </a:rPr>
              <a:t>Các</a:t>
            </a:r>
            <a:r>
              <a:rPr lang="vi-VN" sz="3500" spc="-5" dirty="0">
                <a:latin typeface="Times New Roman"/>
                <a:cs typeface="Times New Roman"/>
              </a:rPr>
              <a:t> </a:t>
            </a:r>
            <a:r>
              <a:rPr lang="vi-VN" sz="3500" dirty="0">
                <a:latin typeface="Times New Roman"/>
                <a:cs typeface="Times New Roman"/>
              </a:rPr>
              <a:t>bạn</a:t>
            </a:r>
            <a:r>
              <a:rPr lang="vi-VN" sz="3500" spc="-15" dirty="0">
                <a:latin typeface="Times New Roman"/>
                <a:cs typeface="Times New Roman"/>
              </a:rPr>
              <a:t> </a:t>
            </a:r>
            <a:r>
              <a:rPr lang="vi-VN" sz="3500" dirty="0">
                <a:latin typeface="Times New Roman"/>
                <a:cs typeface="Times New Roman"/>
              </a:rPr>
              <a:t>rất</a:t>
            </a:r>
            <a:r>
              <a:rPr lang="vi-VN" sz="3500" spc="-5" dirty="0">
                <a:latin typeface="Times New Roman"/>
                <a:cs typeface="Times New Roman"/>
              </a:rPr>
              <a:t> </a:t>
            </a:r>
            <a:r>
              <a:rPr lang="vi-VN" sz="3500" dirty="0">
                <a:latin typeface="Times New Roman"/>
                <a:cs typeface="Times New Roman"/>
              </a:rPr>
              <a:t>vui</a:t>
            </a:r>
            <a:r>
              <a:rPr lang="vi-VN" sz="3500" spc="-5" dirty="0">
                <a:latin typeface="Times New Roman"/>
                <a:cs typeface="Times New Roman"/>
              </a:rPr>
              <a:t> </a:t>
            </a:r>
            <a:r>
              <a:rPr lang="vi-VN" sz="3500" dirty="0">
                <a:latin typeface="Times New Roman"/>
                <a:cs typeface="Times New Roman"/>
              </a:rPr>
              <a:t>vì</a:t>
            </a:r>
            <a:r>
              <a:rPr lang="vi-VN" sz="3500" spc="-20" dirty="0">
                <a:latin typeface="Times New Roman"/>
                <a:cs typeface="Times New Roman"/>
              </a:rPr>
              <a:t> </a:t>
            </a:r>
            <a:r>
              <a:rPr lang="vi-VN" sz="3500" dirty="0">
                <a:latin typeface="Times New Roman"/>
                <a:cs typeface="Times New Roman"/>
              </a:rPr>
              <a:t>tôi</a:t>
            </a:r>
            <a:r>
              <a:rPr lang="vi-VN" sz="3500" spc="-15" dirty="0">
                <a:latin typeface="Times New Roman"/>
                <a:cs typeface="Times New Roman"/>
              </a:rPr>
              <a:t> </a:t>
            </a:r>
            <a:r>
              <a:rPr lang="vi-VN" sz="3500" dirty="0">
                <a:latin typeface="Times New Roman"/>
                <a:cs typeface="Times New Roman"/>
              </a:rPr>
              <a:t>biết</a:t>
            </a:r>
            <a:r>
              <a:rPr lang="vi-VN" sz="3500" spc="-15" dirty="0">
                <a:latin typeface="Times New Roman"/>
                <a:cs typeface="Times New Roman"/>
              </a:rPr>
              <a:t> </a:t>
            </a:r>
            <a:r>
              <a:rPr lang="vi-VN" sz="3500" dirty="0">
                <a:latin typeface="Times New Roman"/>
                <a:cs typeface="Times New Roman"/>
              </a:rPr>
              <a:t>cách</a:t>
            </a:r>
            <a:r>
              <a:rPr lang="vi-VN" sz="3500" spc="-15" dirty="0">
                <a:latin typeface="Times New Roman"/>
                <a:cs typeface="Times New Roman"/>
              </a:rPr>
              <a:t> </a:t>
            </a:r>
            <a:r>
              <a:rPr lang="vi-VN" sz="3500" spc="-20" dirty="0">
                <a:latin typeface="Times New Roman"/>
                <a:cs typeface="Times New Roman"/>
              </a:rPr>
              <a:t>chơi. </a:t>
            </a:r>
            <a:r>
              <a:rPr lang="vi-VN" sz="3500">
                <a:latin typeface="Times New Roman"/>
                <a:cs typeface="Times New Roman"/>
              </a:rPr>
              <a:t>Tôi</a:t>
            </a:r>
            <a:r>
              <a:rPr lang="vi-VN" sz="3500" spc="-10">
                <a:latin typeface="Times New Roman"/>
                <a:cs typeface="Times New Roman"/>
              </a:rPr>
              <a:t> </a:t>
            </a:r>
            <a:r>
              <a:rPr lang="vi-VN" sz="3500">
                <a:latin typeface="Times New Roman"/>
                <a:cs typeface="Times New Roman"/>
              </a:rPr>
              <a:t>rất</a:t>
            </a:r>
            <a:r>
              <a:rPr lang="vi-VN" sz="3500" spc="-15">
                <a:latin typeface="Times New Roman"/>
                <a:cs typeface="Times New Roman"/>
              </a:rPr>
              <a:t> </a:t>
            </a:r>
            <a:r>
              <a:rPr lang="vi-VN" sz="3500">
                <a:latin typeface="Times New Roman"/>
                <a:cs typeface="Times New Roman"/>
              </a:rPr>
              <a:t>vui</a:t>
            </a:r>
            <a:r>
              <a:rPr lang="vi-VN" sz="3500" spc="-5">
                <a:latin typeface="Times New Roman"/>
                <a:cs typeface="Times New Roman"/>
              </a:rPr>
              <a:t> </a:t>
            </a:r>
            <a:r>
              <a:rPr lang="vi-VN" sz="3500">
                <a:latin typeface="Times New Roman"/>
                <a:cs typeface="Times New Roman"/>
              </a:rPr>
              <a:t>vì</a:t>
            </a:r>
            <a:r>
              <a:rPr lang="vi-VN" sz="3500" spc="-20">
                <a:latin typeface="Times New Roman"/>
                <a:cs typeface="Times New Roman"/>
              </a:rPr>
              <a:t> </a:t>
            </a:r>
            <a:r>
              <a:rPr lang="vi-VN" sz="3500">
                <a:latin typeface="Times New Roman"/>
                <a:cs typeface="Times New Roman"/>
              </a:rPr>
              <a:t>được</a:t>
            </a:r>
            <a:r>
              <a:rPr lang="vi-VN" sz="3500" spc="-15">
                <a:latin typeface="Times New Roman"/>
                <a:cs typeface="Times New Roman"/>
              </a:rPr>
              <a:t> </a:t>
            </a:r>
            <a:r>
              <a:rPr lang="vi-VN" sz="3500">
                <a:latin typeface="Times New Roman"/>
                <a:cs typeface="Times New Roman"/>
              </a:rPr>
              <a:t>chơi</a:t>
            </a:r>
            <a:r>
              <a:rPr lang="vi-VN" sz="3500" spc="-15">
                <a:latin typeface="Times New Roman"/>
                <a:cs typeface="Times New Roman"/>
              </a:rPr>
              <a:t> </a:t>
            </a:r>
            <a:r>
              <a:rPr lang="vi-VN" sz="3500">
                <a:latin typeface="Times New Roman"/>
                <a:cs typeface="Times New Roman"/>
              </a:rPr>
              <a:t>cùng</a:t>
            </a:r>
            <a:r>
              <a:rPr lang="vi-VN" sz="3500" spc="-20">
                <a:latin typeface="Times New Roman"/>
                <a:cs typeface="Times New Roman"/>
              </a:rPr>
              <a:t> </a:t>
            </a:r>
            <a:r>
              <a:rPr lang="vi-VN" sz="3500">
                <a:latin typeface="Times New Roman"/>
                <a:cs typeface="Times New Roman"/>
              </a:rPr>
              <a:t>các</a:t>
            </a:r>
            <a:r>
              <a:rPr lang="vi-VN" sz="3500" spc="-15">
                <a:latin typeface="Times New Roman"/>
                <a:cs typeface="Times New Roman"/>
              </a:rPr>
              <a:t> </a:t>
            </a:r>
            <a:r>
              <a:rPr lang="vi-VN" sz="3500" spc="-20">
                <a:latin typeface="Times New Roman"/>
                <a:cs typeface="Times New Roman"/>
              </a:rPr>
              <a:t>bạn.</a:t>
            </a:r>
            <a:endParaRPr lang="vi-VN" sz="3500">
              <a:latin typeface="Times New Roman"/>
              <a:cs typeface="Times New Roman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14">
            <a:extLst>
              <a:ext uri="{FF2B5EF4-FFF2-40B4-BE49-F238E27FC236}">
                <a16:creationId xmlns:a16="http://schemas.microsoft.com/office/drawing/2014/main" id="{D9581979-3941-CE5C-2880-210586075F38}"/>
              </a:ext>
            </a:extLst>
          </p:cNvPr>
          <p:cNvPicPr/>
          <p:nvPr/>
        </p:nvPicPr>
        <p:blipFill rotWithShape="1">
          <a:blip r:embed="rId2" cstate="print"/>
          <a:srcRect r="-1" b="-1"/>
          <a:stretch/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14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6E176-8F50-B10E-6E3D-B9CF5C6B0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anchor="t">
            <a:normAutofit/>
          </a:bodyPr>
          <a:lstStyle/>
          <a:p>
            <a:endParaRPr lang="en-VN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8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0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458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107</Words>
  <Application>Microsoft Macintosh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Câu chuyện: Chưa hiểu luật chơi</vt:lpstr>
      <vt:lpstr>Trò chơi nào cũng có luật chơi.</vt:lpstr>
      <vt:lpstr>Nếu chưa hiểu luật chơi bạn sẽ không chơi được. Bạn sẽ làm ảnh hưởng đến kết quả của đội mình. </vt:lpstr>
      <vt:lpstr>Vì vậy, khi chưa hiểu luật chơi, tôi sẽ hỏi lại các bạn</vt:lpstr>
      <vt:lpstr>Hoặc tôi nhờ cô giáo giúp đỡ</vt:lpstr>
      <vt:lpstr>Như vậy tôi sẽ được tham gia chơi cùng các bạn.</vt:lpstr>
      <vt:lpstr>Các bạn rất vui vì tôi biết cách chơi. Tôi rất vui vì được chơi cùng các bạn.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Câu chuyện: Chưa hiểu luật chơi</dc:title>
  <dc:creator>luan ha</dc:creator>
  <cp:lastModifiedBy>luan ha</cp:lastModifiedBy>
  <cp:revision>1</cp:revision>
  <dcterms:created xsi:type="dcterms:W3CDTF">2024-03-05T13:02:50Z</dcterms:created>
  <dcterms:modified xsi:type="dcterms:W3CDTF">2024-03-05T13:09:07Z</dcterms:modified>
</cp:coreProperties>
</file>