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9" r:id="rId5"/>
    <p:sldId id="258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89F0C-04FF-2FB9-4FCC-BAF95DC1D4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DA7E1E-7A46-4AEB-7931-92361A0EFE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E9A6BA-6370-3F70-AFBE-836B4D35B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79F3C-CB0A-43AC-B6DC-B4DCE8438C93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239C1-44C9-5411-A174-A02452389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E697BC-4125-1FA7-8D72-198899074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ACED-8C97-429B-8F14-5EA494411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565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5D82E-FFB6-ADCA-8C63-272B7E497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FE9D64-1B93-DEBD-42AD-6FF723498E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FBB00-5A51-F43E-1F56-584ED8E01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79F3C-CB0A-43AC-B6DC-B4DCE8438C93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FF36C4-C2E6-C19C-410F-D65A0A60C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7349A2-BF3D-3180-B0DB-EA51EA578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ACED-8C97-429B-8F14-5EA494411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061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DBECFA-04AD-45A1-E657-06CDA610D2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C4FD11-319F-464B-0425-F05C0CDB54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CE5ABF-7FA5-4398-E401-0BBFE31D9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79F3C-CB0A-43AC-B6DC-B4DCE8438C93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9197FA-8B1F-9E01-3693-302B76709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31EA0-BB22-2D03-CB53-F15F5C884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ACED-8C97-429B-8F14-5EA494411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79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9CD27-0096-C249-AE2A-CB93318E7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33C65-945E-98F9-9B57-21C6C958C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0DB6FD-6D14-39AE-B9DD-7EBE51F6D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79F3C-CB0A-43AC-B6DC-B4DCE8438C93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73D93C-A2C0-CD0E-D525-6EECA0738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B7622-47CA-86AB-DCC7-635B01895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ACED-8C97-429B-8F14-5EA494411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641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B94F0-AD65-F62B-EB15-4EE3117B8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370A85-65C1-A081-FC2C-51FDFA9F94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4F97D7-B4E6-5537-175B-D936BC9FA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79F3C-CB0A-43AC-B6DC-B4DCE8438C93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97BAC-57BC-B243-9662-493CB3278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9D4F5-F14E-65A0-B6D8-6DF2DDB07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ACED-8C97-429B-8F14-5EA494411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729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00C01-CC81-E2EB-A25F-189EAA80D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ADBC9-A531-E610-1CD5-F605F622B6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D1143B-0F7D-3922-146E-70117A5D22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A4798B-9828-B9FC-7D55-619BAE4EC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79F3C-CB0A-43AC-B6DC-B4DCE8438C93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7995DD-446B-96C3-0A0C-5E9D49771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6A77E2-8C2B-78FD-4BA3-1AA7A6081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ACED-8C97-429B-8F14-5EA494411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59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8875D-2C2D-DC7D-CDD1-59C8F8716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A4A638-9673-4D95-135B-58498D0D9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9935E3-AA12-B7C3-B66A-6D0B41294B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750E13-AFDF-7CE3-5899-74620E6AEE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60704C-C853-89C7-9319-E389E62121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3DD288-F887-7AB5-04C8-6D626641F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79F3C-CB0A-43AC-B6DC-B4DCE8438C93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C01034-DB42-66B7-F4AC-53BCE85C0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28F46D-8766-9D11-B6F6-9E2ECA62E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ACED-8C97-429B-8F14-5EA494411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491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3C6F3-BC96-633B-33A2-0D27EC934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FC07B7-D6D6-320F-771E-102846CD6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79F3C-CB0A-43AC-B6DC-B4DCE8438C93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C9C8F9-83AD-CFED-E14F-C6034B90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1CC7DF-A750-E790-8A8C-9D0DB497A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ACED-8C97-429B-8F14-5EA494411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280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15BCD0-FF3C-A094-E6A8-CE0C21620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79F3C-CB0A-43AC-B6DC-B4DCE8438C93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632AEA-2D4A-9DBF-54AD-C73230A6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D31D97-5AFC-84FD-635C-3843697F2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ACED-8C97-429B-8F14-5EA494411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138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E7403-B564-54E0-DF87-B7A44426B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8E768-D4A1-B63F-43C5-AA3668BCF5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96B1D3-66C7-F207-FAD8-42D3D4FD54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1E8395-C2AC-BBE2-E7DE-A3F9E7331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79F3C-CB0A-43AC-B6DC-B4DCE8438C93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06D9C3-1396-9E2E-8997-570BB317A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972E2D-202E-CC3E-68E3-94BD18D65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ACED-8C97-429B-8F14-5EA494411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429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AFC5D-BBA5-BC63-11C5-DB6F1EC9F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0D44F3-396B-0FAA-9525-E601A475E8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868E78-B593-D60C-D431-84A2D9D5F6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77555A-ED91-29F8-A8E5-AC9DD29FC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79F3C-CB0A-43AC-B6DC-B4DCE8438C93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F8E4D1-5997-C86A-F4FF-AAF64EE34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56A72A-95B6-AC37-7F13-BF7A11543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ACED-8C97-429B-8F14-5EA494411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955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E3964D-1EA1-727B-53B1-5CDDF796C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CE51E8-FF7A-7C7C-36D6-583A049780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DCA83E-2348-3A36-8427-205136D195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79F3C-CB0A-43AC-B6DC-B4DCE8438C93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16D744-9949-6F34-1938-A544CF5A86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AC6642-5E55-F9C3-2A1B-14936D3BAB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3ACED-8C97-429B-8F14-5EA494411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67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5000">
              <a:schemeClr val="accent1">
                <a:lumMod val="45000"/>
                <a:lumOff val="55000"/>
              </a:schemeClr>
            </a:gs>
            <a:gs pos="55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E0BD8F3-7354-3FED-80CC-32EE9002FE57}"/>
              </a:ext>
            </a:extLst>
          </p:cNvPr>
          <p:cNvSpPr/>
          <p:nvPr/>
        </p:nvSpPr>
        <p:spPr>
          <a:xfrm>
            <a:off x="1523999" y="600633"/>
            <a:ext cx="8946777" cy="1326776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0070C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 CHƯƠNG 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E12BA74-82DA-75ED-00C6-37380530B9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741" y="3429000"/>
            <a:ext cx="2940422" cy="2940422"/>
          </a:xfrm>
          <a:prstGeom prst="rect">
            <a:avLst/>
          </a:prstGeom>
        </p:spPr>
      </p:pic>
      <p:sp>
        <p:nvSpPr>
          <p:cNvPr id="7" name="Thought Bubble: Cloud 6">
            <a:extLst>
              <a:ext uri="{FF2B5EF4-FFF2-40B4-BE49-F238E27FC236}">
                <a16:creationId xmlns:a16="http://schemas.microsoft.com/office/drawing/2014/main" id="{8B144423-CD18-0B2B-3323-594006FD4992}"/>
              </a:ext>
            </a:extLst>
          </p:cNvPr>
          <p:cNvSpPr/>
          <p:nvPr/>
        </p:nvSpPr>
        <p:spPr>
          <a:xfrm>
            <a:off x="4966446" y="2348753"/>
            <a:ext cx="6562165" cy="3818964"/>
          </a:xfrm>
          <a:prstGeom prst="cloudCallout">
            <a:avLst>
              <a:gd name="adj1" fmla="val -81325"/>
              <a:gd name="adj2" fmla="val 9777"/>
            </a:avLst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algn="ctr">
              <a:lnSpc>
                <a:spcPct val="150000"/>
              </a:lnSpc>
            </a:pP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5760F43-E793-1120-07C9-6C0CC86BB678}"/>
              </a:ext>
            </a:extLst>
          </p:cNvPr>
          <p:cNvSpPr/>
          <p:nvPr/>
        </p:nvSpPr>
        <p:spPr>
          <a:xfrm>
            <a:off x="0" y="40522"/>
            <a:ext cx="1243585" cy="4480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Slide 1</a:t>
            </a:r>
          </a:p>
        </p:txBody>
      </p:sp>
    </p:spTree>
    <p:extLst>
      <p:ext uri="{BB962C8B-B14F-4D97-AF65-F5344CB8AC3E}">
        <p14:creationId xmlns:p14="http://schemas.microsoft.com/office/powerpoint/2010/main" val="331076547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E2D27FB-3F70-9C2C-3B0D-E6BC38A6FD7F}"/>
              </a:ext>
            </a:extLst>
          </p:cNvPr>
          <p:cNvSpPr/>
          <p:nvPr/>
        </p:nvSpPr>
        <p:spPr>
          <a:xfrm>
            <a:off x="1255059" y="470647"/>
            <a:ext cx="9897035" cy="950259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HỆ THỐNG HÓA KIẾN THỨC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B87D9D0-4917-2C45-AD5D-6EFF3166E0D1}"/>
              </a:ext>
            </a:extLst>
          </p:cNvPr>
          <p:cNvSpPr/>
          <p:nvPr/>
        </p:nvSpPr>
        <p:spPr>
          <a:xfrm>
            <a:off x="-1" y="2868705"/>
            <a:ext cx="2828925" cy="200809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 PHẦN HÓA HỌC 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 TẾ BÀO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717759-79EC-9BD9-BA64-153E81D9CA4A}"/>
              </a:ext>
            </a:extLst>
          </p:cNvPr>
          <p:cNvSpPr/>
          <p:nvPr/>
        </p:nvSpPr>
        <p:spPr>
          <a:xfrm>
            <a:off x="4150658" y="1863537"/>
            <a:ext cx="2411506" cy="103206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 LƯỢNG</a:t>
            </a:r>
          </a:p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(Fe, Cu, I….)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9A703D4-06BE-EDC4-6483-120517525ABA}"/>
              </a:ext>
            </a:extLst>
          </p:cNvPr>
          <p:cNvSpPr/>
          <p:nvPr/>
        </p:nvSpPr>
        <p:spPr>
          <a:xfrm>
            <a:off x="4137208" y="5065059"/>
            <a:ext cx="2411506" cy="941295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E9F2CD1-CE52-BF34-E097-601C4FF32C41}"/>
              </a:ext>
            </a:extLst>
          </p:cNvPr>
          <p:cNvGrpSpPr/>
          <p:nvPr/>
        </p:nvGrpSpPr>
        <p:grpSpPr>
          <a:xfrm>
            <a:off x="2807071" y="2782980"/>
            <a:ext cx="1330138" cy="2712945"/>
            <a:chOff x="2743198" y="2850779"/>
            <a:chExt cx="1362637" cy="2586315"/>
          </a:xfrm>
        </p:grpSpPr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30C6B0F6-312C-E32A-3CAF-5BC5CC58215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43198" y="2850779"/>
              <a:ext cx="1362637" cy="1174375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95EC4923-7B4B-A1FC-1D49-F31AA84BE957}"/>
                </a:ext>
              </a:extLst>
            </p:cNvPr>
            <p:cNvCxnSpPr>
              <a:cxnSpLocks/>
            </p:cNvCxnSpPr>
            <p:nvPr/>
          </p:nvCxnSpPr>
          <p:spPr>
            <a:xfrm>
              <a:off x="2761128" y="4052044"/>
              <a:ext cx="1344707" cy="138505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E1E8B24-0E46-D818-0605-54AFECB962A7}"/>
              </a:ext>
            </a:extLst>
          </p:cNvPr>
          <p:cNvCxnSpPr>
            <a:cxnSpLocks/>
            <a:stCxn id="6" idx="2"/>
            <a:endCxn id="7" idx="0"/>
          </p:cNvCxnSpPr>
          <p:nvPr/>
        </p:nvCxnSpPr>
        <p:spPr>
          <a:xfrm flipH="1">
            <a:off x="5342961" y="2895605"/>
            <a:ext cx="13450" cy="216945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4A27F7BE-B374-E1CD-E8A1-C7446E34F163}"/>
              </a:ext>
            </a:extLst>
          </p:cNvPr>
          <p:cNvSpPr txBox="1"/>
          <p:nvPr/>
        </p:nvSpPr>
        <p:spPr>
          <a:xfrm>
            <a:off x="4137208" y="3267214"/>
            <a:ext cx="12057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43D4471-6D29-25A7-20A2-0E283545EEE5}"/>
              </a:ext>
            </a:extLst>
          </p:cNvPr>
          <p:cNvSpPr/>
          <p:nvPr/>
        </p:nvSpPr>
        <p:spPr>
          <a:xfrm>
            <a:off x="8243049" y="2016766"/>
            <a:ext cx="3009341" cy="103206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2F4C99A-9561-6696-5279-F2E9B476FB84}"/>
              </a:ext>
            </a:extLst>
          </p:cNvPr>
          <p:cNvSpPr/>
          <p:nvPr/>
        </p:nvSpPr>
        <p:spPr>
          <a:xfrm>
            <a:off x="8373034" y="4974287"/>
            <a:ext cx="2942665" cy="103206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34AE541C-630A-0684-C837-CD6828A0BCB2}"/>
              </a:ext>
            </a:extLst>
          </p:cNvPr>
          <p:cNvGrpSpPr/>
          <p:nvPr/>
        </p:nvGrpSpPr>
        <p:grpSpPr>
          <a:xfrm>
            <a:off x="5383306" y="2653553"/>
            <a:ext cx="2859743" cy="2998694"/>
            <a:chOff x="5383306" y="2653553"/>
            <a:chExt cx="2859743" cy="2998694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A040174-DDAF-91C1-D061-7577168C9C6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83306" y="4025154"/>
              <a:ext cx="2057400" cy="2689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9B06CB8-F7CE-AEF0-4A64-AA8F871841E4}"/>
                </a:ext>
              </a:extLst>
            </p:cNvPr>
            <p:cNvCxnSpPr>
              <a:cxnSpLocks/>
            </p:cNvCxnSpPr>
            <p:nvPr/>
          </p:nvCxnSpPr>
          <p:spPr>
            <a:xfrm>
              <a:off x="7440706" y="2671482"/>
              <a:ext cx="0" cy="2962836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594A8A67-D30F-F963-E6D7-FD5A70358B4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13811" y="2653553"/>
              <a:ext cx="829238" cy="17929"/>
            </a:xfrm>
            <a:prstGeom prst="straightConnector1">
              <a:avLst/>
            </a:prstGeom>
            <a:ln w="5715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5E8714AF-CF7D-1E98-A70B-CE6EDEE308C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13811" y="5634318"/>
              <a:ext cx="829238" cy="17929"/>
            </a:xfrm>
            <a:prstGeom prst="straightConnector1">
              <a:avLst/>
            </a:prstGeom>
            <a:ln w="5715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Oval 48">
            <a:extLst>
              <a:ext uri="{FF2B5EF4-FFF2-40B4-BE49-F238E27FC236}">
                <a16:creationId xmlns:a16="http://schemas.microsoft.com/office/drawing/2014/main" id="{E7553686-BCA1-E27D-3E85-D1838889A307}"/>
              </a:ext>
            </a:extLst>
          </p:cNvPr>
          <p:cNvSpPr/>
          <p:nvPr/>
        </p:nvSpPr>
        <p:spPr>
          <a:xfrm>
            <a:off x="11474" y="28016"/>
            <a:ext cx="1243585" cy="4480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Slide 2</a:t>
            </a:r>
          </a:p>
        </p:txBody>
      </p:sp>
    </p:spTree>
    <p:extLst>
      <p:ext uri="{BB962C8B-B14F-4D97-AF65-F5344CB8AC3E}">
        <p14:creationId xmlns:p14="http://schemas.microsoft.com/office/powerpoint/2010/main" val="2427937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21" grpId="0"/>
      <p:bldP spid="25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ADBEC60-831F-7539-7A08-56964AE5C562}"/>
              </a:ext>
            </a:extLst>
          </p:cNvPr>
          <p:cNvSpPr/>
          <p:nvPr/>
        </p:nvSpPr>
        <p:spPr>
          <a:xfrm>
            <a:off x="2223245" y="510985"/>
            <a:ext cx="7521388" cy="87854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PHÂN TỬ SINH HỌC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30BBBF1-846B-7027-3636-5E334F695A41}"/>
              </a:ext>
            </a:extLst>
          </p:cNvPr>
          <p:cNvSpPr/>
          <p:nvPr/>
        </p:nvSpPr>
        <p:spPr>
          <a:xfrm>
            <a:off x="986119" y="2187388"/>
            <a:ext cx="3998258" cy="878541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CARBOHYDRATE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DE86B49-AA3E-2B27-C0A6-78E6A44B5A65}"/>
              </a:ext>
            </a:extLst>
          </p:cNvPr>
          <p:cNvSpPr/>
          <p:nvPr/>
        </p:nvSpPr>
        <p:spPr>
          <a:xfrm>
            <a:off x="986119" y="4240305"/>
            <a:ext cx="3998258" cy="87854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PROTEIN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D01F790-6E82-49A6-869C-1E7CBCBF265E}"/>
              </a:ext>
            </a:extLst>
          </p:cNvPr>
          <p:cNvSpPr/>
          <p:nvPr/>
        </p:nvSpPr>
        <p:spPr>
          <a:xfrm>
            <a:off x="6508377" y="2241174"/>
            <a:ext cx="3998258" cy="87854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LIPID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E6C842E-CAFF-9416-855A-8DEA0218A4A3}"/>
              </a:ext>
            </a:extLst>
          </p:cNvPr>
          <p:cNvSpPr/>
          <p:nvPr/>
        </p:nvSpPr>
        <p:spPr>
          <a:xfrm>
            <a:off x="6508377" y="4280645"/>
            <a:ext cx="3998258" cy="878541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A9C5465-9CAD-1CC8-7BD8-84F6926EE717}"/>
              </a:ext>
            </a:extLst>
          </p:cNvPr>
          <p:cNvSpPr/>
          <p:nvPr/>
        </p:nvSpPr>
        <p:spPr>
          <a:xfrm>
            <a:off x="0" y="62929"/>
            <a:ext cx="1243585" cy="4480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Slide 3</a:t>
            </a:r>
          </a:p>
        </p:txBody>
      </p:sp>
    </p:spTree>
    <p:extLst>
      <p:ext uri="{BB962C8B-B14F-4D97-AF65-F5344CB8AC3E}">
        <p14:creationId xmlns:p14="http://schemas.microsoft.com/office/powerpoint/2010/main" val="156732966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ADBEC60-831F-7539-7A08-56964AE5C562}"/>
              </a:ext>
            </a:extLst>
          </p:cNvPr>
          <p:cNvSpPr/>
          <p:nvPr/>
        </p:nvSpPr>
        <p:spPr>
          <a:xfrm>
            <a:off x="2223245" y="510985"/>
            <a:ext cx="7521388" cy="6096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Carbohydrate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30BBBF1-846B-7027-3636-5E334F695A41}"/>
              </a:ext>
            </a:extLst>
          </p:cNvPr>
          <p:cNvSpPr/>
          <p:nvPr/>
        </p:nvSpPr>
        <p:spPr>
          <a:xfrm>
            <a:off x="959225" y="1972235"/>
            <a:ext cx="2734234" cy="87854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DE86B49-AA3E-2B27-C0A6-78E6A44B5A65}"/>
              </a:ext>
            </a:extLst>
          </p:cNvPr>
          <p:cNvSpPr/>
          <p:nvPr/>
        </p:nvSpPr>
        <p:spPr>
          <a:xfrm>
            <a:off x="4625785" y="1936375"/>
            <a:ext cx="2734234" cy="87854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D01F790-6E82-49A6-869C-1E7CBCBF265E}"/>
              </a:ext>
            </a:extLst>
          </p:cNvPr>
          <p:cNvSpPr/>
          <p:nvPr/>
        </p:nvSpPr>
        <p:spPr>
          <a:xfrm>
            <a:off x="8624050" y="1900515"/>
            <a:ext cx="2734234" cy="87854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B773385-A3FD-19D8-E402-FF8479517725}"/>
              </a:ext>
            </a:extLst>
          </p:cNvPr>
          <p:cNvSpPr txBox="1"/>
          <p:nvPr/>
        </p:nvSpPr>
        <p:spPr>
          <a:xfrm>
            <a:off x="578221" y="3325904"/>
            <a:ext cx="3290048" cy="3349956"/>
          </a:xfrm>
          <a:prstGeom prst="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ngọt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khử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5C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6C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glucose, fructose,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glactose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20352D-0E55-81DC-1EEF-BAC60B72F498}"/>
              </a:ext>
            </a:extLst>
          </p:cNvPr>
          <p:cNvSpPr txBox="1"/>
          <p:nvPr/>
        </p:nvSpPr>
        <p:spPr>
          <a:xfrm>
            <a:off x="4347878" y="3319167"/>
            <a:ext cx="3290048" cy="279595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glycosidic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saccharose, maltose, lactose.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156AE1F-9E95-B34A-32EB-2A3AFF2139A4}"/>
              </a:ext>
            </a:extLst>
          </p:cNvPr>
          <p:cNvSpPr txBox="1"/>
          <p:nvPr/>
        </p:nvSpPr>
        <p:spPr>
          <a:xfrm>
            <a:off x="8422339" y="3292276"/>
            <a:ext cx="3290048" cy="3349956"/>
          </a:xfrm>
          <a:prstGeom prst="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cellulose, glycogen, chitin.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1B3D246-C03B-67A0-ED70-6C9CBC39FAF9}"/>
              </a:ext>
            </a:extLst>
          </p:cNvPr>
          <p:cNvGrpSpPr/>
          <p:nvPr/>
        </p:nvGrpSpPr>
        <p:grpSpPr>
          <a:xfrm>
            <a:off x="3021106" y="1111623"/>
            <a:ext cx="6149788" cy="824755"/>
            <a:chOff x="3021106" y="1111623"/>
            <a:chExt cx="6149788" cy="824755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98A70294-8DA3-2D55-FE44-22C311DC488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021106" y="1126178"/>
              <a:ext cx="3030068" cy="774337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BB2A9513-8382-7469-4019-FBCCAACF0205}"/>
                </a:ext>
              </a:extLst>
            </p:cNvPr>
            <p:cNvCxnSpPr>
              <a:cxnSpLocks/>
            </p:cNvCxnSpPr>
            <p:nvPr/>
          </p:nvCxnSpPr>
          <p:spPr>
            <a:xfrm>
              <a:off x="6060138" y="1111623"/>
              <a:ext cx="35862" cy="824755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CFDE80CC-0663-890B-3A45-2C3E6556C4D2}"/>
                </a:ext>
              </a:extLst>
            </p:cNvPr>
            <p:cNvCxnSpPr>
              <a:cxnSpLocks/>
            </p:cNvCxnSpPr>
            <p:nvPr/>
          </p:nvCxnSpPr>
          <p:spPr>
            <a:xfrm>
              <a:off x="6069105" y="1129547"/>
              <a:ext cx="3101789" cy="591676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Oval 21">
            <a:extLst>
              <a:ext uri="{FF2B5EF4-FFF2-40B4-BE49-F238E27FC236}">
                <a16:creationId xmlns:a16="http://schemas.microsoft.com/office/drawing/2014/main" id="{18E55F95-F1F0-1549-B497-8E3991059DD2}"/>
              </a:ext>
            </a:extLst>
          </p:cNvPr>
          <p:cNvSpPr/>
          <p:nvPr/>
        </p:nvSpPr>
        <p:spPr>
          <a:xfrm>
            <a:off x="0" y="62929"/>
            <a:ext cx="1243585" cy="4480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Slide 4</a:t>
            </a:r>
          </a:p>
        </p:txBody>
      </p:sp>
    </p:spTree>
    <p:extLst>
      <p:ext uri="{BB962C8B-B14F-4D97-AF65-F5344CB8AC3E}">
        <p14:creationId xmlns:p14="http://schemas.microsoft.com/office/powerpoint/2010/main" val="3912273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2" grpId="0" animBg="1"/>
      <p:bldP spid="3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E87F959-A788-A226-6AC9-CCE1597A3A1A}"/>
              </a:ext>
            </a:extLst>
          </p:cNvPr>
          <p:cNvSpPr/>
          <p:nvPr/>
        </p:nvSpPr>
        <p:spPr>
          <a:xfrm>
            <a:off x="251010" y="2989729"/>
            <a:ext cx="2169461" cy="87854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LIPID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A072A10-0D56-BA98-0182-25D8305D0816}"/>
              </a:ext>
            </a:extLst>
          </p:cNvPr>
          <p:cNvSpPr/>
          <p:nvPr/>
        </p:nvSpPr>
        <p:spPr>
          <a:xfrm>
            <a:off x="2537016" y="927845"/>
            <a:ext cx="3998258" cy="878541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Lipid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endParaRPr lang="en-US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5204A0C-CD01-F7C9-6F7D-59A6CE4AC282}"/>
              </a:ext>
            </a:extLst>
          </p:cNvPr>
          <p:cNvSpPr/>
          <p:nvPr/>
        </p:nvSpPr>
        <p:spPr>
          <a:xfrm>
            <a:off x="2680448" y="5051614"/>
            <a:ext cx="3998258" cy="878541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Lipid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phức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tạp</a:t>
            </a:r>
            <a:endParaRPr lang="en-US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DFB1970-FD94-59A6-54FF-BBD1041E66FC}"/>
              </a:ext>
            </a:extLst>
          </p:cNvPr>
          <p:cNvCxnSpPr>
            <a:cxnSpLocks/>
          </p:cNvCxnSpPr>
          <p:nvPr/>
        </p:nvCxnSpPr>
        <p:spPr>
          <a:xfrm flipV="1">
            <a:off x="6544232" y="1367115"/>
            <a:ext cx="654423" cy="1"/>
          </a:xfrm>
          <a:prstGeom prst="straightConnector1">
            <a:avLst/>
          </a:prstGeom>
          <a:ln w="57150">
            <a:solidFill>
              <a:srgbClr val="FF0000"/>
            </a:solidFill>
            <a:prstDash val="lgDashDot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1E80F1D8-7056-12A0-95BC-5115630FA780}"/>
              </a:ext>
            </a:extLst>
          </p:cNvPr>
          <p:cNvSpPr txBox="1"/>
          <p:nvPr/>
        </p:nvSpPr>
        <p:spPr>
          <a:xfrm>
            <a:off x="6871443" y="1084730"/>
            <a:ext cx="29852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mỡ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sáp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1EE585F-3ECF-4C70-B626-BAC390A140CC}"/>
              </a:ext>
            </a:extLst>
          </p:cNvPr>
          <p:cNvCxnSpPr>
            <a:cxnSpLocks/>
          </p:cNvCxnSpPr>
          <p:nvPr/>
        </p:nvCxnSpPr>
        <p:spPr>
          <a:xfrm flipV="1">
            <a:off x="6687672" y="5553631"/>
            <a:ext cx="654423" cy="1"/>
          </a:xfrm>
          <a:prstGeom prst="straightConnector1">
            <a:avLst/>
          </a:prstGeom>
          <a:ln w="57150">
            <a:solidFill>
              <a:srgbClr val="FF0000"/>
            </a:solidFill>
            <a:prstDash val="lgDashDot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007D547-EA75-B5FE-5CCB-E40F5F47B810}"/>
              </a:ext>
            </a:extLst>
          </p:cNvPr>
          <p:cNvSpPr txBox="1"/>
          <p:nvPr/>
        </p:nvSpPr>
        <p:spPr>
          <a:xfrm>
            <a:off x="7014883" y="5201343"/>
            <a:ext cx="51636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Cholesterol, phospholipid…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C2FD396-A7D2-ACFC-BFE7-CD78EB765A38}"/>
              </a:ext>
            </a:extLst>
          </p:cNvPr>
          <p:cNvCxnSpPr>
            <a:cxnSpLocks/>
          </p:cNvCxnSpPr>
          <p:nvPr/>
        </p:nvCxnSpPr>
        <p:spPr>
          <a:xfrm flipV="1">
            <a:off x="1466850" y="1676828"/>
            <a:ext cx="1070166" cy="1302190"/>
          </a:xfrm>
          <a:prstGeom prst="straightConnector1">
            <a:avLst/>
          </a:prstGeom>
          <a:ln w="57150">
            <a:solidFill>
              <a:srgbClr val="FF0000"/>
            </a:solidFill>
            <a:prstDash val="lgDashDot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25737A6-93BF-ABE1-6F37-23E498935146}"/>
              </a:ext>
            </a:extLst>
          </p:cNvPr>
          <p:cNvCxnSpPr>
            <a:cxnSpLocks/>
          </p:cNvCxnSpPr>
          <p:nvPr/>
        </p:nvCxnSpPr>
        <p:spPr>
          <a:xfrm>
            <a:off x="1478058" y="3915766"/>
            <a:ext cx="1202390" cy="1437284"/>
          </a:xfrm>
          <a:prstGeom prst="straightConnector1">
            <a:avLst/>
          </a:prstGeom>
          <a:ln w="57150">
            <a:solidFill>
              <a:srgbClr val="FF0000"/>
            </a:solidFill>
            <a:prstDash val="lgDashDot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E940BBA0-FAC3-C807-7A07-749AD3A0B901}"/>
              </a:ext>
            </a:extLst>
          </p:cNvPr>
          <p:cNvSpPr/>
          <p:nvPr/>
        </p:nvSpPr>
        <p:spPr>
          <a:xfrm>
            <a:off x="92155" y="96012"/>
            <a:ext cx="1243585" cy="4480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Slide 5</a:t>
            </a:r>
          </a:p>
        </p:txBody>
      </p:sp>
    </p:spTree>
    <p:extLst>
      <p:ext uri="{BB962C8B-B14F-4D97-AF65-F5344CB8AC3E}">
        <p14:creationId xmlns:p14="http://schemas.microsoft.com/office/powerpoint/2010/main" val="12224858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C789C9D-02BE-D1F0-2700-B6D5D6963558}"/>
              </a:ext>
            </a:extLst>
          </p:cNvPr>
          <p:cNvSpPr/>
          <p:nvPr/>
        </p:nvSpPr>
        <p:spPr>
          <a:xfrm>
            <a:off x="277905" y="2980764"/>
            <a:ext cx="2671483" cy="878541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Nucleic acid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DED7B13-3010-BEDC-2F5F-360228AB083E}"/>
              </a:ext>
            </a:extLst>
          </p:cNvPr>
          <p:cNvSpPr/>
          <p:nvPr/>
        </p:nvSpPr>
        <p:spPr>
          <a:xfrm>
            <a:off x="3541058" y="927845"/>
            <a:ext cx="2994215" cy="87854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2FADD78-387B-645F-3170-6AF735915ACB}"/>
              </a:ext>
            </a:extLst>
          </p:cNvPr>
          <p:cNvSpPr/>
          <p:nvPr/>
        </p:nvSpPr>
        <p:spPr>
          <a:xfrm>
            <a:off x="3541059" y="4908179"/>
            <a:ext cx="2994215" cy="87854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A8C0421-8FCB-9FAF-9611-39ED97840069}"/>
              </a:ext>
            </a:extLst>
          </p:cNvPr>
          <p:cNvCxnSpPr>
            <a:cxnSpLocks/>
          </p:cNvCxnSpPr>
          <p:nvPr/>
        </p:nvCxnSpPr>
        <p:spPr>
          <a:xfrm flipV="1">
            <a:off x="6544232" y="1367115"/>
            <a:ext cx="654423" cy="1"/>
          </a:xfrm>
          <a:prstGeom prst="straightConnector1">
            <a:avLst/>
          </a:prstGeom>
          <a:ln w="57150">
            <a:solidFill>
              <a:srgbClr val="FF0000"/>
            </a:solidFill>
            <a:prstDash val="lgDashDot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D53BCCA-D844-40E7-8C3C-2C0C9C3E0B2D}"/>
              </a:ext>
            </a:extLst>
          </p:cNvPr>
          <p:cNvCxnSpPr>
            <a:cxnSpLocks/>
          </p:cNvCxnSpPr>
          <p:nvPr/>
        </p:nvCxnSpPr>
        <p:spPr>
          <a:xfrm flipV="1">
            <a:off x="6544232" y="5347448"/>
            <a:ext cx="654423" cy="1"/>
          </a:xfrm>
          <a:prstGeom prst="straightConnector1">
            <a:avLst/>
          </a:prstGeom>
          <a:ln w="57150">
            <a:solidFill>
              <a:srgbClr val="FF0000"/>
            </a:solidFill>
            <a:prstDash val="lgDashDot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F2CCCDD-7FFD-1AF9-FC9F-049BBB65F876}"/>
              </a:ext>
            </a:extLst>
          </p:cNvPr>
          <p:cNvSpPr txBox="1"/>
          <p:nvPr/>
        </p:nvSpPr>
        <p:spPr>
          <a:xfrm>
            <a:off x="7467600" y="663388"/>
            <a:ext cx="4294094" cy="188365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nu: A, T, G, X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xoắn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kép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di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834D10-D01D-B299-8908-FEA844EBBD69}"/>
              </a:ext>
            </a:extLst>
          </p:cNvPr>
          <p:cNvSpPr txBox="1"/>
          <p:nvPr/>
        </p:nvSpPr>
        <p:spPr>
          <a:xfrm>
            <a:off x="7467600" y="4571993"/>
            <a:ext cx="4294094" cy="188365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nu: A, U, G, X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di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DNA sang protein.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8795C19-3B2B-7B61-D8AC-90D10FEA5E1B}"/>
              </a:ext>
            </a:extLst>
          </p:cNvPr>
          <p:cNvCxnSpPr>
            <a:cxnSpLocks/>
            <a:endCxn id="5" idx="1"/>
          </p:cNvCxnSpPr>
          <p:nvPr/>
        </p:nvCxnSpPr>
        <p:spPr>
          <a:xfrm flipV="1">
            <a:off x="2352675" y="1367116"/>
            <a:ext cx="1188383" cy="1611902"/>
          </a:xfrm>
          <a:prstGeom prst="straightConnector1">
            <a:avLst/>
          </a:prstGeom>
          <a:ln w="57150">
            <a:solidFill>
              <a:srgbClr val="FF0000"/>
            </a:solidFill>
            <a:prstDash val="lgDashDot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7CE7843-FC21-7269-3C93-999562204752}"/>
              </a:ext>
            </a:extLst>
          </p:cNvPr>
          <p:cNvCxnSpPr>
            <a:cxnSpLocks/>
            <a:endCxn id="6" idx="1"/>
          </p:cNvCxnSpPr>
          <p:nvPr/>
        </p:nvCxnSpPr>
        <p:spPr>
          <a:xfrm>
            <a:off x="2363883" y="3915766"/>
            <a:ext cx="1177176" cy="1431684"/>
          </a:xfrm>
          <a:prstGeom prst="straightConnector1">
            <a:avLst/>
          </a:prstGeom>
          <a:ln w="57150">
            <a:solidFill>
              <a:srgbClr val="FF0000"/>
            </a:solidFill>
            <a:prstDash val="lgDashDot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5AE31B4E-C361-A3B5-26FC-4C95D0221DF9}"/>
              </a:ext>
            </a:extLst>
          </p:cNvPr>
          <p:cNvSpPr/>
          <p:nvPr/>
        </p:nvSpPr>
        <p:spPr>
          <a:xfrm>
            <a:off x="82295" y="68580"/>
            <a:ext cx="1243585" cy="4480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Slide 6</a:t>
            </a:r>
          </a:p>
        </p:txBody>
      </p:sp>
    </p:spTree>
    <p:extLst>
      <p:ext uri="{BB962C8B-B14F-4D97-AF65-F5344CB8AC3E}">
        <p14:creationId xmlns:p14="http://schemas.microsoft.com/office/powerpoint/2010/main" val="35944651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064F436-AC50-9D8C-95DA-EB3BEB1F66B3}"/>
              </a:ext>
            </a:extLst>
          </p:cNvPr>
          <p:cNvSpPr/>
          <p:nvPr/>
        </p:nvSpPr>
        <p:spPr>
          <a:xfrm>
            <a:off x="122144" y="2922492"/>
            <a:ext cx="1783976" cy="878541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Protein  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9357883-E695-56AC-05BE-4E10C908961A}"/>
              </a:ext>
            </a:extLst>
          </p:cNvPr>
          <p:cNvSpPr/>
          <p:nvPr/>
        </p:nvSpPr>
        <p:spPr>
          <a:xfrm>
            <a:off x="2904569" y="385484"/>
            <a:ext cx="8659902" cy="202602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amino acid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peptide.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thụ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amino acid….</a:t>
            </a:r>
          </a:p>
          <a:p>
            <a:pPr algn="ctr"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009C30E-0631-1310-64D2-D9BDBF227438}"/>
              </a:ext>
            </a:extLst>
          </p:cNvPr>
          <p:cNvCxnSpPr>
            <a:stCxn id="4" idx="3"/>
          </p:cNvCxnSpPr>
          <p:nvPr/>
        </p:nvCxnSpPr>
        <p:spPr>
          <a:xfrm flipV="1">
            <a:off x="1906120" y="1524000"/>
            <a:ext cx="941299" cy="183776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45D8D34-C919-A341-1E23-97338D211B29}"/>
              </a:ext>
            </a:extLst>
          </p:cNvPr>
          <p:cNvCxnSpPr>
            <a:cxnSpLocks/>
          </p:cNvCxnSpPr>
          <p:nvPr/>
        </p:nvCxnSpPr>
        <p:spPr>
          <a:xfrm>
            <a:off x="1934695" y="3361762"/>
            <a:ext cx="470649" cy="163157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2085216E-FFAD-4D14-EA2F-514A2622086E}"/>
              </a:ext>
            </a:extLst>
          </p:cNvPr>
          <p:cNvSpPr/>
          <p:nvPr/>
        </p:nvSpPr>
        <p:spPr>
          <a:xfrm>
            <a:off x="2474257" y="4509244"/>
            <a:ext cx="2286000" cy="1039909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F953D6A-89AC-D42F-DA24-925CD1B7DE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9304" y="2832847"/>
            <a:ext cx="5484532" cy="3563471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BDA1E6D4-4E7A-411C-801A-5782263A0B94}"/>
              </a:ext>
            </a:extLst>
          </p:cNvPr>
          <p:cNvSpPr/>
          <p:nvPr/>
        </p:nvSpPr>
        <p:spPr>
          <a:xfrm>
            <a:off x="82295" y="68580"/>
            <a:ext cx="1243585" cy="4480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Slide 7</a:t>
            </a:r>
          </a:p>
        </p:txBody>
      </p:sp>
    </p:spTree>
    <p:extLst>
      <p:ext uri="{BB962C8B-B14F-4D97-AF65-F5344CB8AC3E}">
        <p14:creationId xmlns:p14="http://schemas.microsoft.com/office/powerpoint/2010/main" val="2954925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8BF52D1-DA0C-06F2-7459-57B7F990E9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482" y="2729752"/>
            <a:ext cx="3572435" cy="3572435"/>
          </a:xfrm>
          <a:prstGeom prst="rect">
            <a:avLst/>
          </a:prstGeom>
        </p:spPr>
      </p:pic>
      <p:sp>
        <p:nvSpPr>
          <p:cNvPr id="6" name="Callout: Line with Accent Bar 5">
            <a:extLst>
              <a:ext uri="{FF2B5EF4-FFF2-40B4-BE49-F238E27FC236}">
                <a16:creationId xmlns:a16="http://schemas.microsoft.com/office/drawing/2014/main" id="{00C5A7AC-DB77-8555-4AE2-8631765E4FFB}"/>
              </a:ext>
            </a:extLst>
          </p:cNvPr>
          <p:cNvSpPr/>
          <p:nvPr/>
        </p:nvSpPr>
        <p:spPr>
          <a:xfrm>
            <a:off x="5057775" y="878541"/>
            <a:ext cx="6124575" cy="3572435"/>
          </a:xfrm>
          <a:prstGeom prst="accentCallout1">
            <a:avLst>
              <a:gd name="adj1" fmla="val 18750"/>
              <a:gd name="adj2" fmla="val -8333"/>
              <a:gd name="adj3" fmla="val 78530"/>
              <a:gd name="adj4" fmla="val -31697"/>
            </a:avLst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Sau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B104AD2-FB9B-B381-7887-C32F36938271}"/>
              </a:ext>
            </a:extLst>
          </p:cNvPr>
          <p:cNvSpPr/>
          <p:nvPr/>
        </p:nvSpPr>
        <p:spPr>
          <a:xfrm>
            <a:off x="82295" y="68580"/>
            <a:ext cx="1243585" cy="4480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Slide 8</a:t>
            </a:r>
          </a:p>
        </p:txBody>
      </p:sp>
    </p:spTree>
    <p:extLst>
      <p:ext uri="{BB962C8B-B14F-4D97-AF65-F5344CB8AC3E}">
        <p14:creationId xmlns:p14="http://schemas.microsoft.com/office/powerpoint/2010/main" val="730460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337</Words>
  <Application>Microsoft Office PowerPoint</Application>
  <PresentationFormat>Widescreen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y</dc:creator>
  <cp:lastModifiedBy>trung nguyen</cp:lastModifiedBy>
  <cp:revision>5</cp:revision>
  <dcterms:created xsi:type="dcterms:W3CDTF">2023-09-30T00:54:52Z</dcterms:created>
  <dcterms:modified xsi:type="dcterms:W3CDTF">2023-10-03T03:53:50Z</dcterms:modified>
</cp:coreProperties>
</file>