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wma" ContentType="audio/x-ms-wma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79" r:id="rId2"/>
    <p:sldId id="288" r:id="rId3"/>
    <p:sldId id="344" r:id="rId4"/>
    <p:sldId id="362" r:id="rId5"/>
    <p:sldId id="317" r:id="rId6"/>
    <p:sldId id="313" r:id="rId7"/>
    <p:sldId id="320" r:id="rId8"/>
    <p:sldId id="345" r:id="rId9"/>
    <p:sldId id="346" r:id="rId10"/>
    <p:sldId id="363" r:id="rId11"/>
    <p:sldId id="347" r:id="rId12"/>
    <p:sldId id="364" r:id="rId13"/>
    <p:sldId id="365" r:id="rId14"/>
    <p:sldId id="366" r:id="rId15"/>
    <p:sldId id="361" r:id="rId16"/>
    <p:sldId id="318" r:id="rId17"/>
    <p:sldId id="350" r:id="rId18"/>
    <p:sldId id="351" r:id="rId19"/>
    <p:sldId id="352" r:id="rId20"/>
    <p:sldId id="353" r:id="rId21"/>
    <p:sldId id="354" r:id="rId22"/>
    <p:sldId id="367" r:id="rId23"/>
    <p:sldId id="368" r:id="rId24"/>
    <p:sldId id="369" r:id="rId25"/>
    <p:sldId id="33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C5BBB-1E8F-4CBF-ACBC-8E7969D5E8A2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A0216-4176-42D7-B2D1-F42963887D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16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38437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4928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89875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387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7855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72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311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4232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4999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2712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98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14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500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211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F33C0-44DE-5795-5AA9-F558419483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9D887B-44FF-514A-5824-0CE2D08B4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D8DC9-3B3E-3A73-7AA3-353557813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3C2D-4195-4C89-AF3E-C0882BCA327B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6BFBD-55B0-5D86-4030-9F3985D51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6D5EB9-7AF6-B10E-08D5-293E54CDE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B5EB-BB2A-48E7-8AB3-23D29C5D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19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DA2ED-009A-BB27-EF67-E3C3081FA2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15085A-EBC6-D20E-CD83-6BC0A19030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CF81B9-C0DA-5842-5B0B-C4B8EEE17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3C2D-4195-4C89-AF3E-C0882BCA327B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BAFE3-09F5-6835-045D-4617A6623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D5A6F6-1450-AC81-3996-96F13115F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B5EB-BB2A-48E7-8AB3-23D29C5D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51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79C926-01A4-1567-159D-1B58D22F5A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798EE6-7649-5797-9997-A3A1C066B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2EB62-A49A-09E1-CA4C-1CB48D683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3C2D-4195-4C89-AF3E-C0882BCA327B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0916AF-3C43-4B5F-673D-B7A018DE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3F95B9-3CF9-AD3A-C769-B80AC49F8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B5EB-BB2A-48E7-8AB3-23D29C5D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301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7853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90462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FE312BC2-9FD9-4155-BD6F-2A89BBD6A609}"/>
              </a:ext>
            </a:extLst>
          </p:cNvPr>
          <p:cNvSpPr/>
          <p:nvPr userDrawn="1"/>
        </p:nvSpPr>
        <p:spPr>
          <a:xfrm>
            <a:off x="1199456" y="549569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B08C38A-797C-4317-852B-F4C09C399E55}"/>
              </a:ext>
            </a:extLst>
          </p:cNvPr>
          <p:cNvSpPr/>
          <p:nvPr userDrawn="1"/>
        </p:nvSpPr>
        <p:spPr>
          <a:xfrm>
            <a:off x="911424" y="933493"/>
            <a:ext cx="2784309" cy="1151772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</p:spTree>
    <p:extLst>
      <p:ext uri="{BB962C8B-B14F-4D97-AF65-F5344CB8AC3E}">
        <p14:creationId xmlns:p14="http://schemas.microsoft.com/office/powerpoint/2010/main" val="3091051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A3B81-1600-7771-0C85-BDBB6FCF2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006EA0-CBB3-6AE1-7841-1CA9E76AD3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4586EE-6313-5AD4-BFB4-4AEEAE8D8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3C2D-4195-4C89-AF3E-C0882BCA327B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35E523-6F48-B6F6-2CC6-3F5E14920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38990-2789-68E7-0AB3-43EA8BC51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B5EB-BB2A-48E7-8AB3-23D29C5D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28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8FFCC-8EDA-F02D-F773-5176ED291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FA1AF-65AA-2609-D91D-422372B4A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4E795-E92D-7714-0A03-9E0F0BD400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3C2D-4195-4C89-AF3E-C0882BCA327B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25D03-A399-FD94-1E70-E8231E4BA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AA310C-5749-90ED-3D55-27E5FD3C7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B5EB-BB2A-48E7-8AB3-23D29C5D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39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4503B-B786-B357-3E30-238970B59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1B9CC-4637-169F-B999-0C2CD5B62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273350-C941-4A9A-57D5-260BA4D8F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13F5D3-A270-67BC-1D2B-438D66A51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3C2D-4195-4C89-AF3E-C0882BCA327B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3F6D8E-5A02-3B82-98E5-A68124E31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6774B1-E059-5DC4-99DD-E9AA9FB17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B5EB-BB2A-48E7-8AB3-23D29C5D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149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A3A16-E03C-2C10-6022-D278C46AC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A77285-504F-4F1B-54B3-1937E79A2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19961-5F51-AF22-68BF-9F75594B3F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7011B9-F6E4-D62B-CFCC-58C031A4A5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413444-F8BA-F885-4E6E-2A4C6AF784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16A834-65E1-6C31-56F3-ECA7EB8E2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3C2D-4195-4C89-AF3E-C0882BCA327B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B3F7AA-1CAA-2DA5-EA36-88809A893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90A2E1-3194-ABA3-4D49-EBA964068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B5EB-BB2A-48E7-8AB3-23D29C5D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853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09974-6E0A-A49F-495F-A56793DDF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9A8B5-129C-DC6E-7C70-BB19091B5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3C2D-4195-4C89-AF3E-C0882BCA327B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E61DBA-9508-78ED-9575-6157BE160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38FF09-1ACF-4382-8321-FD339440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B5EB-BB2A-48E7-8AB3-23D29C5D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289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E58BD2-D596-505B-B283-C31AEF4D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3C2D-4195-4C89-AF3E-C0882BCA327B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6DB187-4D8F-D37C-84B1-464620BD1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7FA1C8-50A1-22F6-6DD3-85B3B2ED7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B5EB-BB2A-48E7-8AB3-23D29C5D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22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2DDD9-BFC2-662B-EBB0-B600B6E84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21091-BB10-2E0B-414C-82B39EC07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E323AB-5D8E-64F6-4C7D-502BEB1F2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1D1215-2053-F725-EDCE-897F3D237A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3C2D-4195-4C89-AF3E-C0882BCA327B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C5D9CE-7002-DBE9-059F-9B96B9A09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7A017-CDEA-0F8D-FE20-402FE59DE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B5EB-BB2A-48E7-8AB3-23D29C5D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98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19E8E-662C-BE55-5463-01E9A54C9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4D541A4-C17C-8266-2491-9AF9C96816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4EFA86-A2BF-5FF6-ACBB-BAC111CEB2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BA157B-DA3D-3890-DE8C-B76920174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33C2D-4195-4C89-AF3E-C0882BCA327B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13D6D7-2B32-B2D1-E247-881BF5266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151DB-A358-81A3-6E1A-3CAAFE62E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52B5EB-BB2A-48E7-8AB3-23D29C5D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364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94DB81-2FFB-EDCC-8A4F-A49735B53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4740E-F6D0-61C2-4C3E-9A336F371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01421-2E4A-FAE4-AFF7-0A4BF71868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C33C2D-4195-4C89-AF3E-C0882BCA327B}" type="datetimeFigureOut">
              <a:rPr lang="en-US" smtClean="0"/>
              <a:t>11/06/2023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A08DE3-6141-CE06-FE96-A97AB467FE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AD43C2-5070-4898-2C5D-CCEA3A58F0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2B5EB-BB2A-48E7-8AB3-23D29C5D8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86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9.png"/><Relationship Id="rId3" Type="http://schemas.openxmlformats.org/officeDocument/2006/relationships/audio" Target="../media/audio4.wav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5" Type="http://schemas.openxmlformats.org/officeDocument/2006/relationships/slide" Target="slide6.xml"/><Relationship Id="rId10" Type="http://schemas.microsoft.com/office/2007/relationships/hdphoto" Target="../media/hdphoto6.wdp"/><Relationship Id="rId4" Type="http://schemas.openxmlformats.org/officeDocument/2006/relationships/audio" Target="../media/audio3.wav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54.emf"/><Relationship Id="rId3" Type="http://schemas.openxmlformats.org/officeDocument/2006/relationships/audio" Target="../media/audio4.wav"/><Relationship Id="rId7" Type="http://schemas.openxmlformats.org/officeDocument/2006/relationships/image" Target="../media/image48.png"/><Relationship Id="rId12" Type="http://schemas.openxmlformats.org/officeDocument/2006/relationships/slide" Target="slide6.xml"/><Relationship Id="rId2" Type="http://schemas.openxmlformats.org/officeDocument/2006/relationships/audio" Target="../media/audio2.wav"/><Relationship Id="rId16" Type="http://schemas.openxmlformats.org/officeDocument/2006/relationships/image" Target="../media/image57.emf"/><Relationship Id="rId1" Type="http://schemas.openxmlformats.org/officeDocument/2006/relationships/slideLayout" Target="../slideLayouts/slideLayout1.xml"/><Relationship Id="rId6" Type="http://schemas.microsoft.com/office/2007/relationships/hdphoto" Target="../media/hdphoto5.wdp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6.emf"/><Relationship Id="rId10" Type="http://schemas.openxmlformats.org/officeDocument/2006/relationships/image" Target="../media/image49.png"/><Relationship Id="rId4" Type="http://schemas.openxmlformats.org/officeDocument/2006/relationships/audio" Target="../media/audio3.wav"/><Relationship Id="rId9" Type="http://schemas.openxmlformats.org/officeDocument/2006/relationships/image" Target="../media/image46.png"/><Relationship Id="rId14" Type="http://schemas.openxmlformats.org/officeDocument/2006/relationships/image" Target="../media/image55.emf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53.png"/><Relationship Id="rId18" Type="http://schemas.openxmlformats.org/officeDocument/2006/relationships/image" Target="../media/image57.emf"/><Relationship Id="rId3" Type="http://schemas.openxmlformats.org/officeDocument/2006/relationships/audio" Target="../media/audio4.wav"/><Relationship Id="rId7" Type="http://schemas.openxmlformats.org/officeDocument/2006/relationships/image" Target="../media/image47.png"/><Relationship Id="rId12" Type="http://schemas.openxmlformats.org/officeDocument/2006/relationships/image" Target="../media/image49.png"/><Relationship Id="rId17" Type="http://schemas.openxmlformats.org/officeDocument/2006/relationships/image" Target="../media/image56.emf"/><Relationship Id="rId2" Type="http://schemas.openxmlformats.org/officeDocument/2006/relationships/audio" Target="../media/audio2.wav"/><Relationship Id="rId16" Type="http://schemas.openxmlformats.org/officeDocument/2006/relationships/image" Target="../media/image55.emf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5" Type="http://schemas.openxmlformats.org/officeDocument/2006/relationships/image" Target="../media/image54.emf"/><Relationship Id="rId10" Type="http://schemas.microsoft.com/office/2007/relationships/hdphoto" Target="../media/hdphoto6.wdp"/><Relationship Id="rId4" Type="http://schemas.openxmlformats.org/officeDocument/2006/relationships/audio" Target="../media/audio3.wav"/><Relationship Id="rId9" Type="http://schemas.openxmlformats.org/officeDocument/2006/relationships/image" Target="../media/image48.png"/><Relationship Id="rId14" Type="http://schemas.openxmlformats.org/officeDocument/2006/relationships/slide" Target="slide6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0.png"/><Relationship Id="rId18" Type="http://schemas.openxmlformats.org/officeDocument/2006/relationships/slide" Target="slide6.xml"/><Relationship Id="rId3" Type="http://schemas.openxmlformats.org/officeDocument/2006/relationships/audio" Target="../media/audio3.wav"/><Relationship Id="rId21" Type="http://schemas.openxmlformats.org/officeDocument/2006/relationships/audio" Target="../media/audio3.wav"/><Relationship Id="rId7" Type="http://schemas.openxmlformats.org/officeDocument/2006/relationships/image" Target="../media/image42.png"/><Relationship Id="rId12" Type="http://schemas.openxmlformats.org/officeDocument/2006/relationships/image" Target="../media/image59.png"/><Relationship Id="rId17" Type="http://schemas.openxmlformats.org/officeDocument/2006/relationships/image" Target="../media/image46.png"/><Relationship Id="rId2" Type="http://schemas.openxmlformats.org/officeDocument/2006/relationships/audio" Target="../media/audio2.wav"/><Relationship Id="rId16" Type="http://schemas.openxmlformats.org/officeDocument/2006/relationships/image" Target="../media/image45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8.png"/><Relationship Id="rId5" Type="http://schemas.openxmlformats.org/officeDocument/2006/relationships/image" Target="../media/image41.png"/><Relationship Id="rId15" Type="http://schemas.openxmlformats.org/officeDocument/2006/relationships/image" Target="../media/image44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openxmlformats.org/officeDocument/2006/relationships/audio" Target="../media/audio4.wav"/><Relationship Id="rId9" Type="http://schemas.openxmlformats.org/officeDocument/2006/relationships/image" Target="../media/image43.png"/><Relationship Id="rId14" Type="http://schemas.openxmlformats.org/officeDocument/2006/relationships/image" Target="../media/image61.png"/><Relationship Id="rId22" Type="http://schemas.openxmlformats.org/officeDocument/2006/relationships/audio" Target="../media/audio4.wav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60.png"/><Relationship Id="rId18" Type="http://schemas.openxmlformats.org/officeDocument/2006/relationships/slide" Target="slide6.xml"/><Relationship Id="rId3" Type="http://schemas.openxmlformats.org/officeDocument/2006/relationships/audio" Target="../media/audio3.wav"/><Relationship Id="rId21" Type="http://schemas.openxmlformats.org/officeDocument/2006/relationships/audio" Target="../media/audio3.wav"/><Relationship Id="rId7" Type="http://schemas.openxmlformats.org/officeDocument/2006/relationships/image" Target="../media/image42.png"/><Relationship Id="rId12" Type="http://schemas.openxmlformats.org/officeDocument/2006/relationships/image" Target="../media/image59.png"/><Relationship Id="rId17" Type="http://schemas.openxmlformats.org/officeDocument/2006/relationships/image" Target="../media/image46.png"/><Relationship Id="rId2" Type="http://schemas.openxmlformats.org/officeDocument/2006/relationships/audio" Target="../media/audio2.wav"/><Relationship Id="rId16" Type="http://schemas.openxmlformats.org/officeDocument/2006/relationships/image" Target="../media/image45.png"/><Relationship Id="rId20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58.png"/><Relationship Id="rId5" Type="http://schemas.openxmlformats.org/officeDocument/2006/relationships/image" Target="../media/image41.png"/><Relationship Id="rId15" Type="http://schemas.openxmlformats.org/officeDocument/2006/relationships/image" Target="../media/image44.png"/><Relationship Id="rId10" Type="http://schemas.microsoft.com/office/2007/relationships/hdphoto" Target="../media/hdphoto4.wdp"/><Relationship Id="rId19" Type="http://schemas.openxmlformats.org/officeDocument/2006/relationships/image" Target="../media/image11.png"/><Relationship Id="rId4" Type="http://schemas.openxmlformats.org/officeDocument/2006/relationships/audio" Target="../media/audio4.wav"/><Relationship Id="rId9" Type="http://schemas.openxmlformats.org/officeDocument/2006/relationships/image" Target="../media/image43.png"/><Relationship Id="rId14" Type="http://schemas.openxmlformats.org/officeDocument/2006/relationships/image" Target="../media/image61.png"/><Relationship Id="rId22" Type="http://schemas.openxmlformats.org/officeDocument/2006/relationships/audio" Target="../media/audio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5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7.png"/><Relationship Id="rId5" Type="http://schemas.openxmlformats.org/officeDocument/2006/relationships/image" Target="../media/image64.png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6.emf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image" Target="../media/image62.png"/><Relationship Id="rId7" Type="http://schemas.openxmlformats.org/officeDocument/2006/relationships/oleObject" Target="../embeddings/oleObject6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5.bin"/><Relationship Id="rId10" Type="http://schemas.openxmlformats.org/officeDocument/2006/relationships/image" Target="../media/image69.wmf"/><Relationship Id="rId4" Type="http://schemas.openxmlformats.org/officeDocument/2006/relationships/image" Target="../media/image11.png"/><Relationship Id="rId9" Type="http://schemas.openxmlformats.org/officeDocument/2006/relationships/oleObject" Target="../embeddings/oleObject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1.png"/><Relationship Id="rId7" Type="http://schemas.openxmlformats.org/officeDocument/2006/relationships/oleObject" Target="../embeddings/oleObject2.bin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15.emf"/><Relationship Id="rId4" Type="http://schemas.openxmlformats.org/officeDocument/2006/relationships/image" Target="../media/image12.emf"/><Relationship Id="rId9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4.png"/><Relationship Id="rId18" Type="http://schemas.openxmlformats.org/officeDocument/2006/relationships/image" Target="../media/image29.jpg"/><Relationship Id="rId26" Type="http://schemas.openxmlformats.org/officeDocument/2006/relationships/slide" Target="slide12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32.png"/><Relationship Id="rId34" Type="http://schemas.openxmlformats.org/officeDocument/2006/relationships/slide" Target="slide7.xml"/><Relationship Id="rId7" Type="http://schemas.openxmlformats.org/officeDocument/2006/relationships/image" Target="../media/image19.gif"/><Relationship Id="rId12" Type="http://schemas.openxmlformats.org/officeDocument/2006/relationships/slide" Target="slide15.xml"/><Relationship Id="rId17" Type="http://schemas.openxmlformats.org/officeDocument/2006/relationships/image" Target="../media/image28.png"/><Relationship Id="rId25" Type="http://schemas.openxmlformats.org/officeDocument/2006/relationships/image" Target="../media/image35.png"/><Relationship Id="rId33" Type="http://schemas.openxmlformats.org/officeDocument/2006/relationships/image" Target="../media/image39.png"/><Relationship Id="rId2" Type="http://schemas.openxmlformats.org/officeDocument/2006/relationships/audio" Target="../media/media1.wma"/><Relationship Id="rId16" Type="http://schemas.openxmlformats.org/officeDocument/2006/relationships/image" Target="../media/image27.jpg"/><Relationship Id="rId20" Type="http://schemas.openxmlformats.org/officeDocument/2006/relationships/image" Target="../media/image31.png"/><Relationship Id="rId29" Type="http://schemas.openxmlformats.org/officeDocument/2006/relationships/image" Target="../media/image37.png"/><Relationship Id="rId1" Type="http://schemas.microsoft.com/office/2007/relationships/media" Target="../media/media1.wma"/><Relationship Id="rId6" Type="http://schemas.openxmlformats.org/officeDocument/2006/relationships/image" Target="../media/image18.png"/><Relationship Id="rId11" Type="http://schemas.openxmlformats.org/officeDocument/2006/relationships/image" Target="../media/image23.gif"/><Relationship Id="rId24" Type="http://schemas.openxmlformats.org/officeDocument/2006/relationships/slide" Target="slide13.xml"/><Relationship Id="rId32" Type="http://schemas.openxmlformats.org/officeDocument/2006/relationships/slide" Target="slide8.xml"/><Relationship Id="rId5" Type="http://schemas.openxmlformats.org/officeDocument/2006/relationships/image" Target="../media/image17.png"/><Relationship Id="rId15" Type="http://schemas.openxmlformats.org/officeDocument/2006/relationships/image" Target="../media/image26.jpg"/><Relationship Id="rId23" Type="http://schemas.openxmlformats.org/officeDocument/2006/relationships/image" Target="../media/image34.png"/><Relationship Id="rId28" Type="http://schemas.openxmlformats.org/officeDocument/2006/relationships/slide" Target="slide11.xml"/><Relationship Id="rId10" Type="http://schemas.openxmlformats.org/officeDocument/2006/relationships/image" Target="../media/image22.png"/><Relationship Id="rId19" Type="http://schemas.openxmlformats.org/officeDocument/2006/relationships/image" Target="../media/image30.png"/><Relationship Id="rId31" Type="http://schemas.openxmlformats.org/officeDocument/2006/relationships/image" Target="../media/image38.png"/><Relationship Id="rId4" Type="http://schemas.openxmlformats.org/officeDocument/2006/relationships/audio" Target="../media/audio1.wav"/><Relationship Id="rId9" Type="http://schemas.openxmlformats.org/officeDocument/2006/relationships/image" Target="../media/image21.gif"/><Relationship Id="rId14" Type="http://schemas.openxmlformats.org/officeDocument/2006/relationships/image" Target="../media/image25.png"/><Relationship Id="rId22" Type="http://schemas.openxmlformats.org/officeDocument/2006/relationships/image" Target="../media/image33.png"/><Relationship Id="rId27" Type="http://schemas.openxmlformats.org/officeDocument/2006/relationships/image" Target="../media/image36.png"/><Relationship Id="rId30" Type="http://schemas.openxmlformats.org/officeDocument/2006/relationships/slide" Target="slide9.xml"/><Relationship Id="rId35" Type="http://schemas.openxmlformats.org/officeDocument/2006/relationships/image" Target="../media/image40.png"/><Relationship Id="rId8" Type="http://schemas.openxmlformats.org/officeDocument/2006/relationships/image" Target="../media/image20.gi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6.png"/><Relationship Id="rId18" Type="http://schemas.openxmlformats.org/officeDocument/2006/relationships/audio" Target="../media/audio4.wav"/><Relationship Id="rId3" Type="http://schemas.openxmlformats.org/officeDocument/2006/relationships/audio" Target="../media/audio3.wav"/><Relationship Id="rId7" Type="http://schemas.openxmlformats.org/officeDocument/2006/relationships/image" Target="../media/image42.png"/><Relationship Id="rId12" Type="http://schemas.openxmlformats.org/officeDocument/2006/relationships/image" Target="../media/image45.png"/><Relationship Id="rId17" Type="http://schemas.openxmlformats.org/officeDocument/2006/relationships/audio" Target="../media/audio3.wav"/><Relationship Id="rId2" Type="http://schemas.openxmlformats.org/officeDocument/2006/relationships/audio" Target="../media/audio2.wav"/><Relationship Id="rId16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44.png"/><Relationship Id="rId5" Type="http://schemas.openxmlformats.org/officeDocument/2006/relationships/image" Target="../media/image41.png"/><Relationship Id="rId15" Type="http://schemas.openxmlformats.org/officeDocument/2006/relationships/image" Target="../media/image11.png"/><Relationship Id="rId10" Type="http://schemas.microsoft.com/office/2007/relationships/hdphoto" Target="../media/hdphoto4.wdp"/><Relationship Id="rId4" Type="http://schemas.openxmlformats.org/officeDocument/2006/relationships/audio" Target="../media/audio4.wav"/><Relationship Id="rId9" Type="http://schemas.openxmlformats.org/officeDocument/2006/relationships/image" Target="../media/image43.png"/><Relationship Id="rId1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50.png"/><Relationship Id="rId3" Type="http://schemas.openxmlformats.org/officeDocument/2006/relationships/audio" Target="../media/audio4.wav"/><Relationship Id="rId7" Type="http://schemas.openxmlformats.org/officeDocument/2006/relationships/image" Target="../media/image47.png"/><Relationship Id="rId12" Type="http://schemas.openxmlformats.org/officeDocument/2006/relationships/image" Target="../media/image4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0" Type="http://schemas.microsoft.com/office/2007/relationships/hdphoto" Target="../media/hdphoto6.wdp"/><Relationship Id="rId4" Type="http://schemas.openxmlformats.org/officeDocument/2006/relationships/audio" Target="../media/audio3.wav"/><Relationship Id="rId9" Type="http://schemas.openxmlformats.org/officeDocument/2006/relationships/image" Target="../media/image48.png"/><Relationship Id="rId14" Type="http://schemas.openxmlformats.org/officeDocument/2006/relationships/slide" Target="slide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49.png"/><Relationship Id="rId3" Type="http://schemas.openxmlformats.org/officeDocument/2006/relationships/audio" Target="../media/audio4.wav"/><Relationship Id="rId7" Type="http://schemas.openxmlformats.org/officeDocument/2006/relationships/image" Target="../media/image47.png"/><Relationship Id="rId12" Type="http://schemas.openxmlformats.org/officeDocument/2006/relationships/image" Target="../media/image5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46.png"/><Relationship Id="rId5" Type="http://schemas.openxmlformats.org/officeDocument/2006/relationships/image" Target="../media/image41.png"/><Relationship Id="rId15" Type="http://schemas.openxmlformats.org/officeDocument/2006/relationships/slide" Target="slide6.xml"/><Relationship Id="rId10" Type="http://schemas.microsoft.com/office/2007/relationships/hdphoto" Target="../media/hdphoto6.wdp"/><Relationship Id="rId4" Type="http://schemas.openxmlformats.org/officeDocument/2006/relationships/audio" Target="../media/audio3.wav"/><Relationship Id="rId9" Type="http://schemas.openxmlformats.org/officeDocument/2006/relationships/image" Target="../media/image48.png"/><Relationship Id="rId1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" y="10348"/>
            <a:ext cx="12188238" cy="68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375" y="3561151"/>
            <a:ext cx="2630139" cy="3296849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3" y="5060678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26" y="4793658"/>
            <a:ext cx="2879431" cy="16088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86" y="3908906"/>
            <a:ext cx="1247754" cy="1922597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AFB8A9BD-5390-446E-A0A5-27517F552C00}"/>
              </a:ext>
            </a:extLst>
          </p:cNvPr>
          <p:cNvSpPr/>
          <p:nvPr/>
        </p:nvSpPr>
        <p:spPr>
          <a:xfrm>
            <a:off x="1488910" y="549569"/>
            <a:ext cx="2687469" cy="1055791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DF014B8-BAF0-49AA-B8B6-BE0F60B70158}"/>
              </a:ext>
            </a:extLst>
          </p:cNvPr>
          <p:cNvSpPr/>
          <p:nvPr/>
        </p:nvSpPr>
        <p:spPr>
          <a:xfrm>
            <a:off x="913024" y="837512"/>
            <a:ext cx="2783450" cy="143971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8" name="TextBox 37"/>
          <p:cNvSpPr txBox="1"/>
          <p:nvPr/>
        </p:nvSpPr>
        <p:spPr>
          <a:xfrm>
            <a:off x="1732796" y="2320094"/>
            <a:ext cx="902221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effectLst/>
                <a:latin typeface="UTM Guanine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dirty="0">
                <a:solidFill>
                  <a:srgbClr val="C00000"/>
                </a:solidFill>
                <a:effectLst/>
                <a:latin typeface="UTM Guanine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r>
              <a:rPr lang="en-US" sz="3200" b="1" dirty="0">
                <a:solidFill>
                  <a:srgbClr val="C00000"/>
                </a:solidFill>
                <a:effectLst/>
                <a:latin typeface="UTM Guanine" panose="02040603050506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    ÔN TẬP CHƯƠNG 6</a:t>
            </a:r>
            <a:endParaRPr lang="zh-CN" altLang="en-US" sz="3200" spc="-400" dirty="0">
              <a:solidFill>
                <a:srgbClr val="2CA6E0"/>
              </a:solidFill>
              <a:latin typeface="Times New Roman" panose="02020603050405020304" pitchFamily="18" charset="0"/>
              <a:ea typeface="【苹果】迟暮朝朝醉晚灯" panose="0200050000000000000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79967922-C563-4690-9A2C-BD26C68994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8" y="357607"/>
            <a:ext cx="2042825" cy="191962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475" flipH="1">
            <a:off x="8233127" y="4457405"/>
            <a:ext cx="529133" cy="9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192653"/>
      </p:ext>
    </p:extLst>
  </p:cSld>
  <p:clrMapOvr>
    <a:masterClrMapping/>
  </p:clrMapOvr>
  <p:transition spd="med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2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3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2" presetClass="entr" presetSubtype="2" accel="46000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2" presetClass="entr" presetSubtype="2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808" y="3769028"/>
            <a:ext cx="1086165" cy="1182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03" y="4515519"/>
            <a:ext cx="812639" cy="884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664" y="5129866"/>
            <a:ext cx="520230" cy="5664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0155" y="357607"/>
            <a:ext cx="11268397" cy="21082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 err="1">
                <a:solidFill>
                  <a:schemeClr val="tx1"/>
                </a:solidFill>
              </a:rPr>
              <a:t>Câu</a:t>
            </a:r>
            <a:r>
              <a:rPr lang="en-US" sz="3600" b="1" i="1" dirty="0">
                <a:solidFill>
                  <a:schemeClr val="tx1"/>
                </a:solidFill>
              </a:rPr>
              <a:t> 4: </a:t>
            </a:r>
            <a:r>
              <a:rPr lang="en-US" sz="3600" dirty="0">
                <a:solidFill>
                  <a:schemeClr val="tx1"/>
                </a:solidFill>
              </a:rPr>
              <a:t>Acid C</a:t>
            </a:r>
            <a:r>
              <a:rPr lang="en-US" sz="3600" baseline="-25000" dirty="0">
                <a:solidFill>
                  <a:schemeClr val="tx1"/>
                </a:solidFill>
              </a:rPr>
              <a:t>4</a:t>
            </a:r>
            <a:r>
              <a:rPr lang="en-US" sz="3600" dirty="0">
                <a:solidFill>
                  <a:schemeClr val="tx1"/>
                </a:solidFill>
              </a:rPr>
              <a:t>H</a:t>
            </a:r>
            <a:r>
              <a:rPr lang="en-US" sz="3600" baseline="-25000" dirty="0">
                <a:solidFill>
                  <a:schemeClr val="tx1"/>
                </a:solidFill>
              </a:rPr>
              <a:t>8</a:t>
            </a:r>
            <a:r>
              <a:rPr lang="en-US" sz="3600" dirty="0">
                <a:solidFill>
                  <a:schemeClr val="tx1"/>
                </a:solidFill>
              </a:rPr>
              <a:t>O</a:t>
            </a:r>
            <a:r>
              <a:rPr lang="en-US" sz="3600" baseline="-25000" dirty="0">
                <a:solidFill>
                  <a:schemeClr val="tx1"/>
                </a:solidFill>
              </a:rPr>
              <a:t>2 </a:t>
            </a:r>
            <a:r>
              <a:rPr lang="en-US" sz="3600" dirty="0" err="1">
                <a:solidFill>
                  <a:schemeClr val="tx1"/>
                </a:solidFill>
              </a:rPr>
              <a:t>có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mấy</a:t>
            </a:r>
            <a:r>
              <a:rPr lang="en-US" sz="3600" dirty="0">
                <a:solidFill>
                  <a:schemeClr val="tx1"/>
                </a:solidFill>
              </a:rPr>
              <a:t> CTCT?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6542" y="2712171"/>
            <a:ext cx="4905285" cy="770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42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nl-NL" sz="42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1</a:t>
            </a:r>
            <a:r>
              <a:rPr lang="vi-VN" sz="42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0" name="Cloud 39"/>
          <p:cNvSpPr/>
          <p:nvPr/>
        </p:nvSpPr>
        <p:spPr>
          <a:xfrm>
            <a:off x="-683135" y="4901741"/>
            <a:ext cx="566940" cy="3491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3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157" y="4702107"/>
            <a:ext cx="891145" cy="54873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3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86549" y="2671936"/>
            <a:ext cx="4905285" cy="770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42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nl-NL" sz="426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42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endParaRPr lang="vi-VN" sz="426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44047" y="3979178"/>
            <a:ext cx="4905285" cy="770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42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nl-NL" sz="426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26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76024" y="3932510"/>
            <a:ext cx="4905285" cy="770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42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nl-NL" sz="426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265" dirty="0">
              <a:solidFill>
                <a:srgbClr val="00000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33" y="2692060"/>
            <a:ext cx="805474" cy="7078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025501" y="3931529"/>
            <a:ext cx="804288" cy="70387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268" y="3892466"/>
            <a:ext cx="804494" cy="7069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808" y="2616555"/>
            <a:ext cx="804494" cy="643595"/>
          </a:xfrm>
          <a:prstGeom prst="rect">
            <a:avLst/>
          </a:prstGeom>
        </p:spPr>
      </p:pic>
      <p:pic>
        <p:nvPicPr>
          <p:cNvPr id="20" name="图片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39" y="4515519"/>
            <a:ext cx="3356355" cy="2201390"/>
          </a:xfrm>
          <a:prstGeom prst="rect">
            <a:avLst/>
          </a:prstGeom>
        </p:spPr>
      </p:pic>
      <p:sp>
        <p:nvSpPr>
          <p:cNvPr id="21" name="Cloud 20">
            <a:hlinkClick r:id="rId15" action="ppaction://hlinksldjump"/>
          </p:cNvPr>
          <p:cNvSpPr/>
          <p:nvPr/>
        </p:nvSpPr>
        <p:spPr>
          <a:xfrm>
            <a:off x="10231394" y="6014623"/>
            <a:ext cx="1717158" cy="65026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1090354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03" y="4515519"/>
            <a:ext cx="812639" cy="884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664" y="5129866"/>
            <a:ext cx="520230" cy="5664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82529" y="401992"/>
            <a:ext cx="10730701" cy="160410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 err="1">
                <a:solidFill>
                  <a:schemeClr val="tx1"/>
                </a:solidFill>
              </a:rPr>
              <a:t>Câu</a:t>
            </a:r>
            <a:r>
              <a:rPr lang="en-US" sz="3600" b="1" i="1" dirty="0">
                <a:solidFill>
                  <a:schemeClr val="tx1"/>
                </a:solidFill>
              </a:rPr>
              <a:t> 5: </a:t>
            </a:r>
            <a:r>
              <a:rPr lang="en-US" sz="3600" dirty="0">
                <a:solidFill>
                  <a:schemeClr val="tx1"/>
                </a:solidFill>
              </a:rPr>
              <a:t>X </a:t>
            </a:r>
            <a:r>
              <a:rPr lang="en-US" sz="3600" dirty="0" err="1">
                <a:solidFill>
                  <a:schemeClr val="tx1"/>
                </a:solidFill>
              </a:rPr>
              <a:t>có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gọi</a:t>
            </a:r>
            <a:r>
              <a:rPr lang="en-US" sz="3600" dirty="0">
                <a:solidFill>
                  <a:schemeClr val="tx1"/>
                </a:solidFill>
              </a:rPr>
              <a:t>: 3-methylbutanal. </a:t>
            </a:r>
            <a:r>
              <a:rPr lang="en-US" sz="3600" dirty="0" err="1">
                <a:solidFill>
                  <a:schemeClr val="tx1"/>
                </a:solidFill>
              </a:rPr>
              <a:t>Vậy</a:t>
            </a:r>
            <a:r>
              <a:rPr lang="en-US" sz="3600" dirty="0">
                <a:solidFill>
                  <a:schemeClr val="tx1"/>
                </a:solidFill>
              </a:rPr>
              <a:t> X </a:t>
            </a:r>
            <a:r>
              <a:rPr lang="en-US" sz="3600" dirty="0" err="1">
                <a:solidFill>
                  <a:schemeClr val="tx1"/>
                </a:solidFill>
              </a:rPr>
              <a:t>có</a:t>
            </a:r>
            <a:r>
              <a:rPr lang="en-US" sz="3600" dirty="0">
                <a:solidFill>
                  <a:schemeClr val="tx1"/>
                </a:solidFill>
              </a:rPr>
              <a:t> CTCT </a:t>
            </a:r>
            <a:r>
              <a:rPr lang="en-US" sz="3600" dirty="0" err="1">
                <a:solidFill>
                  <a:schemeClr val="tx1"/>
                </a:solidFill>
              </a:rPr>
              <a:t>là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514671" y="3260153"/>
            <a:ext cx="4905285" cy="9435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2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42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0" name="Cloud 39"/>
          <p:cNvSpPr/>
          <p:nvPr/>
        </p:nvSpPr>
        <p:spPr>
          <a:xfrm>
            <a:off x="-683135" y="4901741"/>
            <a:ext cx="566940" cy="3491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3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157" y="4702107"/>
            <a:ext cx="891145" cy="54873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3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673688" y="1984177"/>
            <a:ext cx="4905285" cy="111085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42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11670" y="3289274"/>
            <a:ext cx="4905285" cy="98645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42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086603" y="2006094"/>
            <a:ext cx="4905285" cy="11578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2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42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554" y="2361287"/>
            <a:ext cx="805474" cy="7078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876" y="3568726"/>
            <a:ext cx="732178" cy="64342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7432" y="2280814"/>
            <a:ext cx="804494" cy="64359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177" y="3532908"/>
            <a:ext cx="732366" cy="643595"/>
          </a:xfrm>
          <a:prstGeom prst="rect">
            <a:avLst/>
          </a:prstGeom>
        </p:spPr>
      </p:pic>
      <p:pic>
        <p:nvPicPr>
          <p:cNvPr id="20" name="Picture 2" descr="C:\Documents and Settings\Administrator\桌面\千库网-骑铅笔的人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89" y="4380417"/>
            <a:ext cx="3481344" cy="181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loud 20">
            <a:hlinkClick r:id="rId12" action="ppaction://hlinksldjump"/>
          </p:cNvPr>
          <p:cNvSpPr/>
          <p:nvPr/>
        </p:nvSpPr>
        <p:spPr>
          <a:xfrm>
            <a:off x="10231394" y="6014623"/>
            <a:ext cx="1717158" cy="65026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D7ED6-69A7-6596-E00B-44983739F2E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905" y="2077806"/>
            <a:ext cx="3508207" cy="1141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D5CC7F-7BBF-9C77-93B8-AE97C0A8C1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743" y="2011332"/>
            <a:ext cx="3995936" cy="1182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7F66A3-1EDA-ABA1-4796-ADBD8C23E1F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256" y="3379799"/>
            <a:ext cx="3668438" cy="102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557383-BD8F-5098-AA6B-965CDE37BB2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550" y="3359016"/>
            <a:ext cx="3659471" cy="1068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51089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500"/>
                            </p:stCondLst>
                            <p:childTnLst>
                              <p:par>
                                <p:cTn id="4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808" y="3769028"/>
            <a:ext cx="1086165" cy="1182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03" y="4515519"/>
            <a:ext cx="812639" cy="884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664" y="5129866"/>
            <a:ext cx="520230" cy="5664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882529" y="401992"/>
            <a:ext cx="10730701" cy="160410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 err="1">
                <a:solidFill>
                  <a:schemeClr val="tx1"/>
                </a:solidFill>
              </a:rPr>
              <a:t>Câu</a:t>
            </a:r>
            <a:r>
              <a:rPr lang="en-US" sz="3600" b="1" i="1" dirty="0">
                <a:solidFill>
                  <a:schemeClr val="tx1"/>
                </a:solidFill>
              </a:rPr>
              <a:t> 6: </a:t>
            </a:r>
            <a:r>
              <a:rPr lang="en-US" sz="3600" dirty="0">
                <a:solidFill>
                  <a:schemeClr val="tx1"/>
                </a:solidFill>
              </a:rPr>
              <a:t>X </a:t>
            </a:r>
            <a:r>
              <a:rPr lang="en-US" sz="3600" dirty="0" err="1">
                <a:solidFill>
                  <a:schemeClr val="tx1"/>
                </a:solidFill>
              </a:rPr>
              <a:t>có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gọi</a:t>
            </a:r>
            <a:r>
              <a:rPr lang="en-US" sz="3600" dirty="0">
                <a:solidFill>
                  <a:schemeClr val="tx1"/>
                </a:solidFill>
              </a:rPr>
              <a:t>: 2-methylbutanoic acid. </a:t>
            </a:r>
            <a:r>
              <a:rPr lang="en-US" sz="3600" dirty="0" err="1">
                <a:solidFill>
                  <a:schemeClr val="tx1"/>
                </a:solidFill>
              </a:rPr>
              <a:t>Vậy</a:t>
            </a:r>
            <a:r>
              <a:rPr lang="en-US" sz="3600" dirty="0">
                <a:solidFill>
                  <a:schemeClr val="tx1"/>
                </a:solidFill>
              </a:rPr>
              <a:t> X </a:t>
            </a:r>
            <a:r>
              <a:rPr lang="en-US" sz="3600" dirty="0" err="1">
                <a:solidFill>
                  <a:schemeClr val="tx1"/>
                </a:solidFill>
              </a:rPr>
              <a:t>có</a:t>
            </a:r>
            <a:r>
              <a:rPr lang="en-US" sz="3600" dirty="0">
                <a:solidFill>
                  <a:schemeClr val="tx1"/>
                </a:solidFill>
              </a:rPr>
              <a:t> CTCT </a:t>
            </a:r>
            <a:r>
              <a:rPr lang="en-US" sz="3600" dirty="0" err="1">
                <a:solidFill>
                  <a:schemeClr val="tx1"/>
                </a:solidFill>
              </a:rPr>
              <a:t>là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82766" y="1969923"/>
            <a:ext cx="4905285" cy="11181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42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</a:p>
        </p:txBody>
      </p:sp>
      <p:sp>
        <p:nvSpPr>
          <p:cNvPr id="40" name="Cloud 39"/>
          <p:cNvSpPr/>
          <p:nvPr/>
        </p:nvSpPr>
        <p:spPr>
          <a:xfrm>
            <a:off x="-683135" y="4901741"/>
            <a:ext cx="566940" cy="3491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3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157" y="4702107"/>
            <a:ext cx="891145" cy="54873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3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673688" y="1942506"/>
            <a:ext cx="4905285" cy="11525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42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673688" y="3438819"/>
            <a:ext cx="4905285" cy="106816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42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42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44" name="Rectangle 43"/>
          <p:cNvSpPr/>
          <p:nvPr/>
        </p:nvSpPr>
        <p:spPr>
          <a:xfrm>
            <a:off x="1108881" y="3501956"/>
            <a:ext cx="4905285" cy="10212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42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265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6554" y="2361287"/>
            <a:ext cx="805474" cy="7078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162" y="2099492"/>
            <a:ext cx="732178" cy="64342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4708" y="3469417"/>
            <a:ext cx="804494" cy="643595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177" y="3532908"/>
            <a:ext cx="732366" cy="643595"/>
          </a:xfrm>
          <a:prstGeom prst="rect">
            <a:avLst/>
          </a:prstGeom>
        </p:spPr>
      </p:pic>
      <p:pic>
        <p:nvPicPr>
          <p:cNvPr id="20" name="Picture 2" descr="C:\Documents and Settings\Administrator\桌面\千库网-骑铅笔的人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089" y="4380417"/>
            <a:ext cx="3481344" cy="181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loud 20">
            <a:hlinkClick r:id="rId14" action="ppaction://hlinksldjump"/>
          </p:cNvPr>
          <p:cNvSpPr/>
          <p:nvPr/>
        </p:nvSpPr>
        <p:spPr>
          <a:xfrm>
            <a:off x="10231394" y="6014623"/>
            <a:ext cx="1717158" cy="65026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7D7ED6-69A7-6596-E00B-44983739F2E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905" y="2077806"/>
            <a:ext cx="3508207" cy="1141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D5CC7F-7BBF-9C77-93B8-AE97C0A8C1C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743" y="2011332"/>
            <a:ext cx="3995936" cy="11825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7F66A3-1EDA-ABA1-4796-ADBD8C23E1F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071" y="3469417"/>
            <a:ext cx="3668438" cy="102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557383-BD8F-5098-AA6B-965CDE37BB2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0859" y="3378523"/>
            <a:ext cx="3659471" cy="10681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03583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5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180" y="3769028"/>
            <a:ext cx="1209792" cy="1182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09" y="4515519"/>
            <a:ext cx="905133" cy="884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452" y="5129866"/>
            <a:ext cx="579442" cy="5664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69482" y="338037"/>
            <a:ext cx="10809490" cy="160410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 err="1">
                <a:solidFill>
                  <a:schemeClr val="tx1"/>
                </a:solidFill>
              </a:rPr>
              <a:t>Câu</a:t>
            </a:r>
            <a:r>
              <a:rPr lang="en-US" sz="3200" b="1" i="1" dirty="0">
                <a:solidFill>
                  <a:schemeClr val="tx1"/>
                </a:solidFill>
              </a:rPr>
              <a:t> 7: </a:t>
            </a:r>
            <a:r>
              <a:rPr lang="en-US" sz="3200" dirty="0">
                <a:solidFill>
                  <a:schemeClr val="tx1"/>
                </a:solidFill>
              </a:rPr>
              <a:t>Aldehyde </a:t>
            </a:r>
            <a:r>
              <a:rPr lang="en-US" sz="3200" dirty="0" err="1">
                <a:solidFill>
                  <a:schemeClr val="tx1"/>
                </a:solidFill>
              </a:rPr>
              <a:t>thể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hiện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tính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oxi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hóa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trong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phản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ứng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nào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đây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1528914" y="2112729"/>
                <a:ext cx="8130693" cy="77057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b="1" dirty="0">
                    <a:solidFill>
                      <a:schemeClr val="tx1"/>
                    </a:solidFill>
                  </a:rPr>
                  <a:t>A.</a:t>
                </a:r>
                <a:r>
                  <a:rPr lang="en-US" sz="3600" dirty="0">
                    <a:solidFill>
                      <a:schemeClr val="tx1"/>
                    </a:solidFill>
                  </a:rPr>
                  <a:t> CH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3600" dirty="0">
                    <a:solidFill>
                      <a:schemeClr val="tx1"/>
                    </a:solidFill>
                  </a:rPr>
                  <a:t>CHO	+ 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𝑁𝑖</m:t>
                            </m:r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CH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3600" dirty="0">
                    <a:solidFill>
                      <a:schemeClr val="tx1"/>
                    </a:solidFill>
                  </a:rPr>
                  <a:t>-CH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3600" dirty="0">
                    <a:solidFill>
                      <a:schemeClr val="tx1"/>
                    </a:solidFill>
                  </a:rPr>
                  <a:t>-OH	</a:t>
                </a: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914" y="2112729"/>
                <a:ext cx="8130693" cy="770578"/>
              </a:xfrm>
              <a:prstGeom prst="rect">
                <a:avLst/>
              </a:prstGeom>
              <a:blipFill>
                <a:blip r:embed="rId11"/>
                <a:stretch>
                  <a:fillRect l="-2324" b="-3571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683135" y="4901741"/>
            <a:ext cx="566940" cy="3491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41" name="Cloud 40"/>
          <p:cNvSpPr/>
          <p:nvPr/>
        </p:nvSpPr>
        <p:spPr>
          <a:xfrm>
            <a:off x="13632157" y="4702107"/>
            <a:ext cx="891145" cy="54873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1528914" y="3102670"/>
                <a:ext cx="8130693" cy="77057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b="1" dirty="0">
                    <a:solidFill>
                      <a:schemeClr val="tx1"/>
                    </a:solidFill>
                  </a:rPr>
                  <a:t>B.</a:t>
                </a:r>
                <a:r>
                  <a:rPr lang="en-US" sz="3600" dirty="0">
                    <a:solidFill>
                      <a:schemeClr val="tx1"/>
                    </a:solidFill>
                  </a:rPr>
                  <a:t> CH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3­</a:t>
                </a:r>
                <a:r>
                  <a:rPr lang="en-US" sz="3600" dirty="0">
                    <a:solidFill>
                      <a:schemeClr val="tx1"/>
                    </a:solidFill>
                  </a:rPr>
                  <a:t>CHO + O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CO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3600" dirty="0">
                    <a:solidFill>
                      <a:schemeClr val="tx1"/>
                    </a:solidFill>
                  </a:rPr>
                  <a:t> + 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3600" dirty="0">
                    <a:solidFill>
                      <a:schemeClr val="tx1"/>
                    </a:solidFill>
                  </a:rPr>
                  <a:t>O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914" y="3102670"/>
                <a:ext cx="8130693" cy="770578"/>
              </a:xfrm>
              <a:prstGeom prst="rect">
                <a:avLst/>
              </a:prstGeom>
              <a:blipFill>
                <a:blip r:embed="rId12"/>
                <a:stretch>
                  <a:fillRect l="-2324" t="-3968" b="-2222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1528914" y="4181009"/>
                <a:ext cx="8130693" cy="77057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chemeClr val="tx1"/>
                    </a:solidFill>
                  </a:rPr>
                  <a:t>C.</a:t>
                </a:r>
                <a:r>
                  <a:rPr lang="en-US" sz="3600" dirty="0">
                    <a:solidFill>
                      <a:schemeClr val="tx1"/>
                    </a:solidFill>
                  </a:rPr>
                  <a:t> CH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3­</a:t>
                </a:r>
                <a:r>
                  <a:rPr lang="en-US" sz="3600" dirty="0">
                    <a:solidFill>
                      <a:schemeClr val="tx1"/>
                    </a:solidFill>
                  </a:rPr>
                  <a:t>CHO + Br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2 </a:t>
                </a:r>
                <a:r>
                  <a:rPr lang="en-US" sz="3600" dirty="0">
                    <a:solidFill>
                      <a:schemeClr val="tx1"/>
                    </a:solidFill>
                  </a:rPr>
                  <a:t>+ 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3600" dirty="0">
                    <a:solidFill>
                      <a:schemeClr val="tx1"/>
                    </a:solidFill>
                  </a:rPr>
                  <a:t>O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CH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3600" dirty="0">
                    <a:solidFill>
                      <a:schemeClr val="tx1"/>
                    </a:solidFill>
                  </a:rPr>
                  <a:t>COOH + HBr</a:t>
                </a:r>
                <a:r>
                  <a:rPr lang="en-US" dirty="0"/>
                  <a:t>	</a:t>
                </a:r>
                <a:endParaRPr lang="nl-NL" sz="3732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914" y="4181009"/>
                <a:ext cx="8130693" cy="770578"/>
              </a:xfrm>
              <a:prstGeom prst="rect">
                <a:avLst/>
              </a:prstGeom>
              <a:blipFill>
                <a:blip r:embed="rId13"/>
                <a:stretch>
                  <a:fillRect l="-2324" t="-21429" r="-2249" b="-396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495217" y="5354838"/>
                <a:ext cx="11201566" cy="77057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b="1" dirty="0">
                    <a:solidFill>
                      <a:schemeClr val="tx1"/>
                    </a:solidFill>
                  </a:rPr>
                  <a:t>D.</a:t>
                </a:r>
                <a:r>
                  <a:rPr lang="en-US" sz="3600" dirty="0">
                    <a:solidFill>
                      <a:schemeClr val="tx1"/>
                    </a:solidFill>
                  </a:rPr>
                  <a:t> CH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3­</a:t>
                </a:r>
                <a:r>
                  <a:rPr lang="en-US" sz="3600" dirty="0">
                    <a:solidFill>
                      <a:schemeClr val="tx1"/>
                    </a:solidFill>
                  </a:rPr>
                  <a:t>CHO + AgNO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3600" dirty="0">
                    <a:solidFill>
                      <a:schemeClr val="tx1"/>
                    </a:solidFill>
                  </a:rPr>
                  <a:t> + NH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CH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3600" dirty="0">
                    <a:solidFill>
                      <a:schemeClr val="tx1"/>
                    </a:solidFill>
                  </a:rPr>
                  <a:t>COONH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4</a:t>
                </a:r>
                <a:r>
                  <a:rPr lang="en-US" sz="3600" dirty="0">
                    <a:solidFill>
                      <a:schemeClr val="tx1"/>
                    </a:solidFill>
                  </a:rPr>
                  <a:t>+ Ag + NH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4</a:t>
                </a:r>
                <a:r>
                  <a:rPr lang="en-US" sz="3600" dirty="0">
                    <a:solidFill>
                      <a:schemeClr val="tx1"/>
                    </a:solidFill>
                  </a:rPr>
                  <a:t>NO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17" y="5354838"/>
                <a:ext cx="11201566" cy="770578"/>
              </a:xfrm>
              <a:prstGeom prst="rect">
                <a:avLst/>
              </a:prstGeom>
              <a:blipFill>
                <a:blip r:embed="rId14"/>
                <a:stretch>
                  <a:fillRect l="-1632" t="-3150" b="-2126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9659607" y="2117966"/>
            <a:ext cx="985578" cy="7078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388286" y="4272605"/>
            <a:ext cx="895832" cy="70387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453" y="5355375"/>
            <a:ext cx="896062" cy="7069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601" y="3144163"/>
            <a:ext cx="896062" cy="706979"/>
          </a:xfrm>
          <a:prstGeom prst="rect">
            <a:avLst/>
          </a:prstGeom>
        </p:spPr>
      </p:pic>
      <p:sp>
        <p:nvSpPr>
          <p:cNvPr id="57" name="Cloud 56">
            <a:hlinkClick r:id="rId18" action="ppaction://hlinksldjump"/>
          </p:cNvPr>
          <p:cNvSpPr/>
          <p:nvPr/>
        </p:nvSpPr>
        <p:spPr>
          <a:xfrm>
            <a:off x="10231394" y="6014623"/>
            <a:ext cx="1717158" cy="65026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  <p:pic>
        <p:nvPicPr>
          <p:cNvPr id="17" name="图片 15">
            <a:extLst>
              <a:ext uri="{FF2B5EF4-FFF2-40B4-BE49-F238E27FC236}">
                <a16:creationId xmlns:a16="http://schemas.microsoft.com/office/drawing/2014/main" id="{E0677801-7702-8AEA-AB45-0772D75F848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641" y="1161734"/>
            <a:ext cx="1247754" cy="117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905465"/>
      </p:ext>
    </p:extLst>
  </p:cSld>
  <p:clrMapOvr>
    <a:masterClrMapping/>
  </p:clrMapOvr>
  <p:transition spd="med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2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500"/>
                                </p:stCondLst>
                                <p:childTnLst>
                                  <p:par>
                                    <p:cTn id="45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5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5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6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1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  <p:set>
                                          <p:cBhvr>
                                            <p:cTn id="62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8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69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0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5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6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77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8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4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84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5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1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92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8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99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0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1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5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6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107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8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6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2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500"/>
                                </p:stCondLst>
                                <p:childTnLst>
                                  <p:par>
                                    <p:cTn id="4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5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5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6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1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  <p:set>
                                          <p:cBhvr>
                                            <p:cTn id="62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8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69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0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5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6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77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8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4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84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5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1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92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8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99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0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1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5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6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107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8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6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180" y="3769028"/>
            <a:ext cx="1209792" cy="1182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09" y="4515519"/>
            <a:ext cx="905133" cy="884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452" y="5129866"/>
            <a:ext cx="579442" cy="5664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69482" y="338037"/>
            <a:ext cx="10809490" cy="160410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 err="1">
                <a:solidFill>
                  <a:schemeClr val="tx1"/>
                </a:solidFill>
              </a:rPr>
              <a:t>Câu</a:t>
            </a:r>
            <a:r>
              <a:rPr lang="en-US" sz="3200" b="1" i="1" dirty="0">
                <a:solidFill>
                  <a:schemeClr val="tx1"/>
                </a:solidFill>
              </a:rPr>
              <a:t> 8: </a:t>
            </a:r>
            <a:r>
              <a:rPr lang="en-US" sz="3200" dirty="0">
                <a:solidFill>
                  <a:schemeClr val="tx1"/>
                </a:solidFill>
              </a:rPr>
              <a:t>Aldehyde </a:t>
            </a:r>
            <a:r>
              <a:rPr lang="en-US" sz="3200" dirty="0" err="1">
                <a:solidFill>
                  <a:schemeClr val="tx1"/>
                </a:solidFill>
              </a:rPr>
              <a:t>không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thể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hiện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tính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khử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trong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phản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ứng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nào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sau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đây</a:t>
            </a:r>
            <a:r>
              <a:rPr lang="en-US" sz="3200" dirty="0">
                <a:solidFill>
                  <a:schemeClr val="tx1"/>
                </a:solidFill>
              </a:rPr>
              <a:t>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6" name="Rectangle 25"/>
              <p:cNvSpPr/>
              <p:nvPr/>
            </p:nvSpPr>
            <p:spPr>
              <a:xfrm>
                <a:off x="1528914" y="2112729"/>
                <a:ext cx="8130693" cy="77057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b="1" dirty="0">
                    <a:solidFill>
                      <a:schemeClr val="tx1"/>
                    </a:solidFill>
                  </a:rPr>
                  <a:t>A.</a:t>
                </a:r>
                <a:r>
                  <a:rPr lang="en-US" sz="3600" dirty="0">
                    <a:solidFill>
                      <a:schemeClr val="tx1"/>
                    </a:solidFill>
                  </a:rPr>
                  <a:t> CH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3600" dirty="0">
                    <a:solidFill>
                      <a:schemeClr val="tx1"/>
                    </a:solidFill>
                  </a:rPr>
                  <a:t>CHO	+ 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𝑁𝑖</m:t>
                            </m:r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groupChr>
                      </m:e>
                    </m:box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CH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3600" dirty="0">
                    <a:solidFill>
                      <a:schemeClr val="tx1"/>
                    </a:solidFill>
                  </a:rPr>
                  <a:t>-CH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3600" dirty="0">
                    <a:solidFill>
                      <a:schemeClr val="tx1"/>
                    </a:solidFill>
                  </a:rPr>
                  <a:t>-OH	</a:t>
                </a:r>
              </a:p>
            </p:txBody>
          </p:sp>
        </mc:Choice>
        <mc:Fallback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914" y="2112729"/>
                <a:ext cx="8130693" cy="770578"/>
              </a:xfrm>
              <a:prstGeom prst="rect">
                <a:avLst/>
              </a:prstGeom>
              <a:blipFill>
                <a:blip r:embed="rId11"/>
                <a:stretch>
                  <a:fillRect l="-2324" b="-35714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Cloud 39"/>
          <p:cNvSpPr/>
          <p:nvPr/>
        </p:nvSpPr>
        <p:spPr>
          <a:xfrm>
            <a:off x="-683135" y="4901741"/>
            <a:ext cx="566940" cy="3491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41" name="Cloud 40"/>
          <p:cNvSpPr/>
          <p:nvPr/>
        </p:nvSpPr>
        <p:spPr>
          <a:xfrm>
            <a:off x="13632157" y="4702107"/>
            <a:ext cx="891145" cy="54873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Rectangle 41"/>
              <p:cNvSpPr/>
              <p:nvPr/>
            </p:nvSpPr>
            <p:spPr>
              <a:xfrm>
                <a:off x="1528914" y="3102670"/>
                <a:ext cx="8130693" cy="77057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b="1" dirty="0">
                    <a:solidFill>
                      <a:schemeClr val="tx1"/>
                    </a:solidFill>
                  </a:rPr>
                  <a:t>B.</a:t>
                </a:r>
                <a:r>
                  <a:rPr lang="en-US" sz="3600" dirty="0">
                    <a:solidFill>
                      <a:schemeClr val="tx1"/>
                    </a:solidFill>
                  </a:rPr>
                  <a:t> CH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3­</a:t>
                </a:r>
                <a:r>
                  <a:rPr lang="en-US" sz="3600" dirty="0">
                    <a:solidFill>
                      <a:schemeClr val="tx1"/>
                    </a:solidFill>
                  </a:rPr>
                  <a:t>CHO + O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CO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3600" dirty="0">
                    <a:solidFill>
                      <a:schemeClr val="tx1"/>
                    </a:solidFill>
                  </a:rPr>
                  <a:t> + 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3600" dirty="0">
                    <a:solidFill>
                      <a:schemeClr val="tx1"/>
                    </a:solidFill>
                  </a:rPr>
                  <a:t>O</a:t>
                </a:r>
                <a:r>
                  <a:rPr lang="en-US" dirty="0"/>
                  <a:t>.</a:t>
                </a:r>
              </a:p>
            </p:txBody>
          </p:sp>
        </mc:Choice>
        <mc:Fallback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914" y="3102670"/>
                <a:ext cx="8130693" cy="770578"/>
              </a:xfrm>
              <a:prstGeom prst="rect">
                <a:avLst/>
              </a:prstGeom>
              <a:blipFill>
                <a:blip r:embed="rId12"/>
                <a:stretch>
                  <a:fillRect l="-2324" t="-3968" b="-22222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3" name="Rectangle 42"/>
              <p:cNvSpPr/>
              <p:nvPr/>
            </p:nvSpPr>
            <p:spPr>
              <a:xfrm>
                <a:off x="1528914" y="4181009"/>
                <a:ext cx="8130693" cy="77057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600" b="1" dirty="0">
                    <a:solidFill>
                      <a:schemeClr val="tx1"/>
                    </a:solidFill>
                  </a:rPr>
                  <a:t>C.</a:t>
                </a:r>
                <a:r>
                  <a:rPr lang="en-US" sz="3600" dirty="0">
                    <a:solidFill>
                      <a:schemeClr val="tx1"/>
                    </a:solidFill>
                  </a:rPr>
                  <a:t> CH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3­</a:t>
                </a:r>
                <a:r>
                  <a:rPr lang="en-US" sz="3600" dirty="0">
                    <a:solidFill>
                      <a:schemeClr val="tx1"/>
                    </a:solidFill>
                  </a:rPr>
                  <a:t>CHO + Br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2 </a:t>
                </a:r>
                <a:r>
                  <a:rPr lang="en-US" sz="3600" dirty="0">
                    <a:solidFill>
                      <a:schemeClr val="tx1"/>
                    </a:solidFill>
                  </a:rPr>
                  <a:t>+ 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2</a:t>
                </a:r>
                <a:r>
                  <a:rPr lang="en-US" sz="3600" dirty="0">
                    <a:solidFill>
                      <a:schemeClr val="tx1"/>
                    </a:solidFill>
                  </a:rPr>
                  <a:t>O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CH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3600" dirty="0">
                    <a:solidFill>
                      <a:schemeClr val="tx1"/>
                    </a:solidFill>
                  </a:rPr>
                  <a:t>COOH + HBr</a:t>
                </a:r>
                <a:r>
                  <a:rPr lang="en-US" dirty="0"/>
                  <a:t>	</a:t>
                </a:r>
                <a:endParaRPr lang="nl-NL" sz="3732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914" y="4181009"/>
                <a:ext cx="8130693" cy="770578"/>
              </a:xfrm>
              <a:prstGeom prst="rect">
                <a:avLst/>
              </a:prstGeom>
              <a:blipFill>
                <a:blip r:embed="rId13"/>
                <a:stretch>
                  <a:fillRect l="-2324" t="-21429" r="-2249" b="-3968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4" name="Rectangle 43"/>
              <p:cNvSpPr/>
              <p:nvPr/>
            </p:nvSpPr>
            <p:spPr>
              <a:xfrm>
                <a:off x="495217" y="5354838"/>
                <a:ext cx="11201566" cy="770578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b="1" dirty="0">
                    <a:solidFill>
                      <a:schemeClr val="tx1"/>
                    </a:solidFill>
                  </a:rPr>
                  <a:t>D.</a:t>
                </a:r>
                <a:r>
                  <a:rPr lang="en-US" sz="3600" dirty="0">
                    <a:solidFill>
                      <a:schemeClr val="tx1"/>
                    </a:solidFill>
                  </a:rPr>
                  <a:t> CH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3­</a:t>
                </a:r>
                <a:r>
                  <a:rPr lang="en-US" sz="3600" dirty="0">
                    <a:solidFill>
                      <a:schemeClr val="tx1"/>
                    </a:solidFill>
                  </a:rPr>
                  <a:t>CHO + AgNO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3600" dirty="0">
                    <a:solidFill>
                      <a:schemeClr val="tx1"/>
                    </a:solidFill>
                  </a:rPr>
                  <a:t> + NH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3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600" dirty="0">
                    <a:solidFill>
                      <a:schemeClr val="tx1"/>
                    </a:solidFill>
                  </a:rPr>
                  <a:t> CH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</a:t>
                </a:r>
                <a:r>
                  <a:rPr lang="en-US" sz="3600" dirty="0">
                    <a:solidFill>
                      <a:schemeClr val="tx1"/>
                    </a:solidFill>
                  </a:rPr>
                  <a:t>COONH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4</a:t>
                </a:r>
                <a:r>
                  <a:rPr lang="en-US" sz="3600" dirty="0">
                    <a:solidFill>
                      <a:schemeClr val="tx1"/>
                    </a:solidFill>
                  </a:rPr>
                  <a:t>+ Ag + NH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4</a:t>
                </a:r>
                <a:r>
                  <a:rPr lang="en-US" sz="3600" dirty="0">
                    <a:solidFill>
                      <a:schemeClr val="tx1"/>
                    </a:solidFill>
                  </a:rPr>
                  <a:t>NO</a:t>
                </a:r>
                <a:r>
                  <a:rPr lang="en-US" sz="3600" baseline="-25000" dirty="0">
                    <a:solidFill>
                      <a:schemeClr val="tx1"/>
                    </a:solidFill>
                  </a:rPr>
                  <a:t>3</a:t>
                </a:r>
                <a:endParaRPr lang="en-US" sz="3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217" y="5354838"/>
                <a:ext cx="11201566" cy="770578"/>
              </a:xfrm>
              <a:prstGeom prst="rect">
                <a:avLst/>
              </a:prstGeom>
              <a:blipFill>
                <a:blip r:embed="rId14"/>
                <a:stretch>
                  <a:fillRect l="-1632" t="-3150" b="-21260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5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9906426" y="2073618"/>
            <a:ext cx="985578" cy="7078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6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388286" y="4272605"/>
            <a:ext cx="895832" cy="70387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2453" y="5355375"/>
            <a:ext cx="896062" cy="7069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601" y="3144163"/>
            <a:ext cx="896062" cy="706979"/>
          </a:xfrm>
          <a:prstGeom prst="rect">
            <a:avLst/>
          </a:prstGeom>
        </p:spPr>
      </p:pic>
      <p:sp>
        <p:nvSpPr>
          <p:cNvPr id="57" name="Cloud 56">
            <a:hlinkClick r:id="rId18" action="ppaction://hlinksldjump"/>
          </p:cNvPr>
          <p:cNvSpPr/>
          <p:nvPr/>
        </p:nvSpPr>
        <p:spPr>
          <a:xfrm>
            <a:off x="10231394" y="6014623"/>
            <a:ext cx="1717158" cy="65026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  <p:pic>
        <p:nvPicPr>
          <p:cNvPr id="17" name="图片 15">
            <a:extLst>
              <a:ext uri="{FF2B5EF4-FFF2-40B4-BE49-F238E27FC236}">
                <a16:creationId xmlns:a16="http://schemas.microsoft.com/office/drawing/2014/main" id="{E0677801-7702-8AEA-AB45-0772D75F848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8641" y="1161734"/>
            <a:ext cx="1247754" cy="117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88692"/>
      </p:ext>
    </p:extLst>
  </p:cSld>
  <p:clrMapOvr>
    <a:masterClrMapping/>
  </p:clrMapOvr>
  <p:transition spd="med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2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500"/>
                                </p:stCondLst>
                                <p:childTnLst>
                                  <p:par>
                                    <p:cTn id="45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5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5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6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1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  <p:set>
                                          <p:cBhvr>
                                            <p:cTn id="62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8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69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0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5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6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77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8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4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84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5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1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92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8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99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0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1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5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6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107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8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6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2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500"/>
                                </p:stCondLst>
                                <p:childTnLst>
                                  <p:par>
                                    <p:cTn id="4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5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5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6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1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1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  <p:set>
                                          <p:cBhvr>
                                            <p:cTn id="62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8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69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0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5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6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77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8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4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84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5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1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92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8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99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0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0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1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2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5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6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107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8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6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图片 305">
            <a:extLst>
              <a:ext uri="{FF2B5EF4-FFF2-40B4-BE49-F238E27FC236}">
                <a16:creationId xmlns:a16="http://schemas.microsoft.com/office/drawing/2014/main" id="{65351B8C-D2C3-43C3-98CD-7065F2D20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488" y="1461389"/>
            <a:ext cx="3935223" cy="393522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4706CE0-63DD-451B-9A4C-424C23562B96}"/>
              </a:ext>
            </a:extLst>
          </p:cNvPr>
          <p:cNvSpPr txBox="1"/>
          <p:nvPr/>
        </p:nvSpPr>
        <p:spPr>
          <a:xfrm>
            <a:off x="1925916" y="382077"/>
            <a:ext cx="4812536" cy="666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defTabSz="898259">
              <a:defRPr/>
            </a:pPr>
            <a:r>
              <a:rPr lang="en-US" altLang="zh-CN" sz="3732" b="1" kern="0" dirty="0"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HOẠT ĐỘNG NHÓM</a:t>
            </a:r>
            <a:endParaRPr lang="zh-CN" altLang="en-US" sz="3732" b="1" kern="0" dirty="0"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2A07DD-108B-4781-8BB2-ACC00DCC7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9" y="357607"/>
            <a:ext cx="1247754" cy="117250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37370E0-2F64-BFBD-C82B-E9226BDF83CD}"/>
              </a:ext>
            </a:extLst>
          </p:cNvPr>
          <p:cNvSpPr txBox="1"/>
          <p:nvPr/>
        </p:nvSpPr>
        <p:spPr>
          <a:xfrm>
            <a:off x="567662" y="1530107"/>
            <a:ext cx="7858712" cy="3681714"/>
          </a:xfrm>
          <a:prstGeom prst="rect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wrap="square">
            <a:spAutoFit/>
          </a:bodyPr>
          <a:lstStyle/>
          <a:p>
            <a:pPr defTabSz="9141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9141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defTabSz="9141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defTabSz="9141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defTabSz="9141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332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defTabSz="914103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332" b="1" kern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96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图片 305">
            <a:extLst>
              <a:ext uri="{FF2B5EF4-FFF2-40B4-BE49-F238E27FC236}">
                <a16:creationId xmlns:a16="http://schemas.microsoft.com/office/drawing/2014/main" id="{65351B8C-D2C3-43C3-98CD-7065F2D20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488" y="1461389"/>
            <a:ext cx="3935223" cy="393522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4706CE0-63DD-451B-9A4C-424C23562B96}"/>
              </a:ext>
            </a:extLst>
          </p:cNvPr>
          <p:cNvSpPr txBox="1"/>
          <p:nvPr/>
        </p:nvSpPr>
        <p:spPr>
          <a:xfrm>
            <a:off x="1925916" y="382077"/>
            <a:ext cx="4812536" cy="666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defTabSz="898259">
              <a:defRPr/>
            </a:pPr>
            <a:r>
              <a:rPr lang="en-US" altLang="zh-CN" sz="3732" b="1" kern="0" dirty="0"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HOẠT ĐỘNG NHÓM</a:t>
            </a:r>
            <a:endParaRPr lang="zh-CN" altLang="en-US" sz="3732" b="1" kern="0" dirty="0"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2A07DD-108B-4781-8BB2-ACC00DCC7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9" y="357607"/>
            <a:ext cx="1247754" cy="1172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37370E0-2F64-BFBD-C82B-E9226BDF83CD}"/>
                  </a:ext>
                </a:extLst>
              </p:cNvPr>
              <p:cNvSpPr txBox="1"/>
              <p:nvPr/>
            </p:nvSpPr>
            <p:spPr>
              <a:xfrm>
                <a:off x="560589" y="1618916"/>
                <a:ext cx="9102580" cy="3066480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propanal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+ 2[H]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ethanal + AgNO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NH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butanone + HCN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propanone + I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𝑁𝑎𝑂𝐻</m:t>
                            </m:r>
                          </m:e>
                        </m:groupChr>
                      </m:e>
                    </m:box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37370E0-2F64-BFBD-C82B-E9226BDF83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89" y="1618916"/>
                <a:ext cx="9102580" cy="3066480"/>
              </a:xfrm>
              <a:prstGeom prst="rect">
                <a:avLst/>
              </a:prstGeom>
              <a:blipFill>
                <a:blip r:embed="rId5"/>
                <a:stretch>
                  <a:fillRect l="-2007" t="-3168" b="-6337"/>
                </a:stretch>
              </a:blip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组合 36">
            <a:extLst>
              <a:ext uri="{FF2B5EF4-FFF2-40B4-BE49-F238E27FC236}">
                <a16:creationId xmlns:a16="http://schemas.microsoft.com/office/drawing/2014/main" id="{095DE852-5233-49DC-0BE5-36E967FCC519}"/>
              </a:ext>
            </a:extLst>
          </p:cNvPr>
          <p:cNvGrpSpPr/>
          <p:nvPr/>
        </p:nvGrpSpPr>
        <p:grpSpPr>
          <a:xfrm>
            <a:off x="1392930" y="4292830"/>
            <a:ext cx="6656917" cy="2744714"/>
            <a:chOff x="2366283" y="1581150"/>
            <a:chExt cx="4266745" cy="1749425"/>
          </a:xfrm>
        </p:grpSpPr>
        <p:pic>
          <p:nvPicPr>
            <p:cNvPr id="15" name="Picture 2" descr="E:\我图PPT\00001PNG素材\儿童卡通\fwqwve.png">
              <a:extLst>
                <a:ext uri="{FF2B5EF4-FFF2-40B4-BE49-F238E27FC236}">
                  <a16:creationId xmlns:a16="http://schemas.microsoft.com/office/drawing/2014/main" id="{3C40211C-AA95-E4D0-648F-6A340ACBF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581150"/>
              <a:ext cx="3702623" cy="1749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椭圆 38">
              <a:extLst>
                <a:ext uri="{FF2B5EF4-FFF2-40B4-BE49-F238E27FC236}">
                  <a16:creationId xmlns:a16="http://schemas.microsoft.com/office/drawing/2014/main" id="{47BF2585-2F32-FBCB-407E-8D6693BFCDF0}"/>
                </a:ext>
              </a:extLst>
            </p:cNvPr>
            <p:cNvSpPr/>
            <p:nvPr/>
          </p:nvSpPr>
          <p:spPr>
            <a:xfrm>
              <a:off x="2366283" y="2266951"/>
              <a:ext cx="457200" cy="457200"/>
            </a:xfrm>
            <a:prstGeom prst="ellipse">
              <a:avLst/>
            </a:prstGeom>
            <a:solidFill>
              <a:srgbClr val="1D676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9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" name="椭圆 39">
              <a:extLst>
                <a:ext uri="{FF2B5EF4-FFF2-40B4-BE49-F238E27FC236}">
                  <a16:creationId xmlns:a16="http://schemas.microsoft.com/office/drawing/2014/main" id="{19DB5027-600A-7B0C-A03B-A305F7FE9A7B}"/>
                </a:ext>
              </a:extLst>
            </p:cNvPr>
            <p:cNvSpPr/>
            <p:nvPr/>
          </p:nvSpPr>
          <p:spPr>
            <a:xfrm>
              <a:off x="6175828" y="2227262"/>
              <a:ext cx="457200" cy="457200"/>
            </a:xfrm>
            <a:prstGeom prst="ellipse">
              <a:avLst/>
            </a:prstGeom>
            <a:solidFill>
              <a:srgbClr val="1D676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9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8560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图片 305">
            <a:extLst>
              <a:ext uri="{FF2B5EF4-FFF2-40B4-BE49-F238E27FC236}">
                <a16:creationId xmlns:a16="http://schemas.microsoft.com/office/drawing/2014/main" id="{65351B8C-D2C3-43C3-98CD-7065F2D20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488" y="1560964"/>
            <a:ext cx="3935223" cy="393522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4706CE0-63DD-451B-9A4C-424C23562B96}"/>
              </a:ext>
            </a:extLst>
          </p:cNvPr>
          <p:cNvSpPr txBox="1"/>
          <p:nvPr/>
        </p:nvSpPr>
        <p:spPr>
          <a:xfrm>
            <a:off x="1925916" y="382077"/>
            <a:ext cx="4812536" cy="666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defTabSz="898259">
              <a:defRPr/>
            </a:pPr>
            <a:r>
              <a:rPr lang="en-US" altLang="zh-CN" sz="3732" b="1" kern="0" dirty="0"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HOẠT ĐỘNG NHÓM</a:t>
            </a:r>
            <a:endParaRPr lang="zh-CN" altLang="en-US" sz="3732" b="1" kern="0" dirty="0"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2A07DD-108B-4781-8BB2-ACC00DCC7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9" y="357607"/>
            <a:ext cx="1247754" cy="1172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1839A4-9E96-0C18-4194-4A3A5D775EDE}"/>
                  </a:ext>
                </a:extLst>
              </p:cNvPr>
              <p:cNvSpPr txBox="1"/>
              <p:nvPr/>
            </p:nvSpPr>
            <p:spPr>
              <a:xfrm>
                <a:off x="560588" y="1618916"/>
                <a:ext cx="11316451" cy="417447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600" b="1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Hướng </a:t>
                </a:r>
                <a:r>
                  <a:rPr lang="en-US" sz="3600" b="1" i="1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dẫn</a:t>
                </a:r>
                <a:r>
                  <a:rPr lang="en-US" sz="3600" b="1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600" b="1" i="1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en-US" sz="3600" b="1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C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+ 2[H]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-OH</a:t>
                </a: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b. CH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 + AgNO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NH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CH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COONH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Ag + NH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c. CH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COC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HCN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d. CH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COCH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I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groupChr>
                          <m:groupChrPr>
                            <m:chr m:val="→"/>
                            <m:vertJc m:val="bot"/>
                            <m:ctrlPr>
                              <a:rPr lang="en-US" sz="36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𝑁𝑎𝑂𝐻</m:t>
                            </m:r>
                          </m:e>
                        </m:groupChr>
                      </m:e>
                    </m:box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CH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COONa + CHI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B1839A4-9E96-0C18-4194-4A3A5D775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588" y="1618916"/>
                <a:ext cx="11316451" cy="4174476"/>
              </a:xfrm>
              <a:prstGeom prst="rect">
                <a:avLst/>
              </a:prstGeom>
              <a:blipFill>
                <a:blip r:embed="rId5"/>
                <a:stretch>
                  <a:fillRect l="-1615" t="-2332" b="-4519"/>
                </a:stretch>
              </a:blipFill>
              <a:ln w="12700" cap="flat" cmpd="sng" algn="ctr">
                <a:solidFill>
                  <a:srgbClr val="70AD47"/>
                </a:solidFill>
                <a:prstDash val="solid"/>
                <a:miter lim="8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D3CBE30F-10E2-D033-B092-49F74D0582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852719"/>
              </p:ext>
            </p:extLst>
          </p:nvPr>
        </p:nvGraphicFramePr>
        <p:xfrm>
          <a:off x="7344093" y="3753736"/>
          <a:ext cx="3050777" cy="12774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6" imgW="1220778" imgH="510409" progId="ChemDraw.Document.6.0">
                  <p:embed/>
                </p:oleObj>
              </mc:Choice>
              <mc:Fallback>
                <p:oleObj name="CS ChemDraw Drawing" r:id="rId6" imgW="1220778" imgH="510409" progId="ChemDraw.Document.6.0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344093" y="3753736"/>
                        <a:ext cx="3050777" cy="12774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16395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图片 305">
            <a:extLst>
              <a:ext uri="{FF2B5EF4-FFF2-40B4-BE49-F238E27FC236}">
                <a16:creationId xmlns:a16="http://schemas.microsoft.com/office/drawing/2014/main" id="{65351B8C-D2C3-43C3-98CD-7065F2D20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284" y="1463163"/>
            <a:ext cx="3935223" cy="393522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4706CE0-63DD-451B-9A4C-424C23562B96}"/>
              </a:ext>
            </a:extLst>
          </p:cNvPr>
          <p:cNvSpPr txBox="1"/>
          <p:nvPr/>
        </p:nvSpPr>
        <p:spPr>
          <a:xfrm>
            <a:off x="1925916" y="382077"/>
            <a:ext cx="4812536" cy="666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defTabSz="898259">
              <a:defRPr/>
            </a:pPr>
            <a:r>
              <a:rPr lang="en-US" altLang="zh-CN" sz="3732" b="1" kern="0" dirty="0"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HOẠT ĐỘNG NHÓM</a:t>
            </a:r>
            <a:endParaRPr lang="zh-CN" altLang="en-US" sz="3732" b="1" kern="0" dirty="0"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2A07DD-108B-4781-8BB2-ACC00DCC7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9" y="357607"/>
            <a:ext cx="1247754" cy="1172501"/>
          </a:xfrm>
          <a:prstGeom prst="rect">
            <a:avLst/>
          </a:prstGeom>
        </p:spPr>
      </p:pic>
      <p:grpSp>
        <p:nvGrpSpPr>
          <p:cNvPr id="14" name="组合 36">
            <a:extLst>
              <a:ext uri="{FF2B5EF4-FFF2-40B4-BE49-F238E27FC236}">
                <a16:creationId xmlns:a16="http://schemas.microsoft.com/office/drawing/2014/main" id="{095DE852-5233-49DC-0BE5-36E967FCC519}"/>
              </a:ext>
            </a:extLst>
          </p:cNvPr>
          <p:cNvGrpSpPr/>
          <p:nvPr/>
        </p:nvGrpSpPr>
        <p:grpSpPr>
          <a:xfrm>
            <a:off x="1392930" y="4292830"/>
            <a:ext cx="6656917" cy="2744714"/>
            <a:chOff x="2366283" y="1581150"/>
            <a:chExt cx="4266745" cy="1749425"/>
          </a:xfrm>
        </p:grpSpPr>
        <p:pic>
          <p:nvPicPr>
            <p:cNvPr id="15" name="Picture 2" descr="E:\我图PPT\00001PNG素材\儿童卡通\fwqwve.png">
              <a:extLst>
                <a:ext uri="{FF2B5EF4-FFF2-40B4-BE49-F238E27FC236}">
                  <a16:creationId xmlns:a16="http://schemas.microsoft.com/office/drawing/2014/main" id="{3C40211C-AA95-E4D0-648F-6A340ACBF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1581150"/>
              <a:ext cx="3702623" cy="1749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椭圆 38">
              <a:extLst>
                <a:ext uri="{FF2B5EF4-FFF2-40B4-BE49-F238E27FC236}">
                  <a16:creationId xmlns:a16="http://schemas.microsoft.com/office/drawing/2014/main" id="{47BF2585-2F32-FBCB-407E-8D6693BFCDF0}"/>
                </a:ext>
              </a:extLst>
            </p:cNvPr>
            <p:cNvSpPr/>
            <p:nvPr/>
          </p:nvSpPr>
          <p:spPr>
            <a:xfrm>
              <a:off x="2366283" y="2266951"/>
              <a:ext cx="457200" cy="457200"/>
            </a:xfrm>
            <a:prstGeom prst="ellipse">
              <a:avLst/>
            </a:prstGeom>
            <a:solidFill>
              <a:srgbClr val="1D676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9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" name="椭圆 39">
              <a:extLst>
                <a:ext uri="{FF2B5EF4-FFF2-40B4-BE49-F238E27FC236}">
                  <a16:creationId xmlns:a16="http://schemas.microsoft.com/office/drawing/2014/main" id="{19DB5027-600A-7B0C-A03B-A305F7FE9A7B}"/>
                </a:ext>
              </a:extLst>
            </p:cNvPr>
            <p:cNvSpPr/>
            <p:nvPr/>
          </p:nvSpPr>
          <p:spPr>
            <a:xfrm>
              <a:off x="6175828" y="2227262"/>
              <a:ext cx="457200" cy="457200"/>
            </a:xfrm>
            <a:prstGeom prst="ellipse">
              <a:avLst/>
            </a:prstGeom>
            <a:solidFill>
              <a:srgbClr val="1D6766"/>
            </a:solidFill>
            <a:ln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399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EADA3C-B31C-35F1-AE26-41462ECF2A67}"/>
                  </a:ext>
                </a:extLst>
              </p:cNvPr>
              <p:cNvSpPr txBox="1"/>
              <p:nvPr/>
            </p:nvSpPr>
            <p:spPr>
              <a:xfrm>
                <a:off x="894859" y="1720995"/>
                <a:ext cx="9264545" cy="2862322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36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6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</a:t>
                </a: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Hoàn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trình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phản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ứng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sau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propanic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acid + Zn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propanic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acid + MgO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propanic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acid + CaCO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propanic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acid + CH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OH/H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en-US" sz="3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1EADA3C-B31C-35F1-AE26-41462ECF2A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59" y="1720995"/>
                <a:ext cx="9264545" cy="2862322"/>
              </a:xfrm>
              <a:prstGeom prst="rect">
                <a:avLst/>
              </a:prstGeom>
              <a:blipFill>
                <a:blip r:embed="rId6"/>
                <a:stretch>
                  <a:fillRect l="-1971" t="-3178" b="-6568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5177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54706CE0-63DD-451B-9A4C-424C23562B96}"/>
              </a:ext>
            </a:extLst>
          </p:cNvPr>
          <p:cNvSpPr txBox="1"/>
          <p:nvPr/>
        </p:nvSpPr>
        <p:spPr>
          <a:xfrm>
            <a:off x="1925916" y="382077"/>
            <a:ext cx="4812536" cy="666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defTabSz="898259">
              <a:defRPr/>
            </a:pPr>
            <a:r>
              <a:rPr lang="en-US" altLang="zh-CN" sz="3732" b="1" kern="0" dirty="0"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HOẠT ĐỘNG NHÓM</a:t>
            </a:r>
            <a:endParaRPr lang="zh-CN" altLang="en-US" sz="3732" b="1" kern="0" dirty="0"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2A07DD-108B-4781-8BB2-ACC00DCC7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9" y="357607"/>
            <a:ext cx="1247754" cy="11725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FF7256-4EA6-32BA-D492-758E29871C2D}"/>
                  </a:ext>
                </a:extLst>
              </p:cNvPr>
              <p:cNvSpPr txBox="1"/>
              <p:nvPr/>
            </p:nvSpPr>
            <p:spPr>
              <a:xfrm>
                <a:off x="905539" y="1797323"/>
                <a:ext cx="10676861" cy="4092852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ctr">
                  <a:defRPr/>
                </a:pPr>
                <a:r>
                  <a:rPr lang="en-US" sz="3332" b="1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Hướng </a:t>
                </a:r>
                <a:r>
                  <a:rPr lang="en-US" sz="3332" b="1" i="1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dẫn</a:t>
                </a:r>
                <a:r>
                  <a:rPr lang="en-US" sz="3332" b="1" i="1" dirty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332" b="1" i="1" dirty="0" err="1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giải</a:t>
                </a:r>
                <a:endParaRPr lang="en-US" sz="3332" b="1" i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r>
                  <a:rPr lang="en-US" sz="3200" b="1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Câu</a:t>
                </a:r>
                <a:r>
                  <a:rPr lang="en-US" sz="3200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2:</a:t>
                </a:r>
                <a:endParaRPr lang="en-US" sz="3332" b="1" i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a. C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COOH + Zn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COO)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Zn +H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b. C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COOH + MgO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COO)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 +H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endParaRPr lang="en-US" sz="3200" dirty="0">
                  <a:latin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c. C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COOH + CaCO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(C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COO)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 + CO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d. C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COOH + CH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OH/H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đặc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COOCH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H</a:t>
                </a:r>
                <a:r>
                  <a:rPr lang="en-US" sz="3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</a:p>
              <a:p>
                <a:pPr algn="ctr">
                  <a:defRPr/>
                </a:pPr>
                <a:endParaRPr lang="en-US" sz="3332" b="1" i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>
                  <a:defRPr/>
                </a:pPr>
                <a:endParaRPr lang="vi-VN" sz="3332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1FF7256-4EA6-32BA-D492-758E29871C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5539" y="1797323"/>
                <a:ext cx="10676861" cy="4092852"/>
              </a:xfrm>
              <a:prstGeom prst="rect">
                <a:avLst/>
              </a:prstGeom>
              <a:blipFill>
                <a:blip r:embed="rId4"/>
                <a:stretch>
                  <a:fillRect l="-1426" t="-1932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图片 11">
            <a:extLst>
              <a:ext uri="{FF2B5EF4-FFF2-40B4-BE49-F238E27FC236}">
                <a16:creationId xmlns:a16="http://schemas.microsoft.com/office/drawing/2014/main" id="{3331432A-F264-E231-B697-3DA516D44F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798" y="4943720"/>
            <a:ext cx="1247754" cy="117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051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卡通背景天空漫画云">
            <a:extLst>
              <a:ext uri="{FF2B5EF4-FFF2-40B4-BE49-F238E27FC236}">
                <a16:creationId xmlns:a16="http://schemas.microsoft.com/office/drawing/2014/main" id="{08A66132-3E1C-4940-BF85-5BC4A0E9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" y="10348"/>
            <a:ext cx="12188238" cy="68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2DEC024-3303-492C-86A4-61914C35DA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1278" y="-2186"/>
            <a:ext cx="7341889" cy="6658033"/>
          </a:xfrm>
          <a:prstGeom prst="rect">
            <a:avLst/>
          </a:prstGeom>
        </p:spPr>
      </p:pic>
      <p:sp>
        <p:nvSpPr>
          <p:cNvPr id="35" name="TextBox 37">
            <a:extLst>
              <a:ext uri="{FF2B5EF4-FFF2-40B4-BE49-F238E27FC236}">
                <a16:creationId xmlns:a16="http://schemas.microsoft.com/office/drawing/2014/main" id="{1E857E6C-0CD5-4BC2-839F-207F196DF37B}"/>
              </a:ext>
            </a:extLst>
          </p:cNvPr>
          <p:cNvSpPr txBox="1"/>
          <p:nvPr/>
        </p:nvSpPr>
        <p:spPr>
          <a:xfrm>
            <a:off x="4102347" y="3115561"/>
            <a:ext cx="4666558" cy="140500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zh-CN" sz="4265" b="1" spc="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I. </a:t>
            </a:r>
            <a:r>
              <a:rPr lang="en-US" altLang="zh-CN" sz="4265" b="1" spc="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Hệ</a:t>
            </a:r>
            <a:r>
              <a:rPr lang="en-US" altLang="zh-CN" sz="4265" b="1" spc="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4265" b="1" spc="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thống</a:t>
            </a:r>
            <a:r>
              <a:rPr lang="en-US" altLang="zh-CN" sz="4265" b="1" spc="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4265" b="1" spc="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altLang="zh-CN" sz="4265" b="1" spc="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4265" b="1" spc="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kiến</a:t>
            </a:r>
            <a:r>
              <a:rPr lang="en-US" altLang="zh-CN" sz="4265" b="1" spc="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4265" b="1" spc="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thức</a:t>
            </a:r>
            <a:endParaRPr lang="zh-CN" altLang="en-US" sz="4265" b="1" spc="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6" name="TextBox 37">
            <a:extLst>
              <a:ext uri="{FF2B5EF4-FFF2-40B4-BE49-F238E27FC236}">
                <a16:creationId xmlns:a16="http://schemas.microsoft.com/office/drawing/2014/main" id="{291B9036-F9B8-4AEE-AA23-663AB32EADEA}"/>
              </a:ext>
            </a:extLst>
          </p:cNvPr>
          <p:cNvSpPr txBox="1"/>
          <p:nvPr/>
        </p:nvSpPr>
        <p:spPr>
          <a:xfrm>
            <a:off x="2797515" y="4795786"/>
            <a:ext cx="6948970" cy="748666"/>
          </a:xfrm>
          <a:prstGeom prst="rect">
            <a:avLst/>
          </a:prstGeom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2800" spc="300">
                <a:solidFill>
                  <a:srgbClr val="9BBB59"/>
                </a:solidFill>
                <a:latin typeface="方正少儿简体" panose="03000509000000000000" pitchFamily="65" charset="-122"/>
                <a:ea typeface="方正少儿简体" panose="03000509000000000000" pitchFamily="65" charset="-122"/>
                <a:cs typeface="+mn-ea"/>
              </a:defRPr>
            </a:lvl1pPr>
          </a:lstStyle>
          <a:p>
            <a:r>
              <a:rPr lang="en-US" altLang="zh-CN" sz="4265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II. </a:t>
            </a:r>
            <a:r>
              <a:rPr lang="en-US" altLang="zh-CN" sz="4265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Luyện</a:t>
            </a:r>
            <a:r>
              <a:rPr lang="en-US" altLang="zh-CN" sz="4265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4265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tập</a:t>
            </a:r>
            <a:endParaRPr lang="zh-CN" altLang="en-US" sz="4265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60" name="组合 59">
            <a:extLst>
              <a:ext uri="{FF2B5EF4-FFF2-40B4-BE49-F238E27FC236}">
                <a16:creationId xmlns:a16="http://schemas.microsoft.com/office/drawing/2014/main" id="{14BBAD28-0B95-4B5B-B8ED-09B3FEB0EE84}"/>
              </a:ext>
            </a:extLst>
          </p:cNvPr>
          <p:cNvGrpSpPr/>
          <p:nvPr/>
        </p:nvGrpSpPr>
        <p:grpSpPr>
          <a:xfrm>
            <a:off x="529100" y="5060678"/>
            <a:ext cx="3573246" cy="2103767"/>
            <a:chOff x="2744356" y="1370813"/>
            <a:chExt cx="3498285" cy="2059634"/>
          </a:xfrm>
        </p:grpSpPr>
        <p:pic>
          <p:nvPicPr>
            <p:cNvPr id="61" name="图片 60">
              <a:extLst>
                <a:ext uri="{FF2B5EF4-FFF2-40B4-BE49-F238E27FC236}">
                  <a16:creationId xmlns:a16="http://schemas.microsoft.com/office/drawing/2014/main" id="{3C1DF4A9-F5C3-411F-928E-9F83025E6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356" y="1370813"/>
              <a:ext cx="1888000" cy="2059634"/>
            </a:xfrm>
            <a:prstGeom prst="rect">
              <a:avLst/>
            </a:prstGeom>
          </p:spPr>
        </p:pic>
        <p:pic>
          <p:nvPicPr>
            <p:cNvPr id="62" name="图片 61">
              <a:extLst>
                <a:ext uri="{FF2B5EF4-FFF2-40B4-BE49-F238E27FC236}">
                  <a16:creationId xmlns:a16="http://schemas.microsoft.com/office/drawing/2014/main" id="{74721AC0-748E-44AD-9A78-6F55C0691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1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641" y="1370813"/>
              <a:ext cx="1888000" cy="2059634"/>
            </a:xfrm>
            <a:prstGeom prst="rect">
              <a:avLst/>
            </a:prstGeom>
          </p:spPr>
        </p:pic>
        <p:sp>
          <p:nvSpPr>
            <p:cNvPr id="63" name="18">
              <a:extLst>
                <a:ext uri="{FF2B5EF4-FFF2-40B4-BE49-F238E27FC236}">
                  <a16:creationId xmlns:a16="http://schemas.microsoft.com/office/drawing/2014/main" id="{BFA52F88-C641-4E04-8602-C049F4681B8F}"/>
                </a:ext>
              </a:extLst>
            </p:cNvPr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auto">
            <a:xfrm>
              <a:off x="3061478" y="1864823"/>
              <a:ext cx="2808485" cy="64256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4265" dirty="0">
                  <a:solidFill>
                    <a:schemeClr val="accent3"/>
                  </a:solidFill>
                  <a:latin typeface="Times New Roman" panose="02020603050405020304" pitchFamily="18" charset="0"/>
                  <a:ea typeface="华文琥珀" panose="02010800040101010101" pitchFamily="2" charset="-122"/>
                  <a:cs typeface="Times New Roman" panose="02020603050405020304" pitchFamily="18" charset="0"/>
                  <a:sym typeface="Times New Roman" panose="02020603050405020304" pitchFamily="18" charset="0"/>
                </a:rPr>
                <a:t>CONTENTS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1403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accel="80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2" presetClass="entr" presetSubtype="4" accel="8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5" grpId="0"/>
          <p:bldP spid="36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54706CE0-63DD-451B-9A4C-424C23562B96}"/>
              </a:ext>
            </a:extLst>
          </p:cNvPr>
          <p:cNvSpPr txBox="1"/>
          <p:nvPr/>
        </p:nvSpPr>
        <p:spPr>
          <a:xfrm>
            <a:off x="1925916" y="382077"/>
            <a:ext cx="4812536" cy="666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defTabSz="898259">
              <a:defRPr/>
            </a:pPr>
            <a:r>
              <a:rPr lang="en-US" altLang="zh-CN" sz="3732" b="1" kern="0" dirty="0"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HOẠT ĐỘNG NHÓM</a:t>
            </a:r>
            <a:endParaRPr lang="zh-CN" altLang="en-US" sz="3732" b="1" kern="0" dirty="0"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2A07DD-108B-4781-8BB2-ACC00DCC7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9" y="357607"/>
            <a:ext cx="1247754" cy="1172501"/>
          </a:xfrm>
          <a:prstGeom prst="rect">
            <a:avLst/>
          </a:prstGeom>
        </p:spPr>
      </p:pic>
      <p:pic>
        <p:nvPicPr>
          <p:cNvPr id="22" name="图片 11">
            <a:extLst>
              <a:ext uri="{FF2B5EF4-FFF2-40B4-BE49-F238E27FC236}">
                <a16:creationId xmlns:a16="http://schemas.microsoft.com/office/drawing/2014/main" id="{3331432A-F264-E231-B697-3DA516D44F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404" y="357607"/>
            <a:ext cx="1247754" cy="11725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38A79B-6504-16A5-F17E-C198F6DF6364}"/>
              </a:ext>
            </a:extLst>
          </p:cNvPr>
          <p:cNvSpPr txBox="1"/>
          <p:nvPr/>
        </p:nvSpPr>
        <p:spPr>
          <a:xfrm>
            <a:off x="520799" y="1696015"/>
            <a:ext cx="5747922" cy="4626651"/>
          </a:xfrm>
          <a:prstGeom prst="rect">
            <a:avLst/>
          </a:prstGeom>
          <a:ln>
            <a:solidFill>
              <a:srgbClr val="CC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>
              <a:defRPr/>
            </a:pP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Ethyl benzoate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(cherry).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ethyl benzoate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carboxylic acid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alcohol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lang="vi-VN" sz="4265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55AFE08-7F27-A5AB-936C-F1363ACA01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542" y="1835849"/>
            <a:ext cx="4174616" cy="3025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154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图片 305">
            <a:extLst>
              <a:ext uri="{FF2B5EF4-FFF2-40B4-BE49-F238E27FC236}">
                <a16:creationId xmlns:a16="http://schemas.microsoft.com/office/drawing/2014/main" id="{65351B8C-D2C3-43C3-98CD-7065F2D20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284" y="1463163"/>
            <a:ext cx="3935223" cy="393522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4706CE0-63DD-451B-9A4C-424C23562B96}"/>
              </a:ext>
            </a:extLst>
          </p:cNvPr>
          <p:cNvSpPr txBox="1"/>
          <p:nvPr/>
        </p:nvSpPr>
        <p:spPr>
          <a:xfrm>
            <a:off x="1925916" y="382077"/>
            <a:ext cx="4812536" cy="666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defTabSz="898259">
              <a:defRPr/>
            </a:pPr>
            <a:r>
              <a:rPr lang="en-US" altLang="zh-CN" sz="3732" b="1" kern="0" dirty="0"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HOẠT ĐỘNG NHÓM</a:t>
            </a:r>
            <a:endParaRPr lang="zh-CN" altLang="en-US" sz="3732" b="1" kern="0" dirty="0"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2A07DD-108B-4781-8BB2-ACC00DCC7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9" y="357607"/>
            <a:ext cx="1247754" cy="1172501"/>
          </a:xfrm>
          <a:prstGeom prst="rect">
            <a:avLst/>
          </a:prstGeom>
        </p:spPr>
      </p:pic>
      <p:pic>
        <p:nvPicPr>
          <p:cNvPr id="22" name="图片 11">
            <a:extLst>
              <a:ext uri="{FF2B5EF4-FFF2-40B4-BE49-F238E27FC236}">
                <a16:creationId xmlns:a16="http://schemas.microsoft.com/office/drawing/2014/main" id="{3331432A-F264-E231-B697-3DA516D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019" y="5394838"/>
            <a:ext cx="1247754" cy="11725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0EED91-410C-BD2F-E612-2DEB28930A00}"/>
              </a:ext>
            </a:extLst>
          </p:cNvPr>
          <p:cNvSpPr txBox="1"/>
          <p:nvPr/>
        </p:nvSpPr>
        <p:spPr>
          <a:xfrm>
            <a:off x="640534" y="1810063"/>
            <a:ext cx="9336585" cy="2041008"/>
          </a:xfrm>
          <a:prstGeom prst="rect">
            <a:avLst/>
          </a:prstGeom>
          <a:ln>
            <a:solidFill>
              <a:srgbClr val="CC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3332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332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332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332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COOH + C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OH→ C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COOC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ctr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en-US" sz="3332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ethyl benzoate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D924521-C7EF-A3C6-AC76-8D07DDBE0B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933" y="3684244"/>
            <a:ext cx="4174616" cy="30254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191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>
            <a:extLst>
              <a:ext uri="{FF2B5EF4-FFF2-40B4-BE49-F238E27FC236}">
                <a16:creationId xmlns:a16="http://schemas.microsoft.com/office/drawing/2014/main" id="{54706CE0-63DD-451B-9A4C-424C23562B96}"/>
              </a:ext>
            </a:extLst>
          </p:cNvPr>
          <p:cNvSpPr txBox="1"/>
          <p:nvPr/>
        </p:nvSpPr>
        <p:spPr>
          <a:xfrm>
            <a:off x="1925916" y="382077"/>
            <a:ext cx="4812536" cy="666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defTabSz="898259">
              <a:defRPr/>
            </a:pPr>
            <a:r>
              <a:rPr lang="en-US" altLang="zh-CN" sz="3732" b="1" kern="0" dirty="0"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HOẠT ĐỘNG NHÓM</a:t>
            </a:r>
            <a:endParaRPr lang="zh-CN" altLang="en-US" sz="3732" b="1" kern="0" dirty="0"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2A07DD-108B-4781-8BB2-ACC00DCC73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9" y="357607"/>
            <a:ext cx="1247754" cy="1172501"/>
          </a:xfrm>
          <a:prstGeom prst="rect">
            <a:avLst/>
          </a:prstGeom>
        </p:spPr>
      </p:pic>
      <p:pic>
        <p:nvPicPr>
          <p:cNvPr id="22" name="图片 11">
            <a:extLst>
              <a:ext uri="{FF2B5EF4-FFF2-40B4-BE49-F238E27FC236}">
                <a16:creationId xmlns:a16="http://schemas.microsoft.com/office/drawing/2014/main" id="{3331432A-F264-E231-B697-3DA516D44F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404" y="357607"/>
            <a:ext cx="1247754" cy="11725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238A79B-6504-16A5-F17E-C198F6DF6364}"/>
              </a:ext>
            </a:extLst>
          </p:cNvPr>
          <p:cNvSpPr txBox="1"/>
          <p:nvPr/>
        </p:nvSpPr>
        <p:spPr>
          <a:xfrm>
            <a:off x="520798" y="1696015"/>
            <a:ext cx="10045601" cy="2410660"/>
          </a:xfrm>
          <a:prstGeom prst="rect">
            <a:avLst/>
          </a:prstGeom>
          <a:ln>
            <a:solidFill>
              <a:srgbClr val="CC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12 gam acetic acid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 gam ethanol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gam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ester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defRPr/>
            </a:pPr>
            <a:endParaRPr lang="vi-VN" sz="4265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083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图片 305">
            <a:extLst>
              <a:ext uri="{FF2B5EF4-FFF2-40B4-BE49-F238E27FC236}">
                <a16:creationId xmlns:a16="http://schemas.microsoft.com/office/drawing/2014/main" id="{65351B8C-D2C3-43C3-98CD-7065F2D20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284" y="1463163"/>
            <a:ext cx="3935223" cy="393522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4706CE0-63DD-451B-9A4C-424C23562B96}"/>
              </a:ext>
            </a:extLst>
          </p:cNvPr>
          <p:cNvSpPr txBox="1"/>
          <p:nvPr/>
        </p:nvSpPr>
        <p:spPr>
          <a:xfrm>
            <a:off x="1925916" y="382077"/>
            <a:ext cx="4812536" cy="666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defTabSz="898259">
              <a:defRPr/>
            </a:pPr>
            <a:r>
              <a:rPr lang="en-US" altLang="zh-CN" sz="3732" b="1" kern="0" dirty="0"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HOẠT ĐỘNG NHÓM</a:t>
            </a:r>
            <a:endParaRPr lang="zh-CN" altLang="en-US" sz="3732" b="1" kern="0" dirty="0"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2A07DD-108B-4781-8BB2-ACC00DCC7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9" y="357607"/>
            <a:ext cx="1247754" cy="1172501"/>
          </a:xfrm>
          <a:prstGeom prst="rect">
            <a:avLst/>
          </a:prstGeom>
        </p:spPr>
      </p:pic>
      <p:pic>
        <p:nvPicPr>
          <p:cNvPr id="22" name="图片 11">
            <a:extLst>
              <a:ext uri="{FF2B5EF4-FFF2-40B4-BE49-F238E27FC236}">
                <a16:creationId xmlns:a16="http://schemas.microsoft.com/office/drawing/2014/main" id="{3331432A-F264-E231-B697-3DA516D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019" y="5394838"/>
            <a:ext cx="1247754" cy="11725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0EED91-410C-BD2F-E612-2DEB28930A00}"/>
              </a:ext>
            </a:extLst>
          </p:cNvPr>
          <p:cNvSpPr txBox="1"/>
          <p:nvPr/>
        </p:nvSpPr>
        <p:spPr>
          <a:xfrm>
            <a:off x="589925" y="1199971"/>
            <a:ext cx="11327946" cy="5630772"/>
          </a:xfrm>
          <a:prstGeom prst="rect">
            <a:avLst/>
          </a:prstGeom>
          <a:ln>
            <a:solidFill>
              <a:srgbClr val="CC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3332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332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332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332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  <a:defRPr/>
            </a:pPr>
            <a:endParaRPr lang="en-US" sz="3332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  <a:defRPr/>
            </a:pPr>
            <a:endParaRPr lang="en-US" sz="3332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800"/>
              </a:spcBef>
              <a:spcAft>
                <a:spcPts val="800"/>
              </a:spcAft>
              <a:defRPr/>
            </a:pPr>
            <a:endParaRPr lang="en-US" sz="3332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COOH + C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OH→ CH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COOC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3332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332" baseline="-25000" dirty="0" err="1">
                <a:latin typeface="Times New Roman" pitchFamily="18" charset="0"/>
                <a:cs typeface="Times New Roman" pitchFamily="18" charset="0"/>
              </a:rPr>
              <a:t>acid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&lt; n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aseline="-25000" dirty="0" err="1">
                <a:latin typeface="Times New Roman" pitchFamily="18" charset="0"/>
                <a:cs typeface="Times New Roman" pitchFamily="18" charset="0"/>
              </a:rPr>
              <a:t>ancohol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dirty="0" err="1"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acid</a:t>
            </a:r>
          </a:p>
          <a:p>
            <a:pPr>
              <a:spcBef>
                <a:spcPts val="800"/>
              </a:spcBef>
              <a:spcAft>
                <a:spcPts val="800"/>
              </a:spcAft>
              <a:defRPr/>
            </a:pPr>
            <a:endParaRPr lang="en-US" sz="3332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endParaRPr lang="en-US" sz="3332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35AD335-95F2-9FAD-9C18-3B02ABB7A4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36842"/>
              </p:ext>
            </p:extLst>
          </p:nvPr>
        </p:nvGraphicFramePr>
        <p:xfrm>
          <a:off x="978157" y="1801343"/>
          <a:ext cx="4049055" cy="1490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87240" imgH="583920" progId="Equation.DSMT4">
                  <p:embed/>
                </p:oleObj>
              </mc:Choice>
              <mc:Fallback>
                <p:oleObj name="Equation" r:id="rId5" imgW="158724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8157" y="1801343"/>
                        <a:ext cx="4049055" cy="1490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355FFA2B-60D7-7ABC-7432-9DAD6E45E6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4019279"/>
              </p:ext>
            </p:extLst>
          </p:nvPr>
        </p:nvGraphicFramePr>
        <p:xfrm>
          <a:off x="6738452" y="1795335"/>
          <a:ext cx="4049055" cy="1502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74640" imgH="583920" progId="Equation.DSMT4">
                  <p:embed/>
                </p:oleObj>
              </mc:Choice>
              <mc:Fallback>
                <p:oleObj name="Equation" r:id="rId7" imgW="157464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38452" y="1795335"/>
                        <a:ext cx="4049055" cy="1502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0CFCBEB3-E050-B051-AD69-494E23C885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204324"/>
              </p:ext>
            </p:extLst>
          </p:nvPr>
        </p:nvGraphicFramePr>
        <p:xfrm>
          <a:off x="872013" y="2881182"/>
          <a:ext cx="4859021" cy="13628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82600" imgH="583920" progId="Equation.DSMT4">
                  <p:embed/>
                </p:oleObj>
              </mc:Choice>
              <mc:Fallback>
                <p:oleObj name="Equation" r:id="rId9" imgW="208260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72013" y="2881182"/>
                        <a:ext cx="4859021" cy="13628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008497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图片 305">
            <a:extLst>
              <a:ext uri="{FF2B5EF4-FFF2-40B4-BE49-F238E27FC236}">
                <a16:creationId xmlns:a16="http://schemas.microsoft.com/office/drawing/2014/main" id="{65351B8C-D2C3-43C3-98CD-7065F2D20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284" y="1463163"/>
            <a:ext cx="3935223" cy="3935223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54706CE0-63DD-451B-9A4C-424C23562B96}"/>
              </a:ext>
            </a:extLst>
          </p:cNvPr>
          <p:cNvSpPr txBox="1"/>
          <p:nvPr/>
        </p:nvSpPr>
        <p:spPr>
          <a:xfrm>
            <a:off x="1925916" y="382077"/>
            <a:ext cx="4812536" cy="66665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pPr defTabSz="898259">
              <a:defRPr/>
            </a:pPr>
            <a:r>
              <a:rPr lang="en-US" altLang="zh-CN" sz="3732" b="1" kern="0" dirty="0">
                <a:latin typeface="Times New Roman" panose="02020603050405020304" pitchFamily="18" charset="0"/>
                <a:ea typeface="【苹果】迟暮朝朝醉晚灯" panose="02000500000000000000" pitchFamily="2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HOẠT ĐỘNG NHÓM</a:t>
            </a:r>
            <a:endParaRPr lang="zh-CN" altLang="en-US" sz="3732" b="1" kern="0" dirty="0">
              <a:latin typeface="Times New Roman" panose="02020603050405020304" pitchFamily="18" charset="0"/>
              <a:ea typeface="【苹果】迟暮朝朝醉晚灯" panose="02000500000000000000" pitchFamily="2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C92A07DD-108B-4781-8BB2-ACC00DCC737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099" y="357607"/>
            <a:ext cx="1247754" cy="1172501"/>
          </a:xfrm>
          <a:prstGeom prst="rect">
            <a:avLst/>
          </a:prstGeom>
        </p:spPr>
      </p:pic>
      <p:pic>
        <p:nvPicPr>
          <p:cNvPr id="22" name="图片 11">
            <a:extLst>
              <a:ext uri="{FF2B5EF4-FFF2-40B4-BE49-F238E27FC236}">
                <a16:creationId xmlns:a16="http://schemas.microsoft.com/office/drawing/2014/main" id="{3331432A-F264-E231-B697-3DA516D44F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6019" y="5394838"/>
            <a:ext cx="1247754" cy="117250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0EED91-410C-BD2F-E612-2DEB28930A00}"/>
              </a:ext>
            </a:extLst>
          </p:cNvPr>
          <p:cNvSpPr txBox="1"/>
          <p:nvPr/>
        </p:nvSpPr>
        <p:spPr>
          <a:xfrm>
            <a:off x="589925" y="1199971"/>
            <a:ext cx="11327946" cy="2758960"/>
          </a:xfrm>
          <a:prstGeom prst="rect">
            <a:avLst/>
          </a:prstGeom>
          <a:ln>
            <a:solidFill>
              <a:srgbClr val="CC3399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3332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332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332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b="1" i="1" dirty="0" err="1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332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                   CH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COOH + C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OH→ CH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COOC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en-US" sz="3332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Ban </a:t>
            </a:r>
            <a:r>
              <a:rPr lang="en-US" sz="3332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             0,2                 0,26</a:t>
            </a:r>
          </a:p>
          <a:p>
            <a:pPr>
              <a:spcBef>
                <a:spcPts val="800"/>
              </a:spcBef>
              <a:spcAft>
                <a:spcPts val="800"/>
              </a:spcAft>
              <a:defRPr/>
            </a:pPr>
            <a:r>
              <a:rPr lang="en-US" sz="3332" dirty="0" err="1"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32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332" dirty="0">
                <a:latin typeface="Times New Roman" pitchFamily="18" charset="0"/>
                <a:cs typeface="Times New Roman" pitchFamily="18" charset="0"/>
              </a:rPr>
              <a:t>            0,0909                                0,0909                                   </a:t>
            </a:r>
            <a:endParaRPr lang="en-US" sz="3332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7536757-B82E-01E5-4DBB-18F8F361E3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308011"/>
              </p:ext>
            </p:extLst>
          </p:nvPr>
        </p:nvGraphicFramePr>
        <p:xfrm>
          <a:off x="3643607" y="4441052"/>
          <a:ext cx="4904786" cy="1216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688760" imgH="419040" progId="Equation.DSMT4">
                  <p:embed/>
                </p:oleObj>
              </mc:Choice>
              <mc:Fallback>
                <p:oleObj name="Equation" r:id="rId5" imgW="1688760" imgH="419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17536757-B82E-01E5-4DBB-18F8F361E3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43607" y="4441052"/>
                        <a:ext cx="4904786" cy="121697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61642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6978"/>
            <a:ext cx="12188238" cy="68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375" y="3561151"/>
            <a:ext cx="2630139" cy="3296849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3" y="5060678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26" y="4793658"/>
            <a:ext cx="2879431" cy="160886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86" y="3908906"/>
            <a:ext cx="1247754" cy="1922597"/>
          </a:xfrm>
          <a:prstGeom prst="rect">
            <a:avLst/>
          </a:prstGeom>
        </p:spPr>
      </p:pic>
      <p:sp>
        <p:nvSpPr>
          <p:cNvPr id="41" name="矩形 40">
            <a:extLst>
              <a:ext uri="{FF2B5EF4-FFF2-40B4-BE49-F238E27FC236}">
                <a16:creationId xmlns:a16="http://schemas.microsoft.com/office/drawing/2014/main" id="{AFB8A9BD-5390-446E-A0A5-27517F552C00}"/>
              </a:ext>
            </a:extLst>
          </p:cNvPr>
          <p:cNvSpPr/>
          <p:nvPr/>
        </p:nvSpPr>
        <p:spPr>
          <a:xfrm>
            <a:off x="1488910" y="549569"/>
            <a:ext cx="2687469" cy="1055791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CDF014B8-BAF0-49AA-B8B6-BE0F60B70158}"/>
              </a:ext>
            </a:extLst>
          </p:cNvPr>
          <p:cNvSpPr/>
          <p:nvPr/>
        </p:nvSpPr>
        <p:spPr>
          <a:xfrm>
            <a:off x="913024" y="837512"/>
            <a:ext cx="2783450" cy="1439716"/>
          </a:xfrm>
          <a:prstGeom prst="rect">
            <a:avLst/>
          </a:prstGeom>
          <a:solidFill>
            <a:srgbClr val="E5F3FE"/>
          </a:solidFill>
          <a:ln>
            <a:solidFill>
              <a:srgbClr val="E5F3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8" name="TextBox 37"/>
          <p:cNvSpPr txBox="1"/>
          <p:nvPr/>
        </p:nvSpPr>
        <p:spPr>
          <a:xfrm>
            <a:off x="2211577" y="2133011"/>
            <a:ext cx="7582502" cy="12000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7198" spc="-400" dirty="0">
                <a:solidFill>
                  <a:srgbClr val="2CA6E0"/>
                </a:solidFill>
                <a:latin typeface="Times New Roman" panose="02020603050405020304" pitchFamily="18" charset="0"/>
                <a:ea typeface="汉仪小麦体简" panose="00020600040101010101" pitchFamily="18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THANK YOU</a:t>
            </a:r>
            <a:endParaRPr lang="zh-CN" altLang="en-US" sz="7198" spc="-400" dirty="0">
              <a:solidFill>
                <a:srgbClr val="2CA6E0"/>
              </a:solidFill>
              <a:latin typeface="Times New Roman" panose="02020603050405020304" pitchFamily="18" charset="0"/>
              <a:ea typeface="汉仪小麦体简" panose="00020600040101010101" pitchFamily="18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79967922-C563-4690-9A2C-BD26C689945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138" y="357607"/>
            <a:ext cx="2042825" cy="1919621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B32B15B-D356-416A-AA78-D94167D636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9475" flipH="1">
            <a:off x="8233127" y="4457405"/>
            <a:ext cx="529133" cy="901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9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18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2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3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5" presetID="2" presetClass="entr" presetSubtype="2" accel="46000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27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28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0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36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2" presetClass="entr" presetSubtype="1" accel="7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0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0" presetID="2" presetClass="entr" presetSubtype="2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1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10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41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4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">
            <a:extLst>
              <a:ext uri="{FF2B5EF4-FFF2-40B4-BE49-F238E27FC236}">
                <a16:creationId xmlns:a16="http://schemas.microsoft.com/office/drawing/2014/main" id="{1678ED86-3444-CE16-73F4-23609C6E4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150" y="-262229"/>
            <a:ext cx="4201867" cy="2707659"/>
          </a:xfrm>
          <a:prstGeom prst="rect">
            <a:avLst/>
          </a:prstGeom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AFF486-9095-D5AB-AE46-56ADA4D444E2}"/>
              </a:ext>
            </a:extLst>
          </p:cNvPr>
          <p:cNvSpPr txBox="1"/>
          <p:nvPr/>
        </p:nvSpPr>
        <p:spPr>
          <a:xfrm>
            <a:off x="509010" y="611658"/>
            <a:ext cx="2667421" cy="11999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39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I.HỆ THỐNG HÓA KIẾN THỨC</a:t>
            </a:r>
          </a:p>
        </p:txBody>
      </p:sp>
      <p:pic>
        <p:nvPicPr>
          <p:cNvPr id="25" name="图片 15">
            <a:extLst>
              <a:ext uri="{FF2B5EF4-FFF2-40B4-BE49-F238E27FC236}">
                <a16:creationId xmlns:a16="http://schemas.microsoft.com/office/drawing/2014/main" id="{4A168AE8-8409-20F4-60DD-726F42A1A3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984" y="157488"/>
            <a:ext cx="1247754" cy="1172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BDF29D-BECC-3729-5783-7F193A550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2721" y="1403347"/>
            <a:ext cx="9230423" cy="5673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4000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">
            <a:extLst>
              <a:ext uri="{FF2B5EF4-FFF2-40B4-BE49-F238E27FC236}">
                <a16:creationId xmlns:a16="http://schemas.microsoft.com/office/drawing/2014/main" id="{1678ED86-3444-CE16-73F4-23609C6E4B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2150" y="-262229"/>
            <a:ext cx="4201867" cy="2707659"/>
          </a:xfrm>
          <a:prstGeom prst="rect">
            <a:avLst/>
          </a:prstGeom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4AFF486-9095-D5AB-AE46-56ADA4D444E2}"/>
              </a:ext>
            </a:extLst>
          </p:cNvPr>
          <p:cNvSpPr txBox="1"/>
          <p:nvPr/>
        </p:nvSpPr>
        <p:spPr>
          <a:xfrm>
            <a:off x="532224" y="555067"/>
            <a:ext cx="2667421" cy="119994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399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HỆ THỐNG HÓA KIẾN THỨC</a:t>
            </a:r>
          </a:p>
        </p:txBody>
      </p:sp>
      <p:pic>
        <p:nvPicPr>
          <p:cNvPr id="25" name="图片 15">
            <a:extLst>
              <a:ext uri="{FF2B5EF4-FFF2-40B4-BE49-F238E27FC236}">
                <a16:creationId xmlns:a16="http://schemas.microsoft.com/office/drawing/2014/main" id="{4A168AE8-8409-20F4-60DD-726F42A1A3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984" y="157488"/>
            <a:ext cx="1247754" cy="11725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BDF29D-BECC-3729-5783-7F193A550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5533" y="1155039"/>
            <a:ext cx="9960017" cy="567349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3043560-6942-370F-70A4-A991999D0E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3956792"/>
              </p:ext>
            </p:extLst>
          </p:nvPr>
        </p:nvGraphicFramePr>
        <p:xfrm>
          <a:off x="6315541" y="773548"/>
          <a:ext cx="1316990" cy="130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5" imgW="723629" imgH="716149" progId="ChemDraw.Document.6.0">
                  <p:embed/>
                </p:oleObj>
              </mc:Choice>
              <mc:Fallback>
                <p:oleObj name="CS ChemDraw Drawing" r:id="rId5" imgW="723629" imgH="716149" progId="ChemDraw.Document.6.0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700D9B69-B75A-A08A-C4A8-1E0BC433AC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315541" y="773548"/>
                        <a:ext cx="1316990" cy="13025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1DA0885D-468E-009E-9F05-A3A9DA8079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7427339"/>
              </p:ext>
            </p:extLst>
          </p:nvPr>
        </p:nvGraphicFramePr>
        <p:xfrm>
          <a:off x="7567325" y="1666813"/>
          <a:ext cx="1314077" cy="1302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7" imgW="723629" imgH="717331" progId="ChemDraw.Document.6.0">
                  <p:embed/>
                </p:oleObj>
              </mc:Choice>
              <mc:Fallback>
                <p:oleObj name="CS ChemDraw Drawing" r:id="rId7" imgW="723629" imgH="717331" progId="ChemDraw.Document.6.0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9C00EA37-6431-ACF4-4A10-E36CF82F7F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567325" y="1666813"/>
                        <a:ext cx="1314077" cy="1302550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14990B7-696F-B40E-1BAA-E58E8699CE4B}"/>
              </a:ext>
            </a:extLst>
          </p:cNvPr>
          <p:cNvSpPr txBox="1"/>
          <p:nvPr/>
        </p:nvSpPr>
        <p:spPr>
          <a:xfrm>
            <a:off x="6417623" y="2969363"/>
            <a:ext cx="197104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RCOONa</a:t>
            </a:r>
            <a:r>
              <a:rPr lang="en-US" dirty="0"/>
              <a:t> + CHI</a:t>
            </a:r>
            <a:r>
              <a:rPr lang="en-US" baseline="-25000" dirty="0"/>
              <a:t>3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719A18-DFDE-6C36-8CBD-5F050E44C9DD}"/>
              </a:ext>
            </a:extLst>
          </p:cNvPr>
          <p:cNvSpPr txBox="1"/>
          <p:nvPr/>
        </p:nvSpPr>
        <p:spPr>
          <a:xfrm>
            <a:off x="6429749" y="4324061"/>
            <a:ext cx="197104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/>
              <a:t>(RCOO)</a:t>
            </a:r>
            <a:r>
              <a:rPr lang="en-US" baseline="-25000" dirty="0"/>
              <a:t>2</a:t>
            </a:r>
            <a:r>
              <a:rPr lang="en-US" dirty="0"/>
              <a:t>Mg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C14623-3B95-7BE3-3B5A-B6051DDAB164}"/>
              </a:ext>
            </a:extLst>
          </p:cNvPr>
          <p:cNvSpPr txBox="1"/>
          <p:nvPr/>
        </p:nvSpPr>
        <p:spPr>
          <a:xfrm>
            <a:off x="6429749" y="4930057"/>
            <a:ext cx="1983167" cy="369332"/>
          </a:xfrm>
          <a:prstGeom prst="rect">
            <a:avLst/>
          </a:prstGeom>
          <a:solidFill>
            <a:srgbClr val="00FFFF"/>
          </a:solidFill>
        </p:spPr>
        <p:txBody>
          <a:bodyPr wrap="square">
            <a:spAutoFit/>
          </a:bodyPr>
          <a:lstStyle/>
          <a:p>
            <a:r>
              <a:rPr lang="en-US" dirty="0"/>
              <a:t>(RCOO)</a:t>
            </a:r>
            <a:r>
              <a:rPr lang="en-US" baseline="-25000" dirty="0"/>
              <a:t>2</a:t>
            </a:r>
            <a:r>
              <a:rPr lang="en-US" dirty="0"/>
              <a:t>Cu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605BCF5-D2DE-CCFA-D7D8-83B68443D06A}"/>
              </a:ext>
            </a:extLst>
          </p:cNvPr>
          <p:cNvSpPr txBox="1"/>
          <p:nvPr/>
        </p:nvSpPr>
        <p:spPr>
          <a:xfrm>
            <a:off x="6417623" y="5482621"/>
            <a:ext cx="197104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dirty="0" err="1"/>
              <a:t>RCOONa</a:t>
            </a:r>
            <a:endParaRPr lang="en-US" dirty="0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64E3028-4C57-E1E3-AA7A-515A3C07E26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312251"/>
              </p:ext>
            </p:extLst>
          </p:nvPr>
        </p:nvGraphicFramePr>
        <p:xfrm>
          <a:off x="6620505" y="5993244"/>
          <a:ext cx="1199197" cy="693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S ChemDraw Drawing" r:id="rId9" imgW="752432" imgH="438676" progId="ChemDraw.Document.6.0">
                  <p:embed/>
                </p:oleObj>
              </mc:Choice>
              <mc:Fallback>
                <p:oleObj name="CS ChemDraw Drawing" r:id="rId9" imgW="752432" imgH="438676" progId="ChemDraw.Document.6.0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17D1F328-3D1C-B720-D7ED-F933405A29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20505" y="5993244"/>
                        <a:ext cx="1199197" cy="693997"/>
                      </a:xfrm>
                      <a:prstGeom prst="rect">
                        <a:avLst/>
                      </a:prstGeom>
                      <a:solidFill>
                        <a:srgbClr val="00FFFF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4928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4000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1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  <p:bldP spid="6" grpId="0" animBg="1"/>
          <p:bldP spid="7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卡通背景天空漫画云">
            <a:extLst>
              <a:ext uri="{FF2B5EF4-FFF2-40B4-BE49-F238E27FC236}">
                <a16:creationId xmlns:a16="http://schemas.microsoft.com/office/drawing/2014/main" id="{2DC03C34-3504-47D5-8752-2DCF83CCC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" y="10348"/>
            <a:ext cx="12188238" cy="68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A47FC4F-23B0-4205-A42E-18E160A5C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815" y="478317"/>
            <a:ext cx="7966427" cy="513351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EFAEB0CC-8C63-467D-8733-FA5260126F0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375" y="3561151"/>
            <a:ext cx="2630139" cy="3296849"/>
          </a:xfrm>
          <a:prstGeom prst="rect">
            <a:avLst/>
          </a:prstGeom>
        </p:spPr>
      </p:pic>
      <p:pic>
        <p:nvPicPr>
          <p:cNvPr id="6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3" y="5060678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6270AD54-36B5-428C-BF99-126AD32BB4A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081" y="3045076"/>
            <a:ext cx="1553531" cy="2393755"/>
          </a:xfrm>
          <a:prstGeom prst="rect">
            <a:avLst/>
          </a:prstGeom>
        </p:spPr>
      </p:pic>
      <p:sp>
        <p:nvSpPr>
          <p:cNvPr id="17" name="TextBox 37">
            <a:extLst>
              <a:ext uri="{FF2B5EF4-FFF2-40B4-BE49-F238E27FC236}">
                <a16:creationId xmlns:a16="http://schemas.microsoft.com/office/drawing/2014/main" id="{3FA35DFB-E84F-4FF7-B33E-9030ED55F43E}"/>
              </a:ext>
            </a:extLst>
          </p:cNvPr>
          <p:cNvSpPr txBox="1"/>
          <p:nvPr/>
        </p:nvSpPr>
        <p:spPr>
          <a:xfrm>
            <a:off x="3600493" y="2436294"/>
            <a:ext cx="4991014" cy="8309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just"/>
            <a:r>
              <a:rPr lang="en-US" altLang="zh-CN" sz="4800" b="1" spc="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II. </a:t>
            </a:r>
            <a:r>
              <a:rPr lang="en-US" altLang="zh-CN" sz="4800" b="1" spc="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Luyện</a:t>
            </a:r>
            <a:r>
              <a:rPr lang="en-US" altLang="zh-CN" sz="4800" b="1" spc="4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4800" b="1" spc="400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方正少儿简体" panose="03000509000000000000" pitchFamily="65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tập</a:t>
            </a:r>
            <a:endParaRPr lang="zh-CN" altLang="en-US" sz="4800" b="1" spc="4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方正少儿简体" panose="03000509000000000000" pitchFamily="65" charset="-122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3001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med">
        <p15:prstTrans prst="airplane"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 p14:presetBounceEnd="5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4000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4000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4" accel="44000" fill="hold" nodeType="afterEffect" p14:presetBounceEnd="3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2000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2000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8" accel="80000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5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4" accel="40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10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" presetClass="entr" presetSubtype="4" accel="44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6" presetID="2" presetClass="entr" presetSubtype="8" accel="8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7" grpId="0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48990" y="1595206"/>
            <a:ext cx="1408259" cy="1733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bạn may mắn lần sau!</a:t>
            </a:r>
            <a:endParaRPr lang="vi-VN" sz="2666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63811" y="3731707"/>
            <a:ext cx="1408259" cy="1733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bạn may mắn lần sau!</a:t>
            </a:r>
            <a:endParaRPr lang="vi-VN" sz="2666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7" y="8674"/>
            <a:ext cx="12183509" cy="685665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1107" y="1092711"/>
            <a:ext cx="2638996" cy="2638996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483" y="1102172"/>
            <a:ext cx="1168234" cy="1168234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18" y="884761"/>
            <a:ext cx="1060779" cy="1060779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240" y="1738691"/>
            <a:ext cx="1127223" cy="1127223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1026" y="-1029387"/>
            <a:ext cx="1761354" cy="6058080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440" y="5084607"/>
            <a:ext cx="647500" cy="904595"/>
          </a:xfrm>
          <a:prstGeom prst="rect">
            <a:avLst/>
          </a:prstGeom>
        </p:spPr>
      </p:pic>
      <p:pic>
        <p:nvPicPr>
          <p:cNvPr id="159" name="Picture 15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1906" y="5851414"/>
            <a:ext cx="1180457" cy="997912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-10818" y="-671342"/>
            <a:ext cx="609412" cy="609412"/>
          </a:xfrm>
          <a:prstGeom prst="rect">
            <a:avLst/>
          </a:prstGeom>
        </p:spPr>
      </p:pic>
      <p:sp>
        <p:nvSpPr>
          <p:cNvPr id="30" name="Title 1"/>
          <p:cNvSpPr txBox="1">
            <a:spLocks/>
          </p:cNvSpPr>
          <p:nvPr/>
        </p:nvSpPr>
        <p:spPr>
          <a:xfrm>
            <a:off x="1006263" y="5775898"/>
            <a:ext cx="11477258" cy="1421961"/>
          </a:xfrm>
          <a:prstGeom prst="rect">
            <a:avLst/>
          </a:prstGeom>
        </p:spPr>
        <p:txBody>
          <a:bodyPr vert="horz" lIns="121882" tIns="60941" rIns="121882" bIns="60941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798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hình: HOA,QUẢ</a:t>
            </a:r>
            <a:endParaRPr lang="en-US" sz="4798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A group of red cherries&#10;&#10;Description automatically generated with medium confidence">
            <a:extLst>
              <a:ext uri="{FF2B5EF4-FFF2-40B4-BE49-F238E27FC236}">
                <a16:creationId xmlns:a16="http://schemas.microsoft.com/office/drawing/2014/main" id="{141D9AB7-20FE-107B-E544-CCFF0B68440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78719" y="1684681"/>
            <a:ext cx="1698806" cy="1395889"/>
          </a:xfrm>
          <a:prstGeom prst="rect">
            <a:avLst/>
          </a:prstGeom>
        </p:spPr>
      </p:pic>
      <p:pic>
        <p:nvPicPr>
          <p:cNvPr id="7" name="Picture 6" descr="A lime cut in half&#10;&#10;Description automatically generated with medium confidence">
            <a:extLst>
              <a:ext uri="{FF2B5EF4-FFF2-40B4-BE49-F238E27FC236}">
                <a16:creationId xmlns:a16="http://schemas.microsoft.com/office/drawing/2014/main" id="{21DC8256-653F-001F-BD8B-0749933BB60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716" y="1423510"/>
            <a:ext cx="1419225" cy="1419225"/>
          </a:xfrm>
          <a:prstGeom prst="rect">
            <a:avLst/>
          </a:prstGeom>
        </p:spPr>
      </p:pic>
      <p:pic>
        <p:nvPicPr>
          <p:cNvPr id="9" name="Picture 8" descr="A couple of pink roses&#10;&#10;Description automatically generated with low confidence">
            <a:extLst>
              <a:ext uri="{FF2B5EF4-FFF2-40B4-BE49-F238E27FC236}">
                <a16:creationId xmlns:a16="http://schemas.microsoft.com/office/drawing/2014/main" id="{9189C573-7226-B1DE-863A-E0375BA2AFF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905" y="3810746"/>
            <a:ext cx="1895036" cy="1591550"/>
          </a:xfrm>
          <a:prstGeom prst="rect">
            <a:avLst/>
          </a:prstGeom>
        </p:spPr>
      </p:pic>
      <p:pic>
        <p:nvPicPr>
          <p:cNvPr id="11" name="Picture 10" descr="A picture containing carambola, fruit&#10;&#10;Description automatically generated">
            <a:extLst>
              <a:ext uri="{FF2B5EF4-FFF2-40B4-BE49-F238E27FC236}">
                <a16:creationId xmlns:a16="http://schemas.microsoft.com/office/drawing/2014/main" id="{86563317-47E8-7DEA-E805-40E2D4D8055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873" y="3731707"/>
            <a:ext cx="1813207" cy="1457424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289" y="3035943"/>
            <a:ext cx="2651172" cy="2651172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183" y="3382241"/>
            <a:ext cx="2638996" cy="2638996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9085" y="748003"/>
            <a:ext cx="2638996" cy="2645077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8783" y="3031438"/>
            <a:ext cx="2651172" cy="2651172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878" y="746413"/>
            <a:ext cx="2651172" cy="2651172"/>
          </a:xfrm>
          <a:prstGeom prst="rect">
            <a:avLst/>
          </a:prstGeom>
        </p:spPr>
      </p:pic>
      <p:pic>
        <p:nvPicPr>
          <p:cNvPr id="144" name="mau6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496" y="3060071"/>
            <a:ext cx="2651172" cy="2651172"/>
          </a:xfrm>
          <a:prstGeom prst="rect">
            <a:avLst/>
          </a:prstGeom>
        </p:spPr>
      </p:pic>
      <p:pic>
        <p:nvPicPr>
          <p:cNvPr id="143" name="mau5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687" y="3411191"/>
            <a:ext cx="2632929" cy="2638996"/>
          </a:xfrm>
          <a:prstGeom prst="rect">
            <a:avLst/>
          </a:prstGeom>
        </p:spPr>
      </p:pic>
      <p:pic>
        <p:nvPicPr>
          <p:cNvPr id="142" name="mau4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342" y="3057885"/>
            <a:ext cx="2651172" cy="2651172"/>
          </a:xfrm>
          <a:prstGeom prst="rect">
            <a:avLst/>
          </a:prstGeom>
        </p:spPr>
      </p:pic>
      <p:pic>
        <p:nvPicPr>
          <p:cNvPr id="141" name="mau3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270" y="767145"/>
            <a:ext cx="2638996" cy="2638996"/>
          </a:xfrm>
          <a:prstGeom prst="rect">
            <a:avLst/>
          </a:prstGeom>
        </p:spPr>
      </p:pic>
      <p:pic>
        <p:nvPicPr>
          <p:cNvPr id="140" name="mau2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640" y="1146757"/>
            <a:ext cx="2632929" cy="2638996"/>
          </a:xfrm>
          <a:prstGeom prst="rect">
            <a:avLst/>
          </a:prstGeom>
        </p:spPr>
      </p:pic>
      <p:pic>
        <p:nvPicPr>
          <p:cNvPr id="139" name="mau1">
            <a:hlinkClick r:id="rId34" action="ppaction://hlinksldjump"/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709" y="796209"/>
            <a:ext cx="2651172" cy="265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46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allery dir="l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180" y="3769028"/>
            <a:ext cx="1209792" cy="1182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3309" y="4515519"/>
            <a:ext cx="905133" cy="884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452" y="5129866"/>
            <a:ext cx="579442" cy="5664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769482" y="338037"/>
            <a:ext cx="10809490" cy="160410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i="1" dirty="0" err="1">
                <a:solidFill>
                  <a:schemeClr val="tx1"/>
                </a:solidFill>
              </a:rPr>
              <a:t>Câu</a:t>
            </a:r>
            <a:r>
              <a:rPr lang="en-US" sz="3200" b="1" i="1" dirty="0">
                <a:solidFill>
                  <a:schemeClr val="tx1"/>
                </a:solidFill>
              </a:rPr>
              <a:t> 1: </a:t>
            </a:r>
            <a:r>
              <a:rPr lang="en-US" sz="3200" dirty="0">
                <a:solidFill>
                  <a:schemeClr val="tx1"/>
                </a:solidFill>
              </a:rPr>
              <a:t>Cho 4 </a:t>
            </a:r>
            <a:r>
              <a:rPr lang="en-US" sz="3200" dirty="0" err="1">
                <a:solidFill>
                  <a:schemeClr val="tx1"/>
                </a:solidFill>
              </a:rPr>
              <a:t>chất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sau</a:t>
            </a:r>
            <a:r>
              <a:rPr lang="en-US" sz="3200" dirty="0">
                <a:solidFill>
                  <a:schemeClr val="tx1"/>
                </a:solidFill>
              </a:rPr>
              <a:t>: ethanol (1), </a:t>
            </a:r>
            <a:r>
              <a:rPr lang="en-US" sz="3200" dirty="0" err="1">
                <a:solidFill>
                  <a:schemeClr val="tx1"/>
                </a:solidFill>
              </a:rPr>
              <a:t>propanal</a:t>
            </a:r>
            <a:r>
              <a:rPr lang="en-US" sz="3200" dirty="0">
                <a:solidFill>
                  <a:schemeClr val="tx1"/>
                </a:solidFill>
              </a:rPr>
              <a:t>(2), </a:t>
            </a:r>
            <a:r>
              <a:rPr lang="en-US" sz="3200" dirty="0" err="1">
                <a:solidFill>
                  <a:schemeClr val="tx1"/>
                </a:solidFill>
              </a:rPr>
              <a:t>aceton</a:t>
            </a:r>
            <a:r>
              <a:rPr lang="en-US" sz="3200" dirty="0">
                <a:solidFill>
                  <a:schemeClr val="tx1"/>
                </a:solidFill>
              </a:rPr>
              <a:t>(3), acetic acid (4). </a:t>
            </a:r>
            <a:r>
              <a:rPr lang="en-US" sz="3200" dirty="0" err="1">
                <a:solidFill>
                  <a:schemeClr val="tx1"/>
                </a:solidFill>
              </a:rPr>
              <a:t>Chất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nào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trong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các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chất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trên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có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nhiệt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độ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sôi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cao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nhất</a:t>
            </a:r>
            <a:r>
              <a:rPr lang="en-US" sz="32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528914" y="2112729"/>
            <a:ext cx="8130693" cy="770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>
                <a:solidFill>
                  <a:schemeClr val="tx1"/>
                </a:solidFill>
              </a:rPr>
              <a:t>(4).</a:t>
            </a:r>
            <a:r>
              <a:rPr lang="en-US" sz="3200" dirty="0">
                <a:solidFill>
                  <a:schemeClr val="tx1"/>
                </a:solidFill>
              </a:rPr>
              <a:t>	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135" y="4901741"/>
            <a:ext cx="566940" cy="3491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41" name="Cloud 40"/>
          <p:cNvSpPr/>
          <p:nvPr/>
        </p:nvSpPr>
        <p:spPr>
          <a:xfrm>
            <a:off x="13632157" y="4702107"/>
            <a:ext cx="891145" cy="54873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1350"/>
          </a:p>
        </p:txBody>
      </p:sp>
      <p:sp>
        <p:nvSpPr>
          <p:cNvPr id="42" name="Rectangle 41"/>
          <p:cNvSpPr/>
          <p:nvPr/>
        </p:nvSpPr>
        <p:spPr>
          <a:xfrm>
            <a:off x="1528914" y="3102670"/>
            <a:ext cx="8130693" cy="770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37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>
                <a:solidFill>
                  <a:schemeClr val="tx1"/>
                </a:solidFill>
              </a:rPr>
              <a:t>(3).	</a:t>
            </a:r>
            <a:endParaRPr lang="en-US" sz="3732" dirty="0">
              <a:solidFill>
                <a:srgbClr val="00000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528914" y="4181009"/>
            <a:ext cx="8130693" cy="770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37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>
                <a:solidFill>
                  <a:schemeClr val="tx1"/>
                </a:solidFill>
              </a:rPr>
              <a:t>(2).	</a:t>
            </a:r>
            <a:endParaRPr lang="nl-NL" sz="3732" dirty="0">
              <a:solidFill>
                <a:srgbClr val="00000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1528914" y="5133686"/>
            <a:ext cx="8130693" cy="770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7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>
                <a:solidFill>
                  <a:schemeClr val="tx1"/>
                </a:solidFill>
              </a:rPr>
              <a:t>(1).	</a:t>
            </a:r>
            <a:endParaRPr lang="vi-VN" sz="3732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9568579" y="2168484"/>
            <a:ext cx="985578" cy="7078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9388286" y="4272605"/>
            <a:ext cx="895832" cy="70387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496" y="5251042"/>
            <a:ext cx="896062" cy="7069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601" y="3144163"/>
            <a:ext cx="896062" cy="706979"/>
          </a:xfrm>
          <a:prstGeom prst="rect">
            <a:avLst/>
          </a:prstGeom>
        </p:spPr>
      </p:pic>
      <p:sp>
        <p:nvSpPr>
          <p:cNvPr id="57" name="Cloud 56">
            <a:hlinkClick r:id="rId14" action="ppaction://hlinksldjump"/>
          </p:cNvPr>
          <p:cNvSpPr/>
          <p:nvPr/>
        </p:nvSpPr>
        <p:spPr>
          <a:xfrm>
            <a:off x="10231394" y="6014623"/>
            <a:ext cx="1717158" cy="65026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  <p:pic>
        <p:nvPicPr>
          <p:cNvPr id="17" name="图片 15">
            <a:extLst>
              <a:ext uri="{FF2B5EF4-FFF2-40B4-BE49-F238E27FC236}">
                <a16:creationId xmlns:a16="http://schemas.microsoft.com/office/drawing/2014/main" id="{E0677801-7702-8AEA-AB45-0772D75F848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400" y="4664594"/>
            <a:ext cx="1247754" cy="117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59187"/>
      </p:ext>
    </p:extLst>
  </p:cSld>
  <p:clrMapOvr>
    <a:masterClrMapping/>
  </p:clrMapOvr>
  <p:transition spd="med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2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500"/>
                                </p:stCondLst>
                                <p:childTnLst>
                                  <p:par>
                                    <p:cTn id="45" presetID="2" presetClass="entr" presetSubtype="9" accel="46000" fill="hold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5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5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6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1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  <p:set>
                                          <p:cBhvr>
                                            <p:cTn id="62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8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69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0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5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6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77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8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4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84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5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1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92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8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99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0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1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4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5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6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107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8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6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7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" presetID="42" presetClass="entr" presetSubtype="0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5" presetID="42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42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42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8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1" dur="22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2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3" dur="2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4" presetID="8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3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6" presetID="2" presetClass="entr" presetSubtype="2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8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9" dur="200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2" presetClass="entr" presetSubtype="8" repeatCount="indefinite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2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200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0500"/>
                                </p:stCondLst>
                                <p:childTnLst>
                                  <p:par>
                                    <p:cTn id="45" presetID="2" presetClass="entr" presetSubtype="9" accel="46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1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2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5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54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55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56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8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9" dur="2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7" name="Check mar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60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1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00B050"/>
                                          </p:to>
                                        </p:animClr>
                                        <p:set>
                                          <p:cBhvr>
                                            <p:cTn id="62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63" dur="25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6"/>
                      </p:tgtEl>
                    </p:cond>
                  </p:nextCondLst>
                </p:seq>
                <p:seq concurrent="1" nextAc="seek">
                  <p:cTn id="64" restart="whenNotActive" fill="hold" evtFilter="cancelBubble" nodeType="interactiveSeq">
                    <p:stCondLst>
                      <p:cond evt="onClick" delay="0">
                        <p:tgtEl>
                          <p:spTgt spid="4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5" fill="hold">
                          <p:stCondLst>
                            <p:cond delay="0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68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69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0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6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1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7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75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76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77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78" dur="25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2"/>
                      </p:tgtEl>
                    </p:cond>
                  </p:nextCondLst>
                </p:seq>
                <p:seq concurrent="1" nextAc="seek">
                  <p:cTn id="79" restart="whenNotActive" fill="hold" evtFilter="cancelBubble" nodeType="interactiveSeq">
                    <p:stCondLst>
                      <p:cond evt="onClick" delay="0">
                        <p:tgtEl>
                          <p:spTgt spid="4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80" fill="hold">
                          <p:stCondLst>
                            <p:cond delay="0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8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84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85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2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86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8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9" dur="25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8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0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1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92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3" dur="25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3"/>
                      </p:tgtEl>
                    </p:cond>
                  </p:nextCondLst>
                </p:seq>
                <p:seq concurrent="1" nextAc="seek">
                  <p:cTn id="94" restart="whenNotActive" fill="hold" evtFilter="cancelBubble" nodeType="interactiveSeq">
                    <p:stCondLst>
                      <p:cond evt="onClick" delay="0">
                        <p:tgtEl>
                          <p:spTgt spid="4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95" fill="hold">
                          <p:stCondLst>
                            <p:cond delay="0"/>
                          </p:stCondLst>
                          <p:childTnLst>
                            <p:par>
                              <p:cTn id="9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7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8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2CC"/>
                                          </p:to>
                                        </p:animClr>
                                        <p:set>
                                          <p:cBhvr>
                                            <p:cTn id="99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0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97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6" name="click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1" presetID="23" presetClass="entr" presetSubtype="3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5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4*#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01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18" name="Wrong Buzzer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05" presetID="1" presetClass="emph" presetSubtype="2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6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FFF00"/>
                                          </p:to>
                                        </p:animClr>
                                        <p:set>
                                          <p:cBhvr>
                                            <p:cTn id="107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8" dur="25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4"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26" grpId="0" animBg="1"/>
          <p:bldP spid="40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808" y="3769028"/>
            <a:ext cx="1086165" cy="1182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03" y="4515519"/>
            <a:ext cx="812639" cy="884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664" y="5129866"/>
            <a:ext cx="520230" cy="5664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295058" y="405405"/>
            <a:ext cx="11779262" cy="197480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 err="1">
                <a:solidFill>
                  <a:schemeClr val="tx1"/>
                </a:solidFill>
              </a:rPr>
              <a:t>Câu</a:t>
            </a:r>
            <a:r>
              <a:rPr lang="en-US" sz="3600" b="1" i="1" dirty="0">
                <a:solidFill>
                  <a:schemeClr val="tx1"/>
                </a:solidFill>
              </a:rPr>
              <a:t> 2: </a:t>
            </a:r>
            <a:r>
              <a:rPr lang="en-US" sz="3600" dirty="0">
                <a:solidFill>
                  <a:schemeClr val="tx1"/>
                </a:solidFill>
              </a:rPr>
              <a:t>Cho 4 </a:t>
            </a:r>
            <a:r>
              <a:rPr lang="en-US" sz="3600" dirty="0" err="1">
                <a:solidFill>
                  <a:schemeClr val="tx1"/>
                </a:solidFill>
              </a:rPr>
              <a:t>chất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sau</a:t>
            </a:r>
            <a:r>
              <a:rPr lang="en-US" sz="3600" dirty="0">
                <a:solidFill>
                  <a:schemeClr val="tx1"/>
                </a:solidFill>
              </a:rPr>
              <a:t>: </a:t>
            </a:r>
          </a:p>
          <a:p>
            <a:r>
              <a:rPr lang="en-US" sz="3600" dirty="0">
                <a:solidFill>
                  <a:schemeClr val="tx1"/>
                </a:solidFill>
              </a:rPr>
              <a:t>ethanol (1), </a:t>
            </a:r>
            <a:r>
              <a:rPr lang="en-US" sz="3600" dirty="0" err="1">
                <a:solidFill>
                  <a:schemeClr val="tx1"/>
                </a:solidFill>
              </a:rPr>
              <a:t>propanal</a:t>
            </a:r>
            <a:r>
              <a:rPr lang="en-US" sz="3600" dirty="0">
                <a:solidFill>
                  <a:schemeClr val="tx1"/>
                </a:solidFill>
              </a:rPr>
              <a:t>(2), </a:t>
            </a:r>
            <a:r>
              <a:rPr lang="en-US" sz="3600" dirty="0" err="1">
                <a:solidFill>
                  <a:schemeClr val="tx1"/>
                </a:solidFill>
              </a:rPr>
              <a:t>aceton</a:t>
            </a:r>
            <a:r>
              <a:rPr lang="en-US" sz="3600" dirty="0">
                <a:solidFill>
                  <a:schemeClr val="tx1"/>
                </a:solidFill>
              </a:rPr>
              <a:t>(3), acetic acid (4).</a:t>
            </a:r>
          </a:p>
          <a:p>
            <a:r>
              <a:rPr lang="en-US" sz="3600" dirty="0" err="1">
                <a:solidFill>
                  <a:schemeClr val="tx1"/>
                </a:solidFill>
              </a:rPr>
              <a:t>Để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nhận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biết</a:t>
            </a:r>
            <a:r>
              <a:rPr lang="en-US" sz="3600" dirty="0">
                <a:solidFill>
                  <a:schemeClr val="tx1"/>
                </a:solidFill>
              </a:rPr>
              <a:t> 4 </a:t>
            </a:r>
            <a:r>
              <a:rPr lang="en-US" sz="3600" dirty="0" err="1">
                <a:solidFill>
                  <a:schemeClr val="tx1"/>
                </a:solidFill>
              </a:rPr>
              <a:t>chất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trên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người</a:t>
            </a:r>
            <a:r>
              <a:rPr lang="en-US" sz="3600" dirty="0">
                <a:solidFill>
                  <a:schemeClr val="tx1"/>
                </a:solidFill>
              </a:rPr>
              <a:t> ta </a:t>
            </a:r>
            <a:r>
              <a:rPr lang="en-US" sz="3600" dirty="0" err="1">
                <a:solidFill>
                  <a:schemeClr val="tx1"/>
                </a:solidFill>
              </a:rPr>
              <a:t>dùng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các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chất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hóa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học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sau</a:t>
            </a:r>
            <a:r>
              <a:rPr lang="en-US" sz="36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41712" y="2652841"/>
            <a:ext cx="4905285" cy="770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</a:rPr>
              <a:t>A.</a:t>
            </a:r>
            <a:r>
              <a:rPr lang="en-US" sz="3600" dirty="0">
                <a:solidFill>
                  <a:schemeClr val="tx1"/>
                </a:solidFill>
              </a:rPr>
              <a:t> NaOH, dd </a:t>
            </a:r>
            <a:r>
              <a:rPr lang="en-US" sz="3600" dirty="0" err="1">
                <a:solidFill>
                  <a:schemeClr val="tx1"/>
                </a:solidFill>
              </a:rPr>
              <a:t>brom</a:t>
            </a:r>
            <a:r>
              <a:rPr lang="en-US" sz="3600" dirty="0">
                <a:solidFill>
                  <a:schemeClr val="tx1"/>
                </a:solidFill>
              </a:rPr>
              <a:t>, Na.</a:t>
            </a:r>
            <a:r>
              <a:rPr lang="en-US" dirty="0"/>
              <a:t>	</a:t>
            </a:r>
            <a:r>
              <a:rPr lang="nl-NL" sz="3732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4132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135" y="4901741"/>
            <a:ext cx="566940" cy="3491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3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157" y="4702107"/>
            <a:ext cx="891145" cy="54873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3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041710" y="3846786"/>
            <a:ext cx="4905285" cy="10314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en-US" sz="3600" b="1">
                <a:solidFill>
                  <a:schemeClr val="tx1"/>
                </a:solidFill>
              </a:rPr>
              <a:t>C.</a:t>
            </a:r>
            <a:r>
              <a:rPr lang="en-US" sz="3600">
                <a:solidFill>
                  <a:schemeClr val="tx1"/>
                </a:solidFill>
              </a:rPr>
              <a:t> quỳ tím, dd nước vôi trong, Na.</a:t>
            </a:r>
            <a:endParaRPr lang="vi-VN" sz="3732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184689" y="2602081"/>
            <a:ext cx="4905285" cy="97378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3600" b="1" dirty="0">
                <a:solidFill>
                  <a:schemeClr val="tx1"/>
                </a:solidFill>
              </a:rPr>
              <a:t>B.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quỳ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tím</a:t>
            </a:r>
            <a:r>
              <a:rPr lang="en-US" sz="3600" dirty="0">
                <a:solidFill>
                  <a:schemeClr val="tx1"/>
                </a:solidFill>
              </a:rPr>
              <a:t>, dd </a:t>
            </a:r>
            <a:r>
              <a:rPr lang="en-US" sz="3600" dirty="0" err="1">
                <a:solidFill>
                  <a:schemeClr val="tx1"/>
                </a:solidFill>
              </a:rPr>
              <a:t>brom</a:t>
            </a:r>
            <a:r>
              <a:rPr lang="en-US" sz="3600" dirty="0">
                <a:solidFill>
                  <a:schemeClr val="tx1"/>
                </a:solidFill>
              </a:rPr>
              <a:t>, Na.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184689" y="3859248"/>
            <a:ext cx="4905285" cy="99798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chemeClr val="tx1"/>
                </a:solidFill>
              </a:rPr>
              <a:t>D.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quỳ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tím</a:t>
            </a:r>
            <a:r>
              <a:rPr lang="en-US" sz="3600" dirty="0">
                <a:solidFill>
                  <a:schemeClr val="tx1"/>
                </a:solidFill>
              </a:rPr>
              <a:t>, dd AgNO</a:t>
            </a:r>
            <a:r>
              <a:rPr lang="en-US" sz="3600" baseline="-25000" dirty="0">
                <a:solidFill>
                  <a:schemeClr val="tx1"/>
                </a:solidFill>
              </a:rPr>
              <a:t>3</a:t>
            </a:r>
            <a:r>
              <a:rPr lang="en-US" sz="3600" dirty="0">
                <a:solidFill>
                  <a:schemeClr val="tx1"/>
                </a:solidFill>
              </a:rPr>
              <a:t>/NH</a:t>
            </a:r>
            <a:r>
              <a:rPr lang="en-US" sz="3600" baseline="-25000" dirty="0">
                <a:solidFill>
                  <a:schemeClr val="tx1"/>
                </a:solidFill>
              </a:rPr>
              <a:t>3</a:t>
            </a:r>
            <a:r>
              <a:rPr lang="en-US" sz="3600" dirty="0">
                <a:solidFill>
                  <a:schemeClr val="tx1"/>
                </a:solidFill>
              </a:rPr>
              <a:t>, NaOH.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21" y="2678308"/>
            <a:ext cx="805474" cy="7078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0370" y="2689516"/>
            <a:ext cx="804288" cy="643429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705" y="4139501"/>
            <a:ext cx="804494" cy="7069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678" y="4264836"/>
            <a:ext cx="732366" cy="643595"/>
          </a:xfrm>
          <a:prstGeom prst="rect">
            <a:avLst/>
          </a:prstGeom>
        </p:spPr>
      </p:pic>
      <p:pic>
        <p:nvPicPr>
          <p:cNvPr id="20" name="图片 4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10" y="4702107"/>
            <a:ext cx="2145059" cy="2135692"/>
          </a:xfrm>
          <a:prstGeom prst="rect">
            <a:avLst/>
          </a:prstGeom>
        </p:spPr>
      </p:pic>
      <p:sp>
        <p:nvSpPr>
          <p:cNvPr id="21" name="Cloud 20">
            <a:hlinkClick r:id="rId14" action="ppaction://hlinksldjump"/>
          </p:cNvPr>
          <p:cNvSpPr/>
          <p:nvPr/>
        </p:nvSpPr>
        <p:spPr>
          <a:xfrm>
            <a:off x="10231394" y="6014623"/>
            <a:ext cx="1717158" cy="65026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4025621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808" y="3769028"/>
            <a:ext cx="1086165" cy="11825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803" y="4515519"/>
            <a:ext cx="812639" cy="8847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664" y="5129866"/>
            <a:ext cx="520230" cy="566400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680155" y="357607"/>
            <a:ext cx="11268397" cy="2108213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i="1" dirty="0" err="1">
                <a:solidFill>
                  <a:schemeClr val="tx1"/>
                </a:solidFill>
              </a:rPr>
              <a:t>Câu</a:t>
            </a:r>
            <a:r>
              <a:rPr lang="en-US" sz="3600" b="1" i="1" dirty="0">
                <a:solidFill>
                  <a:schemeClr val="tx1"/>
                </a:solidFill>
              </a:rPr>
              <a:t> 3: </a:t>
            </a:r>
            <a:r>
              <a:rPr lang="en-US" sz="3600" dirty="0">
                <a:solidFill>
                  <a:schemeClr val="tx1"/>
                </a:solidFill>
              </a:rPr>
              <a:t>Aldehyde C</a:t>
            </a:r>
            <a:r>
              <a:rPr lang="en-US" sz="3600" baseline="-25000" dirty="0">
                <a:solidFill>
                  <a:schemeClr val="tx1"/>
                </a:solidFill>
              </a:rPr>
              <a:t>4</a:t>
            </a:r>
            <a:r>
              <a:rPr lang="en-US" sz="3600" dirty="0">
                <a:solidFill>
                  <a:schemeClr val="tx1"/>
                </a:solidFill>
              </a:rPr>
              <a:t>H</a:t>
            </a:r>
            <a:r>
              <a:rPr lang="en-US" sz="3600" baseline="-25000" dirty="0">
                <a:solidFill>
                  <a:schemeClr val="tx1"/>
                </a:solidFill>
              </a:rPr>
              <a:t>8</a:t>
            </a:r>
            <a:r>
              <a:rPr lang="en-US" sz="3600" dirty="0">
                <a:solidFill>
                  <a:schemeClr val="tx1"/>
                </a:solidFill>
              </a:rPr>
              <a:t>O</a:t>
            </a:r>
            <a:r>
              <a:rPr lang="en-US" sz="3600" baseline="-250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có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mấy</a:t>
            </a:r>
            <a:r>
              <a:rPr lang="en-US" sz="3600" dirty="0">
                <a:solidFill>
                  <a:schemeClr val="tx1"/>
                </a:solidFill>
              </a:rPr>
              <a:t> CTCT?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16542" y="2712171"/>
            <a:ext cx="4905285" cy="770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42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nl-NL" sz="42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1</a:t>
            </a:r>
            <a:r>
              <a:rPr lang="vi-VN" sz="42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0" name="Cloud 39"/>
          <p:cNvSpPr/>
          <p:nvPr/>
        </p:nvSpPr>
        <p:spPr>
          <a:xfrm>
            <a:off x="-683135" y="4901741"/>
            <a:ext cx="566940" cy="349103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3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157" y="4702107"/>
            <a:ext cx="891145" cy="54873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 sz="2399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86549" y="2671936"/>
            <a:ext cx="4905285" cy="770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lang="vi-VN" sz="42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nl-NL" sz="426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nl-NL" sz="4265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endParaRPr lang="vi-VN" sz="426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44047" y="3979178"/>
            <a:ext cx="4905285" cy="770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42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nl-NL" sz="426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vi-VN" sz="4265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276024" y="3932510"/>
            <a:ext cx="4905285" cy="77057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vi-VN" sz="4265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nl-NL" sz="4265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4265" dirty="0">
              <a:solidFill>
                <a:srgbClr val="000000"/>
              </a:solidFill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033" y="2692060"/>
            <a:ext cx="805474" cy="70784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5025501" y="3931529"/>
            <a:ext cx="804288" cy="70387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268" y="3892466"/>
            <a:ext cx="804494" cy="7069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808" y="2616555"/>
            <a:ext cx="804494" cy="643595"/>
          </a:xfrm>
          <a:prstGeom prst="rect">
            <a:avLst/>
          </a:prstGeom>
        </p:spPr>
      </p:pic>
      <p:pic>
        <p:nvPicPr>
          <p:cNvPr id="20" name="图片 2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39" y="4515519"/>
            <a:ext cx="3356355" cy="2201390"/>
          </a:xfrm>
          <a:prstGeom prst="rect">
            <a:avLst/>
          </a:prstGeom>
        </p:spPr>
      </p:pic>
      <p:sp>
        <p:nvSpPr>
          <p:cNvPr id="21" name="Cloud 20">
            <a:hlinkClick r:id="rId15" action="ppaction://hlinksldjump"/>
          </p:cNvPr>
          <p:cNvSpPr/>
          <p:nvPr/>
        </p:nvSpPr>
        <p:spPr>
          <a:xfrm>
            <a:off x="10231394" y="6014623"/>
            <a:ext cx="1717158" cy="650269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999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1424278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10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856</Words>
  <Application>Microsoft Office PowerPoint</Application>
  <PresentationFormat>Widescreen</PresentationFormat>
  <Paragraphs>134</Paragraphs>
  <Slides>25</Slides>
  <Notes>14</Notes>
  <HiddenSlides>0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Times New Roman</vt:lpstr>
      <vt:lpstr>UTM Guanine</vt:lpstr>
      <vt:lpstr>Office Theme</vt:lpstr>
      <vt:lpstr>CS ChemDraw Drawing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11</cp:revision>
  <dcterms:created xsi:type="dcterms:W3CDTF">2023-06-06T08:15:22Z</dcterms:created>
  <dcterms:modified xsi:type="dcterms:W3CDTF">2023-06-11T07:33:19Z</dcterms:modified>
</cp:coreProperties>
</file>