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8" r:id="rId2"/>
    <p:sldId id="256" r:id="rId3"/>
    <p:sldId id="259" r:id="rId4"/>
    <p:sldId id="297" r:id="rId5"/>
    <p:sldId id="298" r:id="rId6"/>
    <p:sldId id="285" r:id="rId7"/>
    <p:sldId id="261" r:id="rId8"/>
    <p:sldId id="299" r:id="rId9"/>
    <p:sldId id="300" r:id="rId10"/>
    <p:sldId id="301" r:id="rId11"/>
    <p:sldId id="287" r:id="rId12"/>
    <p:sldId id="302" r:id="rId13"/>
    <p:sldId id="278" r:id="rId14"/>
    <p:sldId id="279" r:id="rId15"/>
    <p:sldId id="280" r:id="rId16"/>
    <p:sldId id="284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" panose="020B060402020202020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Red Hat Text" panose="020B0604020202020204" charset="0"/>
      <p:regular r:id="rId31"/>
      <p:bold r:id="rId32"/>
      <p:italic r:id="rId33"/>
      <p:boldItalic r:id="rId34"/>
    </p:embeddedFont>
    <p:embeddedFont>
      <p:font typeface="Zilla Slab" panose="020B0604020202020204" charset="0"/>
      <p:regular r:id="rId35"/>
      <p:bold r:id="rId36"/>
      <p:italic r:id="rId37"/>
    </p:embeddedFont>
    <p:embeddedFont>
      <p:font typeface="Zilla Slab SemiBold" panose="020B0604020202020204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227"/>
    <a:srgbClr val="3E0413"/>
    <a:srgbClr val="258C72"/>
    <a:srgbClr val="FDE1CC"/>
    <a:srgbClr val="3E937D"/>
    <a:srgbClr val="64C3A5"/>
    <a:srgbClr val="70739F"/>
    <a:srgbClr val="660033"/>
    <a:srgbClr val="F0F0EE"/>
    <a:srgbClr val="FF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449B87-0258-4DA2-B63C-27566C2A9EF6}">
  <a:tblStyle styleId="{80449B87-0258-4DA2-B63C-27566C2A9E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 snapToGrid="0">
      <p:cViewPr varScale="1">
        <p:scale>
          <a:sx n="88" d="100"/>
          <a:sy n="88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6T18:11:51.7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59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59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04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9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73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731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76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24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store.graphics/paaatterns/" TargetMode="External"/><Relationship Id="rId4" Type="http://schemas.openxmlformats.org/officeDocument/2006/relationships/hyperlink" Target="http://unsplash.com/&amp;utm_source=slidescarniv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zilla-sla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fonts/red-ha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>
            <a:spLocks noGrp="1"/>
          </p:cNvSpPr>
          <p:nvPr>
            <p:ph type="ctrTitle" idx="4294967295"/>
          </p:nvPr>
        </p:nvSpPr>
        <p:spPr>
          <a:xfrm>
            <a:off x="907256" y="1018899"/>
            <a:ext cx="4316741" cy="17569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Hello!</a:t>
            </a:r>
            <a:endParaRPr sz="11500" b="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09" name="Google Shape;309;p14"/>
          <p:cNvSpPr txBox="1">
            <a:spLocks noGrp="1"/>
          </p:cNvSpPr>
          <p:nvPr>
            <p:ph type="subTitle" idx="4294967295"/>
          </p:nvPr>
        </p:nvSpPr>
        <p:spPr>
          <a:xfrm>
            <a:off x="1000495" y="2867571"/>
            <a:ext cx="3571505" cy="6181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dirty="0"/>
              <a:t>How are you today?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800" b="1" dirty="0"/>
              <a:t>Have a nice day!</a:t>
            </a:r>
            <a:endParaRPr lang="en-US" sz="2800" b="1" dirty="0"/>
          </a:p>
        </p:txBody>
      </p:sp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080" name="Picture 8" descr="Wave Hello Sticker By Aminal Sticker">
            <a:extLst>
              <a:ext uri="{FF2B5EF4-FFF2-40B4-BE49-F238E27FC236}">
                <a16:creationId xmlns:a16="http://schemas.microsoft.com/office/drawing/2014/main" id="{BFEB9467-7D63-487E-BCA2-56FA32A3C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14" y="2237060"/>
            <a:ext cx="2712720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A21222D-02CA-465D-A9EB-3D176271EA6A}"/>
              </a:ext>
            </a:extLst>
          </p:cNvPr>
          <p:cNvSpPr/>
          <p:nvPr/>
        </p:nvSpPr>
        <p:spPr>
          <a:xfrm>
            <a:off x="5798374" y="406052"/>
            <a:ext cx="2438370" cy="1491328"/>
          </a:xfrm>
          <a:prstGeom prst="cloudCallout">
            <a:avLst>
              <a:gd name="adj1" fmla="val 21187"/>
              <a:gd name="adj2" fmla="val 73300"/>
            </a:avLst>
          </a:prstGeom>
          <a:solidFill>
            <a:srgbClr val="70739F"/>
          </a:solidFill>
          <a:ln w="12700">
            <a:solidFill>
              <a:srgbClr val="3E041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E4E6EB"/>
                </a:solidFill>
                <a:effectLst/>
                <a:latin typeface="Red Hat Text" panose="020B0604020202020204" charset="0"/>
                <a:cs typeface="Segoe UI Historic" panose="020B0502040204020203" pitchFamily="34" charset="0"/>
              </a:rPr>
              <a:t>Listen to the teacher carefull</a:t>
            </a:r>
            <a:r>
              <a:rPr lang="en-US" altLang="en-US" dirty="0">
                <a:solidFill>
                  <a:srgbClr val="E4E6EB"/>
                </a:solidFill>
                <a:latin typeface="Red Hat Text" panose="020B0604020202020204" charset="0"/>
                <a:cs typeface="Segoe UI Historic" panose="020B0502040204020203" pitchFamily="34" charset="0"/>
              </a:rPr>
              <a:t>y!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ed Hat Text" panose="020B0604020202020204" charset="0"/>
            </a:endParaRPr>
          </a:p>
        </p:txBody>
      </p:sp>
      <p:pic>
        <p:nvPicPr>
          <p:cNvPr id="3084" name="Picture 12" descr=":v">
            <a:extLst>
              <a:ext uri="{FF2B5EF4-FFF2-40B4-BE49-F238E27FC236}">
                <a16:creationId xmlns:a16="http://schemas.microsoft.com/office/drawing/2014/main" id="{BC0827B0-8A2C-4868-8E59-DE4E4B38F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29852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290CDA-20C3-414D-A6EE-4AC6BD046F20}"/>
              </a:ext>
            </a:extLst>
          </p:cNvPr>
          <p:cNvSpPr/>
          <p:nvPr/>
        </p:nvSpPr>
        <p:spPr>
          <a:xfrm>
            <a:off x="1653540" y="4754170"/>
            <a:ext cx="1082040" cy="393650"/>
          </a:xfrm>
          <a:prstGeom prst="round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Google Shape;348;p19"/>
          <p:cNvSpPr txBox="1">
            <a:spLocks noGrp="1"/>
          </p:cNvSpPr>
          <p:nvPr>
            <p:ph type="title"/>
          </p:nvPr>
        </p:nvSpPr>
        <p:spPr>
          <a:xfrm>
            <a:off x="266008" y="1820491"/>
            <a:ext cx="2324591" cy="5146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 </a:t>
            </a:r>
            <a:r>
              <a:rPr lang="vi-VN" sz="4000" dirty="0"/>
              <a:t>Examples:</a:t>
            </a:r>
            <a:endParaRPr sz="4800" dirty="0"/>
          </a:p>
        </p:txBody>
      </p:sp>
      <p:sp>
        <p:nvSpPr>
          <p:cNvPr id="350" name="Google Shape;35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E54F29-BD94-4E2E-AC4C-925771440029}"/>
              </a:ext>
            </a:extLst>
          </p:cNvPr>
          <p:cNvSpPr/>
          <p:nvPr/>
        </p:nvSpPr>
        <p:spPr>
          <a:xfrm>
            <a:off x="374072" y="340822"/>
            <a:ext cx="2718262" cy="13632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Vô thanh </a:t>
            </a:r>
          </a:p>
          <a:p>
            <a:pPr algn="ctr"/>
            <a:r>
              <a:rPr lang="vi-VN" sz="2000" dirty="0">
                <a:solidFill>
                  <a:srgbClr val="C00000"/>
                </a:solidFill>
              </a:rPr>
              <a:t>/</a:t>
            </a:r>
            <a:r>
              <a:rPr lang="vi-VN" sz="2000" b="1" dirty="0">
                <a:solidFill>
                  <a:srgbClr val="C00000"/>
                </a:solidFill>
              </a:rPr>
              <a:t>s, k, p, f</a:t>
            </a:r>
            <a:r>
              <a:rPr lang="vi-VN" sz="2000" dirty="0">
                <a:solidFill>
                  <a:srgbClr val="C00000"/>
                </a:solidFill>
              </a:rPr>
              <a:t>/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076DD3-DB0B-4FC7-8724-A090F050E223}"/>
              </a:ext>
            </a:extLst>
          </p:cNvPr>
          <p:cNvSpPr/>
          <p:nvPr/>
        </p:nvSpPr>
        <p:spPr>
          <a:xfrm>
            <a:off x="1255220" y="149628"/>
            <a:ext cx="1039092" cy="36576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/t/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518DB2-11E4-4694-A577-4D0F91E58E16}"/>
              </a:ext>
            </a:extLst>
          </p:cNvPr>
          <p:cNvSpPr/>
          <p:nvPr/>
        </p:nvSpPr>
        <p:spPr>
          <a:xfrm>
            <a:off x="3333406" y="340822"/>
            <a:ext cx="2718262" cy="13632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Hữu thanh</a:t>
            </a:r>
          </a:p>
          <a:p>
            <a:pPr algn="ctr"/>
            <a:r>
              <a:rPr lang="vi-VN" dirty="0">
                <a:solidFill>
                  <a:srgbClr val="C00000"/>
                </a:solidFill>
              </a:rPr>
              <a:t>(những trường hợp còn lại)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AFBC34B-76AC-4209-826E-8C14D621E6C9}"/>
              </a:ext>
            </a:extLst>
          </p:cNvPr>
          <p:cNvSpPr/>
          <p:nvPr/>
        </p:nvSpPr>
        <p:spPr>
          <a:xfrm>
            <a:off x="4214554" y="149628"/>
            <a:ext cx="1039092" cy="36576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/d/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51B4DAA-ADC7-4A20-851E-29F9DA359B98}"/>
              </a:ext>
            </a:extLst>
          </p:cNvPr>
          <p:cNvSpPr/>
          <p:nvPr/>
        </p:nvSpPr>
        <p:spPr>
          <a:xfrm>
            <a:off x="6292739" y="332509"/>
            <a:ext cx="2718262" cy="13632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Trùng âm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</a:rPr>
              <a:t>/</a:t>
            </a:r>
            <a:r>
              <a:rPr lang="vi-VN" sz="2000" b="1" dirty="0">
                <a:solidFill>
                  <a:srgbClr val="C00000"/>
                </a:solidFill>
              </a:rPr>
              <a:t>t, d</a:t>
            </a:r>
            <a:r>
              <a:rPr lang="vi-VN" sz="2000" dirty="0">
                <a:solidFill>
                  <a:srgbClr val="C00000"/>
                </a:solidFill>
              </a:rPr>
              <a:t>/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6175DDC-9796-433D-BBE1-195D5EC951F3}"/>
              </a:ext>
            </a:extLst>
          </p:cNvPr>
          <p:cNvSpPr/>
          <p:nvPr/>
        </p:nvSpPr>
        <p:spPr>
          <a:xfrm>
            <a:off x="7173887" y="141315"/>
            <a:ext cx="1039092" cy="36576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/id/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433E6E-4C84-468A-99A6-041E5BB737CC}"/>
              </a:ext>
            </a:extLst>
          </p:cNvPr>
          <p:cNvSpPr/>
          <p:nvPr/>
        </p:nvSpPr>
        <p:spPr>
          <a:xfrm>
            <a:off x="374072" y="2571750"/>
            <a:ext cx="1704110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married</a:t>
            </a:r>
            <a:endParaRPr lang="en-US" sz="1800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FD92E7B-295A-473F-97D6-C2E011523769}"/>
              </a:ext>
            </a:extLst>
          </p:cNvPr>
          <p:cNvSpPr/>
          <p:nvPr/>
        </p:nvSpPr>
        <p:spPr>
          <a:xfrm>
            <a:off x="374071" y="3203427"/>
            <a:ext cx="1704111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expressed</a:t>
            </a:r>
            <a:endParaRPr lang="en-US" sz="18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52B3F47-5B46-4545-8FB6-251B97A3BC4D}"/>
              </a:ext>
            </a:extLst>
          </p:cNvPr>
          <p:cNvSpPr/>
          <p:nvPr/>
        </p:nvSpPr>
        <p:spPr>
          <a:xfrm>
            <a:off x="374070" y="3838131"/>
            <a:ext cx="1704110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developed</a:t>
            </a:r>
            <a:endParaRPr lang="en-US" sz="18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4604E6-2FDC-44C9-BD03-93D6F860EE50}"/>
              </a:ext>
            </a:extLst>
          </p:cNvPr>
          <p:cNvSpPr/>
          <p:nvPr/>
        </p:nvSpPr>
        <p:spPr>
          <a:xfrm>
            <a:off x="374070" y="4453942"/>
            <a:ext cx="1704110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looked</a:t>
            </a:r>
            <a:endParaRPr lang="en-US" sz="1800" b="1" dirty="0"/>
          </a:p>
        </p:txBody>
      </p:sp>
      <p:sp>
        <p:nvSpPr>
          <p:cNvPr id="40" name="Google Shape;348;p19">
            <a:extLst>
              <a:ext uri="{FF2B5EF4-FFF2-40B4-BE49-F238E27FC236}">
                <a16:creationId xmlns:a16="http://schemas.microsoft.com/office/drawing/2014/main" id="{8BA3ED20-7C57-4226-A96C-1F019FDCE878}"/>
              </a:ext>
            </a:extLst>
          </p:cNvPr>
          <p:cNvSpPr txBox="1">
            <a:spLocks/>
          </p:cNvSpPr>
          <p:nvPr/>
        </p:nvSpPr>
        <p:spPr>
          <a:xfrm>
            <a:off x="2191588" y="2619657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</a:t>
            </a:r>
            <a:r>
              <a:rPr lang="vi-VN" b="0" dirty="0"/>
              <a:t>d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41" name="Google Shape;348;p19">
            <a:extLst>
              <a:ext uri="{FF2B5EF4-FFF2-40B4-BE49-F238E27FC236}">
                <a16:creationId xmlns:a16="http://schemas.microsoft.com/office/drawing/2014/main" id="{7CE2083A-00E4-43BA-92AA-DA0AF19B4BB7}"/>
              </a:ext>
            </a:extLst>
          </p:cNvPr>
          <p:cNvSpPr txBox="1">
            <a:spLocks/>
          </p:cNvSpPr>
          <p:nvPr/>
        </p:nvSpPr>
        <p:spPr>
          <a:xfrm>
            <a:off x="2202871" y="3220316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</a:t>
            </a:r>
            <a:r>
              <a:rPr lang="vi-VN" b="0" dirty="0"/>
              <a:t>t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42" name="Google Shape;348;p19">
            <a:extLst>
              <a:ext uri="{FF2B5EF4-FFF2-40B4-BE49-F238E27FC236}">
                <a16:creationId xmlns:a16="http://schemas.microsoft.com/office/drawing/2014/main" id="{6A357A9F-E27A-457A-BF55-205CA7CB1C85}"/>
              </a:ext>
            </a:extLst>
          </p:cNvPr>
          <p:cNvSpPr txBox="1">
            <a:spLocks/>
          </p:cNvSpPr>
          <p:nvPr/>
        </p:nvSpPr>
        <p:spPr>
          <a:xfrm>
            <a:off x="2191588" y="3865769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b="0" dirty="0"/>
              <a:t>/t/</a:t>
            </a:r>
            <a:endParaRPr lang="en-US" sz="4800" b="0" dirty="0"/>
          </a:p>
        </p:txBody>
      </p:sp>
      <p:sp>
        <p:nvSpPr>
          <p:cNvPr id="43" name="Google Shape;348;p19">
            <a:extLst>
              <a:ext uri="{FF2B5EF4-FFF2-40B4-BE49-F238E27FC236}">
                <a16:creationId xmlns:a16="http://schemas.microsoft.com/office/drawing/2014/main" id="{010ED012-EC6E-4EC6-BDDE-EF54077805B8}"/>
              </a:ext>
            </a:extLst>
          </p:cNvPr>
          <p:cNvSpPr txBox="1">
            <a:spLocks/>
          </p:cNvSpPr>
          <p:nvPr/>
        </p:nvSpPr>
        <p:spPr>
          <a:xfrm>
            <a:off x="2194560" y="4448182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2400" b="0" dirty="0"/>
              <a:t>/</a:t>
            </a:r>
            <a:r>
              <a:rPr lang="vi-VN" b="0" dirty="0"/>
              <a:t>t</a:t>
            </a:r>
            <a:r>
              <a:rPr lang="vi-VN" sz="2400" b="0" dirty="0"/>
              <a:t>/</a:t>
            </a:r>
            <a:endParaRPr lang="en-US" sz="4800" b="0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13DE0BF-4242-46AF-86D9-4F103F36FC44}"/>
              </a:ext>
            </a:extLst>
          </p:cNvPr>
          <p:cNvSpPr/>
          <p:nvPr/>
        </p:nvSpPr>
        <p:spPr>
          <a:xfrm>
            <a:off x="3103016" y="2542655"/>
            <a:ext cx="2094804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laughed</a:t>
            </a:r>
            <a:endParaRPr lang="en-US" sz="1800" b="1" dirty="0"/>
          </a:p>
        </p:txBody>
      </p:sp>
      <p:sp>
        <p:nvSpPr>
          <p:cNvPr id="45" name="Google Shape;348;p19">
            <a:extLst>
              <a:ext uri="{FF2B5EF4-FFF2-40B4-BE49-F238E27FC236}">
                <a16:creationId xmlns:a16="http://schemas.microsoft.com/office/drawing/2014/main" id="{8FA828C5-D6EE-4A73-991C-7B22745576AF}"/>
              </a:ext>
            </a:extLst>
          </p:cNvPr>
          <p:cNvSpPr txBox="1">
            <a:spLocks/>
          </p:cNvSpPr>
          <p:nvPr/>
        </p:nvSpPr>
        <p:spPr>
          <a:xfrm>
            <a:off x="5311226" y="2577370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b="0" dirty="0"/>
              <a:t>/t/</a:t>
            </a:r>
            <a:endParaRPr lang="en-US" sz="4800" b="0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55611EB-949B-4B65-B090-A8C0BEBB871A}"/>
              </a:ext>
            </a:extLst>
          </p:cNvPr>
          <p:cNvSpPr/>
          <p:nvPr/>
        </p:nvSpPr>
        <p:spPr>
          <a:xfrm>
            <a:off x="3103016" y="3219022"/>
            <a:ext cx="2094804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weighed</a:t>
            </a:r>
            <a:endParaRPr lang="en-US" sz="1800" b="1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9D55927-6113-4741-943B-12E85F385AC1}"/>
              </a:ext>
            </a:extLst>
          </p:cNvPr>
          <p:cNvSpPr/>
          <p:nvPr/>
        </p:nvSpPr>
        <p:spPr>
          <a:xfrm>
            <a:off x="2920140" y="3879441"/>
            <a:ext cx="2266998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promise-promised</a:t>
            </a:r>
            <a:endParaRPr lang="en-US" sz="1800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B4420C3-7CF4-441D-A77C-7AF43C890B98}"/>
              </a:ext>
            </a:extLst>
          </p:cNvPr>
          <p:cNvSpPr/>
          <p:nvPr/>
        </p:nvSpPr>
        <p:spPr>
          <a:xfrm>
            <a:off x="3103016" y="4479991"/>
            <a:ext cx="2094804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advise-advised</a:t>
            </a:r>
            <a:endParaRPr lang="en-US" sz="1800" b="1" dirty="0"/>
          </a:p>
        </p:txBody>
      </p:sp>
      <p:sp>
        <p:nvSpPr>
          <p:cNvPr id="49" name="Google Shape;348;p19">
            <a:extLst>
              <a:ext uri="{FF2B5EF4-FFF2-40B4-BE49-F238E27FC236}">
                <a16:creationId xmlns:a16="http://schemas.microsoft.com/office/drawing/2014/main" id="{51C81D62-DC03-4D29-8992-9F3B2A04EF5A}"/>
              </a:ext>
            </a:extLst>
          </p:cNvPr>
          <p:cNvSpPr txBox="1">
            <a:spLocks/>
          </p:cNvSpPr>
          <p:nvPr/>
        </p:nvSpPr>
        <p:spPr>
          <a:xfrm>
            <a:off x="5345087" y="3220316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b="0" dirty="0"/>
              <a:t>/d/</a:t>
            </a:r>
            <a:endParaRPr lang="en-US" sz="4800" b="0" dirty="0"/>
          </a:p>
        </p:txBody>
      </p:sp>
      <p:sp>
        <p:nvSpPr>
          <p:cNvPr id="50" name="Google Shape;348;p19">
            <a:extLst>
              <a:ext uri="{FF2B5EF4-FFF2-40B4-BE49-F238E27FC236}">
                <a16:creationId xmlns:a16="http://schemas.microsoft.com/office/drawing/2014/main" id="{928C5A50-2D3C-4D52-A359-A81E04A55E31}"/>
              </a:ext>
            </a:extLst>
          </p:cNvPr>
          <p:cNvSpPr txBox="1">
            <a:spLocks/>
          </p:cNvSpPr>
          <p:nvPr/>
        </p:nvSpPr>
        <p:spPr>
          <a:xfrm>
            <a:off x="5289862" y="3918874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b="0" dirty="0"/>
              <a:t>/t/</a:t>
            </a:r>
            <a:endParaRPr lang="en-US" sz="4800" b="0" dirty="0"/>
          </a:p>
        </p:txBody>
      </p:sp>
      <p:sp>
        <p:nvSpPr>
          <p:cNvPr id="51" name="Google Shape;348;p19">
            <a:extLst>
              <a:ext uri="{FF2B5EF4-FFF2-40B4-BE49-F238E27FC236}">
                <a16:creationId xmlns:a16="http://schemas.microsoft.com/office/drawing/2014/main" id="{770FE795-5E23-45DD-A068-E40A89283B21}"/>
              </a:ext>
            </a:extLst>
          </p:cNvPr>
          <p:cNvSpPr txBox="1">
            <a:spLocks/>
          </p:cNvSpPr>
          <p:nvPr/>
        </p:nvSpPr>
        <p:spPr>
          <a:xfrm>
            <a:off x="5289862" y="4542592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b="0" dirty="0"/>
              <a:t>/d/</a:t>
            </a:r>
            <a:endParaRPr lang="en-US" sz="4800" b="0" dirty="0"/>
          </a:p>
        </p:txBody>
      </p:sp>
      <p:sp>
        <p:nvSpPr>
          <p:cNvPr id="52" name="Google Shape;348;p19">
            <a:extLst>
              <a:ext uri="{FF2B5EF4-FFF2-40B4-BE49-F238E27FC236}">
                <a16:creationId xmlns:a16="http://schemas.microsoft.com/office/drawing/2014/main" id="{A214AB84-E355-4159-8F51-EC48756A9C81}"/>
              </a:ext>
            </a:extLst>
          </p:cNvPr>
          <p:cNvSpPr txBox="1">
            <a:spLocks/>
          </p:cNvSpPr>
          <p:nvPr/>
        </p:nvSpPr>
        <p:spPr>
          <a:xfrm>
            <a:off x="8430864" y="2531934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/i</a:t>
            </a:r>
            <a:r>
              <a:rPr lang="vi-VN" sz="2400" b="0" dirty="0"/>
              <a:t>d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432E74D-CABA-4656-A7EB-B7E96A5BEFDF}"/>
              </a:ext>
            </a:extLst>
          </p:cNvPr>
          <p:cNvSpPr/>
          <p:nvPr/>
        </p:nvSpPr>
        <p:spPr>
          <a:xfrm>
            <a:off x="6253543" y="2528026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invited</a:t>
            </a:r>
            <a:endParaRPr lang="en-US" sz="1800" b="1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D4D9CA-14AE-438E-9E13-382FF57ACC6A}"/>
              </a:ext>
            </a:extLst>
          </p:cNvPr>
          <p:cNvSpPr/>
          <p:nvPr/>
        </p:nvSpPr>
        <p:spPr>
          <a:xfrm>
            <a:off x="6253543" y="3203426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attracted</a:t>
            </a:r>
            <a:endParaRPr lang="en-US" sz="1800" b="1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CA706DC-CE63-45FE-9FEF-37DF288B51B5}"/>
              </a:ext>
            </a:extLst>
          </p:cNvPr>
          <p:cNvSpPr/>
          <p:nvPr/>
        </p:nvSpPr>
        <p:spPr>
          <a:xfrm>
            <a:off x="6223861" y="3893115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decided</a:t>
            </a:r>
            <a:endParaRPr lang="en-US" sz="18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FCC0EEF-620B-4856-A23A-B6DAE9BEFAFD}"/>
              </a:ext>
            </a:extLst>
          </p:cNvPr>
          <p:cNvSpPr/>
          <p:nvPr/>
        </p:nvSpPr>
        <p:spPr>
          <a:xfrm>
            <a:off x="6223861" y="4506184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breathed</a:t>
            </a:r>
            <a:endParaRPr lang="en-US" sz="1800" b="1" dirty="0"/>
          </a:p>
        </p:txBody>
      </p:sp>
      <p:sp>
        <p:nvSpPr>
          <p:cNvPr id="57" name="Google Shape;348;p19">
            <a:extLst>
              <a:ext uri="{FF2B5EF4-FFF2-40B4-BE49-F238E27FC236}">
                <a16:creationId xmlns:a16="http://schemas.microsoft.com/office/drawing/2014/main" id="{1859BBA4-F20F-499E-94A8-66FF542F801F}"/>
              </a:ext>
            </a:extLst>
          </p:cNvPr>
          <p:cNvSpPr txBox="1">
            <a:spLocks/>
          </p:cNvSpPr>
          <p:nvPr/>
        </p:nvSpPr>
        <p:spPr>
          <a:xfrm>
            <a:off x="8414252" y="3188023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/i</a:t>
            </a:r>
            <a:r>
              <a:rPr lang="vi-VN" sz="2400" b="0" dirty="0"/>
              <a:t>d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58" name="Google Shape;348;p19">
            <a:extLst>
              <a:ext uri="{FF2B5EF4-FFF2-40B4-BE49-F238E27FC236}">
                <a16:creationId xmlns:a16="http://schemas.microsoft.com/office/drawing/2014/main" id="{80C1DFAA-C573-4F08-AC10-5C4A01D1F878}"/>
              </a:ext>
            </a:extLst>
          </p:cNvPr>
          <p:cNvSpPr txBox="1">
            <a:spLocks/>
          </p:cNvSpPr>
          <p:nvPr/>
        </p:nvSpPr>
        <p:spPr>
          <a:xfrm>
            <a:off x="8414252" y="3892164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</a:t>
            </a:r>
            <a:r>
              <a:rPr lang="vi-VN" b="0" dirty="0"/>
              <a:t>i</a:t>
            </a:r>
            <a:r>
              <a:rPr lang="vi-VN" sz="2400" b="0" dirty="0"/>
              <a:t>d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59" name="Google Shape;348;p19">
            <a:extLst>
              <a:ext uri="{FF2B5EF4-FFF2-40B4-BE49-F238E27FC236}">
                <a16:creationId xmlns:a16="http://schemas.microsoft.com/office/drawing/2014/main" id="{50884BA4-FD90-48D8-89F1-A0B652D7840F}"/>
              </a:ext>
            </a:extLst>
          </p:cNvPr>
          <p:cNvSpPr txBox="1">
            <a:spLocks/>
          </p:cNvSpPr>
          <p:nvPr/>
        </p:nvSpPr>
        <p:spPr>
          <a:xfrm>
            <a:off x="8430864" y="4484400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</a:t>
            </a:r>
            <a:r>
              <a:rPr lang="vi-VN" b="0" dirty="0"/>
              <a:t>t</a:t>
            </a:r>
            <a:r>
              <a:rPr lang="vi-VN" sz="3200" b="0" dirty="0"/>
              <a:t>/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29090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520118" y="303910"/>
            <a:ext cx="1865636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/>
              <a:t>Notes:</a:t>
            </a:r>
            <a:endParaRPr sz="4400" dirty="0"/>
          </a:p>
        </p:txBody>
      </p:sp>
      <p:sp>
        <p:nvSpPr>
          <p:cNvPr id="359" name="Google Shape;359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Google Shape;380;p23">
            <a:extLst>
              <a:ext uri="{FF2B5EF4-FFF2-40B4-BE49-F238E27FC236}">
                <a16:creationId xmlns:a16="http://schemas.microsoft.com/office/drawing/2014/main" id="{5D38F0D3-AB0C-4FC5-BA87-432C5722D824}"/>
              </a:ext>
            </a:extLst>
          </p:cNvPr>
          <p:cNvSpPr/>
          <p:nvPr/>
        </p:nvSpPr>
        <p:spPr>
          <a:xfrm>
            <a:off x="116378" y="1363287"/>
            <a:ext cx="2802134" cy="2605648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Những động từ thêm –ed, được sử dụng như tính từ (</a:t>
            </a:r>
            <a:r>
              <a:rPr lang="vi-VN" sz="18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adj</a:t>
            </a:r>
            <a:r>
              <a:rPr lang="vi-VN" sz="18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) </a:t>
            </a:r>
            <a:r>
              <a:rPr lang="vi-VN" sz="18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 luôn được phát âm là /</a:t>
            </a:r>
            <a:r>
              <a:rPr lang="vi-VN" sz="18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id</a:t>
            </a:r>
            <a:r>
              <a:rPr lang="vi-VN" sz="18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/</a:t>
            </a:r>
            <a:endParaRPr lang="en-US" sz="1600" b="1" u="sng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Google Shape;382;p23">
            <a:extLst>
              <a:ext uri="{FF2B5EF4-FFF2-40B4-BE49-F238E27FC236}">
                <a16:creationId xmlns:a16="http://schemas.microsoft.com/office/drawing/2014/main" id="{59897DD3-012F-4D0A-8CBA-ABC0E96BAB5B}"/>
              </a:ext>
            </a:extLst>
          </p:cNvPr>
          <p:cNvSpPr/>
          <p:nvPr/>
        </p:nvSpPr>
        <p:spPr>
          <a:xfrm>
            <a:off x="2815783" y="426924"/>
            <a:ext cx="1917686" cy="17850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beloved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(đáng yêu)</a:t>
            </a:r>
            <a:endParaRPr lang="en-US" sz="1800" b="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Google Shape;384;p23">
            <a:extLst>
              <a:ext uri="{FF2B5EF4-FFF2-40B4-BE49-F238E27FC236}">
                <a16:creationId xmlns:a16="http://schemas.microsoft.com/office/drawing/2014/main" id="{8D26339F-0453-4CF9-9D98-D126ABBBCDA7}"/>
              </a:ext>
            </a:extLst>
          </p:cNvPr>
          <p:cNvSpPr/>
          <p:nvPr/>
        </p:nvSpPr>
        <p:spPr>
          <a:xfrm>
            <a:off x="4792344" y="1363287"/>
            <a:ext cx="1600143" cy="15311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bg1"/>
                </a:solidFill>
                <a:latin typeface="Red Hat Text" panose="020B0604020202020204" charset="0"/>
              </a:rPr>
              <a:t>n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Red Hat Text" panose="020B0604020202020204" charset="0"/>
              </a:rPr>
              <a:t>aked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DM Sans"/>
              </a:rPr>
              <a:t>(không mặc quần áo)</a:t>
            </a:r>
            <a:endParaRPr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B18E94-3C24-4765-B16F-BF4F7178EEC6}"/>
              </a:ext>
            </a:extLst>
          </p:cNvPr>
          <p:cNvSpPr/>
          <p:nvPr/>
        </p:nvSpPr>
        <p:spPr>
          <a:xfrm>
            <a:off x="3162301" y="2482330"/>
            <a:ext cx="1683461" cy="1609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u="sng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wicked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u="sng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(gian xảo)</a:t>
            </a:r>
            <a:endParaRPr lang="en-US" sz="1600" b="1" u="sng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4E807D-E506-4783-9593-16B2BB5B1192}"/>
              </a:ext>
            </a:extLst>
          </p:cNvPr>
          <p:cNvSpPr/>
          <p:nvPr/>
        </p:nvSpPr>
        <p:spPr>
          <a:xfrm>
            <a:off x="4831811" y="3199736"/>
            <a:ext cx="1917686" cy="17850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Red Hat Text" panose="020B0604020202020204" charset="0"/>
              </a:rPr>
              <a:t>s</a:t>
            </a:r>
            <a:r>
              <a:rPr lang="vi-VN" sz="2000" b="1" i="0" dirty="0">
                <a:solidFill>
                  <a:schemeClr val="bg1"/>
                </a:solidFill>
                <a:effectLst/>
                <a:latin typeface="Red Hat Text" panose="020B0604020202020204" charset="0"/>
              </a:rPr>
              <a:t>acred</a:t>
            </a:r>
          </a:p>
          <a:p>
            <a:pPr algn="ctr"/>
            <a:r>
              <a:rPr lang="vi-VN" dirty="0">
                <a:solidFill>
                  <a:schemeClr val="bg1"/>
                </a:solidFill>
                <a:latin typeface="Red Hat Text" panose="020B0604020202020204" charset="0"/>
              </a:rPr>
              <a:t>(thiêng liêng)</a:t>
            </a:r>
            <a:endParaRPr lang="en-US" dirty="0">
              <a:solidFill>
                <a:schemeClr val="bg1"/>
              </a:solidFill>
              <a:latin typeface="Red Hat Text" panose="020B0604020202020204" charset="0"/>
            </a:endParaRPr>
          </a:p>
        </p:txBody>
      </p:sp>
      <p:sp>
        <p:nvSpPr>
          <p:cNvPr id="15" name="Google Shape;384;p23">
            <a:extLst>
              <a:ext uri="{FF2B5EF4-FFF2-40B4-BE49-F238E27FC236}">
                <a16:creationId xmlns:a16="http://schemas.microsoft.com/office/drawing/2014/main" id="{B41342BC-9119-4AAB-ADAD-A755B7E9F00D}"/>
              </a:ext>
            </a:extLst>
          </p:cNvPr>
          <p:cNvSpPr/>
          <p:nvPr/>
        </p:nvSpPr>
        <p:spPr>
          <a:xfrm>
            <a:off x="6939341" y="2958948"/>
            <a:ext cx="1479666" cy="146538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</a:rPr>
              <a:t>h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Red Hat Text" panose="020B0604020202020204" charset="0"/>
              </a:rPr>
              <a:t>atred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DM Sans"/>
              </a:rPr>
              <a:t>(hận thù)</a:t>
            </a:r>
            <a:endParaRPr sz="1200"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6" name="Google Shape;384;p23">
            <a:extLst>
              <a:ext uri="{FF2B5EF4-FFF2-40B4-BE49-F238E27FC236}">
                <a16:creationId xmlns:a16="http://schemas.microsoft.com/office/drawing/2014/main" id="{AFF8C909-20AB-4433-BD9A-07A2896421B1}"/>
              </a:ext>
            </a:extLst>
          </p:cNvPr>
          <p:cNvSpPr/>
          <p:nvPr/>
        </p:nvSpPr>
        <p:spPr>
          <a:xfrm>
            <a:off x="5785657" y="0"/>
            <a:ext cx="1600143" cy="136328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bg1"/>
                </a:solidFill>
                <a:latin typeface="Red Hat Text" panose="020B0604020202020204" charset="0"/>
              </a:rPr>
              <a:t>wretched</a:t>
            </a:r>
            <a:endParaRPr lang="vi-VN" sz="1600" b="1" i="0" dirty="0">
              <a:solidFill>
                <a:schemeClr val="bg1"/>
              </a:solidFill>
              <a:effectLst/>
              <a:latin typeface="Red Hat Text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DM Sans"/>
              </a:rPr>
              <a:t>(khốn khổ)</a:t>
            </a:r>
            <a:endParaRPr sz="1200"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7" name="Google Shape;384;p23">
            <a:extLst>
              <a:ext uri="{FF2B5EF4-FFF2-40B4-BE49-F238E27FC236}">
                <a16:creationId xmlns:a16="http://schemas.microsoft.com/office/drawing/2014/main" id="{88ECD92B-50DF-4547-8AA4-745AC9F1FD66}"/>
              </a:ext>
            </a:extLst>
          </p:cNvPr>
          <p:cNvSpPr/>
          <p:nvPr/>
        </p:nvSpPr>
        <p:spPr>
          <a:xfrm>
            <a:off x="6585727" y="1363287"/>
            <a:ext cx="1600143" cy="15311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</a:rPr>
              <a:t>dogg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Red Hat Text" panose="020B0604020202020204" charset="0"/>
              </a:rPr>
              <a:t>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DM Sans"/>
              </a:rPr>
              <a:t>(gan lì)</a:t>
            </a:r>
            <a:endParaRPr sz="1200"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FEDFBA-8295-4682-9DCA-74D1B70203D0}"/>
              </a:ext>
            </a:extLst>
          </p:cNvPr>
          <p:cNvSpPr/>
          <p:nvPr/>
        </p:nvSpPr>
        <p:spPr>
          <a:xfrm>
            <a:off x="7780713" y="74815"/>
            <a:ext cx="1363287" cy="1244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rugged </a:t>
            </a:r>
          </a:p>
          <a:p>
            <a:pPr algn="ctr"/>
            <a:r>
              <a:rPr lang="vi-VN" dirty="0"/>
              <a:t>(lởm chởm)</a:t>
            </a:r>
            <a:endParaRPr lang="en-US" dirty="0"/>
          </a:p>
        </p:txBody>
      </p:sp>
      <p:sp>
        <p:nvSpPr>
          <p:cNvPr id="19" name="Google Shape;384;p23">
            <a:extLst>
              <a:ext uri="{FF2B5EF4-FFF2-40B4-BE49-F238E27FC236}">
                <a16:creationId xmlns:a16="http://schemas.microsoft.com/office/drawing/2014/main" id="{4A8D19B5-8171-4607-97D9-F270501DDCD6}"/>
              </a:ext>
            </a:extLst>
          </p:cNvPr>
          <p:cNvSpPr/>
          <p:nvPr/>
        </p:nvSpPr>
        <p:spPr>
          <a:xfrm>
            <a:off x="2225847" y="3597071"/>
            <a:ext cx="1600143" cy="15311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</a:rPr>
              <a:t>ragg</a:t>
            </a:r>
            <a:r>
              <a:rPr lang="vi-VN" sz="2000" b="0" i="0" dirty="0">
                <a:solidFill>
                  <a:schemeClr val="bg1"/>
                </a:solidFill>
                <a:effectLst/>
                <a:latin typeface="Red Hat Text" panose="020B0604020202020204" charset="0"/>
              </a:rPr>
              <a:t>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DM Sans"/>
              </a:rPr>
              <a:t>(rách rưới)</a:t>
            </a:r>
            <a:endParaRPr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5002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5" grpId="0" animBg="1"/>
      <p:bldP spid="16" grpId="0" animBg="1"/>
      <p:bldP spid="17" grpId="0" animBg="1"/>
      <p:bldP spid="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520118" y="303910"/>
            <a:ext cx="1865636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/>
              <a:t>Notes:</a:t>
            </a:r>
            <a:endParaRPr sz="4400" dirty="0"/>
          </a:p>
        </p:txBody>
      </p:sp>
      <p:sp>
        <p:nvSpPr>
          <p:cNvPr id="359" name="Google Shape;359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Google Shape;380;p23">
            <a:extLst>
              <a:ext uri="{FF2B5EF4-FFF2-40B4-BE49-F238E27FC236}">
                <a16:creationId xmlns:a16="http://schemas.microsoft.com/office/drawing/2014/main" id="{5D38F0D3-AB0C-4FC5-BA87-432C5722D824}"/>
              </a:ext>
            </a:extLst>
          </p:cNvPr>
          <p:cNvSpPr/>
          <p:nvPr/>
        </p:nvSpPr>
        <p:spPr>
          <a:xfrm>
            <a:off x="87341" y="1188110"/>
            <a:ext cx="3341717" cy="1341271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Aged (adj)</a:t>
            </a:r>
            <a:r>
              <a:rPr lang="vi-VN" sz="18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 /id/</a:t>
            </a:r>
            <a:r>
              <a:rPr lang="vi-VN" sz="18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có tuổi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u="sng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Aged (v)</a:t>
            </a:r>
            <a:r>
              <a:rPr lang="vi-VN" sz="1800" u="sng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 /t/: già đi</a:t>
            </a:r>
            <a:endParaRPr lang="en-US" sz="1600" u="sng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Google Shape;382;p23">
            <a:extLst>
              <a:ext uri="{FF2B5EF4-FFF2-40B4-BE49-F238E27FC236}">
                <a16:creationId xmlns:a16="http://schemas.microsoft.com/office/drawing/2014/main" id="{59897DD3-012F-4D0A-8CBA-ABC0E96BAB5B}"/>
              </a:ext>
            </a:extLst>
          </p:cNvPr>
          <p:cNvSpPr/>
          <p:nvPr/>
        </p:nvSpPr>
        <p:spPr>
          <a:xfrm>
            <a:off x="2701168" y="297149"/>
            <a:ext cx="3300978" cy="12446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Learned (adj)</a:t>
            </a:r>
            <a:r>
              <a:rPr lang="vi-VN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 /id/: có học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u="sng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Learned (v) /d/: học</a:t>
            </a:r>
            <a:endParaRPr lang="en-US" sz="2000" u="sng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Google Shape;384;p23">
            <a:extLst>
              <a:ext uri="{FF2B5EF4-FFF2-40B4-BE49-F238E27FC236}">
                <a16:creationId xmlns:a16="http://schemas.microsoft.com/office/drawing/2014/main" id="{8D26339F-0453-4CF9-9D98-D126ABBBCDA7}"/>
              </a:ext>
            </a:extLst>
          </p:cNvPr>
          <p:cNvSpPr/>
          <p:nvPr/>
        </p:nvSpPr>
        <p:spPr>
          <a:xfrm>
            <a:off x="2641097" y="2241309"/>
            <a:ext cx="3236002" cy="15311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</a:rPr>
              <a:t>Blessed (adj)</a:t>
            </a: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  <a:sym typeface="Wingdings" panose="05000000000000000000" pitchFamily="2" charset="2"/>
              </a:rPr>
              <a:t> /id/: may mắn</a:t>
            </a:r>
            <a:endParaRPr lang="vi-VN" sz="2000" b="1" u="sng" dirty="0">
              <a:solidFill>
                <a:schemeClr val="bg1"/>
              </a:solidFill>
              <a:latin typeface="Red Hat Text" panose="020B0604020202020204" charset="0"/>
              <a:sym typeface="Wingdings" panose="05000000000000000000" pitchFamily="2" charset="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Wingdings" panose="05000000000000000000" pitchFamily="2" charset="2"/>
              </a:rPr>
              <a:t>Blessed (v) /t/: ban phước lành</a:t>
            </a:r>
            <a:endParaRPr sz="1200"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5" name="Google Shape;384;p23">
            <a:extLst>
              <a:ext uri="{FF2B5EF4-FFF2-40B4-BE49-F238E27FC236}">
                <a16:creationId xmlns:a16="http://schemas.microsoft.com/office/drawing/2014/main" id="{B41342BC-9119-4AAB-ADAD-A755B7E9F00D}"/>
              </a:ext>
            </a:extLst>
          </p:cNvPr>
          <p:cNvSpPr/>
          <p:nvPr/>
        </p:nvSpPr>
        <p:spPr>
          <a:xfrm>
            <a:off x="4712300" y="3710715"/>
            <a:ext cx="2965858" cy="146538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</a:rPr>
              <a:t>Cursed (adj)</a:t>
            </a: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  <a:sym typeface="Wingdings" panose="05000000000000000000" pitchFamily="2" charset="2"/>
              </a:rPr>
              <a:t> /id/: đáng ghét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Wingdings" panose="05000000000000000000" pitchFamily="2" charset="2"/>
              </a:rPr>
              <a:t>Cursed (v) /t/: nguyền rủa</a:t>
            </a:r>
            <a:endParaRPr sz="1200"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6" name="Google Shape;384;p23">
            <a:extLst>
              <a:ext uri="{FF2B5EF4-FFF2-40B4-BE49-F238E27FC236}">
                <a16:creationId xmlns:a16="http://schemas.microsoft.com/office/drawing/2014/main" id="{AFF8C909-20AB-4433-BD9A-07A2896421B1}"/>
              </a:ext>
            </a:extLst>
          </p:cNvPr>
          <p:cNvSpPr/>
          <p:nvPr/>
        </p:nvSpPr>
        <p:spPr>
          <a:xfrm>
            <a:off x="5877099" y="2125069"/>
            <a:ext cx="3045947" cy="136328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bg1"/>
                </a:solidFill>
                <a:latin typeface="Red Hat Text" panose="020B0604020202020204" charset="0"/>
                <a:ea typeface="DM Sans"/>
              </a:rPr>
              <a:t>Used (adj)</a:t>
            </a:r>
            <a:r>
              <a:rPr lang="vi-VN" sz="1600" b="1" dirty="0">
                <a:solidFill>
                  <a:schemeClr val="bg1"/>
                </a:solidFill>
                <a:latin typeface="Red Hat Text" panose="020B0604020202020204" charset="0"/>
                <a:ea typeface="DM Sans"/>
                <a:sym typeface="Wingdings" panose="05000000000000000000" pitchFamily="2" charset="2"/>
              </a:rPr>
              <a:t> /id/: từng sử dụng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Wingdings" panose="05000000000000000000" pitchFamily="2" charset="2"/>
              </a:rPr>
              <a:t>Used (v) /d/: sử dụng</a:t>
            </a:r>
            <a:endParaRPr sz="1200"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7" name="Google Shape;384;p23">
            <a:extLst>
              <a:ext uri="{FF2B5EF4-FFF2-40B4-BE49-F238E27FC236}">
                <a16:creationId xmlns:a16="http://schemas.microsoft.com/office/drawing/2014/main" id="{88ECD92B-50DF-4547-8AA4-745AC9F1FD66}"/>
              </a:ext>
            </a:extLst>
          </p:cNvPr>
          <p:cNvSpPr/>
          <p:nvPr/>
        </p:nvSpPr>
        <p:spPr>
          <a:xfrm>
            <a:off x="376444" y="3332010"/>
            <a:ext cx="2799342" cy="15311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b="1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DM Sans"/>
              </a:rPr>
              <a:t>Crabbed (adj)</a:t>
            </a:r>
            <a:r>
              <a:rPr lang="vi-VN" sz="1200" b="1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Wingdings" panose="05000000000000000000" pitchFamily="2" charset="2"/>
              </a:rPr>
              <a:t> /id/: khó đọc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Wingdings" panose="05000000000000000000" pitchFamily="2" charset="2"/>
              </a:rPr>
              <a:t>Crabbed (v) /d/: gắt gỏng</a:t>
            </a:r>
            <a:endParaRPr sz="1200" b="1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9" name="Google Shape;384;p23">
            <a:extLst>
              <a:ext uri="{FF2B5EF4-FFF2-40B4-BE49-F238E27FC236}">
                <a16:creationId xmlns:a16="http://schemas.microsoft.com/office/drawing/2014/main" id="{4A8D19B5-8171-4607-97D9-F270501DDCD6}"/>
              </a:ext>
            </a:extLst>
          </p:cNvPr>
          <p:cNvSpPr/>
          <p:nvPr/>
        </p:nvSpPr>
        <p:spPr>
          <a:xfrm>
            <a:off x="5771384" y="539423"/>
            <a:ext cx="3042458" cy="13632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</a:rPr>
              <a:t>Crooked (adj)</a:t>
            </a:r>
            <a:r>
              <a:rPr lang="vi-VN" sz="2000" dirty="0">
                <a:solidFill>
                  <a:schemeClr val="bg1"/>
                </a:solidFill>
                <a:latin typeface="Red Hat Text" panose="020B0604020202020204" charset="0"/>
                <a:sym typeface="Wingdings" panose="05000000000000000000" pitchFamily="2" charset="2"/>
              </a:rPr>
              <a:t> /id/: xoắn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Wingdings" panose="05000000000000000000" pitchFamily="2" charset="2"/>
              </a:rPr>
              <a:t>Crooked (v) /t/: lừa đảo</a:t>
            </a:r>
            <a:endParaRPr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8481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ctrTitle" idx="4294967295"/>
          </p:nvPr>
        </p:nvSpPr>
        <p:spPr>
          <a:xfrm>
            <a:off x="313438" y="562857"/>
            <a:ext cx="4943192" cy="37129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Thank you for listening!</a:t>
            </a:r>
            <a:endParaRPr sz="8000" b="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" name="AutoShape 2" descr="See Ya Goodbye GIF by Fuzzballs - Find &amp; Share on GIPHY">
            <a:extLst>
              <a:ext uri="{FF2B5EF4-FFF2-40B4-BE49-F238E27FC236}">
                <a16:creationId xmlns:a16="http://schemas.microsoft.com/office/drawing/2014/main" id="{31137772-1E34-4B93-95B3-E527B95240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F1ABE0-D798-4310-A613-CF6CFB32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1741" y="1344035"/>
            <a:ext cx="2266727" cy="22667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24" name="Google Shape;524;p3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⦁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⦁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⦁"/>
            </a:pPr>
            <a:r>
              <a:rPr lang="en" sz="2400"/>
              <a:t>Background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Paaatterns</a:t>
            </a:r>
            <a:endParaRPr sz="2400"/>
          </a:p>
        </p:txBody>
      </p:sp>
      <p:sp>
        <p:nvSpPr>
          <p:cNvPr id="525" name="Google Shape;525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31" name="Google Shape;531;p36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⦁"/>
            </a:pPr>
            <a:r>
              <a:rPr lang="en" sz="1800"/>
              <a:t>Titles: Zilla Slab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⦁"/>
            </a:pPr>
            <a:r>
              <a:rPr lang="en" sz="1800"/>
              <a:t>Body copy: Red Hat Text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https://www.fontsquirrel.com/fonts/zilla-slab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https://www.fontsquirrel.com/fonts/red-hat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2" name="Google Shape;532;p36"/>
          <p:cNvSpPr txBox="1"/>
          <p:nvPr/>
        </p:nvSpPr>
        <p:spPr>
          <a:xfrm>
            <a:off x="611400" y="3513975"/>
            <a:ext cx="5889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3" name="Google Shape;533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90" name="Google Shape;1090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91" name="Google Shape;1091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92" name="Google Shape;1092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4" name="Google Shape;1094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95" name="Google Shape;1095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7" name="Google Shape;1097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98" name="Google Shape;1098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0" name="Google Shape;1100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01" name="Google Shape;1101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03" name="Google Shape;1103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210035" y="1370262"/>
            <a:ext cx="5143500" cy="299548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/>
              <a:t>How to pronounce </a:t>
            </a:r>
            <a:br>
              <a:rPr lang="en" dirty="0"/>
            </a:br>
            <a:r>
              <a:rPr lang="vi-VN" dirty="0"/>
              <a:t>-</a:t>
            </a:r>
            <a:r>
              <a:rPr lang="vi-VN" sz="11500" dirty="0"/>
              <a:t>s</a:t>
            </a:r>
            <a:r>
              <a:rPr lang="vi-VN" sz="8000" dirty="0"/>
              <a:t>/-</a:t>
            </a:r>
            <a:r>
              <a:rPr lang="vi-VN" sz="11500" dirty="0"/>
              <a:t>es</a:t>
            </a:r>
            <a:endParaRPr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24AC84-CD7F-4DD8-8253-7D2141027BFB}"/>
                  </a:ext>
                </a:extLst>
              </p14:cNvPr>
              <p14:cNvContentPartPr/>
              <p14:nvPr/>
            </p14:nvContentPartPr>
            <p14:xfrm>
              <a:off x="2872080" y="182110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24AC84-CD7F-4DD8-8253-7D2141027B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3440" y="18121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363170" y="337642"/>
            <a:ext cx="5982628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Cách 1 </a:t>
            </a:r>
            <a:r>
              <a:rPr lang="vi-VN" sz="3200" dirty="0"/>
              <a:t>(dựa trên chữ viết)</a:t>
            </a:r>
            <a:r>
              <a:rPr lang="vi-VN" sz="5400" dirty="0"/>
              <a:t>:</a:t>
            </a:r>
            <a:endParaRPr sz="5400" dirty="0"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1"/>
          </p:nvPr>
        </p:nvSpPr>
        <p:spPr>
          <a:xfrm>
            <a:off x="186729" y="1481070"/>
            <a:ext cx="1559568" cy="305839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1. </a:t>
            </a:r>
            <a:r>
              <a:rPr lang="vi-VN" sz="2400" b="1" dirty="0"/>
              <a:t>/iz/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>
              <a:solidFill>
                <a:srgbClr val="ED8227"/>
              </a:solidFill>
            </a:endParaRP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2.</a:t>
            </a:r>
            <a:r>
              <a:rPr lang="vi-VN" sz="2400" b="1" dirty="0"/>
              <a:t> /s/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3.</a:t>
            </a:r>
            <a:r>
              <a:rPr lang="vi-VN" sz="2400" b="1" dirty="0"/>
              <a:t> /z/</a:t>
            </a:r>
            <a:r>
              <a:rPr lang="vi-VN" sz="2400" dirty="0"/>
              <a:t>:                         </a:t>
            </a:r>
            <a:endParaRPr sz="2400" dirty="0"/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317;p15">
            <a:extLst>
              <a:ext uri="{FF2B5EF4-FFF2-40B4-BE49-F238E27FC236}">
                <a16:creationId xmlns:a16="http://schemas.microsoft.com/office/drawing/2014/main" id="{D85B28EC-F1E3-48CF-B468-AE3E5EAE3A70}"/>
              </a:ext>
            </a:extLst>
          </p:cNvPr>
          <p:cNvSpPr txBox="1">
            <a:spLocks/>
          </p:cNvSpPr>
          <p:nvPr/>
        </p:nvSpPr>
        <p:spPr>
          <a:xfrm>
            <a:off x="1705046" y="1435859"/>
            <a:ext cx="6888939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ED8227"/>
                </a:solidFill>
              </a:rPr>
              <a:t>–ses, -xes, -zes, -ces, -shes, 				-ches, -ges</a:t>
            </a:r>
            <a:endParaRPr lang="vi-VN" sz="2400" dirty="0"/>
          </a:p>
        </p:txBody>
      </p:sp>
      <p:sp>
        <p:nvSpPr>
          <p:cNvPr id="8" name="Google Shape;317;p15">
            <a:extLst>
              <a:ext uri="{FF2B5EF4-FFF2-40B4-BE49-F238E27FC236}">
                <a16:creationId xmlns:a16="http://schemas.microsoft.com/office/drawing/2014/main" id="{5E553576-CB4C-4BF5-A55B-2BA456F61F9A}"/>
              </a:ext>
            </a:extLst>
          </p:cNvPr>
          <p:cNvSpPr txBox="1">
            <a:spLocks/>
          </p:cNvSpPr>
          <p:nvPr/>
        </p:nvSpPr>
        <p:spPr>
          <a:xfrm>
            <a:off x="1705046" y="2406929"/>
            <a:ext cx="6888938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C00000"/>
                </a:solidFill>
              </a:rPr>
              <a:t>–phs, -ghs, -p(e)s, -t(e)s, -k(e)s</a:t>
            </a:r>
          </a:p>
        </p:txBody>
      </p:sp>
      <p:sp>
        <p:nvSpPr>
          <p:cNvPr id="9" name="Google Shape;317;p15">
            <a:extLst>
              <a:ext uri="{FF2B5EF4-FFF2-40B4-BE49-F238E27FC236}">
                <a16:creationId xmlns:a16="http://schemas.microsoft.com/office/drawing/2014/main" id="{D7DAB3AA-DC61-46B0-8E4E-B12EF1CE4B75}"/>
              </a:ext>
            </a:extLst>
          </p:cNvPr>
          <p:cNvSpPr txBox="1">
            <a:spLocks/>
          </p:cNvSpPr>
          <p:nvPr/>
        </p:nvSpPr>
        <p:spPr>
          <a:xfrm>
            <a:off x="1705047" y="3389015"/>
            <a:ext cx="6888937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những trường hợp còn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363170" y="337642"/>
            <a:ext cx="5982628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Cách 2 </a:t>
            </a:r>
            <a:r>
              <a:rPr lang="vi-VN" sz="3200" dirty="0"/>
              <a:t>(dựa trên phát âm)</a:t>
            </a:r>
            <a:r>
              <a:rPr lang="vi-VN" sz="5400" dirty="0"/>
              <a:t>:</a:t>
            </a:r>
            <a:endParaRPr sz="5400" dirty="0"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1"/>
          </p:nvPr>
        </p:nvSpPr>
        <p:spPr>
          <a:xfrm>
            <a:off x="212203" y="1222018"/>
            <a:ext cx="3450245" cy="92993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/>
              <a:t>Voiceless (vô thanh)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>
              <a:solidFill>
                <a:srgbClr val="ED8227"/>
              </a:solidFill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Google Shape;317;p15">
            <a:extLst>
              <a:ext uri="{FF2B5EF4-FFF2-40B4-BE49-F238E27FC236}">
                <a16:creationId xmlns:a16="http://schemas.microsoft.com/office/drawing/2014/main" id="{D85B28EC-F1E3-48CF-B468-AE3E5EAE3A70}"/>
              </a:ext>
            </a:extLst>
          </p:cNvPr>
          <p:cNvSpPr txBox="1">
            <a:spLocks/>
          </p:cNvSpPr>
          <p:nvPr/>
        </p:nvSpPr>
        <p:spPr>
          <a:xfrm>
            <a:off x="3474720" y="1046476"/>
            <a:ext cx="5669281" cy="11709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3600" dirty="0"/>
              <a:t>         </a:t>
            </a:r>
            <a:r>
              <a:rPr lang="vi-VN" sz="3200" dirty="0"/>
              <a:t>, </a:t>
            </a:r>
            <a:r>
              <a:rPr lang="vi-VN" sz="3600" dirty="0"/>
              <a:t>/k/, /p/, /f/, /t/, </a:t>
            </a:r>
            <a:r>
              <a:rPr lang="el-GR" sz="3400" dirty="0"/>
              <a:t>/θ/</a:t>
            </a:r>
            <a:endParaRPr lang="vi-VN" sz="3400" dirty="0"/>
          </a:p>
        </p:txBody>
      </p:sp>
      <p:sp>
        <p:nvSpPr>
          <p:cNvPr id="8" name="Google Shape;317;p15">
            <a:extLst>
              <a:ext uri="{FF2B5EF4-FFF2-40B4-BE49-F238E27FC236}">
                <a16:creationId xmlns:a16="http://schemas.microsoft.com/office/drawing/2014/main" id="{5E553576-CB4C-4BF5-A55B-2BA456F61F9A}"/>
              </a:ext>
            </a:extLst>
          </p:cNvPr>
          <p:cNvSpPr txBox="1">
            <a:spLocks/>
          </p:cNvSpPr>
          <p:nvPr/>
        </p:nvSpPr>
        <p:spPr>
          <a:xfrm>
            <a:off x="3291841" y="2118700"/>
            <a:ext cx="5833559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3600" dirty="0"/>
              <a:t>         </a:t>
            </a:r>
            <a:r>
              <a:rPr lang="vi-VN" sz="3400" dirty="0"/>
              <a:t>, /v/, /b/, /g/, /d/...</a:t>
            </a:r>
          </a:p>
        </p:txBody>
      </p:sp>
      <p:sp>
        <p:nvSpPr>
          <p:cNvPr id="10" name="Google Shape;317;p15">
            <a:extLst>
              <a:ext uri="{FF2B5EF4-FFF2-40B4-BE49-F238E27FC236}">
                <a16:creationId xmlns:a16="http://schemas.microsoft.com/office/drawing/2014/main" id="{966F8426-8164-4AB8-A503-47CF04C7A1BB}"/>
              </a:ext>
            </a:extLst>
          </p:cNvPr>
          <p:cNvSpPr txBox="1">
            <a:spLocks/>
          </p:cNvSpPr>
          <p:nvPr/>
        </p:nvSpPr>
        <p:spPr>
          <a:xfrm>
            <a:off x="212203" y="2306618"/>
            <a:ext cx="3450245" cy="957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Font typeface="Red Hat Text"/>
              <a:buNone/>
            </a:pPr>
            <a:r>
              <a:rPr lang="vi-VN" sz="2400" b="1" dirty="0"/>
              <a:t>Voiced (hữu thanh)</a:t>
            </a:r>
            <a:r>
              <a:rPr lang="vi-VN" sz="2400" dirty="0"/>
              <a:t>:</a:t>
            </a:r>
          </a:p>
          <a:p>
            <a:pPr marL="101600" indent="0">
              <a:buFont typeface="Red Hat Text"/>
              <a:buNone/>
            </a:pPr>
            <a:endParaRPr lang="vi-VN" sz="2400" dirty="0">
              <a:solidFill>
                <a:srgbClr val="ED8227"/>
              </a:solidFill>
            </a:endParaRPr>
          </a:p>
        </p:txBody>
      </p:sp>
      <p:sp>
        <p:nvSpPr>
          <p:cNvPr id="11" name="Google Shape;384;p23">
            <a:extLst>
              <a:ext uri="{FF2B5EF4-FFF2-40B4-BE49-F238E27FC236}">
                <a16:creationId xmlns:a16="http://schemas.microsoft.com/office/drawing/2014/main" id="{81E7062F-88DE-4A68-B798-24167AE99F6D}"/>
              </a:ext>
            </a:extLst>
          </p:cNvPr>
          <p:cNvSpPr/>
          <p:nvPr/>
        </p:nvSpPr>
        <p:spPr>
          <a:xfrm>
            <a:off x="462048" y="3274742"/>
            <a:ext cx="2380904" cy="15311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chemeClr val="bg1"/>
                </a:solidFill>
                <a:effectLst/>
                <a:latin typeface="Red Hat Text" panose="020B0604020202020204" charset="0"/>
              </a:rPr>
              <a:t>Vocal cords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u="sng" dirty="0">
                <a:solidFill>
                  <a:schemeClr val="bg1"/>
                </a:solidFill>
                <a:latin typeface="Red Hat Text" panose="020B0604020202020204" charset="0"/>
                <a:ea typeface="DM Sans"/>
                <a:cs typeface="DM Sans"/>
                <a:sym typeface="DM Sans"/>
              </a:rPr>
              <a:t>(dây thanh quản)</a:t>
            </a:r>
            <a:endParaRPr sz="1800" b="1" u="sng" dirty="0">
              <a:solidFill>
                <a:schemeClr val="bg1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CA8E87-F4D1-48D8-9BE5-EDFC84371532}"/>
              </a:ext>
            </a:extLst>
          </p:cNvPr>
          <p:cNvSpPr/>
          <p:nvPr/>
        </p:nvSpPr>
        <p:spPr>
          <a:xfrm>
            <a:off x="2976686" y="3536822"/>
            <a:ext cx="1334326" cy="11204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3E0413"/>
                </a:solidFill>
                <a:latin typeface="DM Sans"/>
                <a:ea typeface="DM Sans"/>
                <a:cs typeface="DM Sans"/>
                <a:sym typeface="DM Sans"/>
              </a:rPr>
              <a:t>/s/</a:t>
            </a:r>
            <a:endParaRPr lang="en-US" sz="4400" b="1" u="sng" dirty="0">
              <a:solidFill>
                <a:srgbClr val="3E0413"/>
              </a:solidFill>
              <a:latin typeface="Red Hat Text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F1C3DA-8E3F-48D4-8BBC-BF24CE2937F6}"/>
              </a:ext>
            </a:extLst>
          </p:cNvPr>
          <p:cNvSpPr/>
          <p:nvPr/>
        </p:nvSpPr>
        <p:spPr>
          <a:xfrm>
            <a:off x="4327442" y="3536822"/>
            <a:ext cx="1334326" cy="11204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3E0413"/>
                </a:solidFill>
                <a:latin typeface="DM Sans"/>
                <a:ea typeface="DM Sans"/>
                <a:cs typeface="DM Sans"/>
                <a:sym typeface="DM Sans"/>
              </a:rPr>
              <a:t>/z/</a:t>
            </a:r>
            <a:endParaRPr lang="en-US" sz="4400" b="1" u="sng" dirty="0">
              <a:solidFill>
                <a:srgbClr val="3E04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Google Shape;317;p15">
            <a:extLst>
              <a:ext uri="{FF2B5EF4-FFF2-40B4-BE49-F238E27FC236}">
                <a16:creationId xmlns:a16="http://schemas.microsoft.com/office/drawing/2014/main" id="{FFCEC008-E62B-48C3-923B-1F17E1E1F29C}"/>
              </a:ext>
            </a:extLst>
          </p:cNvPr>
          <p:cNvSpPr txBox="1">
            <a:spLocks/>
          </p:cNvSpPr>
          <p:nvPr/>
        </p:nvSpPr>
        <p:spPr>
          <a:xfrm>
            <a:off x="5855454" y="2823560"/>
            <a:ext cx="3288546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3400" dirty="0"/>
              <a:t>+ nguyên âm</a:t>
            </a:r>
          </a:p>
        </p:txBody>
      </p:sp>
    </p:spTree>
    <p:extLst>
      <p:ext uri="{BB962C8B-B14F-4D97-AF65-F5344CB8AC3E}">
        <p14:creationId xmlns:p14="http://schemas.microsoft.com/office/powerpoint/2010/main" val="17167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4.93827E-6 L 0.05069 -0.513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2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6 L -0.10069 -0.297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2" grpId="2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363170" y="337642"/>
            <a:ext cx="5982628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Cách 2 </a:t>
            </a:r>
            <a:r>
              <a:rPr lang="vi-VN" sz="3200" dirty="0"/>
              <a:t>(dựa trên phát âm)</a:t>
            </a:r>
            <a:r>
              <a:rPr lang="vi-VN" sz="5400" dirty="0"/>
              <a:t>:</a:t>
            </a:r>
            <a:endParaRPr sz="5400" dirty="0"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1"/>
          </p:nvPr>
        </p:nvSpPr>
        <p:spPr>
          <a:xfrm>
            <a:off x="186729" y="1481070"/>
            <a:ext cx="1559568" cy="305839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1. </a:t>
            </a:r>
            <a:r>
              <a:rPr lang="vi-VN" sz="2400" b="1" dirty="0"/>
              <a:t>/iz/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>
              <a:solidFill>
                <a:srgbClr val="ED8227"/>
              </a:solidFill>
            </a:endParaRP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2.</a:t>
            </a:r>
            <a:r>
              <a:rPr lang="vi-VN" sz="2400" b="1" dirty="0"/>
              <a:t> /s/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3.</a:t>
            </a:r>
            <a:r>
              <a:rPr lang="vi-VN" sz="2400" b="1" dirty="0"/>
              <a:t> /z/</a:t>
            </a:r>
            <a:r>
              <a:rPr lang="vi-VN" sz="2400" dirty="0"/>
              <a:t>:                         </a:t>
            </a:r>
            <a:endParaRPr sz="2400" dirty="0"/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Google Shape;317;p15">
            <a:extLst>
              <a:ext uri="{FF2B5EF4-FFF2-40B4-BE49-F238E27FC236}">
                <a16:creationId xmlns:a16="http://schemas.microsoft.com/office/drawing/2014/main" id="{D85B28EC-F1E3-48CF-B468-AE3E5EAE3A70}"/>
              </a:ext>
            </a:extLst>
          </p:cNvPr>
          <p:cNvSpPr txBox="1">
            <a:spLocks/>
          </p:cNvSpPr>
          <p:nvPr/>
        </p:nvSpPr>
        <p:spPr>
          <a:xfrm>
            <a:off x="1705046" y="1435859"/>
            <a:ext cx="7438954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âm gió </a:t>
            </a:r>
            <a:r>
              <a:rPr lang="vi-VN" sz="2400" dirty="0">
                <a:solidFill>
                  <a:srgbClr val="ED8227"/>
                </a:solidFill>
              </a:rPr>
              <a:t>/</a:t>
            </a:r>
            <a:r>
              <a:rPr lang="pl-PL" sz="2400" b="1" dirty="0">
                <a:solidFill>
                  <a:srgbClr val="ED8227"/>
                </a:solidFill>
              </a:rPr>
              <a:t>s</a:t>
            </a:r>
            <a:r>
              <a:rPr lang="vi-VN" sz="2400" b="1" dirty="0">
                <a:solidFill>
                  <a:srgbClr val="ED8227"/>
                </a:solidFill>
              </a:rPr>
              <a:t>, </a:t>
            </a:r>
            <a:r>
              <a:rPr lang="pl-PL" sz="2400" b="1" dirty="0">
                <a:solidFill>
                  <a:srgbClr val="ED8227"/>
                </a:solidFill>
              </a:rPr>
              <a:t>z</a:t>
            </a:r>
            <a:r>
              <a:rPr lang="vi-VN" sz="2400" dirty="0">
                <a:solidFill>
                  <a:srgbClr val="ED8227"/>
                </a:solidFill>
              </a:rPr>
              <a:t>/ và /</a:t>
            </a:r>
            <a:r>
              <a:rPr lang="pl-PL" sz="2400" dirty="0">
                <a:solidFill>
                  <a:srgbClr val="ED8227"/>
                </a:solidFill>
              </a:rPr>
              <a:t>ʃ</a:t>
            </a:r>
            <a:r>
              <a:rPr lang="vi-VN" sz="2400" dirty="0">
                <a:solidFill>
                  <a:srgbClr val="ED8227"/>
                </a:solidFill>
              </a:rPr>
              <a:t>, </a:t>
            </a:r>
            <a:r>
              <a:rPr lang="pl-PL" sz="2400" dirty="0">
                <a:solidFill>
                  <a:srgbClr val="ED8227"/>
                </a:solidFill>
              </a:rPr>
              <a:t>tʃ</a:t>
            </a:r>
            <a:r>
              <a:rPr lang="vi-VN" sz="2400" dirty="0">
                <a:solidFill>
                  <a:srgbClr val="ED8227"/>
                </a:solidFill>
              </a:rPr>
              <a:t>, </a:t>
            </a:r>
            <a:r>
              <a:rPr lang="pl-PL" sz="2400" dirty="0">
                <a:solidFill>
                  <a:srgbClr val="ED8227"/>
                </a:solidFill>
              </a:rPr>
              <a:t>ʒ</a:t>
            </a:r>
            <a:r>
              <a:rPr lang="vi-VN" sz="2400" dirty="0">
                <a:solidFill>
                  <a:srgbClr val="ED8227"/>
                </a:solidFill>
              </a:rPr>
              <a:t>, </a:t>
            </a:r>
            <a:r>
              <a:rPr lang="pl-PL" sz="2400" dirty="0">
                <a:solidFill>
                  <a:srgbClr val="ED8227"/>
                </a:solidFill>
              </a:rPr>
              <a:t>dʒ/</a:t>
            </a:r>
            <a:endParaRPr lang="vi-VN" sz="2400" dirty="0">
              <a:solidFill>
                <a:srgbClr val="ED8227"/>
              </a:solidFill>
            </a:endParaRPr>
          </a:p>
        </p:txBody>
      </p:sp>
      <p:sp>
        <p:nvSpPr>
          <p:cNvPr id="8" name="Google Shape;317;p15">
            <a:extLst>
              <a:ext uri="{FF2B5EF4-FFF2-40B4-BE49-F238E27FC236}">
                <a16:creationId xmlns:a16="http://schemas.microsoft.com/office/drawing/2014/main" id="{5E553576-CB4C-4BF5-A55B-2BA456F61F9A}"/>
              </a:ext>
            </a:extLst>
          </p:cNvPr>
          <p:cNvSpPr txBox="1">
            <a:spLocks/>
          </p:cNvSpPr>
          <p:nvPr/>
        </p:nvSpPr>
        <p:spPr>
          <a:xfrm>
            <a:off x="1705046" y="2406929"/>
            <a:ext cx="7438954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ED8227"/>
                </a:solidFill>
              </a:rPr>
              <a:t>vô thanh /</a:t>
            </a:r>
            <a:r>
              <a:rPr lang="vi-VN" sz="2400" b="1" dirty="0">
                <a:solidFill>
                  <a:srgbClr val="ED8227"/>
                </a:solidFill>
              </a:rPr>
              <a:t>k, p, f, t</a:t>
            </a:r>
            <a:r>
              <a:rPr lang="vi-VN" sz="2400" dirty="0">
                <a:solidFill>
                  <a:srgbClr val="ED8227"/>
                </a:solidFill>
              </a:rPr>
              <a:t>/ và /</a:t>
            </a:r>
            <a:r>
              <a:rPr lang="el-GR" sz="2400" dirty="0">
                <a:solidFill>
                  <a:srgbClr val="ED8227"/>
                </a:solidFill>
              </a:rPr>
              <a:t>θ</a:t>
            </a:r>
            <a:r>
              <a:rPr lang="vi-VN" sz="2400" dirty="0">
                <a:solidFill>
                  <a:srgbClr val="ED8227"/>
                </a:solidFill>
              </a:rPr>
              <a:t>/</a:t>
            </a:r>
            <a:endParaRPr lang="vi-VN" sz="2400" dirty="0"/>
          </a:p>
        </p:txBody>
      </p:sp>
      <p:sp>
        <p:nvSpPr>
          <p:cNvPr id="9" name="Google Shape;317;p15">
            <a:extLst>
              <a:ext uri="{FF2B5EF4-FFF2-40B4-BE49-F238E27FC236}">
                <a16:creationId xmlns:a16="http://schemas.microsoft.com/office/drawing/2014/main" id="{D7DAB3AA-DC61-46B0-8E4E-B12EF1CE4B75}"/>
              </a:ext>
            </a:extLst>
          </p:cNvPr>
          <p:cNvSpPr txBox="1">
            <a:spLocks/>
          </p:cNvSpPr>
          <p:nvPr/>
        </p:nvSpPr>
        <p:spPr>
          <a:xfrm>
            <a:off x="1705046" y="3389015"/>
            <a:ext cx="7438954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ED8227"/>
                </a:solidFill>
              </a:rPr>
              <a:t>hữu thanh </a:t>
            </a:r>
            <a:r>
              <a:rPr lang="vi-VN" sz="2400" dirty="0"/>
              <a:t>(những trường hợp còn lại)</a:t>
            </a:r>
          </a:p>
        </p:txBody>
      </p:sp>
    </p:spTree>
    <p:extLst>
      <p:ext uri="{BB962C8B-B14F-4D97-AF65-F5344CB8AC3E}">
        <p14:creationId xmlns:p14="http://schemas.microsoft.com/office/powerpoint/2010/main" val="22100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290CDA-20C3-414D-A6EE-4AC6BD046F20}"/>
              </a:ext>
            </a:extLst>
          </p:cNvPr>
          <p:cNvSpPr/>
          <p:nvPr/>
        </p:nvSpPr>
        <p:spPr>
          <a:xfrm>
            <a:off x="1653540" y="4754170"/>
            <a:ext cx="1082040" cy="393650"/>
          </a:xfrm>
          <a:prstGeom prst="roundRect">
            <a:avLst/>
          </a:prstGeom>
          <a:solidFill>
            <a:srgbClr val="FFFFFF">
              <a:alpha val="8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Google Shape;348;p19"/>
          <p:cNvSpPr txBox="1">
            <a:spLocks noGrp="1"/>
          </p:cNvSpPr>
          <p:nvPr>
            <p:ph type="title"/>
          </p:nvPr>
        </p:nvSpPr>
        <p:spPr>
          <a:xfrm>
            <a:off x="266008" y="1820491"/>
            <a:ext cx="2324591" cy="5146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 </a:t>
            </a:r>
            <a:r>
              <a:rPr lang="vi-VN" sz="4000" dirty="0"/>
              <a:t>Examples:</a:t>
            </a:r>
            <a:endParaRPr sz="4800" dirty="0"/>
          </a:p>
        </p:txBody>
      </p:sp>
      <p:sp>
        <p:nvSpPr>
          <p:cNvPr id="350" name="Google Shape;35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E54F29-BD94-4E2E-AC4C-925771440029}"/>
              </a:ext>
            </a:extLst>
          </p:cNvPr>
          <p:cNvSpPr/>
          <p:nvPr/>
        </p:nvSpPr>
        <p:spPr>
          <a:xfrm>
            <a:off x="374072" y="340822"/>
            <a:ext cx="2718262" cy="13632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Vô thanh </a:t>
            </a:r>
          </a:p>
          <a:p>
            <a:pPr algn="ctr"/>
            <a:r>
              <a:rPr lang="vi-VN" sz="2000" dirty="0">
                <a:solidFill>
                  <a:srgbClr val="C00000"/>
                </a:solidFill>
              </a:rPr>
              <a:t>/</a:t>
            </a:r>
            <a:r>
              <a:rPr lang="vi-VN" sz="2000" b="1" dirty="0">
                <a:solidFill>
                  <a:srgbClr val="C00000"/>
                </a:solidFill>
              </a:rPr>
              <a:t>k, p, f, t</a:t>
            </a:r>
            <a:r>
              <a:rPr lang="el-GR" sz="2000" b="1" dirty="0"/>
              <a:t> </a:t>
            </a:r>
            <a:r>
              <a:rPr lang="el-GR" sz="2000" dirty="0">
                <a:solidFill>
                  <a:srgbClr val="C00000"/>
                </a:solidFill>
              </a:rPr>
              <a:t>/</a:t>
            </a:r>
            <a:r>
              <a:rPr lang="vi-VN" sz="2000" dirty="0">
                <a:solidFill>
                  <a:srgbClr val="C00000"/>
                </a:solidFill>
              </a:rPr>
              <a:t> và /</a:t>
            </a:r>
            <a:r>
              <a:rPr lang="el-GR" sz="2000" dirty="0">
                <a:solidFill>
                  <a:srgbClr val="C00000"/>
                </a:solidFill>
              </a:rPr>
              <a:t>θ/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076DD3-DB0B-4FC7-8724-A090F050E223}"/>
              </a:ext>
            </a:extLst>
          </p:cNvPr>
          <p:cNvSpPr/>
          <p:nvPr/>
        </p:nvSpPr>
        <p:spPr>
          <a:xfrm>
            <a:off x="1255220" y="149628"/>
            <a:ext cx="1039092" cy="36576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/s/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518DB2-11E4-4694-A577-4D0F91E58E16}"/>
              </a:ext>
            </a:extLst>
          </p:cNvPr>
          <p:cNvSpPr/>
          <p:nvPr/>
        </p:nvSpPr>
        <p:spPr>
          <a:xfrm>
            <a:off x="3333406" y="340822"/>
            <a:ext cx="2718262" cy="13632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Hữu thanh</a:t>
            </a:r>
          </a:p>
          <a:p>
            <a:pPr algn="ctr"/>
            <a:r>
              <a:rPr lang="vi-VN" dirty="0">
                <a:solidFill>
                  <a:srgbClr val="C00000"/>
                </a:solidFill>
              </a:rPr>
              <a:t>(những trường hợp còn lại)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AFBC34B-76AC-4209-826E-8C14D621E6C9}"/>
              </a:ext>
            </a:extLst>
          </p:cNvPr>
          <p:cNvSpPr/>
          <p:nvPr/>
        </p:nvSpPr>
        <p:spPr>
          <a:xfrm>
            <a:off x="4214554" y="149628"/>
            <a:ext cx="1039092" cy="36576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/z/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51B4DAA-ADC7-4A20-851E-29F9DA359B98}"/>
              </a:ext>
            </a:extLst>
          </p:cNvPr>
          <p:cNvSpPr/>
          <p:nvPr/>
        </p:nvSpPr>
        <p:spPr>
          <a:xfrm>
            <a:off x="6292739" y="332509"/>
            <a:ext cx="2718262" cy="136328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Âm gió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</a:rPr>
              <a:t>/</a:t>
            </a:r>
            <a:r>
              <a:rPr lang="pl-PL" sz="2000" b="1" dirty="0">
                <a:solidFill>
                  <a:srgbClr val="C00000"/>
                </a:solidFill>
              </a:rPr>
              <a:t>s</a:t>
            </a:r>
            <a:r>
              <a:rPr lang="vi-VN" sz="2000" b="1" dirty="0">
                <a:solidFill>
                  <a:srgbClr val="C00000"/>
                </a:solidFill>
              </a:rPr>
              <a:t>, </a:t>
            </a:r>
            <a:r>
              <a:rPr lang="pl-PL" sz="2000" b="1" dirty="0">
                <a:solidFill>
                  <a:srgbClr val="C00000"/>
                </a:solidFill>
              </a:rPr>
              <a:t>z</a:t>
            </a:r>
            <a:r>
              <a:rPr lang="vi-VN" sz="2000" dirty="0">
                <a:solidFill>
                  <a:srgbClr val="C00000"/>
                </a:solidFill>
              </a:rPr>
              <a:t>/ và /</a:t>
            </a:r>
            <a:r>
              <a:rPr lang="pl-PL" sz="2000" dirty="0">
                <a:solidFill>
                  <a:srgbClr val="C00000"/>
                </a:solidFill>
              </a:rPr>
              <a:t>ʃ</a:t>
            </a:r>
            <a:r>
              <a:rPr lang="vi-VN" sz="2000" dirty="0">
                <a:solidFill>
                  <a:srgbClr val="C00000"/>
                </a:solidFill>
              </a:rPr>
              <a:t>, </a:t>
            </a:r>
            <a:r>
              <a:rPr lang="pl-PL" sz="2000" dirty="0">
                <a:solidFill>
                  <a:srgbClr val="C00000"/>
                </a:solidFill>
              </a:rPr>
              <a:t>tʃ</a:t>
            </a:r>
            <a:r>
              <a:rPr lang="vi-VN" sz="2000" dirty="0">
                <a:solidFill>
                  <a:srgbClr val="C00000"/>
                </a:solidFill>
              </a:rPr>
              <a:t>, </a:t>
            </a:r>
            <a:r>
              <a:rPr lang="pl-PL" sz="2000" dirty="0">
                <a:solidFill>
                  <a:srgbClr val="C00000"/>
                </a:solidFill>
              </a:rPr>
              <a:t>ʒ</a:t>
            </a:r>
            <a:r>
              <a:rPr lang="vi-VN" sz="2000" dirty="0">
                <a:solidFill>
                  <a:srgbClr val="C00000"/>
                </a:solidFill>
              </a:rPr>
              <a:t>, </a:t>
            </a:r>
            <a:r>
              <a:rPr lang="pl-PL" sz="2000" dirty="0">
                <a:solidFill>
                  <a:srgbClr val="C00000"/>
                </a:solidFill>
              </a:rPr>
              <a:t>dʒ/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6175DDC-9796-433D-BBE1-195D5EC951F3}"/>
              </a:ext>
            </a:extLst>
          </p:cNvPr>
          <p:cNvSpPr/>
          <p:nvPr/>
        </p:nvSpPr>
        <p:spPr>
          <a:xfrm>
            <a:off x="7173887" y="141315"/>
            <a:ext cx="1039092" cy="36576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/iz/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433E6E-4C84-468A-99A6-041E5BB737CC}"/>
              </a:ext>
            </a:extLst>
          </p:cNvPr>
          <p:cNvSpPr/>
          <p:nvPr/>
        </p:nvSpPr>
        <p:spPr>
          <a:xfrm>
            <a:off x="374072" y="2571750"/>
            <a:ext cx="1704110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talk - talks</a:t>
            </a:r>
            <a:endParaRPr lang="en-US" sz="1800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FD92E7B-295A-473F-97D6-C2E011523769}"/>
              </a:ext>
            </a:extLst>
          </p:cNvPr>
          <p:cNvSpPr/>
          <p:nvPr/>
        </p:nvSpPr>
        <p:spPr>
          <a:xfrm>
            <a:off x="374071" y="3203427"/>
            <a:ext cx="1704111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stop - stops</a:t>
            </a:r>
            <a:endParaRPr lang="en-US" sz="18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52B3F47-5B46-4545-8FB6-251B97A3BC4D}"/>
              </a:ext>
            </a:extLst>
          </p:cNvPr>
          <p:cNvSpPr/>
          <p:nvPr/>
        </p:nvSpPr>
        <p:spPr>
          <a:xfrm>
            <a:off x="374070" y="3838131"/>
            <a:ext cx="1704110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want - wants</a:t>
            </a:r>
            <a:endParaRPr lang="en-US" sz="18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4604E6-2FDC-44C9-BD03-93D6F860EE50}"/>
              </a:ext>
            </a:extLst>
          </p:cNvPr>
          <p:cNvSpPr/>
          <p:nvPr/>
        </p:nvSpPr>
        <p:spPr>
          <a:xfrm>
            <a:off x="374070" y="4453942"/>
            <a:ext cx="1704110" cy="48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need - needs</a:t>
            </a:r>
            <a:endParaRPr lang="en-US" sz="1800" b="1" dirty="0"/>
          </a:p>
        </p:txBody>
      </p:sp>
      <p:sp>
        <p:nvSpPr>
          <p:cNvPr id="40" name="Google Shape;348;p19">
            <a:extLst>
              <a:ext uri="{FF2B5EF4-FFF2-40B4-BE49-F238E27FC236}">
                <a16:creationId xmlns:a16="http://schemas.microsoft.com/office/drawing/2014/main" id="{8BA3ED20-7C57-4226-A96C-1F019FDCE878}"/>
              </a:ext>
            </a:extLst>
          </p:cNvPr>
          <p:cNvSpPr txBox="1">
            <a:spLocks/>
          </p:cNvSpPr>
          <p:nvPr/>
        </p:nvSpPr>
        <p:spPr>
          <a:xfrm>
            <a:off x="2191588" y="2619657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/s/</a:t>
            </a:r>
            <a:endParaRPr lang="en-US" sz="4800" b="0" dirty="0"/>
          </a:p>
        </p:txBody>
      </p:sp>
      <p:sp>
        <p:nvSpPr>
          <p:cNvPr id="41" name="Google Shape;348;p19">
            <a:extLst>
              <a:ext uri="{FF2B5EF4-FFF2-40B4-BE49-F238E27FC236}">
                <a16:creationId xmlns:a16="http://schemas.microsoft.com/office/drawing/2014/main" id="{7CE2083A-00E4-43BA-92AA-DA0AF19B4BB7}"/>
              </a:ext>
            </a:extLst>
          </p:cNvPr>
          <p:cNvSpPr txBox="1">
            <a:spLocks/>
          </p:cNvSpPr>
          <p:nvPr/>
        </p:nvSpPr>
        <p:spPr>
          <a:xfrm>
            <a:off x="2202871" y="3220316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/s/</a:t>
            </a:r>
            <a:endParaRPr lang="en-US" sz="4800" b="0" dirty="0"/>
          </a:p>
        </p:txBody>
      </p:sp>
      <p:sp>
        <p:nvSpPr>
          <p:cNvPr id="42" name="Google Shape;348;p19">
            <a:extLst>
              <a:ext uri="{FF2B5EF4-FFF2-40B4-BE49-F238E27FC236}">
                <a16:creationId xmlns:a16="http://schemas.microsoft.com/office/drawing/2014/main" id="{6A357A9F-E27A-457A-BF55-205CA7CB1C85}"/>
              </a:ext>
            </a:extLst>
          </p:cNvPr>
          <p:cNvSpPr txBox="1">
            <a:spLocks/>
          </p:cNvSpPr>
          <p:nvPr/>
        </p:nvSpPr>
        <p:spPr>
          <a:xfrm>
            <a:off x="2191588" y="3865769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/s/</a:t>
            </a:r>
            <a:endParaRPr lang="en-US" sz="4800" b="0" dirty="0"/>
          </a:p>
        </p:txBody>
      </p:sp>
      <p:sp>
        <p:nvSpPr>
          <p:cNvPr id="43" name="Google Shape;348;p19">
            <a:extLst>
              <a:ext uri="{FF2B5EF4-FFF2-40B4-BE49-F238E27FC236}">
                <a16:creationId xmlns:a16="http://schemas.microsoft.com/office/drawing/2014/main" id="{010ED012-EC6E-4EC6-BDDE-EF54077805B8}"/>
              </a:ext>
            </a:extLst>
          </p:cNvPr>
          <p:cNvSpPr txBox="1">
            <a:spLocks/>
          </p:cNvSpPr>
          <p:nvPr/>
        </p:nvSpPr>
        <p:spPr>
          <a:xfrm>
            <a:off x="2194560" y="4448182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</a:t>
            </a:r>
            <a:r>
              <a:rPr lang="vi-VN" b="0" dirty="0"/>
              <a:t>z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13DE0BF-4242-46AF-86D9-4F103F36FC44}"/>
              </a:ext>
            </a:extLst>
          </p:cNvPr>
          <p:cNvSpPr/>
          <p:nvPr/>
        </p:nvSpPr>
        <p:spPr>
          <a:xfrm>
            <a:off x="3103016" y="2542655"/>
            <a:ext cx="2094804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laugh-laughs</a:t>
            </a:r>
            <a:endParaRPr lang="en-US" sz="1800" b="1" dirty="0"/>
          </a:p>
        </p:txBody>
      </p:sp>
      <p:sp>
        <p:nvSpPr>
          <p:cNvPr id="45" name="Google Shape;348;p19">
            <a:extLst>
              <a:ext uri="{FF2B5EF4-FFF2-40B4-BE49-F238E27FC236}">
                <a16:creationId xmlns:a16="http://schemas.microsoft.com/office/drawing/2014/main" id="{8FA828C5-D6EE-4A73-991C-7B22745576AF}"/>
              </a:ext>
            </a:extLst>
          </p:cNvPr>
          <p:cNvSpPr txBox="1">
            <a:spLocks/>
          </p:cNvSpPr>
          <p:nvPr/>
        </p:nvSpPr>
        <p:spPr>
          <a:xfrm>
            <a:off x="5311226" y="2577370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/s/</a:t>
            </a:r>
            <a:endParaRPr lang="en-US" sz="4800" b="0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55611EB-949B-4B65-B090-A8C0BEBB871A}"/>
              </a:ext>
            </a:extLst>
          </p:cNvPr>
          <p:cNvSpPr/>
          <p:nvPr/>
        </p:nvSpPr>
        <p:spPr>
          <a:xfrm>
            <a:off x="3103016" y="3219022"/>
            <a:ext cx="2094804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cough-coughs</a:t>
            </a:r>
            <a:endParaRPr lang="en-US" sz="1800" b="1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9D55927-6113-4741-943B-12E85F385AC1}"/>
              </a:ext>
            </a:extLst>
          </p:cNvPr>
          <p:cNvSpPr/>
          <p:nvPr/>
        </p:nvSpPr>
        <p:spPr>
          <a:xfrm>
            <a:off x="3092334" y="3879441"/>
            <a:ext cx="2094804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plough-ploughs</a:t>
            </a:r>
            <a:endParaRPr lang="en-US" sz="1800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B4420C3-7CF4-441D-A77C-7AF43C890B98}"/>
              </a:ext>
            </a:extLst>
          </p:cNvPr>
          <p:cNvSpPr/>
          <p:nvPr/>
        </p:nvSpPr>
        <p:spPr>
          <a:xfrm>
            <a:off x="3103016" y="4479991"/>
            <a:ext cx="2094804" cy="48733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month-months</a:t>
            </a:r>
            <a:endParaRPr lang="en-US" sz="1800" b="1" dirty="0"/>
          </a:p>
        </p:txBody>
      </p:sp>
      <p:sp>
        <p:nvSpPr>
          <p:cNvPr id="49" name="Google Shape;348;p19">
            <a:extLst>
              <a:ext uri="{FF2B5EF4-FFF2-40B4-BE49-F238E27FC236}">
                <a16:creationId xmlns:a16="http://schemas.microsoft.com/office/drawing/2014/main" id="{51C81D62-DC03-4D29-8992-9F3B2A04EF5A}"/>
              </a:ext>
            </a:extLst>
          </p:cNvPr>
          <p:cNvSpPr txBox="1">
            <a:spLocks/>
          </p:cNvSpPr>
          <p:nvPr/>
        </p:nvSpPr>
        <p:spPr>
          <a:xfrm>
            <a:off x="5345087" y="3220316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/s/</a:t>
            </a:r>
            <a:endParaRPr lang="en-US" sz="4800" b="0" dirty="0"/>
          </a:p>
        </p:txBody>
      </p:sp>
      <p:sp>
        <p:nvSpPr>
          <p:cNvPr id="50" name="Google Shape;348;p19">
            <a:extLst>
              <a:ext uri="{FF2B5EF4-FFF2-40B4-BE49-F238E27FC236}">
                <a16:creationId xmlns:a16="http://schemas.microsoft.com/office/drawing/2014/main" id="{928C5A50-2D3C-4D52-A359-A81E04A55E31}"/>
              </a:ext>
            </a:extLst>
          </p:cNvPr>
          <p:cNvSpPr txBox="1">
            <a:spLocks/>
          </p:cNvSpPr>
          <p:nvPr/>
        </p:nvSpPr>
        <p:spPr>
          <a:xfrm>
            <a:off x="5289862" y="3918874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/z/</a:t>
            </a:r>
            <a:endParaRPr lang="en-US" sz="4800" b="0" dirty="0"/>
          </a:p>
        </p:txBody>
      </p:sp>
      <p:sp>
        <p:nvSpPr>
          <p:cNvPr id="51" name="Google Shape;348;p19">
            <a:extLst>
              <a:ext uri="{FF2B5EF4-FFF2-40B4-BE49-F238E27FC236}">
                <a16:creationId xmlns:a16="http://schemas.microsoft.com/office/drawing/2014/main" id="{770FE795-5E23-45DD-A068-E40A89283B21}"/>
              </a:ext>
            </a:extLst>
          </p:cNvPr>
          <p:cNvSpPr txBox="1">
            <a:spLocks/>
          </p:cNvSpPr>
          <p:nvPr/>
        </p:nvSpPr>
        <p:spPr>
          <a:xfrm>
            <a:off x="5289862" y="4542592"/>
            <a:ext cx="798022" cy="5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/s/</a:t>
            </a:r>
            <a:endParaRPr lang="en-US" sz="4800" b="0" dirty="0"/>
          </a:p>
        </p:txBody>
      </p:sp>
      <p:sp>
        <p:nvSpPr>
          <p:cNvPr id="52" name="Google Shape;348;p19">
            <a:extLst>
              <a:ext uri="{FF2B5EF4-FFF2-40B4-BE49-F238E27FC236}">
                <a16:creationId xmlns:a16="http://schemas.microsoft.com/office/drawing/2014/main" id="{A214AB84-E355-4159-8F51-EC48756A9C81}"/>
              </a:ext>
            </a:extLst>
          </p:cNvPr>
          <p:cNvSpPr txBox="1">
            <a:spLocks/>
          </p:cNvSpPr>
          <p:nvPr/>
        </p:nvSpPr>
        <p:spPr>
          <a:xfrm>
            <a:off x="8430864" y="2531934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/i</a:t>
            </a:r>
            <a:r>
              <a:rPr lang="vi-VN" b="0" dirty="0"/>
              <a:t>z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432E74D-CABA-4656-A7EB-B7E96A5BEFDF}"/>
              </a:ext>
            </a:extLst>
          </p:cNvPr>
          <p:cNvSpPr/>
          <p:nvPr/>
        </p:nvSpPr>
        <p:spPr>
          <a:xfrm>
            <a:off x="6253543" y="2528026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match-matches</a:t>
            </a:r>
            <a:endParaRPr lang="en-US" sz="1800" b="1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D4D9CA-14AE-438E-9E13-382FF57ACC6A}"/>
              </a:ext>
            </a:extLst>
          </p:cNvPr>
          <p:cNvSpPr/>
          <p:nvPr/>
        </p:nvSpPr>
        <p:spPr>
          <a:xfrm>
            <a:off x="6253543" y="3203426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wash-washes</a:t>
            </a:r>
            <a:endParaRPr lang="en-US" sz="1800" b="1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CA706DC-CE63-45FE-9FEF-37DF288B51B5}"/>
              </a:ext>
            </a:extLst>
          </p:cNvPr>
          <p:cNvSpPr/>
          <p:nvPr/>
        </p:nvSpPr>
        <p:spPr>
          <a:xfrm>
            <a:off x="6223861" y="3893115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leave-leaves</a:t>
            </a:r>
            <a:endParaRPr lang="en-US" sz="18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FCC0EEF-620B-4856-A23A-B6DAE9BEFAFD}"/>
              </a:ext>
            </a:extLst>
          </p:cNvPr>
          <p:cNvSpPr/>
          <p:nvPr/>
        </p:nvSpPr>
        <p:spPr>
          <a:xfrm>
            <a:off x="6223861" y="4506184"/>
            <a:ext cx="2094804" cy="4873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/>
              <a:t>go-goes</a:t>
            </a:r>
            <a:endParaRPr lang="en-US" sz="1800" b="1" dirty="0"/>
          </a:p>
        </p:txBody>
      </p:sp>
      <p:sp>
        <p:nvSpPr>
          <p:cNvPr id="57" name="Google Shape;348;p19">
            <a:extLst>
              <a:ext uri="{FF2B5EF4-FFF2-40B4-BE49-F238E27FC236}">
                <a16:creationId xmlns:a16="http://schemas.microsoft.com/office/drawing/2014/main" id="{1859BBA4-F20F-499E-94A8-66FF542F801F}"/>
              </a:ext>
            </a:extLst>
          </p:cNvPr>
          <p:cNvSpPr txBox="1">
            <a:spLocks/>
          </p:cNvSpPr>
          <p:nvPr/>
        </p:nvSpPr>
        <p:spPr>
          <a:xfrm>
            <a:off x="8414252" y="3188023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/i</a:t>
            </a:r>
            <a:r>
              <a:rPr lang="vi-VN" b="0" dirty="0"/>
              <a:t>z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58" name="Google Shape;348;p19">
            <a:extLst>
              <a:ext uri="{FF2B5EF4-FFF2-40B4-BE49-F238E27FC236}">
                <a16:creationId xmlns:a16="http://schemas.microsoft.com/office/drawing/2014/main" id="{80C1DFAA-C573-4F08-AC10-5C4A01D1F878}"/>
              </a:ext>
            </a:extLst>
          </p:cNvPr>
          <p:cNvSpPr txBox="1">
            <a:spLocks/>
          </p:cNvSpPr>
          <p:nvPr/>
        </p:nvSpPr>
        <p:spPr>
          <a:xfrm>
            <a:off x="8414252" y="3892164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</a:t>
            </a:r>
            <a:r>
              <a:rPr lang="vi-VN" b="0" dirty="0"/>
              <a:t>z</a:t>
            </a:r>
            <a:r>
              <a:rPr lang="vi-VN" sz="3200" b="0" dirty="0"/>
              <a:t>/</a:t>
            </a:r>
            <a:endParaRPr lang="en-US" sz="4800" b="0" dirty="0"/>
          </a:p>
        </p:txBody>
      </p:sp>
      <p:sp>
        <p:nvSpPr>
          <p:cNvPr id="59" name="Google Shape;348;p19">
            <a:extLst>
              <a:ext uri="{FF2B5EF4-FFF2-40B4-BE49-F238E27FC236}">
                <a16:creationId xmlns:a16="http://schemas.microsoft.com/office/drawing/2014/main" id="{50884BA4-FD90-48D8-89F1-A0B652D7840F}"/>
              </a:ext>
            </a:extLst>
          </p:cNvPr>
          <p:cNvSpPr txBox="1">
            <a:spLocks/>
          </p:cNvSpPr>
          <p:nvPr/>
        </p:nvSpPr>
        <p:spPr>
          <a:xfrm>
            <a:off x="8430864" y="4484400"/>
            <a:ext cx="713136" cy="51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 i="0" u="none" strike="noStrike" cap="none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r>
              <a:rPr lang="en-US" sz="4800" dirty="0"/>
              <a:t> </a:t>
            </a:r>
            <a:r>
              <a:rPr lang="vi-VN" sz="3200" b="0" dirty="0"/>
              <a:t>/</a:t>
            </a:r>
            <a:r>
              <a:rPr lang="vi-VN" b="0" dirty="0"/>
              <a:t>z</a:t>
            </a:r>
            <a:r>
              <a:rPr lang="vi-VN" sz="3200" b="0" dirty="0"/>
              <a:t>/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36890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4;p12">
            <a:extLst>
              <a:ext uri="{FF2B5EF4-FFF2-40B4-BE49-F238E27FC236}">
                <a16:creationId xmlns:a16="http://schemas.microsoft.com/office/drawing/2014/main" id="{966E9E18-244A-4E27-90B5-3BDE8E7A6F3F}"/>
              </a:ext>
            </a:extLst>
          </p:cNvPr>
          <p:cNvSpPr txBox="1">
            <a:spLocks/>
          </p:cNvSpPr>
          <p:nvPr/>
        </p:nvSpPr>
        <p:spPr>
          <a:xfrm>
            <a:off x="748145" y="1695796"/>
            <a:ext cx="560539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Zilla Slab SemiBold"/>
              <a:buNone/>
              <a:defRPr sz="4400" b="0" i="0" u="none" strike="noStrike" cap="none">
                <a:solidFill>
                  <a:schemeClr val="accent3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algn="ctr"/>
            <a:r>
              <a:rPr lang="en-US" sz="6600" dirty="0"/>
              <a:t>How to pronounce </a:t>
            </a:r>
            <a:br>
              <a:rPr lang="en-US" dirty="0"/>
            </a:br>
            <a:r>
              <a:rPr lang="en-US" sz="8000" dirty="0"/>
              <a:t>-</a:t>
            </a:r>
            <a:r>
              <a:rPr lang="en-US" sz="11500" dirty="0"/>
              <a:t>e</a:t>
            </a:r>
            <a:r>
              <a:rPr lang="vi-VN" sz="11500" dirty="0"/>
              <a:t>d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363170" y="337642"/>
            <a:ext cx="5982628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Cách 1 </a:t>
            </a:r>
            <a:r>
              <a:rPr lang="vi-VN" sz="3200" dirty="0"/>
              <a:t>(dựa trên chữ viết)</a:t>
            </a:r>
            <a:r>
              <a:rPr lang="vi-VN" sz="5400" dirty="0"/>
              <a:t>:</a:t>
            </a:r>
            <a:endParaRPr sz="5400" dirty="0"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1"/>
          </p:nvPr>
        </p:nvSpPr>
        <p:spPr>
          <a:xfrm>
            <a:off x="186729" y="1481070"/>
            <a:ext cx="1559568" cy="305839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1. </a:t>
            </a:r>
            <a:r>
              <a:rPr lang="vi-VN" sz="2400" b="1" dirty="0"/>
              <a:t>/id/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>
              <a:solidFill>
                <a:srgbClr val="ED8227"/>
              </a:solidFill>
            </a:endParaRP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2.</a:t>
            </a:r>
            <a:r>
              <a:rPr lang="vi-VN" sz="2400" b="1" dirty="0"/>
              <a:t> /t/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3.</a:t>
            </a:r>
            <a:r>
              <a:rPr lang="vi-VN" sz="2400" b="1" dirty="0"/>
              <a:t> /d/</a:t>
            </a:r>
            <a:r>
              <a:rPr lang="vi-VN" sz="2400" dirty="0"/>
              <a:t>:                         </a:t>
            </a:r>
            <a:endParaRPr sz="2400" dirty="0"/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Google Shape;317;p15">
            <a:extLst>
              <a:ext uri="{FF2B5EF4-FFF2-40B4-BE49-F238E27FC236}">
                <a16:creationId xmlns:a16="http://schemas.microsoft.com/office/drawing/2014/main" id="{D85B28EC-F1E3-48CF-B468-AE3E5EAE3A70}"/>
              </a:ext>
            </a:extLst>
          </p:cNvPr>
          <p:cNvSpPr txBox="1">
            <a:spLocks/>
          </p:cNvSpPr>
          <p:nvPr/>
        </p:nvSpPr>
        <p:spPr>
          <a:xfrm>
            <a:off x="1705046" y="1435859"/>
            <a:ext cx="6888939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ED8227"/>
                </a:solidFill>
              </a:rPr>
              <a:t>–ted, -ded</a:t>
            </a:r>
            <a:endParaRPr lang="vi-VN" sz="2400" dirty="0"/>
          </a:p>
        </p:txBody>
      </p:sp>
      <p:sp>
        <p:nvSpPr>
          <p:cNvPr id="8" name="Google Shape;317;p15">
            <a:extLst>
              <a:ext uri="{FF2B5EF4-FFF2-40B4-BE49-F238E27FC236}">
                <a16:creationId xmlns:a16="http://schemas.microsoft.com/office/drawing/2014/main" id="{5E553576-CB4C-4BF5-A55B-2BA456F61F9A}"/>
              </a:ext>
            </a:extLst>
          </p:cNvPr>
          <p:cNvSpPr txBox="1">
            <a:spLocks/>
          </p:cNvSpPr>
          <p:nvPr/>
        </p:nvSpPr>
        <p:spPr>
          <a:xfrm>
            <a:off x="1705046" y="2406929"/>
            <a:ext cx="6888938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C00000"/>
                </a:solidFill>
              </a:rPr>
              <a:t>–phed, -ghed, -ped, -ked, - ced, -ssed, 				-shed, -ched, -xed</a:t>
            </a:r>
          </a:p>
        </p:txBody>
      </p:sp>
      <p:sp>
        <p:nvSpPr>
          <p:cNvPr id="9" name="Google Shape;317;p15">
            <a:extLst>
              <a:ext uri="{FF2B5EF4-FFF2-40B4-BE49-F238E27FC236}">
                <a16:creationId xmlns:a16="http://schemas.microsoft.com/office/drawing/2014/main" id="{D7DAB3AA-DC61-46B0-8E4E-B12EF1CE4B75}"/>
              </a:ext>
            </a:extLst>
          </p:cNvPr>
          <p:cNvSpPr txBox="1">
            <a:spLocks/>
          </p:cNvSpPr>
          <p:nvPr/>
        </p:nvSpPr>
        <p:spPr>
          <a:xfrm>
            <a:off x="1705047" y="3389015"/>
            <a:ext cx="6888937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những trường hợp còn lại</a:t>
            </a:r>
          </a:p>
        </p:txBody>
      </p:sp>
    </p:spTree>
    <p:extLst>
      <p:ext uri="{BB962C8B-B14F-4D97-AF65-F5344CB8AC3E}">
        <p14:creationId xmlns:p14="http://schemas.microsoft.com/office/powerpoint/2010/main" val="12729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363170" y="337642"/>
            <a:ext cx="5982628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Cách 2 </a:t>
            </a:r>
            <a:r>
              <a:rPr lang="vi-VN" sz="3200" dirty="0"/>
              <a:t>(dựa trên phát âm)</a:t>
            </a:r>
            <a:r>
              <a:rPr lang="vi-VN" sz="5400" dirty="0"/>
              <a:t>:</a:t>
            </a:r>
            <a:endParaRPr sz="5400" dirty="0"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1"/>
          </p:nvPr>
        </p:nvSpPr>
        <p:spPr>
          <a:xfrm>
            <a:off x="186729" y="1481070"/>
            <a:ext cx="1559568" cy="305839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1. </a:t>
            </a:r>
            <a:r>
              <a:rPr lang="vi-VN" sz="2400" b="1" dirty="0"/>
              <a:t>/id/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>
              <a:solidFill>
                <a:srgbClr val="ED8227"/>
              </a:solidFill>
            </a:endParaRP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2.</a:t>
            </a:r>
            <a:r>
              <a:rPr lang="vi-VN" sz="2400" b="1" dirty="0"/>
              <a:t> /t/</a:t>
            </a:r>
            <a:r>
              <a:rPr lang="vi-VN" sz="2400" dirty="0"/>
              <a:t>:</a:t>
            </a:r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vi-VN" sz="2400" dirty="0"/>
          </a:p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vi-VN" sz="2400" b="1" dirty="0">
                <a:solidFill>
                  <a:srgbClr val="ED8227"/>
                </a:solidFill>
              </a:rPr>
              <a:t>3.</a:t>
            </a:r>
            <a:r>
              <a:rPr lang="vi-VN" sz="2400" b="1" dirty="0"/>
              <a:t> /d/</a:t>
            </a:r>
            <a:r>
              <a:rPr lang="vi-VN" sz="2400" dirty="0"/>
              <a:t>:                         </a:t>
            </a:r>
            <a:endParaRPr sz="2400" dirty="0"/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Google Shape;317;p15">
            <a:extLst>
              <a:ext uri="{FF2B5EF4-FFF2-40B4-BE49-F238E27FC236}">
                <a16:creationId xmlns:a16="http://schemas.microsoft.com/office/drawing/2014/main" id="{D85B28EC-F1E3-48CF-B468-AE3E5EAE3A70}"/>
              </a:ext>
            </a:extLst>
          </p:cNvPr>
          <p:cNvSpPr txBox="1">
            <a:spLocks/>
          </p:cNvSpPr>
          <p:nvPr/>
        </p:nvSpPr>
        <p:spPr>
          <a:xfrm>
            <a:off x="1705046" y="1435859"/>
            <a:ext cx="7438954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</a:t>
            </a:r>
            <a:r>
              <a:rPr lang="vi-VN" sz="2400"/>
              <a:t>cùng là </a:t>
            </a:r>
            <a:r>
              <a:rPr lang="pl-PL" sz="2400" dirty="0">
                <a:solidFill>
                  <a:srgbClr val="ED8227"/>
                </a:solidFill>
              </a:rPr>
              <a:t> /</a:t>
            </a:r>
            <a:r>
              <a:rPr lang="pl-PL" sz="2400" b="1" dirty="0">
                <a:solidFill>
                  <a:srgbClr val="ED8227"/>
                </a:solidFill>
              </a:rPr>
              <a:t>t</a:t>
            </a:r>
            <a:r>
              <a:rPr lang="vi-VN" sz="2400" b="1" dirty="0">
                <a:solidFill>
                  <a:srgbClr val="ED8227"/>
                </a:solidFill>
              </a:rPr>
              <a:t>, d</a:t>
            </a:r>
            <a:r>
              <a:rPr lang="pl-PL" sz="2400" dirty="0">
                <a:solidFill>
                  <a:srgbClr val="ED8227"/>
                </a:solidFill>
              </a:rPr>
              <a:t>/</a:t>
            </a:r>
            <a:endParaRPr lang="vi-VN" sz="2400" dirty="0">
              <a:solidFill>
                <a:srgbClr val="ED8227"/>
              </a:solidFill>
            </a:endParaRPr>
          </a:p>
        </p:txBody>
      </p:sp>
      <p:sp>
        <p:nvSpPr>
          <p:cNvPr id="8" name="Google Shape;317;p15">
            <a:extLst>
              <a:ext uri="{FF2B5EF4-FFF2-40B4-BE49-F238E27FC236}">
                <a16:creationId xmlns:a16="http://schemas.microsoft.com/office/drawing/2014/main" id="{5E553576-CB4C-4BF5-A55B-2BA456F61F9A}"/>
              </a:ext>
            </a:extLst>
          </p:cNvPr>
          <p:cNvSpPr txBox="1">
            <a:spLocks/>
          </p:cNvSpPr>
          <p:nvPr/>
        </p:nvSpPr>
        <p:spPr>
          <a:xfrm>
            <a:off x="1705046" y="2406929"/>
            <a:ext cx="7438954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ED8227"/>
                </a:solidFill>
              </a:rPr>
              <a:t>vô thanh /</a:t>
            </a:r>
            <a:r>
              <a:rPr lang="vi-VN" sz="2400" b="1" dirty="0">
                <a:solidFill>
                  <a:srgbClr val="ED8227"/>
                </a:solidFill>
              </a:rPr>
              <a:t>s, k, p, f</a:t>
            </a:r>
            <a:r>
              <a:rPr lang="vi-VN" sz="2400" dirty="0">
                <a:solidFill>
                  <a:srgbClr val="ED8227"/>
                </a:solidFill>
              </a:rPr>
              <a:t>/</a:t>
            </a:r>
            <a:endParaRPr lang="vi-VN" sz="2400" dirty="0"/>
          </a:p>
        </p:txBody>
      </p:sp>
      <p:sp>
        <p:nvSpPr>
          <p:cNvPr id="9" name="Google Shape;317;p15">
            <a:extLst>
              <a:ext uri="{FF2B5EF4-FFF2-40B4-BE49-F238E27FC236}">
                <a16:creationId xmlns:a16="http://schemas.microsoft.com/office/drawing/2014/main" id="{D7DAB3AA-DC61-46B0-8E4E-B12EF1CE4B75}"/>
              </a:ext>
            </a:extLst>
          </p:cNvPr>
          <p:cNvSpPr txBox="1">
            <a:spLocks/>
          </p:cNvSpPr>
          <p:nvPr/>
        </p:nvSpPr>
        <p:spPr>
          <a:xfrm>
            <a:off x="1705046" y="3389015"/>
            <a:ext cx="7438954" cy="98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101600" indent="0">
              <a:buNone/>
            </a:pPr>
            <a:r>
              <a:rPr lang="vi-VN" sz="2400" dirty="0"/>
              <a:t>tận cùng là </a:t>
            </a:r>
            <a:r>
              <a:rPr lang="vi-VN" sz="2400" dirty="0">
                <a:solidFill>
                  <a:srgbClr val="ED8227"/>
                </a:solidFill>
              </a:rPr>
              <a:t>hữu thanh </a:t>
            </a:r>
            <a:r>
              <a:rPr lang="vi-VN" sz="2400" dirty="0"/>
              <a:t>(những trường hợp còn lại)</a:t>
            </a:r>
          </a:p>
        </p:txBody>
      </p:sp>
    </p:spTree>
    <p:extLst>
      <p:ext uri="{BB962C8B-B14F-4D97-AF65-F5344CB8AC3E}">
        <p14:creationId xmlns:p14="http://schemas.microsoft.com/office/powerpoint/2010/main" val="4136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982</Words>
  <Application>Microsoft Office PowerPoint</Application>
  <PresentationFormat>On-screen Show (16:9)</PresentationFormat>
  <Paragraphs>189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Zilla Slab SemiBold</vt:lpstr>
      <vt:lpstr>Zilla Slab</vt:lpstr>
      <vt:lpstr>Arial</vt:lpstr>
      <vt:lpstr>Calibri</vt:lpstr>
      <vt:lpstr>Red Hat Text</vt:lpstr>
      <vt:lpstr>Montserrat</vt:lpstr>
      <vt:lpstr>DM Sans</vt:lpstr>
      <vt:lpstr>Hume template</vt:lpstr>
      <vt:lpstr>Hello!</vt:lpstr>
      <vt:lpstr>How to pronounce  -s/-es</vt:lpstr>
      <vt:lpstr>Cách 1 (dựa trên chữ viết):</vt:lpstr>
      <vt:lpstr>Cách 2 (dựa trên phát âm):</vt:lpstr>
      <vt:lpstr>Cách 2 (dựa trên phát âm):</vt:lpstr>
      <vt:lpstr> Examples:</vt:lpstr>
      <vt:lpstr>PowerPoint Presentation</vt:lpstr>
      <vt:lpstr>Cách 1 (dựa trên chữ viết):</vt:lpstr>
      <vt:lpstr>Cách 2 (dựa trên phát âm):</vt:lpstr>
      <vt:lpstr> Examples:</vt:lpstr>
      <vt:lpstr>Notes:</vt:lpstr>
      <vt:lpstr>Notes:</vt:lpstr>
      <vt:lpstr>Thank you for listening!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dai The traditional dress of Vietnam</dc:title>
  <dc:creator>Ly Giao Nguyen Tran</dc:creator>
  <cp:lastModifiedBy>Ly Giao Nguyen Tran</cp:lastModifiedBy>
  <cp:revision>99</cp:revision>
  <dcterms:modified xsi:type="dcterms:W3CDTF">2021-09-27T02:51:29Z</dcterms:modified>
</cp:coreProperties>
</file>