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</p:sldMasterIdLst>
  <p:notesMasterIdLst>
    <p:notesMasterId r:id="rId23"/>
  </p:notesMasterIdLst>
  <p:sldIdLst>
    <p:sldId id="401" r:id="rId2"/>
    <p:sldId id="327" r:id="rId3"/>
    <p:sldId id="402" r:id="rId4"/>
    <p:sldId id="403" r:id="rId5"/>
    <p:sldId id="329" r:id="rId6"/>
    <p:sldId id="333" r:id="rId7"/>
    <p:sldId id="331" r:id="rId8"/>
    <p:sldId id="404" r:id="rId9"/>
    <p:sldId id="334" r:id="rId10"/>
    <p:sldId id="347" r:id="rId11"/>
    <p:sldId id="405" r:id="rId12"/>
    <p:sldId id="406" r:id="rId13"/>
    <p:sldId id="356" r:id="rId14"/>
    <p:sldId id="407" r:id="rId15"/>
    <p:sldId id="351" r:id="rId16"/>
    <p:sldId id="352" r:id="rId17"/>
    <p:sldId id="363" r:id="rId18"/>
    <p:sldId id="364" r:id="rId19"/>
    <p:sldId id="359" r:id="rId20"/>
    <p:sldId id="360" r:id="rId21"/>
    <p:sldId id="39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36E102-4E0A-4A26-969C-CF1766CFAA9E}">
  <a:tblStyle styleId="{2636E102-4E0A-4A26-969C-CF1766CFAA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8256" autoAdjust="0"/>
  </p:normalViewPr>
  <p:slideViewPr>
    <p:cSldViewPr snapToGrid="0">
      <p:cViewPr varScale="1">
        <p:scale>
          <a:sx n="80" d="100"/>
          <a:sy n="80" d="100"/>
        </p:scale>
        <p:origin x="88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248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8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Tình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trạng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này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nếu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không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khắc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phục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kịp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thời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sẽ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tạo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thành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“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thói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quen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ngôn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ngữ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”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có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hại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nhất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là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tư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duy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sẽ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mất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sự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rõ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ràng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chính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xác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khó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tường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minh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vấn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đề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khi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diễn</a:t>
            </a:r>
            <a:r>
              <a:rPr lang="en-US" dirty="0" smtClean="0">
                <a:solidFill>
                  <a:srgbClr val="333333"/>
                </a:solidFill>
                <a:latin typeface="Merriweather-Regular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Merriweather-Regular" charset="0"/>
              </a:rPr>
              <a:t>đạt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0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</a:t>
            </a:r>
            <a:r>
              <a:rPr lang="vi-VN" dirty="0" smtClean="0"/>
              <a:t>oạn clip vừa rồi gửi đến 1 thông điệp “đừng giết chết tv"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0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6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50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trước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khi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phát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phong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trào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Giữ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gìn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sáng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Tiếng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Việt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chí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Phạm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Văn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Tạp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chí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(nay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Tạp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chí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Cộng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1966: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nip Single Corner Rectangle 51"/>
          <p:cNvSpPr/>
          <p:nvPr userDrawn="1"/>
        </p:nvSpPr>
        <p:spPr>
          <a:xfrm>
            <a:off x="26433" y="53011"/>
            <a:ext cx="567589" cy="308730"/>
          </a:xfrm>
          <a:prstGeom prst="snip1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 userDrawn="1"/>
        </p:nvSpPr>
        <p:spPr>
          <a:xfrm>
            <a:off x="634215" y="53011"/>
            <a:ext cx="8448150" cy="3087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 userDrawn="1"/>
        </p:nvSpPr>
        <p:spPr>
          <a:xfrm>
            <a:off x="2284508" y="34581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smtClean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GIỮ GÌN SỰ TRONG SÁNG CỦA TIẾNG VIỆT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107668" y="32565"/>
            <a:ext cx="46038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1800" b="1">
              <a:solidFill>
                <a:schemeClr val="accent6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58" name="Google Shape;110;p4"/>
          <p:cNvGrpSpPr/>
          <p:nvPr userDrawn="1"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59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AAC46-BB80-3845-9BEA-A0AE5D9B7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82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3476F-670B-0A4A-93C2-9D7537E0B0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59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78" r:id="rId2"/>
    <p:sldLayoutId id="2147483679" r:id="rId3"/>
    <p:sldLayoutId id="2147483680" r:id="rId4"/>
    <p:sldLayoutId id="2147483685" r:id="rId5"/>
    <p:sldLayoutId id="214748368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71" y="559558"/>
            <a:ext cx="2514477" cy="453815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6270" y="1078447"/>
            <a:ext cx="7006728" cy="4019266"/>
          </a:xfrm>
          <a:prstGeom prst="roundRect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6270" y="628071"/>
            <a:ext cx="2357957" cy="450376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6270" y="1200839"/>
            <a:ext cx="7006728" cy="36796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Giữ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gìn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thời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đại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atin typeface="Old English Text MT" panose="03040902040508030806" pitchFamily="66" charset="0"/>
                <a:cs typeface="Times New Roman" panose="02020603050405020304" pitchFamily="18" charset="0"/>
              </a:rPr>
              <a:t> nay</a:t>
            </a:r>
            <a:endParaRPr lang="en-US" sz="4000" b="1" dirty="0">
              <a:latin typeface="Old English Text MT" panose="03040902040508030806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65" y="1354048"/>
            <a:ext cx="1854555" cy="1854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23" y="1922828"/>
            <a:ext cx="2054888" cy="257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398" y="970395"/>
            <a:ext cx="2319495" cy="13109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87516" y="125883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...</a:t>
            </a:r>
            <a:endParaRPr lang="en-US" sz="2800" b="1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60" y="508013"/>
            <a:ext cx="4331424" cy="22356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9936" y="970395"/>
            <a:ext cx="29508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“delay” 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hoãn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“confirm” 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32"/>
          <p:cNvSpPr txBox="1">
            <a:spLocks/>
          </p:cNvSpPr>
          <p:nvPr/>
        </p:nvSpPr>
        <p:spPr>
          <a:xfrm>
            <a:off x="1351522" y="1262120"/>
            <a:ext cx="7425782" cy="8942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Thiếu sự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Google Shape;446;p32"/>
          <p:cNvSpPr txBox="1">
            <a:spLocks/>
          </p:cNvSpPr>
          <p:nvPr/>
        </p:nvSpPr>
        <p:spPr>
          <a:xfrm>
            <a:off x="1418581" y="2377246"/>
            <a:ext cx="7185592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Có sự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449;p32"/>
          <p:cNvSpPr txBox="1">
            <a:spLocks/>
          </p:cNvSpPr>
          <p:nvPr/>
        </p:nvSpPr>
        <p:spPr>
          <a:xfrm>
            <a:off x="1449865" y="3708674"/>
            <a:ext cx="7142021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Hiện tượng thiếu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giao tiếp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92182" y="694965"/>
            <a:ext cx="8685123" cy="378463"/>
            <a:chOff x="776923" y="1172642"/>
            <a:chExt cx="5619172" cy="378463"/>
          </a:xfrm>
        </p:grpSpPr>
        <p:sp>
          <p:nvSpPr>
            <p:cNvPr id="43" name="Rounded Rectangle 42"/>
            <p:cNvSpPr/>
            <p:nvPr/>
          </p:nvSpPr>
          <p:spPr>
            <a:xfrm>
              <a:off x="776923" y="1174346"/>
              <a:ext cx="5200448" cy="376759"/>
            </a:xfrm>
            <a:prstGeom prst="round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Round Diagonal Corner Rectangle 43"/>
            <p:cNvSpPr/>
            <p:nvPr/>
          </p:nvSpPr>
          <p:spPr>
            <a:xfrm>
              <a:off x="1014276" y="1249309"/>
              <a:ext cx="471625" cy="265456"/>
            </a:xfrm>
            <a:prstGeom prst="round2DiagRect">
              <a:avLst/>
            </a:prstGeom>
            <a:solidFill>
              <a:srgbClr val="0066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55328" y="1172642"/>
              <a:ext cx="4740767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1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THỰC TRẠNG SỬ DỤNG TIẾNG VIỆT HIỆN NAY: 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8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51" y="-717651"/>
            <a:ext cx="9177051" cy="61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8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49" y="1118297"/>
            <a:ext cx="4025203" cy="402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32" y="1118297"/>
            <a:ext cx="1460271" cy="1947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8" name="Group 27"/>
          <p:cNvGrpSpPr/>
          <p:nvPr/>
        </p:nvGrpSpPr>
        <p:grpSpPr>
          <a:xfrm>
            <a:off x="383711" y="661105"/>
            <a:ext cx="7701698" cy="361852"/>
            <a:chOff x="729476" y="2517201"/>
            <a:chExt cx="7701698" cy="361852"/>
          </a:xfrm>
        </p:grpSpPr>
        <p:sp>
          <p:nvSpPr>
            <p:cNvPr id="29" name="Rounded Rectangle 28"/>
            <p:cNvSpPr/>
            <p:nvPr/>
          </p:nvSpPr>
          <p:spPr>
            <a:xfrm>
              <a:off x="729476" y="2520417"/>
              <a:ext cx="7501673" cy="358636"/>
            </a:xfrm>
            <a:prstGeom prst="round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ound Diagonal Corner Rectangle 29"/>
            <p:cNvSpPr/>
            <p:nvPr/>
          </p:nvSpPr>
          <p:spPr>
            <a:xfrm>
              <a:off x="941369" y="2568552"/>
              <a:ext cx="517505" cy="234514"/>
            </a:xfrm>
            <a:prstGeom prst="round2Diag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58874" y="2517201"/>
              <a:ext cx="6972300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sz="1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GIẢI PHÁP </a:t>
              </a:r>
              <a:r>
                <a:rPr lang="vi-VN" sz="1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GIỮ </a:t>
              </a:r>
              <a:r>
                <a:rPr lang="vi-VN" sz="1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GÌN SỰ TRONG SÁNG CỦA TIẾNG VIỆT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5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15" y="616197"/>
            <a:ext cx="4428578" cy="4447464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Rectangle 4"/>
          <p:cNvSpPr/>
          <p:nvPr/>
        </p:nvSpPr>
        <p:spPr>
          <a:xfrm>
            <a:off x="5737298" y="2839929"/>
            <a:ext cx="3406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Helvetica Neue" charset="0"/>
              </a:rPr>
              <a:t>(</a:t>
            </a:r>
            <a:r>
              <a:rPr lang="en-US" b="1" dirty="0" err="1" smtClean="0">
                <a:solidFill>
                  <a:srgbClr val="333333"/>
                </a:solidFill>
                <a:latin typeface="Helvetica Neue" charset="0"/>
              </a:rPr>
              <a:t>Khoản</a:t>
            </a:r>
            <a:r>
              <a:rPr lang="en-US" b="1" dirty="0" smtClean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Helvetica Neue" charset="0"/>
              </a:rPr>
              <a:t>3 </a:t>
            </a:r>
            <a:r>
              <a:rPr lang="en-US" b="1" dirty="0" err="1">
                <a:solidFill>
                  <a:srgbClr val="333333"/>
                </a:solidFill>
                <a:latin typeface="Helvetica Neue" charset="0"/>
              </a:rPr>
              <a:t>Điều</a:t>
            </a:r>
            <a:r>
              <a:rPr lang="en-US" b="1" dirty="0">
                <a:solidFill>
                  <a:srgbClr val="333333"/>
                </a:solidFill>
                <a:latin typeface="Helvetica Neue" charset="0"/>
              </a:rPr>
              <a:t> 5 </a:t>
            </a:r>
            <a:r>
              <a:rPr lang="en-US" b="1" dirty="0" err="1">
                <a:solidFill>
                  <a:srgbClr val="333333"/>
                </a:solidFill>
                <a:latin typeface="Helvetica Neue" charset="0"/>
              </a:rPr>
              <a:t>Hiến</a:t>
            </a:r>
            <a:r>
              <a:rPr lang="en-US" b="1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Helvetica Neue" charset="0"/>
              </a:rPr>
              <a:t>pháp</a:t>
            </a:r>
            <a:r>
              <a:rPr lang="en-US" b="1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Helvetica Neue" charset="0"/>
              </a:rPr>
              <a:t>năm</a:t>
            </a:r>
            <a:r>
              <a:rPr lang="en-US" b="1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Helvetica Neue" charset="0"/>
              </a:rPr>
              <a:t>2013) 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481565" y="1270269"/>
            <a:ext cx="4439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“3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.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Ngôn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ngữ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quốc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gia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là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tiếng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Việt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.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Các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dân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tộc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có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quyền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dùng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tiếng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nói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chữ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viết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giữ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gìn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bản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sắc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dân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tộc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phát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huy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phong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tục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tập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quán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truyền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thống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và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văn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hóa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tốt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đẹp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của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mình</a:t>
            </a:r>
            <a:r>
              <a:rPr lang="en-US" sz="1600" b="1" dirty="0">
                <a:solidFill>
                  <a:srgbClr val="333333"/>
                </a:solidFill>
                <a:latin typeface="Courier New" charset="0"/>
                <a:ea typeface="Courier New" charset="0"/>
                <a:cs typeface="Courier New" charset="0"/>
              </a:rPr>
              <a:t>”. </a:t>
            </a:r>
            <a:endParaRPr lang="en-U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6348" y="767888"/>
            <a:ext cx="4572000" cy="3693319"/>
          </a:xfrm>
          <a:prstGeom prst="rect">
            <a:avLst/>
          </a:prstGeom>
          <a:noFill/>
          <a:ln w="34925">
            <a:solidFill>
              <a:schemeClr val="tx1"/>
            </a:solidFill>
            <a:prstDash val="dashDot"/>
          </a:ln>
        </p:spPr>
        <p:txBody>
          <a:bodyPr>
            <a:spAutoFit/>
          </a:bodyPr>
          <a:lstStyle/>
          <a:p>
            <a:pPr algn="just"/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Du...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262"/>
            <a:ext cx="4340888" cy="4611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3991" y="4558861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b="1" smtClean="0"/>
              <a:t>Phạm Văn Đồng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161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49" y="1118297"/>
            <a:ext cx="4025203" cy="402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953140" y="1609868"/>
            <a:ext cx="3026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b="1" dirty="0" smtClean="0">
                <a:solidFill>
                  <a:srgbClr val="FF0000"/>
                </a:solidFill>
              </a:rPr>
              <a:t>Tình cảm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  <a:r>
              <a:rPr lang="vi-VN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/>
              <a:t>Yêu mến tiếng Việt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1666" y="3617407"/>
            <a:ext cx="2187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Hành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động</a:t>
            </a:r>
            <a:r>
              <a:rPr lang="en-US" sz="1600" b="1" dirty="0" smtClean="0"/>
              <a:t>: </a:t>
            </a:r>
            <a:r>
              <a:rPr lang="vi-VN" sz="1600" b="1" dirty="0" smtClean="0"/>
              <a:t>Trau dồi vốn hiểu biết về tiếng Việt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1666" y="1651586"/>
            <a:ext cx="242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Thái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độ</a:t>
            </a:r>
            <a:r>
              <a:rPr lang="en-US" sz="1600" b="1" dirty="0" smtClean="0"/>
              <a:t>: </a:t>
            </a:r>
            <a:r>
              <a:rPr lang="en-US" sz="1600" b="1" dirty="0" err="1" smtClean="0"/>
              <a:t>Trân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trọng</a:t>
            </a:r>
            <a:r>
              <a:rPr lang="en-US" sz="1600" b="1" dirty="0" smtClean="0"/>
              <a:t> </a:t>
            </a:r>
            <a:r>
              <a:rPr lang="vi-VN" sz="1600" b="1" dirty="0" smtClean="0"/>
              <a:t>tiếng Việt</a:t>
            </a:r>
            <a:endParaRPr lang="en-US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32" y="1118297"/>
            <a:ext cx="1460271" cy="1947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396871" y="3617407"/>
            <a:ext cx="251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Nhận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thức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vi-VN" sz="1600" b="1" dirty="0" smtClean="0"/>
              <a:t>Ý thức bảo vệ, giữ gìn tiếng Việt</a:t>
            </a:r>
            <a:endParaRPr lang="en-US" sz="16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383711" y="661105"/>
            <a:ext cx="7701698" cy="361852"/>
            <a:chOff x="729476" y="2517201"/>
            <a:chExt cx="7701698" cy="361852"/>
          </a:xfrm>
        </p:grpSpPr>
        <p:sp>
          <p:nvSpPr>
            <p:cNvPr id="29" name="Rounded Rectangle 28"/>
            <p:cNvSpPr/>
            <p:nvPr/>
          </p:nvSpPr>
          <p:spPr>
            <a:xfrm>
              <a:off x="729476" y="2520417"/>
              <a:ext cx="7501673" cy="358636"/>
            </a:xfrm>
            <a:prstGeom prst="round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 Diagonal Corner Rectangle 29"/>
            <p:cNvSpPr/>
            <p:nvPr/>
          </p:nvSpPr>
          <p:spPr>
            <a:xfrm>
              <a:off x="941369" y="2568552"/>
              <a:ext cx="517505" cy="234514"/>
            </a:xfrm>
            <a:prstGeom prst="round2Diag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58874" y="2517201"/>
              <a:ext cx="6972300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lvl="0"/>
              <a:r>
                <a:rPr lang="en-US" sz="1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GIẢI PHÁP </a:t>
              </a:r>
              <a:r>
                <a:rPr lang="vi-VN" sz="1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GIỮ GÌN SỰ TRONG SÁNG CỦA TIẾNG VIỆT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sz="half" idx="1"/>
          </p:nvPr>
        </p:nvSpPr>
        <p:spPr>
          <a:xfrm>
            <a:off x="887104" y="1173755"/>
            <a:ext cx="3162981" cy="3394472"/>
          </a:xfrm>
        </p:spPr>
        <p:txBody>
          <a:bodyPr/>
          <a:lstStyle/>
          <a:p>
            <a:pPr marL="139700" indent="0" eaLnBrk="1" hangingPunct="1"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cải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vô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lâu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đời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vô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quí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báu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tộc</a:t>
            </a:r>
            <a:r>
              <a:rPr lang="en-US" altLang="en-US" sz="2400" b="1" i="1" dirty="0" smtClean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”</a:t>
            </a:r>
            <a:endParaRPr lang="vi-VN" altLang="en-US" sz="2400" b="1" i="1" dirty="0" smtClean="0">
              <a:latin typeface="Times New Roman" panose="02020603050405020304" pitchFamily="18" charset="0"/>
              <a:ea typeface="Courier New" charset="0"/>
              <a:cs typeface="Times New Roman" panose="02020603050405020304" pitchFamily="18" charset="0"/>
            </a:endParaRPr>
          </a:p>
          <a:p>
            <a:pPr marL="139700" indent="0" eaLnBrk="1" hangingPunct="1">
              <a:buNone/>
            </a:pPr>
            <a:r>
              <a:rPr lang="vi-VN" altLang="en-US" sz="2400" b="1" i="1" dirty="0" smtClean="0">
                <a:latin typeface="Times New Roman" panose="02020603050405020304" pitchFamily="18" charset="0"/>
                <a:ea typeface="Courier New" charset="0"/>
                <a:cs typeface="Times New Roman" panose="02020603050405020304" pitchFamily="18" charset="0"/>
              </a:rPr>
              <a:t>(Hồ Chí Minh)</a:t>
            </a:r>
            <a:endParaRPr lang="en-US" altLang="en-US" sz="2400" b="1" i="1" dirty="0">
              <a:latin typeface="Times New Roman" panose="02020603050405020304" pitchFamily="18" charset="0"/>
              <a:ea typeface="Courier New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211" y="573206"/>
            <a:ext cx="4943789" cy="44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263"/>
            <a:ext cx="9144000" cy="4611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3224" y="4620280"/>
            <a:ext cx="2762295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Lưu Quang Vũ</a:t>
            </a:r>
            <a:endParaRPr lang="en-US" sz="2800" b="1" dirty="0">
              <a:solidFill>
                <a:schemeClr val="bg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0442" y="2194903"/>
            <a:ext cx="7937592" cy="19389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b="1" u="sng" dirty="0" smtClean="0">
                <a:latin typeface="Times New Roman"/>
                <a:ea typeface="Times New Roman"/>
              </a:rPr>
              <a:t>GỢI Ý</a:t>
            </a:r>
            <a:r>
              <a:rPr lang="en-US" sz="2100" dirty="0" smtClean="0">
                <a:latin typeface="Times New Roman"/>
                <a:ea typeface="Times New Roman"/>
              </a:rPr>
              <a:t>: </a:t>
            </a:r>
            <a:r>
              <a:rPr lang="en-US" sz="2100" dirty="0" err="1" smtClean="0">
                <a:latin typeface="Times New Roman"/>
                <a:ea typeface="Times New Roman"/>
              </a:rPr>
              <a:t>Có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thể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dựa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vào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các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biện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pháp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chung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đã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nêu</a:t>
            </a:r>
            <a:r>
              <a:rPr lang="en-US" sz="2100" dirty="0" smtClean="0">
                <a:latin typeface="Times New Roman"/>
                <a:ea typeface="Times New Roman"/>
              </a:rPr>
              <a:t> ở </a:t>
            </a:r>
            <a:r>
              <a:rPr lang="en-US" sz="2100" dirty="0" err="1" smtClean="0">
                <a:latin typeface="Times New Roman"/>
                <a:ea typeface="Times New Roman"/>
              </a:rPr>
              <a:t>mục</a:t>
            </a:r>
            <a:r>
              <a:rPr lang="en-US" sz="2100" dirty="0" smtClean="0">
                <a:latin typeface="Times New Roman"/>
                <a:ea typeface="Times New Roman"/>
              </a:rPr>
              <a:t> III. </a:t>
            </a:r>
            <a:r>
              <a:rPr lang="en-US" sz="2100" dirty="0" err="1" smtClean="0">
                <a:latin typeface="Times New Roman"/>
                <a:ea typeface="Times New Roman"/>
              </a:rPr>
              <a:t>Từ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đó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gắn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với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thực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tiễn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sử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dụng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tiếng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Việt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ngày</a:t>
            </a:r>
            <a:r>
              <a:rPr lang="en-US" sz="2100" dirty="0" smtClean="0">
                <a:latin typeface="Times New Roman"/>
                <a:ea typeface="Times New Roman"/>
              </a:rPr>
              <a:t> nay </a:t>
            </a:r>
            <a:r>
              <a:rPr lang="en-US" sz="2100" dirty="0" err="1" smtClean="0">
                <a:latin typeface="Times New Roman"/>
                <a:ea typeface="Times New Roman"/>
              </a:rPr>
              <a:t>để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đưa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ra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biện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pháp</a:t>
            </a:r>
            <a:r>
              <a:rPr lang="en-US" sz="2100" dirty="0" smtClean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phù</a:t>
            </a:r>
            <a:r>
              <a:rPr lang="en-US" sz="2100" dirty="0">
                <a:latin typeface="Times New Roman"/>
                <a:ea typeface="Times New Roman"/>
              </a:rPr>
              <a:t> </a:t>
            </a:r>
            <a:r>
              <a:rPr lang="en-US" sz="2100" dirty="0" err="1" smtClean="0">
                <a:latin typeface="Times New Roman"/>
                <a:ea typeface="Times New Roman"/>
              </a:rPr>
              <a:t>hợp</a:t>
            </a:r>
            <a:r>
              <a:rPr lang="en-US" sz="2100" dirty="0" smtClean="0"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1800" dirty="0">
              <a:latin typeface="Times New Roman"/>
              <a:ea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1171" y="654819"/>
            <a:ext cx="2652078" cy="346249"/>
            <a:chOff x="776923" y="4313403"/>
            <a:chExt cx="2652078" cy="346249"/>
          </a:xfrm>
        </p:grpSpPr>
        <p:sp>
          <p:nvSpPr>
            <p:cNvPr id="7" name="Rounded Rectangle 6"/>
            <p:cNvSpPr/>
            <p:nvPr/>
          </p:nvSpPr>
          <p:spPr>
            <a:xfrm>
              <a:off x="776923" y="4316489"/>
              <a:ext cx="2366327" cy="343163"/>
            </a:xfrm>
            <a:prstGeom prst="round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860388" y="4362714"/>
              <a:ext cx="522584" cy="263420"/>
            </a:xfrm>
            <a:prstGeom prst="round2DiagRect">
              <a:avLst/>
            </a:prstGeom>
            <a:solidFill>
              <a:srgbClr val="0066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7705" y="4313403"/>
              <a:ext cx="1901296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lvl="0"/>
              <a:r>
                <a:rPr lang="vi-V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LUYỆN TẬP</a:t>
              </a:r>
              <a:endPara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54973" y="1210801"/>
            <a:ext cx="8039031" cy="65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9865" y="114537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6B98A">
                    <a:lumMod val="50000"/>
                  </a:srgb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vi-VN" sz="1800" b="1" dirty="0" smtClean="0">
                <a:solidFill>
                  <a:srgbClr val="86B98A">
                    <a:lumMod val="50000"/>
                  </a:srgb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Biểu hiện:</a:t>
            </a:r>
            <a:endParaRPr lang="en-US" sz="1800" b="1" dirty="0">
              <a:solidFill>
                <a:srgbClr val="86B98A">
                  <a:lumMod val="50000"/>
                </a:srgbClr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83202" y="1587723"/>
            <a:ext cx="3751022" cy="894220"/>
            <a:chOff x="1283202" y="1587723"/>
            <a:chExt cx="3751022" cy="950800"/>
          </a:xfrm>
        </p:grpSpPr>
        <p:sp>
          <p:nvSpPr>
            <p:cNvPr id="3" name="Google Shape;443;p32"/>
            <p:cNvSpPr txBox="1">
              <a:spLocks/>
            </p:cNvSpPr>
            <p:nvPr/>
          </p:nvSpPr>
          <p:spPr>
            <a:xfrm>
              <a:off x="1449865" y="1587723"/>
              <a:ext cx="3584359" cy="9508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600" b="1" dirty="0" smtClean="0">
                  <a:latin typeface="+mj-lt"/>
                </a:rPr>
                <a:t>Ở</a:t>
              </a:r>
              <a:r>
                <a:rPr lang="en-US" sz="1600" b="1" dirty="0" smtClean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chuẩn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mực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và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việc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tuân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thủ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đúng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chuẩn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mực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của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tiếng</a:t>
              </a:r>
              <a:r>
                <a:rPr lang="en-US" sz="1600" b="1" dirty="0">
                  <a:latin typeface="+mj-lt"/>
                </a:rPr>
                <a:t> </a:t>
              </a:r>
              <a:r>
                <a:rPr lang="en-US" sz="1600" b="1" dirty="0" err="1">
                  <a:latin typeface="+mj-lt"/>
                </a:rPr>
                <a:t>Việt</a:t>
              </a:r>
              <a:r>
                <a:rPr lang="en-US" sz="1600" b="1" dirty="0">
                  <a:latin typeface="+mj-lt"/>
                </a:rPr>
                <a:t>.</a:t>
              </a:r>
            </a:p>
          </p:txBody>
        </p:sp>
        <p:sp>
          <p:nvSpPr>
            <p:cNvPr id="4" name="Google Shape;14004;p94"/>
            <p:cNvSpPr/>
            <p:nvPr/>
          </p:nvSpPr>
          <p:spPr>
            <a:xfrm rot="16200000">
              <a:off x="1283201" y="1766419"/>
              <a:ext cx="119729" cy="119728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5" name="Google Shape;446;p32"/>
          <p:cNvSpPr txBox="1">
            <a:spLocks/>
          </p:cNvSpPr>
          <p:nvPr/>
        </p:nvSpPr>
        <p:spPr>
          <a:xfrm>
            <a:off x="1449865" y="2391862"/>
            <a:ext cx="3162648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600" b="1" dirty="0" err="1" smtClean="0">
                <a:cs typeface="Times New Roman" panose="02020603050405020304" pitchFamily="18" charset="0"/>
              </a:rPr>
              <a:t>Không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cho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phép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pha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tạp</a:t>
            </a:r>
            <a:r>
              <a:rPr lang="en-US" sz="1600" b="1" dirty="0" smtClean="0"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cs typeface="Times New Roman" panose="02020603050405020304" pitchFamily="18" charset="0"/>
              </a:rPr>
              <a:t>lai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căng</a:t>
            </a:r>
            <a:r>
              <a:rPr lang="en-US" sz="1600" b="1" dirty="0" smtClean="0"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cs typeface="Times New Roman" panose="02020603050405020304" pitchFamily="18" charset="0"/>
              </a:rPr>
              <a:t>sử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dụng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tuỳ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tiện</a:t>
            </a:r>
            <a:r>
              <a:rPr lang="en-US" sz="1600" b="1" dirty="0" smtClean="0"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cs typeface="Times New Roman" panose="02020603050405020304" pitchFamily="18" charset="0"/>
              </a:rPr>
              <a:t>không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cần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thiết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những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yếu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tố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của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ngôn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ngữ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khác</a:t>
            </a:r>
            <a:r>
              <a:rPr lang="en-US" sz="1600" b="1" dirty="0" smtClean="0">
                <a:cs typeface="Times New Roman" panose="02020603050405020304" pitchFamily="18" charset="0"/>
              </a:rPr>
              <a:t>.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26" name="Google Shape;14004;p94"/>
          <p:cNvSpPr/>
          <p:nvPr/>
        </p:nvSpPr>
        <p:spPr>
          <a:xfrm rot="16200000">
            <a:off x="1294929" y="2561908"/>
            <a:ext cx="119729" cy="11972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449;p32"/>
          <p:cNvSpPr txBox="1">
            <a:spLocks/>
          </p:cNvSpPr>
          <p:nvPr/>
        </p:nvSpPr>
        <p:spPr>
          <a:xfrm>
            <a:off x="1449865" y="3765792"/>
            <a:ext cx="339344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smtClean="0">
                <a:cs typeface="Times New Roman" panose="02020603050405020304" pitchFamily="18" charset="0"/>
              </a:rPr>
              <a:t>Tính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văn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hóa</a:t>
            </a:r>
            <a:r>
              <a:rPr lang="en-US" sz="1600" b="1" dirty="0" smtClean="0"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cs typeface="Times New Roman" panose="02020603050405020304" pitchFamily="18" charset="0"/>
              </a:rPr>
              <a:t>lịch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sư</a:t>
            </a:r>
            <a:r>
              <a:rPr lang="en-US" sz="1600" b="1" dirty="0" smtClean="0">
                <a:cs typeface="Times New Roman" panose="02020603050405020304" pitchFamily="18" charset="0"/>
              </a:rPr>
              <a:t>̣ </a:t>
            </a:r>
            <a:r>
              <a:rPr lang="en-US" sz="1600" b="1" dirty="0" err="1" smtClean="0">
                <a:cs typeface="Times New Roman" panose="02020603050405020304" pitchFamily="18" charset="0"/>
              </a:rPr>
              <a:t>của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lời</a:t>
            </a:r>
            <a:r>
              <a:rPr lang="en-US" sz="1600" b="1" dirty="0" smtClean="0"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cs typeface="Times New Roman" panose="02020603050405020304" pitchFamily="18" charset="0"/>
              </a:rPr>
              <a:t>nói</a:t>
            </a:r>
            <a:r>
              <a:rPr lang="en-US" sz="1600" b="1" dirty="0" smtClean="0">
                <a:cs typeface="Times New Roman" panose="02020603050405020304" pitchFamily="18" charset="0"/>
              </a:rPr>
              <a:t>.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28" name="Google Shape;14004;p94"/>
          <p:cNvSpPr/>
          <p:nvPr/>
        </p:nvSpPr>
        <p:spPr>
          <a:xfrm rot="16200000">
            <a:off x="1286558" y="3900003"/>
            <a:ext cx="119729" cy="11972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866" y="499018"/>
            <a:ext cx="3613058" cy="448241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92182" y="690839"/>
            <a:ext cx="5720992" cy="382589"/>
            <a:chOff x="776923" y="1168516"/>
            <a:chExt cx="5720992" cy="382589"/>
          </a:xfrm>
        </p:grpSpPr>
        <p:sp>
          <p:nvSpPr>
            <p:cNvPr id="43" name="Rounded Rectangle 42"/>
            <p:cNvSpPr/>
            <p:nvPr/>
          </p:nvSpPr>
          <p:spPr>
            <a:xfrm>
              <a:off x="776923" y="1174346"/>
              <a:ext cx="5200448" cy="376759"/>
            </a:xfrm>
            <a:prstGeom prst="round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Round Diagonal Corner Rectangle 43"/>
            <p:cNvSpPr/>
            <p:nvPr/>
          </p:nvSpPr>
          <p:spPr>
            <a:xfrm>
              <a:off x="1014276" y="1249309"/>
              <a:ext cx="471625" cy="265456"/>
            </a:xfrm>
            <a:prstGeom prst="round2DiagRect">
              <a:avLst/>
            </a:prstGeom>
            <a:solidFill>
              <a:srgbClr val="0066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7148" y="1168516"/>
              <a:ext cx="4740767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1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SỰ TRONG SÁNG CỦA TIẾNG VIỆT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7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32"/>
          <p:cNvSpPr txBox="1">
            <a:spLocks/>
          </p:cNvSpPr>
          <p:nvPr/>
        </p:nvSpPr>
        <p:spPr>
          <a:xfrm>
            <a:off x="987964" y="1339238"/>
            <a:ext cx="7880613" cy="8942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Thiếu sự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quy tắc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2182" y="697490"/>
            <a:ext cx="8919616" cy="558432"/>
            <a:chOff x="776923" y="1174346"/>
            <a:chExt cx="5466736" cy="376759"/>
          </a:xfrm>
        </p:grpSpPr>
        <p:sp>
          <p:nvSpPr>
            <p:cNvPr id="43" name="Rounded Rectangle 42"/>
            <p:cNvSpPr/>
            <p:nvPr/>
          </p:nvSpPr>
          <p:spPr>
            <a:xfrm>
              <a:off x="776923" y="1174346"/>
              <a:ext cx="5200448" cy="376759"/>
            </a:xfrm>
            <a:prstGeom prst="round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Round Diagonal Corner Rectangle 43"/>
            <p:cNvSpPr/>
            <p:nvPr/>
          </p:nvSpPr>
          <p:spPr>
            <a:xfrm>
              <a:off x="1000791" y="1193092"/>
              <a:ext cx="471625" cy="265456"/>
            </a:xfrm>
            <a:prstGeom prst="round2DiagRect">
              <a:avLst/>
            </a:prstGeom>
            <a:solidFill>
              <a:srgbClr val="0066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02892" y="1177870"/>
              <a:ext cx="4740767" cy="295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24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THỰC TRẠNG SỬ DỤNG TIẾNG VIỆT HIỆN NAY: </a:t>
              </a:r>
              <a:endPara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6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-17585"/>
            <a:ext cx="9144000" cy="5161085"/>
            <a:chOff x="1142999" y="-17585"/>
            <a:chExt cx="6877261" cy="5161085"/>
          </a:xfrm>
        </p:grpSpPr>
        <p:pic>
          <p:nvPicPr>
            <p:cNvPr id="24577" name="Picture 5" descr="a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99" y="-17585"/>
              <a:ext cx="2072473" cy="2417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8" name="Picture 9" descr="“Xử lý” chứ không phải “sử lý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100" y="-17585"/>
              <a:ext cx="2648160" cy="2417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9" name="Picture 11" descr="Những tấm biển sai chính tả ‘vô duyên’ nhấ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380203"/>
              <a:ext cx="2158826" cy="276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0" name="Picture 13" descr="bien_saichinhta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399" y="2322634"/>
              <a:ext cx="2417885" cy="2820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5" descr="baoVanNghe_saichinht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699" y="2380203"/>
              <a:ext cx="2417885" cy="276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17" descr="bien_saichinhta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399" y="-17585"/>
              <a:ext cx="2417885" cy="2417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1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844" y="0"/>
            <a:ext cx="9273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32"/>
          <p:cNvSpPr txBox="1">
            <a:spLocks/>
          </p:cNvSpPr>
          <p:nvPr/>
        </p:nvSpPr>
        <p:spPr>
          <a:xfrm>
            <a:off x="1351522" y="1262120"/>
            <a:ext cx="7425782" cy="8942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Thiếu sự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Google Shape;446;p32"/>
          <p:cNvSpPr txBox="1">
            <a:spLocks/>
          </p:cNvSpPr>
          <p:nvPr/>
        </p:nvSpPr>
        <p:spPr>
          <a:xfrm>
            <a:off x="1418581" y="2377246"/>
            <a:ext cx="7185592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Có sự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449;p32"/>
          <p:cNvSpPr txBox="1">
            <a:spLocks/>
          </p:cNvSpPr>
          <p:nvPr/>
        </p:nvSpPr>
        <p:spPr>
          <a:xfrm>
            <a:off x="1449865" y="3708674"/>
            <a:ext cx="7142021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92182" y="694965"/>
            <a:ext cx="8685123" cy="378463"/>
            <a:chOff x="776923" y="1172642"/>
            <a:chExt cx="5619172" cy="378463"/>
          </a:xfrm>
        </p:grpSpPr>
        <p:sp>
          <p:nvSpPr>
            <p:cNvPr id="43" name="Rounded Rectangle 42"/>
            <p:cNvSpPr/>
            <p:nvPr/>
          </p:nvSpPr>
          <p:spPr>
            <a:xfrm>
              <a:off x="776923" y="1174346"/>
              <a:ext cx="5200448" cy="376759"/>
            </a:xfrm>
            <a:prstGeom prst="round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Round Diagonal Corner Rectangle 43"/>
            <p:cNvSpPr/>
            <p:nvPr/>
          </p:nvSpPr>
          <p:spPr>
            <a:xfrm>
              <a:off x="1014276" y="1249309"/>
              <a:ext cx="471625" cy="265456"/>
            </a:xfrm>
            <a:prstGeom prst="round2DiagRect">
              <a:avLst/>
            </a:prstGeom>
            <a:solidFill>
              <a:srgbClr val="0066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800" b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55328" y="1172642"/>
              <a:ext cx="4740767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1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THỰC TRẠNG SỬ DỤNG TIẾNG VIỆT HIỆN NAY: </a:t>
              </a:r>
              <a:endPara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3557116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730" y="0"/>
            <a:ext cx="56672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787</Words>
  <Application>Microsoft Office PowerPoint</Application>
  <PresentationFormat>On-screen Show (16:9)</PresentationFormat>
  <Paragraphs>45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American Typewriter</vt:lpstr>
      <vt:lpstr>Arial</vt:lpstr>
      <vt:lpstr>Catamaran</vt:lpstr>
      <vt:lpstr>Courier New</vt:lpstr>
      <vt:lpstr>Helvetica Neue</vt:lpstr>
      <vt:lpstr>Merriweather-Regular</vt:lpstr>
      <vt:lpstr>Old English Text MT</vt:lpstr>
      <vt:lpstr>Tahoma</vt:lpstr>
      <vt:lpstr>Times New Roman</vt:lpstr>
      <vt:lpstr>Vibur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GIỮ GÌN SỰ  TRONG SÁNG CỦA  TIẾNG VIỆT</dc:title>
  <dc:creator>THAY KHOA</dc:creator>
  <cp:lastModifiedBy>Nguyen Tung Quan</cp:lastModifiedBy>
  <cp:revision>76</cp:revision>
  <dcterms:modified xsi:type="dcterms:W3CDTF">2021-09-21T01:08:40Z</dcterms:modified>
</cp:coreProperties>
</file>