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  <p:sldMasterId id="2147483733" r:id="rId2"/>
    <p:sldMasterId id="2147483735" r:id="rId3"/>
  </p:sldMasterIdLst>
  <p:notesMasterIdLst>
    <p:notesMasterId r:id="rId17"/>
  </p:notesMasterIdLst>
  <p:sldIdLst>
    <p:sldId id="304" r:id="rId4"/>
    <p:sldId id="289" r:id="rId5"/>
    <p:sldId id="305" r:id="rId6"/>
    <p:sldId id="320" r:id="rId7"/>
    <p:sldId id="308" r:id="rId8"/>
    <p:sldId id="310" r:id="rId9"/>
    <p:sldId id="311" r:id="rId10"/>
    <p:sldId id="312" r:id="rId11"/>
    <p:sldId id="313" r:id="rId12"/>
    <p:sldId id="321" r:id="rId13"/>
    <p:sldId id="315" r:id="rId14"/>
    <p:sldId id="322" r:id="rId15"/>
    <p:sldId id="29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9900"/>
    <a:srgbClr val="FF33CC"/>
    <a:srgbClr val="FF66FF"/>
    <a:srgbClr val="FF99FF"/>
    <a:srgbClr val="66FF33"/>
    <a:srgbClr val="3333FF"/>
    <a:srgbClr val="FF0066"/>
    <a:srgbClr val="5A930D"/>
    <a:srgbClr val="F78B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0947" autoAdjust="0"/>
  </p:normalViewPr>
  <p:slideViewPr>
    <p:cSldViewPr>
      <p:cViewPr varScale="1">
        <p:scale>
          <a:sx n="115" d="100"/>
          <a:sy n="115" d="100"/>
        </p:scale>
        <p:origin x="158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8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D4308C0-9451-4648-AD4F-ECDBE1C450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4D39D9-F7AE-4ADE-8CD7-ACB36EF5C3BA}" type="slidenum">
              <a:rPr lang="en-US"/>
              <a:pPr/>
              <a:t>12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219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4D39D9-F7AE-4ADE-8CD7-ACB36EF5C3BA}" type="slidenum">
              <a:rPr lang="en-US"/>
              <a:pPr/>
              <a:t>13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739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2ADF70-3EE9-4630-AF86-25836856E72F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87400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87401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402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403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7404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87405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06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07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08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09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7410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87411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412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413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7414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87415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16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17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18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19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87420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21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B47A4-F057-4B60-9A16-F85B47F281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B7BB8-6211-47BA-9B54-75000E4C70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A1C0C1-DB93-406A-8A5B-10A5ECD59C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23E9D2-788F-4301-9DE6-9E169FBF69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9251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9251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251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2519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252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252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5C5DA20A-8CC8-4420-BDF0-6190CA7183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83A94-E813-4D9A-B672-F4848DF290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F3E38-F8EB-4C8B-AC97-5895076199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79E80-AB95-499C-AE3D-CAA7DC052B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B8D61-C13E-45B6-96D8-2BECB8A2AB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BD895-3B5F-4C97-ABDE-DBEDB9B371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66FBD-71AC-41CE-A163-B3E70A303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84A81-F9EE-43A7-97C0-1C9ACFFE84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2A1CA-4378-4A18-9431-43C126810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7F73E-F454-4DE2-9EAC-FA4A63496F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96B2A-494E-48C2-93FC-994660FDE9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818C5-4458-4A23-AB1D-0A980CF878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558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F07DEEA-E530-4473-873B-64F85FA6E54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464AE-D185-418F-934D-8DDBC848A8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8E4E7-B3F4-4044-BABF-387296A97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53073-E084-4474-B0AE-777F4BA148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BD1E1-E937-4584-8A49-F5311E8EDC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FC341-54D8-49B2-B531-065341CD91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4E2FC-7958-4B9A-AEED-59B9207676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28B6C-F9F3-47FC-BE5F-0EAE1DA310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8841C-F23B-4A2D-9B40-A6D84BE9BB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90BAC-1DA0-4393-8209-1093E5B796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B95B6-A87A-475D-B628-A95792C486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D5044-85A6-4B4B-B472-A4A8C5EDCB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2938975-BA74-4B1B-9E21-6D4AA8465D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00F46-DAAD-4774-9D39-4A6C30FC5C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79C22-89B4-4AED-91E7-737E5B3950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DE5B9-E46F-4F70-90BD-30F3F90EE0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71776-9FD4-4D8E-9891-4646386263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E363B-F40D-4206-A8CE-126D8BDA12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4DFB3-6A24-4F33-A521-C2CBF15F0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6CF2DCC-9CAE-4DA6-927E-7B738D4E70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8637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637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6378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8637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8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8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8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8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8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8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8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38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6388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86389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8639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39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39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639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9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39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6396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8639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39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39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0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0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0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0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0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8640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8640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40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6408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86409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8641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6411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8641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1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1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1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1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1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1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41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8642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89" r:id="rId12"/>
    <p:sldLayoutId id="2147483790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fld id="{C88E991A-85A9-4CFF-B610-3B6B1E1A603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91495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91496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91497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E8E0E6F6-67D2-4B82-AC85-EAFF7C3269D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e%20td%20Cl2.flv%20-%20YouTube.av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362364F-14DC-4E3A-8DCA-17FAC7FD6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0"/>
            <a:ext cx="9220200" cy="6934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144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TÍNH CHẤT HÓA HỌC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937" y="1906226"/>
            <a:ext cx="8670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cao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B058306-3589-4630-95A1-F8F733F3011F}"/>
              </a:ext>
            </a:extLst>
          </p:cNvPr>
          <p:cNvGrpSpPr/>
          <p:nvPr/>
        </p:nvGrpSpPr>
        <p:grpSpPr>
          <a:xfrm>
            <a:off x="1066800" y="2813126"/>
            <a:ext cx="3124201" cy="584775"/>
            <a:chOff x="1066800" y="2617693"/>
            <a:chExt cx="2659577" cy="584775"/>
          </a:xfrm>
        </p:grpSpPr>
        <p:sp>
          <p:nvSpPr>
            <p:cNvPr id="8" name="TextBox 7"/>
            <p:cNvSpPr txBox="1"/>
            <p:nvPr/>
          </p:nvSpPr>
          <p:spPr>
            <a:xfrm>
              <a:off x="1066800" y="2617693"/>
              <a:ext cx="2286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Fe  +  H</a:t>
              </a:r>
              <a:r>
                <a:rPr lang="en-US" sz="3200" b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O           </a:t>
              </a:r>
              <a:endPara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Straight Arrow Connector 8"/>
            <p:cNvCxnSpPr>
              <a:cxnSpLocks/>
            </p:cNvCxnSpPr>
            <p:nvPr/>
          </p:nvCxnSpPr>
          <p:spPr>
            <a:xfrm>
              <a:off x="2904422" y="2928767"/>
              <a:ext cx="821955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72D71762-C2A6-4C3D-8D18-4D3A89D17C13}"/>
              </a:ext>
            </a:extLst>
          </p:cNvPr>
          <p:cNvSpPr/>
          <p:nvPr/>
        </p:nvSpPr>
        <p:spPr>
          <a:xfrm>
            <a:off x="4507702" y="2811635"/>
            <a:ext cx="18998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3200" b="1" baseline="-25000" dirty="0"/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3C67DF18-9E41-4AE3-86FC-F635EC1B5AB1}"/>
              </a:ext>
            </a:extLst>
          </p:cNvPr>
          <p:cNvSpPr txBox="1"/>
          <p:nvPr/>
        </p:nvSpPr>
        <p:spPr>
          <a:xfrm>
            <a:off x="3265695" y="27548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570</a:t>
            </a:r>
            <a:r>
              <a:rPr lang="en-US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grpSp>
        <p:nvGrpSpPr>
          <p:cNvPr id="23" name="Group 26">
            <a:extLst>
              <a:ext uri="{FF2B5EF4-FFF2-40B4-BE49-F238E27FC236}">
                <a16:creationId xmlns:a16="http://schemas.microsoft.com/office/drawing/2014/main" id="{5FA2F900-9B99-4E5A-B7BE-392612809B14}"/>
              </a:ext>
            </a:extLst>
          </p:cNvPr>
          <p:cNvGrpSpPr/>
          <p:nvPr/>
        </p:nvGrpSpPr>
        <p:grpSpPr>
          <a:xfrm>
            <a:off x="685800" y="3887691"/>
            <a:ext cx="3505201" cy="584775"/>
            <a:chOff x="742460" y="2617693"/>
            <a:chExt cx="2983917" cy="584775"/>
          </a:xfrm>
        </p:grpSpPr>
        <p:sp>
          <p:nvSpPr>
            <p:cNvPr id="24" name="TextBox 7">
              <a:extLst>
                <a:ext uri="{FF2B5EF4-FFF2-40B4-BE49-F238E27FC236}">
                  <a16:creationId xmlns:a16="http://schemas.microsoft.com/office/drawing/2014/main" id="{0AF446BC-570F-4397-A102-300C60AEF7F4}"/>
                </a:ext>
              </a:extLst>
            </p:cNvPr>
            <p:cNvSpPr txBox="1"/>
            <p:nvPr/>
          </p:nvSpPr>
          <p:spPr>
            <a:xfrm>
              <a:off x="742460" y="2617693"/>
              <a:ext cx="2286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3Fe  +  4H</a:t>
              </a:r>
              <a:r>
                <a:rPr lang="en-US" sz="3200" b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O           </a:t>
              </a:r>
              <a:endPara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0" name="Straight Arrow Connector 8">
              <a:extLst>
                <a:ext uri="{FF2B5EF4-FFF2-40B4-BE49-F238E27FC236}">
                  <a16:creationId xmlns:a16="http://schemas.microsoft.com/office/drawing/2014/main" id="{BF2A942D-1227-4F24-BA02-AB49C59EC9D7}"/>
                </a:ext>
              </a:extLst>
            </p:cNvPr>
            <p:cNvCxnSpPr>
              <a:cxnSpLocks/>
            </p:cNvCxnSpPr>
            <p:nvPr/>
          </p:nvCxnSpPr>
          <p:spPr>
            <a:xfrm>
              <a:off x="2904422" y="2928767"/>
              <a:ext cx="821955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1">
            <a:extLst>
              <a:ext uri="{FF2B5EF4-FFF2-40B4-BE49-F238E27FC236}">
                <a16:creationId xmlns:a16="http://schemas.microsoft.com/office/drawing/2014/main" id="{AA547D50-C1A7-4A6F-A463-A767E9DE71DB}"/>
              </a:ext>
            </a:extLst>
          </p:cNvPr>
          <p:cNvSpPr/>
          <p:nvPr/>
        </p:nvSpPr>
        <p:spPr>
          <a:xfrm>
            <a:off x="4507702" y="3886200"/>
            <a:ext cx="23086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+ 4H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3200" b="1" baseline="-25000" dirty="0"/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559388D1-3203-4D00-8572-697209820363}"/>
              </a:ext>
            </a:extLst>
          </p:cNvPr>
          <p:cNvSpPr txBox="1"/>
          <p:nvPr/>
        </p:nvSpPr>
        <p:spPr>
          <a:xfrm>
            <a:off x="3265695" y="3829433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570</a:t>
            </a:r>
            <a:r>
              <a:rPr lang="en-US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43306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/>
      <p:bldP spid="31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720" y="726141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TRẠNG THÁI TỰ NHIÊN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4814" y="1385047"/>
            <a:ext cx="53115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quặng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Fe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2129120"/>
            <a:ext cx="5943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Quặng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hematit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khan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5106" y="2837332"/>
            <a:ext cx="7239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Quặng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hematit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nâu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.nH</a:t>
            </a:r>
            <a:r>
              <a:rPr lang="en-US" sz="3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0623" y="3558991"/>
            <a:ext cx="800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Quặng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manhetit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sng" dirty="0" err="1">
                <a:latin typeface="Times New Roman" pitchFamily="18" charset="0"/>
                <a:cs typeface="Times New Roman" pitchFamily="18" charset="0"/>
              </a:rPr>
              <a:t>quặng</a:t>
            </a:r>
            <a:r>
              <a:rPr lang="en-US" sz="30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sng" dirty="0" err="1"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30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sng" dirty="0" err="1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30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u="sng" dirty="0" err="1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4244791"/>
            <a:ext cx="5562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Quặng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xiderit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FeCO</a:t>
            </a:r>
            <a:r>
              <a:rPr lang="en-US" sz="3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5447" y="4894732"/>
            <a:ext cx="5562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Quặng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pirit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FeS</a:t>
            </a:r>
            <a:r>
              <a:rPr lang="en-US" sz="3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44" name="Picture 4" descr="teddybook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30388"/>
            <a:ext cx="4191000" cy="3884612"/>
          </a:xfrm>
          <a:prstGeom prst="rect">
            <a:avLst/>
          </a:prstGeom>
          <a:noFill/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1DA4128C-D008-42EA-B028-B13A3C305085}"/>
              </a:ext>
            </a:extLst>
          </p:cNvPr>
          <p:cNvSpPr txBox="1"/>
          <p:nvPr/>
        </p:nvSpPr>
        <p:spPr>
          <a:xfrm>
            <a:off x="3505200" y="228600"/>
            <a:ext cx="518160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  <a:p>
            <a:pPr marL="571500" indent="-571500" algn="just" eaLnBrk="1" hangingPunct="1">
              <a:buFontTx/>
              <a:buChar char="-"/>
            </a:pP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27.</a:t>
            </a:r>
          </a:p>
          <a:p>
            <a:pPr marL="571500" indent="-571500" algn="just" eaLnBrk="1" hangingPunct="1">
              <a:buFontTx/>
              <a:buChar char="-"/>
            </a:pP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2642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44" name="Picture 4" descr="teddybook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30388"/>
            <a:ext cx="4191000" cy="3884612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84198B7-2A20-407B-B9E4-A003079373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905037"/>
            <a:ext cx="5334462" cy="25239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46" name="Picture 2" descr="CVS000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352800"/>
            <a:ext cx="2873375" cy="32385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017058" y="1447800"/>
            <a:ext cx="53743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31: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SẮT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400" y="2716650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/>
                <a:cs typeface="Times New Roman"/>
              </a:rPr>
              <a:t>►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VỊ TRÍ VÀ TÍNH CHẤT VẬT LÝ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4400" y="3618637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/>
                <a:cs typeface="Times New Roman"/>
              </a:rPr>
              <a:t>►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TÍNH CHẤT HÓA HỌC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4400" y="4520625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/>
                <a:cs typeface="Times New Roman"/>
              </a:rPr>
              <a:t>►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TRẠNG THÁI TỰ NHIÊN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0C5C09D7-8A68-4711-9B3B-489FCF7E3286}"/>
              </a:ext>
            </a:extLst>
          </p:cNvPr>
          <p:cNvSpPr txBox="1"/>
          <p:nvPr/>
        </p:nvSpPr>
        <p:spPr>
          <a:xfrm>
            <a:off x="-35858" y="296329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b="1" i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VIII: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SẮT VÀ MỘT SỐ KIM LOẠI QUAN TRỌNG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11306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VỊ TRÍ VÀ TÍNH CHẤT VẬT LÝ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13716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electron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9472" y="1914137"/>
            <a:ext cx="6019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 (Z = 26): 1s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2s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2p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3s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3p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3d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4s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8213" y="2505635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1s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2s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2p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3s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3p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3d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8213" y="3151094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1s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2s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2p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3s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3p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3d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6870" y="38100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trí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35964" y="4452319"/>
            <a:ext cx="8243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VIIIB,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4, ô 26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50B30EFE-1C0F-4543-AFF6-A011ACB4CD0E}"/>
              </a:ext>
            </a:extLst>
          </p:cNvPr>
          <p:cNvSpPr txBox="1"/>
          <p:nvPr/>
        </p:nvSpPr>
        <p:spPr>
          <a:xfrm>
            <a:off x="6096000" y="193174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[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3d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6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4s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2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Hộp Văn bản 20">
            <a:extLst>
              <a:ext uri="{FF2B5EF4-FFF2-40B4-BE49-F238E27FC236}">
                <a16:creationId xmlns:a16="http://schemas.microsoft.com/office/drawing/2014/main" id="{F8FA88DD-6671-4E5C-844E-7D9C5CEA0DA5}"/>
              </a:ext>
            </a:extLst>
          </p:cNvPr>
          <p:cNvSpPr txBox="1"/>
          <p:nvPr/>
        </p:nvSpPr>
        <p:spPr>
          <a:xfrm>
            <a:off x="5105400" y="2505634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[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3d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6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BE6298B7-2425-40A7-AC78-5E774E92FD81}"/>
              </a:ext>
            </a:extLst>
          </p:cNvPr>
          <p:cNvSpPr txBox="1"/>
          <p:nvPr/>
        </p:nvSpPr>
        <p:spPr>
          <a:xfrm>
            <a:off x="5055184" y="3106396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[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3d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  <p:bldP spid="17" grpId="0"/>
      <p:bldP spid="18" grpId="0"/>
      <p:bldP spid="8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11306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VỊ TRÍ VÀ TÍNH CHẤT VẬT LÝ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" y="1499501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lý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713859-2414-4E81-BF21-4A9BDE9010BA}"/>
              </a:ext>
            </a:extLst>
          </p:cNvPr>
          <p:cNvSpPr/>
          <p:nvPr/>
        </p:nvSpPr>
        <p:spPr>
          <a:xfrm>
            <a:off x="216877" y="4771310"/>
            <a:ext cx="838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just">
              <a:spcAft>
                <a:spcPts val="0"/>
              </a:spcAft>
            </a:pP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nhiễm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hút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vi-VN" sz="32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CF1F6A-D21C-4A61-8B24-34393CF98437}"/>
              </a:ext>
            </a:extLst>
          </p:cNvPr>
          <p:cNvSpPr/>
          <p:nvPr/>
        </p:nvSpPr>
        <p:spPr>
          <a:xfrm>
            <a:off x="216877" y="2200989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just">
              <a:spcAft>
                <a:spcPts val="0"/>
              </a:spcAft>
            </a:pP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rắn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màu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trắng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dẻo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chảy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1540</a:t>
            </a:r>
            <a:r>
              <a:rPr lang="en-US" sz="3200" b="1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  <a:endParaRPr lang="vi-VN" sz="3200" b="1" dirty="0">
              <a:solidFill>
                <a:srgbClr val="0000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16C459-E0B2-4927-A2BD-399484D6965E}"/>
              </a:ext>
            </a:extLst>
          </p:cNvPr>
          <p:cNvSpPr/>
          <p:nvPr/>
        </p:nvSpPr>
        <p:spPr>
          <a:xfrm>
            <a:off x="216877" y="3490980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just">
              <a:spcAft>
                <a:spcPts val="0"/>
              </a:spcAft>
            </a:pP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kém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nhôm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Fe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kim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nặng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3200" b="1" dirty="0">
              <a:solidFill>
                <a:srgbClr val="0000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9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144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TÍNH CHẤT HÓA HỌC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636131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khử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3+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266EE4-BB03-40C9-A942-01E2697301CF}"/>
              </a:ext>
            </a:extLst>
          </p:cNvPr>
          <p:cNvSpPr txBox="1"/>
          <p:nvPr/>
        </p:nvSpPr>
        <p:spPr>
          <a:xfrm>
            <a:off x="4013233" y="2991345"/>
            <a:ext cx="1967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32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 2e</a:t>
            </a:r>
            <a:endParaRPr lang="en-US" sz="3200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21E2B9-7C9D-4A9F-8728-011D2ED4C7C8}"/>
              </a:ext>
            </a:extLst>
          </p:cNvPr>
          <p:cNvSpPr txBox="1"/>
          <p:nvPr/>
        </p:nvSpPr>
        <p:spPr>
          <a:xfrm>
            <a:off x="4013233" y="3987225"/>
            <a:ext cx="1967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32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3+</a:t>
            </a:r>
            <a:r>
              <a:rPr lang="en-US" sz="32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 3e</a:t>
            </a:r>
            <a:endParaRPr lang="en-US" sz="3200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BF1A5C7-852D-44B9-B908-3F8DFD1BF107}"/>
              </a:ext>
            </a:extLst>
          </p:cNvPr>
          <p:cNvGrpSpPr/>
          <p:nvPr/>
        </p:nvGrpSpPr>
        <p:grpSpPr>
          <a:xfrm>
            <a:off x="1985352" y="2973115"/>
            <a:ext cx="2209800" cy="584775"/>
            <a:chOff x="1143000" y="3072960"/>
            <a:chExt cx="2209800" cy="584775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7D6EBAC-8535-4D58-B927-423481E0352E}"/>
                </a:ext>
              </a:extLst>
            </p:cNvPr>
            <p:cNvSpPr/>
            <p:nvPr/>
          </p:nvSpPr>
          <p:spPr>
            <a:xfrm>
              <a:off x="1143000" y="3072960"/>
              <a:ext cx="22098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Fe</a:t>
              </a:r>
              <a:endParaRPr lang="vi-VN" sz="3200" dirty="0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830978FC-271E-45A4-BC8F-0BA335188AEE}"/>
                </a:ext>
              </a:extLst>
            </p:cNvPr>
            <p:cNvCxnSpPr/>
            <p:nvPr/>
          </p:nvCxnSpPr>
          <p:spPr>
            <a:xfrm>
              <a:off x="1905000" y="3352800"/>
              <a:ext cx="9906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206BC73-315C-468B-9C42-E31D46C3CB69}"/>
              </a:ext>
            </a:extLst>
          </p:cNvPr>
          <p:cNvGrpSpPr/>
          <p:nvPr/>
        </p:nvGrpSpPr>
        <p:grpSpPr>
          <a:xfrm>
            <a:off x="1962916" y="3968995"/>
            <a:ext cx="2209800" cy="584775"/>
            <a:chOff x="1143000" y="3072960"/>
            <a:chExt cx="2209800" cy="58477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FDACB8F-67E2-41ED-B80B-F4D670B65177}"/>
                </a:ext>
              </a:extLst>
            </p:cNvPr>
            <p:cNvSpPr/>
            <p:nvPr/>
          </p:nvSpPr>
          <p:spPr>
            <a:xfrm>
              <a:off x="1143000" y="3072960"/>
              <a:ext cx="220980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Fe</a:t>
              </a:r>
              <a:endParaRPr lang="vi-VN" sz="3200" dirty="0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01A87F19-C292-4B3B-B4D4-AF4EA9C3B51E}"/>
                </a:ext>
              </a:extLst>
            </p:cNvPr>
            <p:cNvCxnSpPr/>
            <p:nvPr/>
          </p:nvCxnSpPr>
          <p:spPr>
            <a:xfrm>
              <a:off x="1905000" y="3352800"/>
              <a:ext cx="9906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144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TÍNH CHẤT HÓA HỌC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5240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kim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92B69BC-6021-497D-997D-73ED662AD505}"/>
              </a:ext>
            </a:extLst>
          </p:cNvPr>
          <p:cNvGrpSpPr/>
          <p:nvPr/>
        </p:nvGrpSpPr>
        <p:grpSpPr>
          <a:xfrm>
            <a:off x="1274414" y="2634590"/>
            <a:ext cx="2315136" cy="523220"/>
            <a:chOff x="1274414" y="2634590"/>
            <a:chExt cx="2315136" cy="523220"/>
          </a:xfrm>
        </p:grpSpPr>
        <p:sp>
          <p:nvSpPr>
            <p:cNvPr id="10" name="TextBox 9"/>
            <p:cNvSpPr txBox="1"/>
            <p:nvPr/>
          </p:nvSpPr>
          <p:spPr>
            <a:xfrm>
              <a:off x="1274414" y="2634590"/>
              <a:ext cx="1295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Fe + S                       </a:t>
              </a:r>
            </a:p>
          </p:txBody>
        </p:sp>
        <p:grpSp>
          <p:nvGrpSpPr>
            <p:cNvPr id="11" name="Group 12"/>
            <p:cNvGrpSpPr/>
            <p:nvPr/>
          </p:nvGrpSpPr>
          <p:grpSpPr>
            <a:xfrm>
              <a:off x="2638397" y="2634590"/>
              <a:ext cx="951153" cy="369332"/>
              <a:chOff x="5105400" y="2136528"/>
              <a:chExt cx="1234475" cy="369332"/>
            </a:xfrm>
          </p:grpSpPr>
          <p:cxnSp>
            <p:nvCxnSpPr>
              <p:cNvPr id="12" name="Straight Arrow Connector 11"/>
              <p:cNvCxnSpPr>
                <a:cxnSpLocks/>
              </p:cNvCxnSpPr>
              <p:nvPr/>
            </p:nvCxnSpPr>
            <p:spPr>
              <a:xfrm>
                <a:off x="5105400" y="2438400"/>
                <a:ext cx="1234475" cy="0"/>
              </a:xfrm>
              <a:prstGeom prst="straightConnector1">
                <a:avLst/>
              </a:prstGeom>
              <a:ln w="28575">
                <a:solidFill>
                  <a:srgbClr val="0000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5528177" y="2136528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b="1" baseline="30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182710E-0F30-4FCB-9B83-A63F3AA8D668}"/>
              </a:ext>
            </a:extLst>
          </p:cNvPr>
          <p:cNvSpPr/>
          <p:nvPr/>
        </p:nvSpPr>
        <p:spPr>
          <a:xfrm>
            <a:off x="3772383" y="2653647"/>
            <a:ext cx="7633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FeS</a:t>
            </a:r>
            <a:endParaRPr lang="vi-VN" sz="28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E245FF-7400-431B-B8B7-88D8BAC75A4E}"/>
              </a:ext>
            </a:extLst>
          </p:cNvPr>
          <p:cNvSpPr/>
          <p:nvPr/>
        </p:nvSpPr>
        <p:spPr>
          <a:xfrm>
            <a:off x="4062328" y="3836781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sz="2800" b="1" dirty="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05B62389-41BC-4AF8-9719-01D498ABA774}"/>
              </a:ext>
            </a:extLst>
          </p:cNvPr>
          <p:cNvGrpSpPr/>
          <p:nvPr/>
        </p:nvGrpSpPr>
        <p:grpSpPr>
          <a:xfrm>
            <a:off x="1271483" y="3822895"/>
            <a:ext cx="2614145" cy="527281"/>
            <a:chOff x="1271483" y="3822895"/>
            <a:chExt cx="2614145" cy="527281"/>
          </a:xfrm>
        </p:grpSpPr>
        <p:sp>
          <p:nvSpPr>
            <p:cNvPr id="15" name="TextBox 14"/>
            <p:cNvSpPr txBox="1"/>
            <p:nvPr/>
          </p:nvSpPr>
          <p:spPr>
            <a:xfrm>
              <a:off x="1271483" y="3826956"/>
              <a:ext cx="19005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Fe +    O</a:t>
              </a:r>
              <a:r>
                <a:rPr lang="en-US" sz="2800" b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                  </a:t>
              </a:r>
              <a:endPara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6" name="Group 12">
              <a:extLst>
                <a:ext uri="{FF2B5EF4-FFF2-40B4-BE49-F238E27FC236}">
                  <a16:creationId xmlns:a16="http://schemas.microsoft.com/office/drawing/2014/main" id="{BD8DD207-D9CB-4A1C-8E2D-D0EB0D8B3991}"/>
                </a:ext>
              </a:extLst>
            </p:cNvPr>
            <p:cNvGrpSpPr/>
            <p:nvPr/>
          </p:nvGrpSpPr>
          <p:grpSpPr>
            <a:xfrm>
              <a:off x="2934475" y="3822895"/>
              <a:ext cx="951153" cy="369332"/>
              <a:chOff x="5105400" y="2136528"/>
              <a:chExt cx="1234475" cy="369332"/>
            </a:xfrm>
          </p:grpSpPr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978CB03C-9A98-4AD8-A378-5FC1F5DF9D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05400" y="2438400"/>
                <a:ext cx="1234475" cy="0"/>
              </a:xfrm>
              <a:prstGeom prst="straightConnector1">
                <a:avLst/>
              </a:prstGeom>
              <a:ln w="28575">
                <a:solidFill>
                  <a:srgbClr val="0000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728C149-9FBD-4F5C-A24B-D5CD16FC17ED}"/>
                  </a:ext>
                </a:extLst>
              </p:cNvPr>
              <p:cNvSpPr txBox="1"/>
              <p:nvPr/>
            </p:nvSpPr>
            <p:spPr>
              <a:xfrm>
                <a:off x="5528177" y="2136528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b="1" baseline="30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25DDA627-BBE6-4F2E-A9C3-C6CA2361D365}"/>
              </a:ext>
            </a:extLst>
          </p:cNvPr>
          <p:cNvSpPr/>
          <p:nvPr/>
        </p:nvSpPr>
        <p:spPr>
          <a:xfrm>
            <a:off x="5066507" y="3836781"/>
            <a:ext cx="213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(Fe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.FeO)</a:t>
            </a:r>
            <a:endParaRPr lang="vi-VN" sz="2800" b="1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2380209-7519-43BC-BCD6-3459D5B1A351}"/>
              </a:ext>
            </a:extLst>
          </p:cNvPr>
          <p:cNvSpPr/>
          <p:nvPr/>
        </p:nvSpPr>
        <p:spPr>
          <a:xfrm>
            <a:off x="4473659" y="4976646"/>
            <a:ext cx="104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FeCl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800" b="1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F6E6303-D6C8-4061-A077-B99A5E8C61E6}"/>
              </a:ext>
            </a:extLst>
          </p:cNvPr>
          <p:cNvGrpSpPr/>
          <p:nvPr/>
        </p:nvGrpSpPr>
        <p:grpSpPr>
          <a:xfrm>
            <a:off x="1285940" y="4936384"/>
            <a:ext cx="2779186" cy="531734"/>
            <a:chOff x="1285940" y="4936384"/>
            <a:chExt cx="2779186" cy="531734"/>
          </a:xfrm>
        </p:grpSpPr>
        <p:sp>
          <p:nvSpPr>
            <p:cNvPr id="20" name="TextBox 19"/>
            <p:cNvSpPr txBox="1"/>
            <p:nvPr/>
          </p:nvSpPr>
          <p:spPr>
            <a:xfrm>
              <a:off x="1285940" y="4944898"/>
              <a:ext cx="17928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Fe +   Cl</a:t>
              </a:r>
              <a:r>
                <a:rPr lang="en-US" sz="2800" b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                 </a:t>
              </a:r>
              <a:endPara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1" name="Group 12">
              <a:extLst>
                <a:ext uri="{FF2B5EF4-FFF2-40B4-BE49-F238E27FC236}">
                  <a16:creationId xmlns:a16="http://schemas.microsoft.com/office/drawing/2014/main" id="{757DD8D9-5162-4CC9-9755-3655C9351EFD}"/>
                </a:ext>
              </a:extLst>
            </p:cNvPr>
            <p:cNvGrpSpPr/>
            <p:nvPr/>
          </p:nvGrpSpPr>
          <p:grpSpPr>
            <a:xfrm>
              <a:off x="3113973" y="4936384"/>
              <a:ext cx="951153" cy="369332"/>
              <a:chOff x="5105400" y="2136528"/>
              <a:chExt cx="1234475" cy="369332"/>
            </a:xfrm>
          </p:grpSpPr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5048D310-1BE0-4997-A898-94C176B986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05400" y="2438400"/>
                <a:ext cx="1234475" cy="0"/>
              </a:xfrm>
              <a:prstGeom prst="straightConnector1">
                <a:avLst/>
              </a:prstGeom>
              <a:ln w="28575">
                <a:solidFill>
                  <a:srgbClr val="0000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1D18B3C-3D09-4AD4-A26F-ACEBE85CCC66}"/>
                  </a:ext>
                </a:extLst>
              </p:cNvPr>
              <p:cNvSpPr txBox="1"/>
              <p:nvPr/>
            </p:nvSpPr>
            <p:spPr>
              <a:xfrm>
                <a:off x="5528177" y="2136528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b="1" baseline="30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9AF09477-CE7E-46B2-8F3C-909E8F7AAA7C}"/>
              </a:ext>
            </a:extLst>
          </p:cNvPr>
          <p:cNvSpPr/>
          <p:nvPr/>
        </p:nvSpPr>
        <p:spPr>
          <a:xfrm>
            <a:off x="1103839" y="382849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6E5DC91-8611-4736-A47D-7854710B5FC6}"/>
              </a:ext>
            </a:extLst>
          </p:cNvPr>
          <p:cNvSpPr/>
          <p:nvPr/>
        </p:nvSpPr>
        <p:spPr>
          <a:xfrm>
            <a:off x="2103506" y="384299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C04FF11-84DF-4348-B104-F7797CBF3E0B}"/>
              </a:ext>
            </a:extLst>
          </p:cNvPr>
          <p:cNvSpPr/>
          <p:nvPr/>
        </p:nvSpPr>
        <p:spPr>
          <a:xfrm>
            <a:off x="4291558" y="497664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FF34DFF-8384-4324-82A9-A6438A547C68}"/>
              </a:ext>
            </a:extLst>
          </p:cNvPr>
          <p:cNvSpPr/>
          <p:nvPr/>
        </p:nvSpPr>
        <p:spPr>
          <a:xfrm>
            <a:off x="1112632" y="495524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C5B7028-E5EB-455E-9274-9CD7BB3BBB1F}"/>
              </a:ext>
            </a:extLst>
          </p:cNvPr>
          <p:cNvSpPr/>
          <p:nvPr/>
        </p:nvSpPr>
        <p:spPr>
          <a:xfrm>
            <a:off x="2025689" y="495524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972B654-91DD-4D00-9297-F3BB12D85541}"/>
              </a:ext>
            </a:extLst>
          </p:cNvPr>
          <p:cNvSpPr/>
          <p:nvPr/>
        </p:nvSpPr>
        <p:spPr>
          <a:xfrm>
            <a:off x="3850699" y="4270996"/>
            <a:ext cx="1816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8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8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vi-VN" sz="2800" b="1" dirty="0">
              <a:solidFill>
                <a:srgbClr val="00990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736A745-6A36-45D4-9068-EF3F7420F7C9}"/>
              </a:ext>
            </a:extLst>
          </p:cNvPr>
          <p:cNvSpPr/>
          <p:nvPr/>
        </p:nvSpPr>
        <p:spPr>
          <a:xfrm>
            <a:off x="3769452" y="2542990"/>
            <a:ext cx="3770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endParaRPr lang="vi-VN" sz="1400" b="1" dirty="0">
              <a:solidFill>
                <a:srgbClr val="00990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CF631EE-B0E8-4782-9708-6F4CA39DA4CA}"/>
              </a:ext>
            </a:extLst>
          </p:cNvPr>
          <p:cNvSpPr/>
          <p:nvPr/>
        </p:nvSpPr>
        <p:spPr>
          <a:xfrm>
            <a:off x="4006275" y="3707762"/>
            <a:ext cx="5164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+8/3</a:t>
            </a:r>
            <a:endParaRPr lang="vi-VN" sz="1400" b="1" dirty="0">
              <a:solidFill>
                <a:srgbClr val="0099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3A52478-3860-4AC9-9AF2-E051F60A6FD2}"/>
              </a:ext>
            </a:extLst>
          </p:cNvPr>
          <p:cNvSpPr/>
          <p:nvPr/>
        </p:nvSpPr>
        <p:spPr>
          <a:xfrm>
            <a:off x="4485939" y="4862347"/>
            <a:ext cx="3770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+3</a:t>
            </a:r>
            <a:endParaRPr lang="vi-VN" sz="1400" b="1" dirty="0">
              <a:solidFill>
                <a:srgbClr val="009900"/>
              </a:solidFill>
            </a:endParaRPr>
          </a:p>
        </p:txBody>
      </p:sp>
      <p:sp>
        <p:nvSpPr>
          <p:cNvPr id="3" name="Sao: 5 Cánh 2">
            <a:hlinkClick r:id="rId2" action="ppaction://hlinkfile"/>
            <a:extLst>
              <a:ext uri="{FF2B5EF4-FFF2-40B4-BE49-F238E27FC236}">
                <a16:creationId xmlns:a16="http://schemas.microsoft.com/office/drawing/2014/main" id="{003BAB46-2CEE-48FD-8AFA-7E3E5D41E9DC}"/>
              </a:ext>
            </a:extLst>
          </p:cNvPr>
          <p:cNvSpPr/>
          <p:nvPr/>
        </p:nvSpPr>
        <p:spPr>
          <a:xfrm>
            <a:off x="5791200" y="5021127"/>
            <a:ext cx="457200" cy="297994"/>
          </a:xfrm>
          <a:prstGeom prst="star5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8" grpId="0"/>
      <p:bldP spid="29" grpId="0"/>
      <p:bldP spid="30" grpId="0"/>
      <p:bldP spid="36" grpId="0"/>
      <p:bldP spid="37" grpId="0"/>
      <p:bldP spid="38" grpId="0"/>
      <p:bldP spid="39" grpId="0"/>
      <p:bldP spid="41" grpId="0"/>
      <p:bldP spid="47" grpId="0"/>
      <p:bldP spid="34" grpId="0"/>
      <p:bldP spid="35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144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TÍNH CHẤT HÓA HỌC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4478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129484"/>
            <a:ext cx="6019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1 (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loãng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…)</a:t>
            </a:r>
            <a:r>
              <a:rPr lang="en-US" sz="30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A02EDB2-F008-427C-AB0F-F3EEEC8E3350}"/>
              </a:ext>
            </a:extLst>
          </p:cNvPr>
          <p:cNvGrpSpPr/>
          <p:nvPr/>
        </p:nvGrpSpPr>
        <p:grpSpPr>
          <a:xfrm>
            <a:off x="838200" y="3170533"/>
            <a:ext cx="2971800" cy="584775"/>
            <a:chOff x="838200" y="2993664"/>
            <a:chExt cx="2971800" cy="584775"/>
          </a:xfrm>
        </p:grpSpPr>
        <p:sp>
          <p:nvSpPr>
            <p:cNvPr id="11" name="TextBox 10"/>
            <p:cNvSpPr txBox="1"/>
            <p:nvPr/>
          </p:nvSpPr>
          <p:spPr>
            <a:xfrm>
              <a:off x="838200" y="2993664"/>
              <a:ext cx="2971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Fe +   HCl                 </a:t>
              </a:r>
              <a:endPara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2876826" y="3292286"/>
              <a:ext cx="933174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FDE50DEC-1D98-4DA7-8D74-81033913E1AF}"/>
              </a:ext>
            </a:extLst>
          </p:cNvPr>
          <p:cNvSpPr/>
          <p:nvPr/>
        </p:nvSpPr>
        <p:spPr>
          <a:xfrm>
            <a:off x="3810000" y="3179391"/>
            <a:ext cx="20585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FeCl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32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C1368A-60A4-4CC5-B282-BE9D8F449575}"/>
              </a:ext>
            </a:extLst>
          </p:cNvPr>
          <p:cNvSpPr/>
          <p:nvPr/>
        </p:nvSpPr>
        <p:spPr>
          <a:xfrm>
            <a:off x="5638800" y="4256782"/>
            <a:ext cx="21948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FeSO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32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73DE9D-F886-4D28-8168-1996A76EA3BA}"/>
              </a:ext>
            </a:extLst>
          </p:cNvPr>
          <p:cNvSpPr/>
          <p:nvPr/>
        </p:nvSpPr>
        <p:spPr>
          <a:xfrm>
            <a:off x="1667550" y="3179391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3200" b="1" dirty="0">
              <a:solidFill>
                <a:srgbClr val="FF0000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30634DD-FC3B-4171-96AE-89287385F6BD}"/>
              </a:ext>
            </a:extLst>
          </p:cNvPr>
          <p:cNvGrpSpPr/>
          <p:nvPr/>
        </p:nvGrpSpPr>
        <p:grpSpPr>
          <a:xfrm>
            <a:off x="750276" y="4256782"/>
            <a:ext cx="4736123" cy="1077218"/>
            <a:chOff x="750277" y="4079913"/>
            <a:chExt cx="4003734" cy="1077218"/>
          </a:xfrm>
        </p:grpSpPr>
        <p:sp>
          <p:nvSpPr>
            <p:cNvPr id="14" name="TextBox 13"/>
            <p:cNvSpPr txBox="1"/>
            <p:nvPr/>
          </p:nvSpPr>
          <p:spPr>
            <a:xfrm>
              <a:off x="750277" y="4079913"/>
              <a:ext cx="313592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Fe + H</a:t>
              </a:r>
              <a:r>
                <a:rPr lang="en-US" sz="3200" b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SO</a:t>
              </a:r>
              <a:r>
                <a:rPr lang="en-US" sz="3200" b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2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loãng</a:t>
              </a:r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)                   </a:t>
              </a:r>
              <a:endPara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05AA95D6-706E-4C8C-BE1B-561B681BD23C}"/>
                </a:ext>
              </a:extLst>
            </p:cNvPr>
            <p:cNvCxnSpPr/>
            <p:nvPr/>
          </p:nvCxnSpPr>
          <p:spPr>
            <a:xfrm>
              <a:off x="3820837" y="4380971"/>
              <a:ext cx="933174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7552" y="20574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 (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32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…)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5159" y="5562600"/>
            <a:ext cx="68624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HNO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nguội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nguội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9FEA50A-1762-4F2B-A238-0F9C904681E2}"/>
              </a:ext>
            </a:extLst>
          </p:cNvPr>
          <p:cNvGrpSpPr/>
          <p:nvPr/>
        </p:nvGrpSpPr>
        <p:grpSpPr>
          <a:xfrm>
            <a:off x="419100" y="2989590"/>
            <a:ext cx="3606488" cy="523220"/>
            <a:chOff x="419100" y="2989590"/>
            <a:chExt cx="3606488" cy="523220"/>
          </a:xfrm>
        </p:grpSpPr>
        <p:sp>
          <p:nvSpPr>
            <p:cNvPr id="10" name="TextBox 9"/>
            <p:cNvSpPr txBox="1"/>
            <p:nvPr/>
          </p:nvSpPr>
          <p:spPr>
            <a:xfrm>
              <a:off x="419100" y="2989590"/>
              <a:ext cx="326427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Fe +   H</a:t>
              </a:r>
              <a:r>
                <a:rPr lang="en-US" sz="2800" b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SO</a:t>
              </a:r>
              <a:r>
                <a:rPr lang="en-US" sz="2800" b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8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đặc</a:t>
              </a: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)                 </a:t>
              </a: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CFC80B6-E39E-47C6-A3FE-3A656B3A1D41}"/>
                </a:ext>
              </a:extLst>
            </p:cNvPr>
            <p:cNvGrpSpPr/>
            <p:nvPr/>
          </p:nvGrpSpPr>
          <p:grpSpPr>
            <a:xfrm>
              <a:off x="3341165" y="3021383"/>
              <a:ext cx="684423" cy="369332"/>
              <a:chOff x="3493129" y="3021549"/>
              <a:chExt cx="684423" cy="369332"/>
            </a:xfrm>
          </p:grpSpPr>
          <p:cxnSp>
            <p:nvCxnSpPr>
              <p:cNvPr id="12" name="Straight Arrow Connector 11"/>
              <p:cNvCxnSpPr>
                <a:cxnSpLocks/>
              </p:cNvCxnSpPr>
              <p:nvPr/>
            </p:nvCxnSpPr>
            <p:spPr>
              <a:xfrm>
                <a:off x="3493129" y="3302205"/>
                <a:ext cx="684423" cy="0"/>
              </a:xfrm>
              <a:prstGeom prst="straightConnector1">
                <a:avLst/>
              </a:prstGeom>
              <a:ln w="28575">
                <a:solidFill>
                  <a:srgbClr val="0000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3695967" y="3021549"/>
                <a:ext cx="3666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baseline="30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14" name="TextBox 13"/>
          <p:cNvSpPr txBox="1"/>
          <p:nvPr/>
        </p:nvSpPr>
        <p:spPr>
          <a:xfrm>
            <a:off x="0" y="9144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TÍNH CHẤT HÓA HỌC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1447800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E64620-EB74-4B16-AF4E-0D887F42BC7A}"/>
              </a:ext>
            </a:extLst>
          </p:cNvPr>
          <p:cNvSpPr/>
          <p:nvPr/>
        </p:nvSpPr>
        <p:spPr>
          <a:xfrm>
            <a:off x="5178672" y="3007782"/>
            <a:ext cx="32704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Fe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+    H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vi-VN" sz="28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144BDF7-5460-4A7D-90D2-00BD0582CB8F}"/>
              </a:ext>
            </a:extLst>
          </p:cNvPr>
          <p:cNvSpPr/>
          <p:nvPr/>
        </p:nvSpPr>
        <p:spPr>
          <a:xfrm>
            <a:off x="4440120" y="3003799"/>
            <a:ext cx="784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2800" b="1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547DC33-BF11-4B98-95C6-356F387D468D}"/>
              </a:ext>
            </a:extLst>
          </p:cNvPr>
          <p:cNvGrpSpPr/>
          <p:nvPr/>
        </p:nvGrpSpPr>
        <p:grpSpPr>
          <a:xfrm>
            <a:off x="419100" y="4778203"/>
            <a:ext cx="3948699" cy="523220"/>
            <a:chOff x="419100" y="4778203"/>
            <a:chExt cx="3948699" cy="523220"/>
          </a:xfrm>
        </p:grpSpPr>
        <p:sp>
          <p:nvSpPr>
            <p:cNvPr id="7" name="TextBox 6"/>
            <p:cNvSpPr txBox="1"/>
            <p:nvPr/>
          </p:nvSpPr>
          <p:spPr>
            <a:xfrm>
              <a:off x="419100" y="4778203"/>
              <a:ext cx="34671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Fe +    HNO</a:t>
              </a:r>
              <a:r>
                <a:rPr lang="en-US" sz="2800" b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8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loãng</a:t>
              </a: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)                    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8A9D3321-D47C-40FA-BCBA-3000F9E51077}"/>
                </a:ext>
              </a:extLst>
            </p:cNvPr>
            <p:cNvCxnSpPr>
              <a:cxnSpLocks/>
            </p:cNvCxnSpPr>
            <p:nvPr/>
          </p:nvCxnSpPr>
          <p:spPr>
            <a:xfrm>
              <a:off x="3683376" y="5105400"/>
              <a:ext cx="684423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7F05D23-D2E0-4270-818B-44A4E106F5B6}"/>
              </a:ext>
            </a:extLst>
          </p:cNvPr>
          <p:cNvSpPr/>
          <p:nvPr/>
        </p:nvSpPr>
        <p:spPr>
          <a:xfrm>
            <a:off x="4270430" y="2997185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F3891E6-4147-429D-8C49-E9B6172386DA}"/>
              </a:ext>
            </a:extLst>
          </p:cNvPr>
          <p:cNvSpPr/>
          <p:nvPr/>
        </p:nvSpPr>
        <p:spPr>
          <a:xfrm>
            <a:off x="1172802" y="2997486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36152D-FD26-4772-B6FD-48C43F48E442}"/>
              </a:ext>
            </a:extLst>
          </p:cNvPr>
          <p:cNvSpPr/>
          <p:nvPr/>
        </p:nvSpPr>
        <p:spPr>
          <a:xfrm>
            <a:off x="7382724" y="2996864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1F6A805-8FF9-4D3C-A2D0-8B80C5A81EDF}"/>
              </a:ext>
            </a:extLst>
          </p:cNvPr>
          <p:cNvSpPr/>
          <p:nvPr/>
        </p:nvSpPr>
        <p:spPr>
          <a:xfrm>
            <a:off x="5486400" y="3899895"/>
            <a:ext cx="32095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Fe(NO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+    H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vi-VN" sz="2800" b="1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EB7BA25-FA5E-4147-8EB0-0F12CFF4376D}"/>
              </a:ext>
            </a:extLst>
          </p:cNvPr>
          <p:cNvGrpSpPr/>
          <p:nvPr/>
        </p:nvGrpSpPr>
        <p:grpSpPr>
          <a:xfrm>
            <a:off x="443554" y="3892069"/>
            <a:ext cx="3732178" cy="523220"/>
            <a:chOff x="443554" y="3892069"/>
            <a:chExt cx="3732178" cy="523220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72488E83-D6E5-4206-BC6B-F6AB3E93C49C}"/>
                </a:ext>
              </a:extLst>
            </p:cNvPr>
            <p:cNvGrpSpPr/>
            <p:nvPr/>
          </p:nvGrpSpPr>
          <p:grpSpPr>
            <a:xfrm>
              <a:off x="3491309" y="3930134"/>
              <a:ext cx="684423" cy="369332"/>
              <a:chOff x="3493129" y="3021549"/>
              <a:chExt cx="684423" cy="369332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9C57EB0C-C556-464E-A85E-CCC965C4FE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93129" y="3302205"/>
                <a:ext cx="684423" cy="0"/>
              </a:xfrm>
              <a:prstGeom prst="straightConnector1">
                <a:avLst/>
              </a:prstGeom>
              <a:ln w="28575">
                <a:solidFill>
                  <a:srgbClr val="0000CC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26F3ACB-BB18-41AB-BA11-FED78AFCB8E4}"/>
                  </a:ext>
                </a:extLst>
              </p:cNvPr>
              <p:cNvSpPr txBox="1"/>
              <p:nvPr/>
            </p:nvSpPr>
            <p:spPr>
              <a:xfrm>
                <a:off x="3695967" y="3021549"/>
                <a:ext cx="3666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baseline="30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2F85B2D-E403-46A1-A223-44A8678244E7}"/>
                </a:ext>
              </a:extLst>
            </p:cNvPr>
            <p:cNvSpPr txBox="1"/>
            <p:nvPr/>
          </p:nvSpPr>
          <p:spPr>
            <a:xfrm>
              <a:off x="443554" y="3892069"/>
              <a:ext cx="30477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Fe +    HNO</a:t>
              </a:r>
              <a:r>
                <a:rPr lang="en-US" sz="2800" b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8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đặc</a:t>
              </a:r>
              <a:r>
                <a:rPr lang="en-US" sz="28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)                    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56526AA5-342D-41BD-B667-3ECE465BD74E}"/>
              </a:ext>
            </a:extLst>
          </p:cNvPr>
          <p:cNvSpPr/>
          <p:nvPr/>
        </p:nvSpPr>
        <p:spPr>
          <a:xfrm>
            <a:off x="4653396" y="3901414"/>
            <a:ext cx="9332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800" b="1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F3C5FC-A2AA-4797-A638-CEC1DC79D092}"/>
              </a:ext>
            </a:extLst>
          </p:cNvPr>
          <p:cNvSpPr/>
          <p:nvPr/>
        </p:nvSpPr>
        <p:spPr>
          <a:xfrm>
            <a:off x="4490605" y="3901199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A8EB143-68B3-4F4A-982D-604CF1A57228}"/>
              </a:ext>
            </a:extLst>
          </p:cNvPr>
          <p:cNvSpPr/>
          <p:nvPr/>
        </p:nvSpPr>
        <p:spPr>
          <a:xfrm>
            <a:off x="1288891" y="3901199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8C0339B-F233-4E5B-B006-F82D764DFA69}"/>
              </a:ext>
            </a:extLst>
          </p:cNvPr>
          <p:cNvSpPr/>
          <p:nvPr/>
        </p:nvSpPr>
        <p:spPr>
          <a:xfrm>
            <a:off x="7653669" y="3901446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F59558D-DCFA-4DF1-B863-E214E907C7BB}"/>
              </a:ext>
            </a:extLst>
          </p:cNvPr>
          <p:cNvSpPr/>
          <p:nvPr/>
        </p:nvSpPr>
        <p:spPr>
          <a:xfrm>
            <a:off x="5217157" y="4788440"/>
            <a:ext cx="32993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 Fe(NO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+    H</a:t>
            </a:r>
            <a:r>
              <a:rPr lang="en-US" sz="28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vi-VN" sz="2800" b="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01BD335-2CEA-49A8-B86A-2BB930432806}"/>
              </a:ext>
            </a:extLst>
          </p:cNvPr>
          <p:cNvSpPr/>
          <p:nvPr/>
        </p:nvSpPr>
        <p:spPr>
          <a:xfrm>
            <a:off x="4489657" y="4789959"/>
            <a:ext cx="813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endParaRPr lang="vi-VN" sz="2800" b="1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3F922D4-74CC-4BAA-8B08-220EFEA3D440}"/>
              </a:ext>
            </a:extLst>
          </p:cNvPr>
          <p:cNvSpPr/>
          <p:nvPr/>
        </p:nvSpPr>
        <p:spPr>
          <a:xfrm>
            <a:off x="1258315" y="4789991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500F444-6533-4DCE-9C8F-364F4CE2A6E1}"/>
              </a:ext>
            </a:extLst>
          </p:cNvPr>
          <p:cNvSpPr/>
          <p:nvPr/>
        </p:nvSpPr>
        <p:spPr>
          <a:xfrm>
            <a:off x="7462048" y="479479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8F347CD-96DF-494B-9CD9-407F47A6EFAD}"/>
              </a:ext>
            </a:extLst>
          </p:cNvPr>
          <p:cNvSpPr/>
          <p:nvPr/>
        </p:nvSpPr>
        <p:spPr>
          <a:xfrm>
            <a:off x="244207" y="298959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vi-VN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  <p:bldP spid="3" grpId="0"/>
      <p:bldP spid="25" grpId="0"/>
      <p:bldP spid="26" grpId="0"/>
      <p:bldP spid="27" grpId="0"/>
      <p:bldP spid="32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144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TÍNH CHẤT HÓA HỌC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937" y="1906226"/>
            <a:ext cx="8670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(Theo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200" b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B058306-3589-4630-95A1-F8F733F3011F}"/>
              </a:ext>
            </a:extLst>
          </p:cNvPr>
          <p:cNvGrpSpPr/>
          <p:nvPr/>
        </p:nvGrpSpPr>
        <p:grpSpPr>
          <a:xfrm>
            <a:off x="1066800" y="2813126"/>
            <a:ext cx="3429000" cy="1077218"/>
            <a:chOff x="1066800" y="2617693"/>
            <a:chExt cx="2919048" cy="1077218"/>
          </a:xfrm>
        </p:grpSpPr>
        <p:sp>
          <p:nvSpPr>
            <p:cNvPr id="8" name="TextBox 7"/>
            <p:cNvSpPr txBox="1"/>
            <p:nvPr/>
          </p:nvSpPr>
          <p:spPr>
            <a:xfrm>
              <a:off x="1066800" y="2617693"/>
              <a:ext cx="2286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Fe  +  CuSO</a:t>
              </a:r>
              <a:r>
                <a:rPr lang="en-US" sz="3200" b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               </a:t>
              </a:r>
              <a:endPara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Straight Arrow Connector 8"/>
            <p:cNvCxnSpPr>
              <a:cxnSpLocks/>
            </p:cNvCxnSpPr>
            <p:nvPr/>
          </p:nvCxnSpPr>
          <p:spPr>
            <a:xfrm>
              <a:off x="3452448" y="2909897"/>
              <a:ext cx="533400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72D71762-C2A6-4C3D-8D18-4D3A89D17C13}"/>
              </a:ext>
            </a:extLst>
          </p:cNvPr>
          <p:cNvSpPr/>
          <p:nvPr/>
        </p:nvSpPr>
        <p:spPr>
          <a:xfrm>
            <a:off x="4579905" y="2799909"/>
            <a:ext cx="22637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 + FeSO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sz="3200" b="1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E9D5F70-3C13-4C32-93F1-EDE7F01A5386}"/>
              </a:ext>
            </a:extLst>
          </p:cNvPr>
          <p:cNvGrpSpPr/>
          <p:nvPr/>
        </p:nvGrpSpPr>
        <p:grpSpPr>
          <a:xfrm>
            <a:off x="1084385" y="3665155"/>
            <a:ext cx="3238105" cy="1077218"/>
            <a:chOff x="1084385" y="3469722"/>
            <a:chExt cx="2862623" cy="107721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A13ADF1-D348-4DCE-8E41-6389BD5835CD}"/>
                </a:ext>
              </a:extLst>
            </p:cNvPr>
            <p:cNvSpPr txBox="1"/>
            <p:nvPr/>
          </p:nvSpPr>
          <p:spPr>
            <a:xfrm>
              <a:off x="1084385" y="3469722"/>
              <a:ext cx="2286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Fe  +    FeCl</a:t>
              </a:r>
              <a:r>
                <a:rPr lang="en-US" sz="3200" b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               </a:t>
              </a:r>
              <a:endPara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785D5DC-7CD0-4673-B415-97932B18F955}"/>
                </a:ext>
              </a:extLst>
            </p:cNvPr>
            <p:cNvCxnSpPr>
              <a:cxnSpLocks/>
            </p:cNvCxnSpPr>
            <p:nvPr/>
          </p:nvCxnSpPr>
          <p:spPr>
            <a:xfrm>
              <a:off x="3413608" y="3754734"/>
              <a:ext cx="533400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4E4DCA1-AE15-4237-965E-774BEEF831A8}"/>
              </a:ext>
            </a:extLst>
          </p:cNvPr>
          <p:cNvSpPr/>
          <p:nvPr/>
        </p:nvSpPr>
        <p:spPr>
          <a:xfrm>
            <a:off x="4777478" y="3664802"/>
            <a:ext cx="12666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FeCl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11E521-6ED2-42E4-A799-F3FD37F0A162}"/>
              </a:ext>
            </a:extLst>
          </p:cNvPr>
          <p:cNvSpPr/>
          <p:nvPr/>
        </p:nvSpPr>
        <p:spPr>
          <a:xfrm>
            <a:off x="5353208" y="4566650"/>
            <a:ext cx="35879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Fe(NO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b="1" baseline="-25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+     Ag</a:t>
            </a:r>
            <a:endParaRPr lang="vi-VN" sz="32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0E3B56A-C169-483A-8FA9-AF4F69B0EEE3}"/>
              </a:ext>
            </a:extLst>
          </p:cNvPr>
          <p:cNvSpPr/>
          <p:nvPr/>
        </p:nvSpPr>
        <p:spPr>
          <a:xfrm>
            <a:off x="2195208" y="4565562"/>
            <a:ext cx="3642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3200" dirty="0">
              <a:solidFill>
                <a:srgbClr val="FF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E44010-A168-4EB9-96EE-64FBE9109C05}"/>
              </a:ext>
            </a:extLst>
          </p:cNvPr>
          <p:cNvSpPr/>
          <p:nvPr/>
        </p:nvSpPr>
        <p:spPr>
          <a:xfrm>
            <a:off x="2027699" y="367394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vi-VN" sz="3200" dirty="0">
              <a:solidFill>
                <a:srgbClr val="FF0000"/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8A87018-E9FB-418A-AAA2-A18B94E684BB}"/>
              </a:ext>
            </a:extLst>
          </p:cNvPr>
          <p:cNvGrpSpPr/>
          <p:nvPr/>
        </p:nvGrpSpPr>
        <p:grpSpPr>
          <a:xfrm>
            <a:off x="1084385" y="4529695"/>
            <a:ext cx="4249616" cy="1077218"/>
            <a:chOff x="1067150" y="4342655"/>
            <a:chExt cx="3771550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1067150" y="4342655"/>
              <a:ext cx="34290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Fe  +     AgNO</a:t>
              </a:r>
              <a:r>
                <a:rPr lang="en-US" sz="3200" b="1" baseline="-25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32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dư</a:t>
              </a:r>
              <a:r>
                <a:rPr lang="en-US" sz="32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)             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98070E50-6728-404B-A67E-D89BC6DF41F9}"/>
                </a:ext>
              </a:extLst>
            </p:cNvPr>
            <p:cNvCxnSpPr>
              <a:cxnSpLocks/>
            </p:cNvCxnSpPr>
            <p:nvPr/>
          </p:nvCxnSpPr>
          <p:spPr>
            <a:xfrm>
              <a:off x="4305300" y="4686304"/>
              <a:ext cx="533400" cy="0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8526E967-8B5C-40DB-B3A5-07F9382C5F09}"/>
              </a:ext>
            </a:extLst>
          </p:cNvPr>
          <p:cNvSpPr/>
          <p:nvPr/>
        </p:nvSpPr>
        <p:spPr>
          <a:xfrm flipH="1">
            <a:off x="7532294" y="4565562"/>
            <a:ext cx="3860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3200" dirty="0">
              <a:solidFill>
                <a:srgbClr val="FF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0424B0-F313-45CE-8FB5-36A3B99EB0AE}"/>
              </a:ext>
            </a:extLst>
          </p:cNvPr>
          <p:cNvSpPr/>
          <p:nvPr/>
        </p:nvSpPr>
        <p:spPr>
          <a:xfrm flipH="1">
            <a:off x="4441010" y="3689341"/>
            <a:ext cx="441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14" grpId="0"/>
      <p:bldP spid="18" grpId="0"/>
      <p:bldP spid="19" grpId="0"/>
      <p:bldP spid="20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5488</TotalTime>
  <Words>531</Words>
  <Application>Microsoft Macintosh PowerPoint</Application>
  <PresentationFormat>On-screen Show (4:3)</PresentationFormat>
  <Paragraphs>120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Calibri</vt:lpstr>
      <vt:lpstr>Comic Sans MS</vt:lpstr>
      <vt:lpstr>Tahoma</vt:lpstr>
      <vt:lpstr>Times New Roman</vt:lpstr>
      <vt:lpstr>Wingdings</vt:lpstr>
      <vt:lpstr>Crayons</vt:lpstr>
      <vt:lpstr>Studio</vt:lpstr>
      <vt:lpstr>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Pro.F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TAÄP THEÅ LÔÙP 10 A 10 KÍNH CHAØO QUYÙ THAÀY COÂ ÑEÁN   DÖÏ GIÔØ</dc:title>
  <dc:creator>Administrator</dc:creator>
  <cp:lastModifiedBy>Nguyen Van Phuong</cp:lastModifiedBy>
  <cp:revision>186</cp:revision>
  <dcterms:created xsi:type="dcterms:W3CDTF">2007-03-30T06:55:40Z</dcterms:created>
  <dcterms:modified xsi:type="dcterms:W3CDTF">2022-03-10T02:01:05Z</dcterms:modified>
</cp:coreProperties>
</file>