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697" r:id="rId2"/>
  </p:sldMasterIdLst>
  <p:notesMasterIdLst>
    <p:notesMasterId r:id="rId25"/>
  </p:notesMasterIdLst>
  <p:sldIdLst>
    <p:sldId id="294" r:id="rId3"/>
    <p:sldId id="284" r:id="rId4"/>
    <p:sldId id="258" r:id="rId5"/>
    <p:sldId id="299" r:id="rId6"/>
    <p:sldId id="297" r:id="rId7"/>
    <p:sldId id="286" r:id="rId8"/>
    <p:sldId id="261" r:id="rId9"/>
    <p:sldId id="262" r:id="rId10"/>
    <p:sldId id="302" r:id="rId11"/>
    <p:sldId id="282" r:id="rId12"/>
    <p:sldId id="264" r:id="rId13"/>
    <p:sldId id="289" r:id="rId14"/>
    <p:sldId id="290" r:id="rId15"/>
    <p:sldId id="283" r:id="rId16"/>
    <p:sldId id="266" r:id="rId17"/>
    <p:sldId id="274" r:id="rId18"/>
    <p:sldId id="287" r:id="rId19"/>
    <p:sldId id="279" r:id="rId20"/>
    <p:sldId id="291" r:id="rId21"/>
    <p:sldId id="293" r:id="rId22"/>
    <p:sldId id="300" r:id="rId23"/>
    <p:sldId id="298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FF"/>
    <a:srgbClr val="0000CC"/>
    <a:srgbClr val="FF6D4B"/>
    <a:srgbClr val="000086"/>
    <a:srgbClr val="00FF00"/>
    <a:srgbClr val="00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58349-3DB6-4CE9-8955-A29FD10058F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51FA28-99C0-4F52-9BB5-5648CA0042F7}">
      <dgm:prSet phldrT="[Text]" custT="1"/>
      <dgm:spPr>
        <a:solidFill>
          <a:srgbClr val="FFFF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Bôi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lơ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Ma-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28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</a:t>
          </a:r>
          <a:r>
            <a: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BCE28-61B9-4780-9612-8C7CE580C307}" type="parTrans" cxnId="{05E827DA-6FD9-4805-BC0F-58FAA5ABB4A3}">
      <dgm:prSet/>
      <dgm:spPr/>
      <dgm:t>
        <a:bodyPr/>
        <a:lstStyle/>
        <a:p>
          <a:endParaRPr lang="en-US"/>
        </a:p>
      </dgm:t>
    </dgm:pt>
    <dgm:pt modelId="{E8299262-E396-40AD-A0CF-197C52502D91}" type="sibTrans" cxnId="{05E827DA-6FD9-4805-BC0F-58FAA5ABB4A3}">
      <dgm:prSet/>
      <dgm:spPr/>
      <dgm:t>
        <a:bodyPr/>
        <a:lstStyle/>
        <a:p>
          <a:endParaRPr lang="en-US"/>
        </a:p>
      </dgm:t>
    </dgm:pt>
    <dgm:pt modelId="{D082AD63-B551-483C-8671-1F174130BB17}">
      <dgm:prSet phldrT="[Text]" custT="1"/>
      <dgm:spPr>
        <a:solidFill>
          <a:srgbClr val="00B0F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2800" dirty="0" err="1" smtClean="0">
              <a:solidFill>
                <a:schemeClr val="tx1"/>
              </a:solidFill>
            </a:rPr>
            <a:t>Trạng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thái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và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quá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trình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biến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đổi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trạng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thái</a:t>
          </a:r>
          <a:endParaRPr lang="en-US" sz="2800" dirty="0">
            <a:solidFill>
              <a:schemeClr val="tx1"/>
            </a:solidFill>
          </a:endParaRPr>
        </a:p>
      </dgm:t>
    </dgm:pt>
    <dgm:pt modelId="{3510D670-CFE8-4F3B-9798-A24AE04D0FD0}" type="parTrans" cxnId="{F4A2C0A5-5D34-4679-A087-34B71AD768C3}">
      <dgm:prSet/>
      <dgm:spPr/>
      <dgm:t>
        <a:bodyPr/>
        <a:lstStyle/>
        <a:p>
          <a:endParaRPr lang="en-US" baseline="0">
            <a:solidFill>
              <a:srgbClr val="0066CC"/>
            </a:solidFill>
          </a:endParaRPr>
        </a:p>
      </dgm:t>
    </dgm:pt>
    <dgm:pt modelId="{20D7D6D4-E7FA-4D17-903D-1466D199E957}" type="sibTrans" cxnId="{F4A2C0A5-5D34-4679-A087-34B71AD768C3}">
      <dgm:prSet/>
      <dgm:spPr/>
      <dgm:t>
        <a:bodyPr/>
        <a:lstStyle/>
        <a:p>
          <a:endParaRPr lang="en-US"/>
        </a:p>
      </dgm:t>
    </dgm:pt>
    <dgm:pt modelId="{BF2887F4-1E53-4511-9669-1FF01B17B602}">
      <dgm:prSet phldrT="[Text]" custT="1"/>
      <dgm:spPr>
        <a:solidFill>
          <a:srgbClr val="00B0F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2800" dirty="0" err="1" smtClean="0">
              <a:solidFill>
                <a:srgbClr val="FFFF00"/>
              </a:solidFill>
            </a:rPr>
            <a:t>Quá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trình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đẳng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nhiệt</a:t>
          </a:r>
          <a:endParaRPr lang="en-US" sz="2800" dirty="0" smtClean="0">
            <a:solidFill>
              <a:srgbClr val="FFFF00"/>
            </a:solidFill>
          </a:endParaRPr>
        </a:p>
      </dgm:t>
    </dgm:pt>
    <dgm:pt modelId="{96C3FFDF-449F-4B61-905B-E9398EB5FA4C}" type="parTrans" cxnId="{4804FF86-E44E-4BE0-92F0-976FC18CF20E}">
      <dgm:prSet/>
      <dgm:spPr/>
      <dgm:t>
        <a:bodyPr/>
        <a:lstStyle/>
        <a:p>
          <a:endParaRPr lang="en-US"/>
        </a:p>
      </dgm:t>
    </dgm:pt>
    <dgm:pt modelId="{C73F9112-600F-492E-A52F-4A193CF2F4CD}" type="sibTrans" cxnId="{4804FF86-E44E-4BE0-92F0-976FC18CF20E}">
      <dgm:prSet/>
      <dgm:spPr/>
      <dgm:t>
        <a:bodyPr/>
        <a:lstStyle/>
        <a:p>
          <a:endParaRPr lang="en-US"/>
        </a:p>
      </dgm:t>
    </dgm:pt>
    <dgm:pt modelId="{07CBAA19-B2BB-42D1-A10B-FBBE3196D41C}">
      <dgm:prSet custT="1"/>
      <dgm:spPr>
        <a:solidFill>
          <a:srgbClr val="00B0F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2800" dirty="0" err="1" smtClean="0">
              <a:solidFill>
                <a:schemeClr val="tx1"/>
              </a:solidFill>
            </a:rPr>
            <a:t>Đường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đẳng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err="1" smtClean="0">
              <a:solidFill>
                <a:schemeClr val="tx1"/>
              </a:solidFill>
            </a:rPr>
            <a:t>nhiệt</a:t>
          </a:r>
          <a:endParaRPr lang="en-US" sz="2800" dirty="0">
            <a:solidFill>
              <a:schemeClr val="tx1"/>
            </a:solidFill>
          </a:endParaRPr>
        </a:p>
      </dgm:t>
    </dgm:pt>
    <dgm:pt modelId="{140F1CDF-3AEE-4A34-BD2F-3E9BB55F247C}" type="parTrans" cxnId="{08EDBE08-4870-4109-B214-13CC1F4E1FFA}">
      <dgm:prSet/>
      <dgm:spPr/>
      <dgm:t>
        <a:bodyPr/>
        <a:lstStyle/>
        <a:p>
          <a:endParaRPr lang="en-US"/>
        </a:p>
      </dgm:t>
    </dgm:pt>
    <dgm:pt modelId="{FEEECF46-CAA2-430A-85EA-48D088A290C4}" type="sibTrans" cxnId="{08EDBE08-4870-4109-B214-13CC1F4E1FFA}">
      <dgm:prSet/>
      <dgm:spPr/>
      <dgm:t>
        <a:bodyPr/>
        <a:lstStyle/>
        <a:p>
          <a:endParaRPr lang="en-US"/>
        </a:p>
      </dgm:t>
    </dgm:pt>
    <dgm:pt modelId="{9AB2AD2E-A6A7-46A8-A62D-7EBC44E1C4E9}" type="pres">
      <dgm:prSet presAssocID="{ADE58349-3DB6-4CE9-8955-A29FD10058F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4B7667-04DE-4820-9E1D-6EF4A4824EB4}" type="pres">
      <dgm:prSet presAssocID="{8551FA28-99C0-4F52-9BB5-5648CA0042F7}" presName="root1" presStyleCnt="0"/>
      <dgm:spPr/>
    </dgm:pt>
    <dgm:pt modelId="{ABCAE68F-2F68-4FA1-B833-845E50671881}" type="pres">
      <dgm:prSet presAssocID="{8551FA28-99C0-4F52-9BB5-5648CA0042F7}" presName="LevelOneTextNode" presStyleLbl="node0" presStyleIdx="0" presStyleCnt="1" custScaleX="102639" custScaleY="199290" custLinFactNeighborX="-359" custLinFactNeighborY="-50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D5922D-0D70-4063-84DD-19E6B78E5C05}" type="pres">
      <dgm:prSet presAssocID="{8551FA28-99C0-4F52-9BB5-5648CA0042F7}" presName="level2hierChild" presStyleCnt="0"/>
      <dgm:spPr/>
    </dgm:pt>
    <dgm:pt modelId="{09D77730-6824-4261-A024-79693467455C}" type="pres">
      <dgm:prSet presAssocID="{3510D670-CFE8-4F3B-9798-A24AE04D0FD0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00772856-F98A-49C4-9CD9-33C450035282}" type="pres">
      <dgm:prSet presAssocID="{3510D670-CFE8-4F3B-9798-A24AE04D0FD0}" presName="connTx" presStyleLbl="parChTrans1D2" presStyleIdx="0" presStyleCnt="3"/>
      <dgm:spPr/>
      <dgm:t>
        <a:bodyPr/>
        <a:lstStyle/>
        <a:p>
          <a:endParaRPr lang="en-US"/>
        </a:p>
      </dgm:t>
    </dgm:pt>
    <dgm:pt modelId="{32662527-A551-47A2-9C54-087C24D2BB0C}" type="pres">
      <dgm:prSet presAssocID="{D082AD63-B551-483C-8671-1F174130BB17}" presName="root2" presStyleCnt="0"/>
      <dgm:spPr/>
    </dgm:pt>
    <dgm:pt modelId="{9251EF66-8B23-4670-994F-D22BD6CCF1D1}" type="pres">
      <dgm:prSet presAssocID="{D082AD63-B551-483C-8671-1F174130BB17}" presName="LevelTwoTextNode" presStyleLbl="node2" presStyleIdx="0" presStyleCnt="3" custScaleX="97669" custLinFactY="-22518" custLinFactNeighborX="76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438D2A-6E7A-4EEF-9C26-8A7395B8951C}" type="pres">
      <dgm:prSet presAssocID="{D082AD63-B551-483C-8671-1F174130BB17}" presName="level3hierChild" presStyleCnt="0"/>
      <dgm:spPr/>
    </dgm:pt>
    <dgm:pt modelId="{EF0D4060-DDE0-47FA-A864-3BA92D32E2EB}" type="pres">
      <dgm:prSet presAssocID="{96C3FFDF-449F-4B61-905B-E9398EB5FA4C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13A8EC1D-010F-4B0A-B72E-940BEE078FBA}" type="pres">
      <dgm:prSet presAssocID="{96C3FFDF-449F-4B61-905B-E9398EB5FA4C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6D7333E-E1F2-4B27-9F63-5A8E8DC248C0}" type="pres">
      <dgm:prSet presAssocID="{BF2887F4-1E53-4511-9669-1FF01B17B602}" presName="root2" presStyleCnt="0"/>
      <dgm:spPr/>
    </dgm:pt>
    <dgm:pt modelId="{377A0400-3F87-40E6-BE25-EC82B10ED04B}" type="pres">
      <dgm:prSet presAssocID="{BF2887F4-1E53-4511-9669-1FF01B17B602}" presName="LevelTwoTextNode" presStyleLbl="node2" presStyleIdx="1" presStyleCnt="3" custLinFactNeighborX="-2185" custLinFactNeighborY="17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4C8742-FCAE-40D3-9F88-8DE4F9BE6EE5}" type="pres">
      <dgm:prSet presAssocID="{BF2887F4-1E53-4511-9669-1FF01B17B602}" presName="level3hierChild" presStyleCnt="0"/>
      <dgm:spPr/>
    </dgm:pt>
    <dgm:pt modelId="{969AD8CC-3DEB-4C5B-908F-625B20879639}" type="pres">
      <dgm:prSet presAssocID="{140F1CDF-3AEE-4A34-BD2F-3E9BB55F247C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54711438-DD1F-4DEE-BDCC-078FB9F6F02B}" type="pres">
      <dgm:prSet presAssocID="{140F1CDF-3AEE-4A34-BD2F-3E9BB55F247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F2CA9B84-21B3-435D-9F50-0099A3E169D3}" type="pres">
      <dgm:prSet presAssocID="{07CBAA19-B2BB-42D1-A10B-FBBE3196D41C}" presName="root2" presStyleCnt="0"/>
      <dgm:spPr/>
    </dgm:pt>
    <dgm:pt modelId="{BF22C881-01E1-42E5-9842-07F3501BC15A}" type="pres">
      <dgm:prSet presAssocID="{07CBAA19-B2BB-42D1-A10B-FBBE3196D41C}" presName="LevelTwoTextNode" presStyleLbl="node2" presStyleIdx="2" presStyleCnt="3" custScaleX="100000" custScaleY="982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B6DF89-F4EE-4936-80E4-7CAB4650FDB5}" type="pres">
      <dgm:prSet presAssocID="{07CBAA19-B2BB-42D1-A10B-FBBE3196D41C}" presName="level3hierChild" presStyleCnt="0"/>
      <dgm:spPr/>
    </dgm:pt>
  </dgm:ptLst>
  <dgm:cxnLst>
    <dgm:cxn modelId="{A414E1B9-EB58-48C3-89D8-D320EBD17D87}" type="presOf" srcId="{96C3FFDF-449F-4B61-905B-E9398EB5FA4C}" destId="{13A8EC1D-010F-4B0A-B72E-940BEE078FBA}" srcOrd="1" destOrd="0" presId="urn:microsoft.com/office/officeart/2005/8/layout/hierarchy2"/>
    <dgm:cxn modelId="{A555888F-820A-4B03-A73C-40DFEC56CD2F}" type="presOf" srcId="{140F1CDF-3AEE-4A34-BD2F-3E9BB55F247C}" destId="{54711438-DD1F-4DEE-BDCC-078FB9F6F02B}" srcOrd="1" destOrd="0" presId="urn:microsoft.com/office/officeart/2005/8/layout/hierarchy2"/>
    <dgm:cxn modelId="{E7D9B3BA-CDCC-487D-A081-6E1CA05D21F8}" type="presOf" srcId="{D082AD63-B551-483C-8671-1F174130BB17}" destId="{9251EF66-8B23-4670-994F-D22BD6CCF1D1}" srcOrd="0" destOrd="0" presId="urn:microsoft.com/office/officeart/2005/8/layout/hierarchy2"/>
    <dgm:cxn modelId="{4804FF86-E44E-4BE0-92F0-976FC18CF20E}" srcId="{8551FA28-99C0-4F52-9BB5-5648CA0042F7}" destId="{BF2887F4-1E53-4511-9669-1FF01B17B602}" srcOrd="1" destOrd="0" parTransId="{96C3FFDF-449F-4B61-905B-E9398EB5FA4C}" sibTransId="{C73F9112-600F-492E-A52F-4A193CF2F4CD}"/>
    <dgm:cxn modelId="{441917F7-4256-4779-BB73-2E9A9103FFD7}" type="presOf" srcId="{3510D670-CFE8-4F3B-9798-A24AE04D0FD0}" destId="{09D77730-6824-4261-A024-79693467455C}" srcOrd="0" destOrd="0" presId="urn:microsoft.com/office/officeart/2005/8/layout/hierarchy2"/>
    <dgm:cxn modelId="{F4A2C0A5-5D34-4679-A087-34B71AD768C3}" srcId="{8551FA28-99C0-4F52-9BB5-5648CA0042F7}" destId="{D082AD63-B551-483C-8671-1F174130BB17}" srcOrd="0" destOrd="0" parTransId="{3510D670-CFE8-4F3B-9798-A24AE04D0FD0}" sibTransId="{20D7D6D4-E7FA-4D17-903D-1466D199E957}"/>
    <dgm:cxn modelId="{E527C041-7B1D-4B2B-AAB0-7919530DDE83}" type="presOf" srcId="{96C3FFDF-449F-4B61-905B-E9398EB5FA4C}" destId="{EF0D4060-DDE0-47FA-A864-3BA92D32E2EB}" srcOrd="0" destOrd="0" presId="urn:microsoft.com/office/officeart/2005/8/layout/hierarchy2"/>
    <dgm:cxn modelId="{F4F55F72-8AC8-4C33-A82E-55CFBC3B1F2B}" type="presOf" srcId="{ADE58349-3DB6-4CE9-8955-A29FD10058F3}" destId="{9AB2AD2E-A6A7-46A8-A62D-7EBC44E1C4E9}" srcOrd="0" destOrd="0" presId="urn:microsoft.com/office/officeart/2005/8/layout/hierarchy2"/>
    <dgm:cxn modelId="{A9175802-51E5-4177-8D11-4C301CA3B4AF}" type="presOf" srcId="{07CBAA19-B2BB-42D1-A10B-FBBE3196D41C}" destId="{BF22C881-01E1-42E5-9842-07F3501BC15A}" srcOrd="0" destOrd="0" presId="urn:microsoft.com/office/officeart/2005/8/layout/hierarchy2"/>
    <dgm:cxn modelId="{E318D193-E3E3-447F-9672-C9F508157BD3}" type="presOf" srcId="{8551FA28-99C0-4F52-9BB5-5648CA0042F7}" destId="{ABCAE68F-2F68-4FA1-B833-845E50671881}" srcOrd="0" destOrd="0" presId="urn:microsoft.com/office/officeart/2005/8/layout/hierarchy2"/>
    <dgm:cxn modelId="{DA311A83-2EB4-459D-989A-EC5FFC5E73E3}" type="presOf" srcId="{140F1CDF-3AEE-4A34-BD2F-3E9BB55F247C}" destId="{969AD8CC-3DEB-4C5B-908F-625B20879639}" srcOrd="0" destOrd="0" presId="urn:microsoft.com/office/officeart/2005/8/layout/hierarchy2"/>
    <dgm:cxn modelId="{05E827DA-6FD9-4805-BC0F-58FAA5ABB4A3}" srcId="{ADE58349-3DB6-4CE9-8955-A29FD10058F3}" destId="{8551FA28-99C0-4F52-9BB5-5648CA0042F7}" srcOrd="0" destOrd="0" parTransId="{831BCE28-61B9-4780-9612-8C7CE580C307}" sibTransId="{E8299262-E396-40AD-A0CF-197C52502D91}"/>
    <dgm:cxn modelId="{08EDBE08-4870-4109-B214-13CC1F4E1FFA}" srcId="{8551FA28-99C0-4F52-9BB5-5648CA0042F7}" destId="{07CBAA19-B2BB-42D1-A10B-FBBE3196D41C}" srcOrd="2" destOrd="0" parTransId="{140F1CDF-3AEE-4A34-BD2F-3E9BB55F247C}" sibTransId="{FEEECF46-CAA2-430A-85EA-48D088A290C4}"/>
    <dgm:cxn modelId="{4FD5315A-B429-476C-A168-8AEF7CEAE413}" type="presOf" srcId="{3510D670-CFE8-4F3B-9798-A24AE04D0FD0}" destId="{00772856-F98A-49C4-9CD9-33C450035282}" srcOrd="1" destOrd="0" presId="urn:microsoft.com/office/officeart/2005/8/layout/hierarchy2"/>
    <dgm:cxn modelId="{37601E9C-2F6D-43E4-BBB7-7D0977B6530C}" type="presOf" srcId="{BF2887F4-1E53-4511-9669-1FF01B17B602}" destId="{377A0400-3F87-40E6-BE25-EC82B10ED04B}" srcOrd="0" destOrd="0" presId="urn:microsoft.com/office/officeart/2005/8/layout/hierarchy2"/>
    <dgm:cxn modelId="{E1BE98C9-F40D-49DA-93B1-6C8B9C69AD19}" type="presParOf" srcId="{9AB2AD2E-A6A7-46A8-A62D-7EBC44E1C4E9}" destId="{814B7667-04DE-4820-9E1D-6EF4A4824EB4}" srcOrd="0" destOrd="0" presId="urn:microsoft.com/office/officeart/2005/8/layout/hierarchy2"/>
    <dgm:cxn modelId="{31BD8F96-7CFE-4163-A6DD-3E4DAE613B44}" type="presParOf" srcId="{814B7667-04DE-4820-9E1D-6EF4A4824EB4}" destId="{ABCAE68F-2F68-4FA1-B833-845E50671881}" srcOrd="0" destOrd="0" presId="urn:microsoft.com/office/officeart/2005/8/layout/hierarchy2"/>
    <dgm:cxn modelId="{684A8A67-EA06-407C-A273-50F42DF4D2E5}" type="presParOf" srcId="{814B7667-04DE-4820-9E1D-6EF4A4824EB4}" destId="{9CD5922D-0D70-4063-84DD-19E6B78E5C05}" srcOrd="1" destOrd="0" presId="urn:microsoft.com/office/officeart/2005/8/layout/hierarchy2"/>
    <dgm:cxn modelId="{2C693517-BF3E-449D-AB85-D475B729CB98}" type="presParOf" srcId="{9CD5922D-0D70-4063-84DD-19E6B78E5C05}" destId="{09D77730-6824-4261-A024-79693467455C}" srcOrd="0" destOrd="0" presId="urn:microsoft.com/office/officeart/2005/8/layout/hierarchy2"/>
    <dgm:cxn modelId="{B163557A-6AC2-4D53-A56D-F965990341FE}" type="presParOf" srcId="{09D77730-6824-4261-A024-79693467455C}" destId="{00772856-F98A-49C4-9CD9-33C450035282}" srcOrd="0" destOrd="0" presId="urn:microsoft.com/office/officeart/2005/8/layout/hierarchy2"/>
    <dgm:cxn modelId="{839F061A-789C-4849-9C53-21F5588548FC}" type="presParOf" srcId="{9CD5922D-0D70-4063-84DD-19E6B78E5C05}" destId="{32662527-A551-47A2-9C54-087C24D2BB0C}" srcOrd="1" destOrd="0" presId="urn:microsoft.com/office/officeart/2005/8/layout/hierarchy2"/>
    <dgm:cxn modelId="{B2ED6320-0BCB-4981-AAC6-A9857F5EC791}" type="presParOf" srcId="{32662527-A551-47A2-9C54-087C24D2BB0C}" destId="{9251EF66-8B23-4670-994F-D22BD6CCF1D1}" srcOrd="0" destOrd="0" presId="urn:microsoft.com/office/officeart/2005/8/layout/hierarchy2"/>
    <dgm:cxn modelId="{B8DD560E-1191-4476-8558-B3CA05CB3624}" type="presParOf" srcId="{32662527-A551-47A2-9C54-087C24D2BB0C}" destId="{5E438D2A-6E7A-4EEF-9C26-8A7395B8951C}" srcOrd="1" destOrd="0" presId="urn:microsoft.com/office/officeart/2005/8/layout/hierarchy2"/>
    <dgm:cxn modelId="{EC46082A-0225-4A64-8610-83A2690F3B8E}" type="presParOf" srcId="{9CD5922D-0D70-4063-84DD-19E6B78E5C05}" destId="{EF0D4060-DDE0-47FA-A864-3BA92D32E2EB}" srcOrd="2" destOrd="0" presId="urn:microsoft.com/office/officeart/2005/8/layout/hierarchy2"/>
    <dgm:cxn modelId="{DE6B5EB3-F24E-4B6E-87E3-D1AC6CFA20B3}" type="presParOf" srcId="{EF0D4060-DDE0-47FA-A864-3BA92D32E2EB}" destId="{13A8EC1D-010F-4B0A-B72E-940BEE078FBA}" srcOrd="0" destOrd="0" presId="urn:microsoft.com/office/officeart/2005/8/layout/hierarchy2"/>
    <dgm:cxn modelId="{2D45E0F9-4285-4578-8CFA-F9A11983B2A6}" type="presParOf" srcId="{9CD5922D-0D70-4063-84DD-19E6B78E5C05}" destId="{76D7333E-E1F2-4B27-9F63-5A8E8DC248C0}" srcOrd="3" destOrd="0" presId="urn:microsoft.com/office/officeart/2005/8/layout/hierarchy2"/>
    <dgm:cxn modelId="{BB6D8899-0EC1-4733-A914-2DFAACD00E32}" type="presParOf" srcId="{76D7333E-E1F2-4B27-9F63-5A8E8DC248C0}" destId="{377A0400-3F87-40E6-BE25-EC82B10ED04B}" srcOrd="0" destOrd="0" presId="urn:microsoft.com/office/officeart/2005/8/layout/hierarchy2"/>
    <dgm:cxn modelId="{29337015-6233-46A2-9362-F7CCE110769D}" type="presParOf" srcId="{76D7333E-E1F2-4B27-9F63-5A8E8DC248C0}" destId="{DF4C8742-FCAE-40D3-9F88-8DE4F9BE6EE5}" srcOrd="1" destOrd="0" presId="urn:microsoft.com/office/officeart/2005/8/layout/hierarchy2"/>
    <dgm:cxn modelId="{97E0E0FE-DC1E-4697-8D80-8484A46D2121}" type="presParOf" srcId="{9CD5922D-0D70-4063-84DD-19E6B78E5C05}" destId="{969AD8CC-3DEB-4C5B-908F-625B20879639}" srcOrd="4" destOrd="0" presId="urn:microsoft.com/office/officeart/2005/8/layout/hierarchy2"/>
    <dgm:cxn modelId="{F073D7A0-0AB6-4B40-8E94-6E9F9232EFE2}" type="presParOf" srcId="{969AD8CC-3DEB-4C5B-908F-625B20879639}" destId="{54711438-DD1F-4DEE-BDCC-078FB9F6F02B}" srcOrd="0" destOrd="0" presId="urn:microsoft.com/office/officeart/2005/8/layout/hierarchy2"/>
    <dgm:cxn modelId="{6B3448F7-2C11-4B3E-8C3C-9A0194400319}" type="presParOf" srcId="{9CD5922D-0D70-4063-84DD-19E6B78E5C05}" destId="{F2CA9B84-21B3-435D-9F50-0099A3E169D3}" srcOrd="5" destOrd="0" presId="urn:microsoft.com/office/officeart/2005/8/layout/hierarchy2"/>
    <dgm:cxn modelId="{90CD4DFB-99C4-4630-9C0D-00205424E034}" type="presParOf" srcId="{F2CA9B84-21B3-435D-9F50-0099A3E169D3}" destId="{BF22C881-01E1-42E5-9842-07F3501BC15A}" srcOrd="0" destOrd="0" presId="urn:microsoft.com/office/officeart/2005/8/layout/hierarchy2"/>
    <dgm:cxn modelId="{94DAA2D6-35D3-4068-B322-A310ED770681}" type="presParOf" srcId="{F2CA9B84-21B3-435D-9F50-0099A3E169D3}" destId="{26B6DF89-F4EE-4936-80E4-7CAB4650FDB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AE68F-2F68-4FA1-B833-845E50671881}">
      <dsp:nvSpPr>
        <dsp:cNvPr id="0" name=""/>
        <dsp:cNvSpPr/>
      </dsp:nvSpPr>
      <dsp:spPr>
        <a:xfrm>
          <a:off x="0" y="610807"/>
          <a:ext cx="3863191" cy="3750501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Bôi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lơ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Ma-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28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</a:t>
          </a:r>
          <a:r>
            <a:rPr lang="en-US" sz="2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848" y="720655"/>
        <a:ext cx="3643495" cy="3530805"/>
      </dsp:txXfrm>
    </dsp:sp>
    <dsp:sp modelId="{09D77730-6824-4261-A024-79693467455C}">
      <dsp:nvSpPr>
        <dsp:cNvPr id="0" name=""/>
        <dsp:cNvSpPr/>
      </dsp:nvSpPr>
      <dsp:spPr>
        <a:xfrm rot="18894201">
          <a:off x="3542428" y="1688814"/>
          <a:ext cx="2181413" cy="49394"/>
        </a:xfrm>
        <a:custGeom>
          <a:avLst/>
          <a:gdLst/>
          <a:ahLst/>
          <a:cxnLst/>
          <a:rect l="0" t="0" r="0" b="0"/>
          <a:pathLst>
            <a:path>
              <a:moveTo>
                <a:pt x="0" y="24697"/>
              </a:moveTo>
              <a:lnTo>
                <a:pt x="2181413" y="246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baseline="0">
            <a:solidFill>
              <a:srgbClr val="0066CC"/>
            </a:solidFill>
          </a:endParaRPr>
        </a:p>
      </dsp:txBody>
      <dsp:txXfrm>
        <a:off x="4578600" y="1658976"/>
        <a:ext cx="109070" cy="109070"/>
      </dsp:txXfrm>
    </dsp:sp>
    <dsp:sp modelId="{9251EF66-8B23-4670-994F-D22BD6CCF1D1}">
      <dsp:nvSpPr>
        <dsp:cNvPr id="0" name=""/>
        <dsp:cNvSpPr/>
      </dsp:nvSpPr>
      <dsp:spPr>
        <a:xfrm>
          <a:off x="5403079" y="0"/>
          <a:ext cx="3676127" cy="1881931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</a:rPr>
            <a:t>Trạng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thái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và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quá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trình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biến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đổi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trạng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thái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5458199" y="55120"/>
        <a:ext cx="3565887" cy="1771691"/>
      </dsp:txXfrm>
    </dsp:sp>
    <dsp:sp modelId="{EF0D4060-DDE0-47FA-A864-3BA92D32E2EB}">
      <dsp:nvSpPr>
        <dsp:cNvPr id="0" name=""/>
        <dsp:cNvSpPr/>
      </dsp:nvSpPr>
      <dsp:spPr>
        <a:xfrm rot="2087001">
          <a:off x="3707744" y="2957645"/>
          <a:ext cx="1739898" cy="49394"/>
        </a:xfrm>
        <a:custGeom>
          <a:avLst/>
          <a:gdLst/>
          <a:ahLst/>
          <a:cxnLst/>
          <a:rect l="0" t="0" r="0" b="0"/>
          <a:pathLst>
            <a:path>
              <a:moveTo>
                <a:pt x="0" y="24697"/>
              </a:moveTo>
              <a:lnTo>
                <a:pt x="1739898" y="246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534196" y="2938844"/>
        <a:ext cx="86994" cy="86994"/>
      </dsp:txXfrm>
    </dsp:sp>
    <dsp:sp modelId="{377A0400-3F87-40E6-BE25-EC82B10ED04B}">
      <dsp:nvSpPr>
        <dsp:cNvPr id="0" name=""/>
        <dsp:cNvSpPr/>
      </dsp:nvSpPr>
      <dsp:spPr>
        <a:xfrm>
          <a:off x="5292196" y="2537660"/>
          <a:ext cx="3763863" cy="1881931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FFFF00"/>
              </a:solidFill>
            </a:rPr>
            <a:t>Quá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trình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đẳng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nhiệt</a:t>
          </a:r>
          <a:endParaRPr lang="en-US" sz="2800" kern="1200" dirty="0" smtClean="0">
            <a:solidFill>
              <a:srgbClr val="FFFF00"/>
            </a:solidFill>
          </a:endParaRPr>
        </a:p>
      </dsp:txBody>
      <dsp:txXfrm>
        <a:off x="5347316" y="2592780"/>
        <a:ext cx="3653623" cy="1771691"/>
      </dsp:txXfrm>
    </dsp:sp>
    <dsp:sp modelId="{969AD8CC-3DEB-4C5B-908F-625B20879639}">
      <dsp:nvSpPr>
        <dsp:cNvPr id="0" name=""/>
        <dsp:cNvSpPr/>
      </dsp:nvSpPr>
      <dsp:spPr>
        <a:xfrm rot="3843773">
          <a:off x="2891220" y="4014942"/>
          <a:ext cx="3455188" cy="49394"/>
        </a:xfrm>
        <a:custGeom>
          <a:avLst/>
          <a:gdLst/>
          <a:ahLst/>
          <a:cxnLst/>
          <a:rect l="0" t="0" r="0" b="0"/>
          <a:pathLst>
            <a:path>
              <a:moveTo>
                <a:pt x="0" y="24697"/>
              </a:moveTo>
              <a:lnTo>
                <a:pt x="3455188" y="246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4532434" y="3953260"/>
        <a:ext cx="172759" cy="172759"/>
      </dsp:txXfrm>
    </dsp:sp>
    <dsp:sp modelId="{BF22C881-01E1-42E5-9842-07F3501BC15A}">
      <dsp:nvSpPr>
        <dsp:cNvPr id="0" name=""/>
        <dsp:cNvSpPr/>
      </dsp:nvSpPr>
      <dsp:spPr>
        <a:xfrm>
          <a:off x="5374436" y="4669004"/>
          <a:ext cx="3763863" cy="1848433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</a:rPr>
            <a:t>Đường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đẳng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err="1" smtClean="0">
              <a:solidFill>
                <a:schemeClr val="tx1"/>
              </a:solidFill>
            </a:rPr>
            <a:t>nhiệt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5428575" y="4723143"/>
        <a:ext cx="3655585" cy="1740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13354-5913-4CB4-9C0F-F12F5FA86FD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65C2E-D9E8-43D4-906A-D8C85591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9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65C2E-D9E8-43D4-906A-D8C855915B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7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F3B48BC-2511-4405-A3F4-0E6AABF0D619}" type="slidenum">
              <a:rPr lang="vi-VN" altLang="vi-VN" smtClean="0"/>
              <a:pPr/>
              <a:t>12</a:t>
            </a:fld>
            <a:endParaRPr lang="vi-VN" altLang="vi-VN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 dirty="0" smtClean="0"/>
          </a:p>
        </p:txBody>
      </p:sp>
    </p:spTree>
    <p:extLst>
      <p:ext uri="{BB962C8B-B14F-4D97-AF65-F5344CB8AC3E}">
        <p14:creationId xmlns:p14="http://schemas.microsoft.com/office/powerpoint/2010/main" val="348924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AC98247-9D9E-4702-A1E0-9DA0823ECA3B}" type="slidenum">
              <a:rPr lang="vi-VN" altLang="vi-VN" smtClean="0"/>
              <a:pPr/>
              <a:t>13</a:t>
            </a:fld>
            <a:endParaRPr lang="vi-VN" altLang="vi-VN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246286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6043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3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8825E5-EE60-4158-8C58-2FCE0AECB6F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8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9BD3B-D21F-4F07-855F-B16C4C68E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87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46F5E-7773-41FB-A3FC-0C5324C99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244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64F2D-E8AE-43D2-87EB-39CB5DDCA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175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91029-3B58-4D31-872A-8652599C4B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256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850CA-251D-42B5-A29B-2B2E5D6F28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96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DC4E9-62CF-4AD4-9DCF-CA3EFAA828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4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5A1DCD-C499-4646-8B84-59D284973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306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9B5DF-C43E-4443-8701-3F402AE5F0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370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F8C8D-36F3-4006-B1CF-08272F853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445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C05F9-17E5-4B1E-98FB-03A2328B8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6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D651E-2BC2-46DD-837B-CD563F9131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0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0688C-0CC2-4406-B111-ABBBB60D6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76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29B7C-6324-43F4-BAA2-AB1F436CA5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328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3CB61-8F09-4E4C-93DE-965FFDED00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62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043BA-8432-4651-BA0A-361B5C510F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44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458FE-BE87-472D-A5B7-9903CF58B5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09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3E590-CFFA-4247-B2EC-F880F6B65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552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6B0DA-B0FB-44AE-8F94-38C16014A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43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C1B95-66B3-4F36-9BB0-CBF4D0F0C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11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3EC90-0BF1-41C7-B8BD-22CBE62D9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0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BFEB2-1E60-4A79-BAC4-FD4B8F156F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36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939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939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5939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939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616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940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940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940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940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940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5940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614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940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940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941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941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941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5941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941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41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41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16A63287-AE11-4EFE-B109-04A9ACB8D0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29" r:id="rId2"/>
    <p:sldLayoutId id="2147483728" r:id="rId3"/>
    <p:sldLayoutId id="2147483727" r:id="rId4"/>
    <p:sldLayoutId id="2147483726" r:id="rId5"/>
    <p:sldLayoutId id="2147483725" r:id="rId6"/>
    <p:sldLayoutId id="2147483724" r:id="rId7"/>
    <p:sldLayoutId id="2147483723" r:id="rId8"/>
    <p:sldLayoutId id="2147483722" r:id="rId9"/>
    <p:sldLayoutId id="2147483721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9E8B5BE6-533F-49F2-9CCD-4E47815561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9" r:id="rId2"/>
    <p:sldLayoutId id="2147483738" r:id="rId3"/>
    <p:sldLayoutId id="2147483737" r:id="rId4"/>
    <p:sldLayoutId id="2147483736" r:id="rId5"/>
    <p:sldLayoutId id="2147483735" r:id="rId6"/>
    <p:sldLayoutId id="2147483734" r:id="rId7"/>
    <p:sldLayoutId id="2147483733" r:id="rId8"/>
    <p:sldLayoutId id="2147483732" r:id="rId9"/>
    <p:sldLayoutId id="2147483731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4a"/><Relationship Id="rId7" Type="http://schemas.openxmlformats.org/officeDocument/2006/relationships/image" Target="../media/image7.wmf"/><Relationship Id="rId2" Type="http://schemas.openxmlformats.org/officeDocument/2006/relationships/tags" Target="../tags/tag1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microsoft.com/office/2007/relationships/media" Target="../media/media12.m4a"/><Relationship Id="rId7" Type="http://schemas.openxmlformats.org/officeDocument/2006/relationships/oleObject" Target="../embeddings/oleObject2.bin"/><Relationship Id="rId2" Type="http://schemas.openxmlformats.org/officeDocument/2006/relationships/tags" Target="../tags/tag1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18.m4a"/><Relationship Id="rId7" Type="http://schemas.openxmlformats.org/officeDocument/2006/relationships/image" Target="../media/image10.wmf"/><Relationship Id="rId2" Type="http://schemas.openxmlformats.org/officeDocument/2006/relationships/tags" Target="../tags/tag1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8.m4a"/><Relationship Id="rId9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1.xml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00200" y="685800"/>
            <a:ext cx="670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EM HỌC SINH</a:t>
            </a:r>
            <a:endParaRPr lang="en-US" altLang="en-US" sz="28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4515277" cy="4114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5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0"/>
    </mc:Choice>
    <mc:Fallback xmlns="">
      <p:transition spd="slow" advTm="3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581698"/>
            <a:ext cx="3581400" cy="461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/>
              <a:t>-  Kết quả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474" y="4800600"/>
            <a:ext cx="507732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xét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V </a:t>
            </a:r>
            <a:r>
              <a:rPr lang="en-US" dirty="0" err="1" smtClean="0"/>
              <a:t>và</a:t>
            </a:r>
            <a:r>
              <a:rPr lang="en-US" dirty="0" smtClean="0"/>
              <a:t> p?</a:t>
            </a:r>
            <a:endParaRPr lang="en-US" sz="32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351101"/>
              </p:ext>
            </p:extLst>
          </p:nvPr>
        </p:nvGraphicFramePr>
        <p:xfrm>
          <a:off x="1638300" y="1676400"/>
          <a:ext cx="6705600" cy="251403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9902"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Lần </a:t>
                      </a:r>
                      <a:r>
                        <a:rPr lang="en-US" sz="2000" b="0" smtClean="0"/>
                        <a:t>TN</a:t>
                      </a:r>
                      <a:endParaRPr lang="en-US" sz="2000" b="0"/>
                    </a:p>
                  </a:txBody>
                  <a:tcPr marT="45713" marB="4571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V(cm</a:t>
                      </a:r>
                      <a:r>
                        <a:rPr lang="en-US" sz="2000" b="0" baseline="30000"/>
                        <a:t>3</a:t>
                      </a:r>
                      <a:r>
                        <a:rPr lang="en-US" sz="2000" b="0"/>
                        <a:t>)</a:t>
                      </a:r>
                    </a:p>
                  </a:txBody>
                  <a:tcPr marT="45713" marB="4571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P(atm)</a:t>
                      </a:r>
                    </a:p>
                  </a:txBody>
                  <a:tcPr marT="45713" marB="4571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PV(atm.cm</a:t>
                      </a:r>
                      <a:r>
                        <a:rPr lang="en-US" sz="2000" b="0" baseline="30000"/>
                        <a:t>3</a:t>
                      </a:r>
                      <a:r>
                        <a:rPr lang="en-US" sz="2000" b="0"/>
                        <a:t>)</a:t>
                      </a:r>
                    </a:p>
                  </a:txBody>
                  <a:tcPr marT="45713" marB="4571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1</a:t>
                      </a:r>
                    </a:p>
                  </a:txBody>
                  <a:tcPr marT="45713" marB="45713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10</a:t>
                      </a:r>
                      <a:endParaRPr lang="en-US" sz="2000" b="0" dirty="0"/>
                    </a:p>
                  </a:txBody>
                  <a:tcPr marT="45713" marB="45713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</a:t>
                      </a:r>
                      <a:endParaRPr lang="en-US" sz="2000" b="0" dirty="0"/>
                    </a:p>
                  </a:txBody>
                  <a:tcPr marT="45713" marB="45713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/>
                    </a:p>
                  </a:txBody>
                  <a:tcPr marT="45713" marB="45713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2</a:t>
                      </a: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/>
                    </a:p>
                  </a:txBody>
                  <a:tcPr marT="45713" marB="4571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3</a:t>
                      </a: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40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0,5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 marT="45713" marB="4571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983390"/>
              </p:ext>
            </p:extLst>
          </p:nvPr>
        </p:nvGraphicFramePr>
        <p:xfrm>
          <a:off x="1638300" y="1653829"/>
          <a:ext cx="6705600" cy="251403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9902"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Lần </a:t>
                      </a:r>
                      <a:r>
                        <a:rPr lang="en-US" sz="2000" b="0" smtClean="0"/>
                        <a:t>TN</a:t>
                      </a:r>
                      <a:endParaRPr lang="en-US" sz="2000" b="0"/>
                    </a:p>
                  </a:txBody>
                  <a:tcPr marT="45713" marB="4571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/>
                        <a:t>V           (</a:t>
                      </a:r>
                      <a:r>
                        <a:rPr lang="en-US" sz="2000" b="0"/>
                        <a:t>cm</a:t>
                      </a:r>
                      <a:r>
                        <a:rPr lang="en-US" sz="2000" b="0" baseline="30000"/>
                        <a:t>3</a:t>
                      </a:r>
                      <a:r>
                        <a:rPr lang="en-US" sz="2000" b="0"/>
                        <a:t>)</a:t>
                      </a:r>
                    </a:p>
                  </a:txBody>
                  <a:tcPr marT="45713" marB="4571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p       (.10</a:t>
                      </a:r>
                      <a:r>
                        <a:rPr lang="en-US" sz="2000" b="0" baseline="30000" dirty="0" smtClean="0"/>
                        <a:t>5</a:t>
                      </a:r>
                      <a:r>
                        <a:rPr lang="en-US" sz="2000" b="0" baseline="0" dirty="0" smtClean="0"/>
                        <a:t>Pa</a:t>
                      </a:r>
                      <a:r>
                        <a:rPr lang="en-US" sz="2000" b="0" dirty="0" smtClean="0"/>
                        <a:t>)</a:t>
                      </a:r>
                      <a:endParaRPr lang="en-US" sz="2000" b="0" dirty="0"/>
                    </a:p>
                  </a:txBody>
                  <a:tcPr marT="45713" marB="4571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p.V</a:t>
                      </a:r>
                      <a:r>
                        <a:rPr lang="en-US" sz="2000" b="0" dirty="0" smtClean="0"/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(.10</a:t>
                      </a:r>
                      <a:r>
                        <a:rPr kumimoji="0" lang="en-US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r>
                        <a:rPr lang="en-US" sz="2000" b="0" dirty="0" smtClean="0"/>
                        <a:t>.cm</a:t>
                      </a:r>
                      <a:r>
                        <a:rPr lang="en-US" sz="2000" b="0" baseline="30000" dirty="0" smtClean="0"/>
                        <a:t>3</a:t>
                      </a:r>
                      <a:r>
                        <a:rPr lang="en-US" sz="2000" b="0" dirty="0"/>
                        <a:t>)</a:t>
                      </a:r>
                    </a:p>
                  </a:txBody>
                  <a:tcPr marT="45713" marB="4571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1</a:t>
                      </a:r>
                    </a:p>
                  </a:txBody>
                  <a:tcPr marT="45713" marB="45713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10</a:t>
                      </a:r>
                      <a:endParaRPr lang="en-US" sz="2000" b="0" dirty="0"/>
                    </a:p>
                  </a:txBody>
                  <a:tcPr marT="45713" marB="45713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</a:t>
                      </a:r>
                      <a:endParaRPr lang="en-US" sz="2000" b="0" dirty="0"/>
                    </a:p>
                  </a:txBody>
                  <a:tcPr marT="45713" marB="45713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</a:t>
                      </a:r>
                      <a:endParaRPr lang="en-US" sz="2000" b="0" dirty="0"/>
                    </a:p>
                  </a:txBody>
                  <a:tcPr marT="45713" marB="45713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2</a:t>
                      </a: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710">
                <a:tc>
                  <a:txBody>
                    <a:bodyPr/>
                    <a:lstStyle/>
                    <a:p>
                      <a:pPr algn="ctr"/>
                      <a:r>
                        <a:rPr lang="en-US" sz="2000" b="0"/>
                        <a:t>3</a:t>
                      </a: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40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0,5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</a:t>
                      </a:r>
                      <a:endParaRPr lang="en-US" sz="2000" b="0" dirty="0"/>
                    </a:p>
                  </a:txBody>
                  <a:tcPr marT="45713" marB="4571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81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99"/>
    </mc:Choice>
    <mc:Fallback xmlns="">
      <p:transition spd="slow" advTm="7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76200" y="76200"/>
            <a:ext cx="556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 dirty="0">
                <a:solidFill>
                  <a:srgbClr val="00FF00"/>
                </a:solidFill>
              </a:rPr>
              <a:t>2</a:t>
            </a:r>
            <a:r>
              <a:rPr lang="en-US" altLang="en-US" i="1" dirty="0" smtClean="0">
                <a:solidFill>
                  <a:srgbClr val="00FF00"/>
                </a:solidFill>
              </a:rPr>
              <a:t>. </a:t>
            </a:r>
            <a:r>
              <a:rPr lang="en-US" altLang="en-US" i="1" dirty="0" err="1">
                <a:solidFill>
                  <a:srgbClr val="00FF00"/>
                </a:solidFill>
              </a:rPr>
              <a:t>Định</a:t>
            </a:r>
            <a:r>
              <a:rPr lang="en-US" altLang="en-US" i="1" dirty="0">
                <a:solidFill>
                  <a:srgbClr val="00FF00"/>
                </a:solidFill>
              </a:rPr>
              <a:t> </a:t>
            </a:r>
            <a:r>
              <a:rPr lang="en-US" altLang="en-US" i="1" dirty="0" err="1">
                <a:solidFill>
                  <a:srgbClr val="00FF00"/>
                </a:solidFill>
              </a:rPr>
              <a:t>luật</a:t>
            </a:r>
            <a:r>
              <a:rPr lang="en-US" altLang="en-US" i="1" dirty="0">
                <a:solidFill>
                  <a:srgbClr val="00FF00"/>
                </a:solidFill>
              </a:rPr>
              <a:t> </a:t>
            </a:r>
            <a:r>
              <a:rPr lang="en-US" altLang="en-US" i="1" dirty="0" err="1">
                <a:solidFill>
                  <a:srgbClr val="00FF00"/>
                </a:solidFill>
              </a:rPr>
              <a:t>Bôilơ</a:t>
            </a:r>
            <a:r>
              <a:rPr lang="en-US" altLang="en-US" i="1" dirty="0">
                <a:solidFill>
                  <a:srgbClr val="00FF00"/>
                </a:solidFill>
              </a:rPr>
              <a:t> – </a:t>
            </a:r>
            <a:r>
              <a:rPr lang="en-US" altLang="en-US" i="1" dirty="0" err="1">
                <a:solidFill>
                  <a:srgbClr val="00FF00"/>
                </a:solidFill>
              </a:rPr>
              <a:t>Mariốt</a:t>
            </a:r>
            <a:endParaRPr lang="en-US" altLang="en-US" i="1" dirty="0">
              <a:solidFill>
                <a:srgbClr val="00FF00"/>
              </a:solidFill>
            </a:endParaRP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152400" y="4438650"/>
            <a:ext cx="899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 dirty="0"/>
              <a:t>* </a:t>
            </a:r>
            <a:r>
              <a:rPr lang="en-US" altLang="en-US" i="1" dirty="0" err="1"/>
              <a:t>Điều</a:t>
            </a:r>
            <a:r>
              <a:rPr lang="en-US" altLang="en-US" i="1" dirty="0"/>
              <a:t> </a:t>
            </a:r>
            <a:r>
              <a:rPr lang="en-US" altLang="en-US" i="1" dirty="0" err="1"/>
              <a:t>kiện</a:t>
            </a:r>
            <a:r>
              <a:rPr lang="en-US" altLang="en-US" i="1" dirty="0"/>
              <a:t> </a:t>
            </a:r>
            <a:r>
              <a:rPr lang="en-US" altLang="en-US" i="1" dirty="0" err="1"/>
              <a:t>để</a:t>
            </a:r>
            <a:r>
              <a:rPr lang="en-US" altLang="en-US" i="1" dirty="0"/>
              <a:t> </a:t>
            </a:r>
            <a:r>
              <a:rPr lang="en-US" altLang="en-US" i="1" dirty="0" err="1"/>
              <a:t>áp</a:t>
            </a:r>
            <a:r>
              <a:rPr lang="en-US" altLang="en-US" i="1" dirty="0"/>
              <a:t> </a:t>
            </a:r>
            <a:r>
              <a:rPr lang="en-US" altLang="en-US" i="1" dirty="0" err="1"/>
              <a:t>dụng</a:t>
            </a:r>
            <a:r>
              <a:rPr lang="en-US" altLang="en-US" i="1" dirty="0"/>
              <a:t> </a:t>
            </a:r>
            <a:r>
              <a:rPr lang="en-US" altLang="en-US" i="1" dirty="0" err="1"/>
              <a:t>định</a:t>
            </a:r>
            <a:r>
              <a:rPr lang="en-US" altLang="en-US" i="1" dirty="0"/>
              <a:t> </a:t>
            </a:r>
            <a:r>
              <a:rPr lang="en-US" altLang="en-US" i="1" dirty="0" err="1"/>
              <a:t>luật</a:t>
            </a:r>
            <a:r>
              <a:rPr lang="en-US" altLang="en-US" i="1" dirty="0"/>
              <a:t>:</a:t>
            </a:r>
            <a:r>
              <a:rPr lang="en-US" altLang="en-US" dirty="0"/>
              <a:t> </a:t>
            </a:r>
            <a:r>
              <a:rPr lang="en-US" altLang="en-US" dirty="0" err="1"/>
              <a:t>Nhiệt</a:t>
            </a:r>
            <a:r>
              <a:rPr lang="en-US" altLang="en-US" dirty="0"/>
              <a:t> </a:t>
            </a:r>
            <a:r>
              <a:rPr lang="en-US" altLang="en-US" dirty="0" err="1"/>
              <a:t>độ</a:t>
            </a:r>
            <a:r>
              <a:rPr lang="en-US" altLang="en-US" dirty="0"/>
              <a:t> </a:t>
            </a:r>
            <a:r>
              <a:rPr lang="en-US" altLang="en-US" dirty="0" err="1"/>
              <a:t>không</a:t>
            </a:r>
            <a:r>
              <a:rPr lang="en-US" altLang="en-US" dirty="0"/>
              <a:t> </a:t>
            </a:r>
            <a:r>
              <a:rPr lang="en-US" altLang="en-US" dirty="0" err="1"/>
              <a:t>đổi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lượng</a:t>
            </a:r>
            <a:r>
              <a:rPr lang="en-US" altLang="en-US" dirty="0"/>
              <a:t> </a:t>
            </a:r>
            <a:r>
              <a:rPr lang="en-US" altLang="en-US" dirty="0" err="1"/>
              <a:t>khí</a:t>
            </a:r>
            <a:r>
              <a:rPr lang="en-US" altLang="en-US" dirty="0"/>
              <a:t> </a:t>
            </a:r>
            <a:r>
              <a:rPr lang="en-US" altLang="en-US" dirty="0" err="1"/>
              <a:t>xác</a:t>
            </a:r>
            <a:r>
              <a:rPr lang="en-US" altLang="en-US" dirty="0"/>
              <a:t> </a:t>
            </a:r>
            <a:r>
              <a:rPr lang="en-US" altLang="en-US" dirty="0" err="1"/>
              <a:t>định</a:t>
            </a:r>
            <a:r>
              <a:rPr lang="en-US" altLang="en-US" dirty="0"/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414847"/>
              </p:ext>
            </p:extLst>
          </p:nvPr>
        </p:nvGraphicFramePr>
        <p:xfrm>
          <a:off x="2133600" y="1961398"/>
          <a:ext cx="4388112" cy="1139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Equation" r:id="rId6" imgW="1676160" imgH="406080" progId="Equation.DSMT4">
                  <p:embed/>
                </p:oleObj>
              </mc:Choice>
              <mc:Fallback>
                <p:oleObj name="Equation" r:id="rId6" imgW="1676160" imgH="406080" progId="Equation.DSMT4">
                  <p:embed/>
                  <p:pic>
                    <p:nvPicPr>
                      <p:cNvPr id="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961398"/>
                        <a:ext cx="4388112" cy="1139079"/>
                      </a:xfrm>
                      <a:prstGeom prst="rect">
                        <a:avLst/>
                      </a:prstGeom>
                      <a:solidFill>
                        <a:srgbClr val="66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91944" y="1066800"/>
            <a:ext cx="9052056" cy="6955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đẳng</a:t>
            </a:r>
            <a:r>
              <a:rPr lang="en-US" dirty="0" smtClean="0"/>
              <a:t> </a:t>
            </a:r>
            <a:r>
              <a:rPr lang="en-US" dirty="0" err="1" smtClean="0"/>
              <a:t>nhiệt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, </a:t>
            </a:r>
            <a:r>
              <a:rPr lang="en-US" dirty="0" err="1" smtClean="0"/>
              <a:t>áp</a:t>
            </a:r>
            <a:r>
              <a:rPr lang="en-US" dirty="0" smtClean="0"/>
              <a:t> </a:t>
            </a:r>
            <a:r>
              <a:rPr lang="en-US" dirty="0" err="1" smtClean="0"/>
              <a:t>suất</a:t>
            </a:r>
            <a:r>
              <a:rPr lang="en-US" dirty="0" smtClean="0"/>
              <a:t> </a:t>
            </a:r>
            <a:r>
              <a:rPr lang="en-US" dirty="0" err="1" smtClean="0"/>
              <a:t>tỉ</a:t>
            </a:r>
            <a:r>
              <a:rPr lang="en-US" dirty="0" smtClean="0"/>
              <a:t> </a:t>
            </a:r>
            <a:r>
              <a:rPr lang="en-US" dirty="0" err="1" smtClean="0"/>
              <a:t>lệ</a:t>
            </a:r>
            <a:r>
              <a:rPr lang="en-US" dirty="0" smtClean="0"/>
              <a:t> </a:t>
            </a:r>
            <a:r>
              <a:rPr lang="en-US" dirty="0" err="1" smtClean="0"/>
              <a:t>nghịch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tích</a:t>
            </a:r>
            <a:r>
              <a:rPr lang="en-US" dirty="0" smtClean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48339" y="3612606"/>
                <a:ext cx="2590461" cy="584775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339" y="3612606"/>
                <a:ext cx="2590461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10"/>
    </mc:Choice>
    <mc:Fallback xmlns="">
      <p:transition spd="slow" advTm="4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3501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40228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vi-VN" sz="4000" b="1" dirty="0" smtClean="0">
                <a:solidFill>
                  <a:srgbClr val="33CC33"/>
                </a:solidFill>
                <a:latin typeface="VNI-Cooper" pitchFamily="2" charset="0"/>
              </a:rPr>
              <a:t>VÄN DUNG</a:t>
            </a:r>
            <a:endParaRPr lang="vi-VN" altLang="vi-VN" sz="4000" b="1" dirty="0">
              <a:solidFill>
                <a:srgbClr val="33CC33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6200" y="1524001"/>
            <a:ext cx="8991600" cy="153272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smtClean="0">
                <a:latin typeface="Times New Roman" pitchFamily="18" charset="0"/>
                <a:cs typeface="Times New Roman" pitchFamily="18" charset="0"/>
              </a:rPr>
              <a:t>20 cm</a:t>
            </a:r>
            <a:r>
              <a:rPr lang="en-US" altLang="vi-VN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vi-V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altLang="vi-VN" sz="2400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Pa.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smtClean="0">
                <a:latin typeface="Times New Roman" pitchFamily="18" charset="0"/>
                <a:cs typeface="Times New Roman" pitchFamily="18" charset="0"/>
              </a:rPr>
              <a:t>10 cm</a:t>
            </a:r>
            <a:r>
              <a:rPr lang="en-US" altLang="vi-VN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vi-V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6200" y="3239632"/>
            <a:ext cx="4648200" cy="206210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vi-VN" sz="25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5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vi-VN" sz="25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altLang="vi-VN" sz="2500" b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vi-VN" sz="25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vi-VN" sz="2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Tt 1                         Tt 2 </a:t>
            </a:r>
            <a:endParaRPr lang="en-US" altLang="vi-VN" sz="25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vi-VN" sz="25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vi-VN" sz="2500" baseline="-25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vi-VN" sz="2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vi-VN" sz="25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vi-VN" sz="2800" b="1" baseline="30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vi-VN" sz="25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V</a:t>
            </a:r>
            <a:r>
              <a:rPr lang="en-US" altLang="vi-VN" sz="2500" baseline="-25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2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vi-VN" sz="25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vi-VN" sz="2800" b="1" baseline="30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vi-VN" sz="25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vi-VN" sz="2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p</a:t>
            </a:r>
            <a:r>
              <a:rPr lang="en-US" altLang="vi-VN" sz="2500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vi-VN" sz="2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10</a:t>
            </a:r>
            <a:r>
              <a:rPr lang="en-US" altLang="vi-VN" sz="2500" baseline="30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vi-VN" sz="2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Pa               p</a:t>
            </a:r>
            <a:r>
              <a:rPr lang="en-US" altLang="vi-VN" sz="2500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2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?                  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724400" y="2566516"/>
            <a:ext cx="426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vi-VN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vi-VN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Boyle -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Mariotte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p</a:t>
            </a:r>
            <a:r>
              <a:rPr lang="en-US" altLang="vi-VN" sz="2800" b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vi-VN" sz="2800" b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 p</a:t>
            </a:r>
            <a:r>
              <a:rPr lang="en-US" altLang="vi-VN" sz="2800" b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vi-VN" sz="2800" b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724400" y="4909458"/>
            <a:ext cx="426720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2.10</a:t>
            </a:r>
            <a:r>
              <a:rPr lang="en-US" altLang="vi-VN" sz="2800" b="1" baseline="30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Pa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572000" y="2880946"/>
            <a:ext cx="0" cy="3062654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1676400" y="4126706"/>
            <a:ext cx="1143000" cy="369094"/>
            <a:chOff x="2448" y="1968"/>
            <a:chExt cx="672" cy="310"/>
          </a:xfrm>
        </p:grpSpPr>
        <p:sp>
          <p:nvSpPr>
            <p:cNvPr id="10252" name="Line 14"/>
            <p:cNvSpPr>
              <a:spLocks noChangeShapeType="1"/>
            </p:cNvSpPr>
            <p:nvPr/>
          </p:nvSpPr>
          <p:spPr bwMode="auto">
            <a:xfrm>
              <a:off x="2448" y="2256"/>
              <a:ext cx="672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Text Box 15"/>
            <p:cNvSpPr txBox="1">
              <a:spLocks noChangeArrowheads="1"/>
            </p:cNvSpPr>
            <p:nvPr/>
          </p:nvSpPr>
          <p:spPr bwMode="auto">
            <a:xfrm>
              <a:off x="2448" y="1968"/>
              <a:ext cx="67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1800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T= </a:t>
              </a:r>
              <a:r>
                <a:rPr lang="en-US" altLang="vi-VN" sz="1800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conts</a:t>
              </a:r>
              <a:endParaRPr lang="en-US" altLang="vi-VN" sz="1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38068"/>
              </p:ext>
            </p:extLst>
          </p:nvPr>
        </p:nvGraphicFramePr>
        <p:xfrm>
          <a:off x="4876800" y="3933825"/>
          <a:ext cx="37338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Equation" r:id="rId7" imgW="3733560" imgH="1168200" progId="Equation.DSMT4">
                  <p:embed/>
                </p:oleObj>
              </mc:Choice>
              <mc:Fallback>
                <p:oleObj name="Equation" r:id="rId7" imgW="3733560" imgH="11682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76800" y="3933825"/>
                        <a:ext cx="37338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679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24"/>
    </mc:Choice>
    <mc:Fallback xmlns="">
      <p:transition spd="slow" advTm="88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557" grpId="0" animBg="1"/>
      <p:bldP spid="23558" grpId="0" animBg="1"/>
      <p:bldP spid="23562" grpId="0"/>
      <p:bldP spid="235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590800"/>
            <a:ext cx="8686800" cy="1123950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Hãy vẽ đường biễu diễn sự biến thiên của </a:t>
            </a:r>
            <a:br>
              <a:rPr lang="vi-VN" altLang="vi-VN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p theo V trong hệ tọa độ  (p,V)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2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7"/>
    </mc:Choice>
    <mc:Fallback xmlns="">
      <p:transition spd="slow" advTm="13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57200" y="152400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C000"/>
                </a:solidFill>
              </a:rPr>
              <a:t>IV. ĐƯỜNG ĐẲNG NHIỆT</a:t>
            </a: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5842000" y="1562100"/>
            <a:ext cx="2667000" cy="2057400"/>
          </a:xfrm>
          <a:custGeom>
            <a:avLst/>
            <a:gdLst>
              <a:gd name="T0" fmla="*/ 0 w 1026"/>
              <a:gd name="T1" fmla="*/ 0 h 720"/>
              <a:gd name="T2" fmla="*/ 285 w 1026"/>
              <a:gd name="T3" fmla="*/ 540 h 720"/>
              <a:gd name="T4" fmla="*/ 1026 w 1026"/>
              <a:gd name="T5" fmla="*/ 720 h 720"/>
              <a:gd name="T6" fmla="*/ 0 60000 65536"/>
              <a:gd name="T7" fmla="*/ 0 60000 65536"/>
              <a:gd name="T8" fmla="*/ 0 60000 65536"/>
              <a:gd name="T9" fmla="*/ 0 w 1026"/>
              <a:gd name="T10" fmla="*/ 0 h 720"/>
              <a:gd name="T11" fmla="*/ 1026 w 1026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6" h="720">
                <a:moveTo>
                  <a:pt x="0" y="0"/>
                </a:moveTo>
                <a:cubicBezTo>
                  <a:pt x="57" y="210"/>
                  <a:pt x="114" y="420"/>
                  <a:pt x="285" y="540"/>
                </a:cubicBezTo>
                <a:cubicBezTo>
                  <a:pt x="456" y="660"/>
                  <a:pt x="741" y="690"/>
                  <a:pt x="1026" y="72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5" name="Line 19"/>
          <p:cNvSpPr>
            <a:spLocks noChangeShapeType="1"/>
          </p:cNvSpPr>
          <p:nvPr/>
        </p:nvSpPr>
        <p:spPr bwMode="auto">
          <a:xfrm>
            <a:off x="6172200" y="25908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6" name="Line 20"/>
          <p:cNvSpPr>
            <a:spLocks noChangeShapeType="1"/>
          </p:cNvSpPr>
          <p:nvPr/>
        </p:nvSpPr>
        <p:spPr bwMode="auto">
          <a:xfrm>
            <a:off x="5638800" y="25908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7" name="Line 21"/>
          <p:cNvSpPr>
            <a:spLocks noChangeShapeType="1"/>
          </p:cNvSpPr>
          <p:nvPr/>
        </p:nvSpPr>
        <p:spPr bwMode="auto">
          <a:xfrm>
            <a:off x="6781800" y="3200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8" name="Line 22"/>
          <p:cNvSpPr>
            <a:spLocks noChangeShapeType="1"/>
          </p:cNvSpPr>
          <p:nvPr/>
        </p:nvSpPr>
        <p:spPr bwMode="auto">
          <a:xfrm>
            <a:off x="8001000" y="3581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9" name="Line 23"/>
          <p:cNvSpPr>
            <a:spLocks noChangeShapeType="1"/>
          </p:cNvSpPr>
          <p:nvPr/>
        </p:nvSpPr>
        <p:spPr bwMode="auto">
          <a:xfrm>
            <a:off x="5638800" y="3276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Text Box 25"/>
          <p:cNvSpPr txBox="1">
            <a:spLocks noChangeArrowheads="1"/>
          </p:cNvSpPr>
          <p:nvPr/>
        </p:nvSpPr>
        <p:spPr bwMode="auto">
          <a:xfrm>
            <a:off x="5867400" y="38862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FF00"/>
                </a:solidFill>
              </a:rPr>
              <a:t>10</a:t>
            </a:r>
          </a:p>
        </p:txBody>
      </p:sp>
      <p:sp>
        <p:nvSpPr>
          <p:cNvPr id="75802" name="Text Box 26"/>
          <p:cNvSpPr txBox="1">
            <a:spLocks noChangeArrowheads="1"/>
          </p:cNvSpPr>
          <p:nvPr/>
        </p:nvSpPr>
        <p:spPr bwMode="auto">
          <a:xfrm>
            <a:off x="6477000" y="38862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FF00"/>
                </a:solidFill>
              </a:rPr>
              <a:t>20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5181600" y="2239963"/>
            <a:ext cx="457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FF00"/>
                </a:solidFill>
              </a:rPr>
              <a:t>2</a:t>
            </a:r>
          </a:p>
        </p:txBody>
      </p:sp>
      <p:sp>
        <p:nvSpPr>
          <p:cNvPr id="75805" name="Text Box 29"/>
          <p:cNvSpPr txBox="1">
            <a:spLocks noChangeArrowheads="1"/>
          </p:cNvSpPr>
          <p:nvPr/>
        </p:nvSpPr>
        <p:spPr bwMode="auto">
          <a:xfrm>
            <a:off x="5257800" y="29337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FF00"/>
                </a:solidFill>
              </a:rPr>
              <a:t>1</a:t>
            </a:r>
          </a:p>
        </p:txBody>
      </p:sp>
      <p:graphicFrame>
        <p:nvGraphicFramePr>
          <p:cNvPr id="75890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524595"/>
              </p:ext>
            </p:extLst>
          </p:nvPr>
        </p:nvGraphicFramePr>
        <p:xfrm>
          <a:off x="325244" y="1949605"/>
          <a:ext cx="4572000" cy="2033586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7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Lần đo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V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(cm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p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(.10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Pa)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5851" name="Text Box 75"/>
          <p:cNvSpPr txBox="1">
            <a:spLocks noChangeArrowheads="1"/>
          </p:cNvSpPr>
          <p:nvPr/>
        </p:nvSpPr>
        <p:spPr bwMode="auto">
          <a:xfrm>
            <a:off x="228600" y="1281113"/>
            <a:ext cx="426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/>
              <a:t>Bảng kết quả thí nghiệm</a:t>
            </a:r>
          </a:p>
        </p:txBody>
      </p:sp>
      <p:grpSp>
        <p:nvGrpSpPr>
          <p:cNvPr id="2" name="Group 118"/>
          <p:cNvGrpSpPr>
            <a:grpSpLocks/>
          </p:cNvGrpSpPr>
          <p:nvPr/>
        </p:nvGrpSpPr>
        <p:grpSpPr bwMode="auto">
          <a:xfrm>
            <a:off x="5181600" y="762000"/>
            <a:ext cx="4419600" cy="3886200"/>
            <a:chOff x="3264" y="480"/>
            <a:chExt cx="2784" cy="2448"/>
          </a:xfrm>
        </p:grpSpPr>
        <p:sp>
          <p:nvSpPr>
            <p:cNvPr id="16428" name="Line 5"/>
            <p:cNvSpPr>
              <a:spLocks noChangeShapeType="1"/>
            </p:cNvSpPr>
            <p:nvPr/>
          </p:nvSpPr>
          <p:spPr bwMode="auto">
            <a:xfrm>
              <a:off x="3550" y="2496"/>
              <a:ext cx="19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6"/>
            <p:cNvSpPr>
              <a:spLocks noChangeShapeType="1"/>
            </p:cNvSpPr>
            <p:nvPr/>
          </p:nvSpPr>
          <p:spPr bwMode="auto">
            <a:xfrm flipV="1">
              <a:off x="3550" y="576"/>
              <a:ext cx="2" cy="19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Text Box 12"/>
            <p:cNvSpPr txBox="1">
              <a:spLocks noChangeArrowheads="1"/>
            </p:cNvSpPr>
            <p:nvPr/>
          </p:nvSpPr>
          <p:spPr bwMode="auto">
            <a:xfrm>
              <a:off x="3648" y="480"/>
              <a:ext cx="11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 </a:t>
              </a:r>
              <a:r>
                <a:rPr lang="en-US" altLang="en-US">
                  <a:latin typeface="Times New Roman" panose="02020603050405020304" pitchFamily="18" charset="0"/>
                </a:rPr>
                <a:t>p (.10</a:t>
              </a:r>
              <a:r>
                <a:rPr lang="en-US" altLang="en-US" baseline="30000">
                  <a:latin typeface="Times New Roman" panose="02020603050405020304" pitchFamily="18" charset="0"/>
                </a:rPr>
                <a:t>5 </a:t>
              </a:r>
              <a:r>
                <a:rPr lang="en-US" altLang="en-US">
                  <a:latin typeface="Times New Roman" panose="02020603050405020304" pitchFamily="18" charset="0"/>
                </a:rPr>
                <a:t>Pa)</a:t>
              </a:r>
              <a:endParaRPr lang="en-US" altLang="en-US"/>
            </a:p>
          </p:txBody>
        </p:sp>
        <p:sp>
          <p:nvSpPr>
            <p:cNvPr id="16431" name="Text Box 15"/>
            <p:cNvSpPr txBox="1">
              <a:spLocks noChangeArrowheads="1"/>
            </p:cNvSpPr>
            <p:nvPr/>
          </p:nvSpPr>
          <p:spPr bwMode="auto">
            <a:xfrm>
              <a:off x="5184" y="2544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>
                  <a:latin typeface="Times New Roman" panose="02020603050405020304" pitchFamily="18" charset="0"/>
                </a:rPr>
                <a:t>V(cm</a:t>
              </a:r>
              <a:r>
                <a:rPr lang="en-US" altLang="en-US" sz="2400" b="1" baseline="30000">
                  <a:latin typeface="Times New Roman" panose="02020603050405020304" pitchFamily="18" charset="0"/>
                </a:rPr>
                <a:t>3</a:t>
              </a:r>
              <a:r>
                <a:rPr lang="en-US" altLang="en-US" sz="2400" b="1">
                  <a:latin typeface="Times New Roman" panose="02020603050405020304" pitchFamily="18" charset="0"/>
                </a:rPr>
                <a:t>)</a:t>
              </a:r>
              <a:endParaRPr lang="en-US" altLang="en-US" sz="2400" b="1"/>
            </a:p>
          </p:txBody>
        </p:sp>
        <p:sp>
          <p:nvSpPr>
            <p:cNvPr id="16432" name="Text Box 16"/>
            <p:cNvSpPr txBox="1">
              <a:spLocks noChangeArrowheads="1"/>
            </p:cNvSpPr>
            <p:nvPr/>
          </p:nvSpPr>
          <p:spPr bwMode="auto">
            <a:xfrm>
              <a:off x="3264" y="2400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 </a:t>
              </a:r>
              <a:r>
                <a:rPr lang="en-US" altLang="en-US">
                  <a:latin typeface="Times New Roman" panose="02020603050405020304" pitchFamily="18" charset="0"/>
                </a:rPr>
                <a:t>O</a:t>
              </a:r>
              <a:endParaRPr lang="en-US" altLang="en-US"/>
            </a:p>
          </p:txBody>
        </p:sp>
        <p:grpSp>
          <p:nvGrpSpPr>
            <p:cNvPr id="16433" name="Group 117"/>
            <p:cNvGrpSpPr>
              <a:grpSpLocks/>
            </p:cNvGrpSpPr>
            <p:nvPr/>
          </p:nvGrpSpPr>
          <p:grpSpPr bwMode="auto">
            <a:xfrm>
              <a:off x="3552" y="1200"/>
              <a:ext cx="1488" cy="1296"/>
              <a:chOff x="3552" y="1200"/>
              <a:chExt cx="1488" cy="1296"/>
            </a:xfrm>
          </p:grpSpPr>
          <p:sp>
            <p:nvSpPr>
              <p:cNvPr id="16434" name="Line 83"/>
              <p:cNvSpPr>
                <a:spLocks noChangeShapeType="1"/>
              </p:cNvSpPr>
              <p:nvPr/>
            </p:nvSpPr>
            <p:spPr bwMode="auto">
              <a:xfrm flipV="1">
                <a:off x="3888" y="1200"/>
                <a:ext cx="0" cy="12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5" name="Line 84"/>
              <p:cNvSpPr>
                <a:spLocks noChangeShapeType="1"/>
              </p:cNvSpPr>
              <p:nvPr/>
            </p:nvSpPr>
            <p:spPr bwMode="auto">
              <a:xfrm flipV="1">
                <a:off x="4272" y="1200"/>
                <a:ext cx="0" cy="12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6" name="Line 85"/>
              <p:cNvSpPr>
                <a:spLocks noChangeShapeType="1"/>
              </p:cNvSpPr>
              <p:nvPr/>
            </p:nvSpPr>
            <p:spPr bwMode="auto">
              <a:xfrm flipV="1">
                <a:off x="4656" y="1200"/>
                <a:ext cx="0" cy="12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7" name="Line 86"/>
              <p:cNvSpPr>
                <a:spLocks noChangeShapeType="1"/>
              </p:cNvSpPr>
              <p:nvPr/>
            </p:nvSpPr>
            <p:spPr bwMode="auto">
              <a:xfrm flipV="1">
                <a:off x="3552" y="1200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8" name="Line 87"/>
              <p:cNvSpPr>
                <a:spLocks noChangeShapeType="1"/>
              </p:cNvSpPr>
              <p:nvPr/>
            </p:nvSpPr>
            <p:spPr bwMode="auto">
              <a:xfrm flipV="1">
                <a:off x="3552" y="1632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9" name="Line 88"/>
              <p:cNvSpPr>
                <a:spLocks noChangeShapeType="1"/>
              </p:cNvSpPr>
              <p:nvPr/>
            </p:nvSpPr>
            <p:spPr bwMode="auto">
              <a:xfrm flipV="1">
                <a:off x="3552" y="2064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0" name="Line 115"/>
              <p:cNvSpPr>
                <a:spLocks noChangeShapeType="1"/>
              </p:cNvSpPr>
              <p:nvPr/>
            </p:nvSpPr>
            <p:spPr bwMode="auto">
              <a:xfrm flipV="1">
                <a:off x="5040" y="1200"/>
                <a:ext cx="0" cy="12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7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79"/>
    </mc:Choice>
    <mc:Fallback xmlns="">
      <p:transition spd="slow" advTm="38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5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5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5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75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75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5778" grpId="0"/>
      <p:bldP spid="75801" grpId="0"/>
      <p:bldP spid="75802" grpId="0"/>
      <p:bldP spid="75804" grpId="0"/>
      <p:bldP spid="75805" grpId="0"/>
      <p:bldP spid="758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4" name="AutoShape 108"/>
          <p:cNvSpPr>
            <a:spLocks noChangeArrowheads="1"/>
          </p:cNvSpPr>
          <p:nvPr/>
        </p:nvSpPr>
        <p:spPr bwMode="auto">
          <a:xfrm>
            <a:off x="-4703618" y="2690813"/>
            <a:ext cx="5181600" cy="1728787"/>
          </a:xfrm>
          <a:prstGeom prst="wedgeEllipseCallout">
            <a:avLst>
              <a:gd name="adj1" fmla="val 43831"/>
              <a:gd name="adj2" fmla="val -7313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 err="1" smtClean="0">
                <a:solidFill>
                  <a:srgbClr val="FFFF00"/>
                </a:solidFill>
              </a:rPr>
              <a:t>Phát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biểu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khái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niệm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đường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đẳng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nhiệt</a:t>
            </a:r>
            <a:r>
              <a:rPr lang="en-US" altLang="en-US" sz="2800" dirty="0" smtClean="0">
                <a:solidFill>
                  <a:srgbClr val="FFFF00"/>
                </a:solidFill>
              </a:rPr>
              <a:t>?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57200" y="152400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C000"/>
                </a:solidFill>
              </a:rPr>
              <a:t>IV. ĐƯỜNG ĐẲNG NHIỆT</a:t>
            </a: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5842000" y="1447800"/>
            <a:ext cx="2667000" cy="2247900"/>
          </a:xfrm>
          <a:custGeom>
            <a:avLst/>
            <a:gdLst>
              <a:gd name="T0" fmla="*/ 0 w 1026"/>
              <a:gd name="T1" fmla="*/ 0 h 720"/>
              <a:gd name="T2" fmla="*/ 285 w 1026"/>
              <a:gd name="T3" fmla="*/ 540 h 720"/>
              <a:gd name="T4" fmla="*/ 1026 w 1026"/>
              <a:gd name="T5" fmla="*/ 720 h 720"/>
              <a:gd name="T6" fmla="*/ 0 60000 65536"/>
              <a:gd name="T7" fmla="*/ 0 60000 65536"/>
              <a:gd name="T8" fmla="*/ 0 60000 65536"/>
              <a:gd name="T9" fmla="*/ 0 w 1026"/>
              <a:gd name="T10" fmla="*/ 0 h 720"/>
              <a:gd name="T11" fmla="*/ 1026 w 1026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6" h="720">
                <a:moveTo>
                  <a:pt x="0" y="0"/>
                </a:moveTo>
                <a:cubicBezTo>
                  <a:pt x="57" y="210"/>
                  <a:pt x="114" y="420"/>
                  <a:pt x="285" y="540"/>
                </a:cubicBezTo>
                <a:cubicBezTo>
                  <a:pt x="456" y="660"/>
                  <a:pt x="741" y="690"/>
                  <a:pt x="1026" y="72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18"/>
          <p:cNvGrpSpPr>
            <a:grpSpLocks/>
          </p:cNvGrpSpPr>
          <p:nvPr/>
        </p:nvGrpSpPr>
        <p:grpSpPr bwMode="auto">
          <a:xfrm>
            <a:off x="5181600" y="892175"/>
            <a:ext cx="3581400" cy="3527425"/>
            <a:chOff x="3264" y="562"/>
            <a:chExt cx="2256" cy="2222"/>
          </a:xfrm>
        </p:grpSpPr>
        <p:sp>
          <p:nvSpPr>
            <p:cNvPr id="16428" name="Line 5"/>
            <p:cNvSpPr>
              <a:spLocks noChangeShapeType="1"/>
            </p:cNvSpPr>
            <p:nvPr/>
          </p:nvSpPr>
          <p:spPr bwMode="auto">
            <a:xfrm>
              <a:off x="3550" y="2496"/>
              <a:ext cx="19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6"/>
            <p:cNvSpPr>
              <a:spLocks noChangeShapeType="1"/>
            </p:cNvSpPr>
            <p:nvPr/>
          </p:nvSpPr>
          <p:spPr bwMode="auto">
            <a:xfrm flipV="1">
              <a:off x="3550" y="576"/>
              <a:ext cx="2" cy="19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Text Box 12"/>
            <p:cNvSpPr txBox="1">
              <a:spLocks noChangeArrowheads="1"/>
            </p:cNvSpPr>
            <p:nvPr/>
          </p:nvSpPr>
          <p:spPr bwMode="auto">
            <a:xfrm>
              <a:off x="3312" y="562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 </a:t>
              </a:r>
              <a:r>
                <a:rPr lang="en-US" altLang="en-US" smtClean="0">
                  <a:latin typeface="Times New Roman" panose="02020603050405020304" pitchFamily="18" charset="0"/>
                </a:rPr>
                <a:t>p</a:t>
              </a:r>
              <a:endParaRPr lang="en-US" altLang="en-US"/>
            </a:p>
          </p:txBody>
        </p:sp>
        <p:sp>
          <p:nvSpPr>
            <p:cNvPr id="16431" name="Text Box 15"/>
            <p:cNvSpPr txBox="1">
              <a:spLocks noChangeArrowheads="1"/>
            </p:cNvSpPr>
            <p:nvPr/>
          </p:nvSpPr>
          <p:spPr bwMode="auto">
            <a:xfrm>
              <a:off x="5184" y="2544"/>
              <a:ext cx="19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smtClean="0">
                  <a:latin typeface="Times New Roman" panose="02020603050405020304" pitchFamily="18" charset="0"/>
                </a:rPr>
                <a:t>V</a:t>
              </a:r>
              <a:endParaRPr lang="en-US" altLang="en-US" sz="2400" b="1"/>
            </a:p>
          </p:txBody>
        </p:sp>
        <p:sp>
          <p:nvSpPr>
            <p:cNvPr id="16432" name="Text Box 16"/>
            <p:cNvSpPr txBox="1">
              <a:spLocks noChangeArrowheads="1"/>
            </p:cNvSpPr>
            <p:nvPr/>
          </p:nvSpPr>
          <p:spPr bwMode="auto">
            <a:xfrm>
              <a:off x="3264" y="2400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 </a:t>
              </a:r>
              <a:r>
                <a:rPr lang="en-US" altLang="en-US">
                  <a:latin typeface="Times New Roman" panose="02020603050405020304" pitchFamily="18" charset="0"/>
                </a:rPr>
                <a:t>O</a:t>
              </a:r>
              <a:endParaRPr lang="en-US" altLang="en-US"/>
            </a:p>
          </p:txBody>
        </p:sp>
      </p:grp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335973" y="1379006"/>
            <a:ext cx="5105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dirty="0" smtClean="0"/>
              <a:t>- </a:t>
            </a:r>
            <a:r>
              <a:rPr lang="en-US" altLang="en-US" dirty="0" err="1" smtClean="0"/>
              <a:t>Đường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biểu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diễn</a:t>
            </a:r>
            <a:r>
              <a:rPr lang="en-US" altLang="en-US" dirty="0"/>
              <a:t> </a:t>
            </a:r>
            <a:r>
              <a:rPr lang="en-US" altLang="en-US" dirty="0" err="1" smtClean="0"/>
              <a:t>sự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biến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thiên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của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áp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suất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theo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thể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tích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khi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nhiệt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độ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không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đổi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gọi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đường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đẳng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nhiệt</a:t>
            </a:r>
            <a:endParaRPr lang="en-US" alt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159327" y="4249882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dirty="0" smtClean="0"/>
              <a:t>-</a:t>
            </a:r>
            <a:r>
              <a:rPr lang="en-US" altLang="en-US" dirty="0" err="1" smtClean="0"/>
              <a:t>Trong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hê</a:t>
            </a:r>
            <a:r>
              <a:rPr lang="en-US" altLang="en-US" dirty="0" smtClean="0"/>
              <a:t>̣ </a:t>
            </a:r>
            <a:r>
              <a:rPr lang="en-US" altLang="en-US" dirty="0" err="1" smtClean="0"/>
              <a:t>tọa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đô</a:t>
            </a:r>
            <a:r>
              <a:rPr lang="en-US" altLang="en-US" dirty="0" smtClean="0"/>
              <a:t>̣ (</a:t>
            </a:r>
            <a:r>
              <a:rPr lang="en-US" altLang="en-US" dirty="0" err="1" smtClean="0"/>
              <a:t>p,V</a:t>
            </a:r>
            <a:r>
              <a:rPr lang="en-US" altLang="en-US" dirty="0" smtClean="0"/>
              <a:t>) </a:t>
            </a:r>
            <a:r>
              <a:rPr lang="en-US" altLang="en-US" dirty="0" err="1" smtClean="0"/>
              <a:t>đường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đẳng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nhiệt</a:t>
            </a:r>
            <a:r>
              <a:rPr lang="en-US" altLang="en-US" dirty="0" smtClean="0"/>
              <a:t> là </a:t>
            </a:r>
            <a:r>
              <a:rPr lang="en-US" altLang="en-US" dirty="0" err="1" smtClean="0"/>
              <a:t>đường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hyperbol</a:t>
            </a:r>
            <a:endParaRPr lang="en-US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4"/>
    </mc:Choice>
    <mc:Fallback xmlns="">
      <p:transition spd="slow" advTm="2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75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5884" grpId="0" animBg="1"/>
      <p:bldP spid="75884" grpId="1" animBg="1"/>
      <p:bldP spid="75778" grpId="0"/>
      <p:bldP spid="1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C000"/>
                </a:solidFill>
              </a:rPr>
              <a:t>IV. ĐƯỜNG ĐẲNG NHIỆT</a:t>
            </a:r>
          </a:p>
        </p:txBody>
      </p:sp>
      <p:sp>
        <p:nvSpPr>
          <p:cNvPr id="84995" name="Freeform 3"/>
          <p:cNvSpPr>
            <a:spLocks/>
          </p:cNvSpPr>
          <p:nvPr/>
        </p:nvSpPr>
        <p:spPr bwMode="auto">
          <a:xfrm>
            <a:off x="5943600" y="2286000"/>
            <a:ext cx="2743200" cy="1905000"/>
          </a:xfrm>
          <a:custGeom>
            <a:avLst/>
            <a:gdLst>
              <a:gd name="T0" fmla="*/ 0 w 1026"/>
              <a:gd name="T1" fmla="*/ 0 h 720"/>
              <a:gd name="T2" fmla="*/ 285 w 1026"/>
              <a:gd name="T3" fmla="*/ 540 h 720"/>
              <a:gd name="T4" fmla="*/ 1026 w 1026"/>
              <a:gd name="T5" fmla="*/ 720 h 720"/>
              <a:gd name="T6" fmla="*/ 0 60000 65536"/>
              <a:gd name="T7" fmla="*/ 0 60000 65536"/>
              <a:gd name="T8" fmla="*/ 0 60000 65536"/>
              <a:gd name="T9" fmla="*/ 0 w 1026"/>
              <a:gd name="T10" fmla="*/ 0 h 720"/>
              <a:gd name="T11" fmla="*/ 1026 w 1026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6" h="720">
                <a:moveTo>
                  <a:pt x="0" y="0"/>
                </a:moveTo>
                <a:cubicBezTo>
                  <a:pt x="57" y="210"/>
                  <a:pt x="114" y="420"/>
                  <a:pt x="285" y="540"/>
                </a:cubicBezTo>
                <a:cubicBezTo>
                  <a:pt x="456" y="660"/>
                  <a:pt x="741" y="690"/>
                  <a:pt x="1026" y="72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Freeform 4"/>
          <p:cNvSpPr>
            <a:spLocks/>
          </p:cNvSpPr>
          <p:nvPr/>
        </p:nvSpPr>
        <p:spPr bwMode="auto">
          <a:xfrm>
            <a:off x="6096000" y="1371600"/>
            <a:ext cx="2743200" cy="2362200"/>
          </a:xfrm>
          <a:custGeom>
            <a:avLst/>
            <a:gdLst>
              <a:gd name="T0" fmla="*/ 0 w 969"/>
              <a:gd name="T1" fmla="*/ 0 h 720"/>
              <a:gd name="T2" fmla="*/ 342 w 969"/>
              <a:gd name="T3" fmla="*/ 540 h 720"/>
              <a:gd name="T4" fmla="*/ 969 w 969"/>
              <a:gd name="T5" fmla="*/ 720 h 720"/>
              <a:gd name="T6" fmla="*/ 0 60000 65536"/>
              <a:gd name="T7" fmla="*/ 0 60000 65536"/>
              <a:gd name="T8" fmla="*/ 0 60000 65536"/>
              <a:gd name="T9" fmla="*/ 0 w 969"/>
              <a:gd name="T10" fmla="*/ 0 h 720"/>
              <a:gd name="T11" fmla="*/ 969 w 969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9" h="720">
                <a:moveTo>
                  <a:pt x="0" y="0"/>
                </a:moveTo>
                <a:cubicBezTo>
                  <a:pt x="90" y="210"/>
                  <a:pt x="180" y="420"/>
                  <a:pt x="342" y="540"/>
                </a:cubicBezTo>
                <a:cubicBezTo>
                  <a:pt x="504" y="660"/>
                  <a:pt x="736" y="690"/>
                  <a:pt x="969" y="720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5694363" y="1676400"/>
            <a:ext cx="5540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6324600" y="144780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00FF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aseline="-25000">
                <a:solidFill>
                  <a:srgbClr val="00FF00"/>
                </a:solidFill>
                <a:latin typeface="Times New Roman" panose="02020603050405020304" pitchFamily="18" charset="0"/>
              </a:rPr>
              <a:t>2</a:t>
            </a:r>
            <a:endParaRPr lang="en-US" altLang="en-US">
              <a:solidFill>
                <a:srgbClr val="00FF00"/>
              </a:solidFill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7010400" y="2209800"/>
            <a:ext cx="152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 T</a:t>
            </a:r>
            <a:r>
              <a:rPr lang="en-US" altLang="en-US" baseline="-25000">
                <a:latin typeface="Times New Roman" panose="02020603050405020304" pitchFamily="18" charset="0"/>
              </a:rPr>
              <a:t>2 </a:t>
            </a:r>
            <a:r>
              <a:rPr lang="en-US" altLang="en-US">
                <a:latin typeface="Times New Roman" panose="02020603050405020304" pitchFamily="18" charset="0"/>
              </a:rPr>
              <a:t>&gt; T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endParaRPr lang="en-US" alt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181600" y="762000"/>
            <a:ext cx="4038600" cy="4419600"/>
            <a:chOff x="3264" y="480"/>
            <a:chExt cx="2544" cy="2784"/>
          </a:xfrm>
        </p:grpSpPr>
        <p:sp>
          <p:nvSpPr>
            <p:cNvPr id="17425" name="Line 9"/>
            <p:cNvSpPr>
              <a:spLocks noChangeShapeType="1"/>
            </p:cNvSpPr>
            <p:nvPr/>
          </p:nvSpPr>
          <p:spPr bwMode="auto">
            <a:xfrm>
              <a:off x="3550" y="2832"/>
              <a:ext cx="201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10"/>
            <p:cNvSpPr>
              <a:spLocks noChangeShapeType="1"/>
            </p:cNvSpPr>
            <p:nvPr/>
          </p:nvSpPr>
          <p:spPr bwMode="auto">
            <a:xfrm flipV="1">
              <a:off x="3550" y="659"/>
              <a:ext cx="0" cy="217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Text Box 11"/>
            <p:cNvSpPr txBox="1">
              <a:spLocks noChangeArrowheads="1"/>
            </p:cNvSpPr>
            <p:nvPr/>
          </p:nvSpPr>
          <p:spPr bwMode="auto">
            <a:xfrm>
              <a:off x="3600" y="480"/>
              <a:ext cx="17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 </a:t>
              </a:r>
              <a:r>
                <a:rPr lang="en-US" altLang="en-US">
                  <a:latin typeface="Times New Roman" panose="02020603050405020304" pitchFamily="18" charset="0"/>
                </a:rPr>
                <a:t>p (.10</a:t>
              </a:r>
              <a:r>
                <a:rPr lang="en-US" altLang="en-US" baseline="30000">
                  <a:latin typeface="Times New Roman" panose="02020603050405020304" pitchFamily="18" charset="0"/>
                </a:rPr>
                <a:t>5</a:t>
              </a:r>
              <a:r>
                <a:rPr lang="en-US" altLang="en-US">
                  <a:latin typeface="Times New Roman" panose="02020603050405020304" pitchFamily="18" charset="0"/>
                </a:rPr>
                <a:t> Pa)</a:t>
              </a:r>
              <a:endParaRPr lang="en-US" altLang="en-US"/>
            </a:p>
          </p:txBody>
        </p:sp>
        <p:sp>
          <p:nvSpPr>
            <p:cNvPr id="17428" name="Text Box 12"/>
            <p:cNvSpPr txBox="1">
              <a:spLocks noChangeArrowheads="1"/>
            </p:cNvSpPr>
            <p:nvPr/>
          </p:nvSpPr>
          <p:spPr bwMode="auto">
            <a:xfrm>
              <a:off x="5088" y="2880"/>
              <a:ext cx="72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>
                  <a:latin typeface="Times New Roman" panose="02020603050405020304" pitchFamily="18" charset="0"/>
                </a:rPr>
                <a:t>V (cm</a:t>
              </a:r>
              <a:r>
                <a:rPr lang="en-US" altLang="en-US" sz="2400" b="1" baseline="30000">
                  <a:latin typeface="Times New Roman" panose="02020603050405020304" pitchFamily="18" charset="0"/>
                </a:rPr>
                <a:t>3</a:t>
              </a:r>
              <a:r>
                <a:rPr lang="en-US" altLang="en-US" sz="2400" b="1">
                  <a:latin typeface="Times New Roman" panose="02020603050405020304" pitchFamily="18" charset="0"/>
                </a:rPr>
                <a:t>)</a:t>
              </a:r>
              <a:endParaRPr lang="en-US" altLang="en-US" sz="2400" b="1"/>
            </a:p>
          </p:txBody>
        </p:sp>
        <p:sp>
          <p:nvSpPr>
            <p:cNvPr id="17429" name="Text Box 13"/>
            <p:cNvSpPr txBox="1">
              <a:spLocks noChangeArrowheads="1"/>
            </p:cNvSpPr>
            <p:nvPr/>
          </p:nvSpPr>
          <p:spPr bwMode="auto">
            <a:xfrm>
              <a:off x="3264" y="2736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 </a:t>
              </a:r>
              <a:r>
                <a:rPr lang="en-US" altLang="en-US">
                  <a:latin typeface="Times New Roman" panose="02020603050405020304" pitchFamily="18" charset="0"/>
                </a:rPr>
                <a:t>O</a:t>
              </a:r>
              <a:endParaRPr lang="en-US" altLang="en-US"/>
            </a:p>
          </p:txBody>
        </p:sp>
      </p:grpSp>
      <p:sp>
        <p:nvSpPr>
          <p:cNvPr id="85014" name="Text Box 22"/>
          <p:cNvSpPr txBox="1">
            <a:spLocks noChangeArrowheads="1"/>
          </p:cNvSpPr>
          <p:nvPr/>
        </p:nvSpPr>
        <p:spPr bwMode="auto">
          <a:xfrm>
            <a:off x="685800" y="1433513"/>
            <a:ext cx="3962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dirty="0" smtClean="0"/>
              <a:t>-</a:t>
            </a:r>
            <a:r>
              <a:rPr lang="en-US" altLang="en-US" dirty="0" err="1" smtClean="0"/>
              <a:t>đường</a:t>
            </a:r>
            <a:r>
              <a:rPr lang="en-US" altLang="en-US" dirty="0" smtClean="0"/>
              <a:t> </a:t>
            </a:r>
            <a:r>
              <a:rPr lang="en-US" altLang="en-US" dirty="0" err="1"/>
              <a:t>đẳng</a:t>
            </a:r>
            <a:r>
              <a:rPr lang="en-US" altLang="en-US" dirty="0"/>
              <a:t> </a:t>
            </a:r>
            <a:r>
              <a:rPr lang="en-US" altLang="en-US" dirty="0" err="1" smtClean="0"/>
              <a:t>nhiệt</a:t>
            </a:r>
            <a:r>
              <a:rPr lang="en-US" altLang="en-US" dirty="0" smtClean="0"/>
              <a:t> ở </a:t>
            </a:r>
            <a:r>
              <a:rPr lang="en-US" altLang="en-US" dirty="0" err="1" smtClean="0"/>
              <a:t>trên</a:t>
            </a:r>
            <a:r>
              <a:rPr lang="en-US" altLang="en-US" dirty="0" smtClean="0"/>
              <a:t> có </a:t>
            </a:r>
            <a:r>
              <a:rPr lang="en-US" altLang="en-US" dirty="0" err="1" smtClean="0"/>
              <a:t>nhiệt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đô</a:t>
            </a:r>
            <a:r>
              <a:rPr lang="en-US" altLang="en-US" dirty="0" smtClean="0"/>
              <a:t>̣ </a:t>
            </a:r>
            <a:r>
              <a:rPr lang="en-US" altLang="en-US" dirty="0" err="1" smtClean="0"/>
              <a:t>cao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hơn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đường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đẳng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nhiệt</a:t>
            </a:r>
            <a:r>
              <a:rPr lang="en-US" altLang="en-US" dirty="0" smtClean="0"/>
              <a:t> ở </a:t>
            </a:r>
            <a:r>
              <a:rPr lang="en-US" altLang="en-US" dirty="0" err="1" smtClean="0"/>
              <a:t>dưới</a:t>
            </a:r>
            <a:endParaRPr lang="en-US" alt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9"/>
    </mc:Choice>
    <mc:Fallback xmlns="">
      <p:transition spd="slow" advTm="19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5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4997" grpId="0"/>
      <p:bldP spid="84998" grpId="0"/>
      <p:bldP spid="84999" grpId="0"/>
      <p:bldP spid="850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4" descr="boi-lo - Mario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62" y="914399"/>
            <a:ext cx="6554338" cy="54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4"/>
    </mc:Choice>
    <mc:Fallback xmlns="">
      <p:transition spd="slow" advTm="2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743200" y="228600"/>
            <a:ext cx="4114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FF00"/>
                </a:solidFill>
              </a:rPr>
              <a:t>BÀI TẬP VẬN DỤNG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09600" y="838200"/>
            <a:ext cx="8001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b="1" dirty="0" err="1">
                <a:solidFill>
                  <a:srgbClr val="FFFF00"/>
                </a:solidFill>
              </a:rPr>
              <a:t>Bài</a:t>
            </a:r>
            <a:r>
              <a:rPr lang="en-US" altLang="en-US" b="1" dirty="0">
                <a:solidFill>
                  <a:srgbClr val="FFFF00"/>
                </a:solidFill>
              </a:rPr>
              <a:t> 1</a:t>
            </a:r>
            <a:r>
              <a:rPr lang="en-US" altLang="en-US" b="1" dirty="0" smtClean="0">
                <a:solidFill>
                  <a:srgbClr val="FFFF00"/>
                </a:solidFill>
              </a:rPr>
              <a:t>:</a:t>
            </a:r>
            <a:r>
              <a:rPr lang="en-US" altLang="en-US" dirty="0" smtClean="0"/>
              <a:t> </a:t>
            </a:r>
            <a:r>
              <a:rPr lang="en-US" altLang="en-US" dirty="0" err="1"/>
              <a:t>Dưới</a:t>
            </a:r>
            <a:r>
              <a:rPr lang="en-US" altLang="en-US" dirty="0"/>
              <a:t> </a:t>
            </a:r>
            <a:r>
              <a:rPr lang="en-US" altLang="en-US" dirty="0" err="1"/>
              <a:t>áp</a:t>
            </a:r>
            <a:r>
              <a:rPr lang="en-US" altLang="en-US" dirty="0"/>
              <a:t> </a:t>
            </a:r>
            <a:r>
              <a:rPr lang="en-US" altLang="en-US" dirty="0" err="1"/>
              <a:t>suất</a:t>
            </a:r>
            <a:r>
              <a:rPr lang="en-US" altLang="en-US" dirty="0"/>
              <a:t> 10</a:t>
            </a:r>
            <a:r>
              <a:rPr lang="en-US" altLang="en-US" baseline="30000" dirty="0"/>
              <a:t>5 </a:t>
            </a:r>
            <a:r>
              <a:rPr lang="en-US" altLang="en-US" dirty="0"/>
              <a:t>Pa </a:t>
            </a:r>
            <a:r>
              <a:rPr lang="en-US" altLang="en-US" dirty="0" err="1"/>
              <a:t>một</a:t>
            </a:r>
            <a:r>
              <a:rPr lang="en-US" altLang="en-US" dirty="0"/>
              <a:t> </a:t>
            </a:r>
            <a:r>
              <a:rPr lang="en-US" altLang="en-US" dirty="0" err="1"/>
              <a:t>lượng</a:t>
            </a:r>
            <a:r>
              <a:rPr lang="en-US" altLang="en-US" dirty="0"/>
              <a:t> </a:t>
            </a:r>
            <a:r>
              <a:rPr lang="en-US" altLang="en-US" dirty="0" err="1"/>
              <a:t>khí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thể</a:t>
            </a:r>
            <a:r>
              <a:rPr lang="en-US" altLang="en-US" dirty="0"/>
              <a:t> </a:t>
            </a:r>
            <a:r>
              <a:rPr lang="en-US" altLang="en-US" dirty="0" err="1"/>
              <a:t>tích</a:t>
            </a:r>
            <a:r>
              <a:rPr lang="en-US" altLang="en-US" dirty="0"/>
              <a:t> 8 </a:t>
            </a:r>
            <a:r>
              <a:rPr lang="en-US" altLang="en-US" dirty="0" err="1"/>
              <a:t>lít</a:t>
            </a:r>
            <a:r>
              <a:rPr lang="en-US" altLang="en-US" dirty="0"/>
              <a:t>. </a:t>
            </a:r>
            <a:r>
              <a:rPr lang="en-US" altLang="en-US" dirty="0" err="1"/>
              <a:t>Tính</a:t>
            </a:r>
            <a:r>
              <a:rPr lang="en-US" altLang="en-US" dirty="0"/>
              <a:t> </a:t>
            </a:r>
            <a:r>
              <a:rPr lang="en-US" altLang="en-US" dirty="0" err="1"/>
              <a:t>thể</a:t>
            </a:r>
            <a:r>
              <a:rPr lang="en-US" altLang="en-US" dirty="0"/>
              <a:t> </a:t>
            </a:r>
            <a:r>
              <a:rPr lang="en-US" altLang="en-US" dirty="0" err="1"/>
              <a:t>tích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lượng</a:t>
            </a:r>
            <a:r>
              <a:rPr lang="en-US" altLang="en-US" dirty="0"/>
              <a:t> </a:t>
            </a:r>
            <a:r>
              <a:rPr lang="en-US" altLang="en-US" dirty="0" err="1"/>
              <a:t>khí</a:t>
            </a:r>
            <a:r>
              <a:rPr lang="en-US" altLang="en-US" dirty="0"/>
              <a:t> </a:t>
            </a:r>
            <a:r>
              <a:rPr lang="en-US" altLang="en-US" dirty="0" err="1"/>
              <a:t>này</a:t>
            </a:r>
            <a:r>
              <a:rPr lang="en-US" altLang="en-US" dirty="0"/>
              <a:t>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áp</a:t>
            </a:r>
            <a:r>
              <a:rPr lang="en-US" altLang="en-US" dirty="0"/>
              <a:t> </a:t>
            </a:r>
            <a:r>
              <a:rPr lang="en-US" altLang="en-US" dirty="0" err="1"/>
              <a:t>suất</a:t>
            </a:r>
            <a:r>
              <a:rPr lang="en-US" altLang="en-US" dirty="0"/>
              <a:t> 1,25.10</a:t>
            </a:r>
            <a:r>
              <a:rPr lang="en-US" altLang="en-US" baseline="30000" dirty="0"/>
              <a:t>5 </a:t>
            </a:r>
            <a:r>
              <a:rPr lang="en-US" altLang="en-US" dirty="0"/>
              <a:t>Pa. </a:t>
            </a:r>
            <a:r>
              <a:rPr lang="en-US" altLang="en-US" dirty="0" err="1"/>
              <a:t>Biết</a:t>
            </a:r>
            <a:r>
              <a:rPr lang="en-US" altLang="en-US" dirty="0"/>
              <a:t> </a:t>
            </a:r>
            <a:r>
              <a:rPr lang="en-US" altLang="en-US" dirty="0" err="1"/>
              <a:t>nhiệt</a:t>
            </a:r>
            <a:r>
              <a:rPr lang="en-US" altLang="en-US" dirty="0"/>
              <a:t> </a:t>
            </a:r>
            <a:r>
              <a:rPr lang="en-US" altLang="en-US" dirty="0" err="1"/>
              <a:t>độ</a:t>
            </a:r>
            <a:r>
              <a:rPr lang="en-US" altLang="en-US" dirty="0"/>
              <a:t> </a:t>
            </a:r>
            <a:r>
              <a:rPr lang="en-US" altLang="en-US" dirty="0" err="1"/>
              <a:t>được</a:t>
            </a:r>
            <a:r>
              <a:rPr lang="en-US" altLang="en-US" dirty="0"/>
              <a:t> </a:t>
            </a:r>
            <a:r>
              <a:rPr lang="en-US" altLang="en-US" dirty="0" err="1"/>
              <a:t>giữ</a:t>
            </a:r>
            <a:r>
              <a:rPr lang="en-US" altLang="en-US" dirty="0"/>
              <a:t> </a:t>
            </a:r>
            <a:r>
              <a:rPr lang="en-US" altLang="en-US" dirty="0" err="1"/>
              <a:t>không</a:t>
            </a:r>
            <a:r>
              <a:rPr lang="en-US" altLang="en-US" dirty="0"/>
              <a:t> </a:t>
            </a:r>
            <a:r>
              <a:rPr lang="en-US" altLang="en-US" dirty="0" err="1"/>
              <a:t>đổi</a:t>
            </a:r>
            <a:r>
              <a:rPr lang="en-US" altLang="en-US" dirty="0"/>
              <a:t>.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81000" y="3048000"/>
            <a:ext cx="3429000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Tóm tắt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p</a:t>
            </a:r>
            <a:r>
              <a:rPr lang="en-US" altLang="en-US" baseline="-25000"/>
              <a:t>1</a:t>
            </a:r>
            <a:r>
              <a:rPr lang="en-US" altLang="en-US"/>
              <a:t> = 10</a:t>
            </a:r>
            <a:r>
              <a:rPr lang="en-US" altLang="en-US" baseline="30000"/>
              <a:t>5 </a:t>
            </a:r>
            <a:r>
              <a:rPr lang="en-US" altLang="en-US"/>
              <a:t>Pa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V</a:t>
            </a:r>
            <a:r>
              <a:rPr lang="en-US" altLang="en-US" baseline="-25000"/>
              <a:t>1</a:t>
            </a:r>
            <a:r>
              <a:rPr lang="en-US" altLang="en-US"/>
              <a:t> = 8 lít 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p</a:t>
            </a:r>
            <a:r>
              <a:rPr lang="en-US" altLang="en-US" baseline="-25000"/>
              <a:t>2</a:t>
            </a:r>
            <a:r>
              <a:rPr lang="en-US" altLang="en-US"/>
              <a:t> = 1,25.10</a:t>
            </a:r>
            <a:r>
              <a:rPr lang="en-US" altLang="en-US" baseline="30000"/>
              <a:t>5</a:t>
            </a:r>
            <a:r>
              <a:rPr lang="en-US" altLang="en-US"/>
              <a:t> Pa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V</a:t>
            </a:r>
            <a:r>
              <a:rPr lang="en-US" altLang="en-US" baseline="-25000"/>
              <a:t>2</a:t>
            </a:r>
            <a:r>
              <a:rPr lang="en-US" altLang="en-US"/>
              <a:t> = ?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124200" y="3048000"/>
            <a:ext cx="58674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Giải</a:t>
            </a:r>
          </a:p>
          <a:p>
            <a:pPr>
              <a:spcBef>
                <a:spcPct val="50000"/>
              </a:spcBef>
            </a:pPr>
            <a:r>
              <a:rPr lang="en-US" altLang="en-US" sz="2800"/>
              <a:t>Áp dụng định luật Bôi-lơ – Ma-ri-ốt.</a:t>
            </a:r>
            <a:endParaRPr lang="en-US" altLang="en-US"/>
          </a:p>
        </p:txBody>
      </p:sp>
      <p:graphicFrame>
        <p:nvGraphicFramePr>
          <p:cNvPr id="768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041080"/>
              </p:ext>
            </p:extLst>
          </p:nvPr>
        </p:nvGraphicFramePr>
        <p:xfrm>
          <a:off x="3962400" y="4292600"/>
          <a:ext cx="4648200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Equation" r:id="rId6" imgW="1917360" imgH="507960" progId="Equation.DSMT4">
                  <p:embed/>
                </p:oleObj>
              </mc:Choice>
              <mc:Fallback>
                <p:oleObj name="Equation" r:id="rId6" imgW="1917360" imgH="507960" progId="Equation.DSMT4">
                  <p:embed/>
                  <p:pic>
                    <p:nvPicPr>
                      <p:cNvPr id="7680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292600"/>
                        <a:ext cx="4648200" cy="135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7" name="Object 7"/>
          <p:cNvGraphicFramePr>
            <a:graphicFrameLocks noChangeAspect="1"/>
          </p:cNvGraphicFramePr>
          <p:nvPr/>
        </p:nvGraphicFramePr>
        <p:xfrm>
          <a:off x="6216650" y="5672138"/>
          <a:ext cx="26225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Equation" r:id="rId8" imgW="1041120" imgH="228600" progId="Equation.DSMT4">
                  <p:embed/>
                </p:oleObj>
              </mc:Choice>
              <mc:Fallback>
                <p:oleObj name="Equation" r:id="rId8" imgW="1041120" imgH="228600" progId="Equation.DSMT4">
                  <p:embed/>
                  <p:pic>
                    <p:nvPicPr>
                      <p:cNvPr id="7680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5672138"/>
                        <a:ext cx="262255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62"/>
    </mc:Choice>
    <mc:Fallback xmlns="">
      <p:transition spd="slow" advTm="8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6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6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68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6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68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4800" y="2286000"/>
            <a:ext cx="8686800" cy="11239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vi-VN" sz="3200" b="1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altLang="vi-VN" sz="3200" b="1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Hãy vẽ đường biễu diễn sự biến thiên của </a:t>
            </a:r>
            <a:br>
              <a:rPr lang="vi-VN" altLang="vi-VN" sz="3200" b="1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altLang="vi-VN" sz="3200" b="1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 theo V trong hệ tọa độ  (p,V)</a:t>
            </a:r>
            <a:endParaRPr lang="vi-VN" altLang="vi-VN" sz="3200" b="1" kern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5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2"/>
    </mc:Choice>
    <mc:Fallback xmlns="">
      <p:transition spd="slow" advTm="3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61509" y="235961"/>
            <a:ext cx="5181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pit –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pít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61509" y="2959100"/>
            <a:ext cx="53824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7" descr="DSC029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6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12"/>
    </mc:Choice>
    <mc:Fallback xmlns="">
      <p:transition spd="slow" advTm="5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228601"/>
            <a:ext cx="4038600" cy="1026970"/>
          </a:xfrm>
          <a:prstGeom prst="roundRect">
            <a:avLst/>
          </a:prstGeom>
          <a:solidFill>
            <a:srgbClr val="CC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dirty="0" err="1">
                <a:solidFill>
                  <a:srgbClr val="0BC52E"/>
                </a:solidFill>
              </a:rPr>
              <a:t>Giải</a:t>
            </a:r>
            <a:r>
              <a:rPr lang="en-US" b="1" dirty="0">
                <a:solidFill>
                  <a:srgbClr val="0BC52E"/>
                </a:solidFill>
              </a:rPr>
              <a:t> </a:t>
            </a:r>
            <a:r>
              <a:rPr lang="en-US" b="1" dirty="0" err="1">
                <a:solidFill>
                  <a:srgbClr val="0BC52E"/>
                </a:solidFill>
              </a:rPr>
              <a:t>thích</a:t>
            </a:r>
            <a:r>
              <a:rPr lang="en-US" b="1" dirty="0">
                <a:solidFill>
                  <a:srgbClr val="0BC52E"/>
                </a:solidFill>
              </a:rPr>
              <a:t> </a:t>
            </a:r>
            <a:r>
              <a:rPr lang="en-US" b="1" dirty="0" err="1">
                <a:solidFill>
                  <a:srgbClr val="0BC52E"/>
                </a:solidFill>
              </a:rPr>
              <a:t>hiện</a:t>
            </a:r>
            <a:r>
              <a:rPr lang="en-US" b="1" dirty="0">
                <a:solidFill>
                  <a:srgbClr val="0BC52E"/>
                </a:solidFill>
              </a:rPr>
              <a:t> </a:t>
            </a:r>
            <a:r>
              <a:rPr lang="en-US" b="1" dirty="0" err="1">
                <a:solidFill>
                  <a:srgbClr val="0BC52E"/>
                </a:solidFill>
              </a:rPr>
              <a:t>tượng</a:t>
            </a:r>
            <a:r>
              <a:rPr lang="en-US" b="1" dirty="0">
                <a:solidFill>
                  <a:srgbClr val="0BC52E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2514600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9768" y="1423420"/>
            <a:ext cx="84218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pít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1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8"/>
    </mc:Choice>
    <mc:Fallback xmlns="">
      <p:transition spd="slow" advTm="2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62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500" dirty="0" err="1" smtClean="0">
                <a:solidFill>
                  <a:srgbClr val="FFFF00"/>
                </a:solidFill>
              </a:rPr>
              <a:t>Bài</a:t>
            </a:r>
            <a:r>
              <a:rPr lang="en-US" sz="4500" dirty="0" smtClean="0">
                <a:solidFill>
                  <a:srgbClr val="FFFF00"/>
                </a:solidFill>
              </a:rPr>
              <a:t> </a:t>
            </a:r>
            <a:r>
              <a:rPr lang="en-US" sz="4500" dirty="0" err="1" smtClean="0">
                <a:solidFill>
                  <a:srgbClr val="FFFF00"/>
                </a:solidFill>
              </a:rPr>
              <a:t>tập</a:t>
            </a:r>
            <a:r>
              <a:rPr lang="en-US" sz="4500" dirty="0" smtClean="0">
                <a:solidFill>
                  <a:srgbClr val="FFFF00"/>
                </a:solidFill>
              </a:rPr>
              <a:t> 8, 9 </a:t>
            </a:r>
          </a:p>
          <a:p>
            <a:pPr marL="0" indent="0" algn="ctr">
              <a:buNone/>
            </a:pPr>
            <a:r>
              <a:rPr lang="en-US" sz="4500" dirty="0" err="1" smtClean="0">
                <a:solidFill>
                  <a:srgbClr val="FFFF00"/>
                </a:solidFill>
              </a:rPr>
              <a:t>sách</a:t>
            </a:r>
            <a:r>
              <a:rPr lang="en-US" sz="4500" dirty="0" smtClean="0">
                <a:solidFill>
                  <a:srgbClr val="FFFF00"/>
                </a:solidFill>
              </a:rPr>
              <a:t> </a:t>
            </a:r>
            <a:r>
              <a:rPr lang="en-US" sz="4500" dirty="0" err="1" smtClean="0">
                <a:solidFill>
                  <a:srgbClr val="FFFF00"/>
                </a:solidFill>
              </a:rPr>
              <a:t>giáo</a:t>
            </a:r>
            <a:r>
              <a:rPr lang="en-US" sz="4500" dirty="0" smtClean="0">
                <a:solidFill>
                  <a:srgbClr val="FFFF00"/>
                </a:solidFill>
              </a:rPr>
              <a:t> </a:t>
            </a:r>
            <a:r>
              <a:rPr lang="en-US" sz="4500" dirty="0" err="1" smtClean="0">
                <a:solidFill>
                  <a:srgbClr val="FFFF00"/>
                </a:solidFill>
              </a:rPr>
              <a:t>khoa</a:t>
            </a:r>
            <a:r>
              <a:rPr lang="en-US" sz="4500" dirty="0" smtClean="0">
                <a:solidFill>
                  <a:srgbClr val="FFFF00"/>
                </a:solidFill>
              </a:rPr>
              <a:t> </a:t>
            </a:r>
            <a:r>
              <a:rPr lang="en-US" sz="4500" dirty="0" err="1" smtClean="0">
                <a:solidFill>
                  <a:srgbClr val="FFFF00"/>
                </a:solidFill>
              </a:rPr>
              <a:t>trang</a:t>
            </a:r>
            <a:r>
              <a:rPr lang="en-US" sz="4500" dirty="0" smtClean="0">
                <a:solidFill>
                  <a:srgbClr val="FFFF00"/>
                </a:solidFill>
              </a:rPr>
              <a:t> 159</a:t>
            </a:r>
            <a:endParaRPr lang="en-US" sz="4500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0"/>
    </mc:Choice>
    <mc:Fallback xmlns="">
      <p:transition spd="slow" advTm="16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1371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XIN CHÂN THÀNH CÁM ƠN CÁC EM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	CHÚC CÁC EM HỌC TỐT!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6"/>
    </mc:Choice>
    <mc:Fallback xmlns="">
      <p:transition spd="slow" advTm="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1295400" y="381000"/>
            <a:ext cx="7086600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QUÁ TRÌNH ĐẲNG NHIỆT</a:t>
            </a:r>
          </a:p>
          <a:p>
            <a:pPr algn="ctr"/>
            <a:r>
              <a:rPr lang="vi-VN" sz="36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ĐỊNH LUẬT BÔILƠ - MARIỐT</a:t>
            </a:r>
            <a:endParaRPr lang="en-US" sz="3600" b="1" kern="1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19400" y="0"/>
            <a:ext cx="358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altLang="en-US" sz="3600" b="1" dirty="0">
                <a:solidFill>
                  <a:schemeClr val="accent2"/>
                </a:solidFill>
              </a:rPr>
              <a:t>BÀI 29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34480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7" y="2286000"/>
            <a:ext cx="30908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7"/>
    </mc:Choice>
    <mc:Fallback xmlns="">
      <p:transition spd="slow" advTm="1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6177510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36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5"/>
    </mc:Choice>
    <mc:Fallback xmlns="">
      <p:transition spd="slow" advTm="1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457200" y="76200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C000"/>
                </a:solidFill>
              </a:rPr>
              <a:t>I. TRẠNG THÁI VÀ QUÁ TRÌNH BIẾN ĐỔI TRẠNG THÁI</a:t>
            </a: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800100" y="982568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</a:rPr>
              <a:t>1. </a:t>
            </a:r>
            <a:r>
              <a:rPr lang="en-US" altLang="en-US" dirty="0" err="1" smtClean="0">
                <a:solidFill>
                  <a:srgbClr val="FFFF00"/>
                </a:solidFill>
              </a:rPr>
              <a:t>Trạng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thái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625456"/>
            <a:ext cx="7848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cs typeface="Times New Roman" panose="02020603050405020304" pitchFamily="18" charset="0"/>
              </a:rPr>
              <a:t>Trạng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thái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của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một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lượng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khí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được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xác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định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bằng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các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thông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số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trạng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thái</a:t>
            </a:r>
            <a:r>
              <a:rPr lang="en-US" dirty="0">
                <a:cs typeface="Times New Roman" panose="02020603050405020304" pitchFamily="18" charset="0"/>
              </a:rPr>
              <a:t>: </a:t>
            </a:r>
            <a:endParaRPr lang="en-US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+ </a:t>
            </a:r>
            <a:r>
              <a:rPr lang="en-US" dirty="0" err="1" smtClean="0">
                <a:cs typeface="Times New Roman" panose="02020603050405020304" pitchFamily="18" charset="0"/>
              </a:rPr>
              <a:t>áp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suất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p (</a:t>
            </a:r>
            <a:r>
              <a:rPr lang="en-US" dirty="0" err="1" smtClean="0">
                <a:cs typeface="Times New Roman" panose="02020603050405020304" pitchFamily="18" charset="0"/>
              </a:rPr>
              <a:t>atm</a:t>
            </a:r>
            <a:r>
              <a:rPr lang="en-US" dirty="0" smtClean="0">
                <a:cs typeface="Times New Roman" panose="02020603050405020304" pitchFamily="18" charset="0"/>
              </a:rPr>
              <a:t>, mmHg, Pa, N/m</a:t>
            </a:r>
            <a:r>
              <a:rPr lang="en-US" baseline="30000" dirty="0" smtClean="0">
                <a:cs typeface="Times New Roman" panose="02020603050405020304" pitchFamily="18" charset="0"/>
              </a:rPr>
              <a:t>2</a:t>
            </a:r>
            <a:r>
              <a:rPr lang="en-US" dirty="0" smtClean="0">
                <a:cs typeface="Times New Roman" panose="02020603050405020304" pitchFamily="18" charset="0"/>
              </a:rPr>
              <a:t>)</a:t>
            </a:r>
          </a:p>
          <a:p>
            <a:r>
              <a:rPr lang="en-US" dirty="0" smtClean="0">
                <a:cs typeface="Times New Roman" panose="02020603050405020304" pitchFamily="18" charset="0"/>
              </a:rPr>
              <a:t>+ </a:t>
            </a:r>
            <a:r>
              <a:rPr lang="en-US" dirty="0" err="1">
                <a:cs typeface="Times New Roman" panose="02020603050405020304" pitchFamily="18" charset="0"/>
              </a:rPr>
              <a:t>thể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tích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V(m</a:t>
            </a:r>
            <a:r>
              <a:rPr lang="en-US" baseline="30000" dirty="0" smtClean="0">
                <a:cs typeface="Times New Roman" panose="02020603050405020304" pitchFamily="18" charset="0"/>
              </a:rPr>
              <a:t>3</a:t>
            </a:r>
            <a:r>
              <a:rPr lang="en-US" dirty="0" smtClean="0">
                <a:cs typeface="Times New Roman" panose="02020603050405020304" pitchFamily="18" charset="0"/>
              </a:rPr>
              <a:t>, cm</a:t>
            </a:r>
            <a:r>
              <a:rPr lang="en-US" baseline="30000" dirty="0" smtClean="0">
                <a:cs typeface="Times New Roman" panose="02020603050405020304" pitchFamily="18" charset="0"/>
              </a:rPr>
              <a:t>3</a:t>
            </a:r>
            <a:r>
              <a:rPr lang="en-US" dirty="0" smtClean="0">
                <a:cs typeface="Times New Roman" panose="02020603050405020304" pitchFamily="18" charset="0"/>
              </a:rPr>
              <a:t>, lit…)</a:t>
            </a:r>
          </a:p>
          <a:p>
            <a:r>
              <a:rPr lang="en-US" dirty="0" smtClean="0">
                <a:cs typeface="Times New Roman" panose="02020603050405020304" pitchFamily="18" charset="0"/>
              </a:rPr>
              <a:t>+ </a:t>
            </a:r>
            <a:r>
              <a:rPr lang="en-US" dirty="0" err="1" smtClean="0">
                <a:cs typeface="Times New Roman" panose="02020603050405020304" pitchFamily="18" charset="0"/>
              </a:rPr>
              <a:t>nhiệt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độ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tuyệt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đối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T (</a:t>
            </a:r>
            <a:r>
              <a:rPr lang="en-US" baseline="30000" dirty="0" smtClean="0">
                <a:cs typeface="Times New Roman" panose="02020603050405020304" pitchFamily="18" charset="0"/>
              </a:rPr>
              <a:t>0</a:t>
            </a:r>
            <a:r>
              <a:rPr lang="en-US" dirty="0" smtClean="0">
                <a:cs typeface="Times New Roman" panose="02020603050405020304" pitchFamily="18" charset="0"/>
              </a:rPr>
              <a:t>K)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33400" y="3992562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</a:rPr>
              <a:t>2. </a:t>
            </a:r>
            <a:r>
              <a:rPr lang="en-US" altLang="en-US" dirty="0" err="1">
                <a:solidFill>
                  <a:srgbClr val="FFFF00"/>
                </a:solidFill>
              </a:rPr>
              <a:t>Quá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trình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biến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đổi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trạng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thái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66700" y="4958464"/>
            <a:ext cx="9144000" cy="1442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9372600" y="1280319"/>
            <a:ext cx="6096000" cy="2438400"/>
          </a:xfrm>
          <a:prstGeom prst="wedgeEllipseCallout">
            <a:avLst>
              <a:gd name="adj1" fmla="val 50565"/>
              <a:gd name="adj2" fmla="val 83144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 err="1" smtClean="0">
                <a:solidFill>
                  <a:srgbClr val="FFFF00"/>
                </a:solidFill>
              </a:rPr>
              <a:t>Trạng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thái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của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một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lượng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khí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được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xác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định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bằng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những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thông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số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err="1" smtClean="0">
                <a:solidFill>
                  <a:srgbClr val="FFFF00"/>
                </a:solidFill>
              </a:rPr>
              <a:t>nào</a:t>
            </a:r>
            <a:r>
              <a:rPr lang="en-US" altLang="en-US" dirty="0" smtClean="0">
                <a:solidFill>
                  <a:srgbClr val="FFFF00"/>
                </a:solidFill>
              </a:rPr>
              <a:t>?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9601200" y="4038600"/>
            <a:ext cx="5257800" cy="1905000"/>
          </a:xfrm>
          <a:prstGeom prst="wedgeEllipseCallout">
            <a:avLst>
              <a:gd name="adj1" fmla="val 49125"/>
              <a:gd name="adj2" fmla="val 71167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 err="1"/>
              <a:t>Thê</a:t>
            </a:r>
            <a:r>
              <a:rPr lang="en-US" altLang="en-US" dirty="0"/>
              <a:t>́ </a:t>
            </a:r>
            <a:r>
              <a:rPr lang="en-US" altLang="en-US" dirty="0" err="1"/>
              <a:t>nào</a:t>
            </a:r>
            <a:r>
              <a:rPr lang="en-US" altLang="en-US" dirty="0"/>
              <a:t> là </a:t>
            </a:r>
            <a:r>
              <a:rPr lang="en-US" altLang="en-US" dirty="0" err="1"/>
              <a:t>quá</a:t>
            </a:r>
            <a:r>
              <a:rPr lang="en-US" altLang="en-US" dirty="0"/>
              <a:t> </a:t>
            </a:r>
            <a:r>
              <a:rPr lang="en-US" altLang="en-US" dirty="0" err="1"/>
              <a:t>trình</a:t>
            </a:r>
            <a:r>
              <a:rPr lang="en-US" altLang="en-US" dirty="0"/>
              <a:t> </a:t>
            </a:r>
            <a:r>
              <a:rPr lang="en-US" altLang="en-US" dirty="0" err="1"/>
              <a:t>biến</a:t>
            </a:r>
            <a:r>
              <a:rPr lang="en-US" altLang="en-US" dirty="0"/>
              <a:t> </a:t>
            </a:r>
            <a:r>
              <a:rPr lang="en-US" altLang="en-US" dirty="0" err="1"/>
              <a:t>đổi</a:t>
            </a:r>
            <a:r>
              <a:rPr lang="en-US" altLang="en-US" dirty="0"/>
              <a:t> </a:t>
            </a:r>
            <a:r>
              <a:rPr lang="en-US" altLang="en-US" dirty="0" err="1"/>
              <a:t>trạng</a:t>
            </a:r>
            <a:r>
              <a:rPr lang="en-US" altLang="en-US" dirty="0"/>
              <a:t> </a:t>
            </a:r>
            <a:r>
              <a:rPr lang="en-US" altLang="en-US" dirty="0" err="1"/>
              <a:t>thái</a:t>
            </a:r>
            <a:r>
              <a:rPr lang="en-US" altLang="en-US" dirty="0"/>
              <a:t>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40"/>
    </mc:Choice>
    <mc:Fallback xmlns="">
      <p:transition spd="slow" advTm="6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6575" grpId="0"/>
      <p:bldP spid="66576" grpId="0"/>
      <p:bldP spid="2" grpId="0"/>
      <p:bldP spid="10" grpId="0"/>
      <p:bldP spid="11" grpId="0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rrowheads="1"/>
          </p:cNvSpPr>
          <p:nvPr/>
        </p:nvSpPr>
        <p:spPr bwMode="auto">
          <a:xfrm>
            <a:off x="9448800" y="502443"/>
            <a:ext cx="5334000" cy="1676400"/>
          </a:xfrm>
          <a:prstGeom prst="wedgeEllipseCallout">
            <a:avLst>
              <a:gd name="adj1" fmla="val 50565"/>
              <a:gd name="adj2" fmla="val 83144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 err="1">
                <a:solidFill>
                  <a:srgbClr val="FFFF00"/>
                </a:solidFill>
              </a:rPr>
              <a:t>Thê</a:t>
            </a:r>
            <a:r>
              <a:rPr lang="en-US" altLang="en-US" dirty="0">
                <a:solidFill>
                  <a:srgbClr val="FFFF00"/>
                </a:solidFill>
              </a:rPr>
              <a:t>́ </a:t>
            </a:r>
            <a:r>
              <a:rPr lang="en-US" altLang="en-US" dirty="0" err="1">
                <a:solidFill>
                  <a:srgbClr val="FFFF00"/>
                </a:solidFill>
              </a:rPr>
              <a:t>nào</a:t>
            </a:r>
            <a:r>
              <a:rPr lang="en-US" altLang="en-US" dirty="0">
                <a:solidFill>
                  <a:srgbClr val="FFFF00"/>
                </a:solidFill>
              </a:rPr>
              <a:t> là </a:t>
            </a:r>
            <a:r>
              <a:rPr lang="en-US" altLang="en-US" dirty="0" err="1">
                <a:solidFill>
                  <a:srgbClr val="FFFF00"/>
                </a:solidFill>
              </a:rPr>
              <a:t>đẳng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quá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trình</a:t>
            </a:r>
            <a:r>
              <a:rPr lang="en-US" altLang="en-US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7587" name="AutoShape 3"/>
          <p:cNvSpPr>
            <a:spLocks noChangeArrowheads="1"/>
          </p:cNvSpPr>
          <p:nvPr/>
        </p:nvSpPr>
        <p:spPr bwMode="auto">
          <a:xfrm>
            <a:off x="9220200" y="2341418"/>
            <a:ext cx="5791200" cy="2667000"/>
          </a:xfrm>
          <a:prstGeom prst="wedgeEllipseCallout">
            <a:avLst>
              <a:gd name="adj1" fmla="val 47671"/>
              <a:gd name="adj2" fmla="val 60356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 err="1">
                <a:solidFill>
                  <a:srgbClr val="FFFF00"/>
                </a:solidFill>
              </a:rPr>
              <a:t>Quá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trình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biến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đổi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trạng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thái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mà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nhiệt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độ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được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giữ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không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đổi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được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gọi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là</a:t>
            </a: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 err="1">
                <a:solidFill>
                  <a:srgbClr val="FFFF00"/>
                </a:solidFill>
              </a:rPr>
              <a:t>gì</a:t>
            </a:r>
            <a:r>
              <a:rPr lang="en-US" altLang="en-US" dirty="0">
                <a:solidFill>
                  <a:srgbClr val="FFFF00"/>
                </a:solidFill>
              </a:rPr>
              <a:t>? 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57200" y="304800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C000"/>
                </a:solidFill>
              </a:rPr>
              <a:t>II. QUÁ TRÌNH ĐẲNG NHIỆT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667000" y="2955925"/>
            <a:ext cx="3733800" cy="1539875"/>
            <a:chOff x="1680" y="1862"/>
            <a:chExt cx="2352" cy="970"/>
          </a:xfrm>
        </p:grpSpPr>
        <p:sp>
          <p:nvSpPr>
            <p:cNvPr id="13326" name="Text Box 13"/>
            <p:cNvSpPr txBox="1">
              <a:spLocks noChangeArrowheads="1"/>
            </p:cNvSpPr>
            <p:nvPr/>
          </p:nvSpPr>
          <p:spPr bwMode="auto">
            <a:xfrm>
              <a:off x="2016" y="1862"/>
              <a:ext cx="16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miter lim="800000"/>
                  <a:headEnd type="none" w="lg" len="med"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latin typeface="Tahoma" panose="020B0604030504040204" pitchFamily="34" charset="0"/>
                </a:rPr>
                <a:t>T = hằng số</a:t>
              </a:r>
            </a:p>
          </p:txBody>
        </p:sp>
        <p:sp>
          <p:nvSpPr>
            <p:cNvPr id="13327" name="Rectangle 14"/>
            <p:cNvSpPr>
              <a:spLocks noChangeArrowheads="1"/>
            </p:cNvSpPr>
            <p:nvPr/>
          </p:nvSpPr>
          <p:spPr bwMode="auto">
            <a:xfrm>
              <a:off x="1680" y="2198"/>
              <a:ext cx="2352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en-US" altLang="en-US" sz="4000">
                  <a:solidFill>
                    <a:schemeClr val="accent2"/>
                  </a:solidFill>
                  <a:latin typeface=".VnTime" pitchFamily="34" charset="0"/>
                </a:rPr>
                <a:t> </a:t>
              </a:r>
              <a:r>
                <a:rPr lang="en-US" altLang="en-US">
                  <a:latin typeface="Times New Roman" panose="02020603050405020304" pitchFamily="18" charset="0"/>
                </a:rPr>
                <a:t>Quá trình đẳng nhiệt</a:t>
              </a:r>
              <a:r>
                <a:rPr lang="en-US" altLang="en-US" sz="4000">
                  <a:solidFill>
                    <a:schemeClr val="accent2"/>
                  </a:solidFill>
                  <a:latin typeface=".VnTime" pitchFamily="34" charset="0"/>
                </a:rPr>
                <a:t> </a:t>
              </a:r>
            </a:p>
          </p:txBody>
        </p:sp>
        <p:sp>
          <p:nvSpPr>
            <p:cNvPr id="13328" name="Line 17"/>
            <p:cNvSpPr>
              <a:spLocks noChangeShapeType="1"/>
            </p:cNvSpPr>
            <p:nvPr/>
          </p:nvSpPr>
          <p:spPr bwMode="auto">
            <a:xfrm>
              <a:off x="1951" y="2245"/>
              <a:ext cx="1793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lg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81000" y="2971800"/>
            <a:ext cx="2438400" cy="1585913"/>
            <a:chOff x="240" y="2736"/>
            <a:chExt cx="1536" cy="999"/>
          </a:xfrm>
        </p:grpSpPr>
        <p:sp>
          <p:nvSpPr>
            <p:cNvPr id="13324" name="Text Box 15"/>
            <p:cNvSpPr txBox="1">
              <a:spLocks noChangeArrowheads="1"/>
            </p:cNvSpPr>
            <p:nvPr/>
          </p:nvSpPr>
          <p:spPr bwMode="auto">
            <a:xfrm>
              <a:off x="288" y="3408"/>
              <a:ext cx="14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miter lim="800000"/>
                  <a:headEnd type="none" w="lg" len="med"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FFF00"/>
                  </a:solidFill>
                </a:rPr>
                <a:t>Tr</a:t>
              </a:r>
              <a:r>
                <a:rPr lang="vi-VN" altLang="en-US" sz="2800">
                  <a:solidFill>
                    <a:srgbClr val="FFFF00"/>
                  </a:solidFill>
                </a:rPr>
                <a:t>ạng</a:t>
              </a:r>
              <a:r>
                <a:rPr lang="en-US" altLang="en-US" sz="2800">
                  <a:solidFill>
                    <a:srgbClr val="FFFF00"/>
                  </a:solidFill>
                </a:rPr>
                <a:t> th</a:t>
              </a:r>
              <a:r>
                <a:rPr lang="vi-VN" altLang="en-US" sz="2800">
                  <a:solidFill>
                    <a:srgbClr val="FFFF00"/>
                  </a:solidFill>
                </a:rPr>
                <a:t>ái</a:t>
              </a:r>
              <a:r>
                <a:rPr lang="en-US" altLang="en-US" sz="2800">
                  <a:solidFill>
                    <a:srgbClr val="FFFF00"/>
                  </a:solidFill>
                </a:rPr>
                <a:t> 1</a:t>
              </a:r>
              <a:endParaRPr lang="vi-VN" altLang="en-US" sz="2800">
                <a:solidFill>
                  <a:srgbClr val="FFFF00"/>
                </a:solidFill>
              </a:endParaRPr>
            </a:p>
          </p:txBody>
        </p:sp>
        <p:sp>
          <p:nvSpPr>
            <p:cNvPr id="13325" name="Rectangle 18"/>
            <p:cNvSpPr>
              <a:spLocks noChangeArrowheads="1"/>
            </p:cNvSpPr>
            <p:nvPr/>
          </p:nvSpPr>
          <p:spPr bwMode="auto">
            <a:xfrm>
              <a:off x="240" y="2736"/>
              <a:ext cx="1440" cy="576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solidFill>
                    <a:srgbClr val="FFFF00"/>
                  </a:solidFill>
                </a:rPr>
                <a:t>V</a:t>
              </a:r>
              <a:r>
                <a:rPr lang="en-US" altLang="en-US" baseline="-25000">
                  <a:solidFill>
                    <a:srgbClr val="FFFF00"/>
                  </a:solidFill>
                </a:rPr>
                <a:t>1</a:t>
              </a:r>
              <a:r>
                <a:rPr lang="en-US" altLang="en-US">
                  <a:solidFill>
                    <a:srgbClr val="FFFF00"/>
                  </a:solidFill>
                </a:rPr>
                <a:t>, p</a:t>
              </a:r>
              <a:r>
                <a:rPr lang="en-US" altLang="en-US" baseline="-25000">
                  <a:solidFill>
                    <a:srgbClr val="FFFF00"/>
                  </a:solidFill>
                </a:rPr>
                <a:t>1</a:t>
              </a:r>
              <a:r>
                <a:rPr lang="en-US" altLang="en-US">
                  <a:solidFill>
                    <a:srgbClr val="FFFF00"/>
                  </a:solidFill>
                </a:rPr>
                <a:t>,</a:t>
              </a:r>
              <a:r>
                <a:rPr lang="en-US" altLang="en-US" baseline="-25000">
                  <a:solidFill>
                    <a:srgbClr val="FFFF00"/>
                  </a:solidFill>
                </a:rPr>
                <a:t> </a:t>
              </a:r>
              <a:r>
                <a:rPr lang="en-US" altLang="en-US">
                  <a:solidFill>
                    <a:srgbClr val="FFFF00"/>
                  </a:solidFill>
                </a:rPr>
                <a:t>T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400800" y="2895600"/>
            <a:ext cx="2362200" cy="1676400"/>
            <a:chOff x="4032" y="2688"/>
            <a:chExt cx="1488" cy="1056"/>
          </a:xfrm>
        </p:grpSpPr>
        <p:sp>
          <p:nvSpPr>
            <p:cNvPr id="13322" name="Rectangle 19"/>
            <p:cNvSpPr>
              <a:spLocks noChangeArrowheads="1"/>
            </p:cNvSpPr>
            <p:nvPr/>
          </p:nvSpPr>
          <p:spPr bwMode="auto">
            <a:xfrm>
              <a:off x="4032" y="2688"/>
              <a:ext cx="1440" cy="624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>
                  <a:solidFill>
                    <a:srgbClr val="FFFF00"/>
                  </a:solidFill>
                </a:rPr>
                <a:t>V</a:t>
              </a:r>
              <a:r>
                <a:rPr lang="en-US" altLang="en-US" baseline="-25000">
                  <a:solidFill>
                    <a:srgbClr val="FFFF00"/>
                  </a:solidFill>
                </a:rPr>
                <a:t>2</a:t>
              </a:r>
              <a:r>
                <a:rPr lang="en-US" altLang="en-US">
                  <a:solidFill>
                    <a:srgbClr val="FFFF00"/>
                  </a:solidFill>
                </a:rPr>
                <a:t>, p</a:t>
              </a:r>
              <a:r>
                <a:rPr lang="en-US" altLang="en-US" baseline="-25000">
                  <a:solidFill>
                    <a:srgbClr val="FFFF00"/>
                  </a:solidFill>
                </a:rPr>
                <a:t>2</a:t>
              </a:r>
              <a:r>
                <a:rPr lang="en-US" altLang="en-US">
                  <a:solidFill>
                    <a:srgbClr val="FFFF00"/>
                  </a:solidFill>
                </a:rPr>
                <a:t>,</a:t>
              </a:r>
              <a:r>
                <a:rPr lang="en-US" altLang="en-US" baseline="-25000">
                  <a:solidFill>
                    <a:srgbClr val="FFFF00"/>
                  </a:solidFill>
                </a:rPr>
                <a:t> </a:t>
              </a:r>
              <a:r>
                <a:rPr lang="en-US" altLang="en-US">
                  <a:solidFill>
                    <a:srgbClr val="FFFF00"/>
                  </a:solidFill>
                </a:rPr>
                <a:t>T</a:t>
              </a:r>
            </a:p>
          </p:txBody>
        </p:sp>
        <p:sp>
          <p:nvSpPr>
            <p:cNvPr id="13323" name="Text Box 20"/>
            <p:cNvSpPr txBox="1">
              <a:spLocks noChangeArrowheads="1"/>
            </p:cNvSpPr>
            <p:nvPr/>
          </p:nvSpPr>
          <p:spPr bwMode="auto">
            <a:xfrm>
              <a:off x="4032" y="3417"/>
              <a:ext cx="14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miter lim="800000"/>
                  <a:headEnd type="none" w="lg" len="med"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FFF00"/>
                  </a:solidFill>
                </a:rPr>
                <a:t>Tr</a:t>
              </a:r>
              <a:r>
                <a:rPr lang="vi-VN" altLang="en-US" sz="2800">
                  <a:solidFill>
                    <a:srgbClr val="FFFF00"/>
                  </a:solidFill>
                </a:rPr>
                <a:t>ạng</a:t>
              </a:r>
              <a:r>
                <a:rPr lang="en-US" altLang="en-US" sz="2800">
                  <a:solidFill>
                    <a:srgbClr val="FFFF00"/>
                  </a:solidFill>
                </a:rPr>
                <a:t> th</a:t>
              </a:r>
              <a:r>
                <a:rPr lang="vi-VN" altLang="en-US" sz="2800">
                  <a:solidFill>
                    <a:srgbClr val="FFFF00"/>
                  </a:solidFill>
                </a:rPr>
                <a:t>ái</a:t>
              </a:r>
              <a:r>
                <a:rPr lang="en-US" altLang="en-US" sz="2800">
                  <a:solidFill>
                    <a:srgbClr val="FFFF00"/>
                  </a:solidFill>
                </a:rPr>
                <a:t> 2</a:t>
              </a:r>
              <a:endParaRPr lang="vi-VN" altLang="en-US" sz="2800">
                <a:solidFill>
                  <a:srgbClr val="FFFF00"/>
                </a:solidFill>
              </a:endParaRPr>
            </a:p>
          </p:txBody>
        </p:sp>
      </p:grpSp>
      <p:sp>
        <p:nvSpPr>
          <p:cNvPr id="15" name="Subtitle 2"/>
          <p:cNvSpPr txBox="1">
            <a:spLocks/>
          </p:cNvSpPr>
          <p:nvPr/>
        </p:nvSpPr>
        <p:spPr>
          <a:xfrm>
            <a:off x="228600" y="753269"/>
            <a:ext cx="9144000" cy="1174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30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62"/>
    </mc:Choice>
    <mc:Fallback xmlns="">
      <p:transition spd="slow" advTm="68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7586" grpId="0" animBg="1"/>
      <p:bldP spid="67586" grpId="1" animBg="1"/>
      <p:bldP spid="67587" grpId="0" animBg="1"/>
      <p:bldP spid="67587" grpId="1" animBg="1"/>
      <p:bldP spid="6758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SC029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5029200" cy="654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4" name="AutoShape 14"/>
          <p:cNvSpPr>
            <a:spLocks noChangeArrowheads="1"/>
          </p:cNvSpPr>
          <p:nvPr/>
        </p:nvSpPr>
        <p:spPr bwMode="auto">
          <a:xfrm>
            <a:off x="6324600" y="608374"/>
            <a:ext cx="3391829" cy="4420826"/>
          </a:xfrm>
          <a:prstGeom prst="wedgeEllipseCallout">
            <a:avLst>
              <a:gd name="adj1" fmla="val 12534"/>
              <a:gd name="adj2" fmla="val 130255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rIns="91440" anchor="ctr" anchorCtr="0">
            <a:norm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 err="1" smtClean="0">
                <a:solidFill>
                  <a:srgbClr val="00FF00"/>
                </a:solidFill>
              </a:rPr>
              <a:t>Khi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>
                <a:solidFill>
                  <a:srgbClr val="00FF00"/>
                </a:solidFill>
              </a:rPr>
              <a:t>nhiệt</a:t>
            </a:r>
            <a:r>
              <a:rPr lang="en-US" altLang="en-US" dirty="0">
                <a:solidFill>
                  <a:srgbClr val="00FF00"/>
                </a:solidFill>
              </a:rPr>
              <a:t> </a:t>
            </a:r>
            <a:r>
              <a:rPr lang="en-US" altLang="en-US" dirty="0" err="1">
                <a:solidFill>
                  <a:srgbClr val="00FF00"/>
                </a:solidFill>
              </a:rPr>
              <a:t>đô</a:t>
            </a:r>
            <a:r>
              <a:rPr lang="en-US" altLang="en-US" dirty="0">
                <a:solidFill>
                  <a:srgbClr val="00FF00"/>
                </a:solidFill>
              </a:rPr>
              <a:t>̣ </a:t>
            </a:r>
            <a:r>
              <a:rPr lang="en-US" altLang="en-US" dirty="0" err="1">
                <a:solidFill>
                  <a:srgbClr val="00FF00"/>
                </a:solidFill>
              </a:rPr>
              <a:t>không</a:t>
            </a:r>
            <a:r>
              <a:rPr lang="en-US" altLang="en-US" dirty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đổi</a:t>
            </a:r>
            <a:r>
              <a:rPr lang="en-US" altLang="en-US" dirty="0" smtClean="0">
                <a:solidFill>
                  <a:srgbClr val="00FF00"/>
                </a:solidFill>
              </a:rPr>
              <a:t>, </a:t>
            </a:r>
            <a:r>
              <a:rPr lang="en-US" altLang="en-US" dirty="0" err="1" smtClean="0">
                <a:solidFill>
                  <a:srgbClr val="00FF00"/>
                </a:solidFill>
              </a:rPr>
              <a:t>áp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suất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có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tỉ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lệ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nghịch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với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thể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tích</a:t>
            </a: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 smtClean="0">
                <a:solidFill>
                  <a:srgbClr val="00FF00"/>
                </a:solidFill>
              </a:rPr>
              <a:t>không</a:t>
            </a:r>
            <a:r>
              <a:rPr lang="en-US" altLang="en-US" dirty="0" smtClean="0">
                <a:solidFill>
                  <a:srgbClr val="00FF00"/>
                </a:solidFill>
              </a:rPr>
              <a:t>?</a:t>
            </a:r>
            <a:endParaRPr lang="en-US" altLang="en-US" dirty="0">
              <a:solidFill>
                <a:srgbClr val="00FF00"/>
              </a:solidFill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138163" y="256309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C000"/>
                </a:solidFill>
              </a:rPr>
              <a:t>III. ĐỊNH LUẬT BÔILƠ – MARIỐT</a:t>
            </a: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533400" y="1066800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FF00"/>
                </a:solidFill>
              </a:rPr>
              <a:t> </a:t>
            </a:r>
            <a:r>
              <a:rPr lang="en-US" altLang="en-US" dirty="0" err="1">
                <a:solidFill>
                  <a:srgbClr val="00FF00"/>
                </a:solidFill>
              </a:rPr>
              <a:t>Đặt</a:t>
            </a:r>
            <a:r>
              <a:rPr lang="en-US" altLang="en-US" dirty="0">
                <a:solidFill>
                  <a:srgbClr val="00FF00"/>
                </a:solidFill>
              </a:rPr>
              <a:t> </a:t>
            </a:r>
            <a:r>
              <a:rPr lang="en-US" altLang="en-US" dirty="0" err="1">
                <a:solidFill>
                  <a:srgbClr val="00FF00"/>
                </a:solidFill>
              </a:rPr>
              <a:t>vấn</a:t>
            </a:r>
            <a:r>
              <a:rPr lang="en-US" altLang="en-US" dirty="0">
                <a:solidFill>
                  <a:srgbClr val="00FF00"/>
                </a:solidFill>
              </a:rPr>
              <a:t> </a:t>
            </a:r>
            <a:r>
              <a:rPr lang="en-US" altLang="en-US" dirty="0" err="1">
                <a:solidFill>
                  <a:srgbClr val="00FF00"/>
                </a:solidFill>
              </a:rPr>
              <a:t>đề</a:t>
            </a:r>
            <a:endParaRPr lang="en-US" altLang="en-US" dirty="0">
              <a:solidFill>
                <a:srgbClr val="00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5363" y="1905000"/>
            <a:ext cx="3581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mtClean="0"/>
              <a:t>Khi thể tích của khí giảm thì áp suất của khí có tăng không? </a:t>
            </a:r>
            <a:endParaRPr lang="en-US" altLang="en-US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1447800" y="5181600"/>
            <a:ext cx="2286000" cy="609600"/>
          </a:xfrm>
          <a:prstGeom prst="wedgeRectCallout">
            <a:avLst>
              <a:gd name="adj1" fmla="val 166389"/>
              <a:gd name="adj2" fmla="val -42994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FFFF00"/>
                </a:solidFill>
              </a:rPr>
              <a:t>Bơm tiêm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0"/>
    </mc:Choice>
    <mc:Fallback xmlns="">
      <p:transition spd="slow" advTm="3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6574" grpId="0" animBg="1"/>
      <p:bldP spid="66574" grpId="1" animBg="1"/>
      <p:bldP spid="66575" grpId="0"/>
      <p:bldP spid="66576" grpId="0"/>
      <p:bldP spid="5" grpId="0"/>
      <p:bldP spid="5" grpId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50" name="Picture 14" descr="DSC029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-152400"/>
            <a:ext cx="54292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28600" y="609600"/>
            <a:ext cx="4724400" cy="1801813"/>
          </a:xfrm>
          <a:prstGeom prst="rect">
            <a:avLst/>
          </a:prstGeom>
          <a:solidFill>
            <a:srgbClr val="0000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Áp kế: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- GHĐ: 0,4.10</a:t>
            </a:r>
            <a:r>
              <a:rPr lang="en-US" altLang="en-US" sz="2800" baseline="30000">
                <a:latin typeface="Times New Roman" panose="02020603050405020304" pitchFamily="18" charset="0"/>
              </a:rPr>
              <a:t>5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÷ 2,1.10</a:t>
            </a:r>
            <a:r>
              <a:rPr lang="en-US" alt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Độ chia nhỏ nhất: 0,05.10</a:t>
            </a:r>
            <a:r>
              <a:rPr lang="en-US" alt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endParaRPr lang="en-US" alt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 flipV="1">
            <a:off x="4876800" y="1371600"/>
            <a:ext cx="13716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04800" y="2667000"/>
            <a:ext cx="350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Thước đo chiều cao</a:t>
            </a: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3429000" y="3048000"/>
            <a:ext cx="2438400" cy="1524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0" y="3733800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Lượng khí khảo sát</a:t>
            </a:r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>
            <a:off x="3124200" y="4114800"/>
            <a:ext cx="3200400" cy="1905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152400" y="-46038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FF00"/>
                </a:solidFill>
              </a:rPr>
              <a:t>1</a:t>
            </a:r>
            <a:r>
              <a:rPr lang="en-US" altLang="en-US" dirty="0" smtClean="0">
                <a:solidFill>
                  <a:srgbClr val="00FF00"/>
                </a:solidFill>
              </a:rPr>
              <a:t>. </a:t>
            </a:r>
            <a:r>
              <a:rPr lang="en-US" altLang="en-US" dirty="0" err="1">
                <a:solidFill>
                  <a:srgbClr val="00FF00"/>
                </a:solidFill>
              </a:rPr>
              <a:t>Thí</a:t>
            </a:r>
            <a:r>
              <a:rPr lang="en-US" altLang="en-US" dirty="0">
                <a:solidFill>
                  <a:srgbClr val="00FF00"/>
                </a:solidFill>
              </a:rPr>
              <a:t> </a:t>
            </a:r>
            <a:r>
              <a:rPr lang="en-US" altLang="en-US" dirty="0" err="1">
                <a:solidFill>
                  <a:srgbClr val="00FF00"/>
                </a:solidFill>
              </a:rPr>
              <a:t>nghiệm</a:t>
            </a:r>
            <a:endParaRPr lang="en-US" altLang="en-US" dirty="0">
              <a:solidFill>
                <a:srgbClr val="00FF00"/>
              </a:solidFill>
            </a:endParaRP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7772400" y="2057400"/>
            <a:ext cx="1371600" cy="519113"/>
          </a:xfrm>
          <a:prstGeom prst="rect">
            <a:avLst/>
          </a:prstGeom>
          <a:solidFill>
            <a:srgbClr val="181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Pittong</a:t>
            </a:r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 flipH="1">
            <a:off x="6477000" y="2438400"/>
            <a:ext cx="137160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7467600" y="3429000"/>
            <a:ext cx="1447800" cy="519113"/>
          </a:xfrm>
          <a:prstGeom prst="rect">
            <a:avLst/>
          </a:prstGeom>
          <a:solidFill>
            <a:srgbClr val="181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Xi lanh</a:t>
            </a:r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 flipH="1">
            <a:off x="6400800" y="3962400"/>
            <a:ext cx="14478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0" y="5029200"/>
            <a:ext cx="4267200" cy="1200329"/>
          </a:xfrm>
          <a:prstGeom prst="rect">
            <a:avLst/>
          </a:prstGeom>
          <a:solidFill>
            <a:srgbClr val="181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smtClean="0">
                <a:solidFill>
                  <a:srgbClr val="FFFF00"/>
                </a:solidFill>
              </a:rPr>
              <a:t>Nhiệt </a:t>
            </a:r>
            <a:r>
              <a:rPr lang="en-US" altLang="en-US" sz="2400">
                <a:solidFill>
                  <a:srgbClr val="FFFF00"/>
                </a:solidFill>
              </a:rPr>
              <a:t>độ T coi như không đổi trong quá trình tiền hành thí nghiệm.</a:t>
            </a:r>
          </a:p>
        </p:txBody>
      </p:sp>
      <p:sp>
        <p:nvSpPr>
          <p:cNvPr id="65559" name="AutoShape 23"/>
          <p:cNvSpPr>
            <a:spLocks noChangeArrowheads="1"/>
          </p:cNvSpPr>
          <p:nvPr/>
        </p:nvSpPr>
        <p:spPr bwMode="auto">
          <a:xfrm>
            <a:off x="-3429000" y="2728913"/>
            <a:ext cx="3733800" cy="1524000"/>
          </a:xfrm>
          <a:prstGeom prst="wedgeEllipseCallout">
            <a:avLst>
              <a:gd name="adj1" fmla="val 46046"/>
              <a:gd name="adj2" fmla="val 53125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FF00"/>
                </a:solidFill>
              </a:rPr>
              <a:t>Mục đích của thí nghiệm?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95"/>
    </mc:Choice>
    <mc:Fallback xmlns="">
      <p:transition spd="slow" advTm="40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5540" grpId="0" animBg="1"/>
      <p:bldP spid="65543" grpId="0"/>
      <p:bldP spid="65546" grpId="0"/>
      <p:bldP spid="65553" grpId="0" animBg="1"/>
      <p:bldP spid="65555" grpId="0" animBg="1"/>
      <p:bldP spid="65558" grpId="0" animBg="1"/>
      <p:bldP spid="65559" grpId="0" animBg="1"/>
      <p:bldP spid="6555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50" name="Picture 14" descr="DSC029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-152400"/>
            <a:ext cx="54292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28600" y="609600"/>
            <a:ext cx="4724400" cy="1801813"/>
          </a:xfrm>
          <a:prstGeom prst="rect">
            <a:avLst/>
          </a:prstGeom>
          <a:solidFill>
            <a:srgbClr val="0000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Áp kế: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- GHĐ: 0,4.10</a:t>
            </a:r>
            <a:r>
              <a:rPr lang="en-US" altLang="en-US" sz="2800" baseline="30000">
                <a:latin typeface="Times New Roman" panose="02020603050405020304" pitchFamily="18" charset="0"/>
              </a:rPr>
              <a:t>5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÷ 2,1.10</a:t>
            </a:r>
            <a:r>
              <a:rPr lang="en-US" alt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Độ chia nhỏ nhất: 0,05.10</a:t>
            </a:r>
            <a:r>
              <a:rPr lang="en-US" alt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endParaRPr lang="en-US" altLang="en-US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 flipV="1">
            <a:off x="4876800" y="1371600"/>
            <a:ext cx="13716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04800" y="2667000"/>
            <a:ext cx="350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Thước đo chiều cao</a:t>
            </a: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3429000" y="3048000"/>
            <a:ext cx="2438400" cy="1524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0" y="3733800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Lượng khí khảo sát</a:t>
            </a:r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>
            <a:off x="3124200" y="4114800"/>
            <a:ext cx="3200400" cy="1905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152400" y="-46038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FF00"/>
                </a:solidFill>
              </a:rPr>
              <a:t>1</a:t>
            </a:r>
            <a:r>
              <a:rPr lang="en-US" altLang="en-US" dirty="0" smtClean="0">
                <a:solidFill>
                  <a:srgbClr val="00FF00"/>
                </a:solidFill>
              </a:rPr>
              <a:t>. </a:t>
            </a:r>
            <a:r>
              <a:rPr lang="en-US" altLang="en-US" dirty="0" err="1">
                <a:solidFill>
                  <a:srgbClr val="00FF00"/>
                </a:solidFill>
              </a:rPr>
              <a:t>Thí</a:t>
            </a:r>
            <a:r>
              <a:rPr lang="en-US" altLang="en-US" dirty="0">
                <a:solidFill>
                  <a:srgbClr val="00FF00"/>
                </a:solidFill>
              </a:rPr>
              <a:t> </a:t>
            </a:r>
            <a:r>
              <a:rPr lang="en-US" altLang="en-US" dirty="0" err="1">
                <a:solidFill>
                  <a:srgbClr val="00FF00"/>
                </a:solidFill>
              </a:rPr>
              <a:t>nghiệm</a:t>
            </a:r>
            <a:endParaRPr lang="en-US" altLang="en-US" dirty="0">
              <a:solidFill>
                <a:srgbClr val="00FF00"/>
              </a:solidFill>
            </a:endParaRP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7772400" y="2057400"/>
            <a:ext cx="1371600" cy="519113"/>
          </a:xfrm>
          <a:prstGeom prst="rect">
            <a:avLst/>
          </a:prstGeom>
          <a:solidFill>
            <a:srgbClr val="181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Pittong</a:t>
            </a:r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 flipH="1">
            <a:off x="6477000" y="2438400"/>
            <a:ext cx="137160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7467600" y="3429000"/>
            <a:ext cx="1447800" cy="519113"/>
          </a:xfrm>
          <a:prstGeom prst="rect">
            <a:avLst/>
          </a:prstGeom>
          <a:solidFill>
            <a:srgbClr val="181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Xi lanh</a:t>
            </a:r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 flipH="1">
            <a:off x="6400800" y="3962400"/>
            <a:ext cx="14478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0" y="5029200"/>
            <a:ext cx="4267200" cy="1200329"/>
          </a:xfrm>
          <a:prstGeom prst="rect">
            <a:avLst/>
          </a:prstGeom>
          <a:solidFill>
            <a:srgbClr val="181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smtClean="0">
                <a:solidFill>
                  <a:srgbClr val="FFFF00"/>
                </a:solidFill>
              </a:rPr>
              <a:t>Nhiệt </a:t>
            </a:r>
            <a:r>
              <a:rPr lang="en-US" altLang="en-US" sz="2400">
                <a:solidFill>
                  <a:srgbClr val="FFFF00"/>
                </a:solidFill>
              </a:rPr>
              <a:t>độ T coi như không đổi trong quá trình tiền hành thí nghiệm.</a:t>
            </a:r>
          </a:p>
        </p:txBody>
      </p:sp>
      <p:sp>
        <p:nvSpPr>
          <p:cNvPr id="65559" name="AutoShape 23"/>
          <p:cNvSpPr>
            <a:spLocks noChangeArrowheads="1"/>
          </p:cNvSpPr>
          <p:nvPr/>
        </p:nvSpPr>
        <p:spPr bwMode="auto">
          <a:xfrm>
            <a:off x="0" y="4267200"/>
            <a:ext cx="3733800" cy="1524000"/>
          </a:xfrm>
          <a:prstGeom prst="wedgeEllipseCallout">
            <a:avLst>
              <a:gd name="adj1" fmla="val 46046"/>
              <a:gd name="adj2" fmla="val 53125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FF00"/>
                </a:solidFill>
              </a:rPr>
              <a:t>Mục đích của thí nghiệm?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4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15"/>
    </mc:Choice>
    <mc:Fallback xmlns="">
      <p:transition spd="slow" advTm="35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5540" grpId="0" animBg="1"/>
      <p:bldP spid="65543" grpId="0"/>
      <p:bldP spid="65546" grpId="0"/>
      <p:bldP spid="65553" grpId="0" animBg="1"/>
      <p:bldP spid="65555" grpId="0" animBg="1"/>
      <p:bldP spid="65558" grpId="0" animBg="1"/>
      <p:bldP spid="65559" grpId="0" animBg="1"/>
      <p:bldP spid="6555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18.8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7.3|21.4|5.9|1.2|1.3|12.5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4|3.6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3.7|1|0.8|0.8|2.7|7.2|13.4|5.8|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5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3|3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5|5.7|2.6|25.7|3.7|3.1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2|1.1|10.9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7|6.7|0.8|7.1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2"/>
</p:tagLst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1636</TotalTime>
  <Words>892</Words>
  <Application>Microsoft Office PowerPoint</Application>
  <PresentationFormat>On-screen Show (4:3)</PresentationFormat>
  <Paragraphs>158</Paragraphs>
  <Slides>22</Slides>
  <Notes>3</Notes>
  <HiddenSlides>0</HiddenSlides>
  <MMClips>22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.VnTime</vt:lpstr>
      <vt:lpstr>Arial</vt:lpstr>
      <vt:lpstr>Calibri</vt:lpstr>
      <vt:lpstr>Cambria Math</vt:lpstr>
      <vt:lpstr>Tahoma</vt:lpstr>
      <vt:lpstr>Times New Roman</vt:lpstr>
      <vt:lpstr>VNI-Cooper</vt:lpstr>
      <vt:lpstr>Mountain Top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VÄN DUNG</vt:lpstr>
      <vt:lpstr> Hãy vẽ đường biễu diễn sự biến thiên của  p theo V trong hệ tọa độ  (p,V)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User</cp:lastModifiedBy>
  <cp:revision>176</cp:revision>
  <dcterms:created xsi:type="dcterms:W3CDTF">2011-02-09T08:16:16Z</dcterms:created>
  <dcterms:modified xsi:type="dcterms:W3CDTF">2022-03-16T02:15:39Z</dcterms:modified>
</cp:coreProperties>
</file>