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7"/>
  </p:handoutMasterIdLst>
  <p:sldIdLst>
    <p:sldId id="302" r:id="rId3"/>
    <p:sldId id="256" r:id="rId4"/>
    <p:sldId id="285" r:id="rId5"/>
    <p:sldId id="258" r:id="rId6"/>
    <p:sldId id="287" r:id="rId7"/>
    <p:sldId id="286" r:id="rId8"/>
    <p:sldId id="260" r:id="rId9"/>
    <p:sldId id="261" r:id="rId10"/>
    <p:sldId id="262" r:id="rId11"/>
    <p:sldId id="290" r:id="rId12"/>
    <p:sldId id="288" r:id="rId13"/>
    <p:sldId id="277" r:id="rId14"/>
    <p:sldId id="292" r:id="rId15"/>
    <p:sldId id="278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84" r:id="rId25"/>
    <p:sldId id="301" r:id="rId26"/>
  </p:sldIdLst>
  <p:sldSz cx="12192000" cy="6858000"/>
  <p:notesSz cx="6735763" cy="98663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012AD-3A81-440D-B21E-BA7A45E60B3F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8E32-BB07-4B2C-AE20-E7412DE371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16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797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548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88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7308B7-6675-4C9C-A843-13BF47DD6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E5DF13-C607-4BE9-ADE4-05B6A3CAA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6A9A2-0942-4305-BC63-AB2B51892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52A73-549E-487E-8767-84AC9488D8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133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26926C-A705-45F3-9F8D-A4D92D59C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FB5AD8-65B4-462A-A183-6BB600B7C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B0424-441B-4500-9827-BCECA4206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676B3-AC0D-4C52-BEFB-AA10DA7ED2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903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12B9E3-607E-4E23-A328-1EEC91A62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E68658-A34F-474B-9412-1866A7BAD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C10F73-361C-4505-847D-82E9C24DD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25DA-44EA-4B61-BFEA-5B94E73197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317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E0156-9486-4E2E-8ADA-1741C48A3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021A6-524D-44FE-B676-91D2040EE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4C5F9B-A512-4415-9037-6D57582F8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2AD4F-06C3-46B1-AA36-E31696848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662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996A1B-AD19-4A3D-B228-909F7859F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AB2FCC-5179-45D8-92B8-60333FCA0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00B5AA-CC35-4738-877A-6C8A9340B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C193C-A7EC-4A84-88B7-D4135A10943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9359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C5B611-0F97-447E-B28E-664244A14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E85EF1-43EB-4D5B-B60D-AD1D7B02E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1772A1-E2BD-46C5-A772-BBCFFCCE8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FDACF-ABD7-4CC7-BB3E-9F7E795F20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7113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9DE7B7-F991-4117-8F49-17FC12DB8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21D38F-D281-4461-BBCE-B4212A059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1D9BDB-5561-4214-91BC-C4A38C56B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BEA32-D599-48F3-BF22-1A137609EA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18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237AB2-7664-4695-A848-77347F3C3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E1308-8D1C-4689-AB45-19C924B53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1635B-2019-4CEB-9BDF-61CD9EAC5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3BCEE-6F73-4617-A491-7D60DA8316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136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158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9DFFAF-E61C-4877-8A12-8739D94D4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3E660-AB78-49D9-8CC7-698C08F77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9ACF0-52AF-40B7-B9B2-2C3AFD9DB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B1B6F-3E14-4A8F-9927-03ED7D0EEA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4851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D56B3-0AC6-4774-B8E1-D01F5B6E3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F84A9-7E2A-445D-8AE4-29D843B55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C5E7B-2E6D-4A60-9776-7509DDD70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CA7CC-155E-471F-AB8B-0DA4FBE20E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6190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67B88E-47B9-415F-878E-01E654606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97F4D-E67E-4077-8D3B-30DD12D13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340069-4622-48E5-ABAC-FADFBA081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A7FBB-086D-4DAF-AAE0-BBC507B815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6883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0C12C0-EAB2-42C0-B1FE-5B046DDC9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232498-8412-4193-A872-C3606F9E8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AF1E714-D83E-47D2-B4EC-CFD3EA9DB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8879B-03DA-4AD6-A137-4AF85BC0D1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48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8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5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14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17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8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900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78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C141-F016-43AB-8067-414A07BA3CD1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A41D-1E5F-4A06-A53F-6307564B62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4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85AFC5-5D48-4CF7-8083-BA69E96D2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4959AD-3458-4E4B-94DE-0324DC40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D92122-BA25-4196-BAF9-526A1A06A7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251B54-8D60-494B-A846-C8B2B7C5FB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088E40-81B6-47A1-BA9F-24E19D2988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9E75EC-869F-4132-8655-7738444868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629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f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fif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4.jf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fif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101" y="2909218"/>
            <a:ext cx="9144000" cy="1025219"/>
          </a:xfrm>
        </p:spPr>
        <p:txBody>
          <a:bodyPr>
            <a:normAutofit fontScale="90000"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HƯỚNG DẪN SỬ DỤNG PHƯƠNG TIỆN PHÒNG HỘ CÁ NHÂN (PPE)</a:t>
            </a:r>
          </a:p>
        </p:txBody>
      </p:sp>
    </p:spTree>
    <p:extLst>
      <p:ext uri="{BB962C8B-B14F-4D97-AF65-F5344CB8AC3E}">
        <p14:creationId xmlns:p14="http://schemas.microsoft.com/office/powerpoint/2010/main" val="23164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72D7-E222-4430-B9D0-ED63C3B5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768" y="152400"/>
            <a:ext cx="7675013" cy="734090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mang và cởi bỏ PPE: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60" y="1284216"/>
            <a:ext cx="5972028" cy="44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8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897BA56-6D53-4036-B1EC-63B7C59F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1" y="187843"/>
            <a:ext cx="8458200" cy="792162"/>
          </a:xfrm>
        </p:spPr>
        <p:txBody>
          <a:bodyPr/>
          <a:lstStyle/>
          <a:p>
            <a:pPr algn="l"/>
            <a:r>
              <a:rPr lang="en-US" altLang="vi-VN" sz="3200" b="1" dirty="0">
                <a:solidFill>
                  <a:srgbClr val="0066FF"/>
                </a:solidFill>
                <a:cs typeface="Times New Roman" panose="02020603050405020304" pitchFamily="18" charset="0"/>
              </a:rPr>
              <a:t> 1. </a:t>
            </a:r>
            <a:r>
              <a:rPr lang="en-US" altLang="vi-VN" sz="32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vi-VN" sz="32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bị</a:t>
            </a:r>
            <a:r>
              <a:rPr lang="en-US" altLang="vi-VN" sz="3200" b="1" dirty="0">
                <a:solidFill>
                  <a:srgbClr val="0066FF"/>
                </a:solidFill>
                <a:cs typeface="Times New Roman" panose="02020603050405020304" pitchFamily="18" charset="0"/>
              </a:rPr>
              <a:t> PPE </a:t>
            </a:r>
            <a:r>
              <a:rPr lang="en-US" altLang="vi-VN" sz="32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0066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6039009-DD13-4FAE-97FA-38D0EBB7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980005"/>
            <a:ext cx="8900719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vi-VN" sz="24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1.1. Tr</a:t>
            </a:r>
            <a:r>
              <a:rPr lang="vi-VN" altLang="vi-VN" sz="24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ước khi sử dụng PPE</a:t>
            </a:r>
            <a:endParaRPr lang="en-US" altLang="vi-VN" sz="2400" dirty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Rửa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tay</a:t>
            </a:r>
            <a:endParaRPr lang="en-US" altLang="vi-VN" sz="24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Kiểm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tra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dùng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PPE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h</a:t>
            </a:r>
            <a:r>
              <a:rPr lang="vi-VN" altLang="vi-VN" sz="2400" dirty="0">
                <a:latin typeface="+mj-lt"/>
                <a:cs typeface="Times New Roman" panose="02020603050405020304" pitchFamily="18" charset="0"/>
              </a:rPr>
              <a:t>ư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hỏng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vi-VN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size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PPE c</a:t>
            </a:r>
            <a:r>
              <a:rPr lang="vi-VN" altLang="vi-VN" sz="2400" dirty="0">
                <a:latin typeface="+mj-lt"/>
                <a:cs typeface="Times New Roman" panose="02020603050405020304" pitchFamily="18" charset="0"/>
              </a:rPr>
              <a:t>ơ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361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giày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361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áo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mũ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liền</a:t>
            </a:r>
            <a:endParaRPr lang="en-US" altLang="vi-VN" sz="2400" dirty="0">
              <a:latin typeface="+mj-lt"/>
              <a:cs typeface="Times New Roman" panose="02020603050405020304" pitchFamily="18" charset="0"/>
            </a:endParaRPr>
          </a:p>
          <a:p>
            <a:pPr marL="0" indent="361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Kính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bảo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tấm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che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mặt</a:t>
            </a:r>
            <a:endParaRPr lang="en-US" altLang="vi-VN" sz="2400" dirty="0">
              <a:latin typeface="+mj-lt"/>
              <a:cs typeface="Times New Roman" panose="02020603050405020304" pitchFamily="18" charset="0"/>
            </a:endParaRPr>
          </a:p>
          <a:p>
            <a:pPr marL="0" indent="361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tế</a:t>
            </a:r>
            <a:endParaRPr lang="en-US" altLang="vi-VN" sz="2400" dirty="0">
              <a:latin typeface="+mj-lt"/>
              <a:cs typeface="Times New Roman" panose="02020603050405020304" pitchFamily="18" charset="0"/>
            </a:endParaRPr>
          </a:p>
          <a:p>
            <a:pPr marL="0" indent="361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Đôi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găng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altLang="vi-VN" sz="2400" dirty="0">
                <a:latin typeface="+mj-lt"/>
                <a:cs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+mj-lt"/>
                <a:cs typeface="Times New Roman" panose="02020603050405020304" pitchFamily="18" charset="0"/>
              </a:rPr>
              <a:t>tế</a:t>
            </a:r>
            <a:endParaRPr lang="en-US" altLang="vi-VN" sz="2400" dirty="0">
              <a:latin typeface="+mj-lt"/>
              <a:cs typeface="Times New Roman" panose="02020603050405020304" pitchFamily="18" charset="0"/>
            </a:endParaRPr>
          </a:p>
          <a:p>
            <a:pPr marL="0" indent="361950">
              <a:lnSpc>
                <a:spcPct val="150000"/>
              </a:lnSpc>
              <a:spcBef>
                <a:spcPts val="0"/>
              </a:spcBef>
              <a:buNone/>
            </a:pPr>
            <a:endParaRPr lang="en-US" altLang="vi-VN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77" y="2961313"/>
            <a:ext cx="5711341" cy="36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6039009-DD13-4FAE-97FA-38D0EBB7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317971"/>
            <a:ext cx="11618751" cy="261798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xà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rửa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D.dịch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60%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cồn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vi-VN" sz="2400" dirty="0" err="1">
                <a:solidFill>
                  <a:srgbClr val="0000FF"/>
                </a:solidFill>
              </a:rPr>
              <a:t>Thùng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chứa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rác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thải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lây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nhiễm</a:t>
            </a:r>
            <a:endParaRPr lang="en-US" altLang="vi-VN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vi-VN" sz="2400" dirty="0">
                <a:solidFill>
                  <a:srgbClr val="0000FF"/>
                </a:solidFill>
              </a:rPr>
              <a:t>Bao </a:t>
            </a:r>
            <a:r>
              <a:rPr lang="en-US" altLang="vi-VN" sz="2400" dirty="0" err="1">
                <a:solidFill>
                  <a:srgbClr val="0000FF"/>
                </a:solidFill>
              </a:rPr>
              <a:t>nilon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màu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vàng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băng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keo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cuộn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nêm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miệng</a:t>
            </a:r>
            <a:r>
              <a:rPr lang="en-US" altLang="vi-VN" sz="2400" dirty="0"/>
              <a:t> bao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vi-VN" sz="2400" dirty="0">
                <a:solidFill>
                  <a:srgbClr val="0000FF"/>
                </a:solidFill>
              </a:rPr>
              <a:t>Dung </a:t>
            </a:r>
            <a:r>
              <a:rPr lang="en-US" altLang="vi-VN" sz="2400" dirty="0" err="1">
                <a:solidFill>
                  <a:srgbClr val="0000FF"/>
                </a:solidFill>
              </a:rPr>
              <a:t>dịch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Clor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nồng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độ</a:t>
            </a:r>
            <a:r>
              <a:rPr lang="en-US" altLang="vi-VN" sz="2400" dirty="0">
                <a:solidFill>
                  <a:srgbClr val="0000FF"/>
                </a:solidFill>
              </a:rPr>
              <a:t> 0,1% </a:t>
            </a:r>
            <a:r>
              <a:rPr lang="en-US" altLang="vi-VN" sz="2400" dirty="0" err="1">
                <a:solidFill>
                  <a:srgbClr val="0000FF"/>
                </a:solidFill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/>
              <a:t>bình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phun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tay</a:t>
            </a:r>
            <a:r>
              <a:rPr lang="en-US" altLang="vi-VN" sz="2400" dirty="0"/>
              <a:t>/</a:t>
            </a:r>
            <a:r>
              <a:rPr lang="en-US" altLang="vi-VN" sz="2400" dirty="0" err="1"/>
              <a:t>đeo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vai</a:t>
            </a:r>
            <a:endParaRPr lang="en-US" altLang="vi-VN" sz="2400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vi-V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469F9-04E7-4C5A-8977-B9B1C09E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28" y="5043199"/>
            <a:ext cx="1295400" cy="1870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E51D2B-E79E-42F7-8572-787F81F08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27" y="5043199"/>
            <a:ext cx="627209" cy="1707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A7532-7528-4109-8AE0-D00A892F9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71" y="5537079"/>
            <a:ext cx="1412139" cy="1248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90399B-EB46-46E2-A784-F851BBC6BB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56581"/>
            <a:ext cx="1128890" cy="11288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725AF4-B771-4CF3-8FF8-D0FF9BE1B5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75" y="6109737"/>
            <a:ext cx="694207" cy="69420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97BA56-6D53-4036-B1EC-63B7C59F7A4A}"/>
              </a:ext>
            </a:extLst>
          </p:cNvPr>
          <p:cNvSpPr txBox="1">
            <a:spLocks/>
          </p:cNvSpPr>
          <p:nvPr/>
        </p:nvSpPr>
        <p:spPr bwMode="auto">
          <a:xfrm>
            <a:off x="90881" y="187843"/>
            <a:ext cx="8458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vi-VN" sz="2800" kern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1. 2. </a:t>
            </a:r>
            <a:r>
              <a:rPr lang="en-US" altLang="vi-VN" sz="2800" kern="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800" kern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kern="0" dirty="0" err="1">
                <a:solidFill>
                  <a:srgbClr val="0066FF"/>
                </a:solidFill>
                <a:cs typeface="Times New Roman" panose="02020603050405020304" pitchFamily="18" charset="0"/>
              </a:rPr>
              <a:t>bị</a:t>
            </a:r>
            <a:r>
              <a:rPr lang="en-US" altLang="vi-VN" sz="2800" kern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PPE </a:t>
            </a:r>
            <a:r>
              <a:rPr lang="en-US" altLang="vi-VN" sz="2800" kern="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kern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kern="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kern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kern="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800" kern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081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87D1B1-5DED-487B-9FF2-CB138A81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" y="2550872"/>
            <a:ext cx="2076450" cy="20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144D76-AF6F-44BF-A010-7056FF25D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99" y="4410886"/>
            <a:ext cx="2901248" cy="2194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17B80B-397C-4794-BAA9-1E431695F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37" y="2695757"/>
            <a:ext cx="2194891" cy="2019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277B6-522A-463C-A361-3249A50A948E}"/>
              </a:ext>
            </a:extLst>
          </p:cNvPr>
          <p:cNvSpPr txBox="1"/>
          <p:nvPr/>
        </p:nvSpPr>
        <p:spPr>
          <a:xfrm>
            <a:off x="5406955" y="3637468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BC90D10-8585-4DE2-A2AC-36DDA6F0B5F3}"/>
              </a:ext>
            </a:extLst>
          </p:cNvPr>
          <p:cNvSpPr/>
          <p:nvPr/>
        </p:nvSpPr>
        <p:spPr>
          <a:xfrm>
            <a:off x="2916330" y="3520741"/>
            <a:ext cx="686152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B24C960-C18D-4BBB-9E47-B7281C449FD0}"/>
              </a:ext>
            </a:extLst>
          </p:cNvPr>
          <p:cNvSpPr/>
          <p:nvPr/>
        </p:nvSpPr>
        <p:spPr>
          <a:xfrm>
            <a:off x="7241235" y="3568184"/>
            <a:ext cx="686152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FB123F-0770-4971-B745-357D9306B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99" y="527008"/>
            <a:ext cx="2901248" cy="25524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8ED71-DC41-4BB5-B469-F18CAAB85B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29" y="427838"/>
            <a:ext cx="3328167" cy="60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5CF7-62F3-4ACE-BEBC-590ACE45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16" y="980005"/>
            <a:ext cx="11535561" cy="3657600"/>
          </a:xfrm>
        </p:spPr>
        <p:txBody>
          <a:bodyPr/>
          <a:lstStyle/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giầy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choàng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tai</a:t>
            </a:r>
          </a:p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534988" indent="-4460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găng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97BA56-6D53-4036-B1EC-63B7C59F7A4A}"/>
              </a:ext>
            </a:extLst>
          </p:cNvPr>
          <p:cNvSpPr txBox="1">
            <a:spLocks/>
          </p:cNvSpPr>
          <p:nvPr/>
        </p:nvSpPr>
        <p:spPr bwMode="auto">
          <a:xfrm>
            <a:off x="90881" y="187843"/>
            <a:ext cx="8458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vi-VN" sz="3200" b="1" kern="0" dirty="0">
                <a:solidFill>
                  <a:srgbClr val="0066FF"/>
                </a:solidFill>
                <a:cs typeface="Times New Roman" panose="02020603050405020304" pitchFamily="18" charset="0"/>
              </a:rPr>
              <a:t> 1.2 </a:t>
            </a:r>
            <a:r>
              <a:rPr lang="en-US" altLang="vi-VN" sz="3200" b="1" kern="0" dirty="0" err="1">
                <a:solidFill>
                  <a:srgbClr val="0066FF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sz="3200" b="1" kern="0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0066FF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vi-VN" sz="3200" b="1" kern="0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0066FF"/>
                </a:solidFill>
                <a:cs typeface="Times New Roman" panose="02020603050405020304" pitchFamily="18" charset="0"/>
              </a:rPr>
              <a:t>mặc</a:t>
            </a:r>
            <a:r>
              <a:rPr lang="en-US" altLang="vi-VN" sz="3200" b="1" kern="0" dirty="0">
                <a:solidFill>
                  <a:srgbClr val="0066FF"/>
                </a:solidFill>
                <a:cs typeface="Times New Roman" panose="02020603050405020304" pitchFamily="18" charset="0"/>
              </a:rPr>
              <a:t> PPE:</a:t>
            </a:r>
          </a:p>
        </p:txBody>
      </p:sp>
    </p:spTree>
    <p:extLst>
      <p:ext uri="{BB962C8B-B14F-4D97-AF65-F5344CB8AC3E}">
        <p14:creationId xmlns:p14="http://schemas.microsoft.com/office/powerpoint/2010/main" val="416988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0">
            <a:extLst>
              <a:ext uri="{FF2B5EF4-FFF2-40B4-BE49-F238E27FC236}">
                <a16:creationId xmlns:a16="http://schemas.microsoft.com/office/drawing/2014/main" id="{EBD8BA3E-2F0E-46F5-BE21-F6EA9E53E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815"/>
            <a:ext cx="3090928" cy="219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BC124F37-3D52-4B8C-8151-8285A9E1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5247"/>
            <a:ext cx="2082344" cy="18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1C6953-C893-45FA-8B46-3A2530A49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16" y="3889899"/>
            <a:ext cx="2257425" cy="2531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4782-D6D0-4100-A4BA-219F3EFAFCE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12" y="1178225"/>
            <a:ext cx="1536697" cy="1673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5EFC5-CC3F-4B7F-8D50-D891153F45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00" y="3819891"/>
            <a:ext cx="2843395" cy="25728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98F7C9-33DD-4D76-A00E-9BDF831E1827}"/>
              </a:ext>
            </a:extLst>
          </p:cNvPr>
          <p:cNvSpPr txBox="1"/>
          <p:nvPr/>
        </p:nvSpPr>
        <p:spPr>
          <a:xfrm>
            <a:off x="2348611" y="69481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giày</a:t>
            </a:r>
            <a:endParaRPr lang="vi-VN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E3CA0A-43E5-4F68-B00B-4730E2B84F73}"/>
              </a:ext>
            </a:extLst>
          </p:cNvPr>
          <p:cNvSpPr txBox="1"/>
          <p:nvPr/>
        </p:nvSpPr>
        <p:spPr>
          <a:xfrm>
            <a:off x="7040194" y="52683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Mặc</a:t>
            </a:r>
            <a:r>
              <a:rPr lang="en-US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áo</a:t>
            </a:r>
            <a:endParaRPr lang="vi-VN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1B9DDA9-C6AA-4459-9826-5EB54E1E3CFE}"/>
              </a:ext>
            </a:extLst>
          </p:cNvPr>
          <p:cNvSpPr/>
          <p:nvPr/>
        </p:nvSpPr>
        <p:spPr>
          <a:xfrm>
            <a:off x="5029200" y="1676002"/>
            <a:ext cx="686152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45A195E4-2CC5-4248-817B-388CBBCD53C6}"/>
              </a:ext>
            </a:extLst>
          </p:cNvPr>
          <p:cNvSpPr/>
          <p:nvPr/>
        </p:nvSpPr>
        <p:spPr>
          <a:xfrm rot="10800000">
            <a:off x="3342534" y="4512884"/>
            <a:ext cx="686152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81575A7-C760-436D-9258-D718B30F7BCB}"/>
              </a:ext>
            </a:extLst>
          </p:cNvPr>
          <p:cNvSpPr/>
          <p:nvPr/>
        </p:nvSpPr>
        <p:spPr>
          <a:xfrm rot="10800000">
            <a:off x="7210144" y="4562029"/>
            <a:ext cx="638456" cy="3693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7CB83918-C02F-421D-95AF-A5A619C58523}"/>
              </a:ext>
            </a:extLst>
          </p:cNvPr>
          <p:cNvSpPr/>
          <p:nvPr/>
        </p:nvSpPr>
        <p:spPr>
          <a:xfrm rot="5400000">
            <a:off x="8508069" y="3083949"/>
            <a:ext cx="470313" cy="3693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CE0102-1F0A-4490-A7EC-776E4B2ADA3E}"/>
              </a:ext>
            </a:extLst>
          </p:cNvPr>
          <p:cNvSpPr txBox="1"/>
          <p:nvPr/>
        </p:nvSpPr>
        <p:spPr>
          <a:xfrm>
            <a:off x="7897081" y="350376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khẩu</a:t>
            </a:r>
            <a:r>
              <a:rPr lang="en-US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endParaRPr lang="vi-VN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DCD0DA-198D-403A-B930-0812FF3F72A4}"/>
              </a:ext>
            </a:extLst>
          </p:cNvPr>
          <p:cNvSpPr txBox="1"/>
          <p:nvPr/>
        </p:nvSpPr>
        <p:spPr>
          <a:xfrm>
            <a:off x="1911895" y="345055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găng</a:t>
            </a:r>
            <a:r>
              <a:rPr lang="en-US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tay</a:t>
            </a:r>
            <a:endParaRPr lang="vi-VN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F90FB5-2B39-437C-BBD6-A4CFA47DBBF7}"/>
              </a:ext>
            </a:extLst>
          </p:cNvPr>
          <p:cNvSpPr txBox="1"/>
          <p:nvPr/>
        </p:nvSpPr>
        <p:spPr>
          <a:xfrm>
            <a:off x="5029200" y="345055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kính</a:t>
            </a:r>
            <a:endParaRPr lang="vi-VN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8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F084-E2DB-4EB1-B41B-08EDBD5D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81" y="1073792"/>
            <a:ext cx="12015831" cy="4525963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găng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quần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giầy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8: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10: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9293B-639D-4E05-A196-BC16EA18C513}"/>
              </a:ext>
            </a:extLst>
          </p:cNvPr>
          <p:cNvSpPr txBox="1"/>
          <p:nvPr/>
        </p:nvSpPr>
        <p:spPr>
          <a:xfrm>
            <a:off x="2022543" y="6156216"/>
            <a:ext cx="6588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0" dirty="0" err="1">
                <a:solidFill>
                  <a:srgbClr val="0000FF"/>
                </a:solidFill>
              </a:rPr>
              <a:t>Lưu</a:t>
            </a:r>
            <a:r>
              <a:rPr lang="en-US" sz="2000" kern="0" dirty="0">
                <a:solidFill>
                  <a:srgbClr val="0000FF"/>
                </a:solidFill>
              </a:rPr>
              <a:t> ý: Sau </a:t>
            </a:r>
            <a:r>
              <a:rPr lang="en-US" sz="2000" kern="0" dirty="0" err="1">
                <a:solidFill>
                  <a:srgbClr val="0000FF"/>
                </a:solidFill>
              </a:rPr>
              <a:t>mỗi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thao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tác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cởi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bỏ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vật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dụng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phải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vệ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sinh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</a:rPr>
              <a:t>tay</a:t>
            </a:r>
            <a:endParaRPr lang="en-US" sz="2000" kern="0" dirty="0">
              <a:solidFill>
                <a:srgbClr val="0000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97BA56-6D53-4036-B1EC-63B7C59F7A4A}"/>
              </a:ext>
            </a:extLst>
          </p:cNvPr>
          <p:cNvSpPr txBox="1">
            <a:spLocks/>
          </p:cNvSpPr>
          <p:nvPr/>
        </p:nvSpPr>
        <p:spPr bwMode="auto">
          <a:xfrm>
            <a:off x="90881" y="187843"/>
            <a:ext cx="8458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vi-VN" sz="3200" b="1" kern="0" dirty="0">
                <a:solidFill>
                  <a:srgbClr val="0066FF"/>
                </a:solidFill>
                <a:cs typeface="Times New Roman" panose="02020603050405020304" pitchFamily="18" charset="0"/>
              </a:rPr>
              <a:t> 1.3. </a:t>
            </a:r>
            <a:r>
              <a:rPr lang="en-US" altLang="vi-VN" sz="3200" b="1" kern="0" dirty="0" err="1">
                <a:solidFill>
                  <a:srgbClr val="0066FF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sz="3200" b="1" kern="0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0066FF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vi-VN" sz="3200" b="1" kern="0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0066FF"/>
                </a:solidFill>
                <a:cs typeface="Times New Roman" panose="02020603050405020304" pitchFamily="18" charset="0"/>
              </a:rPr>
              <a:t>cởi</a:t>
            </a:r>
            <a:r>
              <a:rPr lang="en-US" altLang="vi-VN" sz="3200" b="1" kern="0" dirty="0">
                <a:solidFill>
                  <a:srgbClr val="0066FF"/>
                </a:solidFill>
                <a:cs typeface="Times New Roman" panose="02020603050405020304" pitchFamily="18" charset="0"/>
              </a:rPr>
              <a:t> PPE:</a:t>
            </a:r>
          </a:p>
        </p:txBody>
      </p:sp>
    </p:spTree>
    <p:extLst>
      <p:ext uri="{BB962C8B-B14F-4D97-AF65-F5344CB8AC3E}">
        <p14:creationId xmlns:p14="http://schemas.microsoft.com/office/powerpoint/2010/main" val="368187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C5B2-E8D1-42CA-98C6-0BAE3F8D4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66800"/>
            <a:ext cx="11895589" cy="51054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tắc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thấp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lây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nhiễm</a:t>
            </a:r>
            <a:endParaRPr lang="en-US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_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cởi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định</a:t>
            </a:r>
            <a:endParaRPr lang="vi-VN" sz="2800" dirty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_ Ư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nhiều</a:t>
            </a:r>
            <a:endParaRPr lang="en-US" sz="2800" dirty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_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ngoài</a:t>
            </a:r>
            <a:endParaRPr lang="en-US" sz="2800" dirty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_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trong</a:t>
            </a:r>
            <a:endParaRPr lang="en-US" sz="2800" dirty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_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Cởi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PPE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lây</a:t>
            </a: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nhiễm</a:t>
            </a:r>
            <a:endParaRPr lang="en-US" sz="2800" dirty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_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khuẩn</a:t>
            </a:r>
            <a:endParaRPr lang="vi-VN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9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13">
            <a:extLst>
              <a:ext uri="{FF2B5EF4-FFF2-40B4-BE49-F238E27FC236}">
                <a16:creationId xmlns:a16="http://schemas.microsoft.com/office/drawing/2014/main" id="{A40AAC6A-53E8-48ED-9315-AAEA8A8D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768" y="525459"/>
            <a:ext cx="4298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err="1">
                <a:solidFill>
                  <a:srgbClr val="FF0000"/>
                </a:solidFill>
              </a:rPr>
              <a:t>Cởi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bỏ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găng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tay</a:t>
            </a:r>
            <a:endParaRPr lang="vi-VN" altLang="vi-VN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535E9-5DD3-48F9-B79A-07CF98EA2CF5}"/>
              </a:ext>
            </a:extLst>
          </p:cNvPr>
          <p:cNvSpPr txBox="1"/>
          <p:nvPr/>
        </p:nvSpPr>
        <p:spPr>
          <a:xfrm>
            <a:off x="5638801" y="297180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vi-V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E78C1-179D-4F09-84FA-1BCB06AED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1"/>
            <a:ext cx="7686410" cy="2666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0A975F-4BFF-4E06-B4F5-45421B047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39865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57A2FB-8F59-47D3-AB29-46FCA0004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2271"/>
            <a:ext cx="4572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AD5A7E-5DC8-4D7C-B4A3-B242B98721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05" y="1552271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DC8B9E-21D3-4C31-83A7-2C5F7F722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267200"/>
            <a:ext cx="1715611" cy="2477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264D9F-24B7-4ADF-BD76-DC50D7A99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5" y="1584336"/>
            <a:ext cx="7686410" cy="2666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ABA61A-49C9-4477-8B53-61C7A8CAF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5" y="1219200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FF92A5-4B28-4C41-B635-220A0669D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95" y="1231606"/>
            <a:ext cx="4572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4C82B8-AC75-47F3-84D4-13386A4813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00" y="123160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35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8">
            <a:extLst>
              <a:ext uri="{FF2B5EF4-FFF2-40B4-BE49-F238E27FC236}">
                <a16:creationId xmlns:a16="http://schemas.microsoft.com/office/drawing/2014/main" id="{5E6401A0-9681-4D09-9278-8D22DE0F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9380"/>
            <a:ext cx="8053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</a:rPr>
              <a:t>Cởi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bỏ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tấm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kính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che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mặt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>
                <a:solidFill>
                  <a:srgbClr val="0066FF"/>
                </a:solidFill>
              </a:rPr>
              <a:t>(</a:t>
            </a:r>
            <a:r>
              <a:rPr lang="en-US" altLang="vi-VN" sz="2400" b="1" dirty="0" err="1">
                <a:solidFill>
                  <a:srgbClr val="0066FF"/>
                </a:solidFill>
              </a:rPr>
              <a:t>nếu</a:t>
            </a:r>
            <a:r>
              <a:rPr lang="en-US" altLang="vi-VN" sz="2400" b="1" dirty="0">
                <a:solidFill>
                  <a:srgbClr val="0066FF"/>
                </a:solidFill>
              </a:rPr>
              <a:t> </a:t>
            </a:r>
            <a:r>
              <a:rPr lang="en-US" altLang="vi-VN" sz="2400" b="1" dirty="0" err="1">
                <a:solidFill>
                  <a:srgbClr val="0066FF"/>
                </a:solidFill>
              </a:rPr>
              <a:t>có</a:t>
            </a:r>
            <a:r>
              <a:rPr lang="en-US" altLang="vi-VN" sz="2400" b="1" dirty="0">
                <a:solidFill>
                  <a:srgbClr val="0066FF"/>
                </a:solidFill>
              </a:rPr>
              <a:t> </a:t>
            </a:r>
            <a:r>
              <a:rPr lang="en-US" altLang="vi-VN" sz="2400" b="1" dirty="0" err="1">
                <a:solidFill>
                  <a:srgbClr val="0066FF"/>
                </a:solidFill>
              </a:rPr>
              <a:t>sử</a:t>
            </a:r>
            <a:r>
              <a:rPr lang="en-US" altLang="vi-VN" sz="2400" b="1" dirty="0">
                <a:solidFill>
                  <a:srgbClr val="0066FF"/>
                </a:solidFill>
              </a:rPr>
              <a:t> </a:t>
            </a:r>
            <a:r>
              <a:rPr lang="en-US" altLang="vi-VN" sz="2400" b="1" dirty="0" err="1">
                <a:solidFill>
                  <a:srgbClr val="0066FF"/>
                </a:solidFill>
              </a:rPr>
              <a:t>dụng</a:t>
            </a:r>
            <a:r>
              <a:rPr lang="en-US" altLang="vi-VN" sz="2400" b="1" dirty="0">
                <a:solidFill>
                  <a:srgbClr val="0066FF"/>
                </a:solidFill>
              </a:rPr>
              <a:t>)  </a:t>
            </a:r>
          </a:p>
        </p:txBody>
      </p:sp>
      <p:pic>
        <p:nvPicPr>
          <p:cNvPr id="13320" name="Picture 19">
            <a:extLst>
              <a:ext uri="{FF2B5EF4-FFF2-40B4-BE49-F238E27FC236}">
                <a16:creationId xmlns:a16="http://schemas.microsoft.com/office/drawing/2014/main" id="{89D4FCDA-D8AF-45D8-A660-93B1E15B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90600"/>
            <a:ext cx="30510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213" y="266686"/>
            <a:ext cx="9144000" cy="1025219"/>
          </a:xfrm>
        </p:spPr>
        <p:txBody>
          <a:bodyPr>
            <a:norm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CƠ SỞ PHÁP LÝ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171" y="1932629"/>
            <a:ext cx="11685864" cy="165576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5188/QĐ-BYT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Hướng dẫn phòng và kiểm soát lây nhiễm SARS-CoV trong cơ sở khám bệnh, chữa bệnh.</a:t>
            </a:r>
          </a:p>
          <a:p>
            <a:pPr algn="l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2/ Quyết 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4159/QĐ-BYT </a:t>
            </a:r>
            <a:r>
              <a:rPr 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28/8/2021 </a:t>
            </a:r>
            <a:r>
              <a:rPr 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về việc ban hành Hướng dẫn lựa chọn và sử dụng phương tiện phòng hộ cá nhân trong phòng, chống bệnh dịch COVID-19.</a:t>
            </a:r>
          </a:p>
          <a:p>
            <a:pPr algn="l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dirty="0"/>
              <a:t>3/ Quyết định số </a:t>
            </a:r>
            <a:r>
              <a:rPr lang="vi-VN" dirty="0">
                <a:solidFill>
                  <a:srgbClr val="FF0000"/>
                </a:solidFill>
              </a:rPr>
              <a:t>1616/QĐ-BYT</a:t>
            </a:r>
            <a:r>
              <a:rPr lang="vi-VN" dirty="0"/>
              <a:t> ngày 08/4/2020 của Bộ trưởng Bộ Y tế về việc Hướng dẫn tạm thời về kỹ thuật, phân loại và lựa chọn bộ trang phục phòng, chống dịch COVID-19.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90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>
            <a:extLst>
              <a:ext uri="{FF2B5EF4-FFF2-40B4-BE49-F238E27FC236}">
                <a16:creationId xmlns:a16="http://schemas.microsoft.com/office/drawing/2014/main" id="{1687CF55-74AA-43B9-B4D0-F1BA83BDB4B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197804"/>
            <a:ext cx="4276724" cy="3581400"/>
            <a:chOff x="601" y="1084"/>
            <a:chExt cx="1577" cy="1554"/>
          </a:xfrm>
        </p:grpSpPr>
        <p:pic>
          <p:nvPicPr>
            <p:cNvPr id="9224" name="Picture 5" descr="8A_color">
              <a:extLst>
                <a:ext uri="{FF2B5EF4-FFF2-40B4-BE49-F238E27FC236}">
                  <a16:creationId xmlns:a16="http://schemas.microsoft.com/office/drawing/2014/main" id="{4DF6A035-8E41-4ED5-9413-0BDDFA394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1084"/>
              <a:ext cx="880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6" descr="8B_color">
              <a:extLst>
                <a:ext uri="{FF2B5EF4-FFF2-40B4-BE49-F238E27FC236}">
                  <a16:creationId xmlns:a16="http://schemas.microsoft.com/office/drawing/2014/main" id="{E25803B2-B95F-4F9D-90F8-726DA0ABF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" y="1084"/>
              <a:ext cx="643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7" descr="8C_color">
            <a:extLst>
              <a:ext uri="{FF2B5EF4-FFF2-40B4-BE49-F238E27FC236}">
                <a16:creationId xmlns:a16="http://schemas.microsoft.com/office/drawing/2014/main" id="{451E95FD-9D78-47FC-8E40-7342CF0F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4" y="1007304"/>
            <a:ext cx="233526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1">
            <a:extLst>
              <a:ext uri="{FF2B5EF4-FFF2-40B4-BE49-F238E27FC236}">
                <a16:creationId xmlns:a16="http://schemas.microsoft.com/office/drawing/2014/main" id="{6BC13CDE-0F58-4439-A936-9179B1EE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08" y="335780"/>
            <a:ext cx="8599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err="1">
                <a:solidFill>
                  <a:srgbClr val="FF0000"/>
                </a:solidFill>
              </a:rPr>
              <a:t>Cởi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quần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áo</a:t>
            </a:r>
            <a:r>
              <a:rPr lang="en-US" altLang="vi-VN" sz="2400" b="1" dirty="0">
                <a:solidFill>
                  <a:srgbClr val="FF0000"/>
                </a:solidFill>
              </a:rPr>
              <a:t> (</a:t>
            </a:r>
            <a:r>
              <a:rPr lang="en-US" altLang="vi-VN" sz="2400" b="1" dirty="0" err="1">
                <a:solidFill>
                  <a:srgbClr val="FF0000"/>
                </a:solidFill>
              </a:rPr>
              <a:t>nón</a:t>
            </a:r>
            <a:r>
              <a:rPr lang="en-US" altLang="vi-VN" sz="2400" b="1" dirty="0">
                <a:solidFill>
                  <a:srgbClr val="FF0000"/>
                </a:solidFill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</a:rPr>
              <a:t>áo</a:t>
            </a:r>
            <a:r>
              <a:rPr lang="en-US" altLang="vi-VN" sz="2400" b="1" dirty="0">
                <a:solidFill>
                  <a:srgbClr val="FF0000"/>
                </a:solidFill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</a:rPr>
              <a:t>quần</a:t>
            </a:r>
            <a:r>
              <a:rPr lang="en-US" altLang="vi-VN" sz="2400" b="1" dirty="0">
                <a:solidFill>
                  <a:srgbClr val="FF0000"/>
                </a:solidFill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</a:rPr>
              <a:t>bao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giày</a:t>
            </a:r>
            <a:r>
              <a:rPr lang="en-US" altLang="vi-VN" sz="2400" b="1" dirty="0">
                <a:solidFill>
                  <a:srgbClr val="FF0000"/>
                </a:solidFill>
              </a:rPr>
              <a:t>)</a:t>
            </a:r>
            <a:endParaRPr lang="vi-VN" altLang="vi-VN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E711A0-6DDB-4D0C-9D15-3028D63B8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46" y="5058572"/>
            <a:ext cx="1499253" cy="1647029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4740E191-53E9-4574-BC1C-3F8F215CD10C}"/>
              </a:ext>
            </a:extLst>
          </p:cNvPr>
          <p:cNvSpPr/>
          <p:nvPr/>
        </p:nvSpPr>
        <p:spPr>
          <a:xfrm>
            <a:off x="8993238" y="4703004"/>
            <a:ext cx="533400" cy="63493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382D305-5FF0-4B0B-80A9-DB50767C79F7}"/>
              </a:ext>
            </a:extLst>
          </p:cNvPr>
          <p:cNvSpPr/>
          <p:nvPr/>
        </p:nvSpPr>
        <p:spPr>
          <a:xfrm rot="18741625">
            <a:off x="9098833" y="2453883"/>
            <a:ext cx="322213" cy="63493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20546B4-4632-4A1E-A0C0-76590963E97F}"/>
              </a:ext>
            </a:extLst>
          </p:cNvPr>
          <p:cNvSpPr/>
          <p:nvPr/>
        </p:nvSpPr>
        <p:spPr>
          <a:xfrm rot="17263359">
            <a:off x="6162566" y="1842371"/>
            <a:ext cx="238196" cy="5062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0034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>
            <a:extLst>
              <a:ext uri="{FF2B5EF4-FFF2-40B4-BE49-F238E27FC236}">
                <a16:creationId xmlns:a16="http://schemas.microsoft.com/office/drawing/2014/main" id="{3766EAA8-14F1-4E8F-B73B-79D4ACD3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35" y="1723143"/>
            <a:ext cx="2490032" cy="247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3">
            <a:extLst>
              <a:ext uri="{FF2B5EF4-FFF2-40B4-BE49-F238E27FC236}">
                <a16:creationId xmlns:a16="http://schemas.microsoft.com/office/drawing/2014/main" id="{1E36BF69-2618-4DB0-997A-284CDCDC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64" y="1778849"/>
            <a:ext cx="2036153" cy="202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E4E8ACD-39FC-40AD-8F84-9EE60BF305CC}"/>
              </a:ext>
            </a:extLst>
          </p:cNvPr>
          <p:cNvSpPr/>
          <p:nvPr/>
        </p:nvSpPr>
        <p:spPr>
          <a:xfrm>
            <a:off x="6629400" y="2685333"/>
            <a:ext cx="914400" cy="5461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24A7B-4632-4BB2-9E0D-6EA0375DE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55" y="4659872"/>
            <a:ext cx="1843497" cy="2198129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108900C-F7DC-4F9C-AB25-075988527738}"/>
              </a:ext>
            </a:extLst>
          </p:cNvPr>
          <p:cNvSpPr/>
          <p:nvPr/>
        </p:nvSpPr>
        <p:spPr>
          <a:xfrm>
            <a:off x="8763000" y="4095856"/>
            <a:ext cx="571500" cy="9333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113BAF-15BA-4F17-89B6-B10797F7B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314">
            <a:off x="4421336" y="3923912"/>
            <a:ext cx="1750865" cy="249112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741ABEF8-ECD7-46DF-A77E-3FAAD4A7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51248"/>
            <a:ext cx="684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err="1">
                <a:solidFill>
                  <a:srgbClr val="FF0000"/>
                </a:solidFill>
              </a:rPr>
              <a:t>Cởi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bỏ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khẩu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trang</a:t>
            </a:r>
            <a:endParaRPr lang="vi-VN" altLang="vi-VN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711897-5A47-4FBF-89FE-D0BBF6B74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2004450" y="3910287"/>
            <a:ext cx="1750865" cy="2518373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ED85C99-2665-4AA2-8DCC-838F479A2A21}"/>
              </a:ext>
            </a:extLst>
          </p:cNvPr>
          <p:cNvSpPr/>
          <p:nvPr/>
        </p:nvSpPr>
        <p:spPr>
          <a:xfrm>
            <a:off x="3599227" y="5029200"/>
            <a:ext cx="914400" cy="5461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BA7F-EE64-473E-986C-EF53C714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23" y="175419"/>
            <a:ext cx="8229600" cy="56356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PPE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6FAE-A34E-48F2-89BF-54BC953B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4603124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6896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ngừa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lây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khuẩn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6915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sẵn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6915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kỹ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PPE.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6915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74485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tuyệt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PPE. </a:t>
            </a:r>
          </a:p>
        </p:txBody>
      </p:sp>
    </p:spTree>
    <p:extLst>
      <p:ext uri="{BB962C8B-B14F-4D97-AF65-F5344CB8AC3E}">
        <p14:creationId xmlns:p14="http://schemas.microsoft.com/office/powerpoint/2010/main" val="1938584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BA7F-EE64-473E-986C-EF53C714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91726"/>
            <a:ext cx="8229600" cy="56356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PPE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6FAE-A34E-48F2-89BF-54BC953B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295400"/>
            <a:ext cx="11794921" cy="50292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74485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6.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74485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7.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ngủ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nghỉ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uống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69596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8.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phun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khuẩn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bề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tái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7010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69596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10. PPE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liền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choàng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thải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khỏi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lây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mặc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PHCN.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0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10" y="0"/>
            <a:ext cx="9180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72D7-E222-4430-B9D0-ED63C3B5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769" y="152400"/>
            <a:ext cx="5317706" cy="734090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 PPE: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AD66-4A7E-4856-AF70-28F2FBDA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596705"/>
            <a:ext cx="11484528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vi-VN" sz="2400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hòng ngừa và kiểm soát lây nhiễm SARS-CoV-2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 có nhiều biện pháp. Trong đó có các biện pháp sau: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dirty="0">
                <a:latin typeface="+mj-lt"/>
                <a:cs typeface="Times New Roman" panose="02020603050405020304" pitchFamily="18" charset="0"/>
              </a:rPr>
              <a:t>+ Sử dụng phương tiện phòng hộ cá nhân (PPE)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dirty="0">
                <a:latin typeface="+mj-lt"/>
                <a:cs typeface="Times New Roman" panose="02020603050405020304" pitchFamily="18" charset="0"/>
              </a:rPr>
              <a:t>+ Vệ sinh tay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dirty="0">
                <a:latin typeface="+mj-lt"/>
                <a:cs typeface="Times New Roman" panose="02020603050405020304" pitchFamily="18" charset="0"/>
              </a:rPr>
              <a:t>+ Xử lý vật dụng lây nhiễm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80353-3BEC-47CB-8D08-6406D220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3" y="4883092"/>
            <a:ext cx="2291410" cy="1460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44D76-AF6F-44BF-A010-7056FF25D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40" y="4883092"/>
            <a:ext cx="1930440" cy="1460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60" y="4883092"/>
            <a:ext cx="1947351" cy="1460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469F9-04E7-4C5A-8977-B9B1C09E4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63" y="4262993"/>
            <a:ext cx="1547446" cy="22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4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BDE4B6C8-D6D6-43CF-9117-9F062A6FB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93" y="989370"/>
            <a:ext cx="115432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 dirty="0" err="1"/>
              <a:t>Bộ</a:t>
            </a:r>
            <a:r>
              <a:rPr lang="en-US" sz="2400" kern="0" dirty="0"/>
              <a:t> </a:t>
            </a:r>
            <a:r>
              <a:rPr lang="en-US" sz="2400" kern="0" dirty="0" err="1"/>
              <a:t>trang</a:t>
            </a:r>
            <a:r>
              <a:rPr lang="en-US" sz="2400" kern="0" dirty="0"/>
              <a:t> </a:t>
            </a:r>
            <a:r>
              <a:rPr lang="en-US" sz="2400" kern="0" dirty="0" err="1"/>
              <a:t>phục</a:t>
            </a:r>
            <a:r>
              <a:rPr lang="en-US" sz="2400" kern="0" dirty="0"/>
              <a:t> </a:t>
            </a:r>
            <a:r>
              <a:rPr lang="en-US" sz="2400" kern="0" dirty="0" err="1"/>
              <a:t>phòng</a:t>
            </a:r>
            <a:r>
              <a:rPr lang="en-US" sz="2400" kern="0" dirty="0"/>
              <a:t> </a:t>
            </a:r>
            <a:r>
              <a:rPr lang="en-US" sz="2400" kern="0" dirty="0" err="1"/>
              <a:t>chống</a:t>
            </a:r>
            <a:r>
              <a:rPr lang="en-US" sz="2400" kern="0" dirty="0"/>
              <a:t> </a:t>
            </a:r>
            <a:r>
              <a:rPr lang="en-US" sz="2400" kern="0" dirty="0" err="1"/>
              <a:t>dịch</a:t>
            </a:r>
            <a:r>
              <a:rPr lang="en-US" sz="2400" kern="0" dirty="0"/>
              <a:t> Covid-19 </a:t>
            </a:r>
            <a:r>
              <a:rPr lang="en-US" sz="2400" kern="0" dirty="0" err="1"/>
              <a:t>là</a:t>
            </a:r>
            <a:r>
              <a:rPr lang="en-US" sz="2400" kern="0" dirty="0"/>
              <a:t> </a:t>
            </a:r>
            <a:r>
              <a:rPr lang="en-US" sz="2400" kern="0" dirty="0" err="1"/>
              <a:t>phương</a:t>
            </a:r>
            <a:r>
              <a:rPr lang="en-US" sz="2400" kern="0" dirty="0"/>
              <a:t> </a:t>
            </a:r>
            <a:r>
              <a:rPr lang="en-US" sz="2400" kern="0" dirty="0" err="1"/>
              <a:t>tiện</a:t>
            </a:r>
            <a:r>
              <a:rPr lang="en-US" sz="2400" kern="0" dirty="0"/>
              <a:t> </a:t>
            </a:r>
            <a:r>
              <a:rPr lang="en-US" sz="2400" kern="0" dirty="0" err="1"/>
              <a:t>phòng</a:t>
            </a:r>
            <a:r>
              <a:rPr lang="en-US" sz="2400" kern="0" dirty="0"/>
              <a:t> </a:t>
            </a:r>
            <a:r>
              <a:rPr lang="en-US" sz="2400" kern="0" dirty="0" err="1"/>
              <a:t>hộ</a:t>
            </a:r>
            <a:r>
              <a:rPr lang="en-US" sz="2400" kern="0" dirty="0"/>
              <a:t> </a:t>
            </a:r>
            <a:r>
              <a:rPr lang="en-US" sz="2400" kern="0" dirty="0" err="1"/>
              <a:t>cá</a:t>
            </a:r>
            <a:r>
              <a:rPr lang="en-US" sz="2400" kern="0" dirty="0"/>
              <a:t> </a:t>
            </a:r>
            <a:r>
              <a:rPr lang="en-US" sz="2400" kern="0" dirty="0" err="1"/>
              <a:t>nhân</a:t>
            </a:r>
            <a:r>
              <a:rPr lang="en-US" sz="2400" kern="0" dirty="0"/>
              <a:t>, </a:t>
            </a:r>
            <a:r>
              <a:rPr lang="en-US" sz="2400" kern="0" dirty="0" err="1"/>
              <a:t>các</a:t>
            </a:r>
            <a:r>
              <a:rPr lang="en-US" sz="2400" kern="0" dirty="0"/>
              <a:t> </a:t>
            </a:r>
            <a:r>
              <a:rPr lang="en-US" sz="2400" kern="0" dirty="0" err="1"/>
              <a:t>thành</a:t>
            </a:r>
            <a:r>
              <a:rPr lang="en-US" sz="2400" kern="0" dirty="0"/>
              <a:t> </a:t>
            </a:r>
            <a:r>
              <a:rPr lang="en-US" sz="2400" kern="0" dirty="0" err="1"/>
              <a:t>phần</a:t>
            </a:r>
            <a:r>
              <a:rPr lang="en-US" sz="2400" kern="0" dirty="0"/>
              <a:t> </a:t>
            </a:r>
            <a:r>
              <a:rPr lang="en-US" sz="2400" kern="0" dirty="0" err="1"/>
              <a:t>chính</a:t>
            </a:r>
            <a:r>
              <a:rPr lang="en-US" sz="2400" kern="0" dirty="0"/>
              <a:t> </a:t>
            </a:r>
            <a:r>
              <a:rPr lang="en-US" sz="2400" kern="0" dirty="0" err="1"/>
              <a:t>bao</a:t>
            </a:r>
            <a:r>
              <a:rPr lang="en-US" sz="2400" kern="0" dirty="0"/>
              <a:t> </a:t>
            </a:r>
            <a:r>
              <a:rPr lang="en-US" sz="2400" kern="0" dirty="0" err="1"/>
              <a:t>gồm</a:t>
            </a:r>
            <a:r>
              <a:rPr lang="en-US" sz="2400" kern="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+ </a:t>
            </a:r>
            <a:r>
              <a:rPr lang="en-US" sz="2400" kern="0" dirty="0" err="1"/>
              <a:t>Bộ</a:t>
            </a:r>
            <a:r>
              <a:rPr lang="en-US" sz="2400" kern="0" dirty="0"/>
              <a:t> </a:t>
            </a:r>
            <a:r>
              <a:rPr lang="en-US" sz="2400" kern="0" dirty="0" err="1"/>
              <a:t>mũ</a:t>
            </a:r>
            <a:r>
              <a:rPr lang="en-US" sz="2400" kern="0" dirty="0"/>
              <a:t>, </a:t>
            </a:r>
            <a:r>
              <a:rPr lang="en-US" sz="2400" kern="0" dirty="0" err="1"/>
              <a:t>áo</a:t>
            </a:r>
            <a:r>
              <a:rPr lang="en-US" sz="2400" kern="0" dirty="0"/>
              <a:t>, </a:t>
            </a:r>
            <a:r>
              <a:rPr lang="en-US" sz="2400" kern="0" dirty="0" err="1"/>
              <a:t>quần</a:t>
            </a:r>
            <a:r>
              <a:rPr lang="en-US" sz="2400" kern="0" dirty="0"/>
              <a:t> </a:t>
            </a:r>
            <a:r>
              <a:rPr lang="en-US" sz="2400" kern="0" dirty="0" err="1"/>
              <a:t>dạng</a:t>
            </a:r>
            <a:r>
              <a:rPr lang="en-US" sz="2400" kern="0" dirty="0"/>
              <a:t> </a:t>
            </a:r>
            <a:r>
              <a:rPr lang="en-US" sz="2400" kern="0" dirty="0" err="1"/>
              <a:t>liền</a:t>
            </a:r>
            <a:r>
              <a:rPr lang="en-US" sz="2400" kern="0" dirty="0"/>
              <a:t> (</a:t>
            </a:r>
            <a:r>
              <a:rPr lang="en-US" sz="2400" kern="0" dirty="0" err="1"/>
              <a:t>hoặc</a:t>
            </a:r>
            <a:r>
              <a:rPr lang="en-US" sz="2400" kern="0" dirty="0"/>
              <a:t> </a:t>
            </a:r>
            <a:r>
              <a:rPr lang="en-US" sz="2400" kern="0" dirty="0" err="1"/>
              <a:t>rời</a:t>
            </a:r>
            <a:r>
              <a:rPr lang="en-US" sz="2400" kern="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+ </a:t>
            </a:r>
            <a:r>
              <a:rPr lang="en-US" sz="2400" kern="0" dirty="0" err="1"/>
              <a:t>Các</a:t>
            </a:r>
            <a:r>
              <a:rPr lang="en-US" sz="2400" kern="0" dirty="0"/>
              <a:t> </a:t>
            </a:r>
            <a:r>
              <a:rPr lang="en-US" sz="2400" kern="0" dirty="0" err="1"/>
              <a:t>phụ</a:t>
            </a:r>
            <a:r>
              <a:rPr lang="en-US" sz="2400" kern="0" dirty="0"/>
              <a:t> </a:t>
            </a:r>
            <a:r>
              <a:rPr lang="en-US" sz="2400" kern="0" dirty="0" err="1"/>
              <a:t>kiện</a:t>
            </a:r>
            <a:r>
              <a:rPr lang="en-US" sz="2400" kern="0" dirty="0"/>
              <a:t> </a:t>
            </a:r>
            <a:r>
              <a:rPr lang="en-US" sz="2400" kern="0" dirty="0" err="1"/>
              <a:t>lựa</a:t>
            </a:r>
            <a:r>
              <a:rPr lang="en-US" sz="2400" kern="0" dirty="0"/>
              <a:t> </a:t>
            </a:r>
            <a:r>
              <a:rPr lang="en-US" sz="2400" kern="0" dirty="0" err="1"/>
              <a:t>chọn</a:t>
            </a:r>
            <a:r>
              <a:rPr lang="en-US" sz="2400" kern="0" dirty="0"/>
              <a:t> </a:t>
            </a:r>
            <a:r>
              <a:rPr lang="en-US" sz="2400" kern="0" dirty="0" err="1"/>
              <a:t>kèm</a:t>
            </a:r>
            <a:r>
              <a:rPr lang="en-US" sz="2400" kern="0" dirty="0"/>
              <a:t> </a:t>
            </a:r>
            <a:r>
              <a:rPr lang="en-US" sz="2400" kern="0" dirty="0" err="1"/>
              <a:t>theo</a:t>
            </a:r>
            <a:r>
              <a:rPr lang="en-US" sz="2400" kern="0" dirty="0"/>
              <a:t> </a:t>
            </a:r>
            <a:r>
              <a:rPr lang="en-US" sz="2400" kern="0" dirty="0" err="1"/>
              <a:t>như</a:t>
            </a:r>
            <a:r>
              <a:rPr lang="en-US" sz="2400" kern="0" dirty="0"/>
              <a:t>: </a:t>
            </a:r>
            <a:r>
              <a:rPr lang="en-US" sz="2400" kern="0" dirty="0" err="1"/>
              <a:t>bao</a:t>
            </a:r>
            <a:r>
              <a:rPr lang="en-US" sz="2400" kern="0" dirty="0"/>
              <a:t> </a:t>
            </a:r>
            <a:r>
              <a:rPr lang="en-US" sz="2400" kern="0" dirty="0" err="1"/>
              <a:t>giầy</a:t>
            </a:r>
            <a:r>
              <a:rPr lang="en-US" sz="2400" kern="0" dirty="0"/>
              <a:t>, </a:t>
            </a:r>
            <a:r>
              <a:rPr lang="en-US" sz="2400" kern="0" dirty="0" err="1"/>
              <a:t>kính</a:t>
            </a:r>
            <a:r>
              <a:rPr lang="en-US" sz="2400" kern="0" dirty="0"/>
              <a:t> </a:t>
            </a:r>
            <a:r>
              <a:rPr lang="en-US" sz="2400" kern="0" dirty="0" err="1"/>
              <a:t>bảo</a:t>
            </a:r>
            <a:r>
              <a:rPr lang="en-US" sz="2400" kern="0" dirty="0"/>
              <a:t> </a:t>
            </a:r>
            <a:r>
              <a:rPr lang="en-US" sz="2400" kern="0" dirty="0" err="1"/>
              <a:t>hộ</a:t>
            </a:r>
            <a:r>
              <a:rPr lang="en-US" sz="2400" kern="0" dirty="0"/>
              <a:t> </a:t>
            </a:r>
            <a:r>
              <a:rPr lang="en-US" sz="2400" kern="0" dirty="0" err="1"/>
              <a:t>hoặc</a:t>
            </a:r>
            <a:r>
              <a:rPr lang="en-US" sz="2400" kern="0" dirty="0"/>
              <a:t> </a:t>
            </a:r>
            <a:r>
              <a:rPr lang="en-US" sz="2400" kern="0" dirty="0" err="1"/>
              <a:t>tấm</a:t>
            </a:r>
            <a:r>
              <a:rPr lang="en-US" sz="2400" kern="0" dirty="0"/>
              <a:t> </a:t>
            </a:r>
            <a:r>
              <a:rPr lang="en-US" sz="2400" kern="0" dirty="0" err="1"/>
              <a:t>che</a:t>
            </a:r>
            <a:r>
              <a:rPr lang="en-US" sz="2400" kern="0" dirty="0"/>
              <a:t> </a:t>
            </a:r>
            <a:r>
              <a:rPr lang="en-US" sz="2400" kern="0" dirty="0" err="1"/>
              <a:t>mặt</a:t>
            </a:r>
            <a:r>
              <a:rPr lang="en-US" sz="2400" kern="0" dirty="0"/>
              <a:t>, </a:t>
            </a:r>
            <a:r>
              <a:rPr lang="en-US" sz="2400" kern="0" dirty="0" err="1"/>
              <a:t>khẩu</a:t>
            </a:r>
            <a:r>
              <a:rPr lang="en-US" sz="2400" kern="0" dirty="0"/>
              <a:t> </a:t>
            </a:r>
            <a:r>
              <a:rPr lang="en-US" sz="2400" kern="0" dirty="0" err="1"/>
              <a:t>trang</a:t>
            </a:r>
            <a:r>
              <a:rPr lang="en-US" sz="2400" kern="0" dirty="0"/>
              <a:t> y </a:t>
            </a:r>
            <a:r>
              <a:rPr lang="en-US" sz="2400" kern="0" dirty="0" err="1"/>
              <a:t>tế</a:t>
            </a:r>
            <a:r>
              <a:rPr lang="en-US" sz="2400" kern="0" dirty="0"/>
              <a:t>, </a:t>
            </a:r>
            <a:r>
              <a:rPr lang="en-US" sz="2400" kern="0" dirty="0" err="1"/>
              <a:t>găng</a:t>
            </a:r>
            <a:r>
              <a:rPr lang="en-US" sz="2400" kern="0" dirty="0"/>
              <a:t> </a:t>
            </a:r>
            <a:r>
              <a:rPr lang="en-US" sz="2400" kern="0" dirty="0" err="1"/>
              <a:t>tay</a:t>
            </a:r>
            <a:r>
              <a:rPr lang="en-US" sz="2400" kern="0" dirty="0"/>
              <a:t> y </a:t>
            </a:r>
            <a:r>
              <a:rPr lang="en-US" sz="2400" kern="0" dirty="0" err="1"/>
              <a:t>tế</a:t>
            </a:r>
            <a:r>
              <a:rPr lang="en-US" sz="2400" kern="0" dirty="0"/>
              <a:t>, </a:t>
            </a:r>
            <a:r>
              <a:rPr lang="en-US" sz="2400" kern="0" dirty="0" err="1"/>
              <a:t>tạp</a:t>
            </a:r>
            <a:r>
              <a:rPr lang="en-US" sz="2400" kern="0" dirty="0"/>
              <a:t> </a:t>
            </a:r>
            <a:r>
              <a:rPr lang="en-US" sz="2400" kern="0" dirty="0" err="1"/>
              <a:t>dề</a:t>
            </a:r>
            <a:r>
              <a:rPr lang="en-US" sz="2400" kern="0" dirty="0"/>
              <a:t> </a:t>
            </a:r>
            <a:r>
              <a:rPr lang="en-US" sz="2400" kern="0" dirty="0" err="1"/>
              <a:t>bán</a:t>
            </a:r>
            <a:r>
              <a:rPr lang="en-US" sz="2400" kern="0" dirty="0"/>
              <a:t> </a:t>
            </a:r>
            <a:r>
              <a:rPr lang="en-US" sz="2400" kern="0" dirty="0" err="1"/>
              <a:t>thấm</a:t>
            </a:r>
            <a:r>
              <a:rPr lang="en-US" sz="2400" kern="0" dirty="0"/>
              <a:t>, </a:t>
            </a:r>
            <a:r>
              <a:rPr lang="en-US" sz="2400" kern="0" dirty="0" err="1"/>
              <a:t>ủng</a:t>
            </a:r>
            <a:r>
              <a:rPr lang="en-US" sz="2400" kern="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74" y="3851692"/>
            <a:ext cx="5248290" cy="2716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1672D7-E222-4430-B9D0-ED63C3B5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769" y="152400"/>
            <a:ext cx="5317706" cy="734090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 PPE: </a:t>
            </a:r>
          </a:p>
        </p:txBody>
      </p:sp>
    </p:spTree>
    <p:extLst>
      <p:ext uri="{BB962C8B-B14F-4D97-AF65-F5344CB8AC3E}">
        <p14:creationId xmlns:p14="http://schemas.microsoft.com/office/powerpoint/2010/main" val="132565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4107-5BD6-45A1-910A-24056568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97492"/>
            <a:ext cx="11929146" cy="871816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rgbClr val="A50021"/>
                </a:solidFill>
              </a:rPr>
              <a:t>Phương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tiện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phòng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hộ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cá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nhân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tối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thiểu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theo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phân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cấp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nguy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cơ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lây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err="1">
                <a:solidFill>
                  <a:srgbClr val="A50021"/>
                </a:solidFill>
              </a:rPr>
              <a:t>nhiễm</a:t>
            </a:r>
            <a:r>
              <a:rPr lang="en-US" sz="2800" dirty="0">
                <a:solidFill>
                  <a:srgbClr val="A50021"/>
                </a:solidFill>
              </a:rPr>
              <a:t>:</a:t>
            </a:r>
            <a:endParaRPr lang="en-US" sz="2800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4BE6-781C-4C97-B1DF-CCCED8A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932"/>
            <a:ext cx="12192000" cy="356370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+mj-lt"/>
              </a:rPr>
              <a:t>Cấp</a:t>
            </a:r>
            <a:r>
              <a:rPr lang="en-US" sz="23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sz="2300" b="1" dirty="0">
                <a:solidFill>
                  <a:srgbClr val="0000FF"/>
                </a:solidFill>
                <a:latin typeface="+mj-lt"/>
              </a:rPr>
              <a:t> 1</a:t>
            </a:r>
            <a:r>
              <a:rPr lang="en-US" sz="2300" dirty="0">
                <a:latin typeface="+mj-lt"/>
              </a:rPr>
              <a:t>: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Nguy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cơ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lây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nhiễm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thấp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>
                <a:latin typeface="+mj-lt"/>
              </a:rPr>
              <a:t>(</a:t>
            </a:r>
            <a:r>
              <a:rPr lang="en-US" sz="2300" dirty="0" err="1">
                <a:latin typeface="+mj-lt"/>
              </a:rPr>
              <a:t>không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xúc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người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nhiễm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nghi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nhiễm</a:t>
            </a:r>
            <a:r>
              <a:rPr lang="en-US" sz="2300" dirty="0">
                <a:latin typeface="+mj-lt"/>
              </a:rPr>
              <a:t>). </a:t>
            </a:r>
            <a:r>
              <a:rPr lang="en-US" sz="2300" dirty="0" err="1">
                <a:latin typeface="+mj-lt"/>
              </a:rPr>
              <a:t>Như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chốt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gác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các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khu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vực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cách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ly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cộng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đồng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khu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vực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hành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chính</a:t>
            </a:r>
            <a:endParaRPr lang="en-US" sz="2300" dirty="0">
              <a:latin typeface="+mj-lt"/>
            </a:endParaRPr>
          </a:p>
          <a:p>
            <a:pPr marL="0" indent="0">
              <a:buNone/>
            </a:pPr>
            <a:endParaRPr lang="en-US" sz="2300" dirty="0">
              <a:latin typeface="+mj-lt"/>
            </a:endParaRPr>
          </a:p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+mj-lt"/>
              </a:rPr>
              <a:t>Cấp</a:t>
            </a:r>
            <a:r>
              <a:rPr lang="en-US" sz="23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sz="2300" b="1" dirty="0">
                <a:solidFill>
                  <a:srgbClr val="0000FF"/>
                </a:solidFill>
                <a:latin typeface="+mj-lt"/>
              </a:rPr>
              <a:t> 2</a:t>
            </a:r>
            <a:r>
              <a:rPr lang="en-US" sz="2300" dirty="0">
                <a:latin typeface="+mj-lt"/>
              </a:rPr>
              <a:t>: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Nguy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cơ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lây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nhiễm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trung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+mj-lt"/>
              </a:rPr>
              <a:t>bình</a:t>
            </a:r>
            <a:r>
              <a:rPr lang="en-US" sz="23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dirty="0">
                <a:latin typeface="+mj-lt"/>
              </a:rPr>
              <a:t>(</a:t>
            </a:r>
            <a:r>
              <a:rPr lang="en-US" sz="2300" dirty="0" err="1">
                <a:latin typeface="+mj-lt"/>
              </a:rPr>
              <a:t>có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thể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xúc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người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nhiễm,nghi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nhiễm</a:t>
            </a:r>
            <a:r>
              <a:rPr lang="en-US" sz="2300" dirty="0">
                <a:latin typeface="+mj-lt"/>
              </a:rPr>
              <a:t>) </a:t>
            </a:r>
            <a:r>
              <a:rPr lang="en-US" sz="2300" dirty="0" err="1">
                <a:latin typeface="+mj-lt"/>
              </a:rPr>
              <a:t>cụ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thể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các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khu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vực</a:t>
            </a:r>
            <a:r>
              <a:rPr lang="en-US" sz="2300" dirty="0">
                <a:latin typeface="+mj-lt"/>
              </a:rPr>
              <a:t>: 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đón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phân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luồng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khai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báo</a:t>
            </a:r>
            <a:r>
              <a:rPr lang="en-US" sz="2300" dirty="0">
                <a:latin typeface="+mj-lt"/>
              </a:rPr>
              <a:t> y </a:t>
            </a:r>
            <a:r>
              <a:rPr lang="en-US" sz="2300" dirty="0" err="1">
                <a:latin typeface="+mj-lt"/>
              </a:rPr>
              <a:t>tế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tiêm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vắc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xin</a:t>
            </a:r>
            <a:r>
              <a:rPr lang="en-US" sz="2300" dirty="0">
                <a:latin typeface="+mj-lt"/>
              </a:rPr>
              <a:t> Covid-19.</a:t>
            </a:r>
          </a:p>
          <a:p>
            <a:pPr marL="0" indent="0">
              <a:buNone/>
            </a:pPr>
            <a:endParaRPr lang="en-US" sz="2300" dirty="0">
              <a:latin typeface="+mj-lt"/>
            </a:endParaRPr>
          </a:p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+mj-lt"/>
              </a:rPr>
              <a:t>Cấp</a:t>
            </a:r>
            <a:r>
              <a:rPr lang="en-US" sz="23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sz="2300" b="1" dirty="0">
                <a:solidFill>
                  <a:srgbClr val="0000FF"/>
                </a:solidFill>
                <a:latin typeface="+mj-lt"/>
              </a:rPr>
              <a:t> 3</a:t>
            </a:r>
            <a:r>
              <a:rPr lang="en-US" sz="2300" dirty="0">
                <a:latin typeface="+mj-lt"/>
              </a:rPr>
              <a:t>: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Nguy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cơ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lây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nhiễm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cao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>
                <a:latin typeface="+mj-lt"/>
              </a:rPr>
              <a:t>(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xúc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người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nhiễm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không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có</a:t>
            </a:r>
            <a:r>
              <a:rPr lang="en-US" sz="2300" dirty="0">
                <a:latin typeface="+mj-lt"/>
              </a:rPr>
              <a:t> can </a:t>
            </a:r>
            <a:r>
              <a:rPr lang="en-US" sz="2300" dirty="0" err="1">
                <a:latin typeface="+mj-lt"/>
              </a:rPr>
              <a:t>thiệp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hô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hấp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thủ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thuật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xâm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lấn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tạo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khí</a:t>
            </a:r>
            <a:r>
              <a:rPr lang="en-US" sz="2300" dirty="0">
                <a:latin typeface="+mj-lt"/>
              </a:rPr>
              <a:t> dung; </a:t>
            </a:r>
            <a:r>
              <a:rPr lang="en-US" sz="2300" dirty="0">
                <a:latin typeface="+mj-lt"/>
                <a:ea typeface="Courier New" panose="02070309020205020404" pitchFamily="49" charset="0"/>
              </a:rPr>
              <a:t>t</a:t>
            </a:r>
            <a:r>
              <a:rPr lang="vi-VN" sz="2300" dirty="0">
                <a:latin typeface="+mj-lt"/>
                <a:ea typeface="Courier New" panose="02070309020205020404" pitchFamily="49" charset="0"/>
              </a:rPr>
              <a:t>hu gom</a:t>
            </a:r>
            <a:r>
              <a:rPr lang="en-US" sz="2300" dirty="0">
                <a:latin typeface="+mj-lt"/>
                <a:ea typeface="Courier New" panose="02070309020205020404" pitchFamily="49" charset="0"/>
              </a:rPr>
              <a:t>-</a:t>
            </a:r>
            <a:r>
              <a:rPr lang="vi-VN" sz="2300" dirty="0">
                <a:latin typeface="+mj-lt"/>
                <a:ea typeface="Courier New" panose="02070309020205020404" pitchFamily="49" charset="0"/>
              </a:rPr>
              <a:t>vận chuyển</a:t>
            </a:r>
            <a:r>
              <a:rPr lang="en-US" sz="2300" dirty="0">
                <a:latin typeface="+mj-lt"/>
                <a:ea typeface="Courier New" panose="02070309020205020404" pitchFamily="49" charset="0"/>
              </a:rPr>
              <a:t>-</a:t>
            </a:r>
            <a:r>
              <a:rPr lang="vi-VN" sz="2300" dirty="0">
                <a:latin typeface="+mj-lt"/>
                <a:ea typeface="Courier New" panose="02070309020205020404" pitchFamily="49" charset="0"/>
              </a:rPr>
              <a:t>xử lý rác thải</a:t>
            </a:r>
            <a:r>
              <a:rPr lang="en-US" sz="2300" dirty="0">
                <a:latin typeface="+mj-lt"/>
                <a:ea typeface="Courier New" panose="02070309020205020404" pitchFamily="49" charset="0"/>
              </a:rPr>
              <a:t>, </a:t>
            </a:r>
            <a:r>
              <a:rPr lang="en-US" sz="2300" dirty="0" err="1">
                <a:latin typeface="+mj-lt"/>
                <a:ea typeface="Courier New" panose="02070309020205020404" pitchFamily="49" charset="0"/>
              </a:rPr>
              <a:t>dụng</a:t>
            </a:r>
            <a:r>
              <a:rPr lang="en-US" sz="2300" dirty="0">
                <a:latin typeface="+mj-lt"/>
                <a:ea typeface="Courier New" panose="02070309020205020404" pitchFamily="49" charset="0"/>
              </a:rPr>
              <a:t> </a:t>
            </a:r>
            <a:r>
              <a:rPr lang="en-US" sz="2300" dirty="0" err="1">
                <a:latin typeface="+mj-lt"/>
                <a:ea typeface="Courier New" panose="02070309020205020404" pitchFamily="49" charset="0"/>
              </a:rPr>
              <a:t>cụ</a:t>
            </a:r>
            <a:r>
              <a:rPr lang="en-US" sz="2300" dirty="0">
                <a:latin typeface="+mj-lt"/>
                <a:ea typeface="Courier New" panose="02070309020205020404" pitchFamily="49" charset="0"/>
              </a:rPr>
              <a:t>,</a:t>
            </a:r>
            <a:r>
              <a:rPr lang="vi-VN" sz="2300" dirty="0">
                <a:latin typeface="+mj-lt"/>
                <a:ea typeface="Courier New" panose="02070309020205020404" pitchFamily="49" charset="0"/>
              </a:rPr>
              <a:t> </a:t>
            </a:r>
            <a:r>
              <a:rPr lang="en-US" sz="2300" dirty="0" err="1">
                <a:latin typeface="+mj-lt"/>
              </a:rPr>
              <a:t>mẫu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bệnh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phẩm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hô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hấp</a:t>
            </a:r>
            <a:r>
              <a:rPr lang="en-US" sz="2300" dirty="0">
                <a:latin typeface="+mj-lt"/>
              </a:rPr>
              <a:t> XN Covid-19).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Áp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dụng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cơ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sở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y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tế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khám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chữa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bệnh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300" dirty="0">
              <a:latin typeface="+mj-lt"/>
            </a:endParaRPr>
          </a:p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+mj-lt"/>
              </a:rPr>
              <a:t>Cấp</a:t>
            </a:r>
            <a:r>
              <a:rPr lang="en-US" sz="23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sz="2300" b="1" dirty="0">
                <a:solidFill>
                  <a:srgbClr val="0000FF"/>
                </a:solidFill>
                <a:latin typeface="+mj-lt"/>
              </a:rPr>
              <a:t> 4</a:t>
            </a:r>
            <a:r>
              <a:rPr lang="en-US" sz="2300" dirty="0">
                <a:latin typeface="+mj-lt"/>
              </a:rPr>
              <a:t>: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Nguy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cơ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lây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nhiễm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rất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cao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>
                <a:latin typeface="+mj-lt"/>
              </a:rPr>
              <a:t>(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xúc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tiếp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người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nhiễm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có</a:t>
            </a:r>
            <a:r>
              <a:rPr lang="en-US" sz="2300" dirty="0">
                <a:latin typeface="+mj-lt"/>
              </a:rPr>
              <a:t> can </a:t>
            </a:r>
            <a:r>
              <a:rPr lang="en-US" sz="2300" dirty="0" err="1">
                <a:latin typeface="+mj-lt"/>
              </a:rPr>
              <a:t>thiệp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hô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hấp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thủ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thuật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xâm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lấn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tạo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khí</a:t>
            </a:r>
            <a:r>
              <a:rPr lang="en-US" sz="2300" dirty="0">
                <a:latin typeface="+mj-lt"/>
              </a:rPr>
              <a:t> dung; </a:t>
            </a:r>
            <a:r>
              <a:rPr lang="en-US" sz="2300" dirty="0" err="1">
                <a:latin typeface="+mj-lt"/>
              </a:rPr>
              <a:t>khu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xử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lý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khâm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liệm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tử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thi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giám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định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pháp</a:t>
            </a:r>
            <a:r>
              <a:rPr lang="en-US" sz="2300" dirty="0">
                <a:latin typeface="+mj-lt"/>
              </a:rPr>
              <a:t> y </a:t>
            </a:r>
            <a:r>
              <a:rPr lang="en-US" sz="2300" dirty="0" err="1">
                <a:latin typeface="+mj-lt"/>
              </a:rPr>
              <a:t>tử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người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nhiễm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nghi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nhiễm</a:t>
            </a:r>
            <a:r>
              <a:rPr lang="en-US" sz="2300" dirty="0">
                <a:latin typeface="+mj-lt"/>
              </a:rPr>
              <a:t>).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Áp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dụng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cơ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sở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y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tế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khám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chữa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+mj-lt"/>
              </a:rPr>
              <a:t>bệnh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300" dirty="0">
              <a:latin typeface="+mj-lt"/>
            </a:endParaRPr>
          </a:p>
          <a:p>
            <a:pPr marL="0" indent="0">
              <a:buNone/>
            </a:pPr>
            <a:endParaRPr lang="en-US" sz="2300" dirty="0">
              <a:latin typeface="+mj-lt"/>
            </a:endParaRPr>
          </a:p>
          <a:p>
            <a:pPr marL="0" indent="0">
              <a:buNone/>
            </a:pPr>
            <a:endParaRPr lang="en-US" sz="2300" dirty="0">
              <a:latin typeface="+mj-lt"/>
            </a:endParaRPr>
          </a:p>
          <a:p>
            <a:pPr>
              <a:buFontTx/>
              <a:buChar char="-"/>
            </a:pPr>
            <a:endParaRPr lang="en-US" sz="2300" dirty="0">
              <a:solidFill>
                <a:srgbClr val="0066FF"/>
              </a:solidFill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852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4BE6-781C-4C97-B1DF-CCCED8A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6" y="504146"/>
            <a:ext cx="8355435" cy="35637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1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+mj-lt"/>
              </a:rPr>
              <a:t>Nguy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</a:rPr>
              <a:t>lây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</a:rPr>
              <a:t>nhiễm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</a:rPr>
              <a:t>thấp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nhiễm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nghi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nhiễm</a:t>
            </a:r>
            <a:r>
              <a:rPr lang="en-US" sz="2400" dirty="0">
                <a:latin typeface="+mj-lt"/>
              </a:rPr>
              <a:t>).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chốt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cộng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khu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chính</a:t>
            </a:r>
            <a:r>
              <a:rPr lang="en-US" sz="2400" dirty="0">
                <a:latin typeface="+mj-lt"/>
              </a:rPr>
              <a:t>, khoa </a:t>
            </a:r>
            <a:r>
              <a:rPr lang="en-US" sz="2400" dirty="0" err="1">
                <a:latin typeface="+mj-lt"/>
              </a:rPr>
              <a:t>phòng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thường</a:t>
            </a:r>
            <a:r>
              <a:rPr lang="en-US" sz="2400" dirty="0">
                <a:latin typeface="+mj-lt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latin typeface="+mj-lt"/>
              </a:rPr>
              <a:t>Khẩu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trang</a:t>
            </a:r>
            <a:r>
              <a:rPr lang="en-US" sz="2400" dirty="0">
                <a:latin typeface="+mj-lt"/>
              </a:rPr>
              <a:t> y </a:t>
            </a:r>
            <a:r>
              <a:rPr lang="en-US" sz="2400" dirty="0" err="1">
                <a:latin typeface="+mj-lt"/>
              </a:rPr>
              <a:t>tế</a:t>
            </a:r>
            <a:r>
              <a:rPr lang="en-US" sz="2400" dirty="0">
                <a:latin typeface="+mj-lt"/>
              </a:rPr>
              <a:t> : </a:t>
            </a:r>
            <a:r>
              <a:rPr lang="en-US" sz="2400" dirty="0" err="1">
                <a:latin typeface="+mj-lt"/>
              </a:rPr>
              <a:t>cần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thiểu</a:t>
            </a: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latin typeface="+mj-lt"/>
              </a:rPr>
              <a:t>Tấm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kính</a:t>
            </a:r>
            <a:r>
              <a:rPr lang="en-US" sz="2400" dirty="0">
                <a:latin typeface="+mj-lt"/>
              </a:rPr>
              <a:t> : </a:t>
            </a:r>
            <a:r>
              <a:rPr lang="en-US" sz="2400" dirty="0">
                <a:solidFill>
                  <a:srgbClr val="0066FF"/>
                </a:solidFill>
                <a:highlight>
                  <a:srgbClr val="FFFF00"/>
                </a:highlight>
                <a:latin typeface="+mj-lt"/>
              </a:rPr>
              <a:t>+ / -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latin typeface="+mj-lt"/>
              </a:rPr>
              <a:t>Găng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tay</a:t>
            </a:r>
            <a:r>
              <a:rPr lang="en-US" sz="2400" dirty="0">
                <a:latin typeface="+mj-lt"/>
              </a:rPr>
              <a:t> y </a:t>
            </a:r>
            <a:r>
              <a:rPr lang="en-US" sz="2400" dirty="0" err="1">
                <a:latin typeface="+mj-lt"/>
              </a:rPr>
              <a:t>tế</a:t>
            </a:r>
            <a:r>
              <a:rPr lang="en-US" sz="2400" dirty="0">
                <a:latin typeface="+mj-lt"/>
              </a:rPr>
              <a:t> : </a:t>
            </a:r>
            <a:r>
              <a:rPr lang="en-US" sz="2400" dirty="0">
                <a:solidFill>
                  <a:srgbClr val="0066FF"/>
                </a:solidFill>
                <a:highlight>
                  <a:srgbClr val="FFFF00"/>
                </a:highlight>
                <a:latin typeface="+mj-lt"/>
              </a:rPr>
              <a:t>+ / -</a:t>
            </a:r>
          </a:p>
          <a:p>
            <a:pPr>
              <a:buFontTx/>
              <a:buChar char="-"/>
            </a:pPr>
            <a:endParaRPr lang="en-US" sz="2400" dirty="0">
              <a:solidFill>
                <a:srgbClr val="0066FF"/>
              </a:solidFill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75780-95D3-4FE9-881C-0666CD7B6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74" y="336301"/>
            <a:ext cx="1849292" cy="1026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C3E4D-2E4E-4B8E-B2BA-A0ABF4AE2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35" y="1726092"/>
            <a:ext cx="1517369" cy="1814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7BB4D5-FF2B-44FA-84B8-FD92AFAAA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31" y="3993161"/>
            <a:ext cx="1492835" cy="1516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A5C0AA-8F15-4348-8D98-F1E97F146B43}"/>
              </a:ext>
            </a:extLst>
          </p:cNvPr>
          <p:cNvSpPr txBox="1"/>
          <p:nvPr/>
        </p:nvSpPr>
        <p:spPr>
          <a:xfrm>
            <a:off x="2074915" y="6180892"/>
            <a:ext cx="6413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0066FF"/>
                </a:solidFill>
                <a:highlight>
                  <a:srgbClr val="FFFF00"/>
                </a:highlight>
                <a:latin typeface="+mj-lt"/>
              </a:rPr>
              <a:t>+ / - </a:t>
            </a:r>
            <a:r>
              <a:rPr lang="en-US" sz="2000" b="1" kern="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sử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dụng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tùy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tình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huống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cụ</a:t>
            </a:r>
            <a:r>
              <a:rPr lang="en-US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j-lt"/>
              </a:rPr>
              <a:t>thể</a:t>
            </a:r>
            <a:endParaRPr lang="en-US" b="1" kern="0" dirty="0">
              <a:solidFill>
                <a:srgbClr val="FF0000"/>
              </a:solidFill>
              <a:latin typeface="+mj-lt"/>
            </a:endParaRPr>
          </a:p>
          <a:p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12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4BE6-781C-4C97-B1DF-CCCED8A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374709"/>
            <a:ext cx="8108449" cy="4648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err="1">
                <a:solidFill>
                  <a:srgbClr val="0000FF"/>
                </a:solidFill>
              </a:rPr>
              <a:t>Cấp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độ</a:t>
            </a:r>
            <a:r>
              <a:rPr lang="en-US" sz="2400" b="1" dirty="0">
                <a:solidFill>
                  <a:srgbClr val="0000FF"/>
                </a:solidFill>
              </a:rPr>
              <a:t> 2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0000FF"/>
                </a:solidFill>
              </a:rPr>
              <a:t>Nguy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lây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nhiễm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trung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bình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nhiễm,nghi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)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: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luồng</a:t>
            </a:r>
            <a:r>
              <a:rPr lang="en-US" sz="2400" dirty="0"/>
              <a:t>,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y </a:t>
            </a:r>
            <a:r>
              <a:rPr lang="en-US" sz="2400" dirty="0" err="1"/>
              <a:t>tế</a:t>
            </a:r>
            <a:r>
              <a:rPr lang="en-US" sz="2400" dirty="0"/>
              <a:t>,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vắc</a:t>
            </a:r>
            <a:r>
              <a:rPr lang="en-US" sz="2400" dirty="0"/>
              <a:t> </a:t>
            </a:r>
            <a:r>
              <a:rPr lang="en-US" sz="2400" dirty="0" err="1"/>
              <a:t>xin</a:t>
            </a:r>
            <a:r>
              <a:rPr lang="en-US" sz="2400" dirty="0"/>
              <a:t> Covid-19.</a:t>
            </a:r>
          </a:p>
          <a:p>
            <a:pPr marL="528637">
              <a:buFont typeface="Wingdings" panose="05000000000000000000" pitchFamily="2" charset="2"/>
              <a:buChar char="q"/>
            </a:pP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y </a:t>
            </a:r>
            <a:r>
              <a:rPr lang="en-US" sz="2400" dirty="0" err="1"/>
              <a:t>tế</a:t>
            </a:r>
            <a:endParaRPr lang="en-US" sz="2400" dirty="0"/>
          </a:p>
          <a:p>
            <a:pPr marL="528637">
              <a:buFont typeface="Wingdings" panose="05000000000000000000" pitchFamily="2" charset="2"/>
              <a:buChar char="q"/>
            </a:pPr>
            <a:r>
              <a:rPr lang="en-US" sz="2400" dirty="0" err="1"/>
              <a:t>Áo</a:t>
            </a:r>
            <a:r>
              <a:rPr lang="en-US" sz="2400" dirty="0"/>
              <a:t> </a:t>
            </a:r>
            <a:r>
              <a:rPr lang="en-US" sz="2400" dirty="0" err="1"/>
              <a:t>choàng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endParaRPr lang="en-US" sz="2400" dirty="0"/>
          </a:p>
          <a:p>
            <a:pPr marL="528637">
              <a:buFont typeface="Wingdings" panose="05000000000000000000" pitchFamily="2" charset="2"/>
              <a:buChar char="q"/>
            </a:pP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trùm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endParaRPr lang="en-US" sz="2400" dirty="0"/>
          </a:p>
          <a:p>
            <a:pPr marL="528637">
              <a:buFont typeface="Wingdings" panose="05000000000000000000" pitchFamily="2" charset="2"/>
              <a:buChar char="q"/>
            </a:pP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</a:p>
          <a:p>
            <a:pPr marL="528637">
              <a:buFont typeface="Wingdings" panose="05000000000000000000" pitchFamily="2" charset="2"/>
              <a:buChar char="q"/>
            </a:pPr>
            <a:r>
              <a:rPr lang="en-US" sz="2400" dirty="0" err="1"/>
              <a:t>Găng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y </a:t>
            </a:r>
            <a:r>
              <a:rPr lang="en-US" sz="2400" dirty="0" err="1"/>
              <a:t>tế</a:t>
            </a:r>
            <a:r>
              <a:rPr lang="en-US" sz="2400" dirty="0"/>
              <a:t> :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</a:rPr>
              <a:t>+ /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67E98-F422-4ED9-AAAA-A07C7A6792B5}"/>
              </a:ext>
            </a:extLst>
          </p:cNvPr>
          <p:cNvSpPr txBox="1"/>
          <p:nvPr/>
        </p:nvSpPr>
        <p:spPr>
          <a:xfrm>
            <a:off x="1828801" y="6114292"/>
            <a:ext cx="6413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0066FF"/>
                </a:solidFill>
                <a:highlight>
                  <a:srgbClr val="FFFF00"/>
                </a:highlight>
              </a:rPr>
              <a:t>+ / - </a:t>
            </a:r>
            <a:r>
              <a:rPr lang="en-US" sz="2000" b="1" kern="0" dirty="0">
                <a:solidFill>
                  <a:srgbClr val="0066FF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có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sử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dụng</a:t>
            </a:r>
            <a:r>
              <a:rPr lang="en-US" b="1" kern="0" dirty="0">
                <a:solidFill>
                  <a:srgbClr val="FF0000"/>
                </a:solidFill>
              </a:rPr>
              <a:t>, </a:t>
            </a:r>
            <a:r>
              <a:rPr lang="en-US" b="1" kern="0" dirty="0" err="1">
                <a:solidFill>
                  <a:srgbClr val="FF0000"/>
                </a:solidFill>
              </a:rPr>
              <a:t>có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không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tùy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tình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huống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cụ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endParaRPr lang="en-US" b="1" kern="0" dirty="0">
              <a:solidFill>
                <a:srgbClr val="FF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6A79A6-1453-4E23-AA8A-F94FD27DF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79" y="229459"/>
            <a:ext cx="1363763" cy="757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D6918-70EC-4455-9AE8-7EF33A34E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8" y="2226591"/>
            <a:ext cx="892066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58D703-AF2E-44AB-9E14-0D6A9D3A5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17" y="3383834"/>
            <a:ext cx="901534" cy="9155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09D067-C099-44CB-8CF5-306973141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4269747"/>
            <a:ext cx="1809750" cy="2533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84EEA3-537E-42C5-9C10-75B67A1AE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47" y="1096284"/>
            <a:ext cx="1125629" cy="10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4BE6-781C-4C97-B1DF-CCCED8A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73" y="484486"/>
            <a:ext cx="8081207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</a:rPr>
              <a:t>Cấp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độ</a:t>
            </a:r>
            <a:r>
              <a:rPr lang="en-US" sz="2400" b="1" dirty="0">
                <a:solidFill>
                  <a:srgbClr val="0000FF"/>
                </a:solidFill>
              </a:rPr>
              <a:t> 3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nhiễm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can </a:t>
            </a:r>
            <a:r>
              <a:rPr lang="en-US" sz="2400" dirty="0" err="1"/>
              <a:t>thiệp</a:t>
            </a:r>
            <a:r>
              <a:rPr lang="en-US" sz="2400" dirty="0"/>
              <a:t> </a:t>
            </a:r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,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xâm</a:t>
            </a:r>
            <a:r>
              <a:rPr lang="en-US" sz="2400" dirty="0"/>
              <a:t> </a:t>
            </a:r>
            <a:r>
              <a:rPr lang="en-US" sz="2400" dirty="0" err="1"/>
              <a:t>lấn</a:t>
            </a:r>
            <a:r>
              <a:rPr lang="en-US" sz="2400" dirty="0"/>
              <a:t>,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dung; </a:t>
            </a:r>
            <a:r>
              <a:rPr lang="en-US" sz="2400" dirty="0">
                <a:latin typeface="Arial" panose="020B0604020202020204" pitchFamily="34" charset="0"/>
                <a:ea typeface="Courier New" panose="02070309020205020404" pitchFamily="49" charset="0"/>
              </a:rPr>
              <a:t>t</a:t>
            </a:r>
            <a:r>
              <a:rPr lang="vi-VN" sz="2400" dirty="0">
                <a:latin typeface="Arial" panose="020B0604020202020204" pitchFamily="34" charset="0"/>
                <a:ea typeface="Courier New" panose="02070309020205020404" pitchFamily="49" charset="0"/>
              </a:rPr>
              <a:t>hu gom</a:t>
            </a:r>
            <a:r>
              <a:rPr lang="en-US" sz="2400" dirty="0">
                <a:latin typeface="Arial" panose="020B0604020202020204" pitchFamily="34" charset="0"/>
                <a:ea typeface="Courier New" panose="02070309020205020404" pitchFamily="49" charset="0"/>
              </a:rPr>
              <a:t>-</a:t>
            </a:r>
            <a:r>
              <a:rPr lang="vi-VN" sz="2400" dirty="0">
                <a:latin typeface="Arial" panose="020B0604020202020204" pitchFamily="34" charset="0"/>
                <a:ea typeface="Courier New" panose="02070309020205020404" pitchFamily="49" charset="0"/>
              </a:rPr>
              <a:t>vận chuyển</a:t>
            </a:r>
            <a:r>
              <a:rPr lang="en-US" sz="2400" dirty="0">
                <a:latin typeface="Arial" panose="020B0604020202020204" pitchFamily="34" charset="0"/>
                <a:ea typeface="Courier New" panose="02070309020205020404" pitchFamily="49" charset="0"/>
              </a:rPr>
              <a:t>-</a:t>
            </a:r>
            <a:r>
              <a:rPr lang="vi-VN" sz="2400" dirty="0">
                <a:latin typeface="Arial" panose="020B0604020202020204" pitchFamily="34" charset="0"/>
                <a:ea typeface="Courier New" panose="02070309020205020404" pitchFamily="49" charset="0"/>
              </a:rPr>
              <a:t>xử lý rác thải</a:t>
            </a:r>
            <a:r>
              <a:rPr lang="en-US" sz="2400" dirty="0">
                <a:latin typeface="Arial" panose="020B0604020202020204" pitchFamily="34" charset="0"/>
                <a:ea typeface="Courier New" panose="02070309020205020404" pitchFamily="49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ourier New" panose="02070309020205020404" pitchFamily="49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ourier New" panose="02070309020205020404" pitchFamily="49" charset="0"/>
              </a:rPr>
              <a:t>cụ</a:t>
            </a:r>
            <a:r>
              <a:rPr lang="en-US" sz="2400" dirty="0">
                <a:latin typeface="Arial" panose="020B0604020202020204" pitchFamily="34" charset="0"/>
                <a:ea typeface="Courier New" panose="02070309020205020404" pitchFamily="49" charset="0"/>
              </a:rPr>
              <a:t>,</a:t>
            </a:r>
            <a:r>
              <a:rPr lang="vi-VN" sz="2400" dirty="0">
                <a:latin typeface="Arial" panose="020B0604020202020204" pitchFamily="34" charset="0"/>
                <a:ea typeface="Courier New" panose="02070309020205020404" pitchFamily="49" charset="0"/>
              </a:rPr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XN Covid-19)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FF"/>
                </a:solidFill>
              </a:rPr>
              <a:t>KT y </a:t>
            </a:r>
            <a:r>
              <a:rPr lang="en-US" sz="2400" dirty="0" err="1">
                <a:solidFill>
                  <a:srgbClr val="0000FF"/>
                </a:solidFill>
              </a:rPr>
              <a:t>tế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/>
              <a:t>hoặc</a:t>
            </a:r>
            <a:r>
              <a:rPr lang="en-US" sz="2400" dirty="0">
                <a:solidFill>
                  <a:srgbClr val="0000FF"/>
                </a:solidFill>
              </a:rPr>
              <a:t> KT N95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</a:rPr>
              <a:t>Bộ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áo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quần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liền</a:t>
            </a:r>
            <a:r>
              <a:rPr lang="en-US" sz="2400" dirty="0">
                <a:solidFill>
                  <a:srgbClr val="0000FF"/>
                </a:solidFill>
              </a:rPr>
              <a:t> / </a:t>
            </a:r>
            <a:r>
              <a:rPr lang="en-US" sz="2400" dirty="0" err="1">
                <a:solidFill>
                  <a:srgbClr val="0000FF"/>
                </a:solidFill>
              </a:rPr>
              <a:t>rời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áo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choàng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chống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dịch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</a:rPr>
              <a:t>Mũ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trùm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đầu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</a:rPr>
              <a:t>Găng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tay</a:t>
            </a:r>
            <a:r>
              <a:rPr lang="en-US" sz="2400" dirty="0">
                <a:solidFill>
                  <a:srgbClr val="0000FF"/>
                </a:solidFill>
              </a:rPr>
              <a:t> y </a:t>
            </a:r>
            <a:r>
              <a:rPr lang="en-US" sz="2400" dirty="0" err="1">
                <a:solidFill>
                  <a:srgbClr val="0000FF"/>
                </a:solidFill>
              </a:rPr>
              <a:t>tế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bao </a:t>
            </a:r>
            <a:r>
              <a:rPr lang="en-US" sz="2400" dirty="0" err="1">
                <a:solidFill>
                  <a:srgbClr val="0000FF"/>
                </a:solidFill>
              </a:rPr>
              <a:t>giày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</a:rPr>
              <a:t>Tấm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mặt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kính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</a:rPr>
              <a:t>Tạp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Ủng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</a:rPr>
              <a:t>+ /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04869-811B-4778-AC4D-FCCFE266F2FE}"/>
              </a:ext>
            </a:extLst>
          </p:cNvPr>
          <p:cNvSpPr txBox="1"/>
          <p:nvPr/>
        </p:nvSpPr>
        <p:spPr>
          <a:xfrm>
            <a:off x="1752601" y="6360398"/>
            <a:ext cx="6413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0066FF"/>
                </a:solidFill>
                <a:highlight>
                  <a:srgbClr val="FFFF00"/>
                </a:highlight>
              </a:rPr>
              <a:t>+ / - </a:t>
            </a:r>
            <a:r>
              <a:rPr lang="en-US" sz="2000" b="1" kern="0" dirty="0">
                <a:solidFill>
                  <a:srgbClr val="0066FF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có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sử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dụng</a:t>
            </a:r>
            <a:r>
              <a:rPr lang="en-US" b="1" kern="0" dirty="0">
                <a:solidFill>
                  <a:srgbClr val="FF0000"/>
                </a:solidFill>
              </a:rPr>
              <a:t>, </a:t>
            </a:r>
            <a:r>
              <a:rPr lang="en-US" b="1" kern="0" dirty="0" err="1">
                <a:solidFill>
                  <a:srgbClr val="FF0000"/>
                </a:solidFill>
              </a:rPr>
              <a:t>có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không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tùy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tình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huống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cụ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9F9F47-2F6B-4E4A-860D-B0955BB9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53" y="1353068"/>
            <a:ext cx="737017" cy="881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B72981-2462-4EB3-9314-6FCD47001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12" y="5426304"/>
            <a:ext cx="1346388" cy="1346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9410CF-A954-48EE-AAC4-0026C9B5B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96" y="134582"/>
            <a:ext cx="699846" cy="699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ABC710-53F2-49F8-9294-51194CA0A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536" y="2481581"/>
            <a:ext cx="1794774" cy="25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4BE6-781C-4C97-B1DF-CCCED8A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3048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</a:rPr>
              <a:t>Cấp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</a:t>
            </a:r>
            <a:r>
              <a:rPr lang="en-US" b="1" dirty="0">
                <a:solidFill>
                  <a:srgbClr val="0000FF"/>
                </a:solidFill>
              </a:rPr>
              <a:t> 4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Nguy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nhiễm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tiếp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xúc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tiếp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người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nhiễm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can </a:t>
            </a:r>
            <a:r>
              <a:rPr lang="en-US" sz="2800" dirty="0" err="1">
                <a:solidFill>
                  <a:srgbClr val="0000FF"/>
                </a:solidFill>
              </a:rPr>
              <a:t>thiệp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hấp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thủ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thuật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xâm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lấn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tạo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dung; </a:t>
            </a:r>
            <a:r>
              <a:rPr lang="en-US" sz="2800" dirty="0" err="1">
                <a:solidFill>
                  <a:srgbClr val="0000FF"/>
                </a:solidFill>
              </a:rPr>
              <a:t>khu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lý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khâm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thi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giám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định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pháp</a:t>
            </a:r>
            <a:r>
              <a:rPr lang="en-US" sz="2800" dirty="0">
                <a:solidFill>
                  <a:srgbClr val="0000FF"/>
                </a:solidFill>
              </a:rPr>
              <a:t> y </a:t>
            </a:r>
            <a:r>
              <a:rPr lang="en-US" sz="2800" dirty="0" err="1">
                <a:solidFill>
                  <a:srgbClr val="0000FF"/>
                </a:solidFill>
              </a:rPr>
              <a:t>tử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người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nhiễm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nghi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nhiễm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623888" indent="-534988">
              <a:buFont typeface="Wingdings" panose="05000000000000000000" pitchFamily="2" charset="2"/>
              <a:buChar char="q"/>
            </a:pPr>
            <a:r>
              <a:rPr lang="en-US" sz="2800" dirty="0" err="1"/>
              <a:t>Khẩu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N95, </a:t>
            </a:r>
          </a:p>
          <a:p>
            <a:pPr marL="623888" indent="-534988">
              <a:buFont typeface="Wingdings" panose="05000000000000000000" pitchFamily="2" charset="2"/>
              <a:buChar char="q"/>
            </a:pP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endParaRPr lang="en-US" sz="2800" dirty="0"/>
          </a:p>
          <a:p>
            <a:pPr marL="623888" indent="-534988">
              <a:buFont typeface="Wingdings" panose="05000000000000000000" pitchFamily="2" charset="2"/>
              <a:buChar char="q"/>
            </a:pPr>
            <a:r>
              <a:rPr lang="en-US" sz="2800" dirty="0" err="1"/>
              <a:t>Mũ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trùm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endParaRPr lang="en-US" sz="2800" dirty="0"/>
          </a:p>
          <a:p>
            <a:pPr marL="623888" indent="-534988">
              <a:buFont typeface="Wingdings" panose="05000000000000000000" pitchFamily="2" charset="2"/>
              <a:buChar char="q"/>
            </a:pPr>
            <a:r>
              <a:rPr lang="en-US" sz="2800" dirty="0" err="1"/>
              <a:t>Găng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bao </a:t>
            </a:r>
            <a:r>
              <a:rPr lang="en-US" sz="2800" dirty="0" err="1"/>
              <a:t>giày</a:t>
            </a:r>
            <a:endParaRPr lang="en-US" sz="2800" dirty="0"/>
          </a:p>
          <a:p>
            <a:pPr marL="623888" indent="-534988">
              <a:buFont typeface="Wingdings" panose="05000000000000000000" pitchFamily="2" charset="2"/>
              <a:buChar char="q"/>
            </a:pPr>
            <a:r>
              <a:rPr lang="en-US" sz="2800" dirty="0" err="1"/>
              <a:t>Tấm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endParaRPr lang="en-US" sz="2800" dirty="0"/>
          </a:p>
          <a:p>
            <a:pPr marL="623888" indent="-534988">
              <a:buFont typeface="Wingdings" panose="05000000000000000000" pitchFamily="2" charset="2"/>
              <a:buChar char="q"/>
            </a:pPr>
            <a:r>
              <a:rPr lang="en-US" sz="2800" dirty="0" err="1"/>
              <a:t>Tạp</a:t>
            </a:r>
            <a:r>
              <a:rPr lang="en-US" sz="2800" dirty="0"/>
              <a:t> </a:t>
            </a:r>
            <a:r>
              <a:rPr lang="en-US" sz="2800" dirty="0" err="1"/>
              <a:t>dề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Ủng</a:t>
            </a:r>
            <a:r>
              <a:rPr lang="en-US" sz="2800" dirty="0"/>
              <a:t> :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</a:rPr>
              <a:t>+ /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7D5CF-F78E-46C7-BCA0-B0003CD26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09800"/>
            <a:ext cx="3276600" cy="464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DA6DF-C478-4FFE-B23B-052A6E95C0E3}"/>
              </a:ext>
            </a:extLst>
          </p:cNvPr>
          <p:cNvSpPr txBox="1"/>
          <p:nvPr/>
        </p:nvSpPr>
        <p:spPr>
          <a:xfrm>
            <a:off x="1752601" y="6359914"/>
            <a:ext cx="647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 err="1">
                <a:solidFill>
                  <a:srgbClr val="0000FF"/>
                </a:solidFill>
              </a:rPr>
              <a:t>Quyết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err="1">
                <a:solidFill>
                  <a:srgbClr val="0000FF"/>
                </a:solidFill>
              </a:rPr>
              <a:t>định</a:t>
            </a:r>
            <a:r>
              <a:rPr lang="en-US" kern="0" dirty="0">
                <a:solidFill>
                  <a:srgbClr val="0000FF"/>
                </a:solidFill>
              </a:rPr>
              <a:t> 4159/QĐ-BYT </a:t>
            </a:r>
            <a:r>
              <a:rPr lang="en-US" kern="0" dirty="0" err="1">
                <a:solidFill>
                  <a:sysClr val="windowText" lastClr="000000"/>
                </a:solidFill>
              </a:rPr>
              <a:t>ngày</a:t>
            </a:r>
            <a:r>
              <a:rPr lang="en-US" kern="0" dirty="0">
                <a:solidFill>
                  <a:sysClr val="windowText" lastClr="000000"/>
                </a:solidFill>
              </a:rPr>
              <a:t> 28/8/2021 </a:t>
            </a:r>
            <a:r>
              <a:rPr lang="en-US" kern="0" dirty="0" err="1">
                <a:solidFill>
                  <a:sysClr val="windowText" lastClr="000000"/>
                </a:solidFill>
              </a:rPr>
              <a:t>của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Bộ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trưởng</a:t>
            </a:r>
            <a:r>
              <a:rPr lang="en-US" kern="0" dirty="0">
                <a:solidFill>
                  <a:sysClr val="windowText" lastClr="000000"/>
                </a:solidFill>
              </a:rPr>
              <a:t> Y </a:t>
            </a:r>
            <a:r>
              <a:rPr lang="en-US" kern="0" dirty="0" err="1">
                <a:solidFill>
                  <a:sysClr val="windowText" lastClr="000000"/>
                </a:solidFill>
              </a:rPr>
              <a:t>tế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D15E9-EB1D-4F20-99B3-C2CB0FA97CFB}"/>
              </a:ext>
            </a:extLst>
          </p:cNvPr>
          <p:cNvSpPr txBox="1"/>
          <p:nvPr/>
        </p:nvSpPr>
        <p:spPr>
          <a:xfrm>
            <a:off x="1752601" y="5789747"/>
            <a:ext cx="6413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0066FF"/>
                </a:solidFill>
                <a:highlight>
                  <a:srgbClr val="FFFF00"/>
                </a:highlight>
              </a:rPr>
              <a:t>+ / - </a:t>
            </a:r>
            <a:r>
              <a:rPr lang="en-US" sz="2000" b="1" kern="0" dirty="0">
                <a:solidFill>
                  <a:srgbClr val="0066FF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có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sử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dụng</a:t>
            </a:r>
            <a:r>
              <a:rPr lang="en-US" b="1" kern="0" dirty="0">
                <a:solidFill>
                  <a:srgbClr val="FF0000"/>
                </a:solidFill>
              </a:rPr>
              <a:t>, </a:t>
            </a:r>
            <a:r>
              <a:rPr lang="en-US" b="1" kern="0" dirty="0" err="1">
                <a:solidFill>
                  <a:srgbClr val="FF0000"/>
                </a:solidFill>
              </a:rPr>
              <a:t>có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không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tùy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tình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huống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cụ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thể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3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1607</Words>
  <Application>Microsoft Office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Default Design</vt:lpstr>
      <vt:lpstr>HƯỚNG DẪN SỬ DỤNG PHƯƠNG TIỆN PHÒNG HỘ CÁ NHÂN (PPE)</vt:lpstr>
      <vt:lpstr>CƠ SỞ PHÁP LÝ</vt:lpstr>
      <vt:lpstr>I. Định nghĩa PPE: </vt:lpstr>
      <vt:lpstr>I. Định nghĩa PPE: </vt:lpstr>
      <vt:lpstr>Phương tiện phòng hộ cá nhân tối thiểu theo phân cấp nguy cơ lây nhiễm:</vt:lpstr>
      <vt:lpstr>PowerPoint Presentation</vt:lpstr>
      <vt:lpstr>PowerPoint Presentation</vt:lpstr>
      <vt:lpstr>PowerPoint Presentation</vt:lpstr>
      <vt:lpstr>PowerPoint Presentation</vt:lpstr>
      <vt:lpstr>II. Các bước mang và cởi bỏ PPE: </vt:lpstr>
      <vt:lpstr> 1. Chuẩn bị PPE và dụng cụ: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Lưu ý khi sử dụng PPE</vt:lpstr>
      <vt:lpstr>* Lưu ý khi sử dụng PPE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DICH TE</dc:creator>
  <cp:lastModifiedBy>PHUONG DICH TE</cp:lastModifiedBy>
  <cp:revision>24</cp:revision>
  <cp:lastPrinted>2021-12-13T04:06:29Z</cp:lastPrinted>
  <dcterms:created xsi:type="dcterms:W3CDTF">2021-12-13T02:36:14Z</dcterms:created>
  <dcterms:modified xsi:type="dcterms:W3CDTF">2021-12-14T08:42:52Z</dcterms:modified>
</cp:coreProperties>
</file>