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3" r:id="rId5"/>
    <p:sldId id="265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63D93-7E6E-4084-BFC8-A08BFFA1B212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F700-A2F9-4D02-91AC-4DE33412D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938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63D93-7E6E-4084-BFC8-A08BFFA1B212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F700-A2F9-4D02-91AC-4DE33412D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335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63D93-7E6E-4084-BFC8-A08BFFA1B212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F700-A2F9-4D02-91AC-4DE33412D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20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63D93-7E6E-4084-BFC8-A08BFFA1B212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F700-A2F9-4D02-91AC-4DE33412D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224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63D93-7E6E-4084-BFC8-A08BFFA1B212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F700-A2F9-4D02-91AC-4DE33412D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332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63D93-7E6E-4084-BFC8-A08BFFA1B212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F700-A2F9-4D02-91AC-4DE33412D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328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63D93-7E6E-4084-BFC8-A08BFFA1B212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F700-A2F9-4D02-91AC-4DE33412D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032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63D93-7E6E-4084-BFC8-A08BFFA1B212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F700-A2F9-4D02-91AC-4DE33412D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864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63D93-7E6E-4084-BFC8-A08BFFA1B212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F700-A2F9-4D02-91AC-4DE33412D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228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63D93-7E6E-4084-BFC8-A08BFFA1B212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F700-A2F9-4D02-91AC-4DE33412D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990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63D93-7E6E-4084-BFC8-A08BFFA1B212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F700-A2F9-4D02-91AC-4DE33412D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330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63D93-7E6E-4084-BFC8-A08BFFA1B212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3F700-A2F9-4D02-91AC-4DE33412D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688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1 / MẠCH ĐÈN CƠ BẢN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1371600" y="3048000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27019" y="3886201"/>
            <a:ext cx="692727" cy="491836"/>
          </a:xfrm>
          <a:prstGeom prst="roundRect">
            <a:avLst>
              <a:gd name="adj" fmla="val 2878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Elbow Connector 14"/>
          <p:cNvCxnSpPr>
            <a:endCxn id="6" idx="3"/>
          </p:cNvCxnSpPr>
          <p:nvPr/>
        </p:nvCxnSpPr>
        <p:spPr>
          <a:xfrm>
            <a:off x="1073727" y="2653145"/>
            <a:ext cx="831273" cy="547255"/>
          </a:xfrm>
          <a:prstGeom prst="bentConnector3">
            <a:avLst>
              <a:gd name="adj1" fmla="val 127500"/>
            </a:avLst>
          </a:prstGeom>
          <a:ln w="28575">
            <a:solidFill>
              <a:srgbClr val="C0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6" idx="1"/>
            <a:endCxn id="7" idx="1"/>
          </p:cNvCxnSpPr>
          <p:nvPr/>
        </p:nvCxnSpPr>
        <p:spPr>
          <a:xfrm rot="10800000" flipH="1" flipV="1">
            <a:off x="1371599" y="3200399"/>
            <a:ext cx="55419" cy="931719"/>
          </a:xfrm>
          <a:prstGeom prst="bentConnector3">
            <a:avLst>
              <a:gd name="adj1" fmla="val -412494"/>
            </a:avLst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Flowchart: Summing Junction 35"/>
          <p:cNvSpPr/>
          <p:nvPr/>
        </p:nvSpPr>
        <p:spPr>
          <a:xfrm>
            <a:off x="6679415" y="3359934"/>
            <a:ext cx="612648" cy="612648"/>
          </a:xfrm>
          <a:prstGeom prst="flowChartSummingJuncti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Elbow Connector 37"/>
          <p:cNvCxnSpPr>
            <a:endCxn id="36" idx="7"/>
          </p:cNvCxnSpPr>
          <p:nvPr/>
        </p:nvCxnSpPr>
        <p:spPr>
          <a:xfrm>
            <a:off x="1073727" y="2078182"/>
            <a:ext cx="6128616" cy="1371472"/>
          </a:xfrm>
          <a:prstGeom prst="bentConnector2">
            <a:avLst/>
          </a:prstGeom>
          <a:ln w="28575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/>
          <p:nvPr/>
        </p:nvCxnSpPr>
        <p:spPr>
          <a:xfrm>
            <a:off x="2628900" y="2438400"/>
            <a:ext cx="76200" cy="127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36" idx="1"/>
          </p:cNvCxnSpPr>
          <p:nvPr/>
        </p:nvCxnSpPr>
        <p:spPr>
          <a:xfrm flipV="1">
            <a:off x="6769135" y="2438400"/>
            <a:ext cx="0" cy="1011254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>
            <a:off x="2438400" y="2438400"/>
            <a:ext cx="433073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2438400" y="2438400"/>
            <a:ext cx="0" cy="169371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endCxn id="7" idx="3"/>
          </p:cNvCxnSpPr>
          <p:nvPr/>
        </p:nvCxnSpPr>
        <p:spPr>
          <a:xfrm flipH="1">
            <a:off x="2119746" y="4132119"/>
            <a:ext cx="31865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457200" y="1905000"/>
            <a:ext cx="457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NNNN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P</a:t>
            </a:r>
            <a:endParaRPr lang="en-US" b="1" dirty="0"/>
          </a:p>
        </p:txBody>
      </p:sp>
      <p:sp>
        <p:nvSpPr>
          <p:cNvPr id="94" name="Rectangle 93"/>
          <p:cNvSpPr/>
          <p:nvPr/>
        </p:nvSpPr>
        <p:spPr>
          <a:xfrm>
            <a:off x="457200" y="2459118"/>
            <a:ext cx="4572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457200" y="1905000"/>
            <a:ext cx="4572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13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3 /MẠCH 2 ĐÈN CÙNG SÁNG MỜ ( 2 ĐÈN MẮC NỐI TIẾP  )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1371600" y="3048000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27019" y="3886201"/>
            <a:ext cx="692727" cy="491836"/>
          </a:xfrm>
          <a:prstGeom prst="roundRect">
            <a:avLst>
              <a:gd name="adj" fmla="val 2878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Elbow Connector 14"/>
          <p:cNvCxnSpPr>
            <a:endCxn id="6" idx="3"/>
          </p:cNvCxnSpPr>
          <p:nvPr/>
        </p:nvCxnSpPr>
        <p:spPr>
          <a:xfrm>
            <a:off x="1073727" y="2653145"/>
            <a:ext cx="831273" cy="547255"/>
          </a:xfrm>
          <a:prstGeom prst="bentConnector3">
            <a:avLst>
              <a:gd name="adj1" fmla="val 127500"/>
            </a:avLst>
          </a:prstGeom>
          <a:ln w="28575">
            <a:solidFill>
              <a:srgbClr val="C0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6" idx="1"/>
            <a:endCxn id="7" idx="1"/>
          </p:cNvCxnSpPr>
          <p:nvPr/>
        </p:nvCxnSpPr>
        <p:spPr>
          <a:xfrm rot="10800000" flipH="1" flipV="1">
            <a:off x="1371599" y="3200399"/>
            <a:ext cx="55419" cy="931719"/>
          </a:xfrm>
          <a:prstGeom prst="bentConnector3">
            <a:avLst>
              <a:gd name="adj1" fmla="val -412494"/>
            </a:avLst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lowchart: Summing Junction 34"/>
          <p:cNvSpPr/>
          <p:nvPr/>
        </p:nvSpPr>
        <p:spPr>
          <a:xfrm>
            <a:off x="4800600" y="3359934"/>
            <a:ext cx="612648" cy="612648"/>
          </a:xfrm>
          <a:prstGeom prst="flowChartSummingJuncti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lowchart: Summing Junction 35"/>
          <p:cNvSpPr/>
          <p:nvPr/>
        </p:nvSpPr>
        <p:spPr>
          <a:xfrm>
            <a:off x="6679415" y="3359934"/>
            <a:ext cx="612648" cy="612648"/>
          </a:xfrm>
          <a:prstGeom prst="flowChartSummingJuncti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Elbow Connector 37"/>
          <p:cNvCxnSpPr>
            <a:endCxn id="36" idx="7"/>
          </p:cNvCxnSpPr>
          <p:nvPr/>
        </p:nvCxnSpPr>
        <p:spPr>
          <a:xfrm>
            <a:off x="1073727" y="2078182"/>
            <a:ext cx="6128616" cy="1371472"/>
          </a:xfrm>
          <a:prstGeom prst="bentConnector2">
            <a:avLst/>
          </a:prstGeom>
          <a:ln w="28575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/>
          <p:nvPr/>
        </p:nvCxnSpPr>
        <p:spPr>
          <a:xfrm>
            <a:off x="2628900" y="2438400"/>
            <a:ext cx="76200" cy="127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4953000" y="2421145"/>
            <a:ext cx="0" cy="1011254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 flipV="1">
            <a:off x="2438401" y="2438400"/>
            <a:ext cx="2514599" cy="127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2438400" y="2438400"/>
            <a:ext cx="0" cy="169371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endCxn id="7" idx="3"/>
          </p:cNvCxnSpPr>
          <p:nvPr/>
        </p:nvCxnSpPr>
        <p:spPr>
          <a:xfrm flipH="1">
            <a:off x="2119746" y="4132119"/>
            <a:ext cx="31865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457200" y="1905000"/>
            <a:ext cx="457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NNNN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P</a:t>
            </a:r>
            <a:endParaRPr lang="en-US" b="1" dirty="0"/>
          </a:p>
        </p:txBody>
      </p:sp>
      <p:sp>
        <p:nvSpPr>
          <p:cNvPr id="94" name="Rectangle 93"/>
          <p:cNvSpPr/>
          <p:nvPr/>
        </p:nvSpPr>
        <p:spPr>
          <a:xfrm>
            <a:off x="457200" y="2459118"/>
            <a:ext cx="4572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457200" y="1905000"/>
            <a:ext cx="4572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flipV="1">
            <a:off x="5295484" y="2451100"/>
            <a:ext cx="0" cy="1011254"/>
          </a:xfrm>
          <a:prstGeom prst="line">
            <a:avLst/>
          </a:prstGeom>
          <a:ln w="28575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6781800" y="2438400"/>
            <a:ext cx="0" cy="1011254"/>
          </a:xfrm>
          <a:prstGeom prst="line">
            <a:avLst/>
          </a:prstGeom>
          <a:ln w="28575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5295484" y="2438400"/>
            <a:ext cx="1486316" cy="127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968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2/MẠCH 2 ĐÈN CÙNG SÁNG TỎ ( 2 ĐÈN MẮC SONG </a:t>
            </a:r>
            <a:r>
              <a:rPr lang="en-US" sz="2000" dirty="0" err="1" smtClean="0"/>
              <a:t>SONG</a:t>
            </a:r>
            <a:r>
              <a:rPr lang="en-US" sz="2000" dirty="0" smtClean="0"/>
              <a:t>  )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1371600" y="3048000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27019" y="3886201"/>
            <a:ext cx="692727" cy="491836"/>
          </a:xfrm>
          <a:prstGeom prst="roundRect">
            <a:avLst>
              <a:gd name="adj" fmla="val 2878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Elbow Connector 14"/>
          <p:cNvCxnSpPr>
            <a:endCxn id="6" idx="3"/>
          </p:cNvCxnSpPr>
          <p:nvPr/>
        </p:nvCxnSpPr>
        <p:spPr>
          <a:xfrm>
            <a:off x="1073727" y="2653145"/>
            <a:ext cx="831273" cy="547255"/>
          </a:xfrm>
          <a:prstGeom prst="bentConnector3">
            <a:avLst>
              <a:gd name="adj1" fmla="val 127500"/>
            </a:avLst>
          </a:prstGeom>
          <a:ln w="28575">
            <a:solidFill>
              <a:srgbClr val="C0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6" idx="1"/>
            <a:endCxn id="7" idx="1"/>
          </p:cNvCxnSpPr>
          <p:nvPr/>
        </p:nvCxnSpPr>
        <p:spPr>
          <a:xfrm rot="10800000" flipH="1" flipV="1">
            <a:off x="1371599" y="3200399"/>
            <a:ext cx="55419" cy="931719"/>
          </a:xfrm>
          <a:prstGeom prst="bentConnector3">
            <a:avLst>
              <a:gd name="adj1" fmla="val -412494"/>
            </a:avLst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lowchart: Summing Junction 34"/>
          <p:cNvSpPr/>
          <p:nvPr/>
        </p:nvSpPr>
        <p:spPr>
          <a:xfrm>
            <a:off x="4800600" y="3359934"/>
            <a:ext cx="612648" cy="612648"/>
          </a:xfrm>
          <a:prstGeom prst="flowChartSummingJuncti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lowchart: Summing Junction 35"/>
          <p:cNvSpPr/>
          <p:nvPr/>
        </p:nvSpPr>
        <p:spPr>
          <a:xfrm>
            <a:off x="6679415" y="3359934"/>
            <a:ext cx="612648" cy="612648"/>
          </a:xfrm>
          <a:prstGeom prst="flowChartSummingJuncti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Elbow Connector 37"/>
          <p:cNvCxnSpPr>
            <a:endCxn id="36" idx="7"/>
          </p:cNvCxnSpPr>
          <p:nvPr/>
        </p:nvCxnSpPr>
        <p:spPr>
          <a:xfrm>
            <a:off x="1073727" y="2078182"/>
            <a:ext cx="6128616" cy="1371472"/>
          </a:xfrm>
          <a:prstGeom prst="bentConnector2">
            <a:avLst/>
          </a:prstGeom>
          <a:ln w="28575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/>
          <p:nvPr/>
        </p:nvCxnSpPr>
        <p:spPr>
          <a:xfrm>
            <a:off x="2628900" y="2438400"/>
            <a:ext cx="76200" cy="127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36" idx="1"/>
          </p:cNvCxnSpPr>
          <p:nvPr/>
        </p:nvCxnSpPr>
        <p:spPr>
          <a:xfrm flipV="1">
            <a:off x="6769135" y="2438400"/>
            <a:ext cx="0" cy="1011254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>
            <a:off x="2438400" y="2438400"/>
            <a:ext cx="433073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2438400" y="2438400"/>
            <a:ext cx="0" cy="169371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endCxn id="7" idx="3"/>
          </p:cNvCxnSpPr>
          <p:nvPr/>
        </p:nvCxnSpPr>
        <p:spPr>
          <a:xfrm flipH="1">
            <a:off x="2119746" y="4132119"/>
            <a:ext cx="31865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4913722" y="2451100"/>
            <a:ext cx="0" cy="964829"/>
          </a:xfrm>
          <a:prstGeom prst="line">
            <a:avLst/>
          </a:prstGeom>
          <a:ln w="28575">
            <a:solidFill>
              <a:srgbClr val="C0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5223164" y="2092036"/>
            <a:ext cx="13854" cy="1323893"/>
          </a:xfrm>
          <a:prstGeom prst="line">
            <a:avLst/>
          </a:prstGeom>
          <a:ln w="28575">
            <a:solidFill>
              <a:srgbClr val="C0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457200" y="1905000"/>
            <a:ext cx="457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NNNN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P</a:t>
            </a:r>
            <a:endParaRPr lang="en-US" b="1" dirty="0"/>
          </a:p>
        </p:txBody>
      </p:sp>
      <p:sp>
        <p:nvSpPr>
          <p:cNvPr id="94" name="Rectangle 93"/>
          <p:cNvSpPr/>
          <p:nvPr/>
        </p:nvSpPr>
        <p:spPr>
          <a:xfrm>
            <a:off x="457200" y="2459118"/>
            <a:ext cx="4572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457200" y="1905000"/>
            <a:ext cx="4572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65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4</a:t>
            </a:r>
            <a:r>
              <a:rPr lang="en-US" sz="2000" dirty="0" smtClean="0"/>
              <a:t>/MẠCH 2 ĐÈN SÁNG , TẮT </a:t>
            </a:r>
            <a:r>
              <a:rPr lang="vi-VN" sz="2000" dirty="0" smtClean="0"/>
              <a:t>ĐỘ</a:t>
            </a:r>
            <a:r>
              <a:rPr lang="en-US" sz="2000" dirty="0" smtClean="0"/>
              <a:t>C LẬP</a:t>
            </a:r>
            <a:r>
              <a:rPr lang="vi-VN" sz="2000" smtClean="0"/>
              <a:t/>
            </a:r>
            <a:br>
              <a:rPr lang="vi-VN" sz="2000" smtClean="0"/>
            </a:br>
            <a:r>
              <a:rPr lang="vi-VN" sz="2000" smtClean="0"/>
              <a:t>TỪ MẠCH 2 , CHỈ THÊM 1 CT ĐƠN .</a:t>
            </a:r>
            <a:r>
              <a:rPr lang="en-US" sz="2000" smtClean="0"/>
              <a:t> 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1371600" y="3048000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27019" y="3886201"/>
            <a:ext cx="692727" cy="491836"/>
          </a:xfrm>
          <a:prstGeom prst="roundRect">
            <a:avLst>
              <a:gd name="adj" fmla="val 2878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Elbow Connector 14"/>
          <p:cNvCxnSpPr>
            <a:endCxn id="6" idx="3"/>
          </p:cNvCxnSpPr>
          <p:nvPr/>
        </p:nvCxnSpPr>
        <p:spPr>
          <a:xfrm>
            <a:off x="1073727" y="2653145"/>
            <a:ext cx="831273" cy="547255"/>
          </a:xfrm>
          <a:prstGeom prst="bentConnector3">
            <a:avLst>
              <a:gd name="adj1" fmla="val 127500"/>
            </a:avLst>
          </a:prstGeom>
          <a:ln w="28575">
            <a:solidFill>
              <a:srgbClr val="C0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6" idx="1"/>
            <a:endCxn id="7" idx="1"/>
          </p:cNvCxnSpPr>
          <p:nvPr/>
        </p:nvCxnSpPr>
        <p:spPr>
          <a:xfrm rot="10800000" flipH="1" flipV="1">
            <a:off x="1371599" y="3200399"/>
            <a:ext cx="55419" cy="931719"/>
          </a:xfrm>
          <a:prstGeom prst="bentConnector3">
            <a:avLst>
              <a:gd name="adj1" fmla="val -412494"/>
            </a:avLst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lowchart: Summing Junction 34"/>
          <p:cNvSpPr/>
          <p:nvPr/>
        </p:nvSpPr>
        <p:spPr>
          <a:xfrm>
            <a:off x="4800600" y="3359934"/>
            <a:ext cx="612648" cy="612648"/>
          </a:xfrm>
          <a:prstGeom prst="flowChartSummingJuncti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lowchart: Summing Junction 35"/>
          <p:cNvSpPr/>
          <p:nvPr/>
        </p:nvSpPr>
        <p:spPr>
          <a:xfrm>
            <a:off x="6679415" y="3359934"/>
            <a:ext cx="612648" cy="612648"/>
          </a:xfrm>
          <a:prstGeom prst="flowChartSummingJuncti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Elbow Connector 37"/>
          <p:cNvCxnSpPr>
            <a:endCxn id="36" idx="7"/>
          </p:cNvCxnSpPr>
          <p:nvPr/>
        </p:nvCxnSpPr>
        <p:spPr>
          <a:xfrm>
            <a:off x="1073727" y="2078182"/>
            <a:ext cx="6128616" cy="1371472"/>
          </a:xfrm>
          <a:prstGeom prst="bentConnector2">
            <a:avLst/>
          </a:prstGeom>
          <a:ln w="28575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/>
          <p:nvPr/>
        </p:nvCxnSpPr>
        <p:spPr>
          <a:xfrm>
            <a:off x="2628900" y="2438400"/>
            <a:ext cx="76200" cy="127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36" idx="1"/>
          </p:cNvCxnSpPr>
          <p:nvPr/>
        </p:nvCxnSpPr>
        <p:spPr>
          <a:xfrm flipV="1">
            <a:off x="6769135" y="2438400"/>
            <a:ext cx="0" cy="1011254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>
            <a:off x="2438400" y="2438400"/>
            <a:ext cx="433073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2438400" y="2438400"/>
            <a:ext cx="0" cy="169371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endCxn id="7" idx="3"/>
          </p:cNvCxnSpPr>
          <p:nvPr/>
        </p:nvCxnSpPr>
        <p:spPr>
          <a:xfrm flipH="1">
            <a:off x="2119746" y="4132119"/>
            <a:ext cx="31865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5223164" y="2092036"/>
            <a:ext cx="13854" cy="1323893"/>
          </a:xfrm>
          <a:prstGeom prst="line">
            <a:avLst/>
          </a:prstGeom>
          <a:ln w="28575">
            <a:solidFill>
              <a:srgbClr val="C0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457200" y="1905000"/>
            <a:ext cx="457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NNNN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P</a:t>
            </a:r>
            <a:endParaRPr lang="en-US" b="1" dirty="0"/>
          </a:p>
        </p:txBody>
      </p:sp>
      <p:sp>
        <p:nvSpPr>
          <p:cNvPr id="94" name="Rectangle 93"/>
          <p:cNvSpPr/>
          <p:nvPr/>
        </p:nvSpPr>
        <p:spPr>
          <a:xfrm>
            <a:off x="457200" y="2459118"/>
            <a:ext cx="4572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457200" y="1905000"/>
            <a:ext cx="4572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427018" y="4530437"/>
            <a:ext cx="692727" cy="491836"/>
          </a:xfrm>
          <a:prstGeom prst="roundRect">
            <a:avLst>
              <a:gd name="adj" fmla="val 2878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1" name="Elbow Connector 20"/>
          <p:cNvCxnSpPr>
            <a:endCxn id="20" idx="1"/>
          </p:cNvCxnSpPr>
          <p:nvPr/>
        </p:nvCxnSpPr>
        <p:spPr>
          <a:xfrm rot="16200000" flipH="1">
            <a:off x="957693" y="4307030"/>
            <a:ext cx="675412" cy="263238"/>
          </a:xfrm>
          <a:prstGeom prst="bentConnector2">
            <a:avLst/>
          </a:prstGeom>
          <a:ln w="28575">
            <a:solidFill>
              <a:srgbClr val="00206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2133601" y="4765965"/>
            <a:ext cx="53339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670464" y="2763918"/>
            <a:ext cx="0" cy="20020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2670464" y="2729345"/>
            <a:ext cx="2247900" cy="1764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4918364" y="2729345"/>
            <a:ext cx="0" cy="741027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535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5</a:t>
            </a:r>
            <a:r>
              <a:rPr lang="en-US" sz="2000" dirty="0" smtClean="0"/>
              <a:t>/MẠCH </a:t>
            </a:r>
            <a:r>
              <a:rPr lang="en-US" sz="2000" dirty="0" smtClean="0"/>
              <a:t>2 ĐÈN SÁNG , TẮT </a:t>
            </a:r>
            <a:r>
              <a:rPr lang="en-US" sz="2000" dirty="0" smtClean="0"/>
              <a:t>LUÂN PHIÊN </a:t>
            </a:r>
            <a:r>
              <a:rPr lang="vi-VN" sz="2000" dirty="0" smtClean="0"/>
              <a:t/>
            </a:r>
            <a:br>
              <a:rPr lang="vi-VN" sz="2000" dirty="0" smtClean="0"/>
            </a:br>
            <a:r>
              <a:rPr lang="vi-VN" sz="2000" dirty="0" smtClean="0"/>
              <a:t>TỪ MẠCH </a:t>
            </a:r>
            <a:r>
              <a:rPr lang="en-US" sz="2000" dirty="0" smtClean="0"/>
              <a:t>4</a:t>
            </a:r>
            <a:r>
              <a:rPr lang="vi-VN" sz="2000" dirty="0" smtClean="0"/>
              <a:t> </a:t>
            </a:r>
            <a:r>
              <a:rPr lang="vi-VN" sz="2000" dirty="0" smtClean="0"/>
              <a:t>, </a:t>
            </a:r>
            <a:r>
              <a:rPr lang="en-US" sz="2000" dirty="0" smtClean="0"/>
              <a:t>BỎ </a:t>
            </a:r>
            <a:r>
              <a:rPr lang="en-US" sz="2000" dirty="0" smtClean="0"/>
              <a:t>2</a:t>
            </a:r>
            <a:r>
              <a:rPr lang="vi-VN" sz="2000" dirty="0" smtClean="0"/>
              <a:t> </a:t>
            </a:r>
            <a:r>
              <a:rPr lang="vi-VN" sz="2000" dirty="0" smtClean="0"/>
              <a:t>CT </a:t>
            </a:r>
            <a:r>
              <a:rPr lang="vi-VN" sz="2000" dirty="0" smtClean="0"/>
              <a:t>ĐƠN</a:t>
            </a:r>
            <a:r>
              <a:rPr lang="en-US" sz="2000" dirty="0" smtClean="0"/>
              <a:t> THẾ VÀO CT 3 CHẤU ( </a:t>
            </a:r>
            <a:r>
              <a:rPr lang="en-US" sz="2000" dirty="0" err="1" smtClean="0"/>
              <a:t>nhớ</a:t>
            </a:r>
            <a:r>
              <a:rPr lang="en-US" sz="2000" dirty="0" smtClean="0"/>
              <a:t> </a:t>
            </a:r>
            <a:r>
              <a:rPr lang="en-US" sz="2000" dirty="0" err="1" smtClean="0"/>
              <a:t>dây</a:t>
            </a:r>
            <a:r>
              <a:rPr lang="en-US" sz="2000" dirty="0" smtClean="0"/>
              <a:t> </a:t>
            </a:r>
            <a:r>
              <a:rPr lang="en-US" sz="2000" dirty="0" err="1" smtClean="0"/>
              <a:t>từ</a:t>
            </a:r>
            <a:r>
              <a:rPr lang="en-US" sz="2000" dirty="0" smtClean="0"/>
              <a:t> </a:t>
            </a:r>
            <a:r>
              <a:rPr lang="en-US" sz="2000" dirty="0" err="1" smtClean="0"/>
              <a:t>cầu</a:t>
            </a:r>
            <a:r>
              <a:rPr lang="en-US" sz="2000" dirty="0" smtClean="0"/>
              <a:t> </a:t>
            </a:r>
            <a:r>
              <a:rPr lang="en-US" sz="2000" dirty="0" err="1" smtClean="0"/>
              <a:t>chì</a:t>
            </a:r>
            <a:r>
              <a:rPr lang="en-US" sz="2000" dirty="0" smtClean="0"/>
              <a:t> </a:t>
            </a:r>
            <a:r>
              <a:rPr lang="en-US" sz="2000" dirty="0" err="1" smtClean="0"/>
              <a:t>vào</a:t>
            </a:r>
            <a:r>
              <a:rPr lang="en-US" sz="2000" dirty="0" smtClean="0"/>
              <a:t> </a:t>
            </a:r>
            <a:r>
              <a:rPr lang="en-US" sz="2000" dirty="0" err="1" smtClean="0"/>
              <a:t>chấu</a:t>
            </a:r>
            <a:r>
              <a:rPr lang="en-US" sz="2000" dirty="0" smtClean="0"/>
              <a:t> </a:t>
            </a:r>
            <a:r>
              <a:rPr lang="en-US" sz="2000" dirty="0" err="1" smtClean="0"/>
              <a:t>giữa</a:t>
            </a:r>
            <a:r>
              <a:rPr lang="en-US" sz="2000" dirty="0" smtClean="0"/>
              <a:t> , </a:t>
            </a:r>
            <a:r>
              <a:rPr lang="en-US" sz="2000" dirty="0" err="1" smtClean="0"/>
              <a:t>mỗi</a:t>
            </a:r>
            <a:r>
              <a:rPr lang="en-US" sz="2000" dirty="0" smtClean="0"/>
              <a:t> </a:t>
            </a:r>
            <a:r>
              <a:rPr lang="en-US" sz="2000" dirty="0" err="1" smtClean="0"/>
              <a:t>chấu</a:t>
            </a:r>
            <a:r>
              <a:rPr lang="en-US" sz="2000" dirty="0" smtClean="0"/>
              <a:t> </a:t>
            </a:r>
            <a:r>
              <a:rPr lang="en-US" sz="2000" dirty="0" err="1" smtClean="0"/>
              <a:t>bìa</a:t>
            </a:r>
            <a:r>
              <a:rPr lang="en-US" sz="2000" dirty="0" smtClean="0"/>
              <a:t> </a:t>
            </a:r>
            <a:r>
              <a:rPr lang="en-US" sz="2000" dirty="0" err="1" smtClean="0"/>
              <a:t>ra</a:t>
            </a:r>
            <a:r>
              <a:rPr lang="en-US" sz="2000" dirty="0" smtClean="0"/>
              <a:t> </a:t>
            </a:r>
            <a:r>
              <a:rPr lang="en-US" sz="2000" dirty="0" err="1" smtClean="0"/>
              <a:t>đến</a:t>
            </a:r>
            <a:r>
              <a:rPr lang="en-US" sz="2000" dirty="0" smtClean="0"/>
              <a:t> </a:t>
            </a:r>
            <a:r>
              <a:rPr lang="en-US" sz="2000" dirty="0" err="1" smtClean="0"/>
              <a:t>mỗi</a:t>
            </a:r>
            <a:r>
              <a:rPr lang="en-US" sz="2000" dirty="0" smtClean="0"/>
              <a:t> </a:t>
            </a:r>
            <a:r>
              <a:rPr lang="en-US" sz="2000" dirty="0" err="1" smtClean="0"/>
              <a:t>đèn</a:t>
            </a:r>
            <a:r>
              <a:rPr lang="en-US" sz="2000" dirty="0" smtClean="0"/>
              <a:t> )</a:t>
            </a:r>
            <a:r>
              <a:rPr lang="vi-VN" sz="2000" dirty="0" smtClean="0"/>
              <a:t> </a:t>
            </a:r>
            <a:r>
              <a:rPr lang="vi-VN" sz="2000" dirty="0" smtClean="0"/>
              <a:t>.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1371600" y="3048000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27019" y="3886200"/>
            <a:ext cx="692727" cy="1219199"/>
          </a:xfrm>
          <a:prstGeom prst="roundRect">
            <a:avLst>
              <a:gd name="adj" fmla="val 2878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ct3c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Elbow Connector 14"/>
          <p:cNvCxnSpPr>
            <a:endCxn id="6" idx="3"/>
          </p:cNvCxnSpPr>
          <p:nvPr/>
        </p:nvCxnSpPr>
        <p:spPr>
          <a:xfrm>
            <a:off x="1073727" y="2653145"/>
            <a:ext cx="831273" cy="547255"/>
          </a:xfrm>
          <a:prstGeom prst="bentConnector3">
            <a:avLst>
              <a:gd name="adj1" fmla="val 127500"/>
            </a:avLst>
          </a:prstGeom>
          <a:ln w="28575">
            <a:solidFill>
              <a:srgbClr val="C0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6" idx="1"/>
            <a:endCxn id="7" idx="1"/>
          </p:cNvCxnSpPr>
          <p:nvPr/>
        </p:nvCxnSpPr>
        <p:spPr>
          <a:xfrm rot="10800000" flipH="1" flipV="1">
            <a:off x="1371599" y="3200400"/>
            <a:ext cx="55419" cy="1295400"/>
          </a:xfrm>
          <a:prstGeom prst="bentConnector3">
            <a:avLst>
              <a:gd name="adj1" fmla="val -412494"/>
            </a:avLst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lowchart: Summing Junction 34"/>
          <p:cNvSpPr/>
          <p:nvPr/>
        </p:nvSpPr>
        <p:spPr>
          <a:xfrm>
            <a:off x="4800600" y="3359934"/>
            <a:ext cx="612648" cy="612648"/>
          </a:xfrm>
          <a:prstGeom prst="flowChartSummingJuncti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lowchart: Summing Junction 35"/>
          <p:cNvSpPr/>
          <p:nvPr/>
        </p:nvSpPr>
        <p:spPr>
          <a:xfrm>
            <a:off x="6679415" y="3359934"/>
            <a:ext cx="612648" cy="612648"/>
          </a:xfrm>
          <a:prstGeom prst="flowChartSummingJuncti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Elbow Connector 37"/>
          <p:cNvCxnSpPr>
            <a:endCxn id="36" idx="7"/>
          </p:cNvCxnSpPr>
          <p:nvPr/>
        </p:nvCxnSpPr>
        <p:spPr>
          <a:xfrm>
            <a:off x="1073727" y="2078182"/>
            <a:ext cx="6128616" cy="1371472"/>
          </a:xfrm>
          <a:prstGeom prst="bentConnector2">
            <a:avLst/>
          </a:prstGeom>
          <a:ln w="28575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/>
          <p:nvPr/>
        </p:nvCxnSpPr>
        <p:spPr>
          <a:xfrm>
            <a:off x="2628900" y="2438400"/>
            <a:ext cx="76200" cy="127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36" idx="1"/>
          </p:cNvCxnSpPr>
          <p:nvPr/>
        </p:nvCxnSpPr>
        <p:spPr>
          <a:xfrm flipV="1">
            <a:off x="6769135" y="2438400"/>
            <a:ext cx="0" cy="1011254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>
            <a:off x="2438400" y="2438400"/>
            <a:ext cx="433073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2438400" y="2438400"/>
            <a:ext cx="0" cy="169371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2119746" y="4132119"/>
            <a:ext cx="31865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5223164" y="2092036"/>
            <a:ext cx="13854" cy="1323893"/>
          </a:xfrm>
          <a:prstGeom prst="line">
            <a:avLst/>
          </a:prstGeom>
          <a:ln w="28575">
            <a:solidFill>
              <a:srgbClr val="C0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457200" y="1905000"/>
            <a:ext cx="457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NNNN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P</a:t>
            </a:r>
            <a:endParaRPr lang="en-US" b="1" dirty="0"/>
          </a:p>
        </p:txBody>
      </p:sp>
      <p:sp>
        <p:nvSpPr>
          <p:cNvPr id="94" name="Rectangle 93"/>
          <p:cNvSpPr/>
          <p:nvPr/>
        </p:nvSpPr>
        <p:spPr>
          <a:xfrm>
            <a:off x="457200" y="2459118"/>
            <a:ext cx="4572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457200" y="1905000"/>
            <a:ext cx="4572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2133601" y="4765965"/>
            <a:ext cx="53339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670464" y="2763918"/>
            <a:ext cx="0" cy="20020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2670464" y="2729345"/>
            <a:ext cx="2247900" cy="1764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4918364" y="2729345"/>
            <a:ext cx="0" cy="741027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897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6</a:t>
            </a:r>
            <a:r>
              <a:rPr lang="en-US" sz="2000" dirty="0" smtClean="0"/>
              <a:t>/MẠCH </a:t>
            </a:r>
            <a:r>
              <a:rPr lang="en-US" sz="2000" dirty="0" smtClean="0"/>
              <a:t>2 ĐÈN SÁNG </a:t>
            </a:r>
            <a:r>
              <a:rPr lang="en-US" sz="2000" dirty="0" smtClean="0"/>
              <a:t>TỎ , SÁNG MỜ  </a:t>
            </a:r>
            <a:r>
              <a:rPr lang="vi-VN" sz="2000" dirty="0" smtClean="0"/>
              <a:t/>
            </a:r>
            <a:br>
              <a:rPr lang="vi-VN" sz="2000" dirty="0" smtClean="0"/>
            </a:br>
            <a:r>
              <a:rPr lang="vi-VN" sz="2000" dirty="0" smtClean="0"/>
              <a:t>TỪ MẠCH </a:t>
            </a:r>
            <a:r>
              <a:rPr lang="en-US" sz="2000" dirty="0" smtClean="0"/>
              <a:t>4</a:t>
            </a:r>
            <a:r>
              <a:rPr lang="vi-VN" sz="2000" dirty="0" smtClean="0"/>
              <a:t> </a:t>
            </a:r>
            <a:r>
              <a:rPr lang="vi-VN" sz="2000" dirty="0" smtClean="0"/>
              <a:t>, </a:t>
            </a:r>
            <a:r>
              <a:rPr lang="en-US" sz="2000" dirty="0" smtClean="0"/>
              <a:t>BỎ </a:t>
            </a:r>
            <a:r>
              <a:rPr lang="en-US" sz="2000" dirty="0" smtClean="0"/>
              <a:t>2</a:t>
            </a:r>
            <a:r>
              <a:rPr lang="vi-VN" sz="2000" dirty="0" smtClean="0"/>
              <a:t> </a:t>
            </a:r>
            <a:r>
              <a:rPr lang="vi-VN" sz="2000" dirty="0" smtClean="0"/>
              <a:t>CT </a:t>
            </a:r>
            <a:r>
              <a:rPr lang="vi-VN" sz="2000" dirty="0" smtClean="0"/>
              <a:t>ĐƠN</a:t>
            </a:r>
            <a:r>
              <a:rPr lang="en-US" sz="2000" dirty="0" smtClean="0"/>
              <a:t> THẾ VÀO CT 3 CHẤU ( </a:t>
            </a:r>
            <a:r>
              <a:rPr lang="en-US" sz="2000" dirty="0" err="1" smtClean="0"/>
              <a:t>nhớ</a:t>
            </a:r>
            <a:r>
              <a:rPr lang="en-US" sz="2000" dirty="0" smtClean="0"/>
              <a:t> </a:t>
            </a:r>
            <a:r>
              <a:rPr lang="en-US" sz="2000" dirty="0" err="1" smtClean="0"/>
              <a:t>dây</a:t>
            </a:r>
            <a:r>
              <a:rPr lang="en-US" sz="2000" dirty="0" smtClean="0"/>
              <a:t> </a:t>
            </a:r>
            <a:r>
              <a:rPr lang="en-US" sz="2000" dirty="0" err="1" smtClean="0"/>
              <a:t>từ</a:t>
            </a:r>
            <a:r>
              <a:rPr lang="en-US" sz="2000" dirty="0" smtClean="0"/>
              <a:t> </a:t>
            </a:r>
            <a:r>
              <a:rPr lang="en-US" sz="2000" dirty="0" err="1" smtClean="0"/>
              <a:t>cầu</a:t>
            </a:r>
            <a:r>
              <a:rPr lang="en-US" sz="2000" dirty="0" smtClean="0"/>
              <a:t> </a:t>
            </a:r>
            <a:r>
              <a:rPr lang="en-US" sz="2000" dirty="0" err="1" smtClean="0"/>
              <a:t>chì</a:t>
            </a:r>
            <a:r>
              <a:rPr lang="en-US" sz="2000" dirty="0" smtClean="0"/>
              <a:t> </a:t>
            </a:r>
            <a:r>
              <a:rPr lang="en-US" sz="2000" dirty="0" err="1" smtClean="0"/>
              <a:t>vào</a:t>
            </a:r>
            <a:r>
              <a:rPr lang="en-US" sz="2000" dirty="0" smtClean="0"/>
              <a:t> </a:t>
            </a:r>
            <a:r>
              <a:rPr lang="en-US" sz="2000" dirty="0" err="1" smtClean="0"/>
              <a:t>chấu</a:t>
            </a:r>
            <a:r>
              <a:rPr lang="en-US" sz="2000" dirty="0" smtClean="0"/>
              <a:t> </a:t>
            </a:r>
            <a:r>
              <a:rPr lang="en-US" sz="2000" dirty="0" err="1" smtClean="0"/>
              <a:t>giữa</a:t>
            </a:r>
            <a:r>
              <a:rPr lang="en-US" sz="2000" dirty="0" smtClean="0"/>
              <a:t> , </a:t>
            </a:r>
            <a:r>
              <a:rPr lang="en-US" sz="2000" dirty="0" err="1" smtClean="0"/>
              <a:t>mỗi</a:t>
            </a:r>
            <a:r>
              <a:rPr lang="en-US" sz="2000" dirty="0" smtClean="0"/>
              <a:t> </a:t>
            </a:r>
            <a:r>
              <a:rPr lang="en-US" sz="2000" dirty="0" err="1" smtClean="0"/>
              <a:t>chấu</a:t>
            </a:r>
            <a:r>
              <a:rPr lang="en-US" sz="2000" dirty="0" smtClean="0"/>
              <a:t> </a:t>
            </a:r>
            <a:r>
              <a:rPr lang="en-US" sz="2000" dirty="0" err="1" smtClean="0"/>
              <a:t>bìa</a:t>
            </a:r>
            <a:r>
              <a:rPr lang="en-US" sz="2000" dirty="0" smtClean="0"/>
              <a:t> </a:t>
            </a:r>
            <a:r>
              <a:rPr lang="en-US" sz="2000" dirty="0" err="1" smtClean="0"/>
              <a:t>ra</a:t>
            </a:r>
            <a:r>
              <a:rPr lang="en-US" sz="2000" dirty="0" smtClean="0"/>
              <a:t> </a:t>
            </a:r>
            <a:r>
              <a:rPr lang="en-US" sz="2000" dirty="0" err="1" smtClean="0"/>
              <a:t>đến</a:t>
            </a:r>
            <a:r>
              <a:rPr lang="en-US" sz="2000" dirty="0" smtClean="0"/>
              <a:t> </a:t>
            </a:r>
            <a:r>
              <a:rPr lang="en-US" sz="2000" dirty="0" err="1" smtClean="0"/>
              <a:t>mỗi</a:t>
            </a:r>
            <a:r>
              <a:rPr lang="en-US" sz="2000" dirty="0" smtClean="0"/>
              <a:t> </a:t>
            </a:r>
            <a:r>
              <a:rPr lang="en-US" sz="2000" dirty="0" err="1" smtClean="0"/>
              <a:t>đèn</a:t>
            </a:r>
            <a:r>
              <a:rPr lang="en-US" sz="2000" dirty="0" smtClean="0"/>
              <a:t> )</a:t>
            </a:r>
            <a:r>
              <a:rPr lang="vi-VN" sz="2000" dirty="0" smtClean="0"/>
              <a:t> </a:t>
            </a:r>
            <a:r>
              <a:rPr lang="en-US" sz="2000" dirty="0" smtClean="0"/>
              <a:t>( </a:t>
            </a:r>
            <a:r>
              <a:rPr lang="en-US" sz="2000" dirty="0" err="1" smtClean="0"/>
              <a:t>để</a:t>
            </a:r>
            <a:r>
              <a:rPr lang="en-US" sz="2000" dirty="0" smtClean="0"/>
              <a:t> ý </a:t>
            </a:r>
            <a:r>
              <a:rPr lang="en-US" sz="2000" dirty="0" err="1" smtClean="0"/>
              <a:t>vào</a:t>
            </a:r>
            <a:r>
              <a:rPr lang="en-US" sz="2000" dirty="0" smtClean="0"/>
              <a:t> </a:t>
            </a:r>
            <a:r>
              <a:rPr lang="en-US" sz="2000" dirty="0" err="1" smtClean="0"/>
              <a:t>mắc</a:t>
            </a:r>
            <a:r>
              <a:rPr lang="en-US" sz="2000" dirty="0" smtClean="0"/>
              <a:t> </a:t>
            </a:r>
            <a:r>
              <a:rPr lang="en-US" sz="2000" dirty="0" err="1" smtClean="0"/>
              <a:t>dây</a:t>
            </a:r>
            <a:r>
              <a:rPr lang="en-US" sz="2000" dirty="0" smtClean="0"/>
              <a:t> </a:t>
            </a:r>
            <a:r>
              <a:rPr lang="en-US" sz="2000" dirty="0" err="1" smtClean="0"/>
              <a:t>đỏ</a:t>
            </a:r>
            <a:r>
              <a:rPr lang="en-US" sz="2000" dirty="0" smtClean="0"/>
              <a:t> </a:t>
            </a:r>
            <a:r>
              <a:rPr lang="en-US" sz="2000" dirty="0" err="1" smtClean="0"/>
              <a:t>của</a:t>
            </a:r>
            <a:r>
              <a:rPr lang="en-US" sz="2000" dirty="0" smtClean="0"/>
              <a:t> </a:t>
            </a:r>
            <a:r>
              <a:rPr lang="en-US" sz="2000" dirty="0" err="1" smtClean="0"/>
              <a:t>đèn</a:t>
            </a:r>
            <a:r>
              <a:rPr lang="en-US" sz="2000" dirty="0" smtClean="0"/>
              <a:t> )</a:t>
            </a:r>
            <a:r>
              <a:rPr lang="vi-VN" sz="2000" dirty="0" smtClean="0"/>
              <a:t>.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1371600" y="3048000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27019" y="3886200"/>
            <a:ext cx="692727" cy="1219199"/>
          </a:xfrm>
          <a:prstGeom prst="roundRect">
            <a:avLst>
              <a:gd name="adj" fmla="val 2878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ct3c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Elbow Connector 14"/>
          <p:cNvCxnSpPr>
            <a:endCxn id="6" idx="3"/>
          </p:cNvCxnSpPr>
          <p:nvPr/>
        </p:nvCxnSpPr>
        <p:spPr>
          <a:xfrm>
            <a:off x="1073727" y="2653145"/>
            <a:ext cx="831273" cy="547255"/>
          </a:xfrm>
          <a:prstGeom prst="bentConnector3">
            <a:avLst>
              <a:gd name="adj1" fmla="val 127500"/>
            </a:avLst>
          </a:prstGeom>
          <a:ln w="28575">
            <a:solidFill>
              <a:srgbClr val="C0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6" idx="1"/>
            <a:endCxn id="7" idx="1"/>
          </p:cNvCxnSpPr>
          <p:nvPr/>
        </p:nvCxnSpPr>
        <p:spPr>
          <a:xfrm rot="10800000" flipH="1" flipV="1">
            <a:off x="1371599" y="3200400"/>
            <a:ext cx="55419" cy="1295400"/>
          </a:xfrm>
          <a:prstGeom prst="bentConnector3">
            <a:avLst>
              <a:gd name="adj1" fmla="val -412494"/>
            </a:avLst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lowchart: Summing Junction 34"/>
          <p:cNvSpPr/>
          <p:nvPr/>
        </p:nvSpPr>
        <p:spPr>
          <a:xfrm>
            <a:off x="4800600" y="3359934"/>
            <a:ext cx="612648" cy="612648"/>
          </a:xfrm>
          <a:prstGeom prst="flowChartSummingJuncti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lowchart: Summing Junction 35"/>
          <p:cNvSpPr/>
          <p:nvPr/>
        </p:nvSpPr>
        <p:spPr>
          <a:xfrm>
            <a:off x="6679415" y="3359934"/>
            <a:ext cx="612648" cy="612648"/>
          </a:xfrm>
          <a:prstGeom prst="flowChartSummingJuncti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Elbow Connector 37"/>
          <p:cNvCxnSpPr>
            <a:endCxn id="36" idx="7"/>
          </p:cNvCxnSpPr>
          <p:nvPr/>
        </p:nvCxnSpPr>
        <p:spPr>
          <a:xfrm>
            <a:off x="1073727" y="2078182"/>
            <a:ext cx="6128616" cy="1371472"/>
          </a:xfrm>
          <a:prstGeom prst="bentConnector2">
            <a:avLst/>
          </a:prstGeom>
          <a:ln w="28575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/>
          <p:nvPr/>
        </p:nvCxnSpPr>
        <p:spPr>
          <a:xfrm>
            <a:off x="2628900" y="2438400"/>
            <a:ext cx="76200" cy="127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36" idx="1"/>
          </p:cNvCxnSpPr>
          <p:nvPr/>
        </p:nvCxnSpPr>
        <p:spPr>
          <a:xfrm flipV="1">
            <a:off x="6769135" y="2438400"/>
            <a:ext cx="0" cy="1011254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>
            <a:off x="2438400" y="2438400"/>
            <a:ext cx="433073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2438400" y="2438400"/>
            <a:ext cx="0" cy="169371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2119746" y="4132119"/>
            <a:ext cx="31865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5237018" y="2438400"/>
            <a:ext cx="0" cy="977529"/>
          </a:xfrm>
          <a:prstGeom prst="line">
            <a:avLst/>
          </a:prstGeom>
          <a:ln w="28575">
            <a:solidFill>
              <a:srgbClr val="C0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457200" y="1905000"/>
            <a:ext cx="457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NNNN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P</a:t>
            </a:r>
            <a:endParaRPr lang="en-US" b="1" dirty="0"/>
          </a:p>
        </p:txBody>
      </p:sp>
      <p:sp>
        <p:nvSpPr>
          <p:cNvPr id="94" name="Rectangle 93"/>
          <p:cNvSpPr/>
          <p:nvPr/>
        </p:nvSpPr>
        <p:spPr>
          <a:xfrm>
            <a:off x="457200" y="2459118"/>
            <a:ext cx="4572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457200" y="1905000"/>
            <a:ext cx="4572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2133601" y="4765965"/>
            <a:ext cx="53339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670464" y="2763918"/>
            <a:ext cx="0" cy="20020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2670464" y="2729345"/>
            <a:ext cx="2247900" cy="1764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4918364" y="2729345"/>
            <a:ext cx="0" cy="741027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573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90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1 / MẠCH ĐÈN CƠ BẢN</vt:lpstr>
      <vt:lpstr>3 /MẠCH 2 ĐÈN CÙNG SÁNG MỜ ( 2 ĐÈN MẮC NỐI TIẾP  )</vt:lpstr>
      <vt:lpstr>2/MẠCH 2 ĐÈN CÙNG SÁNG TỎ ( 2 ĐÈN MẮC SONG SONG  )</vt:lpstr>
      <vt:lpstr>4/MẠCH 2 ĐÈN SÁNG , TẮT ĐỘC LẬP TỪ MẠCH 2 , CHỈ THÊM 1 CT ĐƠN . </vt:lpstr>
      <vt:lpstr>5/MẠCH 2 ĐÈN SÁNG , TẮT LUÂN PHIÊN  TỪ MẠCH 4 , BỎ 2 CT ĐƠN THẾ VÀO CT 3 CHẤU ( nhớ dây từ cầu chì vào chấu giữa , mỗi chấu bìa ra đến mỗi đèn ) . </vt:lpstr>
      <vt:lpstr>6/MẠCH 2 ĐÈN SÁNG TỎ , SÁNG MỜ   TỪ MẠCH 4 , BỎ 2 CT ĐƠN THẾ VÀO CT 3 CHẤU ( nhớ dây từ cầu chì vào chấu giữa , mỗi chấu bìa ra đến mỗi đèn ) ( để ý vào mắc dây đỏ của đèn ).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12</cp:revision>
  <dcterms:created xsi:type="dcterms:W3CDTF">2020-04-19T13:53:55Z</dcterms:created>
  <dcterms:modified xsi:type="dcterms:W3CDTF">2020-05-02T14:22:42Z</dcterms:modified>
</cp:coreProperties>
</file>