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2" r:id="rId7"/>
    <p:sldId id="263" r:id="rId8"/>
    <p:sldId id="261" r:id="rId9"/>
    <p:sldId id="265" r:id="rId10"/>
    <p:sldId id="267" r:id="rId11"/>
    <p:sldId id="266" r:id="rId12"/>
    <p:sldId id="260"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08" y="-282"/>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B2075-1DFF-4FED-8EC4-F7D24C8B10AF}"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125307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B2075-1DFF-4FED-8EC4-F7D24C8B10AF}"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15866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B2075-1DFF-4FED-8EC4-F7D24C8B10AF}"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22151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B2075-1DFF-4FED-8EC4-F7D24C8B10AF}"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336147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B2075-1DFF-4FED-8EC4-F7D24C8B10AF}"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281532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B2075-1DFF-4FED-8EC4-F7D24C8B10AF}"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349505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B2075-1DFF-4FED-8EC4-F7D24C8B10AF}"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187746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B2075-1DFF-4FED-8EC4-F7D24C8B10AF}"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348422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B2075-1DFF-4FED-8EC4-F7D24C8B10AF}"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424646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B2075-1DFF-4FED-8EC4-F7D24C8B10AF}"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44071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B2075-1DFF-4FED-8EC4-F7D24C8B10AF}"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3B090-778D-4A85-BC51-37178EC072B1}" type="slidenum">
              <a:rPr lang="en-US" smtClean="0"/>
              <a:t>‹#›</a:t>
            </a:fld>
            <a:endParaRPr lang="en-US"/>
          </a:p>
        </p:txBody>
      </p:sp>
    </p:spTree>
    <p:extLst>
      <p:ext uri="{BB962C8B-B14F-4D97-AF65-F5344CB8AC3E}">
        <p14:creationId xmlns:p14="http://schemas.microsoft.com/office/powerpoint/2010/main" val="375824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B2075-1DFF-4FED-8EC4-F7D24C8B10AF}" type="datetimeFigureOut">
              <a:rPr lang="en-US" smtClean="0"/>
              <a:t>12/29/2021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3B090-778D-4A85-BC51-37178EC072B1}" type="slidenum">
              <a:rPr lang="en-US" smtClean="0"/>
              <a:t>‹#›</a:t>
            </a:fld>
            <a:endParaRPr lang="en-US"/>
          </a:p>
        </p:txBody>
      </p:sp>
    </p:spTree>
    <p:extLst>
      <p:ext uri="{BB962C8B-B14F-4D97-AF65-F5344CB8AC3E}">
        <p14:creationId xmlns:p14="http://schemas.microsoft.com/office/powerpoint/2010/main" val="20919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782"/>
            <a:ext cx="8839200" cy="2971799"/>
          </a:xfrm>
        </p:spPr>
        <p:txBody>
          <a:bodyPr/>
          <a:lstStyle/>
          <a:p>
            <a:r>
              <a:rPr lang="en-US" sz="2800" b="1" dirty="0" smtClean="0">
                <a:solidFill>
                  <a:srgbClr val="FF0000"/>
                </a:solidFill>
                <a:latin typeface="Times New Roman" pitchFamily="18" charset="0"/>
                <a:cs typeface="Times New Roman" pitchFamily="18" charset="0"/>
              </a:rPr>
              <a:t>CHỦ ĐỀ </a:t>
            </a:r>
            <a:br>
              <a:rPr lang="en-US" sz="2800"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MỘT SỐ MẠCH ĐIỀU KHIỂN ĐỘNG CƠ ĐIỆN XOAY CHIỀU MỘT PHA </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04800" y="2895600"/>
            <a:ext cx="8610600" cy="37338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28052"/>
            <a:ext cx="6858000" cy="38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68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400" b="1" dirty="0">
                <a:solidFill>
                  <a:srgbClr val="C00000"/>
                </a:solidFill>
                <a:latin typeface="Times New Roman" pitchFamily="18" charset="0"/>
                <a:cs typeface="Times New Roman" pitchFamily="18" charset="0"/>
              </a:rPr>
              <a:t>2</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bàn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có</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tụ</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điện</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458200" cy="5867400"/>
          </a:xfrm>
        </p:spPr>
        <p:txBody>
          <a:bodyPr>
            <a:normAutofit/>
          </a:bodyPr>
          <a:lstStyle/>
          <a:p>
            <a:pPr marL="457200" indent="-457200">
              <a:buAutoNum type="alphaLcPeriod"/>
            </a:pP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Gồm</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p>
          <a:p>
            <a:pPr marL="0" indent="0">
              <a:buNone/>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Stato</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 R)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 S) </a:t>
            </a:r>
            <a:r>
              <a:rPr lang="en-US" sz="2400" dirty="0" err="1" smtClean="0">
                <a:latin typeface="Times New Roman" pitchFamily="18" charset="0"/>
                <a:cs typeface="Times New Roman" pitchFamily="18" charset="0"/>
              </a:rPr>
              <a:t>đặt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lệch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90</a:t>
            </a:r>
            <a:r>
              <a:rPr lang="en-US" sz="2400" baseline="30000" dirty="0" smtClean="0">
                <a:latin typeface="Times New Roman" pitchFamily="18" charset="0"/>
                <a:cs typeface="Times New Roman" pitchFamily="18" charset="0"/>
              </a:rPr>
              <a:t>0 </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a:t>
            </a:r>
            <a:r>
              <a:rPr lang="en-US" sz="2400" dirty="0" smtClean="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marL="0" indent="0">
              <a:buNone/>
            </a:pP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Rôto</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rôto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stato</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rôto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p>
          <a:p>
            <a:pPr marL="0" indent="0">
              <a:buNone/>
            </a:pPr>
            <a:r>
              <a:rPr lang="en-US" sz="2400" b="1" dirty="0" err="1" smtClean="0">
                <a:solidFill>
                  <a:srgbClr val="C00000"/>
                </a:solidFill>
                <a:latin typeface="Times New Roman" pitchFamily="18" charset="0"/>
                <a:cs typeface="Times New Roman" pitchFamily="18" charset="0"/>
              </a:rPr>
              <a:t>Lưu</a:t>
            </a:r>
            <a:r>
              <a:rPr lang="en-US" sz="2400" b="1" dirty="0" smtClean="0">
                <a:solidFill>
                  <a:srgbClr val="C00000"/>
                </a:solidFill>
                <a:latin typeface="Times New Roman" pitchFamily="18" charset="0"/>
                <a:cs typeface="Times New Roman" pitchFamily="18" charset="0"/>
              </a:rPr>
              <a:t> ý : </a:t>
            </a:r>
            <a:r>
              <a:rPr lang="en-US" sz="2400" b="1" dirty="0" err="1" smtClean="0">
                <a:solidFill>
                  <a:srgbClr val="C00000"/>
                </a:solidFill>
                <a:latin typeface="Times New Roman" pitchFamily="18" charset="0"/>
                <a:cs typeface="Times New Roman" pitchFamily="18" charset="0"/>
              </a:rPr>
              <a:t>chiều</a:t>
            </a:r>
            <a:r>
              <a:rPr lang="en-US" sz="2400" b="1" dirty="0" smtClean="0">
                <a:solidFill>
                  <a:srgbClr val="C00000"/>
                </a:solidFill>
                <a:latin typeface="Times New Roman" pitchFamily="18" charset="0"/>
                <a:cs typeface="Times New Roman" pitchFamily="18" charset="0"/>
              </a:rPr>
              <a:t> quay </a:t>
            </a:r>
            <a:r>
              <a:rPr lang="en-US" sz="2400" b="1" dirty="0" err="1" smtClean="0">
                <a:solidFill>
                  <a:srgbClr val="C00000"/>
                </a:solidFill>
                <a:latin typeface="Times New Roman" pitchFamily="18" charset="0"/>
                <a:cs typeface="Times New Roman" pitchFamily="18" charset="0"/>
              </a:rPr>
              <a:t>của</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rôto</a:t>
            </a:r>
            <a:r>
              <a:rPr lang="en-US" sz="2400" b="1" dirty="0" smtClean="0">
                <a:solidFill>
                  <a:srgbClr val="C00000"/>
                </a:solidFill>
                <a:latin typeface="Times New Roman" pitchFamily="18" charset="0"/>
                <a:cs typeface="Times New Roman" pitchFamily="18" charset="0"/>
              </a:rPr>
              <a:t> </a:t>
            </a:r>
          </a:p>
          <a:p>
            <a:pPr marL="0" indent="0">
              <a:buNone/>
            </a:pPr>
            <a:r>
              <a:rPr lang="en-US" sz="2400" b="1" dirty="0" err="1" smtClean="0">
                <a:solidFill>
                  <a:srgbClr val="C00000"/>
                </a:solidFill>
                <a:latin typeface="Times New Roman" pitchFamily="18" charset="0"/>
                <a:cs typeface="Times New Roman" pitchFamily="18" charset="0"/>
              </a:rPr>
              <a:t>Cùng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chiều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kim</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đồng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hồ</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51738"/>
            <a:ext cx="4114800" cy="387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57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152401"/>
            <a:ext cx="8610600" cy="609600"/>
          </a:xfrm>
        </p:spPr>
        <p:txBody>
          <a:bodyPr>
            <a:normAutofit/>
          </a:bodyPr>
          <a:lstStyle/>
          <a:p>
            <a:pPr algn="l"/>
            <a:r>
              <a:rPr lang="en-US" sz="2800" b="1" dirty="0" smtClean="0">
                <a:solidFill>
                  <a:srgbClr val="C00000"/>
                </a:solidFill>
                <a:latin typeface="Times New Roman" pitchFamily="18" charset="0"/>
                <a:cs typeface="Times New Roman" pitchFamily="18" charset="0"/>
              </a:rPr>
              <a:t>II. </a:t>
            </a:r>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hỏi</a:t>
            </a:r>
            <a:r>
              <a:rPr lang="en-US" sz="2800" b="1" smtClean="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p:txBody>
      </p:sp>
      <p:sp>
        <p:nvSpPr>
          <p:cNvPr id="9" name="Subtitle 8"/>
          <p:cNvSpPr>
            <a:spLocks noGrp="1"/>
          </p:cNvSpPr>
          <p:nvPr>
            <p:ph type="subTitle" idx="1"/>
          </p:nvPr>
        </p:nvSpPr>
        <p:spPr>
          <a:xfrm>
            <a:off x="152400" y="838200"/>
            <a:ext cx="8763000" cy="5867400"/>
          </a:xfrm>
        </p:spPr>
        <p:txBody>
          <a:bodyPr>
            <a:normAutofit lnSpcReduction="10000"/>
          </a:bodyPr>
          <a:lstStyle/>
          <a:p>
            <a:pPr algn="l"/>
            <a:r>
              <a:rPr lang="nl-NL" sz="2000" b="1" dirty="0" smtClean="0">
                <a:solidFill>
                  <a:schemeClr val="tx1"/>
                </a:solidFill>
                <a:latin typeface="Times New Roman" pitchFamily="18" charset="0"/>
                <a:cs typeface="Times New Roman" pitchFamily="18" charset="0"/>
              </a:rPr>
              <a:t>Câu 1. Quá </a:t>
            </a:r>
            <a:r>
              <a:rPr lang="nl-NL" sz="2000" b="1" dirty="0">
                <a:solidFill>
                  <a:schemeClr val="tx1"/>
                </a:solidFill>
                <a:latin typeface="Times New Roman" pitchFamily="18" charset="0"/>
                <a:cs typeface="Times New Roman" pitchFamily="18" charset="0"/>
              </a:rPr>
              <a:t>trình chuyển hoá năng lượng từ điện năng thành cơ năng trong động cơ điện như sau.</a:t>
            </a:r>
            <a:endParaRPr lang="en-US" sz="2000" dirty="0">
              <a:solidFill>
                <a:schemeClr val="tx1"/>
              </a:solidFill>
              <a:latin typeface="Times New Roman" pitchFamily="18" charset="0"/>
              <a:cs typeface="Times New Roman" pitchFamily="18" charset="0"/>
            </a:endParaRPr>
          </a:p>
          <a:p>
            <a:pPr algn="l"/>
            <a:r>
              <a:rPr lang="nl-NL" sz="2000" dirty="0" smtClean="0">
                <a:solidFill>
                  <a:schemeClr val="tx1"/>
                </a:solidFill>
                <a:latin typeface="Times New Roman" pitchFamily="18" charset="0"/>
                <a:cs typeface="Times New Roman" pitchFamily="18" charset="0"/>
              </a:rPr>
              <a:t>1</a:t>
            </a:r>
            <a:r>
              <a:rPr lang="nl-NL" sz="2000" dirty="0">
                <a:solidFill>
                  <a:schemeClr val="tx1"/>
                </a:solidFill>
                <a:latin typeface="Times New Roman" pitchFamily="18" charset="0"/>
                <a:cs typeface="Times New Roman" pitchFamily="18" charset="0"/>
              </a:rPr>
              <a:t>. Dòng điện vào cuộn dây Stato, 	2. </a:t>
            </a:r>
            <a:r>
              <a:rPr lang="en-US" sz="2000" dirty="0" err="1">
                <a:solidFill>
                  <a:schemeClr val="tx1"/>
                </a:solidFill>
                <a:latin typeface="Times New Roman" pitchFamily="18" charset="0"/>
                <a:cs typeface="Times New Roman" pitchFamily="18" charset="0"/>
              </a:rPr>
              <a:t>Thanh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dẫn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rô</a:t>
            </a:r>
            <a:r>
              <a:rPr lang="en-US" sz="2000" dirty="0">
                <a:solidFill>
                  <a:schemeClr val="tx1"/>
                </a:solidFill>
                <a:latin typeface="Times New Roman" pitchFamily="18" charset="0"/>
                <a:cs typeface="Times New Roman" pitchFamily="18" charset="0"/>
              </a:rPr>
              <a:t> to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dòng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điện</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a:p>
            <a:pPr algn="l"/>
            <a:r>
              <a:rPr lang="en-US" sz="2000" dirty="0" smtClean="0">
                <a:solidFill>
                  <a:schemeClr val="tx1"/>
                </a:solidFill>
                <a:latin typeface="Times New Roman" pitchFamily="18" charset="0"/>
                <a:cs typeface="Times New Roman" pitchFamily="18" charset="0"/>
              </a:rPr>
              <a:t>3</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Cuộn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stato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trường</a:t>
            </a:r>
            <a:r>
              <a:rPr lang="en-US" sz="2000" dirty="0">
                <a:solidFill>
                  <a:schemeClr val="tx1"/>
                </a:solidFill>
                <a:latin typeface="Times New Roman" pitchFamily="18" charset="0"/>
                <a:cs typeface="Times New Roman" pitchFamily="18" charset="0"/>
              </a:rPr>
              <a:t>,	4. </a:t>
            </a:r>
            <a:r>
              <a:rPr lang="en-US" sz="2000" dirty="0" err="1">
                <a:solidFill>
                  <a:schemeClr val="tx1"/>
                </a:solidFill>
                <a:latin typeface="Times New Roman" pitchFamily="18" charset="0"/>
                <a:cs typeface="Times New Roman" pitchFamily="18" charset="0"/>
              </a:rPr>
              <a:t>Đường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quét</a:t>
            </a:r>
            <a:r>
              <a:rPr lang="en-US" sz="2000" dirty="0">
                <a:solidFill>
                  <a:schemeClr val="tx1"/>
                </a:solidFill>
                <a:latin typeface="Times New Roman" pitchFamily="18" charset="0"/>
                <a:cs typeface="Times New Roman" pitchFamily="18" charset="0"/>
              </a:rPr>
              <a:t> qua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dẫn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rôto</a:t>
            </a:r>
            <a:r>
              <a:rPr lang="en-US" sz="2000" dirty="0">
                <a:solidFill>
                  <a:schemeClr val="tx1"/>
                </a:solidFill>
                <a:latin typeface="Times New Roman" pitchFamily="18" charset="0"/>
                <a:cs typeface="Times New Roman" pitchFamily="18" charset="0"/>
              </a:rPr>
              <a:t>,</a:t>
            </a:r>
          </a:p>
          <a:p>
            <a:pPr algn="l"/>
            <a:r>
              <a:rPr lang="en-US" sz="2000" dirty="0" smtClean="0">
                <a:solidFill>
                  <a:schemeClr val="tx1"/>
                </a:solidFill>
                <a:latin typeface="Times New Roman" pitchFamily="18" charset="0"/>
                <a:cs typeface="Times New Roman" pitchFamily="18" charset="0"/>
              </a:rPr>
              <a:t>5</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thanh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dẫn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rôto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xuất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rô</a:t>
            </a:r>
            <a:r>
              <a:rPr lang="en-US" sz="2000" dirty="0">
                <a:solidFill>
                  <a:schemeClr val="tx1"/>
                </a:solidFill>
                <a:latin typeface="Times New Roman" pitchFamily="18" charset="0"/>
                <a:cs typeface="Times New Roman" pitchFamily="18" charset="0"/>
              </a:rPr>
              <a:t> to quay</a:t>
            </a:r>
          </a:p>
          <a:p>
            <a:pPr algn="l"/>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A.</a:t>
            </a:r>
            <a:r>
              <a:rPr lang="en-US" sz="2000" dirty="0">
                <a:solidFill>
                  <a:schemeClr val="tx1"/>
                </a:solidFill>
                <a:latin typeface="Times New Roman" pitchFamily="18" charset="0"/>
                <a:cs typeface="Times New Roman" pitchFamily="18" charset="0"/>
              </a:rPr>
              <a:t> 1 – 2 – 3 – 4 – 5		</a:t>
            </a:r>
            <a:r>
              <a:rPr lang="en-US" sz="2000" b="1" dirty="0">
                <a:solidFill>
                  <a:schemeClr val="tx1"/>
                </a:solidFill>
                <a:latin typeface="Times New Roman" pitchFamily="18" charset="0"/>
                <a:cs typeface="Times New Roman" pitchFamily="18" charset="0"/>
              </a:rPr>
              <a:t>B.</a:t>
            </a:r>
            <a:r>
              <a:rPr lang="en-US" sz="2000" dirty="0">
                <a:solidFill>
                  <a:schemeClr val="tx1"/>
                </a:solidFill>
                <a:latin typeface="Times New Roman" pitchFamily="18" charset="0"/>
                <a:cs typeface="Times New Roman" pitchFamily="18" charset="0"/>
              </a:rPr>
              <a:t> 1 – 4 – 2 – 3 – 5</a:t>
            </a:r>
          </a:p>
          <a:p>
            <a:pPr algn="l"/>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C.</a:t>
            </a:r>
            <a:r>
              <a:rPr lang="en-US" sz="2000" dirty="0">
                <a:solidFill>
                  <a:schemeClr val="tx1"/>
                </a:solidFill>
                <a:latin typeface="Times New Roman" pitchFamily="18" charset="0"/>
                <a:cs typeface="Times New Roman" pitchFamily="18" charset="0"/>
              </a:rPr>
              <a:t> 1 – 3 – 4 – 2 – 5		</a:t>
            </a:r>
            <a:r>
              <a:rPr lang="en-US" sz="2000" b="1" dirty="0">
                <a:solidFill>
                  <a:schemeClr val="tx1"/>
                </a:solidFill>
                <a:latin typeface="Times New Roman" pitchFamily="18" charset="0"/>
                <a:cs typeface="Times New Roman" pitchFamily="18" charset="0"/>
              </a:rPr>
              <a:t>D.</a:t>
            </a:r>
            <a:r>
              <a:rPr lang="en-US" sz="2000" dirty="0">
                <a:solidFill>
                  <a:schemeClr val="tx1"/>
                </a:solidFill>
                <a:latin typeface="Times New Roman" pitchFamily="18" charset="0"/>
                <a:cs typeface="Times New Roman" pitchFamily="18" charset="0"/>
              </a:rPr>
              <a:t> 1 – 2 – 4 – 5 – 3</a:t>
            </a:r>
          </a:p>
          <a:p>
            <a:pPr algn="l"/>
            <a:r>
              <a:rPr lang="nl-NL" sz="2000" b="1" dirty="0" smtClean="0">
                <a:solidFill>
                  <a:schemeClr val="tx1"/>
                </a:solidFill>
                <a:latin typeface="Times New Roman" pitchFamily="18" charset="0"/>
                <a:cs typeface="Times New Roman" pitchFamily="18" charset="0"/>
              </a:rPr>
              <a:t>Câu 2. Chọn </a:t>
            </a:r>
            <a:r>
              <a:rPr lang="nl-NL" sz="2000" b="1" dirty="0">
                <a:solidFill>
                  <a:schemeClr val="tx1"/>
                </a:solidFill>
                <a:latin typeface="Times New Roman" pitchFamily="18" charset="0"/>
                <a:cs typeface="Times New Roman" pitchFamily="18" charset="0"/>
              </a:rPr>
              <a:t>sơ đồ nguyên lý nào sau đây là mạch quạt trần: </a:t>
            </a:r>
            <a:endParaRPr lang="en-US" sz="2000" dirty="0">
              <a:solidFill>
                <a:schemeClr val="tx1"/>
              </a:solidFill>
              <a:latin typeface="Times New Roman" pitchFamily="18" charset="0"/>
              <a:cs typeface="Times New Roman" pitchFamily="18" charset="0"/>
            </a:endParaRPr>
          </a:p>
          <a:p>
            <a:pPr algn="l"/>
            <a:endParaRPr lang="en-US" sz="2400" dirty="0" smtClean="0">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A					B</a:t>
            </a:r>
          </a:p>
          <a:p>
            <a:pPr algn="l"/>
            <a:endParaRPr lang="en-US" sz="2400" b="1" dirty="0" smtClean="0">
              <a:solidFill>
                <a:schemeClr val="tx1"/>
              </a:solidFill>
              <a:latin typeface="Times New Roman" pitchFamily="18" charset="0"/>
              <a:cs typeface="Times New Roman" pitchFamily="18" charset="0"/>
            </a:endParaRPr>
          </a:p>
          <a:p>
            <a:pPr algn="l"/>
            <a:endParaRPr lang="en-US" sz="2400" b="1" dirty="0">
              <a:solidFill>
                <a:schemeClr val="tx1"/>
              </a:solidFill>
              <a:latin typeface="Times New Roman" pitchFamily="18" charset="0"/>
              <a:cs typeface="Times New Roman" pitchFamily="18" charset="0"/>
            </a:endParaRPr>
          </a:p>
          <a:p>
            <a:pPr algn="l"/>
            <a:endParaRPr lang="en-US" sz="2400" b="1"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C					D					</a:t>
            </a:r>
            <a:endParaRPr lang="en-US" sz="2400" b="1" dirty="0">
              <a:solidFill>
                <a:schemeClr val="tx1"/>
              </a:solidFill>
              <a:latin typeface="Times New Roman" pitchFamily="18" charset="0"/>
              <a:cs typeface="Times New Roman" pitchFamily="18" charset="0"/>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833176"/>
            <a:ext cx="2667000" cy="1043623"/>
          </a:xfrm>
          <a:prstGeom prst="rect">
            <a:avLst/>
          </a:prstGeom>
          <a:noFill/>
          <a:ln>
            <a:noFill/>
          </a:ln>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43047"/>
            <a:ext cx="3048000" cy="90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410200"/>
            <a:ext cx="318958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312568"/>
            <a:ext cx="2947708" cy="116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156855" y="2777837"/>
            <a:ext cx="2209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4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11"/>
                                        </p:tgtEl>
                                        <p:attrNameLst>
                                          <p:attrName>fillcolor</p:attrName>
                                        </p:attrNameLst>
                                      </p:cBhvr>
                                      <p:to>
                                        <a:schemeClr val="accent2"/>
                                      </p:to>
                                    </p:animClr>
                                    <p:set>
                                      <p:cBhvr>
                                        <p:cTn id="12" dur="2000" fill="hold"/>
                                        <p:tgtEl>
                                          <p:spTgt spid="11"/>
                                        </p:tgtEl>
                                        <p:attrNameLst>
                                          <p:attrName>fill.type</p:attrName>
                                        </p:attrNameLst>
                                      </p:cBhvr>
                                      <p:to>
                                        <p:strVal val="solid"/>
                                      </p:to>
                                    </p:set>
                                    <p:set>
                                      <p:cBhvr>
                                        <p:cTn id="13"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
          </a:xfrm>
        </p:spPr>
        <p:txBody>
          <a:bodyPr>
            <a:normAutofit fontScale="90000"/>
          </a:bodyPr>
          <a:lstStyle/>
          <a:p>
            <a:endParaRPr lang="en-US" dirty="0"/>
          </a:p>
        </p:txBody>
      </p:sp>
      <p:sp>
        <p:nvSpPr>
          <p:cNvPr id="3" name="Content Placeholder 2"/>
          <p:cNvSpPr>
            <a:spLocks noGrp="1"/>
          </p:cNvSpPr>
          <p:nvPr>
            <p:ph idx="1"/>
          </p:nvPr>
        </p:nvSpPr>
        <p:spPr>
          <a:xfrm>
            <a:off x="152400" y="304800"/>
            <a:ext cx="8991600" cy="6324600"/>
          </a:xfrm>
        </p:spPr>
        <p:txBody>
          <a:bodyPr>
            <a:normAutofit lnSpcReduction="10000"/>
          </a:bodyPr>
          <a:lstStyle/>
          <a:p>
            <a:pPr marL="0" indent="0">
              <a:buNone/>
            </a:pPr>
            <a:r>
              <a:rPr lang="nl-NL" sz="2000" b="1" dirty="0" smtClean="0">
                <a:latin typeface="Times New Roman" pitchFamily="18" charset="0"/>
                <a:cs typeface="Times New Roman" pitchFamily="18" charset="0"/>
              </a:rPr>
              <a:t>Câu 3. Động </a:t>
            </a:r>
            <a:r>
              <a:rPr lang="nl-NL" sz="2000" b="1" dirty="0">
                <a:latin typeface="Times New Roman" pitchFamily="18" charset="0"/>
                <a:cs typeface="Times New Roman" pitchFamily="18" charset="0"/>
              </a:rPr>
              <a:t>cơ điện gồm có các bộ phận chính là:</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A.</a:t>
            </a:r>
            <a:r>
              <a:rPr lang="nl-NL" sz="2000" dirty="0">
                <a:latin typeface="Times New Roman" pitchFamily="18" charset="0"/>
                <a:cs typeface="Times New Roman" pitchFamily="18" charset="0"/>
              </a:rPr>
              <a:t> Rô-to là phần tạo lực, sta-to là phần quay.</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B.</a:t>
            </a:r>
            <a:r>
              <a:rPr lang="nl-NL" sz="2000" dirty="0">
                <a:latin typeface="Times New Roman" pitchFamily="18" charset="0"/>
                <a:cs typeface="Times New Roman" pitchFamily="18" charset="0"/>
              </a:rPr>
              <a:t> Rô-to là phần quay, sta-to là phần đứng yên.</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C.</a:t>
            </a:r>
            <a:r>
              <a:rPr lang="nl-NL" sz="2000" dirty="0">
                <a:latin typeface="Times New Roman" pitchFamily="18" charset="0"/>
                <a:cs typeface="Times New Roman" pitchFamily="18" charset="0"/>
              </a:rPr>
              <a:t> Rô-to là phần quay, sta-to là phần khởi động.</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D.</a:t>
            </a:r>
            <a:r>
              <a:rPr lang="nl-NL" sz="2000" dirty="0">
                <a:latin typeface="Times New Roman" pitchFamily="18" charset="0"/>
                <a:cs typeface="Times New Roman" pitchFamily="18" charset="0"/>
              </a:rPr>
              <a:t> Rô-to là phần đứng yên, sta-to là phần quay</a:t>
            </a:r>
            <a:r>
              <a:rPr lang="nl-NL" sz="2000" dirty="0" smtClean="0">
                <a:latin typeface="Times New Roman" pitchFamily="18" charset="0"/>
                <a:cs typeface="Times New Roman" pitchFamily="18" charset="0"/>
              </a:rPr>
              <a:t>.</a:t>
            </a:r>
          </a:p>
          <a:p>
            <a:pPr marL="0" indent="0">
              <a:buNone/>
            </a:pPr>
            <a:r>
              <a:rPr lang="nl-NL" sz="2000" b="1" dirty="0" smtClean="0">
                <a:latin typeface="Times New Roman" pitchFamily="18" charset="0"/>
                <a:cs typeface="Times New Roman" pitchFamily="18" charset="0"/>
              </a:rPr>
              <a:t>Câu 4. Động </a:t>
            </a:r>
            <a:r>
              <a:rPr lang="nl-NL" sz="2000" b="1" dirty="0">
                <a:latin typeface="Times New Roman" pitchFamily="18" charset="0"/>
                <a:cs typeface="Times New Roman" pitchFamily="18" charset="0"/>
              </a:rPr>
              <a:t>cơ điện một pha chạy tụ có …… cuộn dây, trục các dây quấn lệch nhau trong không gian một góc …….</a:t>
            </a:r>
            <a:r>
              <a:rPr lang="nl-NL" sz="2000" b="1" baseline="30000" dirty="0">
                <a:latin typeface="Times New Roman" pitchFamily="18" charset="0"/>
                <a:cs typeface="Times New Roman" pitchFamily="18" charset="0"/>
              </a:rPr>
              <a:t>0</a:t>
            </a:r>
            <a:r>
              <a:rPr lang="nl-NL" sz="2000" b="1" dirty="0">
                <a:latin typeface="Times New Roman" pitchFamily="18" charset="0"/>
                <a:cs typeface="Times New Roman" pitchFamily="18" charset="0"/>
              </a:rPr>
              <a:t> điện. </a:t>
            </a:r>
            <a:endParaRPr lang="en-US" sz="2000" dirty="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A</a:t>
            </a:r>
            <a:r>
              <a:rPr lang="nl-NL" sz="2000" b="1" dirty="0">
                <a:latin typeface="Times New Roman" pitchFamily="18" charset="0"/>
                <a:cs typeface="Times New Roman" pitchFamily="18" charset="0"/>
              </a:rPr>
              <a:t>.</a:t>
            </a:r>
            <a:r>
              <a:rPr lang="nl-NL" sz="2000" dirty="0">
                <a:latin typeface="Times New Roman" pitchFamily="18" charset="0"/>
                <a:cs typeface="Times New Roman" pitchFamily="18" charset="0"/>
              </a:rPr>
              <a:t> 1, 90</a:t>
            </a:r>
            <a:r>
              <a:rPr lang="nl-NL" sz="2000" baseline="30000" dirty="0">
                <a:latin typeface="Times New Roman" pitchFamily="18" charset="0"/>
                <a:cs typeface="Times New Roman" pitchFamily="18" charset="0"/>
              </a:rPr>
              <a:t>0</a:t>
            </a:r>
            <a:r>
              <a:rPr lang="nl-NL" sz="2000" dirty="0">
                <a:latin typeface="Times New Roman" pitchFamily="18" charset="0"/>
                <a:cs typeface="Times New Roman" pitchFamily="18" charset="0"/>
              </a:rPr>
              <a:t>. 	</a:t>
            </a:r>
            <a:r>
              <a:rPr lang="nl-NL" sz="2000" dirty="0" smtClean="0">
                <a:latin typeface="Times New Roman" pitchFamily="18" charset="0"/>
                <a:cs typeface="Times New Roman" pitchFamily="18" charset="0"/>
              </a:rPr>
              <a:t>     </a:t>
            </a:r>
            <a:r>
              <a:rPr lang="nl-NL" sz="2000" b="1" dirty="0" smtClean="0">
                <a:latin typeface="Times New Roman" pitchFamily="18" charset="0"/>
                <a:cs typeface="Times New Roman" pitchFamily="18" charset="0"/>
              </a:rPr>
              <a:t>B</a:t>
            </a:r>
            <a:r>
              <a:rPr lang="nl-NL" sz="2000" b="1" dirty="0">
                <a:latin typeface="Times New Roman" pitchFamily="18" charset="0"/>
                <a:cs typeface="Times New Roman" pitchFamily="18" charset="0"/>
              </a:rPr>
              <a:t>.</a:t>
            </a:r>
            <a:r>
              <a:rPr lang="nl-NL" sz="2000" dirty="0">
                <a:latin typeface="Times New Roman" pitchFamily="18" charset="0"/>
                <a:cs typeface="Times New Roman" pitchFamily="18" charset="0"/>
              </a:rPr>
              <a:t> 2, 120</a:t>
            </a:r>
            <a:r>
              <a:rPr lang="nl-NL" sz="2000" baseline="30000" dirty="0">
                <a:latin typeface="Times New Roman" pitchFamily="18" charset="0"/>
                <a:cs typeface="Times New Roman" pitchFamily="18" charset="0"/>
              </a:rPr>
              <a:t>0</a:t>
            </a:r>
            <a:r>
              <a:rPr lang="nl-NL" sz="2000" dirty="0">
                <a:latin typeface="Times New Roman" pitchFamily="18" charset="0"/>
                <a:cs typeface="Times New Roman" pitchFamily="18" charset="0"/>
              </a:rPr>
              <a:t> 	</a:t>
            </a:r>
            <a:r>
              <a:rPr lang="nl-NL" sz="2000" dirty="0" smtClean="0">
                <a:latin typeface="Times New Roman" pitchFamily="18" charset="0"/>
                <a:cs typeface="Times New Roman" pitchFamily="18" charset="0"/>
              </a:rPr>
              <a:t>        </a:t>
            </a:r>
            <a:r>
              <a:rPr lang="nl-NL" sz="2000" b="1" dirty="0" smtClean="0">
                <a:latin typeface="Times New Roman" pitchFamily="18" charset="0"/>
                <a:cs typeface="Times New Roman" pitchFamily="18" charset="0"/>
              </a:rPr>
              <a:t>C</a:t>
            </a:r>
            <a:r>
              <a:rPr lang="nl-NL" sz="2000" b="1" dirty="0">
                <a:latin typeface="Times New Roman" pitchFamily="18" charset="0"/>
                <a:cs typeface="Times New Roman" pitchFamily="18" charset="0"/>
              </a:rPr>
              <a:t>.</a:t>
            </a:r>
            <a:r>
              <a:rPr lang="nl-NL" sz="2000" dirty="0">
                <a:latin typeface="Times New Roman" pitchFamily="18" charset="0"/>
                <a:cs typeface="Times New Roman" pitchFamily="18" charset="0"/>
              </a:rPr>
              <a:t> 2, 90</a:t>
            </a:r>
            <a:r>
              <a:rPr lang="nl-NL" sz="2000" baseline="30000" dirty="0">
                <a:latin typeface="Times New Roman" pitchFamily="18" charset="0"/>
                <a:cs typeface="Times New Roman" pitchFamily="18" charset="0"/>
              </a:rPr>
              <a:t>0</a:t>
            </a:r>
            <a:r>
              <a:rPr lang="nl-NL" sz="2000" dirty="0">
                <a:latin typeface="Times New Roman" pitchFamily="18" charset="0"/>
                <a:cs typeface="Times New Roman" pitchFamily="18" charset="0"/>
              </a:rPr>
              <a:t> 	</a:t>
            </a:r>
            <a:r>
              <a:rPr lang="nl-NL" sz="2000" dirty="0" smtClean="0">
                <a:latin typeface="Times New Roman" pitchFamily="18" charset="0"/>
                <a:cs typeface="Times New Roman" pitchFamily="18" charset="0"/>
              </a:rPr>
              <a:t>                 </a:t>
            </a:r>
            <a:r>
              <a:rPr lang="nl-NL" sz="2000" b="1" dirty="0" smtClean="0">
                <a:latin typeface="Times New Roman" pitchFamily="18" charset="0"/>
                <a:cs typeface="Times New Roman" pitchFamily="18" charset="0"/>
              </a:rPr>
              <a:t>D</a:t>
            </a:r>
            <a:r>
              <a:rPr lang="nl-NL" sz="2000" b="1" dirty="0">
                <a:latin typeface="Times New Roman" pitchFamily="18" charset="0"/>
                <a:cs typeface="Times New Roman" pitchFamily="18" charset="0"/>
              </a:rPr>
              <a:t>.</a:t>
            </a:r>
            <a:r>
              <a:rPr lang="nl-NL" sz="2000" dirty="0">
                <a:latin typeface="Times New Roman" pitchFamily="18" charset="0"/>
                <a:cs typeface="Times New Roman" pitchFamily="18" charset="0"/>
              </a:rPr>
              <a:t> 3, </a:t>
            </a:r>
            <a:r>
              <a:rPr lang="nl-NL" sz="2000" dirty="0" smtClean="0">
                <a:latin typeface="Times New Roman" pitchFamily="18" charset="0"/>
                <a:cs typeface="Times New Roman" pitchFamily="18" charset="0"/>
              </a:rPr>
              <a:t>120</a:t>
            </a:r>
            <a:r>
              <a:rPr lang="nl-NL" sz="2000" baseline="30000" dirty="0" smtClean="0">
                <a:latin typeface="Times New Roman" pitchFamily="18" charset="0"/>
                <a:cs typeface="Times New Roman" pitchFamily="18" charset="0"/>
              </a:rPr>
              <a:t>0</a:t>
            </a:r>
          </a:p>
          <a:p>
            <a:pPr marL="0" indent="0">
              <a:buNone/>
            </a:pPr>
            <a:endParaRPr lang="en-US" sz="2000" dirty="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Câu 5. Tốc </a:t>
            </a:r>
            <a:r>
              <a:rPr lang="nl-NL" sz="2000" b="1" dirty="0">
                <a:latin typeface="Times New Roman" pitchFamily="18" charset="0"/>
                <a:cs typeface="Times New Roman" pitchFamily="18" charset="0"/>
              </a:rPr>
              <a:t>độ quay của động cơ có đơn vị là:</a:t>
            </a:r>
            <a:endParaRPr lang="en-US" sz="2000" dirty="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Vòng</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m/s 	</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C</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Vòng</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giây</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D</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m/s</a:t>
            </a:r>
            <a:r>
              <a:rPr lang="en-US" sz="2000" baseline="30000" dirty="0" smtClean="0">
                <a:latin typeface="Times New Roman" pitchFamily="18" charset="0"/>
                <a:cs typeface="Times New Roman" pitchFamily="18" charset="0"/>
              </a:rPr>
              <a:t>2</a:t>
            </a:r>
          </a:p>
          <a:p>
            <a:pPr marL="0" indent="0">
              <a:buNone/>
            </a:pPr>
            <a:endParaRPr lang="en-US" sz="2000" dirty="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Câu 6. Phương </a:t>
            </a:r>
            <a:r>
              <a:rPr lang="nl-NL" sz="2000" b="1" dirty="0">
                <a:latin typeface="Times New Roman" pitchFamily="18" charset="0"/>
                <a:cs typeface="Times New Roman" pitchFamily="18" charset="0"/>
              </a:rPr>
              <a:t>pháp nào để đổi chiều quay của động cơ một pha có cuộn dây quấn phụ, </a:t>
            </a:r>
            <a:endParaRPr lang="en-US" sz="2000" dirty="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A</a:t>
            </a:r>
            <a:r>
              <a:rPr lang="nl-NL" sz="2000" dirty="0" smtClean="0">
                <a:latin typeface="Times New Roman" pitchFamily="18" charset="0"/>
                <a:cs typeface="Times New Roman" pitchFamily="18" charset="0"/>
              </a:rPr>
              <a:t>. Đảo </a:t>
            </a:r>
            <a:r>
              <a:rPr lang="nl-NL" sz="2000" dirty="0">
                <a:latin typeface="Times New Roman" pitchFamily="18" charset="0"/>
                <a:cs typeface="Times New Roman" pitchFamily="18" charset="0"/>
              </a:rPr>
              <a:t>đầu nối dây quấn chính.	</a:t>
            </a:r>
            <a:endParaRPr lang="nl-NL" sz="2000" dirty="0" smtClean="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B</a:t>
            </a:r>
            <a:r>
              <a:rPr lang="nl-NL" sz="2000" b="1" dirty="0">
                <a:latin typeface="Times New Roman" pitchFamily="18" charset="0"/>
                <a:cs typeface="Times New Roman" pitchFamily="18" charset="0"/>
              </a:rPr>
              <a:t>.</a:t>
            </a:r>
            <a:r>
              <a:rPr lang="nl-NL" sz="2000" dirty="0">
                <a:latin typeface="Times New Roman" pitchFamily="18" charset="0"/>
                <a:cs typeface="Times New Roman" pitchFamily="18" charset="0"/>
              </a:rPr>
              <a:t> Đảo đầu nối dây quấn phụ.	</a:t>
            </a:r>
            <a:endParaRPr lang="en-US" sz="2000" dirty="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C</a:t>
            </a:r>
            <a:r>
              <a:rPr lang="nl-NL" sz="2000" b="1" dirty="0">
                <a:latin typeface="Times New Roman" pitchFamily="18" charset="0"/>
                <a:cs typeface="Times New Roman" pitchFamily="18" charset="0"/>
              </a:rPr>
              <a:t>.</a:t>
            </a:r>
            <a:r>
              <a:rPr lang="nl-NL" sz="2000" dirty="0">
                <a:latin typeface="Times New Roman" pitchFamily="18" charset="0"/>
                <a:cs typeface="Times New Roman" pitchFamily="18" charset="0"/>
              </a:rPr>
              <a:t> Đảo đầu nối dây quấn chính hoặc dây quấn phụ.	</a:t>
            </a:r>
            <a:endParaRPr lang="en-US" sz="2000" dirty="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D</a:t>
            </a:r>
            <a:r>
              <a:rPr lang="nl-NL" sz="2000" b="1" dirty="0">
                <a:latin typeface="Times New Roman" pitchFamily="18" charset="0"/>
                <a:cs typeface="Times New Roman" pitchFamily="18" charset="0"/>
              </a:rPr>
              <a:t>.</a:t>
            </a:r>
            <a:r>
              <a:rPr lang="nl-NL" sz="2000" dirty="0">
                <a:latin typeface="Times New Roman" pitchFamily="18" charset="0"/>
                <a:cs typeface="Times New Roman" pitchFamily="18" charset="0"/>
              </a:rPr>
              <a:t> Đảo đầu nối dây quấn chính và dây quấn phụ.</a:t>
            </a:r>
            <a:endParaRPr lang="en-US" sz="2000" dirty="0">
              <a:latin typeface="Times New Roman" pitchFamily="18" charset="0"/>
              <a:cs typeface="Times New Roman" pitchFamily="18" charset="0"/>
            </a:endParaRPr>
          </a:p>
          <a:p>
            <a:pPr marL="0" indent="0">
              <a:buNone/>
            </a:pPr>
            <a:endParaRPr lang="en-US" dirty="0"/>
          </a:p>
        </p:txBody>
      </p:sp>
      <p:sp>
        <p:nvSpPr>
          <p:cNvPr id="6" name="Rectangle 5"/>
          <p:cNvSpPr/>
          <p:nvPr/>
        </p:nvSpPr>
        <p:spPr>
          <a:xfrm>
            <a:off x="4343400" y="2590800"/>
            <a:ext cx="1143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3581400"/>
            <a:ext cx="1676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77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3">
                                            <p:txEl>
                                              <p:pRg st="14" end="14"/>
                                            </p:txEl>
                                          </p:spTgt>
                                        </p:tgtEl>
                                        <p:attrNameLst>
                                          <p:attrName>style.color</p:attrName>
                                        </p:attrNameLst>
                                      </p:cBhvr>
                                      <p:to>
                                        <p:clrVal>
                                          <a:schemeClr val="accent2"/>
                                        </p:clrVal>
                                      </p:to>
                                    </p:set>
                                    <p:set>
                                      <p:cBhvr>
                                        <p:cTn id="23" dur="500" fill="hold"/>
                                        <p:tgtEl>
                                          <p:spTgt spid="3">
                                            <p:txEl>
                                              <p:pRg st="14" end="14"/>
                                            </p:txEl>
                                          </p:spTgt>
                                        </p:tgtEl>
                                        <p:attrNameLst>
                                          <p:attrName>fillcolor</p:attrName>
                                        </p:attrNameLst>
                                      </p:cBhvr>
                                      <p:to>
                                        <p:clrVal>
                                          <a:schemeClr val="accent2"/>
                                        </p:clrVal>
                                      </p:to>
                                    </p:set>
                                    <p:set>
                                      <p:cBhvr>
                                        <p:cTn id="24" dur="500" fill="hold"/>
                                        <p:tgtEl>
                                          <p:spTgt spid="3">
                                            <p:txEl>
                                              <p:pRg st="14" end="1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62345"/>
          </a:xfrm>
        </p:spPr>
        <p:txBody>
          <a:bodyPr>
            <a:normAutofit fontScale="90000"/>
          </a:bodyPr>
          <a:lstStyle/>
          <a:p>
            <a:endParaRPr lang="en-US" dirty="0"/>
          </a:p>
        </p:txBody>
      </p:sp>
      <p:sp>
        <p:nvSpPr>
          <p:cNvPr id="3" name="Content Placeholder 2"/>
          <p:cNvSpPr>
            <a:spLocks noGrp="1"/>
          </p:cNvSpPr>
          <p:nvPr>
            <p:ph idx="1"/>
          </p:nvPr>
        </p:nvSpPr>
        <p:spPr>
          <a:xfrm>
            <a:off x="76200" y="228600"/>
            <a:ext cx="8915400" cy="6553200"/>
          </a:xfrm>
        </p:spPr>
        <p:txBody>
          <a:bodyPr>
            <a:normAutofit/>
          </a:bodyPr>
          <a:lstStyle/>
          <a:p>
            <a:pPr marL="0" indent="0">
              <a:buNone/>
            </a:pPr>
            <a:r>
              <a:rPr lang="nl-NL" sz="2000" b="1" dirty="0" smtClean="0">
                <a:latin typeface="Times New Roman" pitchFamily="18" charset="0"/>
                <a:cs typeface="Times New Roman" pitchFamily="18" charset="0"/>
              </a:rPr>
              <a:t>Câu 7. cơ </a:t>
            </a:r>
            <a:r>
              <a:rPr lang="nl-NL" sz="2000" b="1" dirty="0">
                <a:latin typeface="Times New Roman" pitchFamily="18" charset="0"/>
                <a:cs typeface="Times New Roman" pitchFamily="18" charset="0"/>
              </a:rPr>
              <a:t>điện gồm có các bộ phận chính là:</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A.</a:t>
            </a:r>
            <a:r>
              <a:rPr lang="nl-NL" sz="2000" dirty="0">
                <a:latin typeface="Times New Roman" pitchFamily="18" charset="0"/>
                <a:cs typeface="Times New Roman" pitchFamily="18" charset="0"/>
              </a:rPr>
              <a:t> Rô-to là phần tạo lực, sta-to là phần quay.</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B.</a:t>
            </a:r>
            <a:r>
              <a:rPr lang="nl-NL" sz="2000" dirty="0">
                <a:latin typeface="Times New Roman" pitchFamily="18" charset="0"/>
                <a:cs typeface="Times New Roman" pitchFamily="18" charset="0"/>
              </a:rPr>
              <a:t> Rô-to là phần quay, sta-to là phần đứng yên.</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C.</a:t>
            </a:r>
            <a:r>
              <a:rPr lang="nl-NL" sz="2000" dirty="0">
                <a:latin typeface="Times New Roman" pitchFamily="18" charset="0"/>
                <a:cs typeface="Times New Roman" pitchFamily="18" charset="0"/>
              </a:rPr>
              <a:t> Rô-to là phần quay, sta-to là phần khởi động.</a:t>
            </a:r>
            <a:endParaRPr lang="en-US" sz="2000" dirty="0">
              <a:latin typeface="Times New Roman" pitchFamily="18" charset="0"/>
              <a:cs typeface="Times New Roman" pitchFamily="18" charset="0"/>
            </a:endParaRPr>
          </a:p>
          <a:p>
            <a:pPr marL="0" indent="0">
              <a:buNone/>
            </a:pPr>
            <a:r>
              <a:rPr lang="nl-NL" sz="2000" dirty="0">
                <a:latin typeface="Times New Roman" pitchFamily="18" charset="0"/>
                <a:cs typeface="Times New Roman" pitchFamily="18" charset="0"/>
              </a:rPr>
              <a:t>	</a:t>
            </a:r>
            <a:r>
              <a:rPr lang="nl-NL" sz="2000" b="1" dirty="0">
                <a:latin typeface="Times New Roman" pitchFamily="18" charset="0"/>
                <a:cs typeface="Times New Roman" pitchFamily="18" charset="0"/>
              </a:rPr>
              <a:t>D.</a:t>
            </a:r>
            <a:r>
              <a:rPr lang="nl-NL" sz="2000" dirty="0">
                <a:latin typeface="Times New Roman" pitchFamily="18" charset="0"/>
                <a:cs typeface="Times New Roman" pitchFamily="18" charset="0"/>
              </a:rPr>
              <a:t> Rô-to là phần đứng yên, sta-to là phần quay</a:t>
            </a:r>
            <a:r>
              <a:rPr lang="nl-NL"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0" indent="0">
              <a:buNone/>
            </a:pPr>
            <a:r>
              <a:rPr lang="nl-NL" sz="2000" b="1" dirty="0" smtClean="0">
                <a:latin typeface="Times New Roman" pitchFamily="18" charset="0"/>
                <a:cs typeface="Times New Roman" pitchFamily="18" charset="0"/>
              </a:rPr>
              <a:t>Câu 8. Khi </a:t>
            </a:r>
            <a:r>
              <a:rPr lang="nl-NL" sz="2000" b="1" dirty="0">
                <a:latin typeface="Times New Roman" pitchFamily="18" charset="0"/>
                <a:cs typeface="Times New Roman" pitchFamily="18" charset="0"/>
              </a:rPr>
              <a:t>điện đã vào động cơ quạt dùng tụ, có tiếng ồn, động cơ không tự khởi động nhưng khi dùng tay quay cánh quạt thì động cơ quay. Nguyên nhân thông thường là do:</a:t>
            </a:r>
            <a:endParaRPr lang="en-US" sz="2000" dirty="0">
              <a:latin typeface="Times New Roman" pitchFamily="18" charset="0"/>
              <a:cs typeface="Times New Roman" pitchFamily="18" charset="0"/>
            </a:endParaRPr>
          </a:p>
          <a:p>
            <a:pPr marL="0" indent="0">
              <a:buNone/>
            </a:pPr>
            <a:r>
              <a:rPr lang="nl-NL" sz="2000" dirty="0" smtClean="0">
                <a:latin typeface="Times New Roman" pitchFamily="18" charset="0"/>
                <a:cs typeface="Times New Roman" pitchFamily="18" charset="0"/>
              </a:rPr>
              <a:t>             </a:t>
            </a:r>
            <a:r>
              <a:rPr lang="nl-NL" sz="2000" b="1" dirty="0" smtClean="0">
                <a:latin typeface="Times New Roman" pitchFamily="18" charset="0"/>
                <a:cs typeface="Times New Roman" pitchFamily="18" charset="0"/>
              </a:rPr>
              <a:t>A</a:t>
            </a:r>
            <a:r>
              <a:rPr lang="nl-NL" sz="2000" b="1" dirty="0">
                <a:latin typeface="Times New Roman" pitchFamily="18" charset="0"/>
                <a:cs typeface="Times New Roman" pitchFamily="18" charset="0"/>
              </a:rPr>
              <a:t>. </a:t>
            </a:r>
            <a:r>
              <a:rPr lang="nl-NL" sz="2000" dirty="0">
                <a:latin typeface="Times New Roman" pitchFamily="18" charset="0"/>
                <a:cs typeface="Times New Roman" pitchFamily="18" charset="0"/>
              </a:rPr>
              <a:t>Mòn bạc đạn. 		</a:t>
            </a:r>
            <a:endParaRPr lang="nl-NL" sz="2000" dirty="0" smtClean="0">
              <a:latin typeface="Times New Roman" pitchFamily="18" charset="0"/>
              <a:cs typeface="Times New Roman" pitchFamily="18" charset="0"/>
            </a:endParaRPr>
          </a:p>
          <a:p>
            <a:pPr marL="0" indent="0">
              <a:buNone/>
            </a:pPr>
            <a:r>
              <a:rPr lang="nl-NL" sz="2000" b="1" dirty="0">
                <a:latin typeface="Times New Roman" pitchFamily="18" charset="0"/>
                <a:cs typeface="Times New Roman" pitchFamily="18" charset="0"/>
              </a:rPr>
              <a:t> </a:t>
            </a:r>
            <a:r>
              <a:rPr lang="nl-NL" sz="2000" b="1" dirty="0" smtClean="0">
                <a:latin typeface="Times New Roman" pitchFamily="18" charset="0"/>
                <a:cs typeface="Times New Roman" pitchFamily="18" charset="0"/>
              </a:rPr>
              <a:t>            B</a:t>
            </a:r>
            <a:r>
              <a:rPr lang="nl-NL" sz="2000" b="1" dirty="0">
                <a:latin typeface="Times New Roman" pitchFamily="18" charset="0"/>
                <a:cs typeface="Times New Roman" pitchFamily="18" charset="0"/>
              </a:rPr>
              <a:t>. </a:t>
            </a:r>
            <a:r>
              <a:rPr lang="nl-NL" sz="2000" dirty="0">
                <a:latin typeface="Times New Roman" pitchFamily="18" charset="0"/>
                <a:cs typeface="Times New Roman" pitchFamily="18" charset="0"/>
              </a:rPr>
              <a:t>Chạm vỏ. </a:t>
            </a:r>
            <a:endParaRPr lang="en-US" sz="2000" dirty="0">
              <a:latin typeface="Times New Roman" pitchFamily="18" charset="0"/>
              <a:cs typeface="Times New Roman" pitchFamily="18" charset="0"/>
            </a:endParaRPr>
          </a:p>
          <a:p>
            <a:pPr marL="0" indent="0">
              <a:buNone/>
            </a:pPr>
            <a:r>
              <a:rPr lang="nl-NL" sz="2000" dirty="0" smtClean="0">
                <a:latin typeface="Times New Roman" pitchFamily="18" charset="0"/>
                <a:cs typeface="Times New Roman" pitchFamily="18" charset="0"/>
              </a:rPr>
              <a:t>             </a:t>
            </a:r>
            <a:r>
              <a:rPr lang="nl-NL" sz="2000" b="1" dirty="0" smtClean="0">
                <a:latin typeface="Times New Roman" pitchFamily="18" charset="0"/>
                <a:cs typeface="Times New Roman" pitchFamily="18" charset="0"/>
              </a:rPr>
              <a:t>C</a:t>
            </a:r>
            <a:r>
              <a:rPr lang="nl-NL" sz="2000" b="1" dirty="0">
                <a:latin typeface="Times New Roman" pitchFamily="18" charset="0"/>
                <a:cs typeface="Times New Roman" pitchFamily="18" charset="0"/>
              </a:rPr>
              <a:t>. </a:t>
            </a:r>
            <a:r>
              <a:rPr lang="nl-NL" sz="2000" dirty="0">
                <a:latin typeface="Times New Roman" pitchFamily="18" charset="0"/>
                <a:cs typeface="Times New Roman" pitchFamily="18" charset="0"/>
              </a:rPr>
              <a:t>Hỏng tụ, hoặc cuộn dây quấn đề bị đứt.	</a:t>
            </a:r>
            <a:endParaRPr lang="nl-NL" sz="2000" dirty="0" smtClean="0">
              <a:latin typeface="Times New Roman" pitchFamily="18" charset="0"/>
              <a:cs typeface="Times New Roman" pitchFamily="18" charset="0"/>
            </a:endParaRPr>
          </a:p>
          <a:p>
            <a:pPr marL="0" indent="0">
              <a:buNone/>
            </a:pPr>
            <a:r>
              <a:rPr lang="nl-NL" sz="2000" b="1" dirty="0">
                <a:latin typeface="Times New Roman" pitchFamily="18" charset="0"/>
                <a:cs typeface="Times New Roman" pitchFamily="18" charset="0"/>
              </a:rPr>
              <a:t> </a:t>
            </a:r>
            <a:r>
              <a:rPr lang="nl-NL" sz="2000" b="1" dirty="0" smtClean="0">
                <a:latin typeface="Times New Roman" pitchFamily="18" charset="0"/>
                <a:cs typeface="Times New Roman" pitchFamily="18" charset="0"/>
              </a:rPr>
              <a:t>            D</a:t>
            </a:r>
            <a:r>
              <a:rPr lang="nl-NL" sz="2000" b="1" dirty="0">
                <a:latin typeface="Times New Roman" pitchFamily="18" charset="0"/>
                <a:cs typeface="Times New Roman" pitchFamily="18" charset="0"/>
              </a:rPr>
              <a:t>. </a:t>
            </a:r>
            <a:r>
              <a:rPr lang="nl-NL" sz="2000" dirty="0">
                <a:latin typeface="Times New Roman" pitchFamily="18" charset="0"/>
                <a:cs typeface="Times New Roman" pitchFamily="18" charset="0"/>
              </a:rPr>
              <a:t>Đứt dây quấn chính (cuộn chạy</a:t>
            </a:r>
            <a:r>
              <a:rPr lang="nl-NL"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0" indent="0">
              <a:buNone/>
            </a:pP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9.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chạy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lắc</a:t>
            </a:r>
            <a:r>
              <a:rPr lang="en-US" sz="2000" b="1" dirty="0">
                <a:latin typeface="Times New Roman" pitchFamily="18" charset="0"/>
                <a:cs typeface="Times New Roman" pitchFamily="18" charset="0"/>
              </a:rPr>
              <a:t>, rung. </a:t>
            </a:r>
            <a:r>
              <a:rPr lang="en-US" sz="2000" b="1" dirty="0" err="1">
                <a:latin typeface="Times New Roman" pitchFamily="18" charset="0"/>
                <a:cs typeface="Times New Roman" pitchFamily="18" charset="0"/>
              </a:rPr>
              <a:t>Nguyên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thường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a:t>
            </a: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đứt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a:t>
            </a:r>
          </a:p>
          <a:p>
            <a:pPr marL="0" indent="0">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mòn</a:t>
            </a:r>
            <a:r>
              <a:rPr lang="en-US" sz="2000" dirty="0">
                <a:latin typeface="Times New Roman" pitchFamily="18" charset="0"/>
                <a:cs typeface="Times New Roman" pitchFamily="18" charset="0"/>
              </a:rPr>
              <a:t> bi, </a:t>
            </a:r>
            <a:r>
              <a:rPr lang="en-US" sz="2000" dirty="0" err="1">
                <a:latin typeface="Times New Roman" pitchFamily="18" charset="0"/>
                <a:cs typeface="Times New Roman" pitchFamily="18" charset="0"/>
              </a:rPr>
              <a:t>mòn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trục</a:t>
            </a:r>
            <a:r>
              <a:rPr lang="en-US" sz="2000" dirty="0">
                <a:latin typeface="Times New Roman" pitchFamily="18" charset="0"/>
                <a:cs typeface="Times New Roman" pitchFamily="18" charset="0"/>
              </a:rPr>
              <a:t>.</a:t>
            </a:r>
          </a:p>
          <a:p>
            <a:pPr marL="0" indent="0">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cháy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a:t>
            </a:r>
          </a:p>
          <a:p>
            <a:pPr marL="0" indent="0">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vỏ</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3168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8" end="8"/>
                                            </p:txEl>
                                          </p:spTgt>
                                        </p:tgtEl>
                                        <p:attrNameLst>
                                          <p:attrName>style.color</p:attrName>
                                        </p:attrNameLst>
                                      </p:cBhvr>
                                      <p:to>
                                        <p:clrVal>
                                          <a:schemeClr val="accent2"/>
                                        </p:clrVal>
                                      </p:to>
                                    </p:set>
                                    <p:set>
                                      <p:cBhvr>
                                        <p:cTn id="13" dur="500" fill="hold"/>
                                        <p:tgtEl>
                                          <p:spTgt spid="3">
                                            <p:txEl>
                                              <p:pRg st="8" end="8"/>
                                            </p:txEl>
                                          </p:spTgt>
                                        </p:tgtEl>
                                        <p:attrNameLst>
                                          <p:attrName>fillcolor</p:attrName>
                                        </p:attrNameLst>
                                      </p:cBhvr>
                                      <p:to>
                                        <p:clrVal>
                                          <a:schemeClr val="accent2"/>
                                        </p:clrVal>
                                      </p:to>
                                    </p:set>
                                    <p:set>
                                      <p:cBhvr>
                                        <p:cTn id="14" dur="500" fill="hold"/>
                                        <p:tgtEl>
                                          <p:spTgt spid="3">
                                            <p:txEl>
                                              <p:pRg st="8" end="8"/>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12" end="12"/>
                                            </p:txEl>
                                          </p:spTgt>
                                        </p:tgtEl>
                                        <p:attrNameLst>
                                          <p:attrName>style.color</p:attrName>
                                        </p:attrNameLst>
                                      </p:cBhvr>
                                      <p:to>
                                        <p:clrVal>
                                          <a:schemeClr val="accent2"/>
                                        </p:clrVal>
                                      </p:to>
                                    </p:set>
                                    <p:set>
                                      <p:cBhvr>
                                        <p:cTn id="19" dur="500" fill="hold"/>
                                        <p:tgtEl>
                                          <p:spTgt spid="3">
                                            <p:txEl>
                                              <p:pRg st="12" end="12"/>
                                            </p:txEl>
                                          </p:spTgt>
                                        </p:tgtEl>
                                        <p:attrNameLst>
                                          <p:attrName>fillcolor</p:attrName>
                                        </p:attrNameLst>
                                      </p:cBhvr>
                                      <p:to>
                                        <p:clrVal>
                                          <a:schemeClr val="accent2"/>
                                        </p:clrVal>
                                      </p:to>
                                    </p:set>
                                    <p:set>
                                      <p:cBhvr>
                                        <p:cTn id="20" dur="500" fill="hold"/>
                                        <p:tgtEl>
                                          <p:spTgt spid="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
          </a:xfrm>
        </p:spPr>
        <p:txBody>
          <a:bodyPr>
            <a:normAutofit fontScale="90000"/>
          </a:bodyPr>
          <a:lstStyle/>
          <a:p>
            <a:endParaRPr lang="en-US" dirty="0"/>
          </a:p>
        </p:txBody>
      </p:sp>
      <p:sp>
        <p:nvSpPr>
          <p:cNvPr id="3" name="Content Placeholder 2"/>
          <p:cNvSpPr>
            <a:spLocks noGrp="1"/>
          </p:cNvSpPr>
          <p:nvPr>
            <p:ph idx="1"/>
          </p:nvPr>
        </p:nvSpPr>
        <p:spPr>
          <a:xfrm>
            <a:off x="76200" y="228600"/>
            <a:ext cx="8915400" cy="6477000"/>
          </a:xfrm>
        </p:spPr>
        <p:txBody>
          <a:bodyPr>
            <a:normAutofit/>
          </a:bodyPr>
          <a:lstStyle/>
          <a:p>
            <a:pPr marL="0" indent="0">
              <a:buNone/>
            </a:pP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10. </a:t>
            </a:r>
            <a:r>
              <a:rPr lang="en-US" sz="2000" b="1" dirty="0" err="1" smtClean="0">
                <a:latin typeface="Times New Roman" pitchFamily="18" charset="0"/>
                <a:cs typeface="Times New Roman" pitchFamily="18" charset="0"/>
              </a:rPr>
              <a:t>Để</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tốt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bền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dụng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chú</a:t>
            </a:r>
            <a:r>
              <a:rPr lang="en-US" sz="2000" b="1" dirty="0">
                <a:latin typeface="Times New Roman" pitchFamily="18" charset="0"/>
                <a:cs typeface="Times New Roman" pitchFamily="18" charset="0"/>
              </a:rPr>
              <a:t> ý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B.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mức</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C.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thoáng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p>
          <a:p>
            <a:pPr marL="0" indent="0">
              <a:buNone/>
            </a:pPr>
            <a:r>
              <a:rPr lang="en-US" sz="2000" dirty="0">
                <a:latin typeface="Times New Roman" pitchFamily="18" charset="0"/>
                <a:cs typeface="Times New Roman" pitchFamily="18" charset="0"/>
              </a:rPr>
              <a:t>D.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 b, c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endParaRPr lang="en-US" sz="2000" dirty="0" smtClean="0">
              <a:latin typeface="Times New Roman" pitchFamily="18" charset="0"/>
              <a:cs typeface="Times New Roman" pitchFamily="18" charset="0"/>
            </a:endParaRPr>
          </a:p>
          <a:p>
            <a:pPr marL="0" indent="0">
              <a:buNone/>
            </a:pP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11.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điện</a:t>
            </a:r>
            <a:r>
              <a:rPr lang="en-US" sz="2000" b="1" dirty="0">
                <a:latin typeface="Times New Roman" pitchFamily="18" charset="0"/>
                <a:cs typeface="Times New Roman" pitchFamily="18" charset="0"/>
              </a:rPr>
              <a:t> 1 </a:t>
            </a:r>
            <a:r>
              <a:rPr lang="en-US" sz="2000" b="1" dirty="0" err="1">
                <a:latin typeface="Times New Roman" pitchFamily="18" charset="0"/>
                <a:cs typeface="Times New Roman" pitchFamily="18" charset="0"/>
              </a:rPr>
              <a:t>pha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đèn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nhất</a:t>
            </a:r>
            <a:r>
              <a:rPr lang="en-US" sz="2000" b="1" dirty="0">
                <a:latin typeface="Times New Roman" pitchFamily="18" charset="0"/>
                <a:cs typeface="Times New Roman" pitchFamily="18" charset="0"/>
              </a:rPr>
              <a:t> ở </a:t>
            </a:r>
            <a:r>
              <a:rPr lang="en-US" sz="2000" b="1" dirty="0" err="1">
                <a:latin typeface="Times New Roman" pitchFamily="18" charset="0"/>
                <a:cs typeface="Times New Roman" pitchFamily="18" charset="0"/>
              </a:rPr>
              <a:t>quạt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a:t>
            </a: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0" indent="0">
              <a:buNone/>
            </a:pPr>
            <a:r>
              <a:rPr lang="fr-FR" sz="2000" dirty="0" smtClean="0">
                <a:latin typeface="Times New Roman" pitchFamily="18" charset="0"/>
                <a:cs typeface="Times New Roman" pitchFamily="18" charset="0"/>
              </a:rPr>
              <a:t>A. </a:t>
            </a:r>
            <a:r>
              <a:rPr lang="fr-FR" sz="2000" dirty="0" err="1" smtClean="0">
                <a:latin typeface="Times New Roman" pitchFamily="18" charset="0"/>
                <a:cs typeface="Times New Roman" pitchFamily="18" charset="0"/>
              </a:rPr>
              <a:t>Đầu</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C.          B.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R.           C.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S.               D. </a:t>
            </a:r>
            <a:r>
              <a:rPr lang="fr-FR" sz="2000" dirty="0" err="1">
                <a:latin typeface="Times New Roman" pitchFamily="18" charset="0"/>
                <a:cs typeface="Times New Roman" pitchFamily="18" charset="0"/>
              </a:rPr>
              <a:t>Chưa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định</a:t>
            </a:r>
            <a:r>
              <a:rPr lang="fr-FR" sz="2000" dirty="0" smtClean="0">
                <a:latin typeface="Times New Roman" pitchFamily="18" charset="0"/>
                <a:cs typeface="Times New Roman" pitchFamily="18" charset="0"/>
              </a:rPr>
              <a:t>.</a:t>
            </a:r>
          </a:p>
          <a:p>
            <a:pPr marL="0" indent="0">
              <a:buNone/>
            </a:pP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12.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điện</a:t>
            </a:r>
            <a:r>
              <a:rPr lang="en-US" sz="2000" b="1" dirty="0">
                <a:latin typeface="Times New Roman" pitchFamily="18" charset="0"/>
                <a:cs typeface="Times New Roman" pitchFamily="18" charset="0"/>
              </a:rPr>
              <a:t> 1 </a:t>
            </a:r>
            <a:r>
              <a:rPr lang="en-US" sz="2000" b="1" dirty="0" err="1">
                <a:latin typeface="Times New Roman" pitchFamily="18" charset="0"/>
                <a:cs typeface="Times New Roman" pitchFamily="18" charset="0"/>
              </a:rPr>
              <a:t>pha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đèn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mờ</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nhất</a:t>
            </a:r>
            <a:r>
              <a:rPr lang="en-US" sz="2000" b="1" dirty="0">
                <a:latin typeface="Times New Roman" pitchFamily="18" charset="0"/>
                <a:cs typeface="Times New Roman" pitchFamily="18" charset="0"/>
              </a:rPr>
              <a:t> ở </a:t>
            </a:r>
            <a:r>
              <a:rPr lang="en-US" sz="2000" b="1" dirty="0" err="1">
                <a:latin typeface="Times New Roman" pitchFamily="18" charset="0"/>
                <a:cs typeface="Times New Roman" pitchFamily="18" charset="0"/>
              </a:rPr>
              <a:t>quạt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0" indent="0">
              <a:buNone/>
            </a:pPr>
            <a:r>
              <a:rPr lang="fr-FR" sz="2000" dirty="0" smtClean="0">
                <a:latin typeface="Times New Roman" pitchFamily="18" charset="0"/>
                <a:cs typeface="Times New Roman" pitchFamily="18" charset="0"/>
              </a:rPr>
              <a:t>A. </a:t>
            </a:r>
            <a:r>
              <a:rPr lang="fr-FR" sz="2000" dirty="0" err="1" smtClean="0">
                <a:latin typeface="Times New Roman" pitchFamily="18" charset="0"/>
                <a:cs typeface="Times New Roman" pitchFamily="18" charset="0"/>
              </a:rPr>
              <a:t>Đầu</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C.          B.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R.           C.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S.               D. </a:t>
            </a:r>
            <a:r>
              <a:rPr lang="fr-FR" sz="2000" dirty="0" err="1">
                <a:latin typeface="Times New Roman" pitchFamily="18" charset="0"/>
                <a:cs typeface="Times New Roman" pitchFamily="18" charset="0"/>
              </a:rPr>
              <a:t>Chưa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định</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marL="0" indent="0">
              <a:buNone/>
            </a:pP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13. </a:t>
            </a:r>
            <a:r>
              <a:rPr lang="en-US" sz="2000" b="1" dirty="0" err="1" smtClean="0">
                <a:latin typeface="Times New Roman" pitchFamily="18" charset="0"/>
                <a:cs typeface="Times New Roman" pitchFamily="18" charset="0"/>
              </a:rPr>
              <a:t>Để</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xác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dây</a:t>
            </a:r>
            <a:r>
              <a:rPr lang="en-US" sz="2000" b="1" dirty="0">
                <a:latin typeface="Times New Roman" pitchFamily="18" charset="0"/>
                <a:cs typeface="Times New Roman" pitchFamily="18" charset="0"/>
              </a:rPr>
              <a:t> ở </a:t>
            </a:r>
            <a:r>
              <a:rPr lang="en-US" sz="2000" b="1" dirty="0" err="1">
                <a:latin typeface="Times New Roman" pitchFamily="18" charset="0"/>
                <a:cs typeface="Times New Roman" pitchFamily="18" charset="0"/>
              </a:rPr>
              <a:t>quạt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bàn</a:t>
            </a:r>
            <a:r>
              <a:rPr lang="en-US" sz="2000" b="1" dirty="0">
                <a:latin typeface="Times New Roman" pitchFamily="18" charset="0"/>
                <a:cs typeface="Times New Roman" pitchFamily="18" charset="0"/>
              </a:rPr>
              <a:t> ta </a:t>
            </a:r>
            <a:r>
              <a:rPr lang="en-US" sz="2000" b="1" dirty="0" err="1">
                <a:latin typeface="Times New Roman" pitchFamily="18" charset="0"/>
                <a:cs typeface="Times New Roman" pitchFamily="18" charset="0"/>
              </a:rPr>
              <a:t>phải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a:t>
            </a:r>
            <a:r>
              <a:rPr lang="en-US" sz="2000" b="1" dirty="0">
                <a:latin typeface="Times New Roman" pitchFamily="18" charset="0"/>
                <a:cs typeface="Times New Roman" pitchFamily="18" charset="0"/>
              </a:rPr>
              <a:t> VOM :</a:t>
            </a:r>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A. 10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B. 20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C. 15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D. 5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a:t>
            </a:r>
            <a:endParaRPr lang="fr-FR" sz="2000" dirty="0" smtClean="0">
              <a:latin typeface="Times New Roman" pitchFamily="18" charset="0"/>
              <a:cs typeface="Times New Roman" pitchFamily="18" charset="0"/>
            </a:endParaRPr>
          </a:p>
          <a:p>
            <a:pPr marL="0" indent="0">
              <a:buNone/>
            </a:pP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14. </a:t>
            </a:r>
            <a:r>
              <a:rPr lang="en-US" sz="2000" b="1" dirty="0" err="1" smtClean="0">
                <a:latin typeface="Times New Roman" pitchFamily="18" charset="0"/>
                <a:cs typeface="Times New Roman" pitchFamily="18" charset="0"/>
              </a:rPr>
              <a:t>Để</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xác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dây</a:t>
            </a:r>
            <a:r>
              <a:rPr lang="en-US" sz="2000" b="1" dirty="0">
                <a:latin typeface="Times New Roman" pitchFamily="18" charset="0"/>
                <a:cs typeface="Times New Roman" pitchFamily="18" charset="0"/>
              </a:rPr>
              <a:t> ở </a:t>
            </a:r>
            <a:r>
              <a:rPr lang="en-US" sz="2000" b="1" dirty="0" err="1">
                <a:latin typeface="Times New Roman" pitchFamily="18" charset="0"/>
                <a:cs typeface="Times New Roman" pitchFamily="18" charset="0"/>
              </a:rPr>
              <a:t>quạt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trần</a:t>
            </a:r>
            <a:r>
              <a:rPr lang="en-US" sz="2000" b="1" dirty="0">
                <a:latin typeface="Times New Roman" pitchFamily="18" charset="0"/>
                <a:cs typeface="Times New Roman" pitchFamily="18" charset="0"/>
              </a:rPr>
              <a:t> ta </a:t>
            </a:r>
            <a:r>
              <a:rPr lang="en-US" sz="2000" b="1" dirty="0" err="1">
                <a:latin typeface="Times New Roman" pitchFamily="18" charset="0"/>
                <a:cs typeface="Times New Roman" pitchFamily="18" charset="0"/>
              </a:rPr>
              <a:t>phải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a:t>
            </a:r>
            <a:r>
              <a:rPr lang="en-US" sz="2000" b="1" dirty="0">
                <a:latin typeface="Times New Roman" pitchFamily="18" charset="0"/>
                <a:cs typeface="Times New Roman" pitchFamily="18" charset="0"/>
              </a:rPr>
              <a:t> VOM :</a:t>
            </a:r>
            <a:endParaRPr lang="en-US" sz="2000"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A.1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B. 2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C. 3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D. 4 </a:t>
            </a:r>
            <a:r>
              <a:rPr lang="en-US" sz="2000" dirty="0" err="1">
                <a:latin typeface="Times New Roman" pitchFamily="18" charset="0"/>
                <a:cs typeface="Times New Roman" pitchFamily="18" charset="0"/>
              </a:rPr>
              <a:t>lần</a:t>
            </a:r>
            <a:r>
              <a:rPr lang="en-US" sz="2000" dirty="0" smtClean="0">
                <a:latin typeface="Times New Roman" pitchFamily="18" charset="0"/>
                <a:cs typeface="Times New Roman" pitchFamily="18" charset="0"/>
              </a:rPr>
              <a:t>.</a:t>
            </a:r>
          </a:p>
          <a:p>
            <a:pPr marL="0" indent="0">
              <a:buNone/>
            </a:pP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15. </a:t>
            </a:r>
            <a:r>
              <a:rPr lang="en-US" sz="2000" b="1" dirty="0" err="1" smtClean="0">
                <a:latin typeface="Times New Roman" pitchFamily="18" charset="0"/>
                <a:cs typeface="Times New Roman" pitchFamily="18" charset="0"/>
              </a:rPr>
              <a:t>Động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điện</a:t>
            </a:r>
            <a:r>
              <a:rPr lang="en-US" sz="2000" b="1" dirty="0">
                <a:latin typeface="Times New Roman" pitchFamily="18" charset="0"/>
                <a:cs typeface="Times New Roman" pitchFamily="18" charset="0"/>
              </a:rPr>
              <a:t> 1 </a:t>
            </a:r>
            <a:r>
              <a:rPr lang="en-US" sz="2000" b="1" dirty="0" err="1">
                <a:latin typeface="Times New Roman" pitchFamily="18" charset="0"/>
                <a:cs typeface="Times New Roman" pitchFamily="18" charset="0"/>
              </a:rPr>
              <a:t>pha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đèn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nhất</a:t>
            </a:r>
            <a:r>
              <a:rPr lang="en-US" sz="2000" b="1" dirty="0">
                <a:latin typeface="Times New Roman" pitchFamily="18" charset="0"/>
                <a:cs typeface="Times New Roman" pitchFamily="18" charset="0"/>
              </a:rPr>
              <a:t> ở </a:t>
            </a:r>
            <a:r>
              <a:rPr lang="en-US" sz="2000" b="1" dirty="0" err="1">
                <a:latin typeface="Times New Roman" pitchFamily="18" charset="0"/>
                <a:cs typeface="Times New Roman" pitchFamily="18" charset="0"/>
              </a:rPr>
              <a:t>quạt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bàn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dây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là</a:t>
            </a: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0" indent="0">
              <a:buNone/>
            </a:pPr>
            <a:r>
              <a:rPr lang="fr-FR" sz="2000" dirty="0">
                <a:latin typeface="Times New Roman" pitchFamily="18" charset="0"/>
                <a:cs typeface="Times New Roman" pitchFamily="18" charset="0"/>
              </a:rPr>
              <a:t>A.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C.          B.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R.           C.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S.               D. </a:t>
            </a:r>
            <a:r>
              <a:rPr lang="fr-FR" sz="2000" dirty="0" err="1">
                <a:latin typeface="Times New Roman" pitchFamily="18" charset="0"/>
                <a:cs typeface="Times New Roman" pitchFamily="18" charset="0"/>
              </a:rPr>
              <a:t>Chưa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định</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Rectangle 3"/>
          <p:cNvSpPr/>
          <p:nvPr/>
        </p:nvSpPr>
        <p:spPr>
          <a:xfrm>
            <a:off x="3429000" y="2743200"/>
            <a:ext cx="1295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10000"/>
            <a:ext cx="1143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4495800"/>
            <a:ext cx="1066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5257800"/>
            <a:ext cx="990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0" y="6324600"/>
            <a:ext cx="2438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752600"/>
            <a:ext cx="2362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lgn="l"/>
            <a:r>
              <a:rPr lang="en-US" sz="2800" b="1" dirty="0" smtClean="0">
                <a:solidFill>
                  <a:srgbClr val="FF0000"/>
                </a:solidFill>
                <a:latin typeface="Times New Roman" pitchFamily="18" charset="0"/>
                <a:cs typeface="Times New Roman" pitchFamily="18" charset="0"/>
              </a:rPr>
              <a:t>I. MỘT SỐ LOẠI QUẠT ĐIỆN THÔNG DỤNG :</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763000" cy="5867400"/>
          </a:xfrm>
        </p:spPr>
        <p:txBody>
          <a:bodyPr>
            <a:normAutofit/>
          </a:bodyPr>
          <a:lstStyle/>
          <a:p>
            <a:pPr marL="457200" indent="-457200">
              <a:buAutoNum type="arabicPeriod"/>
            </a:pP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trần</a:t>
            </a:r>
            <a:r>
              <a:rPr lang="en-US" sz="2400" dirty="0" smtClean="0">
                <a:latin typeface="Times New Roman" pitchFamily="18" charset="0"/>
                <a:cs typeface="Times New Roman" pitchFamily="18" charset="0"/>
              </a:rPr>
              <a:t> </a:t>
            </a:r>
          </a:p>
          <a:p>
            <a:pPr marL="457200" indent="-457200">
              <a:buAutoNum type="arabicPeriod"/>
            </a:pPr>
            <a:endParaRPr lang="en-US" sz="2400" dirty="0">
              <a:latin typeface="Times New Roman" pitchFamily="18" charset="0"/>
              <a:cs typeface="Times New Roman" pitchFamily="18" charset="0"/>
            </a:endParaRPr>
          </a:p>
          <a:p>
            <a:pPr marL="457200" indent="-457200">
              <a:buAutoNum type="arabicPeriod"/>
            </a:pP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bàn</a:t>
            </a:r>
            <a:r>
              <a:rPr lang="en-US" sz="2400" dirty="0" smtClean="0">
                <a:latin typeface="Times New Roman" pitchFamily="18" charset="0"/>
                <a:cs typeface="Times New Roman" pitchFamily="18" charset="0"/>
              </a:rPr>
              <a:t> .</a:t>
            </a:r>
          </a:p>
          <a:p>
            <a:pPr marL="457200" indent="-457200">
              <a:buAutoNum type="arabicPeriod"/>
            </a:pPr>
            <a:endParaRPr lang="en-US" sz="2400" dirty="0">
              <a:latin typeface="Times New Roman" pitchFamily="18" charset="0"/>
              <a:cs typeface="Times New Roman" pitchFamily="18" charset="0"/>
            </a:endParaRPr>
          </a:p>
          <a:p>
            <a:pPr marL="457200" indent="-457200">
              <a:buAutoNum type="arabicPeriod"/>
            </a:pP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tường</a:t>
            </a:r>
            <a:r>
              <a:rPr lang="en-US" sz="2400" dirty="0" smtClean="0">
                <a:latin typeface="Times New Roman" pitchFamily="18" charset="0"/>
                <a:cs typeface="Times New Roman" pitchFamily="18" charset="0"/>
              </a:rPr>
              <a:t> .</a:t>
            </a:r>
          </a:p>
          <a:p>
            <a:pPr marL="457200" indent="-457200">
              <a:buAutoNum type="arabicPeriod"/>
            </a:pPr>
            <a:endParaRPr lang="en-US" sz="2400" dirty="0">
              <a:latin typeface="Times New Roman" pitchFamily="18" charset="0"/>
              <a:cs typeface="Times New Roman" pitchFamily="18" charset="0"/>
            </a:endParaRPr>
          </a:p>
          <a:p>
            <a:pPr marL="457200" indent="-457200">
              <a:buAutoNum type="arabicPeriod"/>
            </a:pP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 .</a:t>
            </a:r>
          </a:p>
          <a:p>
            <a:pPr marL="457200" indent="-457200">
              <a:buAutoNum type="arabicPeriod"/>
            </a:pPr>
            <a:endParaRPr lang="en-US" sz="2400" dirty="0">
              <a:latin typeface="Times New Roman" pitchFamily="18" charset="0"/>
              <a:cs typeface="Times New Roman" pitchFamily="18" charset="0"/>
            </a:endParaRPr>
          </a:p>
          <a:p>
            <a:pPr marL="457200" indent="-457200">
              <a:buAutoNum type="arabicPeriod"/>
            </a:pP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hộp</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00183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FF0000"/>
                </a:solidFill>
                <a:latin typeface="Times New Roman" pitchFamily="18" charset="0"/>
                <a:cs typeface="Times New Roman" pitchFamily="18" charset="0"/>
              </a:rPr>
              <a:t>I. MỘT SỐ LOẠI QUẠT ĐIỆN THÔNG DỤNG :</a:t>
            </a:r>
            <a:endParaRPr lang="en-US" sz="2800" dirty="0">
              <a:latin typeface="Times New Roman" pitchFamily="18" charset="0"/>
              <a:cs typeface="Times New Roman" pitchFamily="18"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36920" y="1219200"/>
            <a:ext cx="5007080" cy="4191000"/>
          </a:xfrm>
          <a:prstGeom prst="rect">
            <a:avLst/>
          </a:prstGeom>
          <a:noFill/>
        </p:spPr>
      </p:pic>
      <p:sp>
        <p:nvSpPr>
          <p:cNvPr id="5" name="Rectangle 4"/>
          <p:cNvSpPr/>
          <p:nvPr/>
        </p:nvSpPr>
        <p:spPr>
          <a:xfrm>
            <a:off x="228600" y="1219200"/>
            <a:ext cx="4038600"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C00000"/>
                </a:solidFill>
                <a:latin typeface="Times New Roman" pitchFamily="18" charset="0"/>
                <a:cs typeface="Times New Roman" pitchFamily="18" charset="0"/>
              </a:rPr>
              <a:t>1.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trần</a:t>
            </a:r>
            <a:r>
              <a:rPr lang="en-US" sz="2400" b="1" dirty="0" smtClean="0">
                <a:solidFill>
                  <a:srgbClr val="C00000"/>
                </a:solidFill>
                <a:latin typeface="Times New Roman" pitchFamily="18" charset="0"/>
                <a:cs typeface="Times New Roman" pitchFamily="18" charset="0"/>
              </a:rPr>
              <a:t> :</a:t>
            </a:r>
          </a:p>
          <a:p>
            <a:pPr marL="342900" indent="-342900">
              <a:buFontTx/>
              <a:buChar char="-"/>
            </a:pPr>
            <a:r>
              <a:rPr lang="en-US" sz="2400" b="1" dirty="0" err="1" smtClean="0">
                <a:solidFill>
                  <a:schemeClr val="tx1"/>
                </a:solidFill>
                <a:latin typeface="Times New Roman" pitchFamily="18" charset="0"/>
                <a:cs typeface="Times New Roman" pitchFamily="18" charset="0"/>
              </a:rPr>
              <a:t>Có</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loại</a:t>
            </a:r>
            <a:r>
              <a:rPr lang="en-US" sz="2400" b="1" dirty="0" smtClean="0">
                <a:solidFill>
                  <a:schemeClr val="tx1"/>
                </a:solidFill>
                <a:latin typeface="Times New Roman" pitchFamily="18" charset="0"/>
                <a:cs typeface="Times New Roman" pitchFamily="18" charset="0"/>
              </a:rPr>
              <a:t> : 2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 3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 4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 5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a:t>
            </a:r>
          </a:p>
          <a:p>
            <a:pPr marL="342900" indent="-342900">
              <a:buFontTx/>
              <a:buChar char="-"/>
            </a:pPr>
            <a:r>
              <a:rPr lang="en-US" sz="2400" b="1" dirty="0" err="1" smtClean="0">
                <a:solidFill>
                  <a:schemeClr val="tx1"/>
                </a:solidFill>
                <a:latin typeface="Times New Roman" pitchFamily="18" charset="0"/>
                <a:cs typeface="Times New Roman" pitchFamily="18" charset="0"/>
              </a:rPr>
              <a:t>Quy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cách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sải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 700, 900, 1400,1500,1800 ( mm)</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1867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400" b="1" dirty="0" smtClean="0">
                <a:solidFill>
                  <a:srgbClr val="C00000"/>
                </a:solidFill>
                <a:latin typeface="Times New Roman" pitchFamily="18" charset="0"/>
                <a:cs typeface="Times New Roman" pitchFamily="18" charset="0"/>
              </a:rPr>
              <a:t>1.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trần</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867400"/>
          </a:xfrm>
        </p:spPr>
        <p:txBody>
          <a:bodyPr>
            <a:normAutofit/>
          </a:bodyPr>
          <a:lstStyle/>
          <a:p>
            <a:pPr marL="457200" indent="-457200">
              <a:buAutoNum type="alphaLcPeriod"/>
            </a:pP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Gồm</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p>
          <a:p>
            <a:pPr marL="0" indent="0">
              <a:buNone/>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Stato</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 R)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 S) </a:t>
            </a:r>
            <a:r>
              <a:rPr lang="en-US" sz="2400" dirty="0" err="1" smtClean="0">
                <a:latin typeface="Times New Roman" pitchFamily="18" charset="0"/>
                <a:cs typeface="Times New Roman" pitchFamily="18" charset="0"/>
              </a:rPr>
              <a:t>đặt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lệch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90</a:t>
            </a:r>
            <a:r>
              <a:rPr lang="en-US" sz="2400" baseline="30000" dirty="0" smtClean="0">
                <a:latin typeface="Times New Roman" pitchFamily="18" charset="0"/>
                <a:cs typeface="Times New Roman" pitchFamily="18" charset="0"/>
              </a:rPr>
              <a:t>0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Rôto</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rôto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stato</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rôto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p>
          <a:p>
            <a:pPr marL="0" indent="0">
              <a:buNone/>
            </a:pPr>
            <a:r>
              <a:rPr lang="en-US" sz="2400" b="1" dirty="0" err="1" smtClean="0">
                <a:solidFill>
                  <a:srgbClr val="C00000"/>
                </a:solidFill>
                <a:latin typeface="Times New Roman" pitchFamily="18" charset="0"/>
                <a:cs typeface="Times New Roman" pitchFamily="18" charset="0"/>
              </a:rPr>
              <a:t>Lưu</a:t>
            </a:r>
            <a:r>
              <a:rPr lang="en-US" sz="2400" b="1" dirty="0" smtClean="0">
                <a:solidFill>
                  <a:srgbClr val="C00000"/>
                </a:solidFill>
                <a:latin typeface="Times New Roman" pitchFamily="18" charset="0"/>
                <a:cs typeface="Times New Roman" pitchFamily="18" charset="0"/>
              </a:rPr>
              <a:t> ý: </a:t>
            </a:r>
            <a:r>
              <a:rPr lang="en-US" sz="2400" b="1" dirty="0" err="1" smtClean="0">
                <a:solidFill>
                  <a:srgbClr val="C00000"/>
                </a:solidFill>
                <a:latin typeface="Times New Roman" pitchFamily="18" charset="0"/>
                <a:cs typeface="Times New Roman" pitchFamily="18" charset="0"/>
              </a:rPr>
              <a:t>Chiều</a:t>
            </a:r>
            <a:r>
              <a:rPr lang="en-US" sz="2400" b="1" dirty="0" smtClean="0">
                <a:solidFill>
                  <a:srgbClr val="C00000"/>
                </a:solidFill>
                <a:latin typeface="Times New Roman" pitchFamily="18" charset="0"/>
                <a:cs typeface="Times New Roman" pitchFamily="18" charset="0"/>
              </a:rPr>
              <a:t> quay </a:t>
            </a:r>
            <a:r>
              <a:rPr lang="en-US" sz="2400" b="1" dirty="0" err="1" smtClean="0">
                <a:solidFill>
                  <a:srgbClr val="C00000"/>
                </a:solidFill>
                <a:latin typeface="Times New Roman" pitchFamily="18" charset="0"/>
                <a:cs typeface="Times New Roman" pitchFamily="18" charset="0"/>
              </a:rPr>
              <a:t>rôto</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ngược</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chiều</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kim</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đồng</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hồ</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352800"/>
            <a:ext cx="4648200" cy="3356828"/>
          </a:xfrm>
          <a:prstGeom prst="rect">
            <a:avLst/>
          </a:prstGeom>
          <a:solidFill>
            <a:srgbClr val="002060"/>
          </a:solidFill>
          <a:ln>
            <a:noFill/>
          </a:ln>
          <a:effec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267200"/>
            <a:ext cx="392092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73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400" b="1" dirty="0" smtClean="0">
                <a:solidFill>
                  <a:srgbClr val="C00000"/>
                </a:solidFill>
                <a:latin typeface="Times New Roman" pitchFamily="18" charset="0"/>
                <a:cs typeface="Times New Roman" pitchFamily="18" charset="0"/>
              </a:rPr>
              <a:t>1.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trần</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867400"/>
          </a:xfrm>
        </p:spPr>
        <p:txBody>
          <a:bodyPr>
            <a:normAutofit/>
          </a:bodyPr>
          <a:lstStyle/>
          <a:p>
            <a:pPr marL="0" indent="0">
              <a:buNone/>
            </a:pP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 </a:t>
            </a:r>
          </a:p>
          <a:p>
            <a:pPr marL="0" indent="0">
              <a:buNone/>
            </a:pPr>
            <a:endParaRPr lang="en-US" sz="2400" b="1"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1 </a:t>
            </a:r>
            <a:r>
              <a:rPr lang="en-US" sz="2400" b="1" dirty="0" err="1" smtClean="0">
                <a:latin typeface="Times New Roman" pitchFamily="18" charset="0"/>
                <a:cs typeface="Times New Roman" pitchFamily="18" charset="0"/>
              </a:rPr>
              <a:t>công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tắc</a:t>
            </a:r>
            <a:r>
              <a:rPr lang="en-US" sz="2400" b="1" dirty="0" smtClean="0">
                <a:latin typeface="Times New Roman" pitchFamily="18" charset="0"/>
                <a:cs typeface="Times New Roman" pitchFamily="18" charset="0"/>
              </a:rPr>
              <a:t> ) .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14599"/>
            <a:ext cx="4696691"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595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400" b="1" dirty="0" smtClean="0">
                <a:solidFill>
                  <a:srgbClr val="C00000"/>
                </a:solidFill>
                <a:latin typeface="Times New Roman" pitchFamily="18" charset="0"/>
                <a:cs typeface="Times New Roman" pitchFamily="18" charset="0"/>
              </a:rPr>
              <a:t>1.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trần</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867400"/>
          </a:xfrm>
        </p:spPr>
        <p:txBody>
          <a:bodyPr>
            <a:normAutofit/>
          </a:bodyPr>
          <a:lstStyle/>
          <a:p>
            <a:pPr marL="0" indent="0">
              <a:buNone/>
            </a:pP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 </a:t>
            </a:r>
          </a:p>
          <a:p>
            <a:pPr marL="0" indent="0">
              <a:buNone/>
            </a:pPr>
            <a:endParaRPr lang="en-US" sz="2400" b="1"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bộ</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tốc</a:t>
            </a:r>
            <a:r>
              <a:rPr lang="en-US" sz="2400" b="1" dirty="0" smtClean="0">
                <a:latin typeface="Times New Roman" pitchFamily="18" charset="0"/>
                <a:cs typeface="Times New Roman" pitchFamily="18" charset="0"/>
              </a:rPr>
              <a:t>  ) .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423783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940" y="2500745"/>
            <a:ext cx="459628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59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400" b="1" dirty="0" smtClean="0">
                <a:solidFill>
                  <a:srgbClr val="C00000"/>
                </a:solidFill>
                <a:latin typeface="Times New Roman" pitchFamily="18" charset="0"/>
                <a:cs typeface="Times New Roman" pitchFamily="18" charset="0"/>
              </a:rPr>
              <a:t>1.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trần</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867400"/>
          </a:xfrm>
        </p:spPr>
        <p:txBody>
          <a:bodyPr>
            <a:normAutofit/>
          </a:bodyPr>
          <a:lstStyle/>
          <a:p>
            <a:pPr marL="0" indent="0">
              <a:buNone/>
            </a:pP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 </a:t>
            </a:r>
            <a:endParaRPr lang="en-US" sz="2400" b="1"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1 </a:t>
            </a:r>
            <a:r>
              <a:rPr lang="en-US" sz="2400" b="1" dirty="0" err="1" smtClean="0">
                <a:latin typeface="Times New Roman" pitchFamily="18" charset="0"/>
                <a:cs typeface="Times New Roman" pitchFamily="18" charset="0"/>
              </a:rPr>
              <a:t>biến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trở</a:t>
            </a:r>
            <a:r>
              <a:rPr lang="en-US" sz="2400" b="1" dirty="0" smtClean="0">
                <a:latin typeface="Times New Roman" pitchFamily="18" charset="0"/>
                <a:cs typeface="Times New Roman" pitchFamily="18" charset="0"/>
              </a:rPr>
              <a:t> ) .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4483100" cy="375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95779"/>
            <a:ext cx="3495421" cy="349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59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400" b="1" dirty="0" smtClean="0">
                <a:solidFill>
                  <a:srgbClr val="C00000"/>
                </a:solidFill>
                <a:latin typeface="Times New Roman" pitchFamily="18" charset="0"/>
                <a:cs typeface="Times New Roman" pitchFamily="18" charset="0"/>
              </a:rPr>
              <a:t>1.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trần</a:t>
            </a:r>
            <a:r>
              <a:rPr lang="en-US" sz="2400" b="1" dirty="0" smtClean="0">
                <a:solidFill>
                  <a:srgbClr val="C00000"/>
                </a:solidFill>
                <a:latin typeface="Times New Roman" pitchFamily="18" charset="0"/>
                <a:cs typeface="Times New Roman" pitchFamily="18" charset="0"/>
              </a:rPr>
              <a:t> :</a:t>
            </a:r>
            <a:endParaRPr lang="en-US" sz="2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867400"/>
          </a:xfrm>
        </p:spPr>
        <p:txBody>
          <a:bodyPr>
            <a:normAutofit/>
          </a:bodyPr>
          <a:lstStyle/>
          <a:p>
            <a:pPr marL="0" indent="0">
              <a:buNone/>
            </a:pP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khiển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 </a:t>
            </a:r>
          </a:p>
          <a:p>
            <a:pPr marL="0" indent="0">
              <a:buNone/>
            </a:pPr>
            <a:endParaRPr lang="en-US" sz="2400" b="1"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tử</a:t>
            </a:r>
            <a:r>
              <a:rPr lang="en-US" sz="2400" b="1" dirty="0" smtClean="0">
                <a:latin typeface="Times New Roman" pitchFamily="18" charset="0"/>
                <a:cs typeface="Times New Roman" pitchFamily="18" charset="0"/>
              </a:rPr>
              <a:t> ) .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362200"/>
            <a:ext cx="7010399" cy="4038599"/>
          </a:xfrm>
          <a:prstGeom prst="rect">
            <a:avLst/>
          </a:prstGeom>
          <a:noFill/>
        </p:spPr>
      </p:pic>
    </p:spTree>
    <p:extLst>
      <p:ext uri="{BB962C8B-B14F-4D97-AF65-F5344CB8AC3E}">
        <p14:creationId xmlns:p14="http://schemas.microsoft.com/office/powerpoint/2010/main" val="374732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FF0000"/>
                </a:solidFill>
                <a:latin typeface="Times New Roman" pitchFamily="18" charset="0"/>
                <a:cs typeface="Times New Roman" pitchFamily="18" charset="0"/>
              </a:rPr>
              <a:t>I. MỘT SỐ LOẠI QUẠT ĐIỆN THÔNG DỤNG :</a:t>
            </a:r>
            <a:endParaRPr lang="en-US" sz="2800" dirty="0">
              <a:latin typeface="Times New Roman" pitchFamily="18" charset="0"/>
              <a:cs typeface="Times New Roman" pitchFamily="18" charset="0"/>
            </a:endParaRPr>
          </a:p>
        </p:txBody>
      </p:sp>
      <p:sp>
        <p:nvSpPr>
          <p:cNvPr id="5" name="Rectangle 4"/>
          <p:cNvSpPr/>
          <p:nvPr/>
        </p:nvSpPr>
        <p:spPr>
          <a:xfrm>
            <a:off x="228600" y="1219200"/>
            <a:ext cx="2514600"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latin typeface="Times New Roman" pitchFamily="18" charset="0"/>
                <a:cs typeface="Times New Roman" pitchFamily="18" charset="0"/>
              </a:rPr>
              <a:t>2</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Quạt</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bàn</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có</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tụ</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điện</a:t>
            </a:r>
            <a:r>
              <a:rPr lang="en-US" sz="2400" b="1" dirty="0" smtClean="0">
                <a:solidFill>
                  <a:srgbClr val="C00000"/>
                </a:solidFill>
                <a:latin typeface="Times New Roman" pitchFamily="18" charset="0"/>
                <a:cs typeface="Times New Roman" pitchFamily="18" charset="0"/>
              </a:rPr>
              <a:t> :</a:t>
            </a:r>
          </a:p>
          <a:p>
            <a:pPr marL="342900" indent="-342900">
              <a:buFontTx/>
              <a:buChar char="-"/>
            </a:pPr>
            <a:r>
              <a:rPr lang="en-US" sz="2400" b="1" dirty="0" err="1" smtClean="0">
                <a:solidFill>
                  <a:schemeClr val="tx1"/>
                </a:solidFill>
                <a:latin typeface="Times New Roman" pitchFamily="18" charset="0"/>
                <a:cs typeface="Times New Roman" pitchFamily="18" charset="0"/>
              </a:rPr>
              <a:t>Có</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loại</a:t>
            </a:r>
            <a:r>
              <a:rPr lang="en-US" sz="2400" b="1" dirty="0" smtClean="0">
                <a:solidFill>
                  <a:schemeClr val="tx1"/>
                </a:solidFill>
                <a:latin typeface="Times New Roman" pitchFamily="18" charset="0"/>
                <a:cs typeface="Times New Roman" pitchFamily="18" charset="0"/>
              </a:rPr>
              <a:t> :  3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 4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 5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a:t>
            </a:r>
          </a:p>
          <a:p>
            <a:pPr marL="342900" indent="-342900">
              <a:buFontTx/>
              <a:buChar char="-"/>
            </a:pPr>
            <a:r>
              <a:rPr lang="en-US" sz="2400" b="1" dirty="0" err="1" smtClean="0">
                <a:solidFill>
                  <a:schemeClr val="tx1"/>
                </a:solidFill>
                <a:latin typeface="Times New Roman" pitchFamily="18" charset="0"/>
                <a:cs typeface="Times New Roman" pitchFamily="18" charset="0"/>
              </a:rPr>
              <a:t>Quy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cách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sải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cánh</a:t>
            </a:r>
            <a:r>
              <a:rPr lang="en-US" sz="2400" b="1" dirty="0" smtClean="0">
                <a:solidFill>
                  <a:schemeClr val="tx1"/>
                </a:solidFill>
                <a:latin typeface="Times New Roman" pitchFamily="18" charset="0"/>
                <a:cs typeface="Times New Roman" pitchFamily="18" charset="0"/>
              </a:rPr>
              <a:t> : 200 , 250 , 300 , 350 ( mm)</a:t>
            </a:r>
            <a:endParaRPr lang="en-US" sz="2400" b="1" dirty="0">
              <a:solidFill>
                <a:schemeClr val="tx1"/>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44782"/>
            <a:ext cx="5511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0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500</Words>
  <Application>Microsoft Office PowerPoint</Application>
  <PresentationFormat>On-screen Show (4:3)</PresentationFormat>
  <Paragraphs>105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CHỦ ĐỀ  MỘT SỐ MẠCH ĐIỀU KHIỂN ĐỘNG CƠ ĐIỆN XOAY CHIỀU MỘT PHA </vt:lpstr>
      <vt:lpstr>I. MỘT SỐ LOẠI QUẠT ĐIỆN THÔNG DỤNG :</vt:lpstr>
      <vt:lpstr>I. MỘT SỐ LOẠI QUẠT ĐIỆN THÔNG DỤNG :</vt:lpstr>
      <vt:lpstr>1. Quạt trần :</vt:lpstr>
      <vt:lpstr>1. Quạt trần :</vt:lpstr>
      <vt:lpstr>1. Quạt trần :</vt:lpstr>
      <vt:lpstr>1. Quạt trần :</vt:lpstr>
      <vt:lpstr>1. Quạt trần :</vt:lpstr>
      <vt:lpstr>I. MỘT SỐ LOẠI QUẠT ĐIỆN THÔNG DỤNG :</vt:lpstr>
      <vt:lpstr>2. Quạt bàn có tụ điện :</vt:lpstr>
      <vt:lpstr>II. Câu hỏi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cp:revision>
  <dcterms:created xsi:type="dcterms:W3CDTF">2021-12-27T10:13:55Z</dcterms:created>
  <dcterms:modified xsi:type="dcterms:W3CDTF">2021-12-29T01:32:06Z</dcterms:modified>
</cp:coreProperties>
</file>