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5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Questrial" panose="02000000000000000000" pitchFamily="2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7"/>
  </p:normalViewPr>
  <p:slideViewPr>
    <p:cSldViewPr snapToGrid="0" snapToObjects="1">
      <p:cViewPr varScale="1">
        <p:scale>
          <a:sx n="85" d="100"/>
          <a:sy n="85" d="100"/>
        </p:scale>
        <p:origin x="10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405dd5914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g405dd5914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405dd59145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g405dd59145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405701daa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g405701daa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2" descr="\\DROBO-FS\QuickDrops\JB\PPTX NG\Droplets\LightingOverlay.png"/>
          <p:cNvPicPr preferRelativeResize="0"/>
          <p:nvPr/>
        </p:nvPicPr>
        <p:blipFill rotWithShape="1">
          <a:blip r:embed="rId2">
            <a:alphaModFix amt="30000"/>
          </a:blip>
          <a:srcRect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" name="Google Shape;54;p2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</p:grpSpPr>
        <p:sp>
          <p:nvSpPr>
            <p:cNvPr id="55" name="Google Shape;55;p2"/>
            <p:cNvSpPr/>
            <p:nvPr/>
          </p:nvSpPr>
          <p:spPr>
            <a:xfrm>
              <a:off x="1209675" y="4763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14338" y="9525"/>
              <a:ext cx="28575" cy="4481513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l" t="t" r="r" b="b"/>
              <a:pathLst>
                <a:path w="96" h="572" extrusionOk="0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1" name="Google Shape;61;p2"/>
            <p:cNvSpPr/>
            <p:nvPr/>
          </p:nvSpPr>
          <p:spPr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l" t="t" r="r" b="b"/>
              <a:pathLst>
                <a:path w="237" h="1135" extrusionOk="0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2" name="Google Shape;62;p2"/>
            <p:cNvSpPr/>
            <p:nvPr/>
          </p:nvSpPr>
          <p:spPr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l" t="t" r="r" b="b"/>
              <a:pathLst>
                <a:path w="234" h="898" extrusionOk="0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4" name="Google Shape;64;p2"/>
            <p:cNvSpPr/>
            <p:nvPr/>
          </p:nvSpPr>
          <p:spPr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5" name="Google Shape;65;p2"/>
            <p:cNvSpPr/>
            <p:nvPr/>
          </p:nvSpPr>
          <p:spPr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l" t="t" r="r" b="b"/>
              <a:pathLst>
                <a:path w="264" h="329" extrusionOk="0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8" name="Google Shape;68;p2"/>
            <p:cNvSpPr/>
            <p:nvPr/>
          </p:nvSpPr>
          <p:spPr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l" t="t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l" t="t" r="r" b="b"/>
              <a:pathLst>
                <a:path w="96" h="572" extrusionOk="0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0" name="Google Shape;70;p2"/>
            <p:cNvSpPr/>
            <p:nvPr/>
          </p:nvSpPr>
          <p:spPr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l" t="t" r="r" b="b"/>
              <a:pathLst>
                <a:path w="213" h="766" extrusionOk="0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3" name="Google Shape;73;p2"/>
            <p:cNvSpPr/>
            <p:nvPr/>
          </p:nvSpPr>
          <p:spPr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l" t="t" r="r" b="b"/>
              <a:pathLst>
                <a:path w="84" h="168" extrusionOk="0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6" name="Google Shape;76;p2"/>
            <p:cNvSpPr/>
            <p:nvPr/>
          </p:nvSpPr>
          <p:spPr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l" t="t" r="r" b="b"/>
              <a:pathLst>
                <a:path w="84" h="170" extrusionOk="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8" name="Google Shape;78;p2"/>
            <p:cNvSpPr/>
            <p:nvPr/>
          </p:nvSpPr>
          <p:spPr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l" t="t" r="r" b="b"/>
              <a:pathLst>
                <a:path w="195" h="982" extrusionOk="0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0" name="Google Shape;80;p2"/>
            <p:cNvSpPr/>
            <p:nvPr/>
          </p:nvSpPr>
          <p:spPr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l" t="t" r="r" b="b"/>
              <a:pathLst>
                <a:path w="192" h="1120" extrusionOk="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2" name="Google Shape;82;p2"/>
            <p:cNvSpPr/>
            <p:nvPr/>
          </p:nvSpPr>
          <p:spPr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42938" y="6610350"/>
              <a:ext cx="23813" cy="242888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l" t="t" r="r" b="b"/>
              <a:pathLst>
                <a:path w="120" h="291" extrusionOk="0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6" name="Google Shape;86;p2"/>
            <p:cNvSpPr/>
            <p:nvPr/>
          </p:nvSpPr>
          <p:spPr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l" t="t" r="r" b="b"/>
              <a:pathLst>
                <a:path w="135" h="476" extrusionOk="0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7" name="Google Shape;87;p2"/>
            <p:cNvSpPr/>
            <p:nvPr/>
          </p:nvSpPr>
          <p:spPr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l" t="t" r="r" b="b"/>
              <a:pathLst>
                <a:path w="402" h="2536" extrusionOk="0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9" name="Google Shape;89;p2"/>
            <p:cNvSpPr/>
            <p:nvPr/>
          </p:nvSpPr>
          <p:spPr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l" t="t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0" name="Google Shape;90;p2"/>
            <p:cNvSpPr/>
            <p:nvPr/>
          </p:nvSpPr>
          <p:spPr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l" t="t" r="r" b="b"/>
              <a:pathLst>
                <a:path w="90" h="299" extrusionOk="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2" name="Google Shape;92;p2"/>
            <p:cNvSpPr/>
            <p:nvPr/>
          </p:nvSpPr>
          <p:spPr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l" t="t" r="r" b="b"/>
              <a:pathLst>
                <a:path w="72" h="285" extrusionOk="0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4" name="Google Shape;94;p2"/>
            <p:cNvSpPr/>
            <p:nvPr/>
          </p:nvSpPr>
          <p:spPr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228725" y="4662488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l" t="t" r="r" b="b"/>
              <a:pathLst>
                <a:path w="234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7" name="Google Shape;97;p2"/>
            <p:cNvSpPr/>
            <p:nvPr/>
          </p:nvSpPr>
          <p:spPr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l" t="t" r="r" b="b"/>
              <a:pathLst>
                <a:path w="219" h="1802" extrusionOk="0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9" name="Google Shape;99;p2"/>
            <p:cNvSpPr/>
            <p:nvPr/>
          </p:nvSpPr>
          <p:spPr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l" t="t" r="r" b="b"/>
              <a:pathLst>
                <a:path w="234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2" name="Google Shape;102;p2"/>
            <p:cNvSpPr/>
            <p:nvPr/>
          </p:nvSpPr>
          <p:spPr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3" name="Google Shape;103;p2"/>
            <p:cNvSpPr/>
            <p:nvPr/>
          </p:nvSpPr>
          <p:spPr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l" t="t" r="r" b="b"/>
              <a:pathLst>
                <a:path w="264" h="332" extrusionOk="0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6" name="Google Shape;106;p2"/>
            <p:cNvSpPr/>
            <p:nvPr/>
          </p:nvSpPr>
          <p:spPr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l" t="t" r="r" b="b"/>
              <a:pathLst>
                <a:path w="147" h="3215" extrusionOk="0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8" name="Google Shape;108;p2"/>
            <p:cNvSpPr/>
            <p:nvPr/>
          </p:nvSpPr>
          <p:spPr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2"/>
          <p:cNvSpPr txBox="1"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mes New Roman"/>
              <a:buNone/>
              <a:defRPr sz="4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0" name="Google Shape;110;p2"/>
          <p:cNvSpPr txBox="1"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1" name="Google Shape;111;p2"/>
          <p:cNvSpPr txBox="1">
            <a:spLocks noGrp="1"/>
          </p:cNvSpPr>
          <p:nvPr>
            <p:ph type="dt" idx="10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2" name="Google Shape;112;p2"/>
          <p:cNvSpPr txBox="1">
            <a:spLocks noGrp="1"/>
          </p:cNvSpPr>
          <p:nvPr>
            <p:ph type="ftr" idx="11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3" name="Google Shape;113;p2"/>
          <p:cNvSpPr txBox="1">
            <a:spLocks noGrp="1"/>
          </p:cNvSpPr>
          <p:nvPr>
            <p:ph type="sldNum" idx="12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 txBox="1"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Questrial"/>
              <a:buNone/>
              <a:defRPr sz="3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7" name="Google Shape;167;p11"/>
          <p:cNvSpPr>
            <a:spLocks noGrp="1"/>
          </p:cNvSpPr>
          <p:nvPr>
            <p:ph type="pic" idx="2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8" name="Google Shape;168;p11"/>
          <p:cNvSpPr txBox="1">
            <a:spLocks noGrp="1"/>
          </p:cNvSpPr>
          <p:nvPr>
            <p:ph type="body" idx="1"/>
          </p:nvPr>
        </p:nvSpPr>
        <p:spPr>
          <a:xfrm>
            <a:off x="1141364" y="5124020"/>
            <a:ext cx="9910859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9" name="Google Shape;169;p11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0" name="Google Shape;170;p11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1" name="Google Shape;171;p11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"/>
          <p:cNvSpPr txBox="1"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4" name="Google Shape;174;p12"/>
          <p:cNvSpPr txBox="1">
            <a:spLocks noGrp="1"/>
          </p:cNvSpPr>
          <p:nvPr>
            <p:ph type="body" idx="1"/>
          </p:nvPr>
        </p:nvSpPr>
        <p:spPr>
          <a:xfrm>
            <a:off x="1141410" y="4419599"/>
            <a:ext cx="9904459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5" name="Google Shape;175;p12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6" name="Google Shape;176;p12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7" name="Google Shape;177;p12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"/>
          <p:cNvSpPr txBox="1"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body" idx="1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body" idx="2"/>
          </p:nvPr>
        </p:nvSpPr>
        <p:spPr>
          <a:xfrm>
            <a:off x="1141411" y="4309919"/>
            <a:ext cx="9906002" cy="148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5" name="Google Shape;185;p13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Questrial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“</a:t>
            </a:r>
            <a:endParaRPr/>
          </a:p>
        </p:txBody>
      </p:sp>
      <p:sp>
        <p:nvSpPr>
          <p:cNvPr id="186" name="Google Shape;186;p13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Questrial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"/>
          <p:cNvSpPr txBox="1"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9" name="Google Shape;189;p14"/>
          <p:cNvSpPr txBox="1">
            <a:spLocks noGrp="1"/>
          </p:cNvSpPr>
          <p:nvPr>
            <p:ph type="body" idx="1"/>
          </p:nvPr>
        </p:nvSpPr>
        <p:spPr>
          <a:xfrm>
            <a:off x="1141364" y="4657655"/>
            <a:ext cx="9904505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0" name="Google Shape;190;p14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1" name="Google Shape;191;p14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2" name="Google Shape;192;p14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5" name="Google Shape;195;p15"/>
          <p:cNvSpPr txBox="1"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6" name="Google Shape;196;p15"/>
          <p:cNvSpPr txBox="1">
            <a:spLocks noGrp="1"/>
          </p:cNvSpPr>
          <p:nvPr>
            <p:ph type="body" idx="2"/>
          </p:nvPr>
        </p:nvSpPr>
        <p:spPr>
          <a:xfrm>
            <a:off x="1127918" y="3360263"/>
            <a:ext cx="3208735" cy="24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7" name="Google Shape;197;p15"/>
          <p:cNvSpPr txBox="1">
            <a:spLocks noGrp="1"/>
          </p:cNvSpPr>
          <p:nvPr>
            <p:ph type="body" idx="3"/>
          </p:nvPr>
        </p:nvSpPr>
        <p:spPr>
          <a:xfrm>
            <a:off x="4514766" y="2677635"/>
            <a:ext cx="318438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8" name="Google Shape;198;p15"/>
          <p:cNvSpPr txBox="1">
            <a:spLocks noGrp="1"/>
          </p:cNvSpPr>
          <p:nvPr>
            <p:ph type="body" idx="4"/>
          </p:nvPr>
        </p:nvSpPr>
        <p:spPr>
          <a:xfrm>
            <a:off x="4504213" y="3363435"/>
            <a:ext cx="3195830" cy="24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9" name="Google Shape;199;p15"/>
          <p:cNvSpPr txBox="1">
            <a:spLocks noGrp="1"/>
          </p:cNvSpPr>
          <p:nvPr>
            <p:ph type="body" idx="5"/>
          </p:nvPr>
        </p:nvSpPr>
        <p:spPr>
          <a:xfrm>
            <a:off x="7852442" y="2674463"/>
            <a:ext cx="3194968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0" name="Google Shape;200;p15"/>
          <p:cNvSpPr txBox="1">
            <a:spLocks noGrp="1"/>
          </p:cNvSpPr>
          <p:nvPr>
            <p:ph type="body" idx="6"/>
          </p:nvPr>
        </p:nvSpPr>
        <p:spPr>
          <a:xfrm>
            <a:off x="7852442" y="3360263"/>
            <a:ext cx="3194968" cy="24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1" name="Google Shape;201;p15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2" name="Google Shape;202;p15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3" name="Google Shape;203;p15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"/>
          <p:cNvSpPr txBox="1"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6" name="Google Shape;206;p16"/>
          <p:cNvSpPr txBox="1"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7" name="Google Shape;207;p16"/>
          <p:cNvSpPr>
            <a:spLocks noGrp="1"/>
          </p:cNvSpPr>
          <p:nvPr>
            <p:ph type="pic" idx="2"/>
          </p:nvPr>
        </p:nvSpPr>
        <p:spPr>
          <a:xfrm>
            <a:off x="1141413" y="2666998"/>
            <a:ext cx="3195240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8" name="Google Shape;208;p16"/>
          <p:cNvSpPr txBox="1">
            <a:spLocks noGrp="1"/>
          </p:cNvSpPr>
          <p:nvPr>
            <p:ph type="body" idx="3"/>
          </p:nvPr>
        </p:nvSpPr>
        <p:spPr>
          <a:xfrm>
            <a:off x="1141413" y="4980858"/>
            <a:ext cx="3195240" cy="817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9" name="Google Shape;209;p16"/>
          <p:cNvSpPr txBox="1">
            <a:spLocks noGrp="1"/>
          </p:cNvSpPr>
          <p:nvPr>
            <p:ph type="body" idx="4"/>
          </p:nvPr>
        </p:nvSpPr>
        <p:spPr>
          <a:xfrm>
            <a:off x="4489053" y="4404596"/>
            <a:ext cx="32004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0" name="Google Shape;210;p16"/>
          <p:cNvSpPr>
            <a:spLocks noGrp="1"/>
          </p:cNvSpPr>
          <p:nvPr>
            <p:ph type="pic" idx="5"/>
          </p:nvPr>
        </p:nvSpPr>
        <p:spPr>
          <a:xfrm>
            <a:off x="4489053" y="2666998"/>
            <a:ext cx="3198940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1" name="Google Shape;211;p16"/>
          <p:cNvSpPr txBox="1">
            <a:spLocks noGrp="1"/>
          </p:cNvSpPr>
          <p:nvPr>
            <p:ph type="body" idx="6"/>
          </p:nvPr>
        </p:nvSpPr>
        <p:spPr>
          <a:xfrm>
            <a:off x="4487593" y="4980857"/>
            <a:ext cx="3200400" cy="810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2" name="Google Shape;212;p16"/>
          <p:cNvSpPr txBox="1">
            <a:spLocks noGrp="1"/>
          </p:cNvSpPr>
          <p:nvPr>
            <p:ph type="body" idx="7"/>
          </p:nvPr>
        </p:nvSpPr>
        <p:spPr>
          <a:xfrm>
            <a:off x="7852567" y="4404595"/>
            <a:ext cx="31907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3" name="Google Shape;213;p16"/>
          <p:cNvSpPr>
            <a:spLocks noGrp="1"/>
          </p:cNvSpPr>
          <p:nvPr>
            <p:ph type="pic" idx="8"/>
          </p:nvPr>
        </p:nvSpPr>
        <p:spPr>
          <a:xfrm>
            <a:off x="7852442" y="2666998"/>
            <a:ext cx="3194969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4" name="Google Shape;214;p16"/>
          <p:cNvSpPr txBox="1">
            <a:spLocks noGrp="1"/>
          </p:cNvSpPr>
          <p:nvPr>
            <p:ph type="body" idx="9"/>
          </p:nvPr>
        </p:nvSpPr>
        <p:spPr>
          <a:xfrm>
            <a:off x="7852442" y="4980854"/>
            <a:ext cx="3194968" cy="81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5" name="Google Shape;215;p16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6" name="Google Shape;216;p16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7" name="Google Shape;217;p16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0" name="Google Shape;220;p17"/>
          <p:cNvSpPr txBox="1">
            <a:spLocks noGrp="1"/>
          </p:cNvSpPr>
          <p:nvPr>
            <p:ph type="body" idx="1"/>
          </p:nvPr>
        </p:nvSpPr>
        <p:spPr>
          <a:xfrm rot="5400000">
            <a:off x="4323555" y="-932655"/>
            <a:ext cx="3541714" cy="990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1" name="Google Shape;221;p17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2" name="Google Shape;222;p17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3" name="Google Shape;223;p17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"/>
          <p:cNvSpPr txBox="1">
            <a:spLocks noGrp="1"/>
          </p:cNvSpPr>
          <p:nvPr>
            <p:ph type="title"/>
          </p:nvPr>
        </p:nvSpPr>
        <p:spPr>
          <a:xfrm rot="5400000">
            <a:off x="7454105" y="2197894"/>
            <a:ext cx="5181601" cy="2005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6" name="Google Shape;226;p18"/>
          <p:cNvSpPr txBox="1">
            <a:spLocks noGrp="1"/>
          </p:cNvSpPr>
          <p:nvPr>
            <p:ph type="body" idx="1"/>
          </p:nvPr>
        </p:nvSpPr>
        <p:spPr>
          <a:xfrm rot="5400000">
            <a:off x="2424904" y="-673895"/>
            <a:ext cx="5181601" cy="7748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7" name="Google Shape;227;p18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8" name="Google Shape;228;p18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9" name="Google Shape;229;p18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  <a:defRPr sz="3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6" name="Google Shape;116;p3"/>
          <p:cNvSpPr txBox="1"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7" name="Google Shape;117;p3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8" name="Google Shape;118;p3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9" name="Google Shape;119;p3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  <a:defRPr sz="3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2" name="Google Shape;122;p4"/>
          <p:cNvSpPr txBox="1"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3" name="Google Shape;123;p4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4" name="Google Shape;124;p4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5" name="Google Shape;125;p4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body" idx="1"/>
          </p:nvPr>
        </p:nvSpPr>
        <p:spPr>
          <a:xfrm>
            <a:off x="1141410" y="2249486"/>
            <a:ext cx="487838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body" idx="2"/>
          </p:nvPr>
        </p:nvSpPr>
        <p:spPr>
          <a:xfrm>
            <a:off x="6172200" y="2249486"/>
            <a:ext cx="4875211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2" name="Google Shape;132;p5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5" name="Google Shape;135;p6"/>
          <p:cNvSpPr txBox="1"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6" name="Google Shape;136;p6"/>
          <p:cNvSpPr txBox="1">
            <a:spLocks noGrp="1"/>
          </p:cNvSpPr>
          <p:nvPr>
            <p:ph type="body" idx="2"/>
          </p:nvPr>
        </p:nvSpPr>
        <p:spPr>
          <a:xfrm>
            <a:off x="1141410" y="3073397"/>
            <a:ext cx="4878391" cy="271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7" name="Google Shape;137;p6"/>
          <p:cNvSpPr txBox="1">
            <a:spLocks noGrp="1"/>
          </p:cNvSpPr>
          <p:nvPr>
            <p:ph type="body" idx="3"/>
          </p:nvPr>
        </p:nvSpPr>
        <p:spPr>
          <a:xfrm>
            <a:off x="6400808" y="2249485"/>
            <a:ext cx="46466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8" name="Google Shape;138;p6"/>
          <p:cNvSpPr txBox="1">
            <a:spLocks noGrp="1"/>
          </p:cNvSpPr>
          <p:nvPr>
            <p:ph type="body" idx="4"/>
          </p:nvPr>
        </p:nvSpPr>
        <p:spPr>
          <a:xfrm>
            <a:off x="6172200" y="3073397"/>
            <a:ext cx="4875210" cy="271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9" name="Google Shape;139;p6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0" name="Google Shape;140;p6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1" name="Google Shape;141;p6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4" name="Google Shape;144;p7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5" name="Google Shape;145;p7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6" name="Google Shape;146;p7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9" name="Google Shape;149;p8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0" name="Google Shape;150;p8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 txBox="1"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Questrial"/>
              <a:buNone/>
              <a:defRPr sz="3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3" name="Google Shape;153;p9"/>
          <p:cNvSpPr txBox="1">
            <a:spLocks noGrp="1"/>
          </p:cNvSpPr>
          <p:nvPr>
            <p:ph type="body" idx="1"/>
          </p:nvPr>
        </p:nvSpPr>
        <p:spPr>
          <a:xfrm>
            <a:off x="5156200" y="592666"/>
            <a:ext cx="5891209" cy="5198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4" name="Google Shape;154;p9"/>
          <p:cNvSpPr txBox="1">
            <a:spLocks noGrp="1"/>
          </p:cNvSpPr>
          <p:nvPr>
            <p:ph type="body" idx="2"/>
          </p:nvPr>
        </p:nvSpPr>
        <p:spPr>
          <a:xfrm>
            <a:off x="1146705" y="2249486"/>
            <a:ext cx="3856037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5" name="Google Shape;155;p9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6" name="Google Shape;156;p9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7" name="Google Shape;157;p9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Questrial"/>
              <a:buNone/>
              <a:defRPr sz="3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0" name="Google Shape;160;p10"/>
          <p:cNvSpPr>
            <a:spLocks noGrp="1"/>
          </p:cNvSpPr>
          <p:nvPr>
            <p:ph type="pic" idx="2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1" name="Google Shape;161;p10"/>
          <p:cNvSpPr txBox="1">
            <a:spLocks noGrp="1"/>
          </p:cNvSpPr>
          <p:nvPr>
            <p:ph type="body" idx="1"/>
          </p:nvPr>
        </p:nvSpPr>
        <p:spPr>
          <a:xfrm>
            <a:off x="1141410" y="2249486"/>
            <a:ext cx="5934511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2" name="Google Shape;162;p10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3" name="Google Shape;163;p10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4" name="Google Shape;164;p10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\\DROBO-FS\QuickDrops\JB\PPTX NG\Droplets\LightingOverlay.png"/>
          <p:cNvPicPr preferRelativeResize="0"/>
          <p:nvPr/>
        </p:nvPicPr>
        <p:blipFill rotWithShape="1">
          <a:blip r:embed="rId20">
            <a:alphaModFix amt="30000"/>
          </a:blip>
          <a:srcRect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7;p1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8" name="Google Shape;8;p1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114300" y="4763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41" extrusionOk="0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3" name="Google Shape;13;p1"/>
              <p:cNvSpPr/>
              <p:nvPr/>
            </p:nvSpPr>
            <p:spPr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901" extrusionOk="0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5" name="Google Shape;15;p1"/>
              <p:cNvSpPr/>
              <p:nvPr/>
            </p:nvSpPr>
            <p:spPr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 extrusionOk="0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6" name="Google Shape;16;p1"/>
              <p:cNvSpPr/>
              <p:nvPr/>
            </p:nvSpPr>
            <p:spPr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1"/>
              <p:cNvSpPr/>
              <p:nvPr/>
            </p:nvSpPr>
            <p:spPr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1"/>
              <p:cNvSpPr/>
              <p:nvPr/>
            </p:nvSpPr>
            <p:spPr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332" extrusionOk="0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9" name="Google Shape;19;p1"/>
              <p:cNvSpPr/>
              <p:nvPr/>
            </p:nvSpPr>
            <p:spPr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l" t="t" r="r" b="b"/>
                <a:pathLst>
                  <a:path w="34" h="31" extrusionOk="0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0" name="Google Shape;20;p1"/>
              <p:cNvCxnSpPr/>
              <p:nvPr/>
            </p:nvCxnSpPr>
            <p:spPr>
              <a:xfrm>
                <a:off x="-4763" y="9525"/>
                <a:ext cx="0" cy="0"/>
              </a:xfrm>
              <a:prstGeom prst="straightConnector1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sp>
            <p:nvSpPr>
              <p:cNvPr id="21" name="Google Shape;21;p1"/>
              <p:cNvSpPr/>
              <p:nvPr/>
            </p:nvSpPr>
            <p:spPr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80" extrusionOk="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2" name="Google Shape;22;p1"/>
              <p:cNvSpPr/>
              <p:nvPr/>
            </p:nvSpPr>
            <p:spPr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l" t="t" r="r" b="b"/>
                <a:pathLst>
                  <a:path w="93" h="303" extrusionOk="0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3" name="Google Shape;23;p1"/>
              <p:cNvSpPr/>
              <p:nvPr/>
            </p:nvSpPr>
            <p:spPr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90" h="300" extrusionOk="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4" name="Google Shape;24;p1"/>
              <p:cNvSpPr/>
              <p:nvPr/>
            </p:nvSpPr>
            <p:spPr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1"/>
              <p:cNvSpPr/>
              <p:nvPr/>
            </p:nvSpPr>
            <p:spPr>
              <a:xfrm>
                <a:off x="133350" y="4662488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1"/>
              <p:cNvSpPr/>
              <p:nvPr/>
            </p:nvSpPr>
            <p:spPr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35" extrusionOk="0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7" name="Google Shape;27;p1"/>
              <p:cNvSpPr/>
              <p:nvPr/>
            </p:nvSpPr>
            <p:spPr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1"/>
              <p:cNvSpPr/>
              <p:nvPr/>
            </p:nvSpPr>
            <p:spPr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766" extrusionOk="0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9" name="Google Shape;29;p1"/>
              <p:cNvSpPr/>
              <p:nvPr/>
            </p:nvSpPr>
            <p:spPr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1"/>
              <p:cNvSpPr/>
              <p:nvPr/>
            </p:nvSpPr>
            <p:spPr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l" t="t" r="r" b="b"/>
                <a:pathLst>
                  <a:path w="236" h="898" extrusionOk="0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1" name="Google Shape;31;p1"/>
              <p:cNvSpPr/>
              <p:nvPr/>
            </p:nvSpPr>
            <p:spPr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 extrusionOk="0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2" name="Google Shape;32;p1"/>
              <p:cNvSpPr/>
              <p:nvPr/>
            </p:nvSpPr>
            <p:spPr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1"/>
              <p:cNvSpPr/>
              <p:nvPr/>
            </p:nvSpPr>
            <p:spPr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1"/>
              <p:cNvSpPr/>
              <p:nvPr/>
            </p:nvSpPr>
            <p:spPr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6" extrusionOk="0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5" name="Google Shape;35;p1"/>
              <p:cNvSpPr/>
              <p:nvPr/>
            </p:nvSpPr>
            <p:spPr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l" t="t" r="r" b="b"/>
                <a:pathLst>
                  <a:path w="33" h="31" extrusionOk="0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1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</p:grpSpPr>
          <p:sp>
            <p:nvSpPr>
              <p:cNvPr id="37" name="Google Shape;37;p1"/>
              <p:cNvSpPr/>
              <p:nvPr/>
            </p:nvSpPr>
            <p:spPr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3" extrusionOk="0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8" name="Google Shape;38;p1"/>
              <p:cNvSpPr/>
              <p:nvPr/>
            </p:nvSpPr>
            <p:spPr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2" extrusionOk="0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1"/>
              <p:cNvSpPr/>
              <p:nvPr/>
            </p:nvSpPr>
            <p:spPr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1"/>
              <p:cNvSpPr/>
              <p:nvPr/>
            </p:nvSpPr>
            <p:spPr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l" t="t" r="r" b="b"/>
                <a:pathLst>
                  <a:path w="188" h="727" extrusionOk="0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1" name="Google Shape;41;p1"/>
              <p:cNvSpPr/>
              <p:nvPr/>
            </p:nvSpPr>
            <p:spPr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33" h="33" extrusionOk="0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1"/>
              <p:cNvSpPr/>
              <p:nvPr/>
            </p:nvSpPr>
            <p:spPr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l" t="t" r="r" b="b"/>
                <a:pathLst>
                  <a:path w="192" h="973" extrusionOk="0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3" name="Google Shape;43;p1"/>
              <p:cNvSpPr/>
              <p:nvPr/>
            </p:nvSpPr>
            <p:spPr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1"/>
              <p:cNvSpPr/>
              <p:nvPr/>
            </p:nvSpPr>
            <p:spPr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135" extrusionOk="0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5" name="Google Shape;45;p1"/>
              <p:cNvSpPr/>
              <p:nvPr/>
            </p:nvSpPr>
            <p:spPr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1"/>
              <p:cNvSpPr/>
              <p:nvPr/>
            </p:nvSpPr>
            <p:spPr>
              <a:xfrm>
                <a:off x="11939587" y="6596063"/>
                <a:ext cx="23813" cy="252413"/>
              </a:xfrm>
              <a:prstGeom prst="rect">
                <a:avLst/>
              </a:pr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7" name="Google Shape;47;p1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1"/>
          <p:cNvSpPr txBox="1"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9" name="Google Shape;49;p1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0" name="Google Shape;50;p1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1" name="Google Shape;51;p1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9"/>
          <p:cNvSpPr txBox="1">
            <a:spLocks noGrp="1"/>
          </p:cNvSpPr>
          <p:nvPr>
            <p:ph type="ctrTitle"/>
          </p:nvPr>
        </p:nvSpPr>
        <p:spPr>
          <a:xfrm>
            <a:off x="2098249" y="2235188"/>
            <a:ext cx="87915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mes New Roman"/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HỆ THỐNG QUẢN LÝ CHUYỂN TRƯỜNG VÀ TIẾP NHẬN HỌC SINH</a:t>
            </a:r>
            <a:endParaRPr sz="4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Google Shape;235;p19"/>
          <p:cNvSpPr txBox="1">
            <a:spLocks noGrp="1"/>
          </p:cNvSpPr>
          <p:nvPr>
            <p:ph type="subTitle" idx="1"/>
          </p:nvPr>
        </p:nvSpPr>
        <p:spPr>
          <a:xfrm>
            <a:off x="1404875" y="276675"/>
            <a:ext cx="105921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Arial"/>
              <a:buNone/>
            </a:pPr>
            <a:r>
              <a:rPr lang="en-US" sz="30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SỞ GIÁO DỤC VÀ ĐÀO TẠO THÀNH PHỐ HỒ CHÍ MINH</a:t>
            </a:r>
            <a:endParaRPr sz="3000"/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Arial"/>
              <a:buNone/>
            </a:pPr>
            <a:endParaRPr sz="30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8"/>
          <p:cNvSpPr txBox="1">
            <a:spLocks noGrp="1"/>
          </p:cNvSpPr>
          <p:nvPr>
            <p:ph type="title"/>
          </p:nvPr>
        </p:nvSpPr>
        <p:spPr>
          <a:xfrm>
            <a:off x="1141401" y="82450"/>
            <a:ext cx="106785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YÊU CẦU ĐỐI VỚI PHẦN MỀM QUẢN LÝ ĐIỂM</a:t>
            </a:r>
            <a:endParaRPr/>
          </a:p>
        </p:txBody>
      </p:sp>
      <p:sp>
        <p:nvSpPr>
          <p:cNvPr id="363" name="Google Shape;363;p28"/>
          <p:cNvSpPr txBox="1">
            <a:spLocks noGrp="1"/>
          </p:cNvSpPr>
          <p:nvPr>
            <p:ph type="body" idx="1"/>
          </p:nvPr>
        </p:nvSpPr>
        <p:spPr>
          <a:xfrm>
            <a:off x="1141400" y="1253300"/>
            <a:ext cx="10522800" cy="48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22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Liên hệ ngay với TT TT&amp;CTGD để nâng cấp phần mềm như sau:</a:t>
            </a:r>
            <a:endParaRPr sz="2900"/>
          </a:p>
          <a:p>
            <a:pPr marL="685800" marR="0" lvl="1" indent="-2540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Bổ sung các trường dữ liệu về nguồn tiếp nhận học sinh</a:t>
            </a:r>
            <a:endParaRPr sz="2900"/>
          </a:p>
          <a:p>
            <a:pPr marL="685800" marR="0" lvl="1" indent="-2540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Kết nối với hệ thống CSDL của Sở </a:t>
            </a:r>
            <a:r>
              <a:rPr lang="en-US" sz="2900"/>
              <a:t>GDĐT</a:t>
            </a:r>
            <a:endParaRPr sz="2900"/>
          </a:p>
          <a:p>
            <a:pPr marL="685800" marR="0" lvl="1" indent="-2540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Bổ sung chức năng nộp dữ liệu học sinh lên </a:t>
            </a:r>
            <a:r>
              <a:rPr lang="en-US" sz="2900"/>
              <a:t>S</a:t>
            </a:r>
            <a:r>
              <a:rPr lang="en-US" sz="2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ở </a:t>
            </a:r>
            <a:r>
              <a:rPr lang="en-US" sz="2900"/>
              <a:t>GDĐT</a:t>
            </a:r>
            <a:endParaRPr sz="2900"/>
          </a:p>
          <a:p>
            <a:pPr marL="685800" marR="0" lvl="1" indent="-2540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Bổ sung chức năng nộp dữ liệu học sinh chuyển đi, chuyển đến</a:t>
            </a:r>
            <a:endParaRPr sz="2900"/>
          </a:p>
          <a:p>
            <a:pPr marL="228600" marR="0" lvl="0" indent="-2222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Arial"/>
              <a:buChar char="•"/>
            </a:pPr>
            <a:r>
              <a:rPr lang="en-US" sz="2900"/>
              <a:t>Các đơn vị cung </a:t>
            </a:r>
            <a:r>
              <a:rPr lang="en-US" sz="2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cấp phần mềm phải đảm bảo phần mềm hoạt động ổn định và chính xác. Phải đảm bảo nâng cấp phần mềm kịp thời để nhà trường nộp dữ liệu.</a:t>
            </a:r>
            <a:endParaRPr sz="29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9"/>
          <p:cNvSpPr txBox="1">
            <a:spLocks noGrp="1"/>
          </p:cNvSpPr>
          <p:nvPr>
            <p:ph type="title"/>
          </p:nvPr>
        </p:nvSpPr>
        <p:spPr>
          <a:xfrm>
            <a:off x="1143000" y="100943"/>
            <a:ext cx="99060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YÊU CẦU ĐỐI VỚI NHÀ TRƯỜNG</a:t>
            </a:r>
            <a:endParaRPr/>
          </a:p>
        </p:txBody>
      </p:sp>
      <p:sp>
        <p:nvSpPr>
          <p:cNvPr id="369" name="Google Shape;369;p29"/>
          <p:cNvSpPr txBox="1">
            <a:spLocks noGrp="1"/>
          </p:cNvSpPr>
          <p:nvPr>
            <p:ph type="body" idx="1"/>
          </p:nvPr>
        </p:nvSpPr>
        <p:spPr>
          <a:xfrm>
            <a:off x="591525" y="1214325"/>
            <a:ext cx="11349900" cy="48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15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Chuẩn bị </a:t>
            </a:r>
            <a:r>
              <a:rPr lang="en-US" sz="2800"/>
              <a:t>d</a:t>
            </a: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ữ liệu đầu vào của học sinh đầu cấp (</a:t>
            </a:r>
            <a:r>
              <a:rPr lang="en-US" sz="2800"/>
              <a:t>lớp 6, lớp 10) được duyệt.</a:t>
            </a:r>
            <a:endParaRPr sz="2800"/>
          </a:p>
          <a:p>
            <a:pPr marL="228600" marR="0" lvl="0" indent="-215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Cập nhật ngay dữ liệu khi phần mềm quản điểm </a:t>
            </a:r>
            <a:r>
              <a:rPr lang="en-US" sz="2800"/>
              <a:t>của đơn vị </a:t>
            </a: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đã nâng cấp </a:t>
            </a:r>
            <a:r>
              <a:rPr lang="en-US" sz="2800"/>
              <a:t>để tương thích với CSDL mới.</a:t>
            </a:r>
            <a:endParaRPr sz="2800"/>
          </a:p>
          <a:p>
            <a:pPr marL="228600" marR="0" lvl="0" indent="-215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Nộp dữ liệu về Sở </a:t>
            </a:r>
            <a:r>
              <a:rPr lang="en-US" sz="2800"/>
              <a:t>GDĐT </a:t>
            </a: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đúng ti</a:t>
            </a:r>
            <a:r>
              <a:rPr lang="en-US" sz="2800"/>
              <a:t>ế</a:t>
            </a: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 độ.</a:t>
            </a:r>
            <a:endParaRPr sz="2800"/>
          </a:p>
          <a:p>
            <a:pPr marL="228600" marR="0" lvl="0" indent="-215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Truy cập cổng “HỆ THỐNG QUẢN LÝ CHUYỂN TRƯỜNG VÀ TIẾP NHẬN HỌC SINH” để tra cứu dữ liệu đã nộp. Link: http://chuyentruong.hcm.edu.vn/</a:t>
            </a:r>
            <a:endParaRPr sz="2800"/>
          </a:p>
          <a:p>
            <a:pPr marL="228600" marR="0" lvl="0" indent="-215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 trường tự chịu trách nhiệm về tính chính xác của dữ liệu đã gửi đi.</a:t>
            </a:r>
            <a:endParaRPr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263300" y="-229575"/>
            <a:ext cx="11775300" cy="12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NGUYÊN TẮC </a:t>
            </a:r>
            <a:r>
              <a:rPr lang="en-US"/>
              <a:t>CHUYỂN TRƯỜNG TRONG THÀNH PHỐ</a:t>
            </a:r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4805128" y="2025750"/>
            <a:ext cx="4897101" cy="3764623"/>
            <a:chOff x="2322749" y="-223748"/>
            <a:chExt cx="5133229" cy="3764623"/>
          </a:xfrm>
        </p:grpSpPr>
        <p:sp>
          <p:nvSpPr>
            <p:cNvPr id="242" name="Google Shape;242;p20"/>
            <p:cNvSpPr/>
            <p:nvPr/>
          </p:nvSpPr>
          <p:spPr>
            <a:xfrm>
              <a:off x="4145912" y="1926701"/>
              <a:ext cx="1614174" cy="1614174"/>
            </a:xfrm>
            <a:prstGeom prst="ellipse">
              <a:avLst/>
            </a:prstGeom>
            <a:solidFill>
              <a:srgbClr val="965803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0"/>
            <p:cNvSpPr txBox="1"/>
            <p:nvPr/>
          </p:nvSpPr>
          <p:spPr>
            <a:xfrm>
              <a:off x="4264052" y="2163049"/>
              <a:ext cx="1377900" cy="11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00" tIns="16500" rIns="16500" bIns="165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Questrial"/>
                <a:buNone/>
              </a:pPr>
              <a:r>
                <a:rPr lang="en-US" sz="2600" b="0" i="0" u="none" strike="noStrike" cap="non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CSDL NGÀNH</a:t>
              </a:r>
              <a:endParaRPr/>
            </a:p>
          </p:txBody>
        </p:sp>
        <p:sp>
          <p:nvSpPr>
            <p:cNvPr id="244" name="Google Shape;244;p20"/>
            <p:cNvSpPr/>
            <p:nvPr/>
          </p:nvSpPr>
          <p:spPr>
            <a:xfrm rot="-8700000">
              <a:off x="3104600" y="1643736"/>
              <a:ext cx="1240292" cy="460039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C9E1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0"/>
            <p:cNvSpPr/>
            <p:nvPr/>
          </p:nvSpPr>
          <p:spPr>
            <a:xfrm>
              <a:off x="2450019" y="904668"/>
              <a:ext cx="1533466" cy="1226772"/>
            </a:xfrm>
            <a:prstGeom prst="roundRect">
              <a:avLst>
                <a:gd name="adj" fmla="val 10000"/>
              </a:avLst>
            </a:prstGeom>
            <a:solidFill>
              <a:srgbClr val="99CD49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0"/>
            <p:cNvSpPr txBox="1"/>
            <p:nvPr/>
          </p:nvSpPr>
          <p:spPr>
            <a:xfrm>
              <a:off x="2322749" y="940549"/>
              <a:ext cx="1788000" cy="115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Quest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Trường A (dùng VietSchool)</a:t>
              </a:r>
              <a:endParaRPr/>
            </a:p>
          </p:txBody>
        </p:sp>
        <p:sp>
          <p:nvSpPr>
            <p:cNvPr id="247" name="Google Shape;247;p20"/>
            <p:cNvSpPr/>
            <p:nvPr/>
          </p:nvSpPr>
          <p:spPr>
            <a:xfrm rot="-5400000">
              <a:off x="4332853" y="1004348"/>
              <a:ext cx="1240292" cy="460039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C9E1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0"/>
            <p:cNvSpPr/>
            <p:nvPr/>
          </p:nvSpPr>
          <p:spPr>
            <a:xfrm>
              <a:off x="4186266" y="835"/>
              <a:ext cx="1533466" cy="1226772"/>
            </a:xfrm>
            <a:prstGeom prst="roundRect">
              <a:avLst>
                <a:gd name="adj" fmla="val 10000"/>
              </a:avLst>
            </a:prstGeom>
            <a:solidFill>
              <a:srgbClr val="99CD49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0"/>
            <p:cNvSpPr txBox="1"/>
            <p:nvPr/>
          </p:nvSpPr>
          <p:spPr>
            <a:xfrm>
              <a:off x="4222196" y="-223748"/>
              <a:ext cx="1461600" cy="14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Quest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Trường B (dùng Smas)</a:t>
              </a:r>
              <a:endParaRPr/>
            </a:p>
          </p:txBody>
        </p:sp>
        <p:sp>
          <p:nvSpPr>
            <p:cNvPr id="250" name="Google Shape;250;p20"/>
            <p:cNvSpPr/>
            <p:nvPr/>
          </p:nvSpPr>
          <p:spPr>
            <a:xfrm rot="-2100000">
              <a:off x="5561106" y="1643736"/>
              <a:ext cx="1240292" cy="460039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C9E1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0"/>
            <p:cNvSpPr/>
            <p:nvPr/>
          </p:nvSpPr>
          <p:spPr>
            <a:xfrm>
              <a:off x="5922513" y="904668"/>
              <a:ext cx="1533466" cy="1226772"/>
            </a:xfrm>
            <a:prstGeom prst="roundRect">
              <a:avLst>
                <a:gd name="adj" fmla="val 10000"/>
              </a:avLst>
            </a:prstGeom>
            <a:solidFill>
              <a:srgbClr val="99CD49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0"/>
            <p:cNvSpPr txBox="1"/>
            <p:nvPr/>
          </p:nvSpPr>
          <p:spPr>
            <a:xfrm>
              <a:off x="5958444" y="940599"/>
              <a:ext cx="1461604" cy="1154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Quest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Trường C (dùng QI)</a:t>
              </a:r>
              <a:endParaRPr/>
            </a:p>
          </p:txBody>
        </p:sp>
      </p:grpSp>
      <p:sp>
        <p:nvSpPr>
          <p:cNvPr id="253" name="Google Shape;253;p20"/>
          <p:cNvSpPr txBox="1"/>
          <p:nvPr/>
        </p:nvSpPr>
        <p:spPr>
          <a:xfrm>
            <a:off x="2028788" y="2788950"/>
            <a:ext cx="1386300" cy="14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</a:rPr>
              <a:t>Gửi yêu cầu xin chuyển đi cho trường A hoặc xin chuyến trường đến  trường B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254" name="Google Shape;254;p20"/>
          <p:cNvSpPr txBox="1"/>
          <p:nvPr/>
        </p:nvSpPr>
        <p:spPr>
          <a:xfrm>
            <a:off x="-41500" y="2878350"/>
            <a:ext cx="1216200" cy="12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estrial"/>
              <a:buNone/>
            </a:pPr>
            <a:r>
              <a:rPr lang="en-US"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Cha mẹ học sinh X trường B</a:t>
            </a:r>
            <a:endParaRPr sz="1800"/>
          </a:p>
        </p:txBody>
      </p:sp>
      <p:sp>
        <p:nvSpPr>
          <p:cNvPr id="255" name="Google Shape;255;p20"/>
          <p:cNvSpPr txBox="1"/>
          <p:nvPr/>
        </p:nvSpPr>
        <p:spPr>
          <a:xfrm>
            <a:off x="1846150" y="4865475"/>
            <a:ext cx="2091300" cy="9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</a:rPr>
              <a:t>Phản hồi và cấp Giấy đồng ý tiếp nhận của trường A qua email học tin nhắn ĐTDĐ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256" name="Google Shape;256;p20"/>
          <p:cNvSpPr txBox="1"/>
          <p:nvPr/>
        </p:nvSpPr>
        <p:spPr>
          <a:xfrm>
            <a:off x="774900" y="819950"/>
            <a:ext cx="66375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</a:rPr>
              <a:t>Khi nhận được Giấy đồng ý tiếp nhận của trường A và phản hồi chấp nhận cho chuyển đi của trường B, Cha mẹ HS đến Trường B nhận bộ Hồ sơ, Học bạ để nộp về trường A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57" name="Google Shape;257;p20"/>
          <p:cNvSpPr txBox="1"/>
          <p:nvPr/>
        </p:nvSpPr>
        <p:spPr>
          <a:xfrm>
            <a:off x="4580075" y="5790375"/>
            <a:ext cx="6418500" cy="9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</a:rPr>
              <a:t>Trường B chọn HS X của trường mình trên CSDL và chọ nơi chuyển đến là trường A. Trường A chọn chấp nhận HS X để cập nhật vào CSDL sổ điểm điện tử của trường</a:t>
            </a:r>
            <a:endParaRPr sz="1800">
              <a:solidFill>
                <a:srgbClr val="FFFFFF"/>
              </a:solidFill>
            </a:endParaRPr>
          </a:p>
        </p:txBody>
      </p:sp>
      <p:cxnSp>
        <p:nvCxnSpPr>
          <p:cNvPr id="258" name="Google Shape;258;p20"/>
          <p:cNvCxnSpPr>
            <a:stCxn id="253" idx="3"/>
            <a:endCxn id="249" idx="1"/>
          </p:cNvCxnSpPr>
          <p:nvPr/>
        </p:nvCxnSpPr>
        <p:spPr>
          <a:xfrm rot="10800000" flipH="1">
            <a:off x="3415088" y="2733600"/>
            <a:ext cx="3202200" cy="784800"/>
          </a:xfrm>
          <a:prstGeom prst="bentConnector3">
            <a:avLst>
              <a:gd name="adj1" fmla="val 16886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59" name="Google Shape;259;p20"/>
          <p:cNvCxnSpPr>
            <a:stCxn id="254" idx="0"/>
          </p:cNvCxnSpPr>
          <p:nvPr/>
        </p:nvCxnSpPr>
        <p:spPr>
          <a:xfrm rot="-5400000">
            <a:off x="3037250" y="-438300"/>
            <a:ext cx="846000" cy="5787300"/>
          </a:xfrm>
          <a:prstGeom prst="bentConnector2">
            <a:avLst/>
          </a:prstGeom>
          <a:noFill/>
          <a:ln w="76200" cap="flat" cmpd="sng">
            <a:solidFill>
              <a:srgbClr val="00FF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60" name="Google Shape;260;p20"/>
          <p:cNvCxnSpPr>
            <a:stCxn id="254" idx="2"/>
            <a:endCxn id="246" idx="2"/>
          </p:cNvCxnSpPr>
          <p:nvPr/>
        </p:nvCxnSpPr>
        <p:spPr>
          <a:xfrm rot="-5400000" flipH="1">
            <a:off x="3018950" y="1706100"/>
            <a:ext cx="186600" cy="5091300"/>
          </a:xfrm>
          <a:prstGeom prst="bentConnector3">
            <a:avLst>
              <a:gd name="adj1" fmla="val 227611"/>
            </a:avLst>
          </a:prstGeom>
          <a:noFill/>
          <a:ln w="76200" cap="flat" cmpd="sng">
            <a:solidFill>
              <a:srgbClr val="FF0000"/>
            </a:solidFill>
            <a:prstDash val="dot"/>
            <a:round/>
            <a:headEnd type="stealth" w="med" len="med"/>
            <a:tailEnd type="none" w="med" len="med"/>
          </a:ln>
        </p:spPr>
      </p:cxnSp>
      <p:cxnSp>
        <p:nvCxnSpPr>
          <p:cNvPr id="261" name="Google Shape;261;p20"/>
          <p:cNvCxnSpPr>
            <a:endCxn id="254" idx="0"/>
          </p:cNvCxnSpPr>
          <p:nvPr/>
        </p:nvCxnSpPr>
        <p:spPr>
          <a:xfrm flipH="1">
            <a:off x="566600" y="2385750"/>
            <a:ext cx="5696100" cy="492600"/>
          </a:xfrm>
          <a:prstGeom prst="bentConnector2">
            <a:avLst/>
          </a:prstGeom>
          <a:noFill/>
          <a:ln w="76200" cap="flat" cmpd="sng">
            <a:solidFill>
              <a:srgbClr val="FF0000"/>
            </a:solidFill>
            <a:prstDash val="dot"/>
            <a:round/>
            <a:headEnd type="none" w="med" len="med"/>
            <a:tailEnd type="stealth" w="med" len="med"/>
          </a:ln>
        </p:spPr>
      </p:cxnSp>
      <p:cxnSp>
        <p:nvCxnSpPr>
          <p:cNvPr id="262" name="Google Shape;262;p20"/>
          <p:cNvCxnSpPr>
            <a:stCxn id="253" idx="3"/>
          </p:cNvCxnSpPr>
          <p:nvPr/>
        </p:nvCxnSpPr>
        <p:spPr>
          <a:xfrm>
            <a:off x="3415088" y="3518400"/>
            <a:ext cx="1423500" cy="24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63" name="Google Shape;263;p20"/>
          <p:cNvCxnSpPr>
            <a:stCxn id="254" idx="3"/>
            <a:endCxn id="253" idx="1"/>
          </p:cNvCxnSpPr>
          <p:nvPr/>
        </p:nvCxnSpPr>
        <p:spPr>
          <a:xfrm>
            <a:off x="1174700" y="3518400"/>
            <a:ext cx="854100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1"/>
          <p:cNvSpPr txBox="1">
            <a:spLocks noGrp="1"/>
          </p:cNvSpPr>
          <p:nvPr>
            <p:ph type="title"/>
          </p:nvPr>
        </p:nvSpPr>
        <p:spPr>
          <a:xfrm>
            <a:off x="499100" y="75225"/>
            <a:ext cx="11264100" cy="12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en-US"/>
              <a:t>TIẾP NHẬN HỌC SINH TRONG THÀNH PHỐ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en-US" sz="2400"/>
              <a:t>(Học sinh nghỉ học giữa chừng đủ điều kiện nhập học tiếp tục)</a:t>
            </a:r>
            <a:endParaRPr sz="2400"/>
          </a:p>
        </p:txBody>
      </p:sp>
      <p:grpSp>
        <p:nvGrpSpPr>
          <p:cNvPr id="269" name="Google Shape;269;p21"/>
          <p:cNvGrpSpPr/>
          <p:nvPr/>
        </p:nvGrpSpPr>
        <p:grpSpPr>
          <a:xfrm>
            <a:off x="4805128" y="2250333"/>
            <a:ext cx="4897229" cy="3540166"/>
            <a:chOff x="2322749" y="835"/>
            <a:chExt cx="5133363" cy="3540166"/>
          </a:xfrm>
        </p:grpSpPr>
        <p:sp>
          <p:nvSpPr>
            <p:cNvPr id="270" name="Google Shape;270;p21"/>
            <p:cNvSpPr/>
            <p:nvPr/>
          </p:nvSpPr>
          <p:spPr>
            <a:xfrm>
              <a:off x="4145912" y="1926701"/>
              <a:ext cx="1614300" cy="1614300"/>
            </a:xfrm>
            <a:prstGeom prst="ellipse">
              <a:avLst/>
            </a:prstGeom>
            <a:solidFill>
              <a:srgbClr val="965803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1"/>
            <p:cNvSpPr txBox="1"/>
            <p:nvPr/>
          </p:nvSpPr>
          <p:spPr>
            <a:xfrm>
              <a:off x="4264052" y="2163049"/>
              <a:ext cx="1377900" cy="11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00" tIns="16500" rIns="16500" bIns="165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Questrial"/>
                <a:buNone/>
              </a:pPr>
              <a:r>
                <a:rPr lang="en-US" sz="2600" b="0" i="0" u="none" strike="noStrike" cap="non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CSDL NGÀNH</a:t>
              </a:r>
              <a:endParaRPr/>
            </a:p>
          </p:txBody>
        </p:sp>
        <p:sp>
          <p:nvSpPr>
            <p:cNvPr id="272" name="Google Shape;272;p21"/>
            <p:cNvSpPr/>
            <p:nvPr/>
          </p:nvSpPr>
          <p:spPr>
            <a:xfrm rot="-8700411">
              <a:off x="3104594" y="1643787"/>
              <a:ext cx="1240325" cy="460081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C9E1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1"/>
            <p:cNvSpPr/>
            <p:nvPr/>
          </p:nvSpPr>
          <p:spPr>
            <a:xfrm>
              <a:off x="2450019" y="904668"/>
              <a:ext cx="1533600" cy="1226700"/>
            </a:xfrm>
            <a:prstGeom prst="roundRect">
              <a:avLst>
                <a:gd name="adj" fmla="val 10000"/>
              </a:avLst>
            </a:prstGeom>
            <a:solidFill>
              <a:srgbClr val="99CD49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1"/>
            <p:cNvSpPr txBox="1"/>
            <p:nvPr/>
          </p:nvSpPr>
          <p:spPr>
            <a:xfrm>
              <a:off x="2322749" y="940549"/>
              <a:ext cx="1788000" cy="115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Quest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Trường A (dùng VietSchool)</a:t>
              </a:r>
              <a:endParaRPr/>
            </a:p>
          </p:txBody>
        </p:sp>
        <p:sp>
          <p:nvSpPr>
            <p:cNvPr id="275" name="Google Shape;275;p21"/>
            <p:cNvSpPr/>
            <p:nvPr/>
          </p:nvSpPr>
          <p:spPr>
            <a:xfrm rot="-5400000">
              <a:off x="4332830" y="1004463"/>
              <a:ext cx="1240200" cy="45990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C9E1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1"/>
            <p:cNvSpPr/>
            <p:nvPr/>
          </p:nvSpPr>
          <p:spPr>
            <a:xfrm>
              <a:off x="4186266" y="835"/>
              <a:ext cx="1533600" cy="1226700"/>
            </a:xfrm>
            <a:prstGeom prst="roundRect">
              <a:avLst>
                <a:gd name="adj" fmla="val 10000"/>
              </a:avLst>
            </a:prstGeom>
            <a:solidFill>
              <a:srgbClr val="99CD49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1"/>
            <p:cNvSpPr txBox="1"/>
            <p:nvPr/>
          </p:nvSpPr>
          <p:spPr>
            <a:xfrm>
              <a:off x="4222197" y="36766"/>
              <a:ext cx="1461600" cy="115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Quest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Trường B (dùng Smas)</a:t>
              </a:r>
              <a:endParaRPr/>
            </a:p>
          </p:txBody>
        </p:sp>
        <p:sp>
          <p:nvSpPr>
            <p:cNvPr id="278" name="Google Shape;278;p21"/>
            <p:cNvSpPr/>
            <p:nvPr/>
          </p:nvSpPr>
          <p:spPr>
            <a:xfrm rot="-2099589">
              <a:off x="5561212" y="1643745"/>
              <a:ext cx="1240325" cy="460081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C9E1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1"/>
            <p:cNvSpPr/>
            <p:nvPr/>
          </p:nvSpPr>
          <p:spPr>
            <a:xfrm>
              <a:off x="5922513" y="904668"/>
              <a:ext cx="1533600" cy="1226700"/>
            </a:xfrm>
            <a:prstGeom prst="roundRect">
              <a:avLst>
                <a:gd name="adj" fmla="val 10000"/>
              </a:avLst>
            </a:prstGeom>
            <a:solidFill>
              <a:srgbClr val="99CD49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1"/>
            <p:cNvSpPr txBox="1"/>
            <p:nvPr/>
          </p:nvSpPr>
          <p:spPr>
            <a:xfrm>
              <a:off x="5958444" y="940599"/>
              <a:ext cx="1461600" cy="115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Quest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Trường C (dùng QI)</a:t>
              </a:r>
              <a:endParaRPr/>
            </a:p>
          </p:txBody>
        </p:sp>
      </p:grpSp>
      <p:sp>
        <p:nvSpPr>
          <p:cNvPr id="281" name="Google Shape;281;p21"/>
          <p:cNvSpPr/>
          <p:nvPr/>
        </p:nvSpPr>
        <p:spPr>
          <a:xfrm>
            <a:off x="2106575" y="3785925"/>
            <a:ext cx="2014500" cy="199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412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1"/>
          <p:cNvSpPr txBox="1"/>
          <p:nvPr/>
        </p:nvSpPr>
        <p:spPr>
          <a:xfrm>
            <a:off x="129396" y="2861975"/>
            <a:ext cx="1756200" cy="23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estrial"/>
              <a:buNone/>
            </a:pPr>
            <a:r>
              <a:rPr lang="en-US" sz="2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Cha mẹ học sinh R xin vào học ở trường A</a:t>
            </a:r>
            <a:endParaRPr/>
          </a:p>
        </p:txBody>
      </p:sp>
      <p:sp>
        <p:nvSpPr>
          <p:cNvPr id="283" name="Google Shape;283;p21"/>
          <p:cNvSpPr/>
          <p:nvPr/>
        </p:nvSpPr>
        <p:spPr>
          <a:xfrm>
            <a:off x="2106575" y="4002182"/>
            <a:ext cx="2014500" cy="199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1"/>
          <p:cNvSpPr txBox="1"/>
          <p:nvPr/>
        </p:nvSpPr>
        <p:spPr>
          <a:xfrm>
            <a:off x="2106575" y="4158525"/>
            <a:ext cx="2166900" cy="10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</a:rPr>
              <a:t>Phản hồi và cấp Giấy đồng ý tiếp nhận của trường A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85" name="Google Shape;285;p21"/>
          <p:cNvSpPr txBox="1"/>
          <p:nvPr/>
        </p:nvSpPr>
        <p:spPr>
          <a:xfrm>
            <a:off x="2875450" y="5790375"/>
            <a:ext cx="8887800" cy="9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</a:rPr>
              <a:t>Trường A khi nhận đủ hồ sơ hợp lệ, cập nhật đầy đủ thông tin HS R lên phần mềm, thông tin HS sẽ chuyển đến Phòng GDĐT (THCS), Sở GDĐT (THPT &amp; PT nhiều cấp học) để duyệt cập nhật CSDL và cấp Giấy giới thiệu chuyển trường đến.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86" name="Google Shape;286;p21"/>
          <p:cNvSpPr txBox="1"/>
          <p:nvPr/>
        </p:nvSpPr>
        <p:spPr>
          <a:xfrm>
            <a:off x="2106575" y="2713725"/>
            <a:ext cx="2166900" cy="10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</a:rPr>
              <a:t>Gửi yêu cầu xin chuyển đến  trường A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2"/>
          <p:cNvSpPr txBox="1">
            <a:spLocks noGrp="1"/>
          </p:cNvSpPr>
          <p:nvPr>
            <p:ph type="title"/>
          </p:nvPr>
        </p:nvSpPr>
        <p:spPr>
          <a:xfrm>
            <a:off x="499100" y="75225"/>
            <a:ext cx="11264100" cy="12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en-US"/>
              <a:t>TIẾP NHẬN HỌC SINH BẢO LƯU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en-US" sz="2400"/>
              <a:t>(Học sinh bảo lưu đủ điều kiện nhập học tiếp tục tại trường A)</a:t>
            </a:r>
            <a:endParaRPr sz="2400"/>
          </a:p>
        </p:txBody>
      </p:sp>
      <p:grpSp>
        <p:nvGrpSpPr>
          <p:cNvPr id="292" name="Google Shape;292;p22"/>
          <p:cNvGrpSpPr/>
          <p:nvPr/>
        </p:nvGrpSpPr>
        <p:grpSpPr>
          <a:xfrm>
            <a:off x="4805128" y="2250333"/>
            <a:ext cx="4897229" cy="3540166"/>
            <a:chOff x="2322749" y="835"/>
            <a:chExt cx="5133363" cy="3540166"/>
          </a:xfrm>
        </p:grpSpPr>
        <p:sp>
          <p:nvSpPr>
            <p:cNvPr id="293" name="Google Shape;293;p22"/>
            <p:cNvSpPr/>
            <p:nvPr/>
          </p:nvSpPr>
          <p:spPr>
            <a:xfrm>
              <a:off x="4145912" y="1926701"/>
              <a:ext cx="1614300" cy="1614300"/>
            </a:xfrm>
            <a:prstGeom prst="ellipse">
              <a:avLst/>
            </a:prstGeom>
            <a:solidFill>
              <a:srgbClr val="965803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2"/>
            <p:cNvSpPr txBox="1"/>
            <p:nvPr/>
          </p:nvSpPr>
          <p:spPr>
            <a:xfrm>
              <a:off x="4264052" y="2163049"/>
              <a:ext cx="1377900" cy="11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00" tIns="16500" rIns="16500" bIns="165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Questrial"/>
                <a:buNone/>
              </a:pPr>
              <a:r>
                <a:rPr lang="en-US" sz="2600" b="0" i="0" u="none" strike="noStrike" cap="non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CSDL NGÀNH</a:t>
              </a:r>
              <a:endParaRPr/>
            </a:p>
          </p:txBody>
        </p:sp>
        <p:sp>
          <p:nvSpPr>
            <p:cNvPr id="295" name="Google Shape;295;p22"/>
            <p:cNvSpPr/>
            <p:nvPr/>
          </p:nvSpPr>
          <p:spPr>
            <a:xfrm rot="-8700411">
              <a:off x="3104594" y="1643787"/>
              <a:ext cx="1240325" cy="460081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C9E1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2"/>
            <p:cNvSpPr/>
            <p:nvPr/>
          </p:nvSpPr>
          <p:spPr>
            <a:xfrm>
              <a:off x="2450019" y="904668"/>
              <a:ext cx="1533600" cy="1226700"/>
            </a:xfrm>
            <a:prstGeom prst="roundRect">
              <a:avLst>
                <a:gd name="adj" fmla="val 10000"/>
              </a:avLst>
            </a:prstGeom>
            <a:solidFill>
              <a:srgbClr val="99CD49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2"/>
            <p:cNvSpPr txBox="1"/>
            <p:nvPr/>
          </p:nvSpPr>
          <p:spPr>
            <a:xfrm>
              <a:off x="2322749" y="940549"/>
              <a:ext cx="1788000" cy="115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Quest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Trường A (dùng VietSchool)</a:t>
              </a:r>
              <a:endParaRPr/>
            </a:p>
          </p:txBody>
        </p:sp>
        <p:sp>
          <p:nvSpPr>
            <p:cNvPr id="298" name="Google Shape;298;p22"/>
            <p:cNvSpPr/>
            <p:nvPr/>
          </p:nvSpPr>
          <p:spPr>
            <a:xfrm rot="-5400000">
              <a:off x="4332830" y="1004463"/>
              <a:ext cx="1240200" cy="45990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C9E1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2"/>
            <p:cNvSpPr/>
            <p:nvPr/>
          </p:nvSpPr>
          <p:spPr>
            <a:xfrm>
              <a:off x="4186266" y="835"/>
              <a:ext cx="1533600" cy="1226700"/>
            </a:xfrm>
            <a:prstGeom prst="roundRect">
              <a:avLst>
                <a:gd name="adj" fmla="val 10000"/>
              </a:avLst>
            </a:prstGeom>
            <a:solidFill>
              <a:srgbClr val="99CD49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2"/>
            <p:cNvSpPr txBox="1"/>
            <p:nvPr/>
          </p:nvSpPr>
          <p:spPr>
            <a:xfrm>
              <a:off x="4222197" y="36766"/>
              <a:ext cx="1461600" cy="115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Quest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Trường B (dùng Smas)</a:t>
              </a:r>
              <a:endParaRPr/>
            </a:p>
          </p:txBody>
        </p:sp>
        <p:sp>
          <p:nvSpPr>
            <p:cNvPr id="301" name="Google Shape;301;p22"/>
            <p:cNvSpPr/>
            <p:nvPr/>
          </p:nvSpPr>
          <p:spPr>
            <a:xfrm rot="-2099589">
              <a:off x="5561212" y="1643745"/>
              <a:ext cx="1240325" cy="460081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C9E1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2"/>
            <p:cNvSpPr/>
            <p:nvPr/>
          </p:nvSpPr>
          <p:spPr>
            <a:xfrm>
              <a:off x="5922513" y="904668"/>
              <a:ext cx="1533600" cy="1226700"/>
            </a:xfrm>
            <a:prstGeom prst="roundRect">
              <a:avLst>
                <a:gd name="adj" fmla="val 10000"/>
              </a:avLst>
            </a:prstGeom>
            <a:solidFill>
              <a:srgbClr val="99CD49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2"/>
            <p:cNvSpPr txBox="1"/>
            <p:nvPr/>
          </p:nvSpPr>
          <p:spPr>
            <a:xfrm>
              <a:off x="5958444" y="940599"/>
              <a:ext cx="1461600" cy="115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Quest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Trường C (dùng QI)</a:t>
              </a:r>
              <a:endParaRPr/>
            </a:p>
          </p:txBody>
        </p:sp>
      </p:grpSp>
      <p:sp>
        <p:nvSpPr>
          <p:cNvPr id="304" name="Google Shape;304;p22"/>
          <p:cNvSpPr/>
          <p:nvPr/>
        </p:nvSpPr>
        <p:spPr>
          <a:xfrm>
            <a:off x="2106575" y="3785925"/>
            <a:ext cx="2014500" cy="199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412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2"/>
          <p:cNvSpPr txBox="1"/>
          <p:nvPr/>
        </p:nvSpPr>
        <p:spPr>
          <a:xfrm>
            <a:off x="129396" y="2861975"/>
            <a:ext cx="1756200" cy="23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estrial"/>
              <a:buNone/>
            </a:pPr>
            <a:r>
              <a:rPr lang="en-US" sz="2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Cha mẹ học sinh Z xin vào học lại ở trường A</a:t>
            </a:r>
            <a:endParaRPr/>
          </a:p>
        </p:txBody>
      </p:sp>
      <p:sp>
        <p:nvSpPr>
          <p:cNvPr id="306" name="Google Shape;306;p22"/>
          <p:cNvSpPr/>
          <p:nvPr/>
        </p:nvSpPr>
        <p:spPr>
          <a:xfrm>
            <a:off x="2106575" y="4002182"/>
            <a:ext cx="2014500" cy="199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2"/>
          <p:cNvSpPr txBox="1"/>
          <p:nvPr/>
        </p:nvSpPr>
        <p:spPr>
          <a:xfrm>
            <a:off x="2106575" y="4158525"/>
            <a:ext cx="2166900" cy="10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</a:rPr>
              <a:t>Phản hồi và cấp Giấy đồng ý tiếp nhận của trường A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08" name="Google Shape;308;p22"/>
          <p:cNvSpPr txBox="1"/>
          <p:nvPr/>
        </p:nvSpPr>
        <p:spPr>
          <a:xfrm>
            <a:off x="2875450" y="5790375"/>
            <a:ext cx="8887800" cy="9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</a:rPr>
              <a:t>Trường A khi nhận đủ hồ sơ hợp lệ, cập nhật đầy đủ thông tin HS Z lên phần mềm, thông tin HS sẽ chuyển đến Phòng GDĐT (THCS), Sở GDĐT (THPT &amp; PT nhiều cấp học) để duyệt cập nhật CSDL.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09" name="Google Shape;309;p22"/>
          <p:cNvSpPr txBox="1"/>
          <p:nvPr/>
        </p:nvSpPr>
        <p:spPr>
          <a:xfrm>
            <a:off x="2106575" y="2713725"/>
            <a:ext cx="2166900" cy="10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</a:rPr>
              <a:t>Gửi yêu cầu xin chuyển đến  trường A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3"/>
          <p:cNvSpPr txBox="1">
            <a:spLocks noGrp="1"/>
          </p:cNvSpPr>
          <p:nvPr>
            <p:ph type="title"/>
          </p:nvPr>
        </p:nvSpPr>
        <p:spPr>
          <a:xfrm>
            <a:off x="1515775" y="75225"/>
            <a:ext cx="9353400" cy="12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en-US"/>
              <a:t>CHUYỂN TRƯỜNG TỈNH KHÁC ĐẾN THÀNH PHỐ HỒ CHÍ MINH</a:t>
            </a:r>
            <a:endParaRPr/>
          </a:p>
        </p:txBody>
      </p:sp>
      <p:grpSp>
        <p:nvGrpSpPr>
          <p:cNvPr id="315" name="Google Shape;315;p23"/>
          <p:cNvGrpSpPr/>
          <p:nvPr/>
        </p:nvGrpSpPr>
        <p:grpSpPr>
          <a:xfrm>
            <a:off x="4805128" y="2250333"/>
            <a:ext cx="4897229" cy="3540166"/>
            <a:chOff x="2322749" y="835"/>
            <a:chExt cx="5133363" cy="3540166"/>
          </a:xfrm>
        </p:grpSpPr>
        <p:sp>
          <p:nvSpPr>
            <p:cNvPr id="316" name="Google Shape;316;p23"/>
            <p:cNvSpPr/>
            <p:nvPr/>
          </p:nvSpPr>
          <p:spPr>
            <a:xfrm>
              <a:off x="4145912" y="1926701"/>
              <a:ext cx="1614300" cy="1614300"/>
            </a:xfrm>
            <a:prstGeom prst="ellipse">
              <a:avLst/>
            </a:prstGeom>
            <a:solidFill>
              <a:srgbClr val="965803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3"/>
            <p:cNvSpPr txBox="1"/>
            <p:nvPr/>
          </p:nvSpPr>
          <p:spPr>
            <a:xfrm>
              <a:off x="4264052" y="2163049"/>
              <a:ext cx="1377900" cy="11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00" tIns="16500" rIns="16500" bIns="165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Questrial"/>
                <a:buNone/>
              </a:pPr>
              <a:r>
                <a:rPr lang="en-US" sz="2600" b="0" i="0" u="none" strike="noStrike" cap="non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CSDL NGÀNH</a:t>
              </a:r>
              <a:endParaRPr/>
            </a:p>
          </p:txBody>
        </p:sp>
        <p:sp>
          <p:nvSpPr>
            <p:cNvPr id="318" name="Google Shape;318;p23"/>
            <p:cNvSpPr/>
            <p:nvPr/>
          </p:nvSpPr>
          <p:spPr>
            <a:xfrm rot="-8700411">
              <a:off x="3104594" y="1643787"/>
              <a:ext cx="1240325" cy="460081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C9E1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3"/>
            <p:cNvSpPr/>
            <p:nvPr/>
          </p:nvSpPr>
          <p:spPr>
            <a:xfrm>
              <a:off x="2450019" y="904668"/>
              <a:ext cx="1533600" cy="1226700"/>
            </a:xfrm>
            <a:prstGeom prst="roundRect">
              <a:avLst>
                <a:gd name="adj" fmla="val 10000"/>
              </a:avLst>
            </a:prstGeom>
            <a:solidFill>
              <a:srgbClr val="99CD49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3"/>
            <p:cNvSpPr txBox="1"/>
            <p:nvPr/>
          </p:nvSpPr>
          <p:spPr>
            <a:xfrm>
              <a:off x="2322749" y="940549"/>
              <a:ext cx="1788000" cy="115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Quest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Trường A (dùng VietSchool)</a:t>
              </a:r>
              <a:endParaRPr/>
            </a:p>
          </p:txBody>
        </p:sp>
        <p:sp>
          <p:nvSpPr>
            <p:cNvPr id="321" name="Google Shape;321;p23"/>
            <p:cNvSpPr/>
            <p:nvPr/>
          </p:nvSpPr>
          <p:spPr>
            <a:xfrm rot="-5400000">
              <a:off x="4332830" y="1004463"/>
              <a:ext cx="1240200" cy="45990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C9E1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3"/>
            <p:cNvSpPr/>
            <p:nvPr/>
          </p:nvSpPr>
          <p:spPr>
            <a:xfrm>
              <a:off x="4186266" y="835"/>
              <a:ext cx="1533600" cy="1226700"/>
            </a:xfrm>
            <a:prstGeom prst="roundRect">
              <a:avLst>
                <a:gd name="adj" fmla="val 10000"/>
              </a:avLst>
            </a:prstGeom>
            <a:solidFill>
              <a:srgbClr val="99CD49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3"/>
            <p:cNvSpPr txBox="1"/>
            <p:nvPr/>
          </p:nvSpPr>
          <p:spPr>
            <a:xfrm>
              <a:off x="4222197" y="36766"/>
              <a:ext cx="1461600" cy="115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Quest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Trường B (dùng Smas)</a:t>
              </a:r>
              <a:endParaRPr/>
            </a:p>
          </p:txBody>
        </p:sp>
        <p:sp>
          <p:nvSpPr>
            <p:cNvPr id="324" name="Google Shape;324;p23"/>
            <p:cNvSpPr/>
            <p:nvPr/>
          </p:nvSpPr>
          <p:spPr>
            <a:xfrm rot="-2099589">
              <a:off x="5561212" y="1643745"/>
              <a:ext cx="1240325" cy="460081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C9E1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3"/>
            <p:cNvSpPr/>
            <p:nvPr/>
          </p:nvSpPr>
          <p:spPr>
            <a:xfrm>
              <a:off x="5922513" y="904668"/>
              <a:ext cx="1533600" cy="1226700"/>
            </a:xfrm>
            <a:prstGeom prst="roundRect">
              <a:avLst>
                <a:gd name="adj" fmla="val 10000"/>
              </a:avLst>
            </a:prstGeom>
            <a:solidFill>
              <a:srgbClr val="99CD49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3"/>
            <p:cNvSpPr txBox="1"/>
            <p:nvPr/>
          </p:nvSpPr>
          <p:spPr>
            <a:xfrm>
              <a:off x="5958444" y="940599"/>
              <a:ext cx="1461600" cy="115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Quest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Trường C (dùng QI)</a:t>
              </a:r>
              <a:endParaRPr/>
            </a:p>
          </p:txBody>
        </p:sp>
      </p:grpSp>
      <p:sp>
        <p:nvSpPr>
          <p:cNvPr id="327" name="Google Shape;327;p23"/>
          <p:cNvSpPr/>
          <p:nvPr/>
        </p:nvSpPr>
        <p:spPr>
          <a:xfrm>
            <a:off x="2106575" y="3785925"/>
            <a:ext cx="2014500" cy="199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412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3"/>
          <p:cNvSpPr txBox="1"/>
          <p:nvPr/>
        </p:nvSpPr>
        <p:spPr>
          <a:xfrm>
            <a:off x="-150" y="3003525"/>
            <a:ext cx="2014500" cy="23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estrial"/>
              <a:buNone/>
            </a:pPr>
            <a:r>
              <a:rPr lang="en-US" sz="2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Cha mẹ học sinh Y ở địa phương khác xin vào học ở trường A</a:t>
            </a:r>
            <a:endParaRPr/>
          </a:p>
        </p:txBody>
      </p:sp>
      <p:sp>
        <p:nvSpPr>
          <p:cNvPr id="329" name="Google Shape;329;p23"/>
          <p:cNvSpPr/>
          <p:nvPr/>
        </p:nvSpPr>
        <p:spPr>
          <a:xfrm>
            <a:off x="2106575" y="4002182"/>
            <a:ext cx="2014500" cy="199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3"/>
          <p:cNvSpPr txBox="1"/>
          <p:nvPr/>
        </p:nvSpPr>
        <p:spPr>
          <a:xfrm>
            <a:off x="2106575" y="4158525"/>
            <a:ext cx="2166900" cy="10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</a:rPr>
              <a:t>Phản hồi và cấp Giấy đồng ý tiếp nhận của trường A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31" name="Google Shape;331;p23"/>
          <p:cNvSpPr txBox="1"/>
          <p:nvPr/>
        </p:nvSpPr>
        <p:spPr>
          <a:xfrm>
            <a:off x="2875450" y="5790375"/>
            <a:ext cx="8887800" cy="9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</a:rPr>
              <a:t>Trường A khi nhận đủ hồ sơ hợp lệ, cập nhật đầy đủ thông tin HS Y lên phần mềm, thông tin HS sẽ chuyển đến Phòng GDĐT (THCS), Sở GDĐT (THPT &amp; PT nhiều cấp học) để duyệt cập nhật CSDL và cấp Giấy giới thiệu chuyển trường đến.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32" name="Google Shape;332;p23"/>
          <p:cNvSpPr txBox="1"/>
          <p:nvPr/>
        </p:nvSpPr>
        <p:spPr>
          <a:xfrm>
            <a:off x="2106575" y="2713725"/>
            <a:ext cx="2166900" cy="10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</a:rPr>
              <a:t>Gửi yêu cầu xin chuyển đến  trường A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4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NGUYÊN TẮC HOẠT ĐỘNG</a:t>
            </a:r>
            <a:endParaRPr/>
          </a:p>
        </p:txBody>
      </p:sp>
      <p:sp>
        <p:nvSpPr>
          <p:cNvPr id="338" name="Google Shape;338;p24"/>
          <p:cNvSpPr txBox="1">
            <a:spLocks noGrp="1"/>
          </p:cNvSpPr>
          <p:nvPr>
            <p:ph type="body" idx="1"/>
          </p:nvPr>
        </p:nvSpPr>
        <p:spPr>
          <a:xfrm>
            <a:off x="1141400" y="2249478"/>
            <a:ext cx="9906000" cy="26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Mỗi trường </a:t>
            </a:r>
            <a:r>
              <a:rPr lang="en-US" sz="3000"/>
              <a:t>sử dụng</a:t>
            </a:r>
            <a:r>
              <a:rPr lang="en-US" sz="3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một phần mềm quản lý điểm đã được Sở phê duyệt để nộp dữ liệu lên CSDL ngành.</a:t>
            </a:r>
            <a:endParaRPr sz="3000"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 phải chủ động nộp dữ liệu, các phần mềm </a:t>
            </a:r>
            <a:r>
              <a:rPr lang="en-US" sz="3000"/>
              <a:t>QL chuyển trường</a:t>
            </a:r>
            <a:r>
              <a:rPr lang="en-US" sz="3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không được nộp dữ liệu tự động thay cho trường.</a:t>
            </a:r>
            <a:endParaRPr sz="3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5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NGUYÊN TẮC HOẠT ĐỘNG</a:t>
            </a:r>
            <a:endParaRPr/>
          </a:p>
        </p:txBody>
      </p:sp>
      <p:sp>
        <p:nvSpPr>
          <p:cNvPr id="344" name="Google Shape;344;p25"/>
          <p:cNvSpPr txBox="1">
            <a:spLocks noGrp="1"/>
          </p:cNvSpPr>
          <p:nvPr>
            <p:ph type="body" idx="1"/>
          </p:nvPr>
        </p:nvSpPr>
        <p:spPr>
          <a:xfrm>
            <a:off x="1141400" y="1863300"/>
            <a:ext cx="10504200" cy="45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lang="en-US" sz="3000"/>
              <a:t>H</a:t>
            </a:r>
            <a:r>
              <a:rPr lang="en-US" sz="3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ọc sinh phải được hệ thống cấp mã số (</a:t>
            </a:r>
            <a:r>
              <a:rPr lang="en-US" sz="3000"/>
              <a:t>TP) </a:t>
            </a:r>
            <a:r>
              <a:rPr lang="en-US" sz="3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mới được chính thức công nhận </a:t>
            </a:r>
            <a:r>
              <a:rPr lang="en-US" sz="3000"/>
              <a:t>và thống kê trong CSDL thành phố</a:t>
            </a:r>
            <a:r>
              <a:rPr lang="en-US" sz="3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Tất cả các kỳ thi và các hoạt động khác do Sở tổ chức thì phải dựa trên mã số này.</a:t>
            </a:r>
            <a:endParaRPr sz="3000"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Đối với trường hợp học sinh chuyển đến từ ngoài tỉnh, học sinh </a:t>
            </a:r>
            <a:r>
              <a:rPr lang="en-US" sz="3000"/>
              <a:t>sau khi </a:t>
            </a:r>
            <a:r>
              <a:rPr lang="en-US" sz="3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 Sở </a:t>
            </a:r>
            <a:r>
              <a:rPr lang="en-US" sz="3000"/>
              <a:t>GDĐT</a:t>
            </a:r>
            <a:r>
              <a:rPr lang="en-US" sz="3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/P</a:t>
            </a:r>
            <a:r>
              <a:rPr lang="en-US" sz="3000"/>
              <a:t>hòng </a:t>
            </a:r>
            <a:r>
              <a:rPr lang="en-US" sz="3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GD</a:t>
            </a:r>
            <a:r>
              <a:rPr lang="en-US" sz="3000"/>
              <a:t>ĐT</a:t>
            </a:r>
            <a:r>
              <a:rPr lang="en-US" sz="3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phê duyệt thì mới được </a:t>
            </a:r>
            <a:r>
              <a:rPr lang="en-US" sz="3000"/>
              <a:t>hệ thống </a:t>
            </a:r>
            <a:r>
              <a:rPr lang="en-US" sz="3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cấp mã số </a:t>
            </a:r>
            <a:r>
              <a:rPr lang="en-US" sz="3000"/>
              <a:t>của CSDL TP</a:t>
            </a:r>
            <a:r>
              <a:rPr lang="en-US" sz="3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6"/>
          <p:cNvSpPr txBox="1">
            <a:spLocks noGrp="1"/>
          </p:cNvSpPr>
          <p:nvPr>
            <p:ph type="title"/>
          </p:nvPr>
        </p:nvSpPr>
        <p:spPr>
          <a:xfrm>
            <a:off x="1141426" y="618525"/>
            <a:ext cx="107199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YÊU CẦU KHI NỘP DỮ LIỆU HỌC SINH</a:t>
            </a:r>
            <a:endParaRPr/>
          </a:p>
        </p:txBody>
      </p:sp>
      <p:sp>
        <p:nvSpPr>
          <p:cNvPr id="350" name="Google Shape;350;p26"/>
          <p:cNvSpPr txBox="1">
            <a:spLocks noGrp="1"/>
          </p:cNvSpPr>
          <p:nvPr>
            <p:ph type="body" idx="1"/>
          </p:nvPr>
        </p:nvSpPr>
        <p:spPr>
          <a:xfrm>
            <a:off x="1141400" y="2249475"/>
            <a:ext cx="10719900" cy="38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Phải cung cấp rõ nguồn tiếp nhận từng học sinh:</a:t>
            </a:r>
            <a:endParaRPr sz="3000"/>
          </a:p>
          <a:p>
            <a:pPr marL="685800" marR="0" lvl="1" indent="-260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Lưu ban</a:t>
            </a:r>
            <a:endParaRPr sz="3000"/>
          </a:p>
          <a:p>
            <a:pPr marL="685800" marR="0" lvl="1" indent="-260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lang="en-US" sz="3000"/>
              <a:t>Bảo lưu (dùng cho HS cũ đi du học NN về học lại tại trường)</a:t>
            </a:r>
            <a:endParaRPr sz="3000"/>
          </a:p>
          <a:p>
            <a:pPr marL="685800" marR="0" lvl="1" indent="-260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Lên lớp</a:t>
            </a:r>
            <a:endParaRPr sz="3000"/>
          </a:p>
          <a:p>
            <a:pPr marL="685800" marR="0" lvl="1" indent="-260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Nhập học lại</a:t>
            </a:r>
            <a:endParaRPr sz="3000"/>
          </a:p>
          <a:p>
            <a:pPr marL="685800" marR="0" lvl="1" indent="-260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Tuyển mới </a:t>
            </a:r>
            <a:r>
              <a:rPr lang="en-US" sz="3000"/>
              <a:t>trong thành phố (diện nghỉ học tại địa phương nhập học trở lại)</a:t>
            </a:r>
            <a:endParaRPr sz="3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7"/>
          <p:cNvSpPr txBox="1">
            <a:spLocks noGrp="1"/>
          </p:cNvSpPr>
          <p:nvPr>
            <p:ph type="title"/>
          </p:nvPr>
        </p:nvSpPr>
        <p:spPr>
          <a:xfrm>
            <a:off x="1143000" y="-139357"/>
            <a:ext cx="99060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YÊU CẦU KHI NỘP DỮ LIỆU HỌC SINH</a:t>
            </a:r>
            <a:r>
              <a:rPr lang="en-US"/>
              <a:t> ĐI</a:t>
            </a:r>
            <a:endParaRPr/>
          </a:p>
        </p:txBody>
      </p:sp>
      <p:sp>
        <p:nvSpPr>
          <p:cNvPr id="356" name="Google Shape;356;p27"/>
          <p:cNvSpPr txBox="1">
            <a:spLocks noGrp="1"/>
          </p:cNvSpPr>
          <p:nvPr>
            <p:ph type="body" idx="1"/>
          </p:nvPr>
        </p:nvSpPr>
        <p:spPr>
          <a:xfrm>
            <a:off x="110900" y="961200"/>
            <a:ext cx="6599400" cy="58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 hợp chuyển đ</a:t>
            </a:r>
            <a:r>
              <a:rPr lang="en-US"/>
              <a:t>i trong TP</a:t>
            </a: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Phải </a:t>
            </a:r>
            <a:r>
              <a:rPr lang="en-US"/>
              <a:t>chọn đúng HS cần chuyền của trường mình và </a:t>
            </a: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 </a:t>
            </a:r>
            <a:r>
              <a:rPr lang="en-US"/>
              <a:t>đến mà học sinh muốn </a:t>
            </a: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chuyển </a:t>
            </a:r>
            <a:r>
              <a:rPr lang="en-US"/>
              <a:t>(Chọn đúng “tên Trường” với Q/H mà học sinh muốn chuyển đến trong TP). </a:t>
            </a:r>
            <a:endParaRPr/>
          </a:p>
          <a:p>
            <a:pPr marL="22860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Khi chọn HS chuyển đi mà không được tiếp nhận (hoặc vì lý do bất khả kháng và bị từ chối ở Trường đến: CSDL HS vẫn còn trong phần mềm QL điểm của đơn vị).</a:t>
            </a:r>
            <a:endParaRPr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Chuyển đến từ tỉnh khác: </a:t>
            </a:r>
            <a:r>
              <a:rPr lang="en-US"/>
              <a:t>Trường tiếp nhận phải </a:t>
            </a: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cung </a:t>
            </a:r>
            <a:r>
              <a:rPr lang="en-US"/>
              <a:t>đầy đủ thông tin học sinh để Sở GDĐT hoặc Phòng GDĐT cấp Giấy GT chuyển trường đến.</a:t>
            </a:r>
            <a:endParaRPr/>
          </a:p>
        </p:txBody>
      </p:sp>
      <p:pic>
        <p:nvPicPr>
          <p:cNvPr id="357" name="Google Shape;35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8875" y="2097100"/>
            <a:ext cx="5563125" cy="439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ircuit">
  <a:themeElements>
    <a:clrScheme name="Circuit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1086</Words>
  <Application>Microsoft Macintosh PowerPoint</Application>
  <PresentationFormat>Widescreen</PresentationFormat>
  <Paragraphs>71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Questrial</vt:lpstr>
      <vt:lpstr>Times New Roman</vt:lpstr>
      <vt:lpstr>Circuit</vt:lpstr>
      <vt:lpstr>HỆ THỐNG QUẢN LÝ CHUYỂN TRƯỜNG VÀ TIẾP NHẬN HỌC SINH</vt:lpstr>
      <vt:lpstr>NGUYÊN TẮC CHUYỂN TRƯỜNG TRONG THÀNH PHỐ</vt:lpstr>
      <vt:lpstr>TIẾP NHẬN HỌC SINH TRONG THÀNH PHỐ (Học sinh nghỉ học giữa chừng đủ điều kiện nhập học tiếp tục)</vt:lpstr>
      <vt:lpstr>TIẾP NHẬN HỌC SINH BẢO LƯU (Học sinh bảo lưu đủ điều kiện nhập học tiếp tục tại trường A)</vt:lpstr>
      <vt:lpstr>CHUYỂN TRƯỜNG TỈNH KHÁC ĐẾN THÀNH PHỐ HỒ CHÍ MINH</vt:lpstr>
      <vt:lpstr>NGUYÊN TẮC HOẠT ĐỘNG</vt:lpstr>
      <vt:lpstr>NGUYÊN TẮC HOẠT ĐỘNG</vt:lpstr>
      <vt:lpstr>YÊU CẦU KHI NỘP DỮ LIỆU HỌC SINH</vt:lpstr>
      <vt:lpstr>YÊU CẦU KHI NỘP DỮ LIỆU HỌC SINH ĐI</vt:lpstr>
      <vt:lpstr>YÊU CẦU ĐỐI VỚI PHẦN MỀM QUẢN LÝ ĐIỂM</vt:lpstr>
      <vt:lpstr>YÊU CẦU ĐỐI VỚI NHÀ TRƯỜNG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HỆ THỐNG QUẢN LÝ CHUYỂN TRƯỜNG VÀ TIẾP NHẬN HỌC SINH</dc:title>
  <cp:lastModifiedBy>Lê Duy Tân</cp:lastModifiedBy>
  <cp:revision>1</cp:revision>
  <dcterms:modified xsi:type="dcterms:W3CDTF">2018-08-18T19:28:13Z</dcterms:modified>
</cp:coreProperties>
</file>