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328" r:id="rId2"/>
    <p:sldId id="259" r:id="rId3"/>
    <p:sldId id="304" r:id="rId4"/>
    <p:sldId id="305" r:id="rId5"/>
    <p:sldId id="306" r:id="rId6"/>
    <p:sldId id="307" r:id="rId7"/>
    <p:sldId id="303" r:id="rId8"/>
    <p:sldId id="300" r:id="rId9"/>
    <p:sldId id="260" r:id="rId10"/>
    <p:sldId id="261" r:id="rId11"/>
    <p:sldId id="262" r:id="rId12"/>
    <p:sldId id="263" r:id="rId13"/>
    <p:sldId id="264" r:id="rId14"/>
    <p:sldId id="310" r:id="rId15"/>
    <p:sldId id="297" r:id="rId16"/>
    <p:sldId id="311" r:id="rId17"/>
    <p:sldId id="312" r:id="rId18"/>
    <p:sldId id="313" r:id="rId19"/>
    <p:sldId id="316" r:id="rId20"/>
    <p:sldId id="317" r:id="rId21"/>
    <p:sldId id="329" r:id="rId22"/>
    <p:sldId id="330" r:id="rId23"/>
    <p:sldId id="331" r:id="rId24"/>
    <p:sldId id="318" r:id="rId25"/>
    <p:sldId id="319" r:id="rId26"/>
    <p:sldId id="320" r:id="rId27"/>
    <p:sldId id="321" r:id="rId28"/>
    <p:sldId id="322" r:id="rId29"/>
    <p:sldId id="323" r:id="rId30"/>
    <p:sldId id="325" r:id="rId31"/>
    <p:sldId id="326" r:id="rId32"/>
    <p:sldId id="327" r:id="rId33"/>
    <p:sldId id="324"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5161" autoAdjust="0"/>
  </p:normalViewPr>
  <p:slideViewPr>
    <p:cSldViewPr>
      <p:cViewPr>
        <p:scale>
          <a:sx n="72" d="100"/>
          <a:sy n="72" d="100"/>
        </p:scale>
        <p:origin x="-1132" y="-2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78E8E-1EBF-4963-82A4-A456CAB97C63}"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7A2C2-6697-482F-953A-A5A4316F7C78}" type="slidenum">
              <a:rPr lang="en-US" smtClean="0"/>
              <a:t>‹#›</a:t>
            </a:fld>
            <a:endParaRPr lang="en-US"/>
          </a:p>
        </p:txBody>
      </p:sp>
    </p:spTree>
    <p:extLst>
      <p:ext uri="{BB962C8B-B14F-4D97-AF65-F5344CB8AC3E}">
        <p14:creationId xmlns:p14="http://schemas.microsoft.com/office/powerpoint/2010/main" val="415333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8</a:t>
            </a:fld>
            <a:endParaRPr lang="en-US"/>
          </a:p>
        </p:txBody>
      </p:sp>
    </p:spTree>
    <p:extLst>
      <p:ext uri="{BB962C8B-B14F-4D97-AF65-F5344CB8AC3E}">
        <p14:creationId xmlns:p14="http://schemas.microsoft.com/office/powerpoint/2010/main" val="197174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29</a:t>
            </a:fld>
            <a:endParaRPr lang="en-US"/>
          </a:p>
        </p:txBody>
      </p:sp>
    </p:spTree>
    <p:extLst>
      <p:ext uri="{BB962C8B-B14F-4D97-AF65-F5344CB8AC3E}">
        <p14:creationId xmlns:p14="http://schemas.microsoft.com/office/powerpoint/2010/main" val="93097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30</a:t>
            </a:fld>
            <a:endParaRPr lang="en-US"/>
          </a:p>
        </p:txBody>
      </p:sp>
    </p:spTree>
    <p:extLst>
      <p:ext uri="{BB962C8B-B14F-4D97-AF65-F5344CB8AC3E}">
        <p14:creationId xmlns:p14="http://schemas.microsoft.com/office/powerpoint/2010/main" val="251827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31</a:t>
            </a:fld>
            <a:endParaRPr lang="en-US"/>
          </a:p>
        </p:txBody>
      </p:sp>
    </p:spTree>
    <p:extLst>
      <p:ext uri="{BB962C8B-B14F-4D97-AF65-F5344CB8AC3E}">
        <p14:creationId xmlns:p14="http://schemas.microsoft.com/office/powerpoint/2010/main" val="201870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32</a:t>
            </a:fld>
            <a:endParaRPr lang="en-US"/>
          </a:p>
        </p:txBody>
      </p:sp>
    </p:spTree>
    <p:extLst>
      <p:ext uri="{BB962C8B-B14F-4D97-AF65-F5344CB8AC3E}">
        <p14:creationId xmlns:p14="http://schemas.microsoft.com/office/powerpoint/2010/main" val="109941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11</a:t>
            </a:fld>
            <a:endParaRPr lang="en-US"/>
          </a:p>
        </p:txBody>
      </p:sp>
    </p:spTree>
    <p:extLst>
      <p:ext uri="{BB962C8B-B14F-4D97-AF65-F5344CB8AC3E}">
        <p14:creationId xmlns:p14="http://schemas.microsoft.com/office/powerpoint/2010/main" val="250246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20</a:t>
            </a:fld>
            <a:endParaRPr lang="en-US"/>
          </a:p>
        </p:txBody>
      </p:sp>
    </p:spTree>
    <p:extLst>
      <p:ext uri="{BB962C8B-B14F-4D97-AF65-F5344CB8AC3E}">
        <p14:creationId xmlns:p14="http://schemas.microsoft.com/office/powerpoint/2010/main" val="95443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5443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24</a:t>
            </a:fld>
            <a:endParaRPr lang="en-US"/>
          </a:p>
        </p:txBody>
      </p:sp>
    </p:spTree>
    <p:extLst>
      <p:ext uri="{BB962C8B-B14F-4D97-AF65-F5344CB8AC3E}">
        <p14:creationId xmlns:p14="http://schemas.microsoft.com/office/powerpoint/2010/main" val="306614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25</a:t>
            </a:fld>
            <a:endParaRPr lang="en-US"/>
          </a:p>
        </p:txBody>
      </p:sp>
    </p:spTree>
    <p:extLst>
      <p:ext uri="{BB962C8B-B14F-4D97-AF65-F5344CB8AC3E}">
        <p14:creationId xmlns:p14="http://schemas.microsoft.com/office/powerpoint/2010/main" val="141402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26</a:t>
            </a:fld>
            <a:endParaRPr lang="en-US"/>
          </a:p>
        </p:txBody>
      </p:sp>
    </p:spTree>
    <p:extLst>
      <p:ext uri="{BB962C8B-B14F-4D97-AF65-F5344CB8AC3E}">
        <p14:creationId xmlns:p14="http://schemas.microsoft.com/office/powerpoint/2010/main" val="180116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27</a:t>
            </a:fld>
            <a:endParaRPr lang="en-US"/>
          </a:p>
        </p:txBody>
      </p:sp>
    </p:spTree>
    <p:extLst>
      <p:ext uri="{BB962C8B-B14F-4D97-AF65-F5344CB8AC3E}">
        <p14:creationId xmlns:p14="http://schemas.microsoft.com/office/powerpoint/2010/main" val="168001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A2C2-6697-482F-953A-A5A4316F7C78}" type="slidenum">
              <a:rPr lang="en-US" smtClean="0"/>
              <a:t>28</a:t>
            </a:fld>
            <a:endParaRPr lang="en-US"/>
          </a:p>
        </p:txBody>
      </p:sp>
    </p:spTree>
    <p:extLst>
      <p:ext uri="{BB962C8B-B14F-4D97-AF65-F5344CB8AC3E}">
        <p14:creationId xmlns:p14="http://schemas.microsoft.com/office/powerpoint/2010/main" val="409932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3/10/2022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3"/>
            <a:ext cx="609600" cy="273844"/>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3/10/2022</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jpe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8" name="Rectangle 9"/>
          <p:cNvSpPr>
            <a:spLocks noChangeArrowheads="1"/>
          </p:cNvSpPr>
          <p:nvPr/>
        </p:nvSpPr>
        <p:spPr bwMode="auto">
          <a:xfrm rot="16200000">
            <a:off x="506611" y="3636765"/>
            <a:ext cx="1671638" cy="55960"/>
          </a:xfrm>
          <a:prstGeom prst="rect">
            <a:avLst/>
          </a:prstGeom>
          <a:solidFill>
            <a:srgbClr val="84582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defRPr/>
            </a:pPr>
            <a:endParaRPr lang="en-US" sz="1350" dirty="0">
              <a:solidFill>
                <a:srgbClr val="000000"/>
              </a:solidFill>
              <a:cs typeface="Arial" pitchFamily="34" charset="0"/>
            </a:endParaRPr>
          </a:p>
        </p:txBody>
      </p:sp>
      <p:sp>
        <p:nvSpPr>
          <p:cNvPr id="4099" name="Rectangle 8"/>
          <p:cNvSpPr>
            <a:spLocks noChangeArrowheads="1"/>
          </p:cNvSpPr>
          <p:nvPr/>
        </p:nvSpPr>
        <p:spPr bwMode="auto">
          <a:xfrm rot="5400000" flipV="1">
            <a:off x="2407444" y="3021806"/>
            <a:ext cx="42863" cy="2571750"/>
          </a:xfrm>
          <a:prstGeom prst="rect">
            <a:avLst/>
          </a:prstGeom>
          <a:solidFill>
            <a:srgbClr val="84582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defRPr/>
            </a:pPr>
            <a:endParaRPr lang="en-US" sz="1350" dirty="0">
              <a:solidFill>
                <a:srgbClr val="000000"/>
              </a:solidFill>
              <a:cs typeface="Arial" pitchFamily="34" charset="0"/>
            </a:endParaRPr>
          </a:p>
        </p:txBody>
      </p:sp>
      <p:sp>
        <p:nvSpPr>
          <p:cNvPr id="4100" name="Rectangle 7"/>
          <p:cNvSpPr>
            <a:spLocks noChangeArrowheads="1"/>
          </p:cNvSpPr>
          <p:nvPr/>
        </p:nvSpPr>
        <p:spPr bwMode="auto">
          <a:xfrm>
            <a:off x="5600700" y="857250"/>
            <a:ext cx="2400300" cy="42863"/>
          </a:xfrm>
          <a:prstGeom prst="rect">
            <a:avLst/>
          </a:prstGeom>
          <a:solidFill>
            <a:srgbClr val="84582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defRPr/>
            </a:pPr>
            <a:endParaRPr lang="en-US" sz="1350" dirty="0">
              <a:solidFill>
                <a:srgbClr val="000000"/>
              </a:solidFill>
              <a:cs typeface="Arial" pitchFamily="34" charset="0"/>
            </a:endParaRPr>
          </a:p>
        </p:txBody>
      </p:sp>
      <p:sp>
        <p:nvSpPr>
          <p:cNvPr id="4101" name="Rectangle 6"/>
          <p:cNvSpPr>
            <a:spLocks noChangeArrowheads="1"/>
          </p:cNvSpPr>
          <p:nvPr/>
        </p:nvSpPr>
        <p:spPr bwMode="auto">
          <a:xfrm flipH="1">
            <a:off x="7772400" y="642938"/>
            <a:ext cx="57150" cy="1800225"/>
          </a:xfrm>
          <a:prstGeom prst="rect">
            <a:avLst/>
          </a:prstGeom>
          <a:solidFill>
            <a:srgbClr val="84582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defRPr/>
            </a:pPr>
            <a:endParaRPr lang="en-US" sz="1350" dirty="0">
              <a:solidFill>
                <a:srgbClr val="000000"/>
              </a:solidFill>
              <a:cs typeface="Arial" pitchFamily="34" charset="0"/>
            </a:endParaRPr>
          </a:p>
        </p:txBody>
      </p:sp>
      <p:sp>
        <p:nvSpPr>
          <p:cNvPr id="27656" name="Text Box 17"/>
          <p:cNvSpPr txBox="1">
            <a:spLocks noChangeArrowheads="1"/>
          </p:cNvSpPr>
          <p:nvPr/>
        </p:nvSpPr>
        <p:spPr bwMode="auto">
          <a:xfrm>
            <a:off x="4038600" y="3959781"/>
            <a:ext cx="5372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dirty="0">
                <a:solidFill>
                  <a:srgbClr val="000000"/>
                </a:solidFill>
                <a:latin typeface="Times New Roman" pitchFamily="18" charset="0"/>
                <a:cs typeface="Times New Roman" pitchFamily="18" charset="0"/>
              </a:rPr>
              <a:t>Giáo viên</a:t>
            </a:r>
            <a:r>
              <a:rPr lang="en-US" dirty="0" smtClean="0">
                <a:solidFill>
                  <a:srgbClr val="000000"/>
                </a:solidFill>
                <a:latin typeface="Times New Roman" pitchFamily="18" charset="0"/>
                <a:cs typeface="Times New Roman" pitchFamily="18" charset="0"/>
              </a:rPr>
              <a:t>: Đặng </a:t>
            </a:r>
            <a:r>
              <a:rPr lang="en-US" dirty="0" err="1" smtClean="0">
                <a:solidFill>
                  <a:srgbClr val="000000"/>
                </a:solidFill>
                <a:latin typeface="Times New Roman" pitchFamily="18" charset="0"/>
                <a:cs typeface="Times New Roman" pitchFamily="18" charset="0"/>
              </a:rPr>
              <a:t>Thanh</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Hải</a:t>
            </a:r>
            <a:endParaRPr lang="en-US" b="1" dirty="0">
              <a:solidFill>
                <a:srgbClr val="000000"/>
              </a:solidFill>
              <a:latin typeface="Times New Roman" pitchFamily="18" charset="0"/>
              <a:cs typeface="Times New Roman" pitchFamily="18" charset="0"/>
            </a:endParaRPr>
          </a:p>
        </p:txBody>
      </p:sp>
      <p:sp>
        <p:nvSpPr>
          <p:cNvPr id="27660" name="Rectangle 8"/>
          <p:cNvSpPr>
            <a:spLocks noChangeArrowheads="1"/>
          </p:cNvSpPr>
          <p:nvPr/>
        </p:nvSpPr>
        <p:spPr bwMode="auto">
          <a:xfrm>
            <a:off x="3526631" y="642938"/>
            <a:ext cx="17335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nl-NL" sz="3000" b="1" dirty="0">
                <a:solidFill>
                  <a:srgbClr val="000000"/>
                </a:solidFill>
                <a:latin typeface="Times New Roman" pitchFamily="18" charset="0"/>
                <a:cs typeface="Times New Roman" pitchFamily="18" charset="0"/>
              </a:rPr>
              <a:t>BÀI 6</a:t>
            </a:r>
            <a:endParaRPr lang="en-US" sz="3000" dirty="0">
              <a:solidFill>
                <a:srgbClr val="000000"/>
              </a:solidFill>
              <a:latin typeface="Times New Roman" pitchFamily="18" charset="0"/>
              <a:cs typeface="Times New Roman" pitchFamily="18" charset="0"/>
            </a:endParaRPr>
          </a:p>
        </p:txBody>
      </p:sp>
      <p:sp>
        <p:nvSpPr>
          <p:cNvPr id="16" name="Rectangle 7"/>
          <p:cNvSpPr>
            <a:spLocks noChangeArrowheads="1"/>
          </p:cNvSpPr>
          <p:nvPr/>
        </p:nvSpPr>
        <p:spPr bwMode="auto">
          <a:xfrm>
            <a:off x="1405580" y="1658333"/>
            <a:ext cx="6229350" cy="1569660"/>
          </a:xfrm>
          <a:prstGeom prst="rect">
            <a:avLst/>
          </a:prstGeom>
          <a:noFill/>
          <a:ln w="9525">
            <a:noFill/>
            <a:miter lim="800000"/>
            <a:headEnd/>
            <a:tailEnd/>
          </a:ln>
          <a:effectLst>
            <a:glow rad="101600">
              <a:srgbClr val="333399">
                <a:satMod val="175000"/>
                <a:alpha val="40000"/>
              </a:srgbClr>
            </a:glow>
          </a:effectLst>
        </p:spPr>
        <p:txBody>
          <a:bodyPr>
            <a:spAutoFit/>
          </a:bodyPr>
          <a:lstStyle/>
          <a:p>
            <a:pPr algn="ctr">
              <a:defRPr/>
            </a:pPr>
            <a:r>
              <a:rPr lang="vi-VN" sz="4800" b="1" kern="0" dirty="0">
                <a:solidFill>
                  <a:srgbClr val="002060"/>
                </a:solidFill>
                <a:latin typeface="Times New Roman"/>
                <a:cs typeface="Arial" pitchFamily="34" charset="0"/>
              </a:rPr>
              <a:t>KỸ THUẬT SỬ DỤNG</a:t>
            </a:r>
            <a:r>
              <a:rPr lang="en-US" sz="4800" b="1" kern="0" dirty="0">
                <a:solidFill>
                  <a:srgbClr val="002060"/>
                </a:solidFill>
                <a:latin typeface="Times New Roman"/>
                <a:cs typeface="Arial" pitchFamily="34" charset="0"/>
              </a:rPr>
              <a:t> </a:t>
            </a:r>
            <a:r>
              <a:rPr lang="vi-VN" sz="4800" b="1" kern="0" dirty="0">
                <a:solidFill>
                  <a:srgbClr val="002060"/>
                </a:solidFill>
                <a:latin typeface="Times New Roman"/>
                <a:cs typeface="Arial" pitchFamily="34" charset="0"/>
              </a:rPr>
              <a:t>LỰU ĐẠN</a:t>
            </a:r>
          </a:p>
        </p:txBody>
      </p:sp>
      <p:sp>
        <p:nvSpPr>
          <p:cNvPr id="2" name="TextBox 1"/>
          <p:cNvSpPr txBox="1"/>
          <p:nvPr/>
        </p:nvSpPr>
        <p:spPr>
          <a:xfrm>
            <a:off x="457201" y="762804"/>
            <a:ext cx="1741567"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GDQP-AN Lớp 11</a:t>
            </a:r>
            <a:endParaRPr lang="en-US" sz="1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285750"/>
            <a:ext cx="2895600" cy="646331"/>
          </a:xfrm>
          <a:prstGeom prst="rect">
            <a:avLst/>
          </a:prstGeom>
          <a:noFill/>
        </p:spPr>
        <p:txBody>
          <a:bodyPr wrap="square" rtlCol="0">
            <a:spAutoFit/>
          </a:bodyPr>
          <a:lstStyle/>
          <a:p>
            <a:r>
              <a:rPr lang="vi-VN" dirty="0">
                <a:solidFill>
                  <a:srgbClr val="FF0000"/>
                </a:solidFill>
              </a:rPr>
              <a:t>Trường: THPT PHÚ HÒA</a:t>
            </a:r>
          </a:p>
          <a:p>
            <a:endParaRPr lang="vi-VN" dirty="0"/>
          </a:p>
        </p:txBody>
      </p:sp>
    </p:spTree>
    <p:extLst>
      <p:ext uri="{BB962C8B-B14F-4D97-AF65-F5344CB8AC3E}">
        <p14:creationId xmlns:p14="http://schemas.microsoft.com/office/powerpoint/2010/main" val="353570108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Line 5"/>
          <p:cNvSpPr>
            <a:spLocks noChangeShapeType="1"/>
          </p:cNvSpPr>
          <p:nvPr/>
        </p:nvSpPr>
        <p:spPr bwMode="auto">
          <a:xfrm>
            <a:off x="3374834" y="857250"/>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a:latin typeface="Arial" charset="0"/>
            </a:endParaRPr>
          </a:p>
        </p:txBody>
      </p:sp>
      <p:sp>
        <p:nvSpPr>
          <p:cNvPr id="8201" name="Text Box 9"/>
          <p:cNvSpPr txBox="1">
            <a:spLocks noChangeArrowheads="1"/>
          </p:cNvSpPr>
          <p:nvPr/>
        </p:nvSpPr>
        <p:spPr bwMode="auto">
          <a:xfrm>
            <a:off x="8610600" y="3429000"/>
            <a:ext cx="304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a:solidFill>
                <a:srgbClr val="00002A"/>
              </a:solidFill>
            </a:endParaRPr>
          </a:p>
        </p:txBody>
      </p:sp>
      <p:pic>
        <p:nvPicPr>
          <p:cNvPr id="8206" name="Tit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7151"/>
            <a:ext cx="3185319" cy="66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16"/>
          <p:cNvSpPr txBox="1">
            <a:spLocks noChangeArrowheads="1"/>
          </p:cNvSpPr>
          <p:nvPr/>
        </p:nvSpPr>
        <p:spPr bwMode="auto">
          <a:xfrm>
            <a:off x="2555875" y="897732"/>
            <a:ext cx="1316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8209" name="Text Box 17"/>
          <p:cNvSpPr txBox="1">
            <a:spLocks noChangeArrowheads="1"/>
          </p:cNvSpPr>
          <p:nvPr/>
        </p:nvSpPr>
        <p:spPr bwMode="auto">
          <a:xfrm>
            <a:off x="5076825" y="1491854"/>
            <a:ext cx="5032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8210" name="Text Box 19"/>
          <p:cNvSpPr txBox="1">
            <a:spLocks noChangeArrowheads="1"/>
          </p:cNvSpPr>
          <p:nvPr/>
        </p:nvSpPr>
        <p:spPr bwMode="auto">
          <a:xfrm>
            <a:off x="7740651" y="1653779"/>
            <a:ext cx="720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8213" name="Text Box 22"/>
          <p:cNvSpPr txBox="1">
            <a:spLocks noChangeArrowheads="1"/>
          </p:cNvSpPr>
          <p:nvPr/>
        </p:nvSpPr>
        <p:spPr bwMode="auto">
          <a:xfrm>
            <a:off x="2484438" y="2787254"/>
            <a:ext cx="595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8214" name="Text Box 23"/>
          <p:cNvSpPr txBox="1">
            <a:spLocks noChangeArrowheads="1"/>
          </p:cNvSpPr>
          <p:nvPr/>
        </p:nvSpPr>
        <p:spPr bwMode="auto">
          <a:xfrm>
            <a:off x="6208713" y="3127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8215" name="Text Box 24"/>
          <p:cNvSpPr txBox="1">
            <a:spLocks noChangeArrowheads="1"/>
          </p:cNvSpPr>
          <p:nvPr/>
        </p:nvSpPr>
        <p:spPr bwMode="auto">
          <a:xfrm>
            <a:off x="335359" y="1291447"/>
            <a:ext cx="16914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000" b="1" dirty="0" smtClean="0">
                <a:solidFill>
                  <a:srgbClr val="0070C0"/>
                </a:solidFill>
              </a:rPr>
              <a:t>b. </a:t>
            </a:r>
            <a:r>
              <a:rPr lang="en-US" altLang="en-US" sz="2000" b="1" dirty="0" err="1" smtClean="0">
                <a:solidFill>
                  <a:srgbClr val="0070C0"/>
                </a:solidFill>
              </a:rPr>
              <a:t>Cấu</a:t>
            </a:r>
            <a:r>
              <a:rPr lang="en-US" altLang="en-US" sz="2000" b="1" dirty="0" smtClean="0">
                <a:solidFill>
                  <a:srgbClr val="0070C0"/>
                </a:solidFill>
              </a:rPr>
              <a:t> </a:t>
            </a:r>
            <a:r>
              <a:rPr lang="en-US" altLang="en-US" sz="2000" b="1" dirty="0" err="1">
                <a:solidFill>
                  <a:srgbClr val="0070C0"/>
                </a:solidFill>
              </a:rPr>
              <a:t>tạo</a:t>
            </a:r>
            <a:r>
              <a:rPr lang="en-US" altLang="en-US" sz="2000" b="1" dirty="0">
                <a:solidFill>
                  <a:srgbClr val="0070C0"/>
                </a:solidFill>
              </a:rPr>
              <a:t>:</a:t>
            </a:r>
          </a:p>
        </p:txBody>
      </p:sp>
      <p:sp>
        <p:nvSpPr>
          <p:cNvPr id="8216" name="Text Box 25"/>
          <p:cNvSpPr txBox="1">
            <a:spLocks noChangeArrowheads="1"/>
          </p:cNvSpPr>
          <p:nvPr/>
        </p:nvSpPr>
        <p:spPr bwMode="auto">
          <a:xfrm>
            <a:off x="5053" y="3084585"/>
            <a:ext cx="2592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8218" name="Text Box 33"/>
          <p:cNvSpPr txBox="1">
            <a:spLocks noChangeArrowheads="1"/>
          </p:cNvSpPr>
          <p:nvPr/>
        </p:nvSpPr>
        <p:spPr bwMode="auto">
          <a:xfrm>
            <a:off x="2679701" y="1183482"/>
            <a:ext cx="2036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4090" y="722761"/>
            <a:ext cx="2870199" cy="34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H="1">
            <a:off x="5636604" y="2828925"/>
            <a:ext cx="914400" cy="1714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10"/>
          <p:cNvCxnSpPr/>
          <p:nvPr/>
        </p:nvCxnSpPr>
        <p:spPr>
          <a:xfrm flipH="1">
            <a:off x="6015619" y="1803481"/>
            <a:ext cx="755650" cy="39409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10"/>
          <p:cNvCxnSpPr/>
          <p:nvPr/>
        </p:nvCxnSpPr>
        <p:spPr>
          <a:xfrm flipH="1">
            <a:off x="5299978" y="865020"/>
            <a:ext cx="1241424" cy="24900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6789555" y="399595"/>
            <a:ext cx="2210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err="1">
                <a:latin typeface="Times New Roman" pitchFamily="18" charset="0"/>
                <a:cs typeface="Times New Roman" pitchFamily="18" charset="0"/>
              </a:rPr>
              <a:t>Cổ</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lựu</a:t>
            </a:r>
            <a:r>
              <a:rPr lang="en-US" altLang="en-US" sz="1800" dirty="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đạn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có</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ren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để</a:t>
            </a:r>
            <a:r>
              <a:rPr lang="en-US" altLang="en-US" sz="1800" dirty="0" smtClean="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a:t>
            </a:r>
            <a:r>
              <a:rPr lang="en-US" altLang="en-US" sz="1800" dirty="0" err="1" smtClean="0">
                <a:latin typeface="Times New Roman" pitchFamily="18" charset="0"/>
                <a:cs typeface="Times New Roman" pitchFamily="18" charset="0"/>
              </a:rPr>
              <a:t>ắp</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bộ</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phận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gây</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nổ</a:t>
            </a:r>
            <a:endParaRPr lang="vi-VN" altLang="en-US" sz="1800" dirty="0">
              <a:latin typeface="Times New Roman" pitchFamily="18" charset="0"/>
              <a:cs typeface="Times New Roman" pitchFamily="18" charset="0"/>
            </a:endParaRPr>
          </a:p>
        </p:txBody>
      </p:sp>
      <p:sp>
        <p:nvSpPr>
          <p:cNvPr id="8" name="TextBox 6"/>
          <p:cNvSpPr txBox="1">
            <a:spLocks noChangeArrowheads="1"/>
          </p:cNvSpPr>
          <p:nvPr/>
        </p:nvSpPr>
        <p:spPr bwMode="auto">
          <a:xfrm>
            <a:off x="6850064" y="1239211"/>
            <a:ext cx="19129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a:latin typeface="Times New Roman" pitchFamily="18" charset="0"/>
                <a:cs typeface="Times New Roman" pitchFamily="18" charset="0"/>
              </a:rPr>
              <a:t>Vỏ lựu </a:t>
            </a:r>
            <a:r>
              <a:rPr lang="en-US" altLang="en-US" sz="1800" dirty="0" smtClean="0">
                <a:latin typeface="Times New Roman" pitchFamily="18" charset="0"/>
                <a:cs typeface="Times New Roman" pitchFamily="18" charset="0"/>
              </a:rPr>
              <a:t>đạn</a:t>
            </a:r>
            <a:r>
              <a:rPr lang="en-US" altLang="en-US" sz="1800" dirty="0">
                <a:latin typeface="Times New Roman" pitchFamily="18" charset="0"/>
                <a:cs typeface="Times New Roman" pitchFamily="18" charset="0"/>
              </a:rPr>
              <a:t> </a:t>
            </a:r>
            <a:r>
              <a:rPr lang="en-US" altLang="en-US" sz="1800" dirty="0" smtClean="0">
                <a:latin typeface="Times New Roman" pitchFamily="18" charset="0"/>
                <a:cs typeface="Times New Roman" pitchFamily="18" charset="0"/>
              </a:rPr>
              <a:t>bằng gang có khứa (khía) hình quả na</a:t>
            </a:r>
            <a:endParaRPr lang="vi-VN" altLang="en-US" sz="1800" dirty="0">
              <a:latin typeface="Times New Roman" pitchFamily="18" charset="0"/>
              <a:cs typeface="Times New Roman" pitchFamily="18" charset="0"/>
            </a:endParaRPr>
          </a:p>
        </p:txBody>
      </p:sp>
      <p:sp>
        <p:nvSpPr>
          <p:cNvPr id="10" name="TextBox 9"/>
          <p:cNvSpPr txBox="1">
            <a:spLocks noChangeArrowheads="1"/>
          </p:cNvSpPr>
          <p:nvPr/>
        </p:nvSpPr>
        <p:spPr bwMode="auto">
          <a:xfrm>
            <a:off x="6791784" y="2593731"/>
            <a:ext cx="1658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err="1">
                <a:latin typeface="Times New Roman" pitchFamily="18" charset="0"/>
                <a:cs typeface="Times New Roman" pitchFamily="18" charset="0"/>
              </a:rPr>
              <a:t>Thuốc</a:t>
            </a:r>
            <a:r>
              <a:rPr lang="en-US" altLang="en-US" sz="1800" dirty="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nổ</a:t>
            </a:r>
            <a:r>
              <a:rPr lang="en-US" altLang="en-US" sz="1800" dirty="0" smtClean="0">
                <a:latin typeface="Times New Roman" pitchFamily="18" charset="0"/>
                <a:cs typeface="Times New Roman" pitchFamily="18" charset="0"/>
              </a:rPr>
              <a:t> TNT</a:t>
            </a:r>
            <a:endParaRPr lang="vi-VN" altLang="en-US" sz="1800" dirty="0">
              <a:latin typeface="Times New Roman" pitchFamily="18" charset="0"/>
              <a:cs typeface="Times New Roman" pitchFamily="18" charset="0"/>
            </a:endParaRPr>
          </a:p>
        </p:txBody>
      </p:sp>
      <p:sp>
        <p:nvSpPr>
          <p:cNvPr id="35" name="TextBox 34"/>
          <p:cNvSpPr txBox="1">
            <a:spLocks noChangeArrowheads="1"/>
          </p:cNvSpPr>
          <p:nvPr/>
        </p:nvSpPr>
        <p:spPr bwMode="auto">
          <a:xfrm>
            <a:off x="199761" y="721817"/>
            <a:ext cx="2202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dirty="0">
                <a:solidFill>
                  <a:schemeClr val="accent2"/>
                </a:solidFill>
                <a:latin typeface="Times New Roman" pitchFamily="18" charset="0"/>
                <a:cs typeface="Times New Roman" pitchFamily="18" charset="0"/>
              </a:rPr>
              <a:t>1. </a:t>
            </a:r>
            <a:r>
              <a:rPr lang="en-US" altLang="en-US" sz="2400" b="1" dirty="0" err="1">
                <a:solidFill>
                  <a:schemeClr val="accent2"/>
                </a:solidFill>
                <a:latin typeface="Times New Roman" pitchFamily="18" charset="0"/>
                <a:cs typeface="Times New Roman" pitchFamily="18" charset="0"/>
              </a:rPr>
              <a:t>Lựu</a:t>
            </a:r>
            <a:r>
              <a:rPr lang="en-US" altLang="en-US" sz="2400" b="1" dirty="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đạn</a:t>
            </a:r>
            <a:r>
              <a:rPr lang="en-US" altLang="en-US" sz="2400" b="1" dirty="0">
                <a:solidFill>
                  <a:schemeClr val="accent2"/>
                </a:solidFill>
                <a:latin typeface="Times New Roman" pitchFamily="18" charset="0"/>
                <a:cs typeface="Times New Roman" pitchFamily="18" charset="0"/>
              </a:rPr>
              <a:t> </a:t>
            </a:r>
            <a:r>
              <a:rPr lang="en-US" altLang="en-US" sz="2400" b="1" dirty="0">
                <a:solidFill>
                  <a:schemeClr val="accent2"/>
                </a:solidFill>
                <a:latin typeface="Times New Roman" pitchFamily="18" charset="0"/>
                <a:cs typeface="Times New Roman" pitchFamily="18" charset="0"/>
                <a:sym typeface="Symbol" pitchFamily="18" charset="2"/>
              </a:rPr>
              <a:t>1</a:t>
            </a:r>
          </a:p>
        </p:txBody>
      </p:sp>
      <p:sp>
        <p:nvSpPr>
          <p:cNvPr id="36" name="Rectangle 27"/>
          <p:cNvSpPr>
            <a:spLocks noChangeArrowheads="1"/>
          </p:cNvSpPr>
          <p:nvPr/>
        </p:nvSpPr>
        <p:spPr bwMode="auto">
          <a:xfrm>
            <a:off x="4191000" y="4316996"/>
            <a:ext cx="1412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dirty="0" err="1" smtClean="0">
                <a:solidFill>
                  <a:srgbClr val="002060"/>
                </a:solidFill>
              </a:rPr>
              <a:t>Thân</a:t>
            </a:r>
            <a:r>
              <a:rPr lang="en-US" altLang="en-US" dirty="0" smtClean="0">
                <a:solidFill>
                  <a:srgbClr val="002060"/>
                </a:solidFill>
              </a:rPr>
              <a:t> </a:t>
            </a:r>
            <a:r>
              <a:rPr lang="en-US" altLang="en-US" dirty="0" err="1">
                <a:solidFill>
                  <a:srgbClr val="002060"/>
                </a:solidFill>
              </a:rPr>
              <a:t>lựu</a:t>
            </a:r>
            <a:r>
              <a:rPr lang="en-US" altLang="en-US" dirty="0">
                <a:solidFill>
                  <a:srgbClr val="002060"/>
                </a:solidFill>
              </a:rPr>
              <a:t> </a:t>
            </a:r>
            <a:r>
              <a:rPr lang="en-US" altLang="en-US" dirty="0" err="1">
                <a:solidFill>
                  <a:srgbClr val="002060"/>
                </a:solidFill>
              </a:rPr>
              <a:t>đạn</a:t>
            </a:r>
            <a:endParaRPr lang="en-US" altLang="en-US" dirty="0">
              <a:solidFill>
                <a:srgbClr val="002060"/>
              </a:solidFill>
            </a:endParaRPr>
          </a:p>
        </p:txBody>
      </p:sp>
      <p:sp>
        <p:nvSpPr>
          <p:cNvPr id="4" name="Oval 3"/>
          <p:cNvSpPr/>
          <p:nvPr/>
        </p:nvSpPr>
        <p:spPr>
          <a:xfrm>
            <a:off x="6477001" y="2670572"/>
            <a:ext cx="373063" cy="233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7" name="Oval 36"/>
          <p:cNvSpPr/>
          <p:nvPr/>
        </p:nvSpPr>
        <p:spPr>
          <a:xfrm flipH="1">
            <a:off x="6492404" y="1627823"/>
            <a:ext cx="373351" cy="233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9" name="Oval 38"/>
          <p:cNvSpPr/>
          <p:nvPr/>
        </p:nvSpPr>
        <p:spPr>
          <a:xfrm>
            <a:off x="6393444" y="681053"/>
            <a:ext cx="373063" cy="233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8" name="Text Box 7"/>
          <p:cNvSpPr txBox="1">
            <a:spLocks noChangeArrowheads="1"/>
          </p:cNvSpPr>
          <p:nvPr/>
        </p:nvSpPr>
        <p:spPr bwMode="auto">
          <a:xfrm>
            <a:off x="276226" y="1762734"/>
            <a:ext cx="32003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i="1" dirty="0" smtClean="0">
                <a:solidFill>
                  <a:srgbClr val="0070C0"/>
                </a:solidFill>
                <a:cs typeface="Times New Roman" pitchFamily="18" charset="0"/>
              </a:rPr>
              <a:t>- </a:t>
            </a:r>
            <a:r>
              <a:rPr lang="en-US" altLang="en-US" sz="2400" i="1" dirty="0" err="1" smtClean="0">
                <a:solidFill>
                  <a:srgbClr val="0070C0"/>
                </a:solidFill>
                <a:cs typeface="Times New Roman" pitchFamily="18" charset="0"/>
              </a:rPr>
              <a:t>Thân</a:t>
            </a:r>
            <a:r>
              <a:rPr lang="en-US" altLang="en-US" sz="2400" i="1" dirty="0" smtClean="0">
                <a:solidFill>
                  <a:srgbClr val="0070C0"/>
                </a:solidFill>
                <a:cs typeface="Times New Roman" pitchFamily="18" charset="0"/>
              </a:rPr>
              <a:t> </a:t>
            </a:r>
            <a:r>
              <a:rPr lang="en-US" altLang="en-US" sz="2400" i="1" dirty="0" err="1" smtClean="0">
                <a:solidFill>
                  <a:srgbClr val="0070C0"/>
                </a:solidFill>
                <a:cs typeface="Times New Roman" pitchFamily="18" charset="0"/>
              </a:rPr>
              <a:t>lựu</a:t>
            </a:r>
            <a:r>
              <a:rPr lang="en-US" altLang="en-US" sz="2400" i="1" dirty="0" smtClean="0">
                <a:solidFill>
                  <a:srgbClr val="0070C0"/>
                </a:solidFill>
                <a:cs typeface="Times New Roman" pitchFamily="18" charset="0"/>
              </a:rPr>
              <a:t> </a:t>
            </a:r>
            <a:r>
              <a:rPr lang="en-US" altLang="en-US" sz="2400" i="1" dirty="0" err="1" smtClean="0">
                <a:solidFill>
                  <a:srgbClr val="0070C0"/>
                </a:solidFill>
                <a:cs typeface="Times New Roman" pitchFamily="18" charset="0"/>
              </a:rPr>
              <a:t>đạn</a:t>
            </a:r>
            <a:r>
              <a:rPr lang="en-US" altLang="en-US" sz="2400" i="1" dirty="0" smtClean="0">
                <a:solidFill>
                  <a:srgbClr val="0070C0"/>
                </a:solidFill>
                <a:cs typeface="Times New Roman" pitchFamily="18" charset="0"/>
              </a:rPr>
              <a:t> </a:t>
            </a:r>
            <a:r>
              <a:rPr lang="en-US" altLang="en-US" sz="2400" i="1" dirty="0" smtClean="0">
                <a:ln w="0"/>
                <a:solidFill>
                  <a:srgbClr val="0070C0"/>
                </a:solidFill>
                <a:cs typeface="Times New Roman" pitchFamily="18" charset="0"/>
                <a:sym typeface="Symbol" pitchFamily="18" charset="2"/>
              </a:rPr>
              <a:t>1 </a:t>
            </a:r>
            <a:r>
              <a:rPr lang="en-US" altLang="en-US" sz="2400" i="1" dirty="0" err="1" smtClean="0">
                <a:ln w="0"/>
                <a:solidFill>
                  <a:srgbClr val="0070C0"/>
                </a:solidFill>
                <a:cs typeface="Times New Roman" pitchFamily="18" charset="0"/>
                <a:sym typeface="Symbol" pitchFamily="18" charset="2"/>
              </a:rPr>
              <a:t>gồm</a:t>
            </a:r>
            <a:r>
              <a:rPr lang="en-US" altLang="en-US" sz="2400" i="1" dirty="0" smtClean="0">
                <a:ln w="0"/>
                <a:solidFill>
                  <a:srgbClr val="0070C0"/>
                </a:solidFill>
                <a:cs typeface="Times New Roman" pitchFamily="18" charset="0"/>
                <a:sym typeface="Symbol" pitchFamily="18" charset="2"/>
              </a:rPr>
              <a:t> </a:t>
            </a:r>
            <a:r>
              <a:rPr lang="en-US" altLang="en-US" sz="2400" i="1" dirty="0">
                <a:ln w="0"/>
                <a:solidFill>
                  <a:srgbClr val="0070C0"/>
                </a:solidFill>
                <a:cs typeface="Times New Roman" pitchFamily="18" charset="0"/>
                <a:sym typeface="Symbol" pitchFamily="18" charset="2"/>
              </a:rPr>
              <a:t>3</a:t>
            </a:r>
            <a:r>
              <a:rPr lang="en-US" altLang="en-US" sz="2400" i="1" dirty="0" smtClean="0">
                <a:ln w="0"/>
                <a:solidFill>
                  <a:srgbClr val="0070C0"/>
                </a:solidFill>
                <a:cs typeface="Times New Roman" pitchFamily="18" charset="0"/>
                <a:sym typeface="Symbol" pitchFamily="18" charset="2"/>
              </a:rPr>
              <a:t> </a:t>
            </a:r>
            <a:r>
              <a:rPr lang="en-US" altLang="en-US" sz="2400" i="1" dirty="0" err="1" smtClean="0">
                <a:ln w="0"/>
                <a:solidFill>
                  <a:srgbClr val="0070C0"/>
                </a:solidFill>
                <a:cs typeface="Times New Roman" pitchFamily="18" charset="0"/>
                <a:sym typeface="Symbol" pitchFamily="18" charset="2"/>
              </a:rPr>
              <a:t>bộ</a:t>
            </a:r>
            <a:r>
              <a:rPr lang="en-US" altLang="en-US" sz="2400" i="1" dirty="0" smtClean="0">
                <a:ln w="0"/>
                <a:solidFill>
                  <a:srgbClr val="0070C0"/>
                </a:solidFill>
                <a:cs typeface="Times New Roman" pitchFamily="18" charset="0"/>
                <a:sym typeface="Symbol" pitchFamily="18" charset="2"/>
              </a:rPr>
              <a:t> </a:t>
            </a:r>
            <a:r>
              <a:rPr lang="en-US" altLang="en-US" sz="2400" i="1" dirty="0" err="1" smtClean="0">
                <a:ln w="0"/>
                <a:solidFill>
                  <a:srgbClr val="0070C0"/>
                </a:solidFill>
                <a:cs typeface="Times New Roman" pitchFamily="18" charset="0"/>
                <a:sym typeface="Symbol" pitchFamily="18" charset="2"/>
              </a:rPr>
              <a:t>phận</a:t>
            </a:r>
            <a:r>
              <a:rPr lang="en-US" altLang="en-US" sz="2400" i="1" dirty="0" smtClean="0">
                <a:ln w="0"/>
                <a:solidFill>
                  <a:srgbClr val="0070C0"/>
                </a:solidFill>
                <a:cs typeface="Times New Roman" pitchFamily="18" charset="0"/>
                <a:sym typeface="Symbol" pitchFamily="18" charset="2"/>
              </a:rPr>
              <a:t> </a:t>
            </a:r>
            <a:endParaRPr lang="en-US" altLang="en-US" sz="2400" i="1" dirty="0">
              <a:solidFill>
                <a:srgbClr val="0070C0"/>
              </a:solidFill>
              <a:cs typeface="Times New Roman" pitchFamily="18" charset="0"/>
              <a:sym typeface="Symbol" pitchFamily="18" charset="2"/>
            </a:endParaRPr>
          </a:p>
        </p:txBody>
      </p:sp>
    </p:spTree>
    <p:extLst>
      <p:ext uri="{BB962C8B-B14F-4D97-AF65-F5344CB8AC3E}">
        <p14:creationId xmlns:p14="http://schemas.microsoft.com/office/powerpoint/2010/main" val="115527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par>
                                <p:cTn id="43" presetID="16" presetClass="entr" presetSubtype="21"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arn(inVertical)">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P spid="36" grpId="0"/>
      <p:bldP spid="4" grpId="0" animBg="1"/>
      <p:bldP spid="37" grpId="0" animBg="1"/>
      <p:bldP spid="39"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Line 5"/>
          <p:cNvSpPr>
            <a:spLocks noChangeShapeType="1"/>
          </p:cNvSpPr>
          <p:nvPr/>
        </p:nvSpPr>
        <p:spPr bwMode="auto">
          <a:xfrm>
            <a:off x="3048000" y="857250"/>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a:latin typeface="Arial" charset="0"/>
            </a:endParaRPr>
          </a:p>
        </p:txBody>
      </p:sp>
      <p:pic>
        <p:nvPicPr>
          <p:cNvPr id="9230" name="Tit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0" y="146446"/>
            <a:ext cx="3079750" cy="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8" name="Text Box 23"/>
          <p:cNvSpPr txBox="1">
            <a:spLocks noChangeArrowheads="1"/>
          </p:cNvSpPr>
          <p:nvPr/>
        </p:nvSpPr>
        <p:spPr bwMode="auto">
          <a:xfrm>
            <a:off x="197538" y="1362808"/>
            <a:ext cx="16305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400" b="1" dirty="0" smtClean="0">
                <a:solidFill>
                  <a:srgbClr val="0070C0"/>
                </a:solidFill>
              </a:rPr>
              <a:t>b. </a:t>
            </a:r>
            <a:r>
              <a:rPr lang="en-US" altLang="en-US" sz="2400" b="1" dirty="0" err="1" smtClean="0">
                <a:solidFill>
                  <a:srgbClr val="0070C0"/>
                </a:solidFill>
              </a:rPr>
              <a:t>Cấu</a:t>
            </a:r>
            <a:r>
              <a:rPr lang="en-US" altLang="en-US" sz="2400" b="1" dirty="0" smtClean="0">
                <a:solidFill>
                  <a:srgbClr val="0070C0"/>
                </a:solidFill>
              </a:rPr>
              <a:t> </a:t>
            </a:r>
            <a:r>
              <a:rPr lang="en-US" altLang="en-US" sz="2400" b="1" dirty="0" err="1">
                <a:solidFill>
                  <a:srgbClr val="0070C0"/>
                </a:solidFill>
              </a:rPr>
              <a:t>tạo</a:t>
            </a:r>
            <a:r>
              <a:rPr lang="en-US" altLang="en-US" sz="2000" b="1" dirty="0">
                <a:solidFill>
                  <a:srgbClr val="0070C0"/>
                </a:solidFill>
              </a:rPr>
              <a:t>:</a:t>
            </a:r>
          </a:p>
        </p:txBody>
      </p:sp>
      <p:sp>
        <p:nvSpPr>
          <p:cNvPr id="50212" name="Text Box 36"/>
          <p:cNvSpPr txBox="1">
            <a:spLocks noChangeArrowheads="1"/>
          </p:cNvSpPr>
          <p:nvPr/>
        </p:nvSpPr>
        <p:spPr bwMode="auto">
          <a:xfrm>
            <a:off x="4833938" y="4809351"/>
            <a:ext cx="1871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dirty="0">
                <a:solidFill>
                  <a:srgbClr val="002060"/>
                </a:solidFill>
              </a:rPr>
              <a:t>*</a:t>
            </a:r>
            <a:r>
              <a:rPr lang="en-US" altLang="en-US" dirty="0" smtClean="0">
                <a:solidFill>
                  <a:srgbClr val="002060"/>
                </a:solidFill>
              </a:rPr>
              <a:t> </a:t>
            </a:r>
            <a:r>
              <a:rPr lang="en-US" altLang="en-US" dirty="0" err="1">
                <a:solidFill>
                  <a:srgbClr val="002060"/>
                </a:solidFill>
              </a:rPr>
              <a:t>Bộ</a:t>
            </a:r>
            <a:r>
              <a:rPr lang="en-US" altLang="en-US" dirty="0">
                <a:solidFill>
                  <a:srgbClr val="002060"/>
                </a:solidFill>
              </a:rPr>
              <a:t> </a:t>
            </a:r>
            <a:r>
              <a:rPr lang="en-US" altLang="en-US" dirty="0" err="1">
                <a:solidFill>
                  <a:srgbClr val="002060"/>
                </a:solidFill>
              </a:rPr>
              <a:t>phận</a:t>
            </a:r>
            <a:r>
              <a:rPr lang="en-US" altLang="en-US" dirty="0">
                <a:solidFill>
                  <a:srgbClr val="002060"/>
                </a:solidFill>
              </a:rPr>
              <a:t> </a:t>
            </a:r>
            <a:r>
              <a:rPr lang="en-US" altLang="en-US" dirty="0" err="1">
                <a:solidFill>
                  <a:srgbClr val="002060"/>
                </a:solidFill>
              </a:rPr>
              <a:t>gây</a:t>
            </a:r>
            <a:r>
              <a:rPr lang="en-US" altLang="en-US" dirty="0">
                <a:solidFill>
                  <a:srgbClr val="002060"/>
                </a:solidFill>
              </a:rPr>
              <a:t> </a:t>
            </a:r>
            <a:r>
              <a:rPr lang="en-US" altLang="en-US" dirty="0" err="1">
                <a:solidFill>
                  <a:srgbClr val="002060"/>
                </a:solidFill>
              </a:rPr>
              <a:t>nổ</a:t>
            </a:r>
            <a:endParaRPr lang="en-US" altLang="en-US" dirty="0">
              <a:solidFill>
                <a:srgbClr val="002060"/>
              </a:solidFill>
            </a:endParaRPr>
          </a:p>
        </p:txBody>
      </p:sp>
      <p:pic>
        <p:nvPicPr>
          <p:cNvPr id="5021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1085851"/>
            <a:ext cx="1965325" cy="360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a:cxnSpLocks noChangeShapeType="1"/>
          </p:cNvCxnSpPr>
          <p:nvPr/>
        </p:nvCxnSpPr>
        <p:spPr bwMode="auto">
          <a:xfrm flipH="1">
            <a:off x="5899532" y="1543050"/>
            <a:ext cx="1219200" cy="331768"/>
          </a:xfrm>
          <a:prstGeom prst="straightConnector1">
            <a:avLst/>
          </a:prstGeom>
          <a:noFill/>
          <a:ln w="57150" algn="ctr">
            <a:solidFill>
              <a:srgbClr val="002060"/>
            </a:solidFill>
            <a:round/>
            <a:headEnd/>
            <a:tailEnd type="arrow" w="med" len="med"/>
          </a:ln>
          <a:extLst>
            <a:ext uri="{909E8E84-426E-40DD-AFC4-6F175D3DCCD1}">
              <a14:hiddenFill xmlns:a14="http://schemas.microsoft.com/office/drawing/2010/main">
                <a:noFill/>
              </a14:hiddenFill>
            </a:ext>
          </a:extLst>
        </p:spPr>
      </p:cxnSp>
      <p:cxnSp>
        <p:nvCxnSpPr>
          <p:cNvPr id="3" name="Straight Arrow Connector 9"/>
          <p:cNvCxnSpPr/>
          <p:nvPr/>
        </p:nvCxnSpPr>
        <p:spPr>
          <a:xfrm>
            <a:off x="4933230" y="1828800"/>
            <a:ext cx="781770" cy="8096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9"/>
          <p:cNvCxnSpPr/>
          <p:nvPr/>
        </p:nvCxnSpPr>
        <p:spPr>
          <a:xfrm>
            <a:off x="5065714" y="3298032"/>
            <a:ext cx="649287" cy="9406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9"/>
          <p:cNvCxnSpPr/>
          <p:nvPr/>
        </p:nvCxnSpPr>
        <p:spPr>
          <a:xfrm>
            <a:off x="4667250" y="2588419"/>
            <a:ext cx="1047751" cy="173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9"/>
          <p:cNvCxnSpPr/>
          <p:nvPr/>
        </p:nvCxnSpPr>
        <p:spPr>
          <a:xfrm>
            <a:off x="4968878" y="4121497"/>
            <a:ext cx="746123" cy="16475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9"/>
          <p:cNvCxnSpPr>
            <a:cxnSpLocks noChangeShapeType="1"/>
          </p:cNvCxnSpPr>
          <p:nvPr/>
        </p:nvCxnSpPr>
        <p:spPr bwMode="auto">
          <a:xfrm flipH="1">
            <a:off x="7054058" y="2744392"/>
            <a:ext cx="416719" cy="305990"/>
          </a:xfrm>
          <a:prstGeom prst="straightConnector1">
            <a:avLst/>
          </a:prstGeom>
          <a:noFill/>
          <a:ln w="57150" algn="ctr">
            <a:solidFill>
              <a:srgbClr val="002060"/>
            </a:solidFill>
            <a:round/>
            <a:headEnd/>
            <a:tailEnd type="arrow" w="med" len="med"/>
          </a:ln>
          <a:extLst>
            <a:ext uri="{909E8E84-426E-40DD-AFC4-6F175D3DCCD1}">
              <a14:hiddenFill xmlns:a14="http://schemas.microsoft.com/office/drawing/2010/main">
                <a:noFill/>
              </a14:hiddenFill>
            </a:ext>
          </a:extLst>
        </p:spPr>
      </p:cxnSp>
      <p:sp>
        <p:nvSpPr>
          <p:cNvPr id="13" name="TextBox 6"/>
          <p:cNvSpPr txBox="1">
            <a:spLocks noChangeArrowheads="1"/>
          </p:cNvSpPr>
          <p:nvPr/>
        </p:nvSpPr>
        <p:spPr bwMode="auto">
          <a:xfrm>
            <a:off x="7772400" y="2547937"/>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err="1" smtClean="0">
                <a:latin typeface="Times New Roman" pitchFamily="18" charset="0"/>
                <a:cs typeface="Times New Roman" pitchFamily="18" charset="0"/>
              </a:rPr>
              <a:t>Cần</a:t>
            </a:r>
            <a:r>
              <a:rPr lang="en-US" altLang="en-US" sz="1800" dirty="0" smtClean="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bẩy</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mỏ</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vịt</a:t>
            </a:r>
            <a:r>
              <a:rPr lang="en-US" altLang="en-US" sz="1800" dirty="0">
                <a:latin typeface="Times New Roman" pitchFamily="18" charset="0"/>
                <a:cs typeface="Times New Roman" pitchFamily="18" charset="0"/>
              </a:rPr>
              <a:t>)</a:t>
            </a:r>
            <a:endParaRPr lang="vi-VN" altLang="en-US" sz="1800" dirty="0">
              <a:latin typeface="Times New Roman" pitchFamily="18" charset="0"/>
              <a:cs typeface="Times New Roman" pitchFamily="18" charset="0"/>
            </a:endParaRPr>
          </a:p>
        </p:txBody>
      </p:sp>
      <p:sp>
        <p:nvSpPr>
          <p:cNvPr id="9" name="TextBox 8"/>
          <p:cNvSpPr txBox="1">
            <a:spLocks noChangeArrowheads="1"/>
          </p:cNvSpPr>
          <p:nvPr/>
        </p:nvSpPr>
        <p:spPr bwMode="auto">
          <a:xfrm>
            <a:off x="7315201" y="1371600"/>
            <a:ext cx="15498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err="1" smtClean="0">
                <a:latin typeface="Times New Roman" pitchFamily="18" charset="0"/>
                <a:cs typeface="Times New Roman" pitchFamily="18" charset="0"/>
              </a:rPr>
              <a:t>Lò</a:t>
            </a:r>
            <a:r>
              <a:rPr lang="en-US" altLang="en-US" sz="1800" dirty="0" smtClean="0">
                <a:latin typeface="Times New Roman" pitchFamily="18" charset="0"/>
                <a:cs typeface="Times New Roman" pitchFamily="18" charset="0"/>
              </a:rPr>
              <a:t> </a:t>
            </a:r>
            <a:r>
              <a:rPr lang="en-US" altLang="en-US" sz="1800" dirty="0">
                <a:latin typeface="Times New Roman" pitchFamily="18" charset="0"/>
                <a:cs typeface="Times New Roman" pitchFamily="18" charset="0"/>
              </a:rPr>
              <a:t>xo </a:t>
            </a:r>
            <a:r>
              <a:rPr lang="en-US" altLang="en-US" sz="1800" dirty="0" err="1">
                <a:latin typeface="Times New Roman" pitchFamily="18" charset="0"/>
                <a:cs typeface="Times New Roman" pitchFamily="18" charset="0"/>
              </a:rPr>
              <a:t>kim</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hỏa</a:t>
            </a:r>
            <a:endParaRPr lang="vi-VN" altLang="en-US" sz="1800" dirty="0">
              <a:latin typeface="Times New Roman" pitchFamily="18" charset="0"/>
              <a:cs typeface="Times New Roman" pitchFamily="18" charset="0"/>
            </a:endParaRPr>
          </a:p>
        </p:txBody>
      </p:sp>
      <p:sp>
        <p:nvSpPr>
          <p:cNvPr id="12" name="TextBox 11"/>
          <p:cNvSpPr txBox="1">
            <a:spLocks noChangeArrowheads="1"/>
          </p:cNvSpPr>
          <p:nvPr/>
        </p:nvSpPr>
        <p:spPr bwMode="auto">
          <a:xfrm>
            <a:off x="3713162" y="1626394"/>
            <a:ext cx="1011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smtClean="0">
                <a:latin typeface="Times New Roman" pitchFamily="18" charset="0"/>
                <a:cs typeface="Times New Roman" pitchFamily="18" charset="0"/>
              </a:rPr>
              <a:t>Kim </a:t>
            </a:r>
            <a:r>
              <a:rPr lang="en-US" altLang="en-US" sz="1800" dirty="0" err="1">
                <a:latin typeface="Times New Roman" pitchFamily="18" charset="0"/>
                <a:cs typeface="Times New Roman" pitchFamily="18" charset="0"/>
              </a:rPr>
              <a:t>hỏa</a:t>
            </a:r>
            <a:endParaRPr lang="vi-VN" altLang="en-US" sz="1800" dirty="0">
              <a:latin typeface="Times New Roman" pitchFamily="18" charset="0"/>
              <a:cs typeface="Times New Roman" pitchFamily="18" charset="0"/>
            </a:endParaRPr>
          </a:p>
        </p:txBody>
      </p:sp>
      <p:sp>
        <p:nvSpPr>
          <p:cNvPr id="14" name="TextBox 13"/>
          <p:cNvSpPr txBox="1">
            <a:spLocks noChangeArrowheads="1"/>
          </p:cNvSpPr>
          <p:nvPr/>
        </p:nvSpPr>
        <p:spPr bwMode="auto">
          <a:xfrm>
            <a:off x="3505200" y="2400300"/>
            <a:ext cx="896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err="1" smtClean="0">
                <a:latin typeface="Times New Roman" pitchFamily="18" charset="0"/>
                <a:cs typeface="Times New Roman" pitchFamily="18" charset="0"/>
              </a:rPr>
              <a:t>Hạt</a:t>
            </a:r>
            <a:r>
              <a:rPr lang="en-US" altLang="en-US" sz="1800" dirty="0" smtClean="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lửa</a:t>
            </a:r>
            <a:endParaRPr lang="vi-VN" altLang="en-US" sz="1800" dirty="0">
              <a:latin typeface="Times New Roman" pitchFamily="18" charset="0"/>
              <a:cs typeface="Times New Roman" pitchFamily="18" charset="0"/>
            </a:endParaRPr>
          </a:p>
        </p:txBody>
      </p:sp>
      <p:sp>
        <p:nvSpPr>
          <p:cNvPr id="16" name="TextBox 15"/>
          <p:cNvSpPr txBox="1">
            <a:spLocks noChangeArrowheads="1"/>
          </p:cNvSpPr>
          <p:nvPr/>
        </p:nvSpPr>
        <p:spPr bwMode="auto">
          <a:xfrm>
            <a:off x="3040568" y="3111032"/>
            <a:ext cx="1836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err="1" smtClean="0">
                <a:latin typeface="Times New Roman" pitchFamily="18" charset="0"/>
                <a:cs typeface="Times New Roman" pitchFamily="18" charset="0"/>
              </a:rPr>
              <a:t>Thuốc</a:t>
            </a:r>
            <a:r>
              <a:rPr lang="en-US" altLang="en-US" sz="1800" dirty="0" smtClean="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cháy</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chậm</a:t>
            </a:r>
            <a:endParaRPr lang="vi-VN" altLang="en-US" sz="1800" dirty="0">
              <a:latin typeface="Times New Roman" pitchFamily="18" charset="0"/>
              <a:cs typeface="Times New Roman" pitchFamily="18" charset="0"/>
            </a:endParaRPr>
          </a:p>
        </p:txBody>
      </p:sp>
      <p:sp>
        <p:nvSpPr>
          <p:cNvPr id="18" name="TextBox 17"/>
          <p:cNvSpPr txBox="1">
            <a:spLocks noChangeArrowheads="1"/>
          </p:cNvSpPr>
          <p:nvPr/>
        </p:nvSpPr>
        <p:spPr bwMode="auto">
          <a:xfrm>
            <a:off x="4252914" y="3943350"/>
            <a:ext cx="547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err="1" smtClean="0">
                <a:latin typeface="Times New Roman" pitchFamily="18" charset="0"/>
                <a:cs typeface="Times New Roman" pitchFamily="18" charset="0"/>
              </a:rPr>
              <a:t>Kíp</a:t>
            </a:r>
            <a:endParaRPr lang="vi-VN" altLang="en-US" sz="1800" dirty="0">
              <a:latin typeface="Times New Roman" pitchFamily="18" charset="0"/>
              <a:cs typeface="Times New Roman" pitchFamily="18" charset="0"/>
            </a:endParaRPr>
          </a:p>
        </p:txBody>
      </p:sp>
      <p:sp>
        <p:nvSpPr>
          <p:cNvPr id="41" name="TextBox 40"/>
          <p:cNvSpPr txBox="1">
            <a:spLocks noChangeArrowheads="1"/>
          </p:cNvSpPr>
          <p:nvPr/>
        </p:nvSpPr>
        <p:spPr bwMode="auto">
          <a:xfrm>
            <a:off x="76201" y="865982"/>
            <a:ext cx="187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chemeClr val="accent2"/>
                </a:solidFill>
                <a:latin typeface="Times New Roman" pitchFamily="18" charset="0"/>
                <a:cs typeface="Times New Roman" pitchFamily="18" charset="0"/>
              </a:rPr>
              <a:t>1. </a:t>
            </a:r>
            <a:r>
              <a:rPr lang="en-US" altLang="en-US" sz="2000" b="1" dirty="0" err="1">
                <a:solidFill>
                  <a:schemeClr val="accent2"/>
                </a:solidFill>
                <a:latin typeface="Times New Roman" pitchFamily="18" charset="0"/>
                <a:cs typeface="Times New Roman" pitchFamily="18" charset="0"/>
              </a:rPr>
              <a:t>Lựu</a:t>
            </a:r>
            <a:r>
              <a:rPr lang="en-US" altLang="en-US" sz="2000" b="1" dirty="0">
                <a:solidFill>
                  <a:schemeClr val="accent2"/>
                </a:solidFill>
                <a:latin typeface="Times New Roman" pitchFamily="18" charset="0"/>
                <a:cs typeface="Times New Roman" pitchFamily="18" charset="0"/>
              </a:rPr>
              <a:t> </a:t>
            </a:r>
            <a:r>
              <a:rPr lang="en-US" altLang="en-US" sz="2000" b="1" dirty="0" err="1">
                <a:solidFill>
                  <a:schemeClr val="accent2"/>
                </a:solidFill>
                <a:latin typeface="Times New Roman" pitchFamily="18" charset="0"/>
                <a:cs typeface="Times New Roman" pitchFamily="18" charset="0"/>
              </a:rPr>
              <a:t>đạn</a:t>
            </a:r>
            <a:r>
              <a:rPr lang="en-US" altLang="en-US" sz="2000" b="1" dirty="0">
                <a:solidFill>
                  <a:schemeClr val="accent2"/>
                </a:solidFill>
                <a:latin typeface="Times New Roman" pitchFamily="18" charset="0"/>
                <a:cs typeface="Times New Roman" pitchFamily="18" charset="0"/>
              </a:rPr>
              <a:t> </a:t>
            </a:r>
            <a:r>
              <a:rPr lang="en-US" altLang="en-US" sz="2000" b="1" dirty="0">
                <a:solidFill>
                  <a:schemeClr val="accent2"/>
                </a:solidFill>
                <a:latin typeface="Times New Roman" pitchFamily="18" charset="0"/>
                <a:cs typeface="Times New Roman" pitchFamily="18" charset="0"/>
                <a:sym typeface="Symbol" pitchFamily="18" charset="2"/>
              </a:rPr>
              <a:t>1</a:t>
            </a:r>
          </a:p>
        </p:txBody>
      </p:sp>
      <p:sp>
        <p:nvSpPr>
          <p:cNvPr id="39" name="Oval 38"/>
          <p:cNvSpPr/>
          <p:nvPr/>
        </p:nvSpPr>
        <p:spPr>
          <a:xfrm>
            <a:off x="7467601" y="2588419"/>
            <a:ext cx="373063" cy="233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4" name="Oval 43"/>
          <p:cNvSpPr/>
          <p:nvPr/>
        </p:nvSpPr>
        <p:spPr>
          <a:xfrm>
            <a:off x="7010401" y="1415868"/>
            <a:ext cx="373063" cy="233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4656138" y="1682281"/>
            <a:ext cx="373063" cy="233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6" name="Oval 45"/>
          <p:cNvSpPr/>
          <p:nvPr/>
        </p:nvSpPr>
        <p:spPr>
          <a:xfrm>
            <a:off x="4351338" y="2452687"/>
            <a:ext cx="373063" cy="233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p:cNvSpPr/>
          <p:nvPr/>
        </p:nvSpPr>
        <p:spPr>
          <a:xfrm>
            <a:off x="4808537" y="3143250"/>
            <a:ext cx="373063" cy="233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9" name="Oval 48"/>
          <p:cNvSpPr/>
          <p:nvPr/>
        </p:nvSpPr>
        <p:spPr>
          <a:xfrm>
            <a:off x="4732338" y="3995737"/>
            <a:ext cx="373063" cy="233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7" name="Text Box 7"/>
          <p:cNvSpPr txBox="1">
            <a:spLocks noChangeArrowheads="1"/>
          </p:cNvSpPr>
          <p:nvPr/>
        </p:nvSpPr>
        <p:spPr bwMode="auto">
          <a:xfrm>
            <a:off x="70328" y="1869281"/>
            <a:ext cx="298060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000" b="1" i="1" dirty="0" smtClean="0">
                <a:solidFill>
                  <a:srgbClr val="0070C0"/>
                </a:solidFill>
                <a:cs typeface="Times New Roman" pitchFamily="18" charset="0"/>
              </a:rPr>
              <a:t>- </a:t>
            </a:r>
            <a:r>
              <a:rPr lang="en-US" altLang="en-US" sz="2400" b="1" i="1" dirty="0" err="1" smtClean="0">
                <a:solidFill>
                  <a:srgbClr val="0070C0"/>
                </a:solidFill>
                <a:cs typeface="Times New Roman" pitchFamily="18" charset="0"/>
              </a:rPr>
              <a:t>Bộ</a:t>
            </a:r>
            <a:r>
              <a:rPr lang="en-US" altLang="en-US" sz="2400" b="1" i="1" dirty="0" smtClean="0">
                <a:solidFill>
                  <a:srgbClr val="0070C0"/>
                </a:solidFill>
                <a:cs typeface="Times New Roman" pitchFamily="18" charset="0"/>
              </a:rPr>
              <a:t> </a:t>
            </a:r>
            <a:r>
              <a:rPr lang="en-US" altLang="en-US" sz="2400" b="1" i="1" dirty="0" err="1" smtClean="0">
                <a:solidFill>
                  <a:srgbClr val="0070C0"/>
                </a:solidFill>
                <a:cs typeface="Times New Roman" pitchFamily="18" charset="0"/>
              </a:rPr>
              <a:t>phận</a:t>
            </a:r>
            <a:r>
              <a:rPr lang="en-US" altLang="en-US" sz="2400" b="1" i="1" dirty="0" smtClean="0">
                <a:solidFill>
                  <a:srgbClr val="0070C0"/>
                </a:solidFill>
                <a:cs typeface="Times New Roman" pitchFamily="18" charset="0"/>
              </a:rPr>
              <a:t> </a:t>
            </a:r>
            <a:r>
              <a:rPr lang="en-US" altLang="en-US" sz="2400" b="1" i="1" dirty="0" err="1" smtClean="0">
                <a:solidFill>
                  <a:srgbClr val="0070C0"/>
                </a:solidFill>
                <a:cs typeface="Times New Roman" pitchFamily="18" charset="0"/>
              </a:rPr>
              <a:t>gây</a:t>
            </a:r>
            <a:r>
              <a:rPr lang="en-US" altLang="en-US" sz="2400" b="1" i="1" dirty="0" smtClean="0">
                <a:solidFill>
                  <a:srgbClr val="0070C0"/>
                </a:solidFill>
                <a:cs typeface="Times New Roman" pitchFamily="18" charset="0"/>
              </a:rPr>
              <a:t> </a:t>
            </a:r>
            <a:r>
              <a:rPr lang="en-US" altLang="en-US" sz="2400" b="1" i="1" dirty="0" err="1" smtClean="0">
                <a:solidFill>
                  <a:srgbClr val="0070C0"/>
                </a:solidFill>
                <a:cs typeface="Times New Roman" pitchFamily="18" charset="0"/>
              </a:rPr>
              <a:t>nổ</a:t>
            </a:r>
            <a:r>
              <a:rPr lang="en-US" altLang="en-US" sz="2400" b="1" i="1" dirty="0" smtClean="0">
                <a:solidFill>
                  <a:srgbClr val="0070C0"/>
                </a:solidFill>
                <a:cs typeface="Times New Roman" pitchFamily="18" charset="0"/>
              </a:rPr>
              <a:t> </a:t>
            </a:r>
            <a:r>
              <a:rPr lang="en-US" altLang="en-US" sz="2400" b="1" i="1" dirty="0" err="1" smtClean="0">
                <a:solidFill>
                  <a:srgbClr val="0070C0"/>
                </a:solidFill>
                <a:cs typeface="Times New Roman" pitchFamily="18" charset="0"/>
              </a:rPr>
              <a:t>lựu</a:t>
            </a:r>
            <a:r>
              <a:rPr lang="en-US" altLang="en-US" sz="2400" b="1" i="1" dirty="0" smtClean="0">
                <a:solidFill>
                  <a:srgbClr val="0070C0"/>
                </a:solidFill>
                <a:cs typeface="Times New Roman" pitchFamily="18" charset="0"/>
              </a:rPr>
              <a:t> </a:t>
            </a:r>
            <a:r>
              <a:rPr lang="en-US" altLang="en-US" sz="2400" b="1" i="1" dirty="0" err="1" smtClean="0">
                <a:solidFill>
                  <a:srgbClr val="0070C0"/>
                </a:solidFill>
                <a:cs typeface="Times New Roman" pitchFamily="18" charset="0"/>
              </a:rPr>
              <a:t>đạn</a:t>
            </a:r>
            <a:r>
              <a:rPr lang="en-US" altLang="en-US" sz="2400" b="1" i="1" dirty="0" smtClean="0">
                <a:solidFill>
                  <a:srgbClr val="0070C0"/>
                </a:solidFill>
                <a:cs typeface="Times New Roman" pitchFamily="18" charset="0"/>
              </a:rPr>
              <a:t> </a:t>
            </a:r>
            <a:r>
              <a:rPr lang="en-US" altLang="en-US" sz="2400" b="1" i="1" dirty="0" smtClean="0">
                <a:ln w="0"/>
                <a:solidFill>
                  <a:srgbClr val="0070C0"/>
                </a:solidFill>
                <a:cs typeface="Times New Roman" pitchFamily="18" charset="0"/>
                <a:sym typeface="Symbol" pitchFamily="18" charset="2"/>
              </a:rPr>
              <a:t>1 </a:t>
            </a:r>
            <a:r>
              <a:rPr lang="en-US" altLang="en-US" sz="2400" b="1" i="1" dirty="0" err="1" smtClean="0">
                <a:ln w="0"/>
                <a:solidFill>
                  <a:srgbClr val="0070C0"/>
                </a:solidFill>
                <a:cs typeface="Times New Roman" pitchFamily="18" charset="0"/>
                <a:sym typeface="Symbol" pitchFamily="18" charset="2"/>
              </a:rPr>
              <a:t>gồm</a:t>
            </a:r>
            <a:r>
              <a:rPr lang="en-US" altLang="en-US" sz="2400" b="1" i="1" dirty="0" smtClean="0">
                <a:ln w="0"/>
                <a:solidFill>
                  <a:srgbClr val="0070C0"/>
                </a:solidFill>
                <a:cs typeface="Times New Roman" pitchFamily="18" charset="0"/>
                <a:sym typeface="Symbol" pitchFamily="18" charset="2"/>
              </a:rPr>
              <a:t> </a:t>
            </a:r>
            <a:r>
              <a:rPr lang="en-US" altLang="en-US" sz="2400" b="1" i="1" dirty="0">
                <a:ln w="0"/>
                <a:solidFill>
                  <a:srgbClr val="0070C0"/>
                </a:solidFill>
                <a:cs typeface="Times New Roman" pitchFamily="18" charset="0"/>
                <a:sym typeface="Symbol" pitchFamily="18" charset="2"/>
              </a:rPr>
              <a:t>6</a:t>
            </a:r>
            <a:r>
              <a:rPr lang="en-US" altLang="en-US" sz="2400" b="1" i="1" dirty="0" smtClean="0">
                <a:ln w="0"/>
                <a:solidFill>
                  <a:srgbClr val="0070C0"/>
                </a:solidFill>
                <a:cs typeface="Times New Roman" pitchFamily="18" charset="0"/>
                <a:sym typeface="Symbol" pitchFamily="18" charset="2"/>
              </a:rPr>
              <a:t> </a:t>
            </a:r>
            <a:r>
              <a:rPr lang="en-US" altLang="en-US" sz="2400" b="1" i="1" dirty="0" err="1" smtClean="0">
                <a:ln w="0"/>
                <a:solidFill>
                  <a:srgbClr val="0070C0"/>
                </a:solidFill>
                <a:cs typeface="Times New Roman" pitchFamily="18" charset="0"/>
                <a:sym typeface="Symbol" pitchFamily="18" charset="2"/>
              </a:rPr>
              <a:t>bộ</a:t>
            </a:r>
            <a:r>
              <a:rPr lang="en-US" altLang="en-US" sz="2400" b="1" i="1" dirty="0" smtClean="0">
                <a:ln w="0"/>
                <a:solidFill>
                  <a:srgbClr val="0070C0"/>
                </a:solidFill>
                <a:cs typeface="Times New Roman" pitchFamily="18" charset="0"/>
                <a:sym typeface="Symbol" pitchFamily="18" charset="2"/>
              </a:rPr>
              <a:t> </a:t>
            </a:r>
            <a:r>
              <a:rPr lang="en-US" altLang="en-US" sz="2400" b="1" i="1" dirty="0" err="1" smtClean="0">
                <a:ln w="0"/>
                <a:solidFill>
                  <a:srgbClr val="0070C0"/>
                </a:solidFill>
                <a:cs typeface="Times New Roman" pitchFamily="18" charset="0"/>
                <a:sym typeface="Symbol" pitchFamily="18" charset="2"/>
              </a:rPr>
              <a:t>phận</a:t>
            </a:r>
            <a:r>
              <a:rPr lang="en-US" altLang="en-US" sz="2400" b="1" i="1" dirty="0" smtClean="0">
                <a:ln w="0"/>
                <a:solidFill>
                  <a:srgbClr val="0070C0"/>
                </a:solidFill>
                <a:cs typeface="Times New Roman" pitchFamily="18" charset="0"/>
                <a:sym typeface="Symbol" pitchFamily="18" charset="2"/>
              </a:rPr>
              <a:t> </a:t>
            </a:r>
            <a:r>
              <a:rPr lang="en-US" altLang="en-US" sz="2400" b="1" i="1" dirty="0" err="1" smtClean="0">
                <a:ln w="0"/>
                <a:solidFill>
                  <a:srgbClr val="0070C0"/>
                </a:solidFill>
                <a:cs typeface="Times New Roman" pitchFamily="18" charset="0"/>
                <a:sym typeface="Symbol" pitchFamily="18" charset="2"/>
              </a:rPr>
              <a:t>chính</a:t>
            </a:r>
            <a:endParaRPr lang="en-US" altLang="en-US" sz="2400" b="1" i="1" dirty="0">
              <a:solidFill>
                <a:srgbClr val="0070C0"/>
              </a:solidFill>
              <a:cs typeface="Times New Roman" pitchFamily="18" charset="0"/>
              <a:sym typeface="Symbol" pitchFamily="18" charset="2"/>
            </a:endParaRPr>
          </a:p>
        </p:txBody>
      </p:sp>
    </p:spTree>
    <p:extLst>
      <p:ext uri="{BB962C8B-B14F-4D97-AF65-F5344CB8AC3E}">
        <p14:creationId xmlns:p14="http://schemas.microsoft.com/office/powerpoint/2010/main" val="186070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213"/>
                                        </p:tgtEl>
                                        <p:attrNameLst>
                                          <p:attrName>style.visibility</p:attrName>
                                        </p:attrNameLst>
                                      </p:cBhvr>
                                      <p:to>
                                        <p:strVal val="visible"/>
                                      </p:to>
                                    </p:set>
                                    <p:animEffect transition="in" filter="fade">
                                      <p:cBhvr>
                                        <p:cTn id="7" dur="1000"/>
                                        <p:tgtEl>
                                          <p:spTgt spid="50213"/>
                                        </p:tgtEl>
                                      </p:cBhvr>
                                    </p:animEffect>
                                    <p:anim calcmode="lin" valueType="num">
                                      <p:cBhvr>
                                        <p:cTn id="8" dur="1000" fill="hold"/>
                                        <p:tgtEl>
                                          <p:spTgt spid="50213"/>
                                        </p:tgtEl>
                                        <p:attrNameLst>
                                          <p:attrName>ppt_x</p:attrName>
                                        </p:attrNameLst>
                                      </p:cBhvr>
                                      <p:tavLst>
                                        <p:tav tm="0">
                                          <p:val>
                                            <p:strVal val="#ppt_x"/>
                                          </p:val>
                                        </p:tav>
                                        <p:tav tm="100000">
                                          <p:val>
                                            <p:strVal val="#ppt_x"/>
                                          </p:val>
                                        </p:tav>
                                      </p:tavLst>
                                    </p:anim>
                                    <p:anim calcmode="lin" valueType="num">
                                      <p:cBhvr>
                                        <p:cTn id="9" dur="1000" fill="hold"/>
                                        <p:tgtEl>
                                          <p:spTgt spid="502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0212"/>
                                        </p:tgtEl>
                                        <p:attrNameLst>
                                          <p:attrName>style.visibility</p:attrName>
                                        </p:attrNameLst>
                                      </p:cBhvr>
                                      <p:to>
                                        <p:strVal val="visible"/>
                                      </p:to>
                                    </p:set>
                                    <p:animEffect transition="in" filter="fade">
                                      <p:cBhvr>
                                        <p:cTn id="17" dur="1000"/>
                                        <p:tgtEl>
                                          <p:spTgt spid="50212"/>
                                        </p:tgtEl>
                                      </p:cBhvr>
                                    </p:animEffect>
                                    <p:anim calcmode="lin" valueType="num">
                                      <p:cBhvr>
                                        <p:cTn id="18" dur="1000" fill="hold"/>
                                        <p:tgtEl>
                                          <p:spTgt spid="50212"/>
                                        </p:tgtEl>
                                        <p:attrNameLst>
                                          <p:attrName>ppt_x</p:attrName>
                                        </p:attrNameLst>
                                      </p:cBhvr>
                                      <p:tavLst>
                                        <p:tav tm="0">
                                          <p:val>
                                            <p:strVal val="#ppt_x"/>
                                          </p:val>
                                        </p:tav>
                                        <p:tav tm="100000">
                                          <p:val>
                                            <p:strVal val="#ppt_x"/>
                                          </p:val>
                                        </p:tav>
                                      </p:tavLst>
                                    </p:anim>
                                    <p:anim calcmode="lin" valueType="num">
                                      <p:cBhvr>
                                        <p:cTn id="19" dur="1000" fill="hold"/>
                                        <p:tgtEl>
                                          <p:spTgt spid="502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style.rotation</p:attrName>
                                        </p:attrNameLst>
                                      </p:cBhvr>
                                      <p:tavLst>
                                        <p:tav tm="0">
                                          <p:val>
                                            <p:fltVal val="90"/>
                                          </p:val>
                                        </p:tav>
                                        <p:tav tm="100000">
                                          <p:val>
                                            <p:fltVal val="0"/>
                                          </p:val>
                                        </p:tav>
                                      </p:tavLst>
                                    </p:anim>
                                    <p:animEffect transition="in" filter="fade">
                                      <p:cBhvr>
                                        <p:cTn id="27" dur="1000"/>
                                        <p:tgtEl>
                                          <p:spTgt spid="13"/>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1000" fill="hold"/>
                                        <p:tgtEl>
                                          <p:spTgt spid="39"/>
                                        </p:tgtEl>
                                        <p:attrNameLst>
                                          <p:attrName>ppt_w</p:attrName>
                                        </p:attrNameLst>
                                      </p:cBhvr>
                                      <p:tavLst>
                                        <p:tav tm="0">
                                          <p:val>
                                            <p:fltVal val="0"/>
                                          </p:val>
                                        </p:tav>
                                        <p:tav tm="100000">
                                          <p:val>
                                            <p:strVal val="#ppt_w"/>
                                          </p:val>
                                        </p:tav>
                                      </p:tavLst>
                                    </p:anim>
                                    <p:anim calcmode="lin" valueType="num">
                                      <p:cBhvr>
                                        <p:cTn id="31" dur="1000" fill="hold"/>
                                        <p:tgtEl>
                                          <p:spTgt spid="39"/>
                                        </p:tgtEl>
                                        <p:attrNameLst>
                                          <p:attrName>ppt_h</p:attrName>
                                        </p:attrNameLst>
                                      </p:cBhvr>
                                      <p:tavLst>
                                        <p:tav tm="0">
                                          <p:val>
                                            <p:fltVal val="0"/>
                                          </p:val>
                                        </p:tav>
                                        <p:tav tm="100000">
                                          <p:val>
                                            <p:strVal val="#ppt_h"/>
                                          </p:val>
                                        </p:tav>
                                      </p:tavLst>
                                    </p:anim>
                                    <p:anim calcmode="lin" valueType="num">
                                      <p:cBhvr>
                                        <p:cTn id="32" dur="1000" fill="hold"/>
                                        <p:tgtEl>
                                          <p:spTgt spid="39"/>
                                        </p:tgtEl>
                                        <p:attrNameLst>
                                          <p:attrName>style.rotation</p:attrName>
                                        </p:attrNameLst>
                                      </p:cBhvr>
                                      <p:tavLst>
                                        <p:tav tm="0">
                                          <p:val>
                                            <p:fltVal val="90"/>
                                          </p:val>
                                        </p:tav>
                                        <p:tav tm="100000">
                                          <p:val>
                                            <p:fltVal val="0"/>
                                          </p:val>
                                        </p:tav>
                                      </p:tavLst>
                                    </p:anim>
                                    <p:animEffect transition="in" filter="fade">
                                      <p:cBhvr>
                                        <p:cTn id="33" dur="1000"/>
                                        <p:tgtEl>
                                          <p:spTgt spid="39"/>
                                        </p:tgtEl>
                                      </p:cBhvr>
                                    </p:animEffect>
                                  </p:childTnLst>
                                </p:cTn>
                              </p:par>
                              <p:par>
                                <p:cTn id="34" presetID="3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1000" fill="hold"/>
                                        <p:tgtEl>
                                          <p:spTgt spid="44"/>
                                        </p:tgtEl>
                                        <p:attrNameLst>
                                          <p:attrName>ppt_w</p:attrName>
                                        </p:attrNameLst>
                                      </p:cBhvr>
                                      <p:tavLst>
                                        <p:tav tm="0">
                                          <p:val>
                                            <p:fltVal val="0"/>
                                          </p:val>
                                        </p:tav>
                                        <p:tav tm="100000">
                                          <p:val>
                                            <p:strVal val="#ppt_w"/>
                                          </p:val>
                                        </p:tav>
                                      </p:tavLst>
                                    </p:anim>
                                    <p:anim calcmode="lin" valueType="num">
                                      <p:cBhvr>
                                        <p:cTn id="49" dur="1000" fill="hold"/>
                                        <p:tgtEl>
                                          <p:spTgt spid="44"/>
                                        </p:tgtEl>
                                        <p:attrNameLst>
                                          <p:attrName>ppt_h</p:attrName>
                                        </p:attrNameLst>
                                      </p:cBhvr>
                                      <p:tavLst>
                                        <p:tav tm="0">
                                          <p:val>
                                            <p:fltVal val="0"/>
                                          </p:val>
                                        </p:tav>
                                        <p:tav tm="100000">
                                          <p:val>
                                            <p:strVal val="#ppt_h"/>
                                          </p:val>
                                        </p:tav>
                                      </p:tavLst>
                                    </p:anim>
                                    <p:anim calcmode="lin" valueType="num">
                                      <p:cBhvr>
                                        <p:cTn id="50" dur="1000" fill="hold"/>
                                        <p:tgtEl>
                                          <p:spTgt spid="44"/>
                                        </p:tgtEl>
                                        <p:attrNameLst>
                                          <p:attrName>style.rotation</p:attrName>
                                        </p:attrNameLst>
                                      </p:cBhvr>
                                      <p:tavLst>
                                        <p:tav tm="0">
                                          <p:val>
                                            <p:fltVal val="90"/>
                                          </p:val>
                                        </p:tav>
                                        <p:tav tm="100000">
                                          <p:val>
                                            <p:fltVal val="0"/>
                                          </p:val>
                                        </p:tav>
                                      </p:tavLst>
                                    </p:anim>
                                    <p:animEffect transition="in" filter="fade">
                                      <p:cBhvr>
                                        <p:cTn id="51" dur="1000"/>
                                        <p:tgtEl>
                                          <p:spTgt spid="44"/>
                                        </p:tgtEl>
                                      </p:cBhvr>
                                    </p:animEffect>
                                  </p:childTnLst>
                                </p:cTn>
                              </p:par>
                              <p:par>
                                <p:cTn id="52" presetID="31"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fltVal val="0"/>
                                          </p:val>
                                        </p:tav>
                                        <p:tav tm="100000">
                                          <p:val>
                                            <p:strVal val="#ppt_w"/>
                                          </p:val>
                                        </p:tav>
                                      </p:tavLst>
                                    </p:anim>
                                    <p:anim calcmode="lin" valueType="num">
                                      <p:cBhvr>
                                        <p:cTn id="55" dur="1000" fill="hold"/>
                                        <p:tgtEl>
                                          <p:spTgt spid="10"/>
                                        </p:tgtEl>
                                        <p:attrNameLst>
                                          <p:attrName>ppt_h</p:attrName>
                                        </p:attrNameLst>
                                      </p:cBhvr>
                                      <p:tavLst>
                                        <p:tav tm="0">
                                          <p:val>
                                            <p:fltVal val="0"/>
                                          </p:val>
                                        </p:tav>
                                        <p:tav tm="100000">
                                          <p:val>
                                            <p:strVal val="#ppt_h"/>
                                          </p:val>
                                        </p:tav>
                                      </p:tavLst>
                                    </p:anim>
                                    <p:anim calcmode="lin" valueType="num">
                                      <p:cBhvr>
                                        <p:cTn id="56" dur="1000" fill="hold"/>
                                        <p:tgtEl>
                                          <p:spTgt spid="10"/>
                                        </p:tgtEl>
                                        <p:attrNameLst>
                                          <p:attrName>style.rotation</p:attrName>
                                        </p:attrNameLst>
                                      </p:cBhvr>
                                      <p:tavLst>
                                        <p:tav tm="0">
                                          <p:val>
                                            <p:fltVal val="90"/>
                                          </p:val>
                                        </p:tav>
                                        <p:tav tm="100000">
                                          <p:val>
                                            <p:fltVal val="0"/>
                                          </p:val>
                                        </p:tav>
                                      </p:tavLst>
                                    </p:anim>
                                    <p:animEffect transition="in" filter="fade">
                                      <p:cBhvr>
                                        <p:cTn id="57" dur="1000"/>
                                        <p:tgtEl>
                                          <p:spTgt spid="10"/>
                                        </p:tgtEl>
                                      </p:cBhvr>
                                    </p:animEffect>
                                  </p:childTnLst>
                                </p:cTn>
                              </p:par>
                              <p:par>
                                <p:cTn id="58" presetID="31" presetClass="entr" presetSubtype="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1000" fill="hold"/>
                                        <p:tgtEl>
                                          <p:spTgt spid="3"/>
                                        </p:tgtEl>
                                        <p:attrNameLst>
                                          <p:attrName>ppt_w</p:attrName>
                                        </p:attrNameLst>
                                      </p:cBhvr>
                                      <p:tavLst>
                                        <p:tav tm="0">
                                          <p:val>
                                            <p:fltVal val="0"/>
                                          </p:val>
                                        </p:tav>
                                        <p:tav tm="100000">
                                          <p:val>
                                            <p:strVal val="#ppt_w"/>
                                          </p:val>
                                        </p:tav>
                                      </p:tavLst>
                                    </p:anim>
                                    <p:anim calcmode="lin" valueType="num">
                                      <p:cBhvr>
                                        <p:cTn id="61" dur="1000" fill="hold"/>
                                        <p:tgtEl>
                                          <p:spTgt spid="3"/>
                                        </p:tgtEl>
                                        <p:attrNameLst>
                                          <p:attrName>ppt_h</p:attrName>
                                        </p:attrNameLst>
                                      </p:cBhvr>
                                      <p:tavLst>
                                        <p:tav tm="0">
                                          <p:val>
                                            <p:fltVal val="0"/>
                                          </p:val>
                                        </p:tav>
                                        <p:tav tm="100000">
                                          <p:val>
                                            <p:strVal val="#ppt_h"/>
                                          </p:val>
                                        </p:tav>
                                      </p:tavLst>
                                    </p:anim>
                                    <p:anim calcmode="lin" valueType="num">
                                      <p:cBhvr>
                                        <p:cTn id="62" dur="1000" fill="hold"/>
                                        <p:tgtEl>
                                          <p:spTgt spid="3"/>
                                        </p:tgtEl>
                                        <p:attrNameLst>
                                          <p:attrName>style.rotation</p:attrName>
                                        </p:attrNameLst>
                                      </p:cBhvr>
                                      <p:tavLst>
                                        <p:tav tm="0">
                                          <p:val>
                                            <p:fltVal val="90"/>
                                          </p:val>
                                        </p:tav>
                                        <p:tav tm="100000">
                                          <p:val>
                                            <p:fltVal val="0"/>
                                          </p:val>
                                        </p:tav>
                                      </p:tavLst>
                                    </p:anim>
                                    <p:animEffect transition="in" filter="fade">
                                      <p:cBhvr>
                                        <p:cTn id="63" dur="1000"/>
                                        <p:tgtEl>
                                          <p:spTgt spid="3"/>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1000" fill="hold"/>
                                        <p:tgtEl>
                                          <p:spTgt spid="45"/>
                                        </p:tgtEl>
                                        <p:attrNameLst>
                                          <p:attrName>ppt_w</p:attrName>
                                        </p:attrNameLst>
                                      </p:cBhvr>
                                      <p:tavLst>
                                        <p:tav tm="0">
                                          <p:val>
                                            <p:fltVal val="0"/>
                                          </p:val>
                                        </p:tav>
                                        <p:tav tm="100000">
                                          <p:val>
                                            <p:strVal val="#ppt_w"/>
                                          </p:val>
                                        </p:tav>
                                      </p:tavLst>
                                    </p:anim>
                                    <p:anim calcmode="lin" valueType="num">
                                      <p:cBhvr>
                                        <p:cTn id="67" dur="1000" fill="hold"/>
                                        <p:tgtEl>
                                          <p:spTgt spid="45"/>
                                        </p:tgtEl>
                                        <p:attrNameLst>
                                          <p:attrName>ppt_h</p:attrName>
                                        </p:attrNameLst>
                                      </p:cBhvr>
                                      <p:tavLst>
                                        <p:tav tm="0">
                                          <p:val>
                                            <p:fltVal val="0"/>
                                          </p:val>
                                        </p:tav>
                                        <p:tav tm="100000">
                                          <p:val>
                                            <p:strVal val="#ppt_h"/>
                                          </p:val>
                                        </p:tav>
                                      </p:tavLst>
                                    </p:anim>
                                    <p:anim calcmode="lin" valueType="num">
                                      <p:cBhvr>
                                        <p:cTn id="68" dur="1000" fill="hold"/>
                                        <p:tgtEl>
                                          <p:spTgt spid="45"/>
                                        </p:tgtEl>
                                        <p:attrNameLst>
                                          <p:attrName>style.rotation</p:attrName>
                                        </p:attrNameLst>
                                      </p:cBhvr>
                                      <p:tavLst>
                                        <p:tav tm="0">
                                          <p:val>
                                            <p:fltVal val="90"/>
                                          </p:val>
                                        </p:tav>
                                        <p:tav tm="100000">
                                          <p:val>
                                            <p:fltVal val="0"/>
                                          </p:val>
                                        </p:tav>
                                      </p:tavLst>
                                    </p:anim>
                                    <p:animEffect transition="in" filter="fade">
                                      <p:cBhvr>
                                        <p:cTn id="69" dur="1000"/>
                                        <p:tgtEl>
                                          <p:spTgt spid="45"/>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style.rotation</p:attrName>
                                        </p:attrNameLst>
                                      </p:cBhvr>
                                      <p:tavLst>
                                        <p:tav tm="0">
                                          <p:val>
                                            <p:fltVal val="90"/>
                                          </p:val>
                                        </p:tav>
                                        <p:tav tm="100000">
                                          <p:val>
                                            <p:fltVal val="0"/>
                                          </p:val>
                                        </p:tav>
                                      </p:tavLst>
                                    </p:anim>
                                    <p:animEffect transition="in" filter="fade">
                                      <p:cBhvr>
                                        <p:cTn id="75" dur="1000"/>
                                        <p:tgtEl>
                                          <p:spTgt spid="12"/>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1000" fill="hold"/>
                                        <p:tgtEl>
                                          <p:spTgt spid="14"/>
                                        </p:tgtEl>
                                        <p:attrNameLst>
                                          <p:attrName>ppt_w</p:attrName>
                                        </p:attrNameLst>
                                      </p:cBhvr>
                                      <p:tavLst>
                                        <p:tav tm="0">
                                          <p:val>
                                            <p:fltVal val="0"/>
                                          </p:val>
                                        </p:tav>
                                        <p:tav tm="100000">
                                          <p:val>
                                            <p:strVal val="#ppt_w"/>
                                          </p:val>
                                        </p:tav>
                                      </p:tavLst>
                                    </p:anim>
                                    <p:anim calcmode="lin" valueType="num">
                                      <p:cBhvr>
                                        <p:cTn id="79" dur="1000" fill="hold"/>
                                        <p:tgtEl>
                                          <p:spTgt spid="14"/>
                                        </p:tgtEl>
                                        <p:attrNameLst>
                                          <p:attrName>ppt_h</p:attrName>
                                        </p:attrNameLst>
                                      </p:cBhvr>
                                      <p:tavLst>
                                        <p:tav tm="0">
                                          <p:val>
                                            <p:fltVal val="0"/>
                                          </p:val>
                                        </p:tav>
                                        <p:tav tm="100000">
                                          <p:val>
                                            <p:strVal val="#ppt_h"/>
                                          </p:val>
                                        </p:tav>
                                      </p:tavLst>
                                    </p:anim>
                                    <p:anim calcmode="lin" valueType="num">
                                      <p:cBhvr>
                                        <p:cTn id="80" dur="1000" fill="hold"/>
                                        <p:tgtEl>
                                          <p:spTgt spid="14"/>
                                        </p:tgtEl>
                                        <p:attrNameLst>
                                          <p:attrName>style.rotation</p:attrName>
                                        </p:attrNameLst>
                                      </p:cBhvr>
                                      <p:tavLst>
                                        <p:tav tm="0">
                                          <p:val>
                                            <p:fltVal val="90"/>
                                          </p:val>
                                        </p:tav>
                                        <p:tav tm="100000">
                                          <p:val>
                                            <p:fltVal val="0"/>
                                          </p:val>
                                        </p:tav>
                                      </p:tavLst>
                                    </p:anim>
                                    <p:animEffect transition="in" filter="fade">
                                      <p:cBhvr>
                                        <p:cTn id="81" dur="1000"/>
                                        <p:tgtEl>
                                          <p:spTgt spid="14"/>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 calcmode="lin" valueType="num">
                                      <p:cBhvr>
                                        <p:cTn id="84" dur="1000" fill="hold"/>
                                        <p:tgtEl>
                                          <p:spTgt spid="46"/>
                                        </p:tgtEl>
                                        <p:attrNameLst>
                                          <p:attrName>ppt_w</p:attrName>
                                        </p:attrNameLst>
                                      </p:cBhvr>
                                      <p:tavLst>
                                        <p:tav tm="0">
                                          <p:val>
                                            <p:fltVal val="0"/>
                                          </p:val>
                                        </p:tav>
                                        <p:tav tm="100000">
                                          <p:val>
                                            <p:strVal val="#ppt_w"/>
                                          </p:val>
                                        </p:tav>
                                      </p:tavLst>
                                    </p:anim>
                                    <p:anim calcmode="lin" valueType="num">
                                      <p:cBhvr>
                                        <p:cTn id="85" dur="1000" fill="hold"/>
                                        <p:tgtEl>
                                          <p:spTgt spid="46"/>
                                        </p:tgtEl>
                                        <p:attrNameLst>
                                          <p:attrName>ppt_h</p:attrName>
                                        </p:attrNameLst>
                                      </p:cBhvr>
                                      <p:tavLst>
                                        <p:tav tm="0">
                                          <p:val>
                                            <p:fltVal val="0"/>
                                          </p:val>
                                        </p:tav>
                                        <p:tav tm="100000">
                                          <p:val>
                                            <p:strVal val="#ppt_h"/>
                                          </p:val>
                                        </p:tav>
                                      </p:tavLst>
                                    </p:anim>
                                    <p:anim calcmode="lin" valueType="num">
                                      <p:cBhvr>
                                        <p:cTn id="86" dur="1000" fill="hold"/>
                                        <p:tgtEl>
                                          <p:spTgt spid="46"/>
                                        </p:tgtEl>
                                        <p:attrNameLst>
                                          <p:attrName>style.rotation</p:attrName>
                                        </p:attrNameLst>
                                      </p:cBhvr>
                                      <p:tavLst>
                                        <p:tav tm="0">
                                          <p:val>
                                            <p:fltVal val="90"/>
                                          </p:val>
                                        </p:tav>
                                        <p:tav tm="100000">
                                          <p:val>
                                            <p:fltVal val="0"/>
                                          </p:val>
                                        </p:tav>
                                      </p:tavLst>
                                    </p:anim>
                                    <p:animEffect transition="in" filter="fade">
                                      <p:cBhvr>
                                        <p:cTn id="87" dur="1000"/>
                                        <p:tgtEl>
                                          <p:spTgt spid="46"/>
                                        </p:tgtEl>
                                      </p:cBhvr>
                                    </p:animEffect>
                                  </p:childTnLst>
                                </p:cTn>
                              </p:par>
                              <p:par>
                                <p:cTn id="88" presetID="31" presetClass="entr" presetSubtype="0"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1000" fill="hold"/>
                                        <p:tgtEl>
                                          <p:spTgt spid="6"/>
                                        </p:tgtEl>
                                        <p:attrNameLst>
                                          <p:attrName>ppt_w</p:attrName>
                                        </p:attrNameLst>
                                      </p:cBhvr>
                                      <p:tavLst>
                                        <p:tav tm="0">
                                          <p:val>
                                            <p:fltVal val="0"/>
                                          </p:val>
                                        </p:tav>
                                        <p:tav tm="100000">
                                          <p:val>
                                            <p:strVal val="#ppt_w"/>
                                          </p:val>
                                        </p:tav>
                                      </p:tavLst>
                                    </p:anim>
                                    <p:anim calcmode="lin" valueType="num">
                                      <p:cBhvr>
                                        <p:cTn id="91" dur="1000" fill="hold"/>
                                        <p:tgtEl>
                                          <p:spTgt spid="6"/>
                                        </p:tgtEl>
                                        <p:attrNameLst>
                                          <p:attrName>ppt_h</p:attrName>
                                        </p:attrNameLst>
                                      </p:cBhvr>
                                      <p:tavLst>
                                        <p:tav tm="0">
                                          <p:val>
                                            <p:fltVal val="0"/>
                                          </p:val>
                                        </p:tav>
                                        <p:tav tm="100000">
                                          <p:val>
                                            <p:strVal val="#ppt_h"/>
                                          </p:val>
                                        </p:tav>
                                      </p:tavLst>
                                    </p:anim>
                                    <p:anim calcmode="lin" valueType="num">
                                      <p:cBhvr>
                                        <p:cTn id="92" dur="1000" fill="hold"/>
                                        <p:tgtEl>
                                          <p:spTgt spid="6"/>
                                        </p:tgtEl>
                                        <p:attrNameLst>
                                          <p:attrName>style.rotation</p:attrName>
                                        </p:attrNameLst>
                                      </p:cBhvr>
                                      <p:tavLst>
                                        <p:tav tm="0">
                                          <p:val>
                                            <p:fltVal val="90"/>
                                          </p:val>
                                        </p:tav>
                                        <p:tav tm="100000">
                                          <p:val>
                                            <p:fltVal val="0"/>
                                          </p:val>
                                        </p:tav>
                                      </p:tavLst>
                                    </p:anim>
                                    <p:animEffect transition="in" filter="fade">
                                      <p:cBhvr>
                                        <p:cTn id="93" dur="1000"/>
                                        <p:tgtEl>
                                          <p:spTgt spid="6"/>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p:cTn id="96" dur="1000" fill="hold"/>
                                        <p:tgtEl>
                                          <p:spTgt spid="16"/>
                                        </p:tgtEl>
                                        <p:attrNameLst>
                                          <p:attrName>ppt_w</p:attrName>
                                        </p:attrNameLst>
                                      </p:cBhvr>
                                      <p:tavLst>
                                        <p:tav tm="0">
                                          <p:val>
                                            <p:fltVal val="0"/>
                                          </p:val>
                                        </p:tav>
                                        <p:tav tm="100000">
                                          <p:val>
                                            <p:strVal val="#ppt_w"/>
                                          </p:val>
                                        </p:tav>
                                      </p:tavLst>
                                    </p:anim>
                                    <p:anim calcmode="lin" valueType="num">
                                      <p:cBhvr>
                                        <p:cTn id="97" dur="1000" fill="hold"/>
                                        <p:tgtEl>
                                          <p:spTgt spid="16"/>
                                        </p:tgtEl>
                                        <p:attrNameLst>
                                          <p:attrName>ppt_h</p:attrName>
                                        </p:attrNameLst>
                                      </p:cBhvr>
                                      <p:tavLst>
                                        <p:tav tm="0">
                                          <p:val>
                                            <p:fltVal val="0"/>
                                          </p:val>
                                        </p:tav>
                                        <p:tav tm="100000">
                                          <p:val>
                                            <p:strVal val="#ppt_h"/>
                                          </p:val>
                                        </p:tav>
                                      </p:tavLst>
                                    </p:anim>
                                    <p:anim calcmode="lin" valueType="num">
                                      <p:cBhvr>
                                        <p:cTn id="98" dur="1000" fill="hold"/>
                                        <p:tgtEl>
                                          <p:spTgt spid="16"/>
                                        </p:tgtEl>
                                        <p:attrNameLst>
                                          <p:attrName>style.rotation</p:attrName>
                                        </p:attrNameLst>
                                      </p:cBhvr>
                                      <p:tavLst>
                                        <p:tav tm="0">
                                          <p:val>
                                            <p:fltVal val="90"/>
                                          </p:val>
                                        </p:tav>
                                        <p:tav tm="100000">
                                          <p:val>
                                            <p:fltVal val="0"/>
                                          </p:val>
                                        </p:tav>
                                      </p:tavLst>
                                    </p:anim>
                                    <p:animEffect transition="in" filter="fade">
                                      <p:cBhvr>
                                        <p:cTn id="99" dur="1000"/>
                                        <p:tgtEl>
                                          <p:spTgt spid="16"/>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1000" fill="hold"/>
                                        <p:tgtEl>
                                          <p:spTgt spid="48"/>
                                        </p:tgtEl>
                                        <p:attrNameLst>
                                          <p:attrName>ppt_w</p:attrName>
                                        </p:attrNameLst>
                                      </p:cBhvr>
                                      <p:tavLst>
                                        <p:tav tm="0">
                                          <p:val>
                                            <p:fltVal val="0"/>
                                          </p:val>
                                        </p:tav>
                                        <p:tav tm="100000">
                                          <p:val>
                                            <p:strVal val="#ppt_w"/>
                                          </p:val>
                                        </p:tav>
                                      </p:tavLst>
                                    </p:anim>
                                    <p:anim calcmode="lin" valueType="num">
                                      <p:cBhvr>
                                        <p:cTn id="103" dur="1000" fill="hold"/>
                                        <p:tgtEl>
                                          <p:spTgt spid="48"/>
                                        </p:tgtEl>
                                        <p:attrNameLst>
                                          <p:attrName>ppt_h</p:attrName>
                                        </p:attrNameLst>
                                      </p:cBhvr>
                                      <p:tavLst>
                                        <p:tav tm="0">
                                          <p:val>
                                            <p:fltVal val="0"/>
                                          </p:val>
                                        </p:tav>
                                        <p:tav tm="100000">
                                          <p:val>
                                            <p:strVal val="#ppt_h"/>
                                          </p:val>
                                        </p:tav>
                                      </p:tavLst>
                                    </p:anim>
                                    <p:anim calcmode="lin" valueType="num">
                                      <p:cBhvr>
                                        <p:cTn id="104" dur="1000" fill="hold"/>
                                        <p:tgtEl>
                                          <p:spTgt spid="48"/>
                                        </p:tgtEl>
                                        <p:attrNameLst>
                                          <p:attrName>style.rotation</p:attrName>
                                        </p:attrNameLst>
                                      </p:cBhvr>
                                      <p:tavLst>
                                        <p:tav tm="0">
                                          <p:val>
                                            <p:fltVal val="90"/>
                                          </p:val>
                                        </p:tav>
                                        <p:tav tm="100000">
                                          <p:val>
                                            <p:fltVal val="0"/>
                                          </p:val>
                                        </p:tav>
                                      </p:tavLst>
                                    </p:anim>
                                    <p:animEffect transition="in" filter="fade">
                                      <p:cBhvr>
                                        <p:cTn id="105" dur="1000"/>
                                        <p:tgtEl>
                                          <p:spTgt spid="48"/>
                                        </p:tgtEl>
                                      </p:cBhvr>
                                    </p:animEffect>
                                  </p:childTnLst>
                                </p:cTn>
                              </p:par>
                              <p:par>
                                <p:cTn id="106" presetID="31" presetClass="entr" presetSubtype="0" fill="hold" nodeType="withEffect">
                                  <p:stCondLst>
                                    <p:cond delay="0"/>
                                  </p:stCondLst>
                                  <p:childTnLst>
                                    <p:set>
                                      <p:cBhvr>
                                        <p:cTn id="107" dur="1" fill="hold">
                                          <p:stCondLst>
                                            <p:cond delay="0"/>
                                          </p:stCondLst>
                                        </p:cTn>
                                        <p:tgtEl>
                                          <p:spTgt spid="5"/>
                                        </p:tgtEl>
                                        <p:attrNameLst>
                                          <p:attrName>style.visibility</p:attrName>
                                        </p:attrNameLst>
                                      </p:cBhvr>
                                      <p:to>
                                        <p:strVal val="visible"/>
                                      </p:to>
                                    </p:set>
                                    <p:anim calcmode="lin" valueType="num">
                                      <p:cBhvr>
                                        <p:cTn id="108" dur="1000" fill="hold"/>
                                        <p:tgtEl>
                                          <p:spTgt spid="5"/>
                                        </p:tgtEl>
                                        <p:attrNameLst>
                                          <p:attrName>ppt_w</p:attrName>
                                        </p:attrNameLst>
                                      </p:cBhvr>
                                      <p:tavLst>
                                        <p:tav tm="0">
                                          <p:val>
                                            <p:fltVal val="0"/>
                                          </p:val>
                                        </p:tav>
                                        <p:tav tm="100000">
                                          <p:val>
                                            <p:strVal val="#ppt_w"/>
                                          </p:val>
                                        </p:tav>
                                      </p:tavLst>
                                    </p:anim>
                                    <p:anim calcmode="lin" valueType="num">
                                      <p:cBhvr>
                                        <p:cTn id="109" dur="1000" fill="hold"/>
                                        <p:tgtEl>
                                          <p:spTgt spid="5"/>
                                        </p:tgtEl>
                                        <p:attrNameLst>
                                          <p:attrName>ppt_h</p:attrName>
                                        </p:attrNameLst>
                                      </p:cBhvr>
                                      <p:tavLst>
                                        <p:tav tm="0">
                                          <p:val>
                                            <p:fltVal val="0"/>
                                          </p:val>
                                        </p:tav>
                                        <p:tav tm="100000">
                                          <p:val>
                                            <p:strVal val="#ppt_h"/>
                                          </p:val>
                                        </p:tav>
                                      </p:tavLst>
                                    </p:anim>
                                    <p:anim calcmode="lin" valueType="num">
                                      <p:cBhvr>
                                        <p:cTn id="110" dur="1000" fill="hold"/>
                                        <p:tgtEl>
                                          <p:spTgt spid="5"/>
                                        </p:tgtEl>
                                        <p:attrNameLst>
                                          <p:attrName>style.rotation</p:attrName>
                                        </p:attrNameLst>
                                      </p:cBhvr>
                                      <p:tavLst>
                                        <p:tav tm="0">
                                          <p:val>
                                            <p:fltVal val="90"/>
                                          </p:val>
                                        </p:tav>
                                        <p:tav tm="100000">
                                          <p:val>
                                            <p:fltVal val="0"/>
                                          </p:val>
                                        </p:tav>
                                      </p:tavLst>
                                    </p:anim>
                                    <p:animEffect transition="in" filter="fade">
                                      <p:cBhvr>
                                        <p:cTn id="111" dur="1000"/>
                                        <p:tgtEl>
                                          <p:spTgt spid="5"/>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p:cTn id="114" dur="1000" fill="hold"/>
                                        <p:tgtEl>
                                          <p:spTgt spid="49"/>
                                        </p:tgtEl>
                                        <p:attrNameLst>
                                          <p:attrName>ppt_w</p:attrName>
                                        </p:attrNameLst>
                                      </p:cBhvr>
                                      <p:tavLst>
                                        <p:tav tm="0">
                                          <p:val>
                                            <p:fltVal val="0"/>
                                          </p:val>
                                        </p:tav>
                                        <p:tav tm="100000">
                                          <p:val>
                                            <p:strVal val="#ppt_w"/>
                                          </p:val>
                                        </p:tav>
                                      </p:tavLst>
                                    </p:anim>
                                    <p:anim calcmode="lin" valueType="num">
                                      <p:cBhvr>
                                        <p:cTn id="115" dur="1000" fill="hold"/>
                                        <p:tgtEl>
                                          <p:spTgt spid="49"/>
                                        </p:tgtEl>
                                        <p:attrNameLst>
                                          <p:attrName>ppt_h</p:attrName>
                                        </p:attrNameLst>
                                      </p:cBhvr>
                                      <p:tavLst>
                                        <p:tav tm="0">
                                          <p:val>
                                            <p:fltVal val="0"/>
                                          </p:val>
                                        </p:tav>
                                        <p:tav tm="100000">
                                          <p:val>
                                            <p:strVal val="#ppt_h"/>
                                          </p:val>
                                        </p:tav>
                                      </p:tavLst>
                                    </p:anim>
                                    <p:anim calcmode="lin" valueType="num">
                                      <p:cBhvr>
                                        <p:cTn id="116" dur="1000" fill="hold"/>
                                        <p:tgtEl>
                                          <p:spTgt spid="49"/>
                                        </p:tgtEl>
                                        <p:attrNameLst>
                                          <p:attrName>style.rotation</p:attrName>
                                        </p:attrNameLst>
                                      </p:cBhvr>
                                      <p:tavLst>
                                        <p:tav tm="0">
                                          <p:val>
                                            <p:fltVal val="90"/>
                                          </p:val>
                                        </p:tav>
                                        <p:tav tm="100000">
                                          <p:val>
                                            <p:fltVal val="0"/>
                                          </p:val>
                                        </p:tav>
                                      </p:tavLst>
                                    </p:anim>
                                    <p:animEffect transition="in" filter="fade">
                                      <p:cBhvr>
                                        <p:cTn id="117" dur="1000"/>
                                        <p:tgtEl>
                                          <p:spTgt spid="49"/>
                                        </p:tgtEl>
                                      </p:cBhvr>
                                    </p:animEffect>
                                  </p:childTnLst>
                                </p:cTn>
                              </p:par>
                              <p:par>
                                <p:cTn id="118" presetID="31" presetClass="entr" presetSubtype="0" fill="hold" nodeType="with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1000" fill="hold"/>
                                        <p:tgtEl>
                                          <p:spTgt spid="8"/>
                                        </p:tgtEl>
                                        <p:attrNameLst>
                                          <p:attrName>ppt_w</p:attrName>
                                        </p:attrNameLst>
                                      </p:cBhvr>
                                      <p:tavLst>
                                        <p:tav tm="0">
                                          <p:val>
                                            <p:fltVal val="0"/>
                                          </p:val>
                                        </p:tav>
                                        <p:tav tm="100000">
                                          <p:val>
                                            <p:strVal val="#ppt_w"/>
                                          </p:val>
                                        </p:tav>
                                      </p:tavLst>
                                    </p:anim>
                                    <p:anim calcmode="lin" valueType="num">
                                      <p:cBhvr>
                                        <p:cTn id="121" dur="1000" fill="hold"/>
                                        <p:tgtEl>
                                          <p:spTgt spid="8"/>
                                        </p:tgtEl>
                                        <p:attrNameLst>
                                          <p:attrName>ppt_h</p:attrName>
                                        </p:attrNameLst>
                                      </p:cBhvr>
                                      <p:tavLst>
                                        <p:tav tm="0">
                                          <p:val>
                                            <p:fltVal val="0"/>
                                          </p:val>
                                        </p:tav>
                                        <p:tav tm="100000">
                                          <p:val>
                                            <p:strVal val="#ppt_h"/>
                                          </p:val>
                                        </p:tav>
                                      </p:tavLst>
                                    </p:anim>
                                    <p:anim calcmode="lin" valueType="num">
                                      <p:cBhvr>
                                        <p:cTn id="122" dur="1000" fill="hold"/>
                                        <p:tgtEl>
                                          <p:spTgt spid="8"/>
                                        </p:tgtEl>
                                        <p:attrNameLst>
                                          <p:attrName>style.rotation</p:attrName>
                                        </p:attrNameLst>
                                      </p:cBhvr>
                                      <p:tavLst>
                                        <p:tav tm="0">
                                          <p:val>
                                            <p:fltVal val="90"/>
                                          </p:val>
                                        </p:tav>
                                        <p:tav tm="100000">
                                          <p:val>
                                            <p:fltVal val="0"/>
                                          </p:val>
                                        </p:tav>
                                      </p:tavLst>
                                    </p:anim>
                                    <p:animEffect transition="in" filter="fade">
                                      <p:cBhvr>
                                        <p:cTn id="123" dur="1000"/>
                                        <p:tgtEl>
                                          <p:spTgt spid="8"/>
                                        </p:tgtEl>
                                      </p:cBhvr>
                                    </p:animEffect>
                                  </p:childTnLst>
                                </p:cTn>
                              </p:par>
                              <p:par>
                                <p:cTn id="124" presetID="31" presetClass="entr" presetSubtype="0" fill="hold" grpId="0" nodeType="withEffect">
                                  <p:stCondLst>
                                    <p:cond delay="0"/>
                                  </p:stCondLst>
                                  <p:childTnLst>
                                    <p:set>
                                      <p:cBhvr>
                                        <p:cTn id="125" dur="1" fill="hold">
                                          <p:stCondLst>
                                            <p:cond delay="0"/>
                                          </p:stCondLst>
                                        </p:cTn>
                                        <p:tgtEl>
                                          <p:spTgt spid="18"/>
                                        </p:tgtEl>
                                        <p:attrNameLst>
                                          <p:attrName>style.visibility</p:attrName>
                                        </p:attrNameLst>
                                      </p:cBhvr>
                                      <p:to>
                                        <p:strVal val="visible"/>
                                      </p:to>
                                    </p:set>
                                    <p:anim calcmode="lin" valueType="num">
                                      <p:cBhvr>
                                        <p:cTn id="126" dur="1000" fill="hold"/>
                                        <p:tgtEl>
                                          <p:spTgt spid="18"/>
                                        </p:tgtEl>
                                        <p:attrNameLst>
                                          <p:attrName>ppt_w</p:attrName>
                                        </p:attrNameLst>
                                      </p:cBhvr>
                                      <p:tavLst>
                                        <p:tav tm="0">
                                          <p:val>
                                            <p:fltVal val="0"/>
                                          </p:val>
                                        </p:tav>
                                        <p:tav tm="100000">
                                          <p:val>
                                            <p:strVal val="#ppt_w"/>
                                          </p:val>
                                        </p:tav>
                                      </p:tavLst>
                                    </p:anim>
                                    <p:anim calcmode="lin" valueType="num">
                                      <p:cBhvr>
                                        <p:cTn id="127" dur="1000" fill="hold"/>
                                        <p:tgtEl>
                                          <p:spTgt spid="18"/>
                                        </p:tgtEl>
                                        <p:attrNameLst>
                                          <p:attrName>ppt_h</p:attrName>
                                        </p:attrNameLst>
                                      </p:cBhvr>
                                      <p:tavLst>
                                        <p:tav tm="0">
                                          <p:val>
                                            <p:fltVal val="0"/>
                                          </p:val>
                                        </p:tav>
                                        <p:tav tm="100000">
                                          <p:val>
                                            <p:strVal val="#ppt_h"/>
                                          </p:val>
                                        </p:tav>
                                      </p:tavLst>
                                    </p:anim>
                                    <p:anim calcmode="lin" valueType="num">
                                      <p:cBhvr>
                                        <p:cTn id="128" dur="1000" fill="hold"/>
                                        <p:tgtEl>
                                          <p:spTgt spid="18"/>
                                        </p:tgtEl>
                                        <p:attrNameLst>
                                          <p:attrName>style.rotation</p:attrName>
                                        </p:attrNameLst>
                                      </p:cBhvr>
                                      <p:tavLst>
                                        <p:tav tm="0">
                                          <p:val>
                                            <p:fltVal val="90"/>
                                          </p:val>
                                        </p:tav>
                                        <p:tav tm="100000">
                                          <p:val>
                                            <p:fltVal val="0"/>
                                          </p:val>
                                        </p:tav>
                                      </p:tavLst>
                                    </p:anim>
                                    <p:animEffect transition="in" filter="fade">
                                      <p:cBhvr>
                                        <p:cTn id="1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2" grpId="0"/>
      <p:bldP spid="13" grpId="0"/>
      <p:bldP spid="9" grpId="0"/>
      <p:bldP spid="12" grpId="0"/>
      <p:bldP spid="14" grpId="0"/>
      <p:bldP spid="16" grpId="0"/>
      <p:bldP spid="18" grpId="0"/>
      <p:bldP spid="39" grpId="0" animBg="1"/>
      <p:bldP spid="44" grpId="0" animBg="1"/>
      <p:bldP spid="45" grpId="0" animBg="1"/>
      <p:bldP spid="46" grpId="0" animBg="1"/>
      <p:bldP spid="48" grpId="0" animBg="1"/>
      <p:bldP spid="49" grpId="0" animBg="1"/>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Line 5"/>
          <p:cNvSpPr>
            <a:spLocks noChangeShapeType="1"/>
          </p:cNvSpPr>
          <p:nvPr/>
        </p:nvSpPr>
        <p:spPr bwMode="auto">
          <a:xfrm>
            <a:off x="2971800" y="471488"/>
            <a:ext cx="0" cy="46720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a:latin typeface="Arial" charset="0"/>
            </a:endParaRPr>
          </a:p>
        </p:txBody>
      </p:sp>
      <p:sp>
        <p:nvSpPr>
          <p:cNvPr id="10249" name="Text Box 9"/>
          <p:cNvSpPr txBox="1">
            <a:spLocks noChangeArrowheads="1"/>
          </p:cNvSpPr>
          <p:nvPr/>
        </p:nvSpPr>
        <p:spPr bwMode="auto">
          <a:xfrm>
            <a:off x="8610600" y="3429000"/>
            <a:ext cx="304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a:solidFill>
                <a:srgbClr val="00002A"/>
              </a:solidFill>
            </a:endParaRPr>
          </a:p>
        </p:txBody>
      </p:sp>
      <p:sp>
        <p:nvSpPr>
          <p:cNvPr id="10250" name="Text Box 10"/>
          <p:cNvSpPr txBox="1">
            <a:spLocks noChangeArrowheads="1"/>
          </p:cNvSpPr>
          <p:nvPr/>
        </p:nvSpPr>
        <p:spPr bwMode="auto">
          <a:xfrm>
            <a:off x="1447800" y="342900"/>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endParaRPr lang="en-US" altLang="en-US" sz="3200" b="1">
              <a:solidFill>
                <a:srgbClr val="FFFF66"/>
              </a:solidFill>
            </a:endParaRPr>
          </a:p>
        </p:txBody>
      </p:sp>
      <p:pic>
        <p:nvPicPr>
          <p:cNvPr id="10254" name="Tit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49" y="35168"/>
            <a:ext cx="3079750" cy="55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16"/>
          <p:cNvSpPr txBox="1">
            <a:spLocks noChangeArrowheads="1"/>
          </p:cNvSpPr>
          <p:nvPr/>
        </p:nvSpPr>
        <p:spPr bwMode="auto">
          <a:xfrm>
            <a:off x="2555875" y="897732"/>
            <a:ext cx="1316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0257" name="Text Box 17"/>
          <p:cNvSpPr txBox="1">
            <a:spLocks noChangeArrowheads="1"/>
          </p:cNvSpPr>
          <p:nvPr/>
        </p:nvSpPr>
        <p:spPr bwMode="auto">
          <a:xfrm>
            <a:off x="5076825" y="1491854"/>
            <a:ext cx="5032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0258" name="Text Box 18"/>
          <p:cNvSpPr txBox="1">
            <a:spLocks noChangeArrowheads="1"/>
          </p:cNvSpPr>
          <p:nvPr/>
        </p:nvSpPr>
        <p:spPr bwMode="auto">
          <a:xfrm>
            <a:off x="7740651" y="1653779"/>
            <a:ext cx="720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0259" name="Text Box 19"/>
          <p:cNvSpPr txBox="1">
            <a:spLocks noChangeArrowheads="1"/>
          </p:cNvSpPr>
          <p:nvPr/>
        </p:nvSpPr>
        <p:spPr bwMode="auto">
          <a:xfrm>
            <a:off x="5848350" y="2047875"/>
            <a:ext cx="1028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0260" name="Text Box 20"/>
          <p:cNvSpPr txBox="1">
            <a:spLocks noChangeArrowheads="1"/>
          </p:cNvSpPr>
          <p:nvPr/>
        </p:nvSpPr>
        <p:spPr bwMode="auto">
          <a:xfrm>
            <a:off x="2484438" y="2409825"/>
            <a:ext cx="12239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0261" name="Text Box 21"/>
          <p:cNvSpPr txBox="1">
            <a:spLocks noChangeArrowheads="1"/>
          </p:cNvSpPr>
          <p:nvPr/>
        </p:nvSpPr>
        <p:spPr bwMode="auto">
          <a:xfrm>
            <a:off x="2484438" y="2787254"/>
            <a:ext cx="595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0262" name="Text Box 22"/>
          <p:cNvSpPr txBox="1">
            <a:spLocks noChangeArrowheads="1"/>
          </p:cNvSpPr>
          <p:nvPr/>
        </p:nvSpPr>
        <p:spPr bwMode="auto">
          <a:xfrm>
            <a:off x="6208713" y="3127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0264" name="Text Box 24"/>
          <p:cNvSpPr txBox="1">
            <a:spLocks noChangeArrowheads="1"/>
          </p:cNvSpPr>
          <p:nvPr/>
        </p:nvSpPr>
        <p:spPr bwMode="auto">
          <a:xfrm>
            <a:off x="2484439" y="897732"/>
            <a:ext cx="2592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0265" name="Text Box 26"/>
          <p:cNvSpPr txBox="1">
            <a:spLocks noChangeArrowheads="1"/>
          </p:cNvSpPr>
          <p:nvPr/>
        </p:nvSpPr>
        <p:spPr bwMode="auto">
          <a:xfrm>
            <a:off x="2679701" y="1183482"/>
            <a:ext cx="2036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53283" name="Text Box 35"/>
          <p:cNvSpPr txBox="1">
            <a:spLocks noChangeArrowheads="1"/>
          </p:cNvSpPr>
          <p:nvPr/>
        </p:nvSpPr>
        <p:spPr bwMode="auto">
          <a:xfrm>
            <a:off x="228600" y="1700699"/>
            <a:ext cx="26251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3200" i="1" dirty="0">
                <a:solidFill>
                  <a:srgbClr val="0070C0"/>
                </a:solidFill>
              </a:rPr>
              <a:t>- </a:t>
            </a:r>
            <a:r>
              <a:rPr lang="en-US" altLang="en-US" sz="3200" i="1" dirty="0" err="1">
                <a:solidFill>
                  <a:srgbClr val="0070C0"/>
                </a:solidFill>
              </a:rPr>
              <a:t>Lắp</a:t>
            </a:r>
            <a:r>
              <a:rPr lang="en-US" altLang="en-US" sz="3200" i="1" dirty="0">
                <a:solidFill>
                  <a:srgbClr val="0070C0"/>
                </a:solidFill>
              </a:rPr>
              <a:t> </a:t>
            </a:r>
            <a:r>
              <a:rPr lang="en-US" altLang="en-US" sz="3200" i="1" dirty="0" err="1">
                <a:solidFill>
                  <a:srgbClr val="0070C0"/>
                </a:solidFill>
              </a:rPr>
              <a:t>lựu</a:t>
            </a:r>
            <a:r>
              <a:rPr lang="en-US" altLang="en-US" sz="3200" i="1" dirty="0">
                <a:solidFill>
                  <a:srgbClr val="0070C0"/>
                </a:solidFill>
              </a:rPr>
              <a:t> </a:t>
            </a:r>
            <a:r>
              <a:rPr lang="en-US" altLang="en-US" sz="3200" i="1" dirty="0" err="1" smtClean="0">
                <a:solidFill>
                  <a:srgbClr val="0070C0"/>
                </a:solidFill>
              </a:rPr>
              <a:t>đạn</a:t>
            </a:r>
            <a:endParaRPr lang="en-US" altLang="en-US" sz="3200" i="1" dirty="0">
              <a:solidFill>
                <a:srgbClr val="0070C0"/>
              </a:solidFill>
            </a:endParaRPr>
          </a:p>
        </p:txBody>
      </p:sp>
      <p:pic>
        <p:nvPicPr>
          <p:cNvPr id="10267" name="Picture 4"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1183483"/>
            <a:ext cx="3511550" cy="3788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342900"/>
            <a:ext cx="2133600" cy="480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a:spLocks noChangeArrowheads="1"/>
          </p:cNvSpPr>
          <p:nvPr/>
        </p:nvSpPr>
        <p:spPr bwMode="auto">
          <a:xfrm>
            <a:off x="174537" y="471488"/>
            <a:ext cx="2571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800" b="1" dirty="0">
                <a:solidFill>
                  <a:schemeClr val="accent2"/>
                </a:solidFill>
                <a:latin typeface="Times New Roman" pitchFamily="18" charset="0"/>
                <a:cs typeface="Times New Roman" pitchFamily="18" charset="0"/>
              </a:rPr>
              <a:t>1. </a:t>
            </a:r>
            <a:r>
              <a:rPr lang="en-US" altLang="en-US" sz="2800" b="1" dirty="0" err="1">
                <a:solidFill>
                  <a:schemeClr val="accent2"/>
                </a:solidFill>
                <a:latin typeface="Times New Roman" pitchFamily="18" charset="0"/>
                <a:cs typeface="Times New Roman" pitchFamily="18" charset="0"/>
              </a:rPr>
              <a:t>Lựu</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đạn</a:t>
            </a:r>
            <a:r>
              <a:rPr lang="en-US" altLang="en-US" sz="2800" b="1" dirty="0">
                <a:solidFill>
                  <a:schemeClr val="accent2"/>
                </a:solidFill>
                <a:latin typeface="Times New Roman" pitchFamily="18" charset="0"/>
                <a:cs typeface="Times New Roman" pitchFamily="18" charset="0"/>
              </a:rPr>
              <a:t> </a:t>
            </a:r>
            <a:r>
              <a:rPr lang="en-US" altLang="en-US" sz="2800" b="1" dirty="0">
                <a:solidFill>
                  <a:schemeClr val="accent2"/>
                </a:solidFill>
                <a:latin typeface="Times New Roman" pitchFamily="18" charset="0"/>
                <a:cs typeface="Times New Roman" pitchFamily="18" charset="0"/>
                <a:sym typeface="Symbol" pitchFamily="18" charset="2"/>
              </a:rPr>
              <a:t>1</a:t>
            </a:r>
          </a:p>
        </p:txBody>
      </p:sp>
    </p:spTree>
    <p:extLst>
      <p:ext uri="{BB962C8B-B14F-4D97-AF65-F5344CB8AC3E}">
        <p14:creationId xmlns:p14="http://schemas.microsoft.com/office/powerpoint/2010/main" val="145692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283"/>
                                        </p:tgtEl>
                                        <p:attrNameLst>
                                          <p:attrName>style.visibility</p:attrName>
                                        </p:attrNameLst>
                                      </p:cBhvr>
                                      <p:to>
                                        <p:strVal val="visible"/>
                                      </p:to>
                                    </p:set>
                                    <p:animEffect transition="in" filter="fade">
                                      <p:cBhvr>
                                        <p:cTn id="7" dur="1000"/>
                                        <p:tgtEl>
                                          <p:spTgt spid="53283"/>
                                        </p:tgtEl>
                                      </p:cBhvr>
                                    </p:animEffect>
                                    <p:anim calcmode="lin" valueType="num">
                                      <p:cBhvr>
                                        <p:cTn id="8" dur="1000" fill="hold"/>
                                        <p:tgtEl>
                                          <p:spTgt spid="53283"/>
                                        </p:tgtEl>
                                        <p:attrNameLst>
                                          <p:attrName>ppt_x</p:attrName>
                                        </p:attrNameLst>
                                      </p:cBhvr>
                                      <p:tavLst>
                                        <p:tav tm="0">
                                          <p:val>
                                            <p:strVal val="#ppt_x"/>
                                          </p:val>
                                        </p:tav>
                                        <p:tav tm="100000">
                                          <p:val>
                                            <p:strVal val="#ppt_x"/>
                                          </p:val>
                                        </p:tav>
                                      </p:tavLst>
                                    </p:anim>
                                    <p:anim calcmode="lin" valueType="num">
                                      <p:cBhvr>
                                        <p:cTn id="9" dur="1000" fill="hold"/>
                                        <p:tgtEl>
                                          <p:spTgt spid="5328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7"/>
                                        </p:tgtEl>
                                        <p:attrNameLst>
                                          <p:attrName>style.visibility</p:attrName>
                                        </p:attrNameLst>
                                      </p:cBhvr>
                                      <p:to>
                                        <p:strVal val="visible"/>
                                      </p:to>
                                    </p:set>
                                    <p:animEffect transition="in" filter="fade">
                                      <p:cBhvr>
                                        <p:cTn id="12" dur="1000"/>
                                        <p:tgtEl>
                                          <p:spTgt spid="10267"/>
                                        </p:tgtEl>
                                      </p:cBhvr>
                                    </p:animEffect>
                                    <p:anim calcmode="lin" valueType="num">
                                      <p:cBhvr>
                                        <p:cTn id="13" dur="1000" fill="hold"/>
                                        <p:tgtEl>
                                          <p:spTgt spid="10267"/>
                                        </p:tgtEl>
                                        <p:attrNameLst>
                                          <p:attrName>ppt_x</p:attrName>
                                        </p:attrNameLst>
                                      </p:cBhvr>
                                      <p:tavLst>
                                        <p:tav tm="0">
                                          <p:val>
                                            <p:strVal val="#ppt_x"/>
                                          </p:val>
                                        </p:tav>
                                        <p:tav tm="100000">
                                          <p:val>
                                            <p:strVal val="#ppt_x"/>
                                          </p:val>
                                        </p:tav>
                                      </p:tavLst>
                                    </p:anim>
                                    <p:anim calcmode="lin" valueType="num">
                                      <p:cBhvr>
                                        <p:cTn id="14" dur="1000" fill="hold"/>
                                        <p:tgtEl>
                                          <p:spTgt spid="1026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8"/>
                                        </p:tgtEl>
                                        <p:attrNameLst>
                                          <p:attrName>style.visibility</p:attrName>
                                        </p:attrNameLst>
                                      </p:cBhvr>
                                      <p:to>
                                        <p:strVal val="visible"/>
                                      </p:to>
                                    </p:set>
                                    <p:animEffect transition="in" filter="fade">
                                      <p:cBhvr>
                                        <p:cTn id="17" dur="1000"/>
                                        <p:tgtEl>
                                          <p:spTgt spid="10268"/>
                                        </p:tgtEl>
                                      </p:cBhvr>
                                    </p:animEffect>
                                    <p:anim calcmode="lin" valueType="num">
                                      <p:cBhvr>
                                        <p:cTn id="18" dur="1000" fill="hold"/>
                                        <p:tgtEl>
                                          <p:spTgt spid="10268"/>
                                        </p:tgtEl>
                                        <p:attrNameLst>
                                          <p:attrName>ppt_x</p:attrName>
                                        </p:attrNameLst>
                                      </p:cBhvr>
                                      <p:tavLst>
                                        <p:tav tm="0">
                                          <p:val>
                                            <p:strVal val="#ppt_x"/>
                                          </p:val>
                                        </p:tav>
                                        <p:tav tm="100000">
                                          <p:val>
                                            <p:strVal val="#ppt_x"/>
                                          </p:val>
                                        </p:tav>
                                      </p:tavLst>
                                    </p:anim>
                                    <p:anim calcmode="lin" valueType="num">
                                      <p:cBhvr>
                                        <p:cTn id="19" dur="1000" fill="hold"/>
                                        <p:tgtEl>
                                          <p:spTgt spid="10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Line 5"/>
          <p:cNvSpPr>
            <a:spLocks noChangeShapeType="1"/>
          </p:cNvSpPr>
          <p:nvPr/>
        </p:nvSpPr>
        <p:spPr bwMode="auto">
          <a:xfrm>
            <a:off x="3352800" y="857250"/>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sp>
        <p:nvSpPr>
          <p:cNvPr id="11273" name="Text Box 9"/>
          <p:cNvSpPr txBox="1">
            <a:spLocks noChangeArrowheads="1"/>
          </p:cNvSpPr>
          <p:nvPr/>
        </p:nvSpPr>
        <p:spPr bwMode="auto">
          <a:xfrm>
            <a:off x="8610600" y="3429000"/>
            <a:ext cx="304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a:solidFill>
                <a:srgbClr val="00002A"/>
              </a:solidFill>
            </a:endParaRPr>
          </a:p>
        </p:txBody>
      </p:sp>
      <p:pic>
        <p:nvPicPr>
          <p:cNvPr id="11278" name="Tit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0"/>
            <a:ext cx="3357562"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16"/>
          <p:cNvSpPr txBox="1">
            <a:spLocks noChangeArrowheads="1"/>
          </p:cNvSpPr>
          <p:nvPr/>
        </p:nvSpPr>
        <p:spPr bwMode="auto">
          <a:xfrm>
            <a:off x="2555875" y="897732"/>
            <a:ext cx="1316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1281" name="Text Box 17"/>
          <p:cNvSpPr txBox="1">
            <a:spLocks noChangeArrowheads="1"/>
          </p:cNvSpPr>
          <p:nvPr/>
        </p:nvSpPr>
        <p:spPr bwMode="auto">
          <a:xfrm>
            <a:off x="5076825" y="1491854"/>
            <a:ext cx="5032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1282" name="Text Box 18"/>
          <p:cNvSpPr txBox="1">
            <a:spLocks noChangeArrowheads="1"/>
          </p:cNvSpPr>
          <p:nvPr/>
        </p:nvSpPr>
        <p:spPr bwMode="auto">
          <a:xfrm>
            <a:off x="7740651" y="1653779"/>
            <a:ext cx="720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1283" name="Text Box 19"/>
          <p:cNvSpPr txBox="1">
            <a:spLocks noChangeArrowheads="1"/>
          </p:cNvSpPr>
          <p:nvPr/>
        </p:nvSpPr>
        <p:spPr bwMode="auto">
          <a:xfrm>
            <a:off x="5848350" y="2047875"/>
            <a:ext cx="1028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1284" name="Text Box 20"/>
          <p:cNvSpPr txBox="1">
            <a:spLocks noChangeArrowheads="1"/>
          </p:cNvSpPr>
          <p:nvPr/>
        </p:nvSpPr>
        <p:spPr bwMode="auto">
          <a:xfrm>
            <a:off x="2484438" y="2409825"/>
            <a:ext cx="12239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1285" name="Text Box 21"/>
          <p:cNvSpPr txBox="1">
            <a:spLocks noChangeArrowheads="1"/>
          </p:cNvSpPr>
          <p:nvPr/>
        </p:nvSpPr>
        <p:spPr bwMode="auto">
          <a:xfrm>
            <a:off x="2484438" y="2787254"/>
            <a:ext cx="595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1286" name="Text Box 22"/>
          <p:cNvSpPr txBox="1">
            <a:spLocks noChangeArrowheads="1"/>
          </p:cNvSpPr>
          <p:nvPr/>
        </p:nvSpPr>
        <p:spPr bwMode="auto">
          <a:xfrm>
            <a:off x="6208713" y="3127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1288" name="Text Box 24"/>
          <p:cNvSpPr txBox="1">
            <a:spLocks noChangeArrowheads="1"/>
          </p:cNvSpPr>
          <p:nvPr/>
        </p:nvSpPr>
        <p:spPr bwMode="auto">
          <a:xfrm>
            <a:off x="2484439" y="897732"/>
            <a:ext cx="2592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1289" name="Text Box 26"/>
          <p:cNvSpPr txBox="1">
            <a:spLocks noChangeArrowheads="1"/>
          </p:cNvSpPr>
          <p:nvPr/>
        </p:nvSpPr>
        <p:spPr bwMode="auto">
          <a:xfrm>
            <a:off x="2679701" y="1183482"/>
            <a:ext cx="2036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11290" name="Rectangle 31"/>
          <p:cNvSpPr>
            <a:spLocks noChangeArrowheads="1"/>
          </p:cNvSpPr>
          <p:nvPr/>
        </p:nvSpPr>
        <p:spPr bwMode="auto">
          <a:xfrm>
            <a:off x="1" y="1230183"/>
            <a:ext cx="3196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b="1" dirty="0">
                <a:solidFill>
                  <a:srgbClr val="0070C0"/>
                </a:solidFill>
              </a:rPr>
              <a:t>c) </a:t>
            </a:r>
            <a:r>
              <a:rPr lang="en-US" altLang="en-US" sz="2400" b="1" dirty="0" err="1">
                <a:solidFill>
                  <a:srgbClr val="0070C0"/>
                </a:solidFill>
              </a:rPr>
              <a:t>Chuyển</a:t>
            </a:r>
            <a:r>
              <a:rPr lang="en-US" altLang="en-US" sz="2400" b="1" dirty="0">
                <a:solidFill>
                  <a:srgbClr val="0070C0"/>
                </a:solidFill>
              </a:rPr>
              <a:t> </a:t>
            </a:r>
            <a:r>
              <a:rPr lang="en-US" altLang="en-US" sz="2400" b="1" dirty="0" err="1">
                <a:solidFill>
                  <a:srgbClr val="0070C0"/>
                </a:solidFill>
              </a:rPr>
              <a:t>động</a:t>
            </a:r>
            <a:r>
              <a:rPr lang="en-US" altLang="en-US" sz="2400" b="1" dirty="0">
                <a:solidFill>
                  <a:srgbClr val="0070C0"/>
                </a:solidFill>
              </a:rPr>
              <a:t> </a:t>
            </a:r>
            <a:r>
              <a:rPr lang="en-US" altLang="en-US" sz="2400" b="1" dirty="0" err="1">
                <a:solidFill>
                  <a:srgbClr val="0070C0"/>
                </a:solidFill>
              </a:rPr>
              <a:t>gây</a:t>
            </a:r>
            <a:r>
              <a:rPr lang="en-US" altLang="en-US" sz="2400" b="1" dirty="0">
                <a:solidFill>
                  <a:srgbClr val="0070C0"/>
                </a:solidFill>
              </a:rPr>
              <a:t> </a:t>
            </a:r>
            <a:r>
              <a:rPr lang="en-US" altLang="en-US" sz="2400" b="1" dirty="0" err="1">
                <a:solidFill>
                  <a:srgbClr val="0070C0"/>
                </a:solidFill>
              </a:rPr>
              <a:t>nổ</a:t>
            </a:r>
            <a:endParaRPr lang="vi-VN" altLang="en-US" sz="2400" b="1" dirty="0">
              <a:solidFill>
                <a:srgbClr val="0070C0"/>
              </a:solidFill>
            </a:endParaRPr>
          </a:p>
        </p:txBody>
      </p:sp>
      <p:sp>
        <p:nvSpPr>
          <p:cNvPr id="29" name="TextBox 28"/>
          <p:cNvSpPr txBox="1">
            <a:spLocks noChangeArrowheads="1"/>
          </p:cNvSpPr>
          <p:nvPr/>
        </p:nvSpPr>
        <p:spPr bwMode="auto">
          <a:xfrm>
            <a:off x="162779" y="542482"/>
            <a:ext cx="2726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800" b="1" dirty="0">
                <a:solidFill>
                  <a:schemeClr val="accent2"/>
                </a:solidFill>
                <a:latin typeface="Times New Roman" pitchFamily="18" charset="0"/>
                <a:cs typeface="Times New Roman" pitchFamily="18" charset="0"/>
              </a:rPr>
              <a:t>1. </a:t>
            </a:r>
            <a:r>
              <a:rPr lang="en-US" altLang="en-US" sz="2800" b="1" dirty="0" err="1">
                <a:solidFill>
                  <a:schemeClr val="accent2"/>
                </a:solidFill>
                <a:latin typeface="Times New Roman" pitchFamily="18" charset="0"/>
                <a:cs typeface="Times New Roman" pitchFamily="18" charset="0"/>
              </a:rPr>
              <a:t>Lựu</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đạn</a:t>
            </a:r>
            <a:r>
              <a:rPr lang="en-US" altLang="en-US" sz="2800" b="1" dirty="0">
                <a:solidFill>
                  <a:schemeClr val="accent2"/>
                </a:solidFill>
                <a:latin typeface="Times New Roman" pitchFamily="18" charset="0"/>
                <a:cs typeface="Times New Roman" pitchFamily="18" charset="0"/>
              </a:rPr>
              <a:t> </a:t>
            </a:r>
            <a:r>
              <a:rPr lang="en-US" altLang="en-US" sz="2800" b="1" dirty="0">
                <a:solidFill>
                  <a:schemeClr val="accent2"/>
                </a:solidFill>
                <a:latin typeface="Times New Roman" pitchFamily="18" charset="0"/>
                <a:cs typeface="Times New Roman" pitchFamily="18" charset="0"/>
                <a:sym typeface="Symbol" pitchFamily="18" charset="2"/>
              </a:rPr>
              <a:t>1</a:t>
            </a:r>
          </a:p>
        </p:txBody>
      </p:sp>
      <p:sp>
        <p:nvSpPr>
          <p:cNvPr id="32" name="Content Placeholder 2"/>
          <p:cNvSpPr txBox="1">
            <a:spLocks/>
          </p:cNvSpPr>
          <p:nvPr/>
        </p:nvSpPr>
        <p:spPr>
          <a:xfrm>
            <a:off x="192088" y="1848444"/>
            <a:ext cx="3276600" cy="28569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itchFamily="18" charset="2"/>
              <a:buNone/>
            </a:pPr>
            <a:r>
              <a:rPr lang="en-AU" sz="2800" i="1" dirty="0" smtClean="0">
                <a:solidFill>
                  <a:srgbClr val="FF0000"/>
                </a:solidFill>
                <a:latin typeface="Times New Roman" pitchFamily="18" charset="0"/>
                <a:cs typeface="Times New Roman" pitchFamily="18" charset="0"/>
              </a:rPr>
              <a:t>- </a:t>
            </a:r>
            <a:r>
              <a:rPr lang="en-AU" sz="2800" i="1" dirty="0" err="1" smtClean="0">
                <a:solidFill>
                  <a:srgbClr val="FF0000"/>
                </a:solidFill>
                <a:latin typeface="Times New Roman" pitchFamily="18" charset="0"/>
                <a:cs typeface="Times New Roman" pitchFamily="18" charset="0"/>
              </a:rPr>
              <a:t>Lúc</a:t>
            </a:r>
            <a:r>
              <a:rPr lang="en-AU" sz="2800" i="1" dirty="0" smtClean="0">
                <a:solidFill>
                  <a:srgbClr val="FF0000"/>
                </a:solidFill>
                <a:latin typeface="Times New Roman" pitchFamily="18" charset="0"/>
                <a:cs typeface="Times New Roman" pitchFamily="18" charset="0"/>
              </a:rPr>
              <a:t> </a:t>
            </a:r>
            <a:r>
              <a:rPr lang="en-AU" sz="2800" i="1" dirty="0" err="1" smtClean="0">
                <a:solidFill>
                  <a:srgbClr val="FF0000"/>
                </a:solidFill>
                <a:latin typeface="Times New Roman" pitchFamily="18" charset="0"/>
                <a:cs typeface="Times New Roman" pitchFamily="18" charset="0"/>
              </a:rPr>
              <a:t>bình</a:t>
            </a:r>
            <a:r>
              <a:rPr lang="en-AU" sz="2800" i="1" dirty="0" smtClean="0">
                <a:solidFill>
                  <a:srgbClr val="FF0000"/>
                </a:solidFill>
                <a:latin typeface="Times New Roman" pitchFamily="18" charset="0"/>
                <a:cs typeface="Times New Roman" pitchFamily="18" charset="0"/>
              </a:rPr>
              <a:t> </a:t>
            </a:r>
            <a:r>
              <a:rPr lang="en-AU" sz="2800" i="1" dirty="0" err="1" smtClean="0">
                <a:solidFill>
                  <a:srgbClr val="FF0000"/>
                </a:solidFill>
                <a:latin typeface="Times New Roman" pitchFamily="18" charset="0"/>
                <a:cs typeface="Times New Roman" pitchFamily="18" charset="0"/>
              </a:rPr>
              <a:t>thường</a:t>
            </a:r>
            <a:r>
              <a:rPr lang="en-AU" sz="2800" i="1" dirty="0">
                <a:solidFill>
                  <a:srgbClr val="FF0000"/>
                </a:solidFill>
                <a:latin typeface="Times New Roman" pitchFamily="18" charset="0"/>
                <a:cs typeface="Times New Roman" pitchFamily="18" charset="0"/>
              </a:rPr>
              <a:t>:</a:t>
            </a:r>
            <a:r>
              <a:rPr lang="en-AU" sz="2800" i="1" dirty="0" smtClean="0">
                <a:solidFill>
                  <a:srgbClr val="FF0000"/>
                </a:solidFill>
                <a:latin typeface="Times New Roman" pitchFamily="18" charset="0"/>
                <a:cs typeface="Times New Roman" pitchFamily="18" charset="0"/>
              </a:rPr>
              <a:t> </a:t>
            </a:r>
          </a:p>
          <a:p>
            <a:pPr marL="0" indent="0">
              <a:buFont typeface="Wingdings 2" pitchFamily="18" charset="2"/>
              <a:buNone/>
            </a:pP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Chốt</a:t>
            </a:r>
            <a:r>
              <a:rPr lang="en-AU" sz="2800" i="1" dirty="0" smtClean="0">
                <a:solidFill>
                  <a:srgbClr val="0070C0"/>
                </a:solidFill>
                <a:latin typeface="Times New Roman" pitchFamily="18" charset="0"/>
                <a:cs typeface="Times New Roman" pitchFamily="18" charset="0"/>
              </a:rPr>
              <a:t> an </a:t>
            </a:r>
            <a:r>
              <a:rPr lang="en-AU" sz="2800" i="1" dirty="0" err="1" smtClean="0">
                <a:solidFill>
                  <a:srgbClr val="0070C0"/>
                </a:solidFill>
                <a:latin typeface="Times New Roman" pitchFamily="18" charset="0"/>
                <a:cs typeface="Times New Roman" pitchFamily="18" charset="0"/>
              </a:rPr>
              <a:t>toàn</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giữ</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mỏ</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vịt</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không</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cho</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mỏ</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vịt</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bật</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lên</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đầu</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mỏ</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vịt</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giữ</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đuôi</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kim</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kim</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hỏa</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ép</a:t>
            </a:r>
            <a:r>
              <a:rPr lang="en-AU" sz="2800" i="1" dirty="0" smtClean="0">
                <a:solidFill>
                  <a:srgbClr val="0070C0"/>
                </a:solidFill>
                <a:latin typeface="Times New Roman" pitchFamily="18" charset="0"/>
                <a:cs typeface="Times New Roman" pitchFamily="18" charset="0"/>
              </a:rPr>
              <a:t> </a:t>
            </a:r>
            <a:r>
              <a:rPr lang="en-AU" sz="2800" i="1" dirty="0" err="1" smtClean="0">
                <a:solidFill>
                  <a:srgbClr val="0070C0"/>
                </a:solidFill>
                <a:latin typeface="Times New Roman" pitchFamily="18" charset="0"/>
                <a:cs typeface="Times New Roman" pitchFamily="18" charset="0"/>
              </a:rPr>
              <a:t>lò</a:t>
            </a:r>
            <a:r>
              <a:rPr lang="en-AU" sz="2800" i="1" dirty="0" smtClean="0">
                <a:solidFill>
                  <a:srgbClr val="0070C0"/>
                </a:solidFill>
                <a:latin typeface="Times New Roman" pitchFamily="18" charset="0"/>
                <a:cs typeface="Times New Roman" pitchFamily="18" charset="0"/>
              </a:rPr>
              <a:t> xo </a:t>
            </a:r>
            <a:r>
              <a:rPr lang="en-AU" sz="2800" i="1" dirty="0" err="1" smtClean="0">
                <a:solidFill>
                  <a:srgbClr val="0070C0"/>
                </a:solidFill>
                <a:latin typeface="Times New Roman" pitchFamily="18" charset="0"/>
                <a:cs typeface="Times New Roman" pitchFamily="18" charset="0"/>
              </a:rPr>
              <a:t>lại</a:t>
            </a:r>
            <a:endParaRPr lang="vi-VN" altLang="en-US" sz="2800" i="1" dirty="0" smtClean="0">
              <a:solidFill>
                <a:srgbClr val="0070C0"/>
              </a:solidFill>
              <a:latin typeface="Times New Roman" pitchFamily="18" charset="0"/>
              <a:cs typeface="Times New Roman" pitchFamily="18" charset="0"/>
            </a:endParaRPr>
          </a:p>
        </p:txBody>
      </p:sp>
      <p:pic>
        <p:nvPicPr>
          <p:cNvPr id="27" name="Picture 4"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125" y="856510"/>
            <a:ext cx="3360737"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0346" y="1028700"/>
            <a:ext cx="2627312" cy="342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2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90"/>
                                        </p:tgtEl>
                                        <p:attrNameLst>
                                          <p:attrName>style.visibility</p:attrName>
                                        </p:attrNameLst>
                                      </p:cBhvr>
                                      <p:to>
                                        <p:strVal val="visible"/>
                                      </p:to>
                                    </p:set>
                                    <p:animEffect transition="in" filter="wipe(down)">
                                      <p:cBhvr>
                                        <p:cTn id="7" dur="500"/>
                                        <p:tgtEl>
                                          <p:spTgt spid="11290"/>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edge">
                                      <p:cBhvr>
                                        <p:cTn id="1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Line 5"/>
          <p:cNvSpPr>
            <a:spLocks noChangeShapeType="1"/>
          </p:cNvSpPr>
          <p:nvPr/>
        </p:nvSpPr>
        <p:spPr bwMode="auto">
          <a:xfrm>
            <a:off x="3352800" y="431006"/>
            <a:ext cx="0" cy="47124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11278" name="Tit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6" y="-1"/>
            <a:ext cx="3357562"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0" name="Rectangle 31"/>
          <p:cNvSpPr>
            <a:spLocks noChangeArrowheads="1"/>
          </p:cNvSpPr>
          <p:nvPr/>
        </p:nvSpPr>
        <p:spPr bwMode="auto">
          <a:xfrm>
            <a:off x="92601" y="824396"/>
            <a:ext cx="3196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b="1" dirty="0">
                <a:solidFill>
                  <a:srgbClr val="0070C0"/>
                </a:solidFill>
              </a:rPr>
              <a:t>c) </a:t>
            </a:r>
            <a:r>
              <a:rPr lang="en-US" altLang="en-US" sz="2400" b="1" dirty="0" err="1">
                <a:solidFill>
                  <a:srgbClr val="0070C0"/>
                </a:solidFill>
              </a:rPr>
              <a:t>Chuyển</a:t>
            </a:r>
            <a:r>
              <a:rPr lang="en-US" altLang="en-US" sz="2400" b="1" dirty="0">
                <a:solidFill>
                  <a:srgbClr val="0070C0"/>
                </a:solidFill>
              </a:rPr>
              <a:t> </a:t>
            </a:r>
            <a:r>
              <a:rPr lang="en-US" altLang="en-US" sz="2400" b="1" dirty="0" err="1">
                <a:solidFill>
                  <a:srgbClr val="0070C0"/>
                </a:solidFill>
              </a:rPr>
              <a:t>động</a:t>
            </a:r>
            <a:r>
              <a:rPr lang="en-US" altLang="en-US" sz="2400" b="1" dirty="0">
                <a:solidFill>
                  <a:srgbClr val="0070C0"/>
                </a:solidFill>
              </a:rPr>
              <a:t> </a:t>
            </a:r>
            <a:r>
              <a:rPr lang="en-US" altLang="en-US" sz="2400" b="1" dirty="0" err="1">
                <a:solidFill>
                  <a:srgbClr val="0070C0"/>
                </a:solidFill>
              </a:rPr>
              <a:t>gây</a:t>
            </a:r>
            <a:r>
              <a:rPr lang="en-US" altLang="en-US" sz="2400" b="1" dirty="0">
                <a:solidFill>
                  <a:srgbClr val="0070C0"/>
                </a:solidFill>
              </a:rPr>
              <a:t> </a:t>
            </a:r>
            <a:r>
              <a:rPr lang="en-US" altLang="en-US" sz="2400" b="1" dirty="0" err="1">
                <a:solidFill>
                  <a:srgbClr val="0070C0"/>
                </a:solidFill>
              </a:rPr>
              <a:t>nổ</a:t>
            </a:r>
            <a:endParaRPr lang="vi-VN" altLang="en-US" sz="2400" b="1" dirty="0">
              <a:solidFill>
                <a:srgbClr val="0070C0"/>
              </a:solidFill>
            </a:endParaRPr>
          </a:p>
        </p:txBody>
      </p:sp>
      <p:pic>
        <p:nvPicPr>
          <p:cNvPr id="112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5012" y="571501"/>
            <a:ext cx="5868989" cy="382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a:spLocks noChangeArrowheads="1"/>
          </p:cNvSpPr>
          <p:nvPr/>
        </p:nvSpPr>
        <p:spPr bwMode="auto">
          <a:xfrm>
            <a:off x="100712" y="355999"/>
            <a:ext cx="3099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800" b="1" dirty="0">
                <a:solidFill>
                  <a:schemeClr val="accent2"/>
                </a:solidFill>
                <a:latin typeface="Times New Roman" pitchFamily="18" charset="0"/>
                <a:cs typeface="Times New Roman" pitchFamily="18" charset="0"/>
              </a:rPr>
              <a:t>1. </a:t>
            </a:r>
            <a:r>
              <a:rPr lang="en-US" altLang="en-US" sz="2800" b="1" dirty="0" err="1">
                <a:solidFill>
                  <a:schemeClr val="accent2"/>
                </a:solidFill>
                <a:latin typeface="Times New Roman" pitchFamily="18" charset="0"/>
                <a:cs typeface="Times New Roman" pitchFamily="18" charset="0"/>
              </a:rPr>
              <a:t>Lựu</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đạn</a:t>
            </a:r>
            <a:r>
              <a:rPr lang="en-US" altLang="en-US" sz="2800" b="1" dirty="0">
                <a:solidFill>
                  <a:schemeClr val="accent2"/>
                </a:solidFill>
                <a:latin typeface="Times New Roman" pitchFamily="18" charset="0"/>
                <a:cs typeface="Times New Roman" pitchFamily="18" charset="0"/>
              </a:rPr>
              <a:t> </a:t>
            </a:r>
            <a:r>
              <a:rPr lang="en-US" altLang="en-US" sz="2800" b="1" dirty="0">
                <a:solidFill>
                  <a:schemeClr val="accent2"/>
                </a:solidFill>
                <a:latin typeface="Times New Roman" pitchFamily="18" charset="0"/>
                <a:cs typeface="Times New Roman" pitchFamily="18" charset="0"/>
                <a:sym typeface="Symbol" pitchFamily="18" charset="2"/>
              </a:rPr>
              <a:t>1</a:t>
            </a:r>
          </a:p>
        </p:txBody>
      </p:sp>
      <p:sp>
        <p:nvSpPr>
          <p:cNvPr id="32" name="Content Placeholder 2"/>
          <p:cNvSpPr txBox="1">
            <a:spLocks/>
          </p:cNvSpPr>
          <p:nvPr/>
        </p:nvSpPr>
        <p:spPr>
          <a:xfrm>
            <a:off x="92601" y="1286061"/>
            <a:ext cx="3107799" cy="3647889"/>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400" i="1" dirty="0" smtClean="0">
                <a:solidFill>
                  <a:srgbClr val="0070C0"/>
                </a:solidFill>
                <a:latin typeface="Times New Roman" pitchFamily="18" charset="0"/>
                <a:cs typeface="Times New Roman" pitchFamily="18" charset="0"/>
              </a:rPr>
              <a:t>- </a:t>
            </a:r>
            <a:r>
              <a:rPr lang="en-AU" sz="9600" i="1" dirty="0" err="1" smtClean="0">
                <a:solidFill>
                  <a:srgbClr val="0070C0"/>
                </a:solidFill>
                <a:latin typeface="Times New Roman" pitchFamily="18" charset="0"/>
                <a:cs typeface="Times New Roman" pitchFamily="18" charset="0"/>
              </a:rPr>
              <a:t>Khi</a:t>
            </a:r>
            <a:r>
              <a:rPr lang="en-AU" sz="9600" i="1" dirty="0" smtClean="0">
                <a:solidFill>
                  <a:srgbClr val="0070C0"/>
                </a:solidFill>
                <a:latin typeface="Times New Roman" pitchFamily="18" charset="0"/>
                <a:cs typeface="Times New Roman" pitchFamily="18" charset="0"/>
              </a:rPr>
              <a:t> </a:t>
            </a:r>
            <a:r>
              <a:rPr lang="en-AU" sz="9600" i="1" dirty="0" err="1" smtClean="0">
                <a:solidFill>
                  <a:srgbClr val="0070C0"/>
                </a:solidFill>
                <a:latin typeface="Times New Roman" pitchFamily="18" charset="0"/>
                <a:cs typeface="Times New Roman" pitchFamily="18" charset="0"/>
              </a:rPr>
              <a:t>rút</a:t>
            </a:r>
            <a:r>
              <a:rPr lang="en-AU" sz="9600" i="1" dirty="0" smtClean="0">
                <a:solidFill>
                  <a:srgbClr val="0070C0"/>
                </a:solidFill>
                <a:latin typeface="Times New Roman" pitchFamily="18" charset="0"/>
                <a:cs typeface="Times New Roman" pitchFamily="18" charset="0"/>
              </a:rPr>
              <a:t> </a:t>
            </a:r>
            <a:r>
              <a:rPr lang="en-AU" sz="9600" i="1" dirty="0" err="1" smtClean="0">
                <a:solidFill>
                  <a:srgbClr val="0070C0"/>
                </a:solidFill>
                <a:latin typeface="Times New Roman" pitchFamily="18" charset="0"/>
                <a:cs typeface="Times New Roman" pitchFamily="18" charset="0"/>
              </a:rPr>
              <a:t>chốt</a:t>
            </a:r>
            <a:r>
              <a:rPr lang="en-AU" sz="9600" i="1" dirty="0" smtClean="0">
                <a:solidFill>
                  <a:srgbClr val="0070C0"/>
                </a:solidFill>
                <a:latin typeface="Times New Roman" pitchFamily="18" charset="0"/>
                <a:cs typeface="Times New Roman" pitchFamily="18" charset="0"/>
              </a:rPr>
              <a:t> an </a:t>
            </a:r>
            <a:r>
              <a:rPr lang="en-AU" sz="9600" i="1" dirty="0" err="1" smtClean="0">
                <a:solidFill>
                  <a:srgbClr val="0070C0"/>
                </a:solidFill>
                <a:latin typeface="Times New Roman" pitchFamily="18" charset="0"/>
                <a:cs typeface="Times New Roman" pitchFamily="18" charset="0"/>
              </a:rPr>
              <a:t>toàn</a:t>
            </a:r>
            <a:r>
              <a:rPr lang="en-AU" sz="9600" i="1" dirty="0" smtClean="0">
                <a:solidFill>
                  <a:srgbClr val="0070C0"/>
                </a:solidFill>
                <a:latin typeface="Times New Roman" pitchFamily="18" charset="0"/>
                <a:cs typeface="Times New Roman" pitchFamily="18" charset="0"/>
              </a:rPr>
              <a:t>:</a:t>
            </a:r>
          </a:p>
          <a:p>
            <a:pPr marL="0" indent="0">
              <a:buNone/>
            </a:pPr>
            <a:r>
              <a:rPr lang="en-AU" sz="9600" i="1" dirty="0" smtClean="0">
                <a:solidFill>
                  <a:srgbClr val="0070C0"/>
                </a:solidFill>
                <a:latin typeface="Times New Roman" pitchFamily="18" charset="0"/>
                <a:cs typeface="Times New Roman" pitchFamily="18" charset="0"/>
              </a:rPr>
              <a:t>  Cần bẩy(mỏ vịt) bật lên, đầu cần bẩy rời khỏi kim hỏa, lò xo kim hỏa bung ra đẩy kim hỏa chọc vào hạt lửa, hạt lửa phát lửa đốt cháy thuốc cháy chậm, thuốc cháy chậm cháy từ 3,2 – 4,2s, phụt lửa vào kíp làm kíp nổ gây nổ lựu đạn.</a:t>
            </a:r>
            <a:endParaRPr lang="vi-VN" altLang="en-US" sz="9600" i="1"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94683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291"/>
                                        </p:tgtEl>
                                        <p:attrNameLst>
                                          <p:attrName>style.visibility</p:attrName>
                                        </p:attrNameLst>
                                      </p:cBhvr>
                                      <p:to>
                                        <p:strVal val="visible"/>
                                      </p:to>
                                    </p:set>
                                    <p:animEffect transition="in" filter="fade">
                                      <p:cBhvr>
                                        <p:cTn id="12" dur="1000"/>
                                        <p:tgtEl>
                                          <p:spTgt spid="11291"/>
                                        </p:tgtEl>
                                      </p:cBhvr>
                                    </p:animEffect>
                                    <p:anim calcmode="lin" valueType="num">
                                      <p:cBhvr>
                                        <p:cTn id="13" dur="1000" fill="hold"/>
                                        <p:tgtEl>
                                          <p:spTgt spid="11291"/>
                                        </p:tgtEl>
                                        <p:attrNameLst>
                                          <p:attrName>ppt_x</p:attrName>
                                        </p:attrNameLst>
                                      </p:cBhvr>
                                      <p:tavLst>
                                        <p:tav tm="0">
                                          <p:val>
                                            <p:strVal val="#ppt_x"/>
                                          </p:val>
                                        </p:tav>
                                        <p:tav tm="100000">
                                          <p:val>
                                            <p:strVal val="#ppt_x"/>
                                          </p:val>
                                        </p:tav>
                                      </p:tavLst>
                                    </p:anim>
                                    <p:anim calcmode="lin" valueType="num">
                                      <p:cBhvr>
                                        <p:cTn id="14" dur="1000" fill="hold"/>
                                        <p:tgtEl>
                                          <p:spTgt spid="11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q1">
            <a:hlinkClick r:id="" action="ppaction://noaction" highlightClick="1">
              <a:snd r:embed="rId4" name="explode.wav"/>
            </a:hlinkClick>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83516" y="373890"/>
            <a:ext cx="3331684" cy="428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xBi182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229600" y="14287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ExBi183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229600" y="18288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ExBi183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229600" y="22860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14800" y="4565406"/>
            <a:ext cx="2743200"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smtClean="0">
                <a:solidFill>
                  <a:srgbClr val="0070C0"/>
                </a:solidFill>
                <a:latin typeface="Times New Roman" panose="02020603050405020304" pitchFamily="18" charset="0"/>
                <a:cs typeface="Times New Roman" panose="02020603050405020304" pitchFamily="18" charset="0"/>
              </a:rPr>
              <a:t>Chuyển</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động</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gây</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nổ</a:t>
            </a:r>
            <a:endParaRPr lang="en-US" sz="2400" i="1" dirty="0">
              <a:solidFill>
                <a:srgbClr val="0070C0"/>
              </a:solidFill>
              <a:latin typeface="Times New Roman" panose="02020603050405020304" pitchFamily="18" charset="0"/>
              <a:cs typeface="Times New Roman" panose="02020603050405020304" pitchFamily="18" charset="0"/>
            </a:endParaRPr>
          </a:p>
        </p:txBody>
      </p:sp>
      <p:pic>
        <p:nvPicPr>
          <p:cNvPr id="15" name="Titl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23" y="0"/>
            <a:ext cx="33575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1"/>
          <p:cNvSpPr>
            <a:spLocks noChangeArrowheads="1"/>
          </p:cNvSpPr>
          <p:nvPr/>
        </p:nvSpPr>
        <p:spPr bwMode="auto">
          <a:xfrm>
            <a:off x="118330" y="1092340"/>
            <a:ext cx="3196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b="1" dirty="0">
                <a:solidFill>
                  <a:srgbClr val="0070C0"/>
                </a:solidFill>
              </a:rPr>
              <a:t>c) </a:t>
            </a:r>
            <a:r>
              <a:rPr lang="en-US" altLang="en-US" sz="2400" b="1" dirty="0" err="1">
                <a:solidFill>
                  <a:srgbClr val="0070C0"/>
                </a:solidFill>
              </a:rPr>
              <a:t>Chuyển</a:t>
            </a:r>
            <a:r>
              <a:rPr lang="en-US" altLang="en-US" sz="2400" b="1" dirty="0">
                <a:solidFill>
                  <a:srgbClr val="0070C0"/>
                </a:solidFill>
              </a:rPr>
              <a:t> </a:t>
            </a:r>
            <a:r>
              <a:rPr lang="en-US" altLang="en-US" sz="2400" b="1" dirty="0" err="1">
                <a:solidFill>
                  <a:srgbClr val="0070C0"/>
                </a:solidFill>
              </a:rPr>
              <a:t>động</a:t>
            </a:r>
            <a:r>
              <a:rPr lang="en-US" altLang="en-US" sz="2400" b="1" dirty="0">
                <a:solidFill>
                  <a:srgbClr val="0070C0"/>
                </a:solidFill>
              </a:rPr>
              <a:t> </a:t>
            </a:r>
            <a:r>
              <a:rPr lang="en-US" altLang="en-US" sz="2400" b="1" dirty="0" err="1">
                <a:solidFill>
                  <a:srgbClr val="0070C0"/>
                </a:solidFill>
              </a:rPr>
              <a:t>gây</a:t>
            </a:r>
            <a:r>
              <a:rPr lang="en-US" altLang="en-US" sz="2400" b="1" dirty="0">
                <a:solidFill>
                  <a:srgbClr val="0070C0"/>
                </a:solidFill>
              </a:rPr>
              <a:t> </a:t>
            </a:r>
            <a:r>
              <a:rPr lang="en-US" altLang="en-US" sz="2400" b="1" dirty="0" err="1">
                <a:solidFill>
                  <a:srgbClr val="0070C0"/>
                </a:solidFill>
              </a:rPr>
              <a:t>nổ</a:t>
            </a:r>
            <a:endParaRPr lang="vi-VN" altLang="en-US" sz="2400" b="1" dirty="0">
              <a:solidFill>
                <a:srgbClr val="0070C0"/>
              </a:solidFill>
            </a:endParaRPr>
          </a:p>
        </p:txBody>
      </p:sp>
      <p:sp>
        <p:nvSpPr>
          <p:cNvPr id="21" name="TextBox 20"/>
          <p:cNvSpPr txBox="1">
            <a:spLocks noChangeArrowheads="1"/>
          </p:cNvSpPr>
          <p:nvPr/>
        </p:nvSpPr>
        <p:spPr bwMode="auto">
          <a:xfrm>
            <a:off x="118330" y="514350"/>
            <a:ext cx="2396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800" b="1" dirty="0">
                <a:solidFill>
                  <a:schemeClr val="accent2"/>
                </a:solidFill>
                <a:latin typeface="Times New Roman" pitchFamily="18" charset="0"/>
                <a:cs typeface="Times New Roman" pitchFamily="18" charset="0"/>
              </a:rPr>
              <a:t>1. </a:t>
            </a:r>
            <a:r>
              <a:rPr lang="en-US" altLang="en-US" sz="2800" b="1" dirty="0" err="1">
                <a:solidFill>
                  <a:schemeClr val="accent2"/>
                </a:solidFill>
                <a:latin typeface="Times New Roman" pitchFamily="18" charset="0"/>
                <a:cs typeface="Times New Roman" pitchFamily="18" charset="0"/>
              </a:rPr>
              <a:t>Lựu</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đạn</a:t>
            </a:r>
            <a:r>
              <a:rPr lang="en-US" altLang="en-US" sz="2800" b="1" dirty="0">
                <a:solidFill>
                  <a:schemeClr val="accent2"/>
                </a:solidFill>
                <a:latin typeface="Times New Roman" pitchFamily="18" charset="0"/>
                <a:cs typeface="Times New Roman" pitchFamily="18" charset="0"/>
              </a:rPr>
              <a:t> </a:t>
            </a:r>
            <a:r>
              <a:rPr lang="en-US" altLang="en-US" sz="2800" b="1" dirty="0">
                <a:solidFill>
                  <a:schemeClr val="accent2"/>
                </a:solidFill>
                <a:latin typeface="Times New Roman" pitchFamily="18" charset="0"/>
                <a:cs typeface="Times New Roman" pitchFamily="18" charset="0"/>
                <a:sym typeface="Symbol" pitchFamily="18" charset="2"/>
              </a:rPr>
              <a:t>1</a:t>
            </a:r>
          </a:p>
        </p:txBody>
      </p:sp>
      <p:sp>
        <p:nvSpPr>
          <p:cNvPr id="23" name="Line 5"/>
          <p:cNvSpPr>
            <a:spLocks noChangeShapeType="1"/>
          </p:cNvSpPr>
          <p:nvPr/>
        </p:nvSpPr>
        <p:spPr bwMode="auto">
          <a:xfrm>
            <a:off x="3654795" y="862081"/>
            <a:ext cx="1388" cy="422426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9624408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2700"/>
                                  </p:stCondLst>
                                  <p:childTnLst>
                                    <p:cmd type="call" cmd="playFrom(0.0)">
                                      <p:cBhvr>
                                        <p:cTn id="6" dur="1933" fill="hold"/>
                                        <p:tgtEl>
                                          <p:spTgt spid="5"/>
                                        </p:tgtEl>
                                      </p:cBhvr>
                                    </p:cmd>
                                  </p:childTnLst>
                                </p:cTn>
                              </p:par>
                            </p:childTnLst>
                          </p:cTn>
                        </p:par>
                        <p:par>
                          <p:cTn id="7" fill="hold" nodeType="afterGroup">
                            <p:stCondLst>
                              <p:cond delay="4633"/>
                            </p:stCondLst>
                            <p:childTnLst>
                              <p:par>
                                <p:cTn id="8" presetID="1" presetClass="mediacall" presetSubtype="0" fill="hold" nodeType="afterEffect">
                                  <p:stCondLst>
                                    <p:cond delay="4200"/>
                                  </p:stCondLst>
                                  <p:childTnLst>
                                    <p:cmd type="call" cmd="playFrom(0.0)">
                                      <p:cBhvr>
                                        <p:cTn id="9" dur="1933" fill="hold"/>
                                        <p:tgtEl>
                                          <p:spTgt spid="7"/>
                                        </p:tgtEl>
                                      </p:cBhvr>
                                    </p:cmd>
                                  </p:childTnLst>
                                </p:cTn>
                              </p:par>
                            </p:childTnLst>
                          </p:cTn>
                        </p:par>
                        <p:par>
                          <p:cTn id="10" fill="hold" nodeType="afterGroup">
                            <p:stCondLst>
                              <p:cond delay="10766"/>
                            </p:stCondLst>
                            <p:childTnLst>
                              <p:par>
                                <p:cTn id="11" presetID="1" presetClass="mediacall" presetSubtype="0" fill="hold" nodeType="afterEffect">
                                  <p:stCondLst>
                                    <p:cond delay="3700"/>
                                  </p:stCondLst>
                                  <p:childTnLst>
                                    <p:cmd type="call" cmd="playFrom(0.0)">
                                      <p:cBhvr>
                                        <p:cTn id="12"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remove"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showWhenStopped="0">
                <p:cTn id="14" fill="remove"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showWhenStopped="0">
                <p:cTn id="15" fill="remove"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Line 5"/>
          <p:cNvSpPr>
            <a:spLocks noChangeShapeType="1"/>
          </p:cNvSpPr>
          <p:nvPr/>
        </p:nvSpPr>
        <p:spPr bwMode="auto">
          <a:xfrm>
            <a:off x="4191000" y="844154"/>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11278" name="Tit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 y="57149"/>
            <a:ext cx="4195762" cy="55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14300" y="613321"/>
            <a:ext cx="3162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800" b="1" dirty="0">
                <a:solidFill>
                  <a:schemeClr val="accent2"/>
                </a:solidFill>
                <a:latin typeface="Times New Roman" pitchFamily="18" charset="0"/>
                <a:cs typeface="Times New Roman" pitchFamily="18" charset="0"/>
              </a:rPr>
              <a:t>2</a:t>
            </a:r>
            <a:r>
              <a:rPr lang="en-US" altLang="en-US" sz="2800" b="1" dirty="0" smtClean="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Lựu</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đạn</a:t>
            </a:r>
            <a:r>
              <a:rPr lang="en-US" altLang="en-US" sz="2800" b="1" dirty="0">
                <a:solidFill>
                  <a:schemeClr val="accent2"/>
                </a:solidFill>
                <a:latin typeface="Times New Roman" pitchFamily="18" charset="0"/>
                <a:cs typeface="Times New Roman" pitchFamily="18" charset="0"/>
              </a:rPr>
              <a:t> </a:t>
            </a:r>
            <a:r>
              <a:rPr lang="en-US" altLang="en-US" sz="2800" b="1" dirty="0" err="1" smtClean="0">
                <a:solidFill>
                  <a:schemeClr val="accent2"/>
                </a:solidFill>
                <a:latin typeface="Times New Roman" pitchFamily="18" charset="0"/>
                <a:cs typeface="Times New Roman" pitchFamily="18" charset="0"/>
                <a:sym typeface="Symbol" pitchFamily="18" charset="2"/>
              </a:rPr>
              <a:t>cần</a:t>
            </a:r>
            <a:r>
              <a:rPr lang="en-US" altLang="en-US" sz="2800" b="1" dirty="0" smtClean="0">
                <a:solidFill>
                  <a:schemeClr val="accent2"/>
                </a:solidFill>
                <a:latin typeface="Times New Roman" pitchFamily="18" charset="0"/>
                <a:cs typeface="Times New Roman" pitchFamily="18" charset="0"/>
                <a:sym typeface="Symbol" pitchFamily="18" charset="2"/>
              </a:rPr>
              <a:t> 97</a:t>
            </a:r>
            <a:endParaRPr lang="en-US" altLang="en-US" sz="2800" b="1" dirty="0">
              <a:solidFill>
                <a:schemeClr val="accent2"/>
              </a:solidFill>
              <a:latin typeface="Times New Roman" pitchFamily="18" charset="0"/>
              <a:cs typeface="Times New Roman" pitchFamily="18" charset="0"/>
              <a:sym typeface="Symbol" pitchFamily="18" charset="2"/>
            </a:endParaRPr>
          </a:p>
        </p:txBody>
      </p:sp>
      <p:sp>
        <p:nvSpPr>
          <p:cNvPr id="32" name="Text Box 7"/>
          <p:cNvSpPr txBox="1">
            <a:spLocks noChangeArrowheads="1"/>
          </p:cNvSpPr>
          <p:nvPr/>
        </p:nvSpPr>
        <p:spPr bwMode="auto">
          <a:xfrm>
            <a:off x="114300" y="1197977"/>
            <a:ext cx="31509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err="1">
                <a:solidFill>
                  <a:srgbClr val="0070C0"/>
                </a:solidFill>
                <a:cs typeface="Times New Roman" pitchFamily="18" charset="0"/>
              </a:rPr>
              <a:t>a</a:t>
            </a:r>
            <a:r>
              <a:rPr lang="en-US" altLang="en-US" sz="2400" b="1" dirty="0" err="1" smtClean="0">
                <a:solidFill>
                  <a:srgbClr val="0070C0"/>
                </a:solidFill>
                <a:cs typeface="Times New Roman" pitchFamily="18" charset="0"/>
              </a:rPr>
              <a:t>.Tác</a:t>
            </a:r>
            <a:r>
              <a:rPr lang="en-US" altLang="en-US" sz="2400" b="1" dirty="0" smtClean="0">
                <a:solidFill>
                  <a:srgbClr val="0070C0"/>
                </a:solidFill>
                <a:cs typeface="Times New Roman" pitchFamily="18" charset="0"/>
              </a:rPr>
              <a:t> </a:t>
            </a:r>
            <a:r>
              <a:rPr lang="en-US" altLang="en-US" sz="2400" b="1" dirty="0" err="1">
                <a:solidFill>
                  <a:srgbClr val="0070C0"/>
                </a:solidFill>
                <a:cs typeface="Times New Roman" pitchFamily="18" charset="0"/>
              </a:rPr>
              <a:t>dụng</a:t>
            </a:r>
            <a:r>
              <a:rPr lang="en-US" altLang="en-US" sz="2400" b="1" dirty="0">
                <a:solidFill>
                  <a:srgbClr val="0070C0"/>
                </a:solidFill>
                <a:cs typeface="Times New Roman" pitchFamily="18" charset="0"/>
              </a:rPr>
              <a:t>, </a:t>
            </a:r>
            <a:r>
              <a:rPr lang="en-US" altLang="en-US" sz="2400" b="1" dirty="0" err="1">
                <a:solidFill>
                  <a:srgbClr val="0070C0"/>
                </a:solidFill>
                <a:cs typeface="Times New Roman" pitchFamily="18" charset="0"/>
              </a:rPr>
              <a:t>tính</a:t>
            </a:r>
            <a:r>
              <a:rPr lang="en-US" altLang="en-US" sz="2400" b="1" dirty="0">
                <a:solidFill>
                  <a:srgbClr val="0070C0"/>
                </a:solidFill>
                <a:cs typeface="Times New Roman" pitchFamily="18" charset="0"/>
              </a:rPr>
              <a:t> </a:t>
            </a:r>
            <a:r>
              <a:rPr lang="en-US" altLang="en-US" sz="2400" b="1" dirty="0" err="1" smtClean="0">
                <a:solidFill>
                  <a:srgbClr val="0070C0"/>
                </a:solidFill>
                <a:cs typeface="Times New Roman" pitchFamily="18" charset="0"/>
              </a:rPr>
              <a:t>năng</a:t>
            </a:r>
            <a:r>
              <a:rPr lang="en-US" altLang="en-US" sz="2400" b="1" dirty="0">
                <a:solidFill>
                  <a:srgbClr val="0070C0"/>
                </a:solidFill>
                <a:cs typeface="Times New Roman" pitchFamily="18" charset="0"/>
              </a:rPr>
              <a:t>:</a:t>
            </a:r>
          </a:p>
        </p:txBody>
      </p:sp>
      <p:pic>
        <p:nvPicPr>
          <p:cNvPr id="35" name="Picture 2" descr="D:\Giáo án bài giảng\Bài Lựu đạn\Chuby-17-4_bd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42103"/>
            <a:ext cx="2819400" cy="295632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a:spLocks noChangeArrowheads="1"/>
          </p:cNvSpPr>
          <p:nvPr/>
        </p:nvSpPr>
        <p:spPr bwMode="auto">
          <a:xfrm>
            <a:off x="4886326" y="4580751"/>
            <a:ext cx="17430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b="1" dirty="0" err="1" smtClean="0">
                <a:solidFill>
                  <a:schemeClr val="accent2"/>
                </a:solidFill>
                <a:latin typeface="Times New Roman" pitchFamily="18" charset="0"/>
                <a:cs typeface="Times New Roman" pitchFamily="18" charset="0"/>
              </a:rPr>
              <a:t>Lựu</a:t>
            </a:r>
            <a:r>
              <a:rPr lang="en-US" altLang="en-US" sz="1800" b="1" dirty="0" smtClean="0">
                <a:solidFill>
                  <a:schemeClr val="accent2"/>
                </a:solidFill>
                <a:latin typeface="Times New Roman" pitchFamily="18" charset="0"/>
                <a:cs typeface="Times New Roman" pitchFamily="18" charset="0"/>
              </a:rPr>
              <a:t> </a:t>
            </a:r>
            <a:r>
              <a:rPr lang="en-US" altLang="en-US" sz="1800" b="1" dirty="0" err="1">
                <a:solidFill>
                  <a:schemeClr val="accent2"/>
                </a:solidFill>
                <a:latin typeface="Times New Roman" pitchFamily="18" charset="0"/>
                <a:cs typeface="Times New Roman" pitchFamily="18" charset="0"/>
              </a:rPr>
              <a:t>đạn</a:t>
            </a:r>
            <a:r>
              <a:rPr lang="en-US" altLang="en-US" sz="1800" b="1" dirty="0">
                <a:solidFill>
                  <a:schemeClr val="accent2"/>
                </a:solidFill>
                <a:latin typeface="Times New Roman" pitchFamily="18" charset="0"/>
                <a:cs typeface="Times New Roman" pitchFamily="18" charset="0"/>
              </a:rPr>
              <a:t> </a:t>
            </a:r>
            <a:r>
              <a:rPr lang="en-US" altLang="en-US" sz="1800" b="1" dirty="0" err="1" smtClean="0">
                <a:solidFill>
                  <a:schemeClr val="accent2"/>
                </a:solidFill>
                <a:latin typeface="Times New Roman" pitchFamily="18" charset="0"/>
                <a:cs typeface="Times New Roman" pitchFamily="18" charset="0"/>
                <a:sym typeface="Symbol" pitchFamily="18" charset="2"/>
              </a:rPr>
              <a:t>cần</a:t>
            </a:r>
            <a:r>
              <a:rPr lang="en-US" altLang="en-US" sz="1800" b="1" dirty="0" smtClean="0">
                <a:solidFill>
                  <a:schemeClr val="accent2"/>
                </a:solidFill>
                <a:latin typeface="Times New Roman" pitchFamily="18" charset="0"/>
                <a:cs typeface="Times New Roman" pitchFamily="18" charset="0"/>
                <a:sym typeface="Symbol" pitchFamily="18" charset="2"/>
              </a:rPr>
              <a:t> 97</a:t>
            </a:r>
            <a:endParaRPr lang="en-US" altLang="en-US" sz="1800" b="1" dirty="0">
              <a:solidFill>
                <a:schemeClr val="accent2"/>
              </a:solidFill>
              <a:latin typeface="Times New Roman" pitchFamily="18" charset="0"/>
              <a:cs typeface="Times New Roman" pitchFamily="18" charset="0"/>
              <a:sym typeface="Symbol" pitchFamily="18" charset="2"/>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535320"/>
            <a:ext cx="2103440" cy="301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a:spLocks noChangeArrowheads="1"/>
          </p:cNvSpPr>
          <p:nvPr/>
        </p:nvSpPr>
        <p:spPr bwMode="auto">
          <a:xfrm>
            <a:off x="7010400" y="4580751"/>
            <a:ext cx="1346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err="1" smtClean="0">
                <a:latin typeface="Times New Roman" pitchFamily="18" charset="0"/>
                <a:cs typeface="Times New Roman" pitchFamily="18" charset="0"/>
              </a:rPr>
              <a:t>Lựu</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đạn</a:t>
            </a:r>
            <a:r>
              <a:rPr lang="en-US" altLang="en-US" sz="1800" dirty="0" smtClean="0">
                <a:latin typeface="Times New Roman" pitchFamily="18" charset="0"/>
                <a:cs typeface="Times New Roman" pitchFamily="18" charset="0"/>
              </a:rPr>
              <a:t> </a:t>
            </a:r>
            <a:r>
              <a:rPr lang="en-US" altLang="en-US" sz="1800" dirty="0">
                <a:latin typeface="Times New Roman" pitchFamily="18" charset="0"/>
                <a:cs typeface="Times New Roman" pitchFamily="18" charset="0"/>
                <a:sym typeface="Symbol" pitchFamily="18" charset="2"/>
              </a:rPr>
              <a:t></a:t>
            </a:r>
            <a:r>
              <a:rPr lang="en-US" altLang="en-US" sz="1800" dirty="0" smtClean="0">
                <a:latin typeface="Times New Roman" pitchFamily="18" charset="0"/>
                <a:cs typeface="Times New Roman" pitchFamily="18" charset="0"/>
                <a:sym typeface="Symbol" pitchFamily="18" charset="2"/>
              </a:rPr>
              <a:t>1</a:t>
            </a:r>
            <a:endParaRPr lang="en-US" altLang="en-US" sz="1800" dirty="0">
              <a:latin typeface="Times New Roman" pitchFamily="18" charset="0"/>
              <a:cs typeface="Times New Roman" pitchFamily="18" charset="0"/>
              <a:sym typeface="Symbol" pitchFamily="18" charset="2"/>
            </a:endParaRPr>
          </a:p>
        </p:txBody>
      </p:sp>
      <p:sp>
        <p:nvSpPr>
          <p:cNvPr id="39" name="Text Box 7"/>
          <p:cNvSpPr txBox="1">
            <a:spLocks noChangeArrowheads="1"/>
          </p:cNvSpPr>
          <p:nvPr/>
        </p:nvSpPr>
        <p:spPr bwMode="auto">
          <a:xfrm>
            <a:off x="91404" y="1786950"/>
            <a:ext cx="39624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b="1" i="1" dirty="0" smtClean="0">
                <a:solidFill>
                  <a:srgbClr val="0070C0"/>
                </a:solidFill>
                <a:cs typeface="Times New Roman" pitchFamily="18" charset="0"/>
              </a:rPr>
              <a:t>-</a:t>
            </a:r>
            <a:r>
              <a:rPr lang="en-US" altLang="en-US" sz="2400" b="1" i="1" dirty="0" smtClean="0">
                <a:solidFill>
                  <a:srgbClr val="0070C0"/>
                </a:solidFill>
                <a:cs typeface="Times New Roman" pitchFamily="18" charset="0"/>
              </a:rPr>
              <a:t>Tính năng tác dụng như lựu đạn </a:t>
            </a:r>
            <a:r>
              <a:rPr lang="en-US" altLang="en-US" sz="2400" b="1" i="1" dirty="0" smtClean="0">
                <a:solidFill>
                  <a:srgbClr val="0070C0"/>
                </a:solidFill>
                <a:cs typeface="Times New Roman" pitchFamily="18" charset="0"/>
                <a:sym typeface="Symbol" pitchFamily="18" charset="2"/>
              </a:rPr>
              <a:t>1 chỉ khác chiều cao là 98 mm</a:t>
            </a:r>
            <a:endParaRPr lang="en-US" altLang="en-US" sz="2400" b="1" i="1" dirty="0">
              <a:solidFill>
                <a:srgbClr val="0070C0"/>
              </a:solidFill>
              <a:cs typeface="Times New Roman" pitchFamily="18" charset="0"/>
              <a:sym typeface="Symbol" pitchFamily="18" charset="2"/>
            </a:endParaRPr>
          </a:p>
        </p:txBody>
      </p:sp>
      <p:sp>
        <p:nvSpPr>
          <p:cNvPr id="2" name="Left Bracket 1"/>
          <p:cNvSpPr/>
          <p:nvPr/>
        </p:nvSpPr>
        <p:spPr>
          <a:xfrm>
            <a:off x="4648200" y="1942326"/>
            <a:ext cx="380999" cy="246697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Curved Right Arrow 4"/>
          <p:cNvSpPr/>
          <p:nvPr/>
        </p:nvSpPr>
        <p:spPr>
          <a:xfrm>
            <a:off x="4337904" y="1171600"/>
            <a:ext cx="293811" cy="17395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1" name="Text Box 7"/>
          <p:cNvSpPr txBox="1">
            <a:spLocks noChangeArrowheads="1"/>
          </p:cNvSpPr>
          <p:nvPr/>
        </p:nvSpPr>
        <p:spPr bwMode="auto">
          <a:xfrm>
            <a:off x="4648198" y="971573"/>
            <a:ext cx="14478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b="1" dirty="0" smtClean="0">
                <a:cs typeface="Times New Roman" pitchFamily="18" charset="0"/>
                <a:sym typeface="Symbol" pitchFamily="18" charset="2"/>
              </a:rPr>
              <a:t>Cao 98 mm</a:t>
            </a:r>
            <a:endParaRPr lang="en-US" altLang="en-US" b="1" dirty="0">
              <a:solidFill>
                <a:schemeClr val="accent2"/>
              </a:solidFill>
              <a:cs typeface="Times New Roman" pitchFamily="18" charset="0"/>
              <a:sym typeface="Symbol" pitchFamily="18" charset="2"/>
            </a:endParaRPr>
          </a:p>
        </p:txBody>
      </p:sp>
      <p:sp>
        <p:nvSpPr>
          <p:cNvPr id="6" name="Right Bracket 5"/>
          <p:cNvSpPr/>
          <p:nvPr/>
        </p:nvSpPr>
        <p:spPr>
          <a:xfrm>
            <a:off x="8515350" y="1595854"/>
            <a:ext cx="247650" cy="281117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urved Left Arrow 7"/>
          <p:cNvSpPr/>
          <p:nvPr/>
        </p:nvSpPr>
        <p:spPr>
          <a:xfrm>
            <a:off x="8763000" y="1314450"/>
            <a:ext cx="274640" cy="18375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 Box 7"/>
          <p:cNvSpPr txBox="1">
            <a:spLocks noChangeArrowheads="1"/>
          </p:cNvSpPr>
          <p:nvPr/>
        </p:nvSpPr>
        <p:spPr bwMode="auto">
          <a:xfrm>
            <a:off x="7315198" y="1143000"/>
            <a:ext cx="14478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b="1" dirty="0" smtClean="0">
                <a:cs typeface="Times New Roman" pitchFamily="18" charset="0"/>
                <a:sym typeface="Symbol" pitchFamily="18" charset="2"/>
              </a:rPr>
              <a:t>Cao 118 mm</a:t>
            </a:r>
            <a:endParaRPr lang="en-US" altLang="en-US" b="1" dirty="0">
              <a:solidFill>
                <a:schemeClr val="accent2"/>
              </a:solidFill>
              <a:cs typeface="Times New Roman" pitchFamily="18" charset="0"/>
              <a:sym typeface="Symbol" pitchFamily="18" charset="2"/>
            </a:endParaRPr>
          </a:p>
        </p:txBody>
      </p:sp>
    </p:spTree>
    <p:extLst>
      <p:ext uri="{BB962C8B-B14F-4D97-AF65-F5344CB8AC3E}">
        <p14:creationId xmlns:p14="http://schemas.microsoft.com/office/powerpoint/2010/main" val="26697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down)">
                                      <p:cBhvr>
                                        <p:cTn id="49" dur="500"/>
                                        <p:tgtEl>
                                          <p:spTgt spid="4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down)">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6" grpId="0"/>
      <p:bldP spid="38" grpId="0"/>
      <p:bldP spid="39" grpId="0"/>
      <p:bldP spid="2" grpId="0" animBg="1"/>
      <p:bldP spid="5" grpId="0" animBg="1"/>
      <p:bldP spid="41" grpId="0"/>
      <p:bldP spid="6" grpId="0" animBg="1"/>
      <p:bldP spid="8"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34528"/>
            <a:ext cx="7010400" cy="594122"/>
          </a:xfrm>
        </p:spPr>
        <p:txBody>
          <a:bodyPr>
            <a:normAutofit/>
          </a:bodyPr>
          <a:lstStyle/>
          <a:p>
            <a:r>
              <a:rPr lang="en-US" altLang="en-US" sz="2400" b="1" dirty="0" smtClean="0">
                <a:solidFill>
                  <a:srgbClr val="FF0000"/>
                </a:solidFill>
                <a:latin typeface="Times New Roman" panose="02020603050405020304" pitchFamily="18" charset="0"/>
                <a:cs typeface="Times New Roman" panose="02020603050405020304" pitchFamily="18" charset="0"/>
              </a:rPr>
              <a:t>BẢNG SO SÁNH LỰU ĐẠN </a:t>
            </a:r>
            <a:r>
              <a:rPr lang="en-US" altLang="en-US" sz="24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1 VÀ LỰU ĐẠN 97</a:t>
            </a:r>
            <a:endParaRPr lang="en-US" altLang="en-US" sz="2400" b="1" dirty="0" smtClean="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1418165"/>
              </p:ext>
            </p:extLst>
          </p:nvPr>
        </p:nvGraphicFramePr>
        <p:xfrm>
          <a:off x="250826" y="735806"/>
          <a:ext cx="8713787" cy="4235609"/>
        </p:xfrm>
        <a:graphic>
          <a:graphicData uri="http://schemas.openxmlformats.org/drawingml/2006/table">
            <a:tbl>
              <a:tblPr firstRow="1" bandRow="1">
                <a:tableStyleId>{93296810-A885-4BE3-A3E7-6D5BEEA58F35}</a:tableStyleId>
              </a:tblPr>
              <a:tblGrid>
                <a:gridCol w="2568575">
                  <a:extLst>
                    <a:ext uri="{9D8B030D-6E8A-4147-A177-3AD203B41FA5}">
                      <a16:colId xmlns="" xmlns:a16="http://schemas.microsoft.com/office/drawing/2014/main" val="20000"/>
                    </a:ext>
                  </a:extLst>
                </a:gridCol>
                <a:gridCol w="2976562">
                  <a:extLst>
                    <a:ext uri="{9D8B030D-6E8A-4147-A177-3AD203B41FA5}">
                      <a16:colId xmlns="" xmlns:a16="http://schemas.microsoft.com/office/drawing/2014/main" val="20001"/>
                    </a:ext>
                  </a:extLst>
                </a:gridCol>
                <a:gridCol w="3168650">
                  <a:extLst>
                    <a:ext uri="{9D8B030D-6E8A-4147-A177-3AD203B41FA5}">
                      <a16:colId xmlns="" xmlns:a16="http://schemas.microsoft.com/office/drawing/2014/main" val="20002"/>
                    </a:ext>
                  </a:extLst>
                </a:gridCol>
              </a:tblGrid>
              <a:tr h="465994">
                <a:tc>
                  <a:txBody>
                    <a:bodyPr/>
                    <a:lstStyle/>
                    <a:p>
                      <a:pPr algn="ctr"/>
                      <a:endParaRPr lang="en-US" sz="1400" dirty="0"/>
                    </a:p>
                  </a:txBody>
                  <a:tcPr marL="91449" marR="91449" marT="34278" marB="34278"/>
                </a:tc>
                <a:tc>
                  <a:txBody>
                    <a:bodyPr/>
                    <a:lstStyle/>
                    <a:p>
                      <a:pPr algn="ctr"/>
                      <a:r>
                        <a:rPr lang="en-US" sz="2100" dirty="0" err="1" smtClean="0">
                          <a:latin typeface="Times New Roman" panose="02020603050405020304" pitchFamily="18" charset="0"/>
                          <a:cs typeface="Times New Roman" panose="02020603050405020304" pitchFamily="18" charset="0"/>
                        </a:rPr>
                        <a:t>Lựu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đạn</a:t>
                      </a:r>
                      <a:r>
                        <a:rPr lang="en-US" sz="2100" baseline="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sym typeface="Symbol" panose="05050102010706020507" pitchFamily="18" charset="2"/>
                        </a:rPr>
                        <a:t> 1</a:t>
                      </a:r>
                      <a:endParaRPr lang="en-US" sz="2100" dirty="0">
                        <a:latin typeface="Times New Roman" panose="02020603050405020304" pitchFamily="18" charset="0"/>
                        <a:cs typeface="Times New Roman" panose="02020603050405020304" pitchFamily="18" charset="0"/>
                      </a:endParaRPr>
                    </a:p>
                  </a:txBody>
                  <a:tcPr marL="91449" marR="91449" marT="34278" marB="34278"/>
                </a:tc>
                <a:tc>
                  <a:txBody>
                    <a:bodyPr/>
                    <a:lstStyle/>
                    <a:p>
                      <a:pPr algn="ctr"/>
                      <a:r>
                        <a:rPr lang="en-US" sz="2100" dirty="0" err="1" smtClean="0">
                          <a:latin typeface="Times New Roman" panose="02020603050405020304" pitchFamily="18" charset="0"/>
                          <a:cs typeface="Times New Roman" panose="02020603050405020304" pitchFamily="18" charset="0"/>
                        </a:rPr>
                        <a:t>Lựu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đạn</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cần</a:t>
                      </a:r>
                      <a:r>
                        <a:rPr lang="en-US" sz="2100" baseline="0" dirty="0" smtClean="0">
                          <a:latin typeface="Times New Roman" panose="02020603050405020304" pitchFamily="18" charset="0"/>
                          <a:cs typeface="Times New Roman" panose="02020603050405020304" pitchFamily="18" charset="0"/>
                        </a:rPr>
                        <a:t> 97</a:t>
                      </a:r>
                      <a:endParaRPr lang="en-US" sz="2100" dirty="0">
                        <a:latin typeface="Times New Roman" panose="02020603050405020304" pitchFamily="18" charset="0"/>
                        <a:cs typeface="Times New Roman" panose="02020603050405020304" pitchFamily="18" charset="0"/>
                      </a:endParaRPr>
                    </a:p>
                  </a:txBody>
                  <a:tcPr marL="91449" marR="91449" marT="34278" marB="34278"/>
                </a:tc>
                <a:extLst>
                  <a:ext uri="{0D108BD9-81ED-4DB2-BD59-A6C34878D82A}">
                    <a16:rowId xmlns="" xmlns:a16="http://schemas.microsoft.com/office/drawing/2014/main" val="10000"/>
                  </a:ext>
                </a:extLst>
              </a:tr>
              <a:tr h="708652">
                <a:tc>
                  <a:txBody>
                    <a:bodyPr/>
                    <a:lstStyle/>
                    <a:p>
                      <a:pPr algn="ctr"/>
                      <a:endParaRPr lang="en-US" sz="1500" dirty="0" smtClean="0">
                        <a:solidFill>
                          <a:srgbClr val="0070C0"/>
                        </a:solidFill>
                        <a:latin typeface="Times New Roman" panose="02020603050405020304" pitchFamily="18" charset="0"/>
                        <a:cs typeface="Times New Roman" panose="02020603050405020304" pitchFamily="18" charset="0"/>
                      </a:endParaRPr>
                    </a:p>
                    <a:p>
                      <a:pPr algn="ctr"/>
                      <a:r>
                        <a:rPr lang="en-US" sz="2000" dirty="0" err="1" smtClean="0">
                          <a:solidFill>
                            <a:srgbClr val="0070C0"/>
                          </a:solidFill>
                          <a:latin typeface="Times New Roman" panose="02020603050405020304" pitchFamily="18" charset="0"/>
                          <a:cs typeface="Times New Roman" panose="02020603050405020304" pitchFamily="18" charset="0"/>
                        </a:rPr>
                        <a:t>Tác</a:t>
                      </a:r>
                      <a:r>
                        <a:rPr lang="en-US" sz="2000" baseline="0" dirty="0" smtClean="0">
                          <a:solidFill>
                            <a:srgbClr val="0070C0"/>
                          </a:solidFill>
                          <a:latin typeface="Times New Roman" panose="02020603050405020304" pitchFamily="18" charset="0"/>
                          <a:cs typeface="Times New Roman" panose="02020603050405020304" pitchFamily="18" charset="0"/>
                        </a:rPr>
                        <a:t> </a:t>
                      </a:r>
                      <a:r>
                        <a:rPr lang="en-US" sz="2000" baseline="0" dirty="0" err="1" smtClean="0">
                          <a:solidFill>
                            <a:srgbClr val="0070C0"/>
                          </a:solidFill>
                          <a:latin typeface="Times New Roman" panose="02020603050405020304" pitchFamily="18" charset="0"/>
                          <a:cs typeface="Times New Roman" panose="02020603050405020304" pitchFamily="18" charset="0"/>
                        </a:rPr>
                        <a:t>dụng</a:t>
                      </a:r>
                      <a:endParaRPr lang="en-US" sz="2000" dirty="0">
                        <a:solidFill>
                          <a:srgbClr val="0070C0"/>
                        </a:solidFill>
                        <a:latin typeface="Times New Roman" panose="02020603050405020304" pitchFamily="18" charset="0"/>
                        <a:cs typeface="Times New Roman" panose="02020603050405020304" pitchFamily="18" charset="0"/>
                      </a:endParaRPr>
                    </a:p>
                  </a:txBody>
                  <a:tcPr marL="91449" marR="91449" marT="34278" marB="34278"/>
                </a:tc>
                <a:tc gridSpan="2">
                  <a:txBody>
                    <a:bodyPr/>
                    <a:lstStyle/>
                    <a:p>
                      <a:pPr algn="ctr"/>
                      <a:endParaRPr lang="en-US" sz="2100" dirty="0">
                        <a:solidFill>
                          <a:srgbClr val="0070C0"/>
                        </a:solidFill>
                        <a:latin typeface="Times New Roman" panose="02020603050405020304" pitchFamily="18" charset="0"/>
                        <a:cs typeface="Times New Roman" panose="02020603050405020304" pitchFamily="18" charset="0"/>
                      </a:endParaRPr>
                    </a:p>
                  </a:txBody>
                  <a:tcPr marL="91449" marR="91449" marT="34278" marB="34278"/>
                </a:tc>
                <a:tc hMerge="1">
                  <a:txBody>
                    <a:bodyPr/>
                    <a:lstStyle/>
                    <a:p>
                      <a:endParaRPr lang="en-US" sz="2000" dirty="0">
                        <a:latin typeface="Times New Roman" panose="02020603050405020304" pitchFamily="18" charset="0"/>
                        <a:cs typeface="Times New Roman" panose="02020603050405020304" pitchFamily="18" charset="0"/>
                      </a:endParaRPr>
                    </a:p>
                  </a:txBody>
                  <a:tcPr marL="91449" marR="91449" marT="45703" marB="45703"/>
                </a:tc>
                <a:extLst>
                  <a:ext uri="{0D108BD9-81ED-4DB2-BD59-A6C34878D82A}">
                    <a16:rowId xmlns="" xmlns:a16="http://schemas.microsoft.com/office/drawing/2014/main" val="10001"/>
                  </a:ext>
                </a:extLst>
              </a:tr>
              <a:tr h="607335">
                <a:tc>
                  <a:txBody>
                    <a:bodyPr/>
                    <a:lstStyle/>
                    <a:p>
                      <a:pPr algn="ctr"/>
                      <a:endParaRPr lang="en-US" sz="1500" dirty="0" smtClean="0">
                        <a:solidFill>
                          <a:srgbClr val="0070C0"/>
                        </a:solidFill>
                        <a:latin typeface="Times New Roman" panose="02020603050405020304" pitchFamily="18" charset="0"/>
                        <a:cs typeface="Times New Roman" panose="02020603050405020304" pitchFamily="18" charset="0"/>
                      </a:endParaRPr>
                    </a:p>
                    <a:p>
                      <a:pPr algn="ctr"/>
                      <a:r>
                        <a:rPr lang="en-US" sz="2000" dirty="0" err="1" smtClean="0">
                          <a:solidFill>
                            <a:srgbClr val="0070C0"/>
                          </a:solidFill>
                          <a:latin typeface="Times New Roman" panose="02020603050405020304" pitchFamily="18" charset="0"/>
                          <a:cs typeface="Times New Roman" panose="02020603050405020304" pitchFamily="18" charset="0"/>
                        </a:rPr>
                        <a:t>Bán</a:t>
                      </a:r>
                      <a:r>
                        <a:rPr lang="en-US" sz="2000" baseline="0" dirty="0" smtClean="0">
                          <a:solidFill>
                            <a:srgbClr val="0070C0"/>
                          </a:solidFill>
                          <a:latin typeface="Times New Roman" panose="02020603050405020304" pitchFamily="18" charset="0"/>
                          <a:cs typeface="Times New Roman" panose="02020603050405020304" pitchFamily="18" charset="0"/>
                        </a:rPr>
                        <a:t> </a:t>
                      </a:r>
                      <a:r>
                        <a:rPr lang="en-US" sz="2000" baseline="0" dirty="0" err="1" smtClean="0">
                          <a:solidFill>
                            <a:srgbClr val="0070C0"/>
                          </a:solidFill>
                          <a:latin typeface="Times New Roman" panose="02020603050405020304" pitchFamily="18" charset="0"/>
                          <a:cs typeface="Times New Roman" panose="02020603050405020304" pitchFamily="18" charset="0"/>
                        </a:rPr>
                        <a:t>kính</a:t>
                      </a:r>
                      <a:r>
                        <a:rPr lang="en-US" sz="2000" baseline="0" dirty="0" smtClean="0">
                          <a:solidFill>
                            <a:srgbClr val="0070C0"/>
                          </a:solidFill>
                          <a:latin typeface="Times New Roman" panose="02020603050405020304" pitchFamily="18" charset="0"/>
                          <a:cs typeface="Times New Roman" panose="02020603050405020304" pitchFamily="18" charset="0"/>
                        </a:rPr>
                        <a:t> </a:t>
                      </a:r>
                      <a:r>
                        <a:rPr lang="en-US" sz="2000" baseline="0" dirty="0" err="1" smtClean="0">
                          <a:solidFill>
                            <a:srgbClr val="0070C0"/>
                          </a:solidFill>
                          <a:latin typeface="Times New Roman" panose="02020603050405020304" pitchFamily="18" charset="0"/>
                          <a:cs typeface="Times New Roman" panose="02020603050405020304" pitchFamily="18" charset="0"/>
                        </a:rPr>
                        <a:t>sát</a:t>
                      </a:r>
                      <a:r>
                        <a:rPr lang="en-US" sz="2000" baseline="0" dirty="0" smtClean="0">
                          <a:solidFill>
                            <a:srgbClr val="0070C0"/>
                          </a:solidFill>
                          <a:latin typeface="Times New Roman" panose="02020603050405020304" pitchFamily="18" charset="0"/>
                          <a:cs typeface="Times New Roman" panose="02020603050405020304" pitchFamily="18" charset="0"/>
                        </a:rPr>
                        <a:t> </a:t>
                      </a:r>
                      <a:r>
                        <a:rPr lang="en-US" sz="2000" baseline="0" dirty="0" err="1" smtClean="0">
                          <a:solidFill>
                            <a:srgbClr val="0070C0"/>
                          </a:solidFill>
                          <a:latin typeface="Times New Roman" panose="02020603050405020304" pitchFamily="18" charset="0"/>
                          <a:cs typeface="Times New Roman" panose="02020603050405020304" pitchFamily="18" charset="0"/>
                        </a:rPr>
                        <a:t>thương</a:t>
                      </a:r>
                      <a:endParaRPr lang="en-US" sz="2000" dirty="0">
                        <a:solidFill>
                          <a:srgbClr val="0070C0"/>
                        </a:solidFill>
                        <a:latin typeface="Times New Roman" panose="02020603050405020304" pitchFamily="18" charset="0"/>
                        <a:cs typeface="Times New Roman" panose="02020603050405020304" pitchFamily="18" charset="0"/>
                      </a:endParaRPr>
                    </a:p>
                  </a:txBody>
                  <a:tcPr marL="91449" marR="91449" marT="34278" marB="34278"/>
                </a:tc>
                <a:tc gridSpan="2">
                  <a:txBody>
                    <a:bodyPr/>
                    <a:lstStyle/>
                    <a:p>
                      <a:pPr algn="ctr"/>
                      <a:endParaRPr lang="en-US" sz="3000" dirty="0">
                        <a:solidFill>
                          <a:srgbClr val="0070C0"/>
                        </a:solidFill>
                        <a:latin typeface="Times New Roman" panose="02020603050405020304" pitchFamily="18" charset="0"/>
                        <a:cs typeface="Times New Roman" panose="02020603050405020304" pitchFamily="18" charset="0"/>
                      </a:endParaRPr>
                    </a:p>
                  </a:txBody>
                  <a:tcPr marL="91449" marR="91449" marT="34278" marB="34278" anchor="ctr"/>
                </a:tc>
                <a:tc hMerge="1">
                  <a:txBody>
                    <a:bodyPr/>
                    <a:lstStyle/>
                    <a:p>
                      <a:endParaRPr lang="en-US" sz="2000" dirty="0">
                        <a:latin typeface="Times New Roman" panose="02020603050405020304" pitchFamily="18" charset="0"/>
                        <a:cs typeface="Times New Roman" panose="02020603050405020304" pitchFamily="18" charset="0"/>
                      </a:endParaRPr>
                    </a:p>
                  </a:txBody>
                  <a:tcPr marL="91449" marR="91449" marT="45703" marB="45703"/>
                </a:tc>
                <a:extLst>
                  <a:ext uri="{0D108BD9-81ED-4DB2-BD59-A6C34878D82A}">
                    <a16:rowId xmlns="" xmlns:a16="http://schemas.microsoft.com/office/drawing/2014/main" val="10002"/>
                  </a:ext>
                </a:extLst>
              </a:tr>
              <a:tr h="647760">
                <a:tc>
                  <a:txBody>
                    <a:bodyPr/>
                    <a:lstStyle/>
                    <a:p>
                      <a:pPr algn="ctr"/>
                      <a:endParaRPr lang="en-US" sz="1500" dirty="0" smtClean="0">
                        <a:solidFill>
                          <a:srgbClr val="0070C0"/>
                        </a:solidFill>
                        <a:latin typeface="Times New Roman" panose="02020603050405020304" pitchFamily="18" charset="0"/>
                        <a:cs typeface="Times New Roman" panose="02020603050405020304" pitchFamily="18" charset="0"/>
                      </a:endParaRPr>
                    </a:p>
                    <a:p>
                      <a:pPr algn="ctr"/>
                      <a:r>
                        <a:rPr lang="en-US" sz="2000" dirty="0" err="1" smtClean="0">
                          <a:solidFill>
                            <a:srgbClr val="0070C0"/>
                          </a:solidFill>
                          <a:latin typeface="Times New Roman" panose="02020603050405020304" pitchFamily="18" charset="0"/>
                          <a:cs typeface="Times New Roman" panose="02020603050405020304" pitchFamily="18" charset="0"/>
                        </a:rPr>
                        <a:t>Thời</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gian</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cháy</a:t>
                      </a:r>
                      <a:r>
                        <a:rPr lang="en-US" sz="2000" baseline="0" dirty="0" smtClean="0">
                          <a:solidFill>
                            <a:srgbClr val="0070C0"/>
                          </a:solidFill>
                          <a:latin typeface="Times New Roman" panose="02020603050405020304" pitchFamily="18" charset="0"/>
                          <a:cs typeface="Times New Roman" panose="02020603050405020304" pitchFamily="18" charset="0"/>
                        </a:rPr>
                        <a:t> </a:t>
                      </a:r>
                      <a:r>
                        <a:rPr lang="en-US" sz="2000" baseline="0" dirty="0" err="1" smtClean="0">
                          <a:solidFill>
                            <a:srgbClr val="0070C0"/>
                          </a:solidFill>
                          <a:latin typeface="Times New Roman" panose="02020603050405020304" pitchFamily="18" charset="0"/>
                          <a:cs typeface="Times New Roman" panose="02020603050405020304" pitchFamily="18" charset="0"/>
                        </a:rPr>
                        <a:t>chậm</a:t>
                      </a:r>
                      <a:endParaRPr lang="en-US" sz="2000" dirty="0">
                        <a:solidFill>
                          <a:srgbClr val="0070C0"/>
                        </a:solidFill>
                        <a:latin typeface="Times New Roman" panose="02020603050405020304" pitchFamily="18" charset="0"/>
                        <a:cs typeface="Times New Roman" panose="02020603050405020304" pitchFamily="18" charset="0"/>
                      </a:endParaRPr>
                    </a:p>
                  </a:txBody>
                  <a:tcPr marL="91449" marR="91449" marT="34278" marB="34278"/>
                </a:tc>
                <a:tc gridSpan="2">
                  <a:txBody>
                    <a:bodyPr/>
                    <a:lstStyle/>
                    <a:p>
                      <a:pPr algn="ctr"/>
                      <a:endParaRPr lang="en-US" sz="3000" dirty="0">
                        <a:solidFill>
                          <a:srgbClr val="0070C0"/>
                        </a:solidFill>
                        <a:latin typeface="Times New Roman" panose="02020603050405020304" pitchFamily="18" charset="0"/>
                        <a:cs typeface="Times New Roman" panose="02020603050405020304" pitchFamily="18" charset="0"/>
                      </a:endParaRPr>
                    </a:p>
                  </a:txBody>
                  <a:tcPr marL="91449" marR="91449" marT="34278" marB="34278"/>
                </a:tc>
                <a:tc hMerge="1">
                  <a:txBody>
                    <a:bodyPr/>
                    <a:lstStyle/>
                    <a:p>
                      <a:endParaRPr lang="en-US" sz="2000" dirty="0">
                        <a:latin typeface="Times New Roman" panose="02020603050405020304" pitchFamily="18" charset="0"/>
                        <a:cs typeface="Times New Roman" panose="02020603050405020304" pitchFamily="18" charset="0"/>
                      </a:endParaRPr>
                    </a:p>
                  </a:txBody>
                  <a:tcPr marL="91449" marR="91449" marT="45703" marB="45703"/>
                </a:tc>
                <a:extLst>
                  <a:ext uri="{0D108BD9-81ED-4DB2-BD59-A6C34878D82A}">
                    <a16:rowId xmlns="" xmlns:a16="http://schemas.microsoft.com/office/drawing/2014/main" val="10003"/>
                  </a:ext>
                </a:extLst>
              </a:tr>
              <a:tr h="582688">
                <a:tc>
                  <a:txBody>
                    <a:bodyPr/>
                    <a:lstStyle/>
                    <a:p>
                      <a:pPr algn="ctr"/>
                      <a:endParaRPr lang="en-US" sz="1500" dirty="0" smtClean="0">
                        <a:solidFill>
                          <a:srgbClr val="0070C0"/>
                        </a:solidFill>
                        <a:latin typeface="Times New Roman" panose="02020603050405020304" pitchFamily="18" charset="0"/>
                        <a:cs typeface="Times New Roman" panose="02020603050405020304" pitchFamily="18" charset="0"/>
                      </a:endParaRPr>
                    </a:p>
                    <a:p>
                      <a:pPr algn="ctr"/>
                      <a:r>
                        <a:rPr lang="en-US" sz="2000" dirty="0" err="1" smtClean="0">
                          <a:solidFill>
                            <a:srgbClr val="0070C0"/>
                          </a:solidFill>
                          <a:latin typeface="Times New Roman" panose="02020603050405020304" pitchFamily="18" charset="0"/>
                          <a:cs typeface="Times New Roman" panose="02020603050405020304" pitchFamily="18" charset="0"/>
                        </a:rPr>
                        <a:t>Khối</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lượng</a:t>
                      </a:r>
                      <a:r>
                        <a:rPr lang="en-US" sz="2000" baseline="0" dirty="0" smtClean="0">
                          <a:solidFill>
                            <a:srgbClr val="0070C0"/>
                          </a:solidFill>
                          <a:latin typeface="Times New Roman" panose="02020603050405020304" pitchFamily="18" charset="0"/>
                          <a:cs typeface="Times New Roman" panose="02020603050405020304" pitchFamily="18" charset="0"/>
                        </a:rPr>
                        <a:t> </a:t>
                      </a:r>
                      <a:r>
                        <a:rPr lang="en-US" sz="2000" baseline="0" dirty="0" err="1" smtClean="0">
                          <a:solidFill>
                            <a:srgbClr val="0070C0"/>
                          </a:solidFill>
                          <a:latin typeface="Times New Roman" panose="02020603050405020304" pitchFamily="18" charset="0"/>
                          <a:cs typeface="Times New Roman" panose="02020603050405020304" pitchFamily="18" charset="0"/>
                        </a:rPr>
                        <a:t>thuốc</a:t>
                      </a:r>
                      <a:r>
                        <a:rPr lang="en-US" sz="2000" baseline="0" dirty="0" smtClean="0">
                          <a:solidFill>
                            <a:srgbClr val="0070C0"/>
                          </a:solidFill>
                          <a:latin typeface="Times New Roman" panose="02020603050405020304" pitchFamily="18" charset="0"/>
                          <a:cs typeface="Times New Roman" panose="02020603050405020304" pitchFamily="18" charset="0"/>
                        </a:rPr>
                        <a:t> </a:t>
                      </a:r>
                      <a:r>
                        <a:rPr lang="en-US" sz="2000" baseline="0" dirty="0" err="1" smtClean="0">
                          <a:solidFill>
                            <a:srgbClr val="0070C0"/>
                          </a:solidFill>
                          <a:latin typeface="Times New Roman" panose="02020603050405020304" pitchFamily="18" charset="0"/>
                          <a:cs typeface="Times New Roman" panose="02020603050405020304" pitchFamily="18" charset="0"/>
                        </a:rPr>
                        <a:t>nổ</a:t>
                      </a:r>
                      <a:endParaRPr lang="en-US" sz="2000" dirty="0">
                        <a:solidFill>
                          <a:srgbClr val="0070C0"/>
                        </a:solidFill>
                        <a:latin typeface="Times New Roman" panose="02020603050405020304" pitchFamily="18" charset="0"/>
                        <a:cs typeface="Times New Roman" panose="02020603050405020304" pitchFamily="18" charset="0"/>
                      </a:endParaRPr>
                    </a:p>
                  </a:txBody>
                  <a:tcPr marL="91449" marR="91449" marT="34278" marB="34278"/>
                </a:tc>
                <a:tc gridSpan="2">
                  <a:txBody>
                    <a:bodyPr/>
                    <a:lstStyle/>
                    <a:p>
                      <a:pPr algn="ctr"/>
                      <a:endParaRPr lang="en-US" sz="3000" dirty="0">
                        <a:solidFill>
                          <a:srgbClr val="0070C0"/>
                        </a:solidFill>
                        <a:latin typeface="Times New Roman" panose="02020603050405020304" pitchFamily="18" charset="0"/>
                        <a:cs typeface="Times New Roman" panose="02020603050405020304" pitchFamily="18" charset="0"/>
                      </a:endParaRPr>
                    </a:p>
                  </a:txBody>
                  <a:tcPr marL="91449" marR="91449" marT="34278" marB="34278"/>
                </a:tc>
                <a:tc hMerge="1">
                  <a:txBody>
                    <a:bodyPr/>
                    <a:lstStyle/>
                    <a:p>
                      <a:endParaRPr lang="en-US" sz="2000" dirty="0">
                        <a:latin typeface="Times New Roman" panose="02020603050405020304" pitchFamily="18" charset="0"/>
                        <a:cs typeface="Times New Roman" panose="02020603050405020304" pitchFamily="18" charset="0"/>
                      </a:endParaRPr>
                    </a:p>
                  </a:txBody>
                  <a:tcPr marL="91449" marR="91449" marT="45703" marB="45703"/>
                </a:tc>
                <a:extLst>
                  <a:ext uri="{0D108BD9-81ED-4DB2-BD59-A6C34878D82A}">
                    <a16:rowId xmlns="" xmlns:a16="http://schemas.microsoft.com/office/drawing/2014/main" val="10004"/>
                  </a:ext>
                </a:extLst>
              </a:tr>
              <a:tr h="582688">
                <a:tc>
                  <a:txBody>
                    <a:bodyPr/>
                    <a:lstStyle/>
                    <a:p>
                      <a:pPr algn="ctr"/>
                      <a:endParaRPr lang="en-US" sz="1500" dirty="0" smtClean="0">
                        <a:solidFill>
                          <a:srgbClr val="0070C0"/>
                        </a:solidFill>
                        <a:latin typeface="Times New Roman" panose="02020603050405020304" pitchFamily="18" charset="0"/>
                        <a:cs typeface="Times New Roman" panose="02020603050405020304" pitchFamily="18" charset="0"/>
                      </a:endParaRPr>
                    </a:p>
                    <a:p>
                      <a:pPr algn="ctr"/>
                      <a:r>
                        <a:rPr lang="en-US" sz="2000" dirty="0" err="1" smtClean="0">
                          <a:solidFill>
                            <a:srgbClr val="0070C0"/>
                          </a:solidFill>
                          <a:latin typeface="Times New Roman" panose="02020603050405020304" pitchFamily="18" charset="0"/>
                          <a:cs typeface="Times New Roman" panose="02020603050405020304" pitchFamily="18" charset="0"/>
                        </a:rPr>
                        <a:t>Chiều</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cao</a:t>
                      </a:r>
                      <a:r>
                        <a:rPr lang="en-US" sz="2000" dirty="0" smtClean="0">
                          <a:solidFill>
                            <a:srgbClr val="0070C0"/>
                          </a:solidFill>
                          <a:latin typeface="Times New Roman" panose="02020603050405020304" pitchFamily="18" charset="0"/>
                          <a:cs typeface="Times New Roman" panose="02020603050405020304" pitchFamily="18" charset="0"/>
                        </a:rPr>
                        <a:t>/</a:t>
                      </a:r>
                      <a:r>
                        <a:rPr lang="en-US" sz="2000" dirty="0" err="1" smtClean="0">
                          <a:solidFill>
                            <a:srgbClr val="0070C0"/>
                          </a:solidFill>
                          <a:latin typeface="Times New Roman" panose="02020603050405020304" pitchFamily="18" charset="0"/>
                          <a:cs typeface="Times New Roman" panose="02020603050405020304" pitchFamily="18" charset="0"/>
                        </a:rPr>
                        <a:t>Đường</a:t>
                      </a:r>
                      <a:r>
                        <a:rPr lang="en-US" sz="2000" baseline="0" dirty="0" smtClean="0">
                          <a:solidFill>
                            <a:srgbClr val="0070C0"/>
                          </a:solidFill>
                          <a:latin typeface="Times New Roman" panose="02020603050405020304" pitchFamily="18" charset="0"/>
                          <a:cs typeface="Times New Roman" panose="02020603050405020304" pitchFamily="18" charset="0"/>
                        </a:rPr>
                        <a:t> </a:t>
                      </a:r>
                      <a:r>
                        <a:rPr lang="en-US" sz="2000" baseline="0" dirty="0" err="1" smtClean="0">
                          <a:solidFill>
                            <a:srgbClr val="0070C0"/>
                          </a:solidFill>
                          <a:latin typeface="Times New Roman" panose="02020603050405020304" pitchFamily="18" charset="0"/>
                          <a:cs typeface="Times New Roman" panose="02020603050405020304" pitchFamily="18" charset="0"/>
                        </a:rPr>
                        <a:t>kính</a:t>
                      </a:r>
                      <a:endParaRPr lang="en-US" sz="2000" dirty="0">
                        <a:solidFill>
                          <a:srgbClr val="0070C0"/>
                        </a:solidFill>
                        <a:latin typeface="Times New Roman" panose="02020603050405020304" pitchFamily="18" charset="0"/>
                        <a:cs typeface="Times New Roman" panose="02020603050405020304" pitchFamily="18" charset="0"/>
                      </a:endParaRPr>
                    </a:p>
                  </a:txBody>
                  <a:tcPr marL="91449" marR="91449" marT="34278" marB="34278"/>
                </a:tc>
                <a:tc>
                  <a:txBody>
                    <a:bodyPr/>
                    <a:lstStyle/>
                    <a:p>
                      <a:endParaRPr lang="en-US" sz="3000" dirty="0">
                        <a:solidFill>
                          <a:srgbClr val="FF0000"/>
                        </a:solidFill>
                        <a:latin typeface="Times New Roman" panose="02020603050405020304" pitchFamily="18" charset="0"/>
                        <a:cs typeface="Times New Roman" panose="02020603050405020304" pitchFamily="18" charset="0"/>
                      </a:endParaRPr>
                    </a:p>
                  </a:txBody>
                  <a:tcPr marL="91449" marR="91449" marT="34278" marB="34278">
                    <a:solidFill>
                      <a:schemeClr val="accent3">
                        <a:lumMod val="40000"/>
                        <a:lumOff val="60000"/>
                      </a:schemeClr>
                    </a:solidFill>
                  </a:tcPr>
                </a:tc>
                <a:tc>
                  <a:txBody>
                    <a:bodyPr/>
                    <a:lstStyle/>
                    <a:p>
                      <a:endParaRPr lang="en-US" sz="3000" dirty="0">
                        <a:solidFill>
                          <a:srgbClr val="FF0000"/>
                        </a:solidFill>
                        <a:latin typeface="Times New Roman" panose="02020603050405020304" pitchFamily="18" charset="0"/>
                        <a:cs typeface="Times New Roman" panose="02020603050405020304" pitchFamily="18" charset="0"/>
                      </a:endParaRPr>
                    </a:p>
                  </a:txBody>
                  <a:tcPr marL="91449" marR="91449" marT="34278" marB="34278"/>
                </a:tc>
                <a:extLst>
                  <a:ext uri="{0D108BD9-81ED-4DB2-BD59-A6C34878D82A}">
                    <a16:rowId xmlns="" xmlns:a16="http://schemas.microsoft.com/office/drawing/2014/main" val="10005"/>
                  </a:ext>
                </a:extLst>
              </a:tr>
              <a:tr h="575645">
                <a:tc>
                  <a:txBody>
                    <a:bodyPr/>
                    <a:lstStyle/>
                    <a:p>
                      <a:pPr algn="ctr"/>
                      <a:endParaRPr lang="en-US" sz="1500" dirty="0" smtClean="0">
                        <a:solidFill>
                          <a:srgbClr val="0070C0"/>
                        </a:solidFill>
                        <a:latin typeface="Times New Roman" panose="02020603050405020304" pitchFamily="18" charset="0"/>
                        <a:cs typeface="Times New Roman" panose="02020603050405020304" pitchFamily="18" charset="0"/>
                      </a:endParaRPr>
                    </a:p>
                    <a:p>
                      <a:pPr algn="ctr"/>
                      <a:r>
                        <a:rPr lang="en-US" sz="2000" dirty="0" err="1" smtClean="0">
                          <a:solidFill>
                            <a:srgbClr val="0070C0"/>
                          </a:solidFill>
                          <a:latin typeface="Times New Roman" panose="02020603050405020304" pitchFamily="18" charset="0"/>
                          <a:cs typeface="Times New Roman" panose="02020603050405020304" pitchFamily="18" charset="0"/>
                        </a:rPr>
                        <a:t>Khối</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lượng</a:t>
                      </a:r>
                      <a:r>
                        <a:rPr lang="en-US" sz="2000" baseline="0" dirty="0" smtClean="0">
                          <a:solidFill>
                            <a:srgbClr val="0070C0"/>
                          </a:solidFill>
                          <a:latin typeface="Times New Roman" panose="02020603050405020304" pitchFamily="18" charset="0"/>
                          <a:cs typeface="Times New Roman" panose="02020603050405020304" pitchFamily="18" charset="0"/>
                        </a:rPr>
                        <a:t> </a:t>
                      </a:r>
                      <a:r>
                        <a:rPr lang="en-US" sz="2000" baseline="0" dirty="0" err="1" smtClean="0">
                          <a:solidFill>
                            <a:srgbClr val="0070C0"/>
                          </a:solidFill>
                          <a:latin typeface="Times New Roman" panose="02020603050405020304" pitchFamily="18" charset="0"/>
                          <a:cs typeface="Times New Roman" panose="02020603050405020304" pitchFamily="18" charset="0"/>
                        </a:rPr>
                        <a:t>toàn</a:t>
                      </a:r>
                      <a:r>
                        <a:rPr lang="en-US" sz="2000" baseline="0" dirty="0" smtClean="0">
                          <a:solidFill>
                            <a:srgbClr val="0070C0"/>
                          </a:solidFill>
                          <a:latin typeface="Times New Roman" panose="02020603050405020304" pitchFamily="18" charset="0"/>
                          <a:cs typeface="Times New Roman" panose="02020603050405020304" pitchFamily="18" charset="0"/>
                        </a:rPr>
                        <a:t> </a:t>
                      </a:r>
                      <a:r>
                        <a:rPr lang="en-US" sz="2000" baseline="0" dirty="0" err="1" smtClean="0">
                          <a:solidFill>
                            <a:srgbClr val="0070C0"/>
                          </a:solidFill>
                          <a:latin typeface="Times New Roman" panose="02020603050405020304" pitchFamily="18" charset="0"/>
                          <a:cs typeface="Times New Roman" panose="02020603050405020304" pitchFamily="18" charset="0"/>
                        </a:rPr>
                        <a:t>bộ</a:t>
                      </a:r>
                      <a:endParaRPr lang="en-US" sz="2000" dirty="0">
                        <a:solidFill>
                          <a:srgbClr val="0070C0"/>
                        </a:solidFill>
                        <a:latin typeface="Times New Roman" panose="02020603050405020304" pitchFamily="18" charset="0"/>
                        <a:cs typeface="Times New Roman" panose="02020603050405020304" pitchFamily="18" charset="0"/>
                      </a:endParaRPr>
                    </a:p>
                  </a:txBody>
                  <a:tcPr marL="91449" marR="91449" marT="34278" marB="34278"/>
                </a:tc>
                <a:tc gridSpan="2">
                  <a:txBody>
                    <a:bodyPr/>
                    <a:lstStyle/>
                    <a:p>
                      <a:pPr algn="ctr"/>
                      <a:endParaRPr lang="en-US" sz="3000" dirty="0">
                        <a:latin typeface="Times New Roman" panose="02020603050405020304" pitchFamily="18" charset="0"/>
                        <a:cs typeface="Times New Roman" panose="02020603050405020304" pitchFamily="18" charset="0"/>
                      </a:endParaRPr>
                    </a:p>
                  </a:txBody>
                  <a:tcPr marL="91449" marR="91449" marT="34278" marB="34278"/>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marL="91449" marR="91449" marT="45703" marB="45703"/>
                </a:tc>
                <a:extLst>
                  <a:ext uri="{0D108BD9-81ED-4DB2-BD59-A6C34878D82A}">
                    <a16:rowId xmlns="" xmlns:a16="http://schemas.microsoft.com/office/drawing/2014/main" val="10006"/>
                  </a:ext>
                </a:extLst>
              </a:tr>
            </a:tbl>
          </a:graphicData>
        </a:graphic>
      </p:graphicFrame>
      <p:sp>
        <p:nvSpPr>
          <p:cNvPr id="2" name="TextBox 1"/>
          <p:cNvSpPr txBox="1">
            <a:spLocks noChangeArrowheads="1"/>
          </p:cNvSpPr>
          <p:nvPr/>
        </p:nvSpPr>
        <p:spPr bwMode="auto">
          <a:xfrm>
            <a:off x="3258161" y="1123950"/>
            <a:ext cx="4602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9pPr>
          </a:lstStyle>
          <a:p>
            <a:pPr>
              <a:spcBef>
                <a:spcPct val="0"/>
              </a:spcBef>
              <a:buClrTx/>
              <a:buSzTx/>
              <a:buFontTx/>
              <a:buNone/>
            </a:pPr>
            <a:r>
              <a:rPr lang="en-US" altLang="en-US" sz="2400" dirty="0" smtClean="0">
                <a:solidFill>
                  <a:srgbClr val="00B050"/>
                </a:solidFill>
                <a:latin typeface="Times New Roman" panose="02020603050405020304" pitchFamily="18" charset="0"/>
                <a:cs typeface="Times New Roman" panose="02020603050405020304" pitchFamily="18" charset="0"/>
              </a:rPr>
              <a:t>- </a:t>
            </a:r>
            <a:r>
              <a:rPr lang="en-US" altLang="en-US" sz="2400" dirty="0" err="1" smtClean="0">
                <a:solidFill>
                  <a:srgbClr val="00B050"/>
                </a:solidFill>
                <a:latin typeface="Times New Roman" panose="02020603050405020304" pitchFamily="18" charset="0"/>
                <a:cs typeface="Times New Roman" panose="02020603050405020304" pitchFamily="18" charset="0"/>
              </a:rPr>
              <a:t>Sát</a:t>
            </a:r>
            <a:r>
              <a:rPr lang="en-US" altLang="en-US" sz="2400" dirty="0" smtClean="0">
                <a:solidFill>
                  <a:srgbClr val="00B050"/>
                </a:solidFill>
                <a:latin typeface="Times New Roman" panose="02020603050405020304" pitchFamily="18" charset="0"/>
                <a:cs typeface="Times New Roman" panose="02020603050405020304" pitchFamily="18" charset="0"/>
              </a:rPr>
              <a:t> </a:t>
            </a:r>
            <a:r>
              <a:rPr lang="en-US" altLang="en-US" sz="2400" dirty="0" err="1">
                <a:solidFill>
                  <a:srgbClr val="00B050"/>
                </a:solidFill>
                <a:latin typeface="Times New Roman" panose="02020603050405020304" pitchFamily="18" charset="0"/>
                <a:cs typeface="Times New Roman" panose="02020603050405020304" pitchFamily="18" charset="0"/>
              </a:rPr>
              <a:t>thương</a:t>
            </a:r>
            <a:r>
              <a:rPr lang="en-US" altLang="en-US" sz="2400" dirty="0">
                <a:solidFill>
                  <a:srgbClr val="00B050"/>
                </a:solidFill>
                <a:latin typeface="Times New Roman" panose="02020603050405020304" pitchFamily="18" charset="0"/>
                <a:cs typeface="Times New Roman" panose="02020603050405020304" pitchFamily="18" charset="0"/>
              </a:rPr>
              <a:t> </a:t>
            </a:r>
            <a:r>
              <a:rPr lang="en-US" altLang="en-US" sz="2400" dirty="0" err="1">
                <a:solidFill>
                  <a:srgbClr val="00B050"/>
                </a:solidFill>
                <a:latin typeface="Times New Roman" panose="02020603050405020304" pitchFamily="18" charset="0"/>
                <a:cs typeface="Times New Roman" panose="02020603050405020304" pitchFamily="18" charset="0"/>
              </a:rPr>
              <a:t>sinh</a:t>
            </a:r>
            <a:r>
              <a:rPr lang="en-US" altLang="en-US" sz="2400" dirty="0">
                <a:solidFill>
                  <a:srgbClr val="00B050"/>
                </a:solidFill>
                <a:latin typeface="Times New Roman" panose="02020603050405020304" pitchFamily="18" charset="0"/>
                <a:cs typeface="Times New Roman" panose="02020603050405020304" pitchFamily="18" charset="0"/>
              </a:rPr>
              <a:t> </a:t>
            </a:r>
            <a:r>
              <a:rPr lang="en-US" altLang="en-US" sz="2400" dirty="0" err="1">
                <a:solidFill>
                  <a:srgbClr val="00B050"/>
                </a:solidFill>
                <a:latin typeface="Times New Roman" panose="02020603050405020304" pitchFamily="18" charset="0"/>
                <a:cs typeface="Times New Roman" panose="02020603050405020304" pitchFamily="18" charset="0"/>
              </a:rPr>
              <a:t>lực</a:t>
            </a:r>
            <a:r>
              <a:rPr lang="en-US" altLang="en-US" sz="2400" dirty="0">
                <a:solidFill>
                  <a:srgbClr val="00B050"/>
                </a:solidFill>
                <a:latin typeface="Times New Roman" panose="02020603050405020304" pitchFamily="18" charset="0"/>
                <a:cs typeface="Times New Roman" panose="02020603050405020304" pitchFamily="18" charset="0"/>
              </a:rPr>
              <a:t> </a:t>
            </a:r>
            <a:r>
              <a:rPr lang="en-US" altLang="en-US" sz="2400" dirty="0" err="1">
                <a:solidFill>
                  <a:srgbClr val="00B050"/>
                </a:solidFill>
                <a:latin typeface="Times New Roman" panose="02020603050405020304" pitchFamily="18" charset="0"/>
                <a:cs typeface="Times New Roman" panose="02020603050405020304" pitchFamily="18" charset="0"/>
              </a:rPr>
              <a:t>địch</a:t>
            </a:r>
            <a:r>
              <a:rPr lang="en-US" altLang="en-US" sz="2400" dirty="0">
                <a:solidFill>
                  <a:srgbClr val="00B050"/>
                </a:solidFill>
                <a:latin typeface="Times New Roman" panose="02020603050405020304" pitchFamily="18" charset="0"/>
                <a:cs typeface="Times New Roman" panose="02020603050405020304" pitchFamily="18" charset="0"/>
              </a:rPr>
              <a:t> </a:t>
            </a:r>
            <a:r>
              <a:rPr lang="en-US" altLang="en-US" sz="2400" dirty="0" err="1">
                <a:solidFill>
                  <a:srgbClr val="00B050"/>
                </a:solidFill>
                <a:latin typeface="Times New Roman" panose="02020603050405020304" pitchFamily="18" charset="0"/>
                <a:cs typeface="Times New Roman" panose="02020603050405020304" pitchFamily="18" charset="0"/>
              </a:rPr>
              <a:t>chủ</a:t>
            </a:r>
            <a:r>
              <a:rPr lang="en-US" altLang="en-US" sz="2400" dirty="0">
                <a:solidFill>
                  <a:srgbClr val="00B050"/>
                </a:solidFill>
                <a:latin typeface="Times New Roman" panose="02020603050405020304" pitchFamily="18" charset="0"/>
                <a:cs typeface="Times New Roman" panose="02020603050405020304" pitchFamily="18" charset="0"/>
              </a:rPr>
              <a:t> </a:t>
            </a:r>
            <a:r>
              <a:rPr lang="en-US" altLang="en-US" sz="2400" dirty="0" err="1">
                <a:solidFill>
                  <a:srgbClr val="00B050"/>
                </a:solidFill>
                <a:latin typeface="Times New Roman" panose="02020603050405020304" pitchFamily="18" charset="0"/>
                <a:cs typeface="Times New Roman" panose="02020603050405020304" pitchFamily="18" charset="0"/>
              </a:rPr>
              <a:t>yếu</a:t>
            </a:r>
            <a:r>
              <a:rPr lang="en-US" altLang="en-US" sz="2400" dirty="0">
                <a:solidFill>
                  <a:srgbClr val="00B050"/>
                </a:solidFill>
                <a:latin typeface="Times New Roman" panose="02020603050405020304" pitchFamily="18" charset="0"/>
                <a:cs typeface="Times New Roman" panose="02020603050405020304" pitchFamily="18" charset="0"/>
              </a:rPr>
              <a:t> </a:t>
            </a:r>
            <a:r>
              <a:rPr lang="en-US" altLang="en-US" sz="2400" dirty="0" err="1">
                <a:solidFill>
                  <a:srgbClr val="00B050"/>
                </a:solidFill>
                <a:latin typeface="Times New Roman" panose="02020603050405020304" pitchFamily="18" charset="0"/>
                <a:cs typeface="Times New Roman" panose="02020603050405020304" pitchFamily="18" charset="0"/>
              </a:rPr>
              <a:t>bằng</a:t>
            </a:r>
            <a:r>
              <a:rPr lang="en-US" altLang="en-US" sz="2400" dirty="0">
                <a:solidFill>
                  <a:srgbClr val="00B050"/>
                </a:solidFill>
                <a:latin typeface="Times New Roman" panose="02020603050405020304" pitchFamily="18" charset="0"/>
                <a:cs typeface="Times New Roman" panose="02020603050405020304" pitchFamily="18" charset="0"/>
              </a:rPr>
              <a:t> </a:t>
            </a:r>
            <a:r>
              <a:rPr lang="en-US" altLang="en-US" sz="2400" dirty="0" err="1">
                <a:solidFill>
                  <a:srgbClr val="00B050"/>
                </a:solidFill>
                <a:latin typeface="Times New Roman" panose="02020603050405020304" pitchFamily="18" charset="0"/>
                <a:cs typeface="Times New Roman" panose="02020603050405020304" pitchFamily="18" charset="0"/>
              </a:rPr>
              <a:t>mảnh</a:t>
            </a:r>
            <a:r>
              <a:rPr lang="en-US" altLang="en-US" sz="2400" dirty="0">
                <a:solidFill>
                  <a:srgbClr val="00B050"/>
                </a:solidFill>
                <a:latin typeface="Times New Roman" panose="02020603050405020304" pitchFamily="18" charset="0"/>
                <a:cs typeface="Times New Roman" panose="02020603050405020304" pitchFamily="18" charset="0"/>
              </a:rPr>
              <a:t> gang </a:t>
            </a:r>
            <a:r>
              <a:rPr lang="en-US" altLang="en-US" sz="2400" dirty="0" err="1">
                <a:solidFill>
                  <a:srgbClr val="00B050"/>
                </a:solidFill>
                <a:latin typeface="Times New Roman" panose="02020603050405020304" pitchFamily="18" charset="0"/>
                <a:cs typeface="Times New Roman" panose="02020603050405020304" pitchFamily="18" charset="0"/>
              </a:rPr>
              <a:t>vụn</a:t>
            </a:r>
            <a:r>
              <a:rPr lang="en-US" altLang="en-US" sz="2400" dirty="0" smtClean="0">
                <a:solidFill>
                  <a:srgbClr val="00B050"/>
                </a:solidFill>
                <a:latin typeface="Times New Roman" panose="02020603050405020304" pitchFamily="18" charset="0"/>
                <a:cs typeface="Times New Roman" panose="02020603050405020304" pitchFamily="18" charset="0"/>
              </a:rPr>
              <a:t>.</a:t>
            </a:r>
            <a:endParaRPr lang="en-US" altLang="en-US" sz="2400" dirty="0">
              <a:solidFill>
                <a:srgbClr val="00B050"/>
              </a:solidFill>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5102320" y="1862674"/>
            <a:ext cx="11856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9pPr>
          </a:lstStyle>
          <a:p>
            <a:pPr algn="ctr">
              <a:spcBef>
                <a:spcPct val="0"/>
              </a:spcBef>
              <a:buClrTx/>
              <a:buSzTx/>
              <a:buFontTx/>
              <a:buNone/>
            </a:pPr>
            <a:r>
              <a:rPr lang="en-US" altLang="en-US" sz="4000" dirty="0">
                <a:solidFill>
                  <a:srgbClr val="00B050"/>
                </a:solidFill>
                <a:latin typeface="Times New Roman" panose="02020603050405020304" pitchFamily="18" charset="0"/>
                <a:cs typeface="Times New Roman" panose="02020603050405020304" pitchFamily="18" charset="0"/>
              </a:rPr>
              <a:t>5m </a:t>
            </a:r>
          </a:p>
        </p:txBody>
      </p:sp>
      <p:sp>
        <p:nvSpPr>
          <p:cNvPr id="5" name="TextBox 4"/>
          <p:cNvSpPr txBox="1">
            <a:spLocks noChangeArrowheads="1"/>
          </p:cNvSpPr>
          <p:nvPr/>
        </p:nvSpPr>
        <p:spPr bwMode="auto">
          <a:xfrm>
            <a:off x="4652756" y="2495550"/>
            <a:ext cx="23576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9pPr>
          </a:lstStyle>
          <a:p>
            <a:pPr algn="ctr">
              <a:spcBef>
                <a:spcPct val="0"/>
              </a:spcBef>
              <a:buClrTx/>
              <a:buSzTx/>
              <a:buFontTx/>
              <a:buNone/>
            </a:pPr>
            <a:r>
              <a:rPr lang="en-US" altLang="en-US" sz="4000" dirty="0">
                <a:solidFill>
                  <a:srgbClr val="00B050"/>
                </a:solidFill>
                <a:latin typeface="Times New Roman" panose="02020603050405020304" pitchFamily="18" charset="0"/>
                <a:cs typeface="Times New Roman" panose="02020603050405020304" pitchFamily="18" charset="0"/>
              </a:rPr>
              <a:t>3,2s</a:t>
            </a:r>
            <a:r>
              <a:rPr lang="en-US" altLang="en-US" dirty="0">
                <a:solidFill>
                  <a:srgbClr val="00B050"/>
                </a:solidFill>
                <a:latin typeface="Times New Roman" panose="02020603050405020304" pitchFamily="18" charset="0"/>
                <a:cs typeface="Times New Roman" panose="02020603050405020304" pitchFamily="18" charset="0"/>
              </a:rPr>
              <a:t> – </a:t>
            </a:r>
            <a:r>
              <a:rPr lang="en-US" altLang="en-US" sz="4000" dirty="0">
                <a:solidFill>
                  <a:srgbClr val="00B050"/>
                </a:solidFill>
                <a:latin typeface="Times New Roman" panose="02020603050405020304" pitchFamily="18" charset="0"/>
                <a:cs typeface="Times New Roman" panose="02020603050405020304" pitchFamily="18" charset="0"/>
              </a:rPr>
              <a:t>4,2s</a:t>
            </a:r>
          </a:p>
        </p:txBody>
      </p:sp>
      <p:sp>
        <p:nvSpPr>
          <p:cNvPr id="6" name="TextBox 5"/>
          <p:cNvSpPr txBox="1">
            <a:spLocks noChangeArrowheads="1"/>
          </p:cNvSpPr>
          <p:nvPr/>
        </p:nvSpPr>
        <p:spPr bwMode="auto">
          <a:xfrm>
            <a:off x="5065712" y="3121164"/>
            <a:ext cx="1258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9pPr>
          </a:lstStyle>
          <a:p>
            <a:pPr algn="ctr">
              <a:spcBef>
                <a:spcPct val="0"/>
              </a:spcBef>
              <a:buClrTx/>
              <a:buSzTx/>
              <a:buFontTx/>
              <a:buNone/>
            </a:pPr>
            <a:r>
              <a:rPr lang="en-US" altLang="en-US" sz="4000" dirty="0">
                <a:solidFill>
                  <a:srgbClr val="00B050"/>
                </a:solidFill>
                <a:latin typeface="Times New Roman" panose="02020603050405020304" pitchFamily="18" charset="0"/>
                <a:cs typeface="Times New Roman" panose="02020603050405020304" pitchFamily="18" charset="0"/>
              </a:rPr>
              <a:t>45g</a:t>
            </a:r>
          </a:p>
        </p:txBody>
      </p:sp>
      <p:sp>
        <p:nvSpPr>
          <p:cNvPr id="7" name="TextBox 6"/>
          <p:cNvSpPr txBox="1">
            <a:spLocks noChangeArrowheads="1"/>
          </p:cNvSpPr>
          <p:nvPr/>
        </p:nvSpPr>
        <p:spPr bwMode="auto">
          <a:xfrm>
            <a:off x="3106738" y="3893835"/>
            <a:ext cx="2303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9pPr>
          </a:lstStyle>
          <a:p>
            <a:pPr>
              <a:spcBef>
                <a:spcPct val="0"/>
              </a:spcBef>
              <a:buClrTx/>
              <a:buSzTx/>
              <a:buFontTx/>
              <a:buNone/>
            </a:pPr>
            <a:r>
              <a:rPr lang="en-US" altLang="en-US" sz="2800" dirty="0" smtClean="0">
                <a:solidFill>
                  <a:srgbClr val="FF0000"/>
                </a:solidFill>
                <a:latin typeface="Times New Roman" panose="02020603050405020304" pitchFamily="18" charset="0"/>
                <a:cs typeface="Times New Roman" panose="02020603050405020304" pitchFamily="18" charset="0"/>
              </a:rPr>
              <a:t>118mm/50mm</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6019800" y="3814782"/>
            <a:ext cx="2868613" cy="52322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9pPr>
          </a:lstStyle>
          <a:p>
            <a:pPr algn="ctr">
              <a:spcBef>
                <a:spcPct val="0"/>
              </a:spcBef>
              <a:buClrTx/>
              <a:buSzTx/>
              <a:buFontTx/>
              <a:buNone/>
            </a:pPr>
            <a:r>
              <a:rPr lang="en-US" altLang="en-US" sz="2800" dirty="0" smtClean="0">
                <a:solidFill>
                  <a:srgbClr val="FF0000"/>
                </a:solidFill>
                <a:latin typeface="Times New Roman" panose="02020603050405020304" pitchFamily="18" charset="0"/>
                <a:cs typeface="Times New Roman" panose="02020603050405020304" pitchFamily="18" charset="0"/>
              </a:rPr>
              <a:t>98mm/50mm</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5191432" y="4338002"/>
            <a:ext cx="12093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Arial" panose="020B0604020202020204" pitchFamily="34" charset="0"/>
              </a:defRPr>
            </a:lvl9pPr>
          </a:lstStyle>
          <a:p>
            <a:pPr algn="ctr">
              <a:spcBef>
                <a:spcPct val="0"/>
              </a:spcBef>
              <a:buClrTx/>
              <a:buSzTx/>
              <a:buFontTx/>
              <a:buNone/>
            </a:pPr>
            <a:r>
              <a:rPr lang="en-US" altLang="en-US" sz="4000" dirty="0" smtClean="0">
                <a:solidFill>
                  <a:srgbClr val="00B050"/>
                </a:solidFill>
                <a:latin typeface="Times New Roman" panose="02020603050405020304" pitchFamily="18" charset="0"/>
                <a:cs typeface="Times New Roman" panose="02020603050405020304" pitchFamily="18" charset="0"/>
              </a:rPr>
              <a:t>450g</a:t>
            </a:r>
            <a:endParaRPr lang="en-US" altLang="en-US" sz="4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879285"/>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Line 5"/>
          <p:cNvSpPr>
            <a:spLocks noChangeShapeType="1"/>
          </p:cNvSpPr>
          <p:nvPr/>
        </p:nvSpPr>
        <p:spPr bwMode="auto">
          <a:xfrm>
            <a:off x="4191000" y="844154"/>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11278" name="Tit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4195762" cy="64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93819" y="736312"/>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dirty="0">
                <a:solidFill>
                  <a:schemeClr val="accent2"/>
                </a:solidFill>
                <a:latin typeface="Times New Roman" pitchFamily="18" charset="0"/>
                <a:cs typeface="Times New Roman" pitchFamily="18" charset="0"/>
              </a:rPr>
              <a:t>2</a:t>
            </a:r>
            <a:r>
              <a:rPr lang="en-US" altLang="en-US" sz="2400" b="1" dirty="0" smtClean="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Lựu</a:t>
            </a:r>
            <a:r>
              <a:rPr lang="en-US" altLang="en-US" sz="2400" b="1" dirty="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đạn</a:t>
            </a:r>
            <a:r>
              <a:rPr lang="en-US" altLang="en-US" sz="2400" b="1" dirty="0">
                <a:solidFill>
                  <a:schemeClr val="accent2"/>
                </a:solidFill>
                <a:latin typeface="Times New Roman" pitchFamily="18" charset="0"/>
                <a:cs typeface="Times New Roman" pitchFamily="18" charset="0"/>
              </a:rPr>
              <a:t> </a:t>
            </a:r>
            <a:r>
              <a:rPr lang="en-US" altLang="en-US" sz="2400" b="1" dirty="0" err="1" smtClean="0">
                <a:solidFill>
                  <a:schemeClr val="accent2"/>
                </a:solidFill>
                <a:latin typeface="Times New Roman" pitchFamily="18" charset="0"/>
                <a:cs typeface="Times New Roman" pitchFamily="18" charset="0"/>
                <a:sym typeface="Symbol" pitchFamily="18" charset="2"/>
              </a:rPr>
              <a:t>cần</a:t>
            </a:r>
            <a:r>
              <a:rPr lang="en-US" altLang="en-US" sz="2400" b="1" dirty="0" smtClean="0">
                <a:solidFill>
                  <a:schemeClr val="accent2"/>
                </a:solidFill>
                <a:latin typeface="Times New Roman" pitchFamily="18" charset="0"/>
                <a:cs typeface="Times New Roman" pitchFamily="18" charset="0"/>
                <a:sym typeface="Symbol" pitchFamily="18" charset="2"/>
              </a:rPr>
              <a:t> 97</a:t>
            </a:r>
            <a:endParaRPr lang="en-US" altLang="en-US" sz="2400" b="1" dirty="0">
              <a:solidFill>
                <a:schemeClr val="accent2"/>
              </a:solidFill>
              <a:latin typeface="Times New Roman" pitchFamily="18" charset="0"/>
              <a:cs typeface="Times New Roman" pitchFamily="18" charset="0"/>
              <a:sym typeface="Symbol" pitchFamily="18" charset="2"/>
            </a:endParaRPr>
          </a:p>
        </p:txBody>
      </p:sp>
      <p:sp>
        <p:nvSpPr>
          <p:cNvPr id="26" name="Text Box 7"/>
          <p:cNvSpPr txBox="1">
            <a:spLocks noChangeArrowheads="1"/>
          </p:cNvSpPr>
          <p:nvPr/>
        </p:nvSpPr>
        <p:spPr bwMode="auto">
          <a:xfrm>
            <a:off x="398619" y="1269688"/>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smtClean="0">
                <a:solidFill>
                  <a:srgbClr val="0070C0"/>
                </a:solidFill>
                <a:cs typeface="Times New Roman" pitchFamily="18" charset="0"/>
              </a:rPr>
              <a:t>b. </a:t>
            </a:r>
            <a:r>
              <a:rPr lang="en-US" altLang="en-US" sz="2400" b="1" dirty="0" err="1" smtClean="0">
                <a:solidFill>
                  <a:srgbClr val="0070C0"/>
                </a:solidFill>
                <a:cs typeface="Times New Roman" pitchFamily="18" charset="0"/>
              </a:rPr>
              <a:t>Cấu</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tạo</a:t>
            </a:r>
            <a:r>
              <a:rPr lang="en-US" altLang="en-US" sz="2000" b="1" dirty="0" smtClean="0">
                <a:solidFill>
                  <a:srgbClr val="0070C0"/>
                </a:solidFill>
                <a:cs typeface="Times New Roman" pitchFamily="18" charset="0"/>
              </a:rPr>
              <a:t>:</a:t>
            </a:r>
            <a:endParaRPr lang="en-US" altLang="en-US" sz="2000" b="1" dirty="0">
              <a:solidFill>
                <a:srgbClr val="0070C0"/>
              </a:solidFill>
              <a:cs typeface="Times New Roman" pitchFamily="18" charset="0"/>
            </a:endParaRPr>
          </a:p>
        </p:txBody>
      </p:sp>
      <p:pic>
        <p:nvPicPr>
          <p:cNvPr id="27" name="Picture 10" descr="C:\Users\Administrator\Downloads\12992781_555451877949728_166189529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977" y="495300"/>
            <a:ext cx="411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7"/>
          <p:cNvSpPr txBox="1">
            <a:spLocks noChangeArrowheads="1"/>
          </p:cNvSpPr>
          <p:nvPr/>
        </p:nvSpPr>
        <p:spPr bwMode="auto">
          <a:xfrm>
            <a:off x="398618" y="1885950"/>
            <a:ext cx="348758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i="1" dirty="0" err="1" smtClean="0">
                <a:solidFill>
                  <a:srgbClr val="0070C0"/>
                </a:solidFill>
                <a:cs typeface="Times New Roman" pitchFamily="18" charset="0"/>
              </a:rPr>
              <a:t>Gồm</a:t>
            </a:r>
            <a:r>
              <a:rPr lang="en-US" altLang="en-US" sz="2800" i="1" dirty="0" smtClean="0">
                <a:solidFill>
                  <a:srgbClr val="0070C0"/>
                </a:solidFill>
                <a:cs typeface="Times New Roman" pitchFamily="18" charset="0"/>
              </a:rPr>
              <a:t> 2 </a:t>
            </a:r>
            <a:r>
              <a:rPr lang="en-US" altLang="en-US" sz="2800" i="1" dirty="0" err="1" smtClean="0">
                <a:solidFill>
                  <a:srgbClr val="0070C0"/>
                </a:solidFill>
                <a:cs typeface="Times New Roman" pitchFamily="18" charset="0"/>
              </a:rPr>
              <a:t>bộ</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phận</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chính</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Thân</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lựu</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đạn</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và</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bộ</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phận</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gây</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nổ</a:t>
            </a:r>
            <a:r>
              <a:rPr lang="en-US" altLang="en-US" sz="2800" i="1" dirty="0" smtClean="0">
                <a:solidFill>
                  <a:srgbClr val="0070C0"/>
                </a:solidFill>
                <a:cs typeface="Times New Roman" pitchFamily="18" charset="0"/>
              </a:rPr>
              <a:t>:</a:t>
            </a:r>
          </a:p>
          <a:p>
            <a:pPr eaLnBrk="1" hangingPunct="1">
              <a:spcBef>
                <a:spcPct val="50000"/>
              </a:spcBef>
            </a:pP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Thân</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lựu</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đạn</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Vỏ</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bằng</a:t>
            </a:r>
            <a:r>
              <a:rPr lang="en-US" altLang="en-US" sz="2800" i="1" dirty="0" smtClean="0">
                <a:solidFill>
                  <a:srgbClr val="0070C0"/>
                </a:solidFill>
                <a:cs typeface="Times New Roman" pitchFamily="18" charset="0"/>
              </a:rPr>
              <a:t> </a:t>
            </a:r>
            <a:r>
              <a:rPr lang="en-US" altLang="en-US" sz="2800" i="1" dirty="0" smtClean="0">
                <a:solidFill>
                  <a:srgbClr val="0070C0"/>
                </a:solidFill>
                <a:cs typeface="Times New Roman" pitchFamily="18" charset="0"/>
              </a:rPr>
              <a:t>gang, </a:t>
            </a:r>
            <a:r>
              <a:rPr lang="en-US" altLang="en-US" sz="2800" i="1" dirty="0" err="1" smtClean="0">
                <a:solidFill>
                  <a:srgbClr val="0070C0"/>
                </a:solidFill>
                <a:cs typeface="Times New Roman" pitchFamily="18" charset="0"/>
              </a:rPr>
              <a:t>thuốc</a:t>
            </a:r>
            <a:r>
              <a:rPr lang="en-US" altLang="en-US" sz="2800" i="1" dirty="0" smtClean="0">
                <a:solidFill>
                  <a:srgbClr val="0070C0"/>
                </a:solidFill>
                <a:cs typeface="Times New Roman" pitchFamily="18" charset="0"/>
              </a:rPr>
              <a:t> </a:t>
            </a:r>
            <a:r>
              <a:rPr lang="en-US" altLang="en-US" sz="2800" i="1" dirty="0" err="1" smtClean="0">
                <a:solidFill>
                  <a:srgbClr val="0070C0"/>
                </a:solidFill>
                <a:cs typeface="Times New Roman" pitchFamily="18" charset="0"/>
              </a:rPr>
              <a:t>nổ</a:t>
            </a:r>
            <a:r>
              <a:rPr lang="en-US" altLang="en-US" sz="2800" i="1" dirty="0" smtClean="0">
                <a:solidFill>
                  <a:srgbClr val="0070C0"/>
                </a:solidFill>
                <a:cs typeface="Times New Roman" pitchFamily="18" charset="0"/>
              </a:rPr>
              <a:t> TNT</a:t>
            </a:r>
            <a:endParaRPr lang="en-US" altLang="en-US" sz="2800" i="1" dirty="0">
              <a:solidFill>
                <a:srgbClr val="0070C0"/>
              </a:solidFill>
              <a:cs typeface="Times New Roman" pitchFamily="18" charset="0"/>
            </a:endParaRPr>
          </a:p>
        </p:txBody>
      </p:sp>
    </p:spTree>
    <p:extLst>
      <p:ext uri="{BB962C8B-B14F-4D97-AF65-F5344CB8AC3E}">
        <p14:creationId xmlns:p14="http://schemas.microsoft.com/office/powerpoint/2010/main" val="46389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ircle(in)">
                                      <p:cBhvr>
                                        <p:cTn id="10" dur="2000"/>
                                        <p:tgtEl>
                                          <p:spTgt spid="28"/>
                                        </p:tgtEl>
                                      </p:cBhvr>
                                    </p:animEffect>
                                  </p:childTnLst>
                                </p:cTn>
                              </p:par>
                              <p:par>
                                <p:cTn id="11" presetID="6" presetClass="entr" presetSubtype="16"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ircle(in)">
                                      <p:cBhvr>
                                        <p:cTn id="1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11278" name="Tit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5762"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12821" y="622706"/>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dirty="0">
                <a:solidFill>
                  <a:schemeClr val="accent2"/>
                </a:solidFill>
                <a:latin typeface="Times New Roman" pitchFamily="18" charset="0"/>
                <a:cs typeface="Times New Roman" pitchFamily="18" charset="0"/>
              </a:rPr>
              <a:t>2</a:t>
            </a:r>
            <a:r>
              <a:rPr lang="en-US" altLang="en-US" sz="2400" b="1" dirty="0" smtClean="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Lựu</a:t>
            </a:r>
            <a:r>
              <a:rPr lang="en-US" altLang="en-US" sz="2400" b="1" dirty="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đạn</a:t>
            </a:r>
            <a:r>
              <a:rPr lang="en-US" altLang="en-US" sz="2400" b="1" dirty="0">
                <a:solidFill>
                  <a:schemeClr val="accent2"/>
                </a:solidFill>
                <a:latin typeface="Times New Roman" pitchFamily="18" charset="0"/>
                <a:cs typeface="Times New Roman" pitchFamily="18" charset="0"/>
              </a:rPr>
              <a:t> </a:t>
            </a:r>
            <a:r>
              <a:rPr lang="en-US" altLang="en-US" sz="2400" b="1" dirty="0" err="1" smtClean="0">
                <a:solidFill>
                  <a:schemeClr val="accent2"/>
                </a:solidFill>
                <a:latin typeface="Times New Roman" pitchFamily="18" charset="0"/>
                <a:cs typeface="Times New Roman" pitchFamily="18" charset="0"/>
                <a:sym typeface="Symbol" pitchFamily="18" charset="2"/>
              </a:rPr>
              <a:t>cần</a:t>
            </a:r>
            <a:r>
              <a:rPr lang="en-US" altLang="en-US" sz="2400" b="1" dirty="0" smtClean="0">
                <a:solidFill>
                  <a:schemeClr val="accent2"/>
                </a:solidFill>
                <a:latin typeface="Times New Roman" pitchFamily="18" charset="0"/>
                <a:cs typeface="Times New Roman" pitchFamily="18" charset="0"/>
                <a:sym typeface="Symbol" pitchFamily="18" charset="2"/>
              </a:rPr>
              <a:t> 97</a:t>
            </a:r>
            <a:endParaRPr lang="en-US" altLang="en-US" sz="2400" b="1" dirty="0">
              <a:solidFill>
                <a:schemeClr val="accent2"/>
              </a:solidFill>
              <a:latin typeface="Times New Roman" pitchFamily="18" charset="0"/>
              <a:cs typeface="Times New Roman" pitchFamily="18" charset="0"/>
              <a:sym typeface="Symbol" pitchFamily="18" charset="2"/>
            </a:endParaRPr>
          </a:p>
        </p:txBody>
      </p:sp>
      <p:sp>
        <p:nvSpPr>
          <p:cNvPr id="26" name="Text Box 7"/>
          <p:cNvSpPr txBox="1">
            <a:spLocks noChangeArrowheads="1"/>
          </p:cNvSpPr>
          <p:nvPr/>
        </p:nvSpPr>
        <p:spPr bwMode="auto">
          <a:xfrm>
            <a:off x="446183" y="1197977"/>
            <a:ext cx="19160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smtClean="0">
                <a:solidFill>
                  <a:srgbClr val="0070C0"/>
                </a:solidFill>
                <a:cs typeface="Times New Roman" pitchFamily="18" charset="0"/>
              </a:rPr>
              <a:t>b. </a:t>
            </a:r>
            <a:r>
              <a:rPr lang="en-US" altLang="en-US" sz="2400" b="1" dirty="0" err="1" smtClean="0">
                <a:solidFill>
                  <a:srgbClr val="0070C0"/>
                </a:solidFill>
                <a:cs typeface="Times New Roman" pitchFamily="18" charset="0"/>
              </a:rPr>
              <a:t>Cấu</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tạo</a:t>
            </a:r>
            <a:r>
              <a:rPr lang="en-US" altLang="en-US" sz="2400" b="1" dirty="0" smtClean="0">
                <a:solidFill>
                  <a:srgbClr val="0070C0"/>
                </a:solidFill>
                <a:cs typeface="Times New Roman" pitchFamily="18" charset="0"/>
              </a:rPr>
              <a:t>:</a:t>
            </a:r>
            <a:endParaRPr lang="en-US" altLang="en-US" sz="2400" b="1" dirty="0">
              <a:solidFill>
                <a:srgbClr val="0070C0"/>
              </a:solidFill>
              <a:cs typeface="Times New Roman" pitchFamily="18" charset="0"/>
            </a:endParaRPr>
          </a:p>
        </p:txBody>
      </p:sp>
      <p:sp>
        <p:nvSpPr>
          <p:cNvPr id="18" name="Text Box 7"/>
          <p:cNvSpPr txBox="1">
            <a:spLocks noChangeArrowheads="1"/>
          </p:cNvSpPr>
          <p:nvPr/>
        </p:nvSpPr>
        <p:spPr bwMode="auto">
          <a:xfrm>
            <a:off x="446183" y="1809750"/>
            <a:ext cx="351621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0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Cấu</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tạo</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bộ</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phận</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gây</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nổ</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cần</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bẩy</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búa</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kim</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hỏa</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lò</a:t>
            </a:r>
            <a:r>
              <a:rPr lang="en-US" altLang="en-US" sz="3200" i="1" dirty="0" smtClean="0">
                <a:solidFill>
                  <a:srgbClr val="0070C0"/>
                </a:solidFill>
                <a:cs typeface="Times New Roman" pitchFamily="18" charset="0"/>
              </a:rPr>
              <a:t> xo </a:t>
            </a:r>
            <a:r>
              <a:rPr lang="en-US" altLang="en-US" sz="3200" i="1" dirty="0" err="1" smtClean="0">
                <a:solidFill>
                  <a:srgbClr val="0070C0"/>
                </a:solidFill>
                <a:cs typeface="Times New Roman" pitchFamily="18" charset="0"/>
              </a:rPr>
              <a:t>búa</a:t>
            </a:r>
            <a:r>
              <a:rPr lang="en-US" altLang="en-US" sz="3200" i="1" dirty="0">
                <a:solidFill>
                  <a:srgbClr val="0070C0"/>
                </a:solidFill>
                <a:cs typeface="Times New Roman" pitchFamily="18" charset="0"/>
              </a:rPr>
              <a:t>,</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hạt</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lửa</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thuốc</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cháy</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chậm</a:t>
            </a:r>
            <a:r>
              <a:rPr lang="en-US" altLang="en-US" sz="3200" i="1" dirty="0" smtClean="0">
                <a:solidFill>
                  <a:srgbClr val="0070C0"/>
                </a:solidFill>
                <a:cs typeface="Times New Roman" pitchFamily="18" charset="0"/>
              </a:rPr>
              <a:t>, </a:t>
            </a:r>
            <a:r>
              <a:rPr lang="en-US" altLang="en-US" sz="3200" i="1" dirty="0" err="1" smtClean="0">
                <a:solidFill>
                  <a:srgbClr val="0070C0"/>
                </a:solidFill>
                <a:cs typeface="Times New Roman" pitchFamily="18" charset="0"/>
              </a:rPr>
              <a:t>kíp</a:t>
            </a:r>
            <a:endParaRPr lang="en-US" altLang="en-US" sz="3200" i="1" dirty="0">
              <a:solidFill>
                <a:srgbClr val="0070C0"/>
              </a:solidFill>
              <a:cs typeface="Times New Roman" pitchFamily="18" charset="0"/>
            </a:endParaRPr>
          </a:p>
        </p:txBody>
      </p:sp>
      <p:pic>
        <p:nvPicPr>
          <p:cNvPr id="19" name="Picture 5" descr="C:\Users\Administrator\Downloads\12969378_555451887949727_86000421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844013"/>
            <a:ext cx="2895600" cy="395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853538"/>
            <a:ext cx="1584326" cy="38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5114926" y="4800600"/>
            <a:ext cx="904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b="1" dirty="0" err="1">
                <a:solidFill>
                  <a:schemeClr val="accent2"/>
                </a:solidFill>
                <a:latin typeface="Times New Roman" pitchFamily="18" charset="0"/>
                <a:cs typeface="Times New Roman" pitchFamily="18" charset="0"/>
                <a:sym typeface="Symbol" pitchFamily="18" charset="2"/>
              </a:rPr>
              <a:t>C</a:t>
            </a:r>
            <a:r>
              <a:rPr lang="en-US" altLang="en-US" sz="1800" b="1" dirty="0" err="1" smtClean="0">
                <a:solidFill>
                  <a:schemeClr val="accent2"/>
                </a:solidFill>
                <a:latin typeface="Times New Roman" pitchFamily="18" charset="0"/>
                <a:cs typeface="Times New Roman" pitchFamily="18" charset="0"/>
                <a:sym typeface="Symbol" pitchFamily="18" charset="2"/>
              </a:rPr>
              <a:t>ần</a:t>
            </a:r>
            <a:r>
              <a:rPr lang="en-US" altLang="en-US" sz="1800" b="1" dirty="0" smtClean="0">
                <a:solidFill>
                  <a:schemeClr val="accent2"/>
                </a:solidFill>
                <a:latin typeface="Times New Roman" pitchFamily="18" charset="0"/>
                <a:cs typeface="Times New Roman" pitchFamily="18" charset="0"/>
                <a:sym typeface="Symbol" pitchFamily="18" charset="2"/>
              </a:rPr>
              <a:t> 97</a:t>
            </a:r>
            <a:endParaRPr lang="en-US" altLang="en-US" sz="1800" b="1" dirty="0">
              <a:solidFill>
                <a:schemeClr val="accent2"/>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129661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23619" y="205488"/>
            <a:ext cx="5105978"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KỸ THUẬT SỬ DỤNG LỰU ĐẠN</a:t>
            </a:r>
          </a:p>
        </p:txBody>
      </p:sp>
      <p:sp>
        <p:nvSpPr>
          <p:cNvPr id="6161" name="Text Box 33"/>
          <p:cNvSpPr txBox="1">
            <a:spLocks noChangeArrowheads="1"/>
          </p:cNvSpPr>
          <p:nvPr/>
        </p:nvSpPr>
        <p:spPr bwMode="auto">
          <a:xfrm>
            <a:off x="2555875" y="897732"/>
            <a:ext cx="1316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27" name="Rectangle 26"/>
          <p:cNvSpPr/>
          <p:nvPr/>
        </p:nvSpPr>
        <p:spPr>
          <a:xfrm>
            <a:off x="2453054" y="1118088"/>
            <a:ext cx="6233746" cy="19389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3000" b="1" i="1" spc="50" dirty="0" smtClean="0">
                <a:ln w="11430"/>
                <a:solidFill>
                  <a:srgbClr val="00B050"/>
                </a:solidFill>
                <a:effectLst>
                  <a:outerShdw blurRad="76200" dist="50800" dir="5400000" algn="tl" rotWithShape="0">
                    <a:srgbClr val="000000">
                      <a:alpha val="65000"/>
                    </a:srgbClr>
                  </a:outerShdw>
                </a:effectLst>
                <a:cs typeface="Times New Roman" panose="02020603050405020304" pitchFamily="18" charset="0"/>
              </a:rPr>
              <a:t>-&gt;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Nắm</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được</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tính</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năng</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cấu</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tạo</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chuyển</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động</a:t>
            </a:r>
            <a:r>
              <a:rPr lang="en-US" sz="3000" b="1" i="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gây</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nổ</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của</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lựu</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đạn</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quy</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tắc</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sử</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dụng</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lựu</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đạn</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tư</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thế</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động</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tác</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ném</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lựu</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đạn</a:t>
            </a:r>
            <a:r>
              <a:rPr lang="en-US" sz="3000" b="1" i="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trúng</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đích</a:t>
            </a:r>
            <a:endParaRPr lang="en-US" sz="3000" b="1" i="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9" name="Rectangle 28"/>
          <p:cNvSpPr/>
          <p:nvPr/>
        </p:nvSpPr>
        <p:spPr>
          <a:xfrm>
            <a:off x="2423746" y="3251538"/>
            <a:ext cx="6462346" cy="147732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Nghiêm</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túc</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chấp</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hành</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quy</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tắc</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an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toàn</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thực</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hành</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tập</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được</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động</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tác</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ném</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lựu</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đạn</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trúng</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đích</a:t>
            </a:r>
            <a:endParaRPr lang="en-US" sz="3000" b="1" i="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 name="Left Brace 1"/>
          <p:cNvSpPr/>
          <p:nvPr/>
        </p:nvSpPr>
        <p:spPr>
          <a:xfrm>
            <a:off x="2044955" y="1341606"/>
            <a:ext cx="278664" cy="1487257"/>
          </a:xfrm>
          <a:prstGeom prst="leftBrace">
            <a:avLst>
              <a:gd name="adj1" fmla="val 71588"/>
              <a:gd name="adj2" fmla="val 40319"/>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srgbClr val="00B050"/>
              </a:solidFill>
            </a:endParaRPr>
          </a:p>
        </p:txBody>
      </p:sp>
      <p:sp>
        <p:nvSpPr>
          <p:cNvPr id="33" name="Rectangle 32"/>
          <p:cNvSpPr/>
          <p:nvPr/>
        </p:nvSpPr>
        <p:spPr>
          <a:xfrm>
            <a:off x="90853" y="1531237"/>
            <a:ext cx="2362201" cy="55399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3000" b="1" i="1" spc="50" dirty="0" smtClean="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 </a:t>
            </a:r>
            <a:r>
              <a:rPr lang="en-US" sz="3000" b="1" i="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Mục</a:t>
            </a:r>
            <a:r>
              <a:rPr lang="en-US" sz="3000" b="1" i="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đích</a:t>
            </a:r>
            <a:r>
              <a:rPr lang="en-US" sz="3000" b="1" i="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3000" b="1" i="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4" name="Rectangle 33"/>
          <p:cNvSpPr/>
          <p:nvPr/>
        </p:nvSpPr>
        <p:spPr>
          <a:xfrm>
            <a:off x="271359" y="3466327"/>
            <a:ext cx="1828800" cy="55399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3000" b="1" spc="50" dirty="0" smtClean="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 </a:t>
            </a:r>
            <a:r>
              <a:rPr lang="en-US" sz="30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Yêu</a:t>
            </a:r>
            <a:r>
              <a:rPr lang="en-US" sz="30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cầu</a:t>
            </a:r>
            <a:r>
              <a:rPr lang="en-US" sz="30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30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5" name="Left Brace 34"/>
          <p:cNvSpPr/>
          <p:nvPr/>
        </p:nvSpPr>
        <p:spPr>
          <a:xfrm>
            <a:off x="2059128" y="3447277"/>
            <a:ext cx="278664" cy="1085850"/>
          </a:xfrm>
          <a:prstGeom prst="leftBrace">
            <a:avLst>
              <a:gd name="adj1" fmla="val 71588"/>
              <a:gd name="adj2" fmla="val 40319"/>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9053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161"/>
                                        </p:tgtEl>
                                        <p:attrNameLst>
                                          <p:attrName>style.visibility</p:attrName>
                                        </p:attrNameLst>
                                      </p:cBhvr>
                                      <p:to>
                                        <p:strVal val="visible"/>
                                      </p:to>
                                    </p:set>
                                    <p:animEffect transition="in" filter="fade">
                                      <p:cBhvr>
                                        <p:cTn id="7" dur="1000"/>
                                        <p:tgtEl>
                                          <p:spTgt spid="6161"/>
                                        </p:tgtEl>
                                      </p:cBhvr>
                                    </p:animEffect>
                                    <p:anim calcmode="lin" valueType="num">
                                      <p:cBhvr>
                                        <p:cTn id="8" dur="1000" fill="hold"/>
                                        <p:tgtEl>
                                          <p:spTgt spid="6161"/>
                                        </p:tgtEl>
                                        <p:attrNameLst>
                                          <p:attrName>ppt_x</p:attrName>
                                        </p:attrNameLst>
                                      </p:cBhvr>
                                      <p:tavLst>
                                        <p:tav tm="0">
                                          <p:val>
                                            <p:strVal val="#ppt_x"/>
                                          </p:val>
                                        </p:tav>
                                        <p:tav tm="100000">
                                          <p:val>
                                            <p:strVal val="#ppt_x"/>
                                          </p:val>
                                        </p:tav>
                                      </p:tavLst>
                                    </p:anim>
                                    <p:anim calcmode="lin" valueType="num">
                                      <p:cBhvr>
                                        <p:cTn id="9" dur="1000" fill="hold"/>
                                        <p:tgtEl>
                                          <p:spTgt spid="61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edge">
                                      <p:cBhvr>
                                        <p:cTn id="14" dur="2000"/>
                                        <p:tgtEl>
                                          <p:spTgt spid="33"/>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edge">
                                      <p:cBhvr>
                                        <p:cTn id="20" dur="20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edge">
                                      <p:cBhvr>
                                        <p:cTn id="25" dur="2000"/>
                                        <p:tgtEl>
                                          <p:spTgt spid="34"/>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edge">
                                      <p:cBhvr>
                                        <p:cTn id="28" dur="2000"/>
                                        <p:tgtEl>
                                          <p:spTgt spid="35"/>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edge">
                                      <p:cBhvr>
                                        <p:cTn id="3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27" grpId="0"/>
      <p:bldP spid="29" grpId="0"/>
      <p:bldP spid="2" grpId="0" animBg="1"/>
      <p:bldP spid="33" grpId="0"/>
      <p:bldP spid="34" grpId="0"/>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11278" name="Tit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07" y="0"/>
            <a:ext cx="4195762" cy="59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227012" y="567035"/>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dirty="0">
                <a:solidFill>
                  <a:schemeClr val="accent2"/>
                </a:solidFill>
                <a:latin typeface="Times New Roman" pitchFamily="18" charset="0"/>
                <a:cs typeface="Times New Roman" pitchFamily="18" charset="0"/>
              </a:rPr>
              <a:t>2</a:t>
            </a:r>
            <a:r>
              <a:rPr lang="en-US" altLang="en-US" sz="2400" b="1" dirty="0" smtClean="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Lựu</a:t>
            </a:r>
            <a:r>
              <a:rPr lang="en-US" altLang="en-US" sz="2400" b="1" dirty="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đạn</a:t>
            </a:r>
            <a:r>
              <a:rPr lang="en-US" altLang="en-US" sz="2400" b="1" dirty="0">
                <a:solidFill>
                  <a:schemeClr val="accent2"/>
                </a:solidFill>
                <a:latin typeface="Times New Roman" pitchFamily="18" charset="0"/>
                <a:cs typeface="Times New Roman" pitchFamily="18" charset="0"/>
              </a:rPr>
              <a:t> </a:t>
            </a:r>
            <a:r>
              <a:rPr lang="en-US" altLang="en-US" sz="2400" b="1" dirty="0" err="1" smtClean="0">
                <a:solidFill>
                  <a:schemeClr val="accent2"/>
                </a:solidFill>
                <a:latin typeface="Times New Roman" pitchFamily="18" charset="0"/>
                <a:cs typeface="Times New Roman" pitchFamily="18" charset="0"/>
                <a:sym typeface="Symbol" pitchFamily="18" charset="2"/>
              </a:rPr>
              <a:t>cần</a:t>
            </a:r>
            <a:r>
              <a:rPr lang="en-US" altLang="en-US" sz="2400" b="1" dirty="0" smtClean="0">
                <a:solidFill>
                  <a:schemeClr val="accent2"/>
                </a:solidFill>
                <a:latin typeface="Times New Roman" pitchFamily="18" charset="0"/>
                <a:cs typeface="Times New Roman" pitchFamily="18" charset="0"/>
                <a:sym typeface="Symbol" pitchFamily="18" charset="2"/>
              </a:rPr>
              <a:t> 97</a:t>
            </a:r>
            <a:endParaRPr lang="en-US" altLang="en-US" sz="2400" b="1" dirty="0">
              <a:solidFill>
                <a:schemeClr val="accent2"/>
              </a:solidFill>
              <a:latin typeface="Times New Roman" pitchFamily="18" charset="0"/>
              <a:cs typeface="Times New Roman" pitchFamily="18" charset="0"/>
              <a:sym typeface="Symbol" pitchFamily="18" charset="2"/>
            </a:endParaRPr>
          </a:p>
        </p:txBody>
      </p:sp>
      <p:pic>
        <p:nvPicPr>
          <p:cNvPr id="19" name="Picture 5" descr="C:\Users\Administrator\Downloads\12969378_555451887949727_86000421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1950"/>
            <a:ext cx="38195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7"/>
          <p:cNvSpPr txBox="1">
            <a:spLocks noChangeArrowheads="1"/>
          </p:cNvSpPr>
          <p:nvPr/>
        </p:nvSpPr>
        <p:spPr bwMode="auto">
          <a:xfrm>
            <a:off x="337343" y="1057490"/>
            <a:ext cx="3281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70C0"/>
                </a:solidFill>
                <a:cs typeface="Times New Roman" pitchFamily="18" charset="0"/>
              </a:rPr>
              <a:t>c</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Chuyển</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động</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gây</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nổ</a:t>
            </a:r>
            <a:r>
              <a:rPr lang="en-US" altLang="en-US" sz="2400" b="1" dirty="0" smtClean="0">
                <a:solidFill>
                  <a:srgbClr val="0070C0"/>
                </a:solidFill>
                <a:cs typeface="Times New Roman" pitchFamily="18" charset="0"/>
              </a:rPr>
              <a:t>:</a:t>
            </a:r>
            <a:endParaRPr lang="en-US" altLang="en-US" sz="2400" b="1" dirty="0">
              <a:solidFill>
                <a:srgbClr val="0070C0"/>
              </a:solidFill>
              <a:cs typeface="Times New Roman" pitchFamily="18" charset="0"/>
            </a:endParaRPr>
          </a:p>
        </p:txBody>
      </p:sp>
      <p:sp>
        <p:nvSpPr>
          <p:cNvPr id="24" name="Content Placeholder 2"/>
          <p:cNvSpPr txBox="1">
            <a:spLocks/>
          </p:cNvSpPr>
          <p:nvPr/>
        </p:nvSpPr>
        <p:spPr>
          <a:xfrm>
            <a:off x="227012" y="1568326"/>
            <a:ext cx="4116388" cy="9715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itchFamily="18" charset="2"/>
              <a:buNone/>
            </a:pPr>
            <a:r>
              <a:rPr lang="en-AU" sz="2000" dirty="0">
                <a:solidFill>
                  <a:srgbClr val="FF0000"/>
                </a:solidFill>
                <a:latin typeface="Times New Roman" pitchFamily="18" charset="0"/>
                <a:cs typeface="Times New Roman" pitchFamily="18" charset="0"/>
              </a:rPr>
              <a:t> </a:t>
            </a:r>
            <a:r>
              <a:rPr lang="en-AU" sz="2000" dirty="0" smtClean="0">
                <a:solidFill>
                  <a:srgbClr val="FF0000"/>
                </a:solidFill>
                <a:latin typeface="Times New Roman" pitchFamily="18" charset="0"/>
                <a:cs typeface="Times New Roman" pitchFamily="18" charset="0"/>
              </a:rPr>
              <a:t> </a:t>
            </a:r>
            <a:r>
              <a:rPr lang="en-AU" sz="2000" dirty="0" err="1" smtClean="0">
                <a:solidFill>
                  <a:srgbClr val="FF0000"/>
                </a:solidFill>
                <a:latin typeface="Times New Roman" pitchFamily="18" charset="0"/>
                <a:cs typeface="Times New Roman" pitchFamily="18" charset="0"/>
              </a:rPr>
              <a:t>Lúc</a:t>
            </a:r>
            <a:r>
              <a:rPr lang="en-AU" sz="2000" dirty="0" smtClean="0">
                <a:solidFill>
                  <a:srgbClr val="FF0000"/>
                </a:solidFill>
                <a:latin typeface="Times New Roman" pitchFamily="18" charset="0"/>
                <a:cs typeface="Times New Roman" pitchFamily="18" charset="0"/>
              </a:rPr>
              <a:t> </a:t>
            </a:r>
            <a:r>
              <a:rPr lang="en-AU" sz="2000" dirty="0" err="1" smtClean="0">
                <a:solidFill>
                  <a:srgbClr val="FF0000"/>
                </a:solidFill>
                <a:latin typeface="Times New Roman" pitchFamily="18" charset="0"/>
                <a:cs typeface="Times New Roman" pitchFamily="18" charset="0"/>
              </a:rPr>
              <a:t>bình</a:t>
            </a:r>
            <a:r>
              <a:rPr lang="en-AU" sz="2000" dirty="0" smtClean="0">
                <a:solidFill>
                  <a:srgbClr val="FF0000"/>
                </a:solidFill>
                <a:latin typeface="Times New Roman" pitchFamily="18" charset="0"/>
                <a:cs typeface="Times New Roman" pitchFamily="18" charset="0"/>
              </a:rPr>
              <a:t> </a:t>
            </a:r>
            <a:r>
              <a:rPr lang="en-AU" sz="2000" dirty="0" err="1" smtClean="0">
                <a:solidFill>
                  <a:srgbClr val="FF0000"/>
                </a:solidFill>
                <a:latin typeface="Times New Roman" pitchFamily="18" charset="0"/>
                <a:cs typeface="Times New Roman" pitchFamily="18" charset="0"/>
              </a:rPr>
              <a:t>thường</a:t>
            </a:r>
            <a:r>
              <a:rPr lang="en-AU" sz="2000" dirty="0" smtClean="0">
                <a:solidFill>
                  <a:srgbClr val="FF000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Chốt</a:t>
            </a:r>
            <a:r>
              <a:rPr lang="en-AU" sz="2000" i="1" dirty="0" smtClean="0">
                <a:solidFill>
                  <a:srgbClr val="0070C0"/>
                </a:solidFill>
                <a:latin typeface="Times New Roman" pitchFamily="18" charset="0"/>
                <a:cs typeface="Times New Roman" pitchFamily="18" charset="0"/>
              </a:rPr>
              <a:t> an </a:t>
            </a:r>
            <a:r>
              <a:rPr lang="en-AU" sz="2000" i="1" dirty="0" err="1" smtClean="0">
                <a:solidFill>
                  <a:srgbClr val="0070C0"/>
                </a:solidFill>
                <a:latin typeface="Times New Roman" pitchFamily="18" charset="0"/>
                <a:cs typeface="Times New Roman" pitchFamily="18" charset="0"/>
              </a:rPr>
              <a:t>toàn</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giữ</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không</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cho</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cần</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bẩy</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bật</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lên</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cần</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bẩy</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đè</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búa</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và</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kim</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hỏa</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ngửa</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về</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sau</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thành</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tư</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thế</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giương</a:t>
            </a:r>
            <a:r>
              <a:rPr lang="en-AU" sz="2000" i="1" dirty="0" smtClean="0">
                <a:solidFill>
                  <a:srgbClr val="0070C0"/>
                </a:solidFill>
                <a:latin typeface="Times New Roman" pitchFamily="18" charset="0"/>
                <a:cs typeface="Times New Roman" pitchFamily="18" charset="0"/>
              </a:rPr>
              <a:t>.</a:t>
            </a:r>
            <a:endParaRPr lang="vi-VN" altLang="en-US" sz="2000" i="1" dirty="0" smtClean="0">
              <a:solidFill>
                <a:srgbClr val="0070C0"/>
              </a:solidFill>
              <a:latin typeface="Times New Roman" pitchFamily="18" charset="0"/>
              <a:cs typeface="Times New Roman" pitchFamily="18" charset="0"/>
            </a:endParaRPr>
          </a:p>
        </p:txBody>
      </p:sp>
      <p:sp>
        <p:nvSpPr>
          <p:cNvPr id="25" name="Content Placeholder 2"/>
          <p:cNvSpPr txBox="1">
            <a:spLocks/>
          </p:cNvSpPr>
          <p:nvPr/>
        </p:nvSpPr>
        <p:spPr>
          <a:xfrm>
            <a:off x="185738" y="2874948"/>
            <a:ext cx="4292600" cy="1485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itchFamily="18" charset="2"/>
              <a:buNone/>
            </a:pPr>
            <a:r>
              <a:rPr lang="en-AU" sz="2000" i="1" dirty="0">
                <a:solidFill>
                  <a:srgbClr val="0070C0"/>
                </a:solidFill>
                <a:latin typeface="Times New Roman" pitchFamily="18" charset="0"/>
                <a:cs typeface="Times New Roman" pitchFamily="18" charset="0"/>
              </a:rPr>
              <a:t> </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FF0000"/>
                </a:solidFill>
                <a:latin typeface="Times New Roman" pitchFamily="18" charset="0"/>
                <a:cs typeface="Times New Roman" pitchFamily="18" charset="0"/>
              </a:rPr>
              <a:t>Khi</a:t>
            </a:r>
            <a:r>
              <a:rPr lang="en-AU" sz="2000" i="1" dirty="0" smtClean="0">
                <a:solidFill>
                  <a:srgbClr val="FF0000"/>
                </a:solidFill>
                <a:latin typeface="Times New Roman" pitchFamily="18" charset="0"/>
                <a:cs typeface="Times New Roman" pitchFamily="18" charset="0"/>
              </a:rPr>
              <a:t> </a:t>
            </a:r>
            <a:r>
              <a:rPr lang="en-AU" sz="2000" i="1" dirty="0" err="1" smtClean="0">
                <a:solidFill>
                  <a:srgbClr val="FF0000"/>
                </a:solidFill>
                <a:latin typeface="Times New Roman" pitchFamily="18" charset="0"/>
                <a:cs typeface="Times New Roman" pitchFamily="18" charset="0"/>
              </a:rPr>
              <a:t>rút</a:t>
            </a:r>
            <a:r>
              <a:rPr lang="en-AU" sz="2000" i="1" dirty="0" smtClean="0">
                <a:solidFill>
                  <a:srgbClr val="FF0000"/>
                </a:solidFill>
                <a:latin typeface="Times New Roman" pitchFamily="18" charset="0"/>
                <a:cs typeface="Times New Roman" pitchFamily="18" charset="0"/>
              </a:rPr>
              <a:t> </a:t>
            </a:r>
            <a:r>
              <a:rPr lang="en-AU" sz="2000" i="1" dirty="0" err="1" smtClean="0">
                <a:solidFill>
                  <a:srgbClr val="FF0000"/>
                </a:solidFill>
                <a:latin typeface="Times New Roman" pitchFamily="18" charset="0"/>
                <a:cs typeface="Times New Roman" pitchFamily="18" charset="0"/>
              </a:rPr>
              <a:t>chốt</a:t>
            </a:r>
            <a:r>
              <a:rPr lang="en-AU" sz="2000" i="1" dirty="0" smtClean="0">
                <a:solidFill>
                  <a:srgbClr val="FF0000"/>
                </a:solidFill>
                <a:latin typeface="Times New Roman" pitchFamily="18" charset="0"/>
                <a:cs typeface="Times New Roman" pitchFamily="18" charset="0"/>
              </a:rPr>
              <a:t> an </a:t>
            </a:r>
            <a:r>
              <a:rPr lang="en-AU" sz="2000" i="1" dirty="0" err="1" smtClean="0">
                <a:solidFill>
                  <a:srgbClr val="FF0000"/>
                </a:solidFill>
                <a:latin typeface="Times New Roman" pitchFamily="18" charset="0"/>
                <a:cs typeface="Times New Roman" pitchFamily="18" charset="0"/>
              </a:rPr>
              <a:t>toàn</a:t>
            </a:r>
            <a:r>
              <a:rPr lang="en-AU" sz="2000" i="1" dirty="0" smtClean="0">
                <a:solidFill>
                  <a:srgbClr val="FF0000"/>
                </a:solidFill>
                <a:latin typeface="Times New Roman" pitchFamily="18" charset="0"/>
                <a:cs typeface="Times New Roman" pitchFamily="18" charset="0"/>
              </a:rPr>
              <a:t> :  </a:t>
            </a:r>
            <a:r>
              <a:rPr lang="en-AU" sz="2000" i="1" dirty="0" err="1" smtClean="0">
                <a:solidFill>
                  <a:srgbClr val="0070C0"/>
                </a:solidFill>
                <a:latin typeface="Times New Roman" pitchFamily="18" charset="0"/>
                <a:cs typeface="Times New Roman" pitchFamily="18" charset="0"/>
              </a:rPr>
              <a:t>Cần</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bẩy</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bật</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lên</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rời</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khỏi</a:t>
            </a:r>
            <a:r>
              <a:rPr lang="en-AU" sz="2000" i="1" dirty="0" smtClean="0">
                <a:solidFill>
                  <a:srgbClr val="0070C0"/>
                </a:solidFill>
                <a:latin typeface="Times New Roman" pitchFamily="18" charset="0"/>
                <a:cs typeface="Times New Roman" pitchFamily="18" charset="0"/>
              </a:rPr>
              <a:t> tai </a:t>
            </a:r>
            <a:r>
              <a:rPr lang="en-AU" sz="2000" i="1" dirty="0" err="1" smtClean="0">
                <a:solidFill>
                  <a:srgbClr val="0070C0"/>
                </a:solidFill>
                <a:latin typeface="Times New Roman" pitchFamily="18" charset="0"/>
                <a:cs typeface="Times New Roman" pitchFamily="18" charset="0"/>
              </a:rPr>
              <a:t>giữ</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lò</a:t>
            </a:r>
            <a:r>
              <a:rPr lang="en-AU" sz="2000" i="1" dirty="0" smtClean="0">
                <a:solidFill>
                  <a:srgbClr val="0070C0"/>
                </a:solidFill>
                <a:latin typeface="Times New Roman" pitchFamily="18" charset="0"/>
                <a:cs typeface="Times New Roman" pitchFamily="18" charset="0"/>
              </a:rPr>
              <a:t> xo </a:t>
            </a:r>
            <a:r>
              <a:rPr lang="en-AU" sz="2000" i="1" dirty="0" err="1" smtClean="0">
                <a:solidFill>
                  <a:srgbClr val="0070C0"/>
                </a:solidFill>
                <a:latin typeface="Times New Roman" pitchFamily="18" charset="0"/>
                <a:cs typeface="Times New Roman" pitchFamily="18" charset="0"/>
              </a:rPr>
              <a:t>đẩy</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búa</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đập</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về</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phía</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trước</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kim</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hỏa</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chọc</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vào</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hạt</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lửa</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hạt</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lửa</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phát</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lửa</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đốt</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cháy</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dây</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cháy</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chậm</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sau</a:t>
            </a:r>
            <a:r>
              <a:rPr lang="en-AU" sz="2000" i="1" dirty="0" smtClean="0">
                <a:solidFill>
                  <a:srgbClr val="0070C0"/>
                </a:solidFill>
                <a:latin typeface="Times New Roman" pitchFamily="18" charset="0"/>
                <a:cs typeface="Times New Roman" pitchFamily="18" charset="0"/>
              </a:rPr>
              <a:t> 3,2 – 4,2s, </a:t>
            </a:r>
            <a:r>
              <a:rPr lang="en-AU" sz="2000" i="1" dirty="0" err="1" smtClean="0">
                <a:solidFill>
                  <a:srgbClr val="0070C0"/>
                </a:solidFill>
                <a:latin typeface="Times New Roman" pitchFamily="18" charset="0"/>
                <a:cs typeface="Times New Roman" pitchFamily="18" charset="0"/>
              </a:rPr>
              <a:t>phụt</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lửa</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vào</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kíp</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làm</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kíp</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nổ</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gây</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nổ</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lựu</a:t>
            </a:r>
            <a:r>
              <a:rPr lang="en-AU" sz="2000" i="1" dirty="0" smtClean="0">
                <a:solidFill>
                  <a:srgbClr val="0070C0"/>
                </a:solidFill>
                <a:latin typeface="Times New Roman" pitchFamily="18" charset="0"/>
                <a:cs typeface="Times New Roman" pitchFamily="18" charset="0"/>
              </a:rPr>
              <a:t> </a:t>
            </a:r>
            <a:r>
              <a:rPr lang="en-AU" sz="2000" i="1" dirty="0" err="1" smtClean="0">
                <a:solidFill>
                  <a:srgbClr val="0070C0"/>
                </a:solidFill>
                <a:latin typeface="Times New Roman" pitchFamily="18" charset="0"/>
                <a:cs typeface="Times New Roman" pitchFamily="18" charset="0"/>
              </a:rPr>
              <a:t>đạn</a:t>
            </a:r>
            <a:r>
              <a:rPr lang="en-AU" sz="2000" i="1" dirty="0" smtClean="0">
                <a:solidFill>
                  <a:srgbClr val="0070C0"/>
                </a:solidFill>
                <a:latin typeface="Times New Roman" pitchFamily="18" charset="0"/>
                <a:cs typeface="Times New Roman" pitchFamily="18" charset="0"/>
              </a:rPr>
              <a:t>.</a:t>
            </a:r>
            <a:endParaRPr lang="vi-VN" altLang="en-US" sz="2000" i="1"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858549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edge">
                                      <p:cBhvr>
                                        <p:cTn id="19" dur="2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edge">
                                      <p:cBhvr>
                                        <p:cTn id="2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Line 5"/>
          <p:cNvSpPr>
            <a:spLocks noChangeShapeType="1"/>
          </p:cNvSpPr>
          <p:nvPr/>
        </p:nvSpPr>
        <p:spPr bwMode="auto">
          <a:xfrm>
            <a:off x="4191000" y="844154"/>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endParaRPr>
          </a:p>
        </p:txBody>
      </p:sp>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solidFill>
                <a:prstClr val="black"/>
              </a:solidFill>
              <a:latin typeface="Arial" charset="0"/>
            </a:endParaRPr>
          </a:p>
        </p:txBody>
      </p:sp>
      <p:pic>
        <p:nvPicPr>
          <p:cNvPr id="11278" name="Tit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4195762" cy="64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93819" y="736312"/>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dirty="0" smtClean="0">
                <a:solidFill>
                  <a:srgbClr val="009DD9"/>
                </a:solidFill>
                <a:latin typeface="Times New Roman" pitchFamily="18" charset="0"/>
                <a:cs typeface="Times New Roman" pitchFamily="18" charset="0"/>
                <a:sym typeface="Symbol" pitchFamily="18" charset="2"/>
              </a:rPr>
              <a:t>3. </a:t>
            </a:r>
            <a:r>
              <a:rPr lang="en-US" altLang="en-US" sz="2400" b="1" dirty="0" err="1" smtClean="0">
                <a:solidFill>
                  <a:srgbClr val="009DD9"/>
                </a:solidFill>
                <a:latin typeface="Times New Roman" pitchFamily="18" charset="0"/>
                <a:cs typeface="Times New Roman" pitchFamily="18" charset="0"/>
                <a:sym typeface="Symbol" pitchFamily="18" charset="2"/>
              </a:rPr>
              <a:t>Lựu</a:t>
            </a:r>
            <a:r>
              <a:rPr lang="en-US" altLang="en-US" sz="2400" b="1" dirty="0" smtClean="0">
                <a:solidFill>
                  <a:srgbClr val="009DD9"/>
                </a:solidFill>
                <a:latin typeface="Times New Roman" pitchFamily="18" charset="0"/>
                <a:cs typeface="Times New Roman" pitchFamily="18" charset="0"/>
                <a:sym typeface="Symbol" pitchFamily="18" charset="2"/>
              </a:rPr>
              <a:t> </a:t>
            </a:r>
            <a:r>
              <a:rPr lang="en-US" altLang="en-US" sz="2400" b="1" dirty="0" err="1" smtClean="0">
                <a:solidFill>
                  <a:srgbClr val="009DD9"/>
                </a:solidFill>
                <a:latin typeface="Times New Roman" pitchFamily="18" charset="0"/>
                <a:cs typeface="Times New Roman" pitchFamily="18" charset="0"/>
                <a:sym typeface="Symbol" pitchFamily="18" charset="2"/>
              </a:rPr>
              <a:t>đạn</a:t>
            </a:r>
            <a:r>
              <a:rPr lang="en-US" altLang="en-US" sz="2400" b="1" dirty="0" smtClean="0">
                <a:solidFill>
                  <a:srgbClr val="009DD9"/>
                </a:solidFill>
                <a:latin typeface="Times New Roman" pitchFamily="18" charset="0"/>
                <a:cs typeface="Times New Roman" pitchFamily="18" charset="0"/>
                <a:sym typeface="Symbol" pitchFamily="18" charset="2"/>
              </a:rPr>
              <a:t> </a:t>
            </a:r>
            <a:r>
              <a:rPr lang="en-US" altLang="en-US" sz="2400" b="1" dirty="0" err="1" smtClean="0">
                <a:solidFill>
                  <a:srgbClr val="009DD9"/>
                </a:solidFill>
                <a:latin typeface="Times New Roman" pitchFamily="18" charset="0"/>
                <a:cs typeface="Times New Roman" pitchFamily="18" charset="0"/>
                <a:sym typeface="Symbol" pitchFamily="18" charset="2"/>
              </a:rPr>
              <a:t>chày</a:t>
            </a:r>
            <a:endParaRPr lang="en-US" altLang="en-US" sz="2400" b="1" dirty="0">
              <a:solidFill>
                <a:srgbClr val="009DD9"/>
              </a:solidFill>
              <a:latin typeface="Times New Roman" pitchFamily="18" charset="0"/>
              <a:cs typeface="Times New Roman" pitchFamily="18" charset="0"/>
              <a:sym typeface="Symbol" pitchFamily="18" charset="2"/>
            </a:endParaRPr>
          </a:p>
        </p:txBody>
      </p:sp>
      <p:sp>
        <p:nvSpPr>
          <p:cNvPr id="26" name="Text Box 7"/>
          <p:cNvSpPr txBox="1">
            <a:spLocks noChangeArrowheads="1"/>
          </p:cNvSpPr>
          <p:nvPr/>
        </p:nvSpPr>
        <p:spPr bwMode="auto">
          <a:xfrm>
            <a:off x="398619" y="1269688"/>
            <a:ext cx="198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smtClean="0">
                <a:solidFill>
                  <a:srgbClr val="0070C0"/>
                </a:solidFill>
                <a:cs typeface="Times New Roman" pitchFamily="18" charset="0"/>
              </a:rPr>
              <a:t>a. </a:t>
            </a:r>
            <a:r>
              <a:rPr lang="en-US" altLang="en-US" sz="2400" b="1" dirty="0" err="1" smtClean="0">
                <a:solidFill>
                  <a:srgbClr val="0070C0"/>
                </a:solidFill>
                <a:cs typeface="Times New Roman" pitchFamily="18" charset="0"/>
              </a:rPr>
              <a:t>Tác</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dụng</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tính</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năng</a:t>
            </a:r>
            <a:r>
              <a:rPr lang="en-US" altLang="en-US" sz="2400" b="1" dirty="0" smtClean="0">
                <a:solidFill>
                  <a:srgbClr val="0070C0"/>
                </a:solidFill>
                <a:cs typeface="Times New Roman" pitchFamily="18" charset="0"/>
              </a:rPr>
              <a:t>:</a:t>
            </a:r>
            <a:endParaRPr lang="en-US" altLang="en-US" sz="2000" b="1" dirty="0">
              <a:solidFill>
                <a:srgbClr val="0070C0"/>
              </a:solidFill>
              <a:cs typeface="Times New Roman" pitchFamily="18" charset="0"/>
            </a:endParaRPr>
          </a:p>
        </p:txBody>
      </p:sp>
      <p:sp>
        <p:nvSpPr>
          <p:cNvPr id="2" name="TextBox 1"/>
          <p:cNvSpPr txBox="1"/>
          <p:nvPr/>
        </p:nvSpPr>
        <p:spPr>
          <a:xfrm>
            <a:off x="398619" y="2100685"/>
            <a:ext cx="3352800" cy="2677656"/>
          </a:xfrm>
          <a:prstGeom prst="rect">
            <a:avLst/>
          </a:prstGeom>
          <a:noFill/>
        </p:spPr>
        <p:txBody>
          <a:bodyPr wrap="square" rtlCol="0">
            <a:spAutoFit/>
          </a:bodyPr>
          <a:lstStyle/>
          <a:p>
            <a:r>
              <a:rPr lang="vi-VN" sz="2400" dirty="0">
                <a:solidFill>
                  <a:srgbClr val="0070C0"/>
                </a:solidFill>
              </a:rPr>
              <a:t>Dùng để sát thương sinh lực địch bằng các mảnh gang </a:t>
            </a:r>
            <a:r>
              <a:rPr lang="vi-VN" sz="2400" dirty="0" smtClean="0">
                <a:solidFill>
                  <a:srgbClr val="0070C0"/>
                </a:solidFill>
              </a:rPr>
              <a:t>v</a:t>
            </a:r>
            <a:r>
              <a:rPr lang="en-US" sz="2400" dirty="0" err="1" smtClean="0">
                <a:solidFill>
                  <a:srgbClr val="0070C0"/>
                </a:solidFill>
              </a:rPr>
              <a:t>ụn</a:t>
            </a:r>
            <a:r>
              <a:rPr lang="vi-VN" sz="2400" dirty="0" smtClean="0">
                <a:solidFill>
                  <a:srgbClr val="0070C0"/>
                </a:solidFill>
              </a:rPr>
              <a:t>, </a:t>
            </a:r>
            <a:r>
              <a:rPr lang="vi-VN" sz="2400" dirty="0">
                <a:solidFill>
                  <a:srgbClr val="0070C0"/>
                </a:solidFill>
              </a:rPr>
              <a:t>bán kính sát thương </a:t>
            </a:r>
            <a:r>
              <a:rPr lang="vi-VN" sz="2400" dirty="0" smtClean="0">
                <a:solidFill>
                  <a:srgbClr val="0070C0"/>
                </a:solidFill>
              </a:rPr>
              <a:t>5m</a:t>
            </a:r>
            <a:r>
              <a:rPr lang="en-US" sz="2400" dirty="0" smtClean="0">
                <a:solidFill>
                  <a:srgbClr val="0070C0"/>
                </a:solidFill>
              </a:rPr>
              <a:t>, </a:t>
            </a:r>
            <a:r>
              <a:rPr lang="vi-VN" sz="2400" dirty="0" smtClean="0">
                <a:solidFill>
                  <a:srgbClr val="0070C0"/>
                </a:solidFill>
              </a:rPr>
              <a:t> </a:t>
            </a:r>
            <a:r>
              <a:rPr lang="en-US" sz="2400" dirty="0" smtClean="0">
                <a:solidFill>
                  <a:srgbClr val="0070C0"/>
                </a:solidFill>
              </a:rPr>
              <a:t>t</a:t>
            </a:r>
            <a:r>
              <a:rPr lang="vi-VN" sz="2400" dirty="0" smtClean="0">
                <a:solidFill>
                  <a:srgbClr val="0070C0"/>
                </a:solidFill>
              </a:rPr>
              <a:t>hời </a:t>
            </a:r>
            <a:r>
              <a:rPr lang="vi-VN" sz="2400" dirty="0">
                <a:solidFill>
                  <a:srgbClr val="0070C0"/>
                </a:solidFill>
              </a:rPr>
              <a:t>gian phát lửa đến khi lựu đạn nổ là 4 – 5 giây, trọng lượng nặng 530g.</a:t>
            </a:r>
            <a:endParaRPr lang="en-US" sz="2400" dirty="0">
              <a:solidFill>
                <a:srgbClr val="0070C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71750"/>
            <a:ext cx="4648200"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5582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solidFill>
                <a:prstClr val="black"/>
              </a:solidFill>
              <a:latin typeface="Arial" charset="0"/>
            </a:endParaRPr>
          </a:p>
        </p:txBody>
      </p:sp>
      <p:sp>
        <p:nvSpPr>
          <p:cNvPr id="2" name="TextBox 1"/>
          <p:cNvSpPr txBox="1"/>
          <p:nvPr/>
        </p:nvSpPr>
        <p:spPr>
          <a:xfrm>
            <a:off x="838200" y="564356"/>
            <a:ext cx="7620000" cy="369332"/>
          </a:xfrm>
          <a:prstGeom prst="rect">
            <a:avLst/>
          </a:prstGeom>
          <a:noFill/>
        </p:spPr>
        <p:txBody>
          <a:bodyPr wrap="square" rtlCol="0">
            <a:spAutoFit/>
          </a:bodyPr>
          <a:lstStyle/>
          <a:p>
            <a:endParaRPr lang="en-US" dirty="0"/>
          </a:p>
        </p:txBody>
      </p:sp>
      <p:pic>
        <p:nvPicPr>
          <p:cNvPr id="15" name="Tit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0"/>
            <a:ext cx="4195762"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564356"/>
            <a:ext cx="2971800" cy="523220"/>
          </a:xfrm>
          <a:prstGeom prst="rect">
            <a:avLst/>
          </a:prstGeom>
          <a:noFill/>
        </p:spPr>
        <p:txBody>
          <a:bodyPr wrap="square" rtlCol="0">
            <a:spAutoFit/>
          </a:bodyPr>
          <a:lstStyle/>
          <a:p>
            <a:r>
              <a:rPr lang="en-US" sz="2800" dirty="0">
                <a:solidFill>
                  <a:srgbClr val="0070C0"/>
                </a:solidFill>
              </a:rPr>
              <a:t>b. </a:t>
            </a:r>
            <a:r>
              <a:rPr lang="en-US" sz="2800" dirty="0" err="1">
                <a:solidFill>
                  <a:srgbClr val="0070C0"/>
                </a:solidFill>
              </a:rPr>
              <a:t>Cấu</a:t>
            </a:r>
            <a:r>
              <a:rPr lang="en-US" sz="2800" dirty="0">
                <a:solidFill>
                  <a:srgbClr val="0070C0"/>
                </a:solidFill>
              </a:rPr>
              <a:t> </a:t>
            </a:r>
            <a:r>
              <a:rPr lang="en-US" sz="2800" dirty="0" err="1">
                <a:solidFill>
                  <a:srgbClr val="0070C0"/>
                </a:solidFill>
              </a:rPr>
              <a:t>tạo</a:t>
            </a:r>
            <a:r>
              <a:rPr lang="en-US" sz="2800" dirty="0">
                <a:solidFill>
                  <a:srgbClr val="0070C0"/>
                </a:solidFill>
              </a:rPr>
              <a:t>.</a:t>
            </a:r>
          </a:p>
        </p:txBody>
      </p:sp>
      <p:sp>
        <p:nvSpPr>
          <p:cNvPr id="5" name="TextBox 4"/>
          <p:cNvSpPr txBox="1"/>
          <p:nvPr/>
        </p:nvSpPr>
        <p:spPr>
          <a:xfrm>
            <a:off x="381000" y="1197977"/>
            <a:ext cx="3733800" cy="3785652"/>
          </a:xfrm>
          <a:prstGeom prst="rect">
            <a:avLst/>
          </a:prstGeom>
          <a:noFill/>
        </p:spPr>
        <p:txBody>
          <a:bodyPr wrap="square" rtlCol="0">
            <a:spAutoFit/>
          </a:bodyPr>
          <a:lstStyle/>
          <a:p>
            <a:r>
              <a:rPr lang="vi-VN" sz="2400" dirty="0">
                <a:solidFill>
                  <a:srgbClr val="0070C0"/>
                </a:solidFill>
              </a:rPr>
              <a:t>Lựu đạn </a:t>
            </a:r>
            <a:r>
              <a:rPr lang="vi-VN" sz="2400" dirty="0" smtClean="0">
                <a:solidFill>
                  <a:srgbClr val="0070C0"/>
                </a:solidFill>
              </a:rPr>
              <a:t>gồ</a:t>
            </a:r>
            <a:r>
              <a:rPr lang="en-US" sz="2400" dirty="0" smtClean="0">
                <a:solidFill>
                  <a:srgbClr val="0070C0"/>
                </a:solidFill>
              </a:rPr>
              <a:t>m</a:t>
            </a:r>
            <a:r>
              <a:rPr lang="vi-VN" sz="2400" dirty="0" smtClean="0">
                <a:solidFill>
                  <a:srgbClr val="0070C0"/>
                </a:solidFill>
              </a:rPr>
              <a:t> </a:t>
            </a:r>
            <a:r>
              <a:rPr lang="vi-VN" sz="2400" dirty="0">
                <a:solidFill>
                  <a:srgbClr val="0070C0"/>
                </a:solidFill>
              </a:rPr>
              <a:t>có hai bộ phận:</a:t>
            </a:r>
          </a:p>
          <a:p>
            <a:r>
              <a:rPr lang="vi-VN" sz="2400" dirty="0">
                <a:solidFill>
                  <a:srgbClr val="0070C0"/>
                </a:solidFill>
              </a:rPr>
              <a:t>- Thân lựu đạn: Cán lựu đạn bằng gỗ, nắp phòng ẩm, vỏ bằng gang, bên trong lựu đạn chứa thuốc nổ TNT.</a:t>
            </a:r>
          </a:p>
          <a:p>
            <a:r>
              <a:rPr lang="vi-VN" sz="2400" dirty="0">
                <a:solidFill>
                  <a:srgbClr val="0070C0"/>
                </a:solidFill>
              </a:rPr>
              <a:t>- Bộ phận gây nổ ở bên trong chính giữa thân lựu đạn: Dây nụ xoè, nụ xoè, dây cháy chậm, kíp</a:t>
            </a:r>
            <a:r>
              <a:rPr lang="vi-VN" dirty="0">
                <a:solidFill>
                  <a:srgbClr val="0070C0"/>
                </a:solidFill>
              </a:rPr>
              <a:t>.</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14350"/>
            <a:ext cx="46863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87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circle(in)">
                                      <p:cBhvr>
                                        <p:cTn id="18"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solidFill>
                <a:prstClr val="black"/>
              </a:solidFill>
              <a:latin typeface="Arial" charset="0"/>
            </a:endParaRPr>
          </a:p>
        </p:txBody>
      </p:sp>
      <p:pic>
        <p:nvPicPr>
          <p:cNvPr id="11278" name="Tit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07" y="0"/>
            <a:ext cx="4195762" cy="59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7"/>
          <p:cNvSpPr txBox="1">
            <a:spLocks noChangeArrowheads="1"/>
          </p:cNvSpPr>
          <p:nvPr/>
        </p:nvSpPr>
        <p:spPr bwMode="auto">
          <a:xfrm>
            <a:off x="337342" y="712348"/>
            <a:ext cx="37774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800" b="1" dirty="0">
                <a:solidFill>
                  <a:srgbClr val="0070C0"/>
                </a:solidFill>
                <a:cs typeface="Times New Roman" pitchFamily="18" charset="0"/>
              </a:rPr>
              <a:t>c</a:t>
            </a:r>
            <a:r>
              <a:rPr lang="en-US" altLang="en-US" sz="2800" b="1" dirty="0" smtClean="0">
                <a:solidFill>
                  <a:srgbClr val="0070C0"/>
                </a:solidFill>
                <a:cs typeface="Times New Roman" pitchFamily="18" charset="0"/>
              </a:rPr>
              <a:t>. </a:t>
            </a:r>
            <a:r>
              <a:rPr lang="en-US" altLang="en-US" sz="2800" b="1" dirty="0" err="1" smtClean="0">
                <a:solidFill>
                  <a:srgbClr val="0070C0"/>
                </a:solidFill>
                <a:cs typeface="Times New Roman" pitchFamily="18" charset="0"/>
              </a:rPr>
              <a:t>Chuyển</a:t>
            </a:r>
            <a:r>
              <a:rPr lang="en-US" altLang="en-US" sz="2800" b="1" dirty="0" smtClean="0">
                <a:solidFill>
                  <a:srgbClr val="0070C0"/>
                </a:solidFill>
                <a:cs typeface="Times New Roman" pitchFamily="18" charset="0"/>
              </a:rPr>
              <a:t> </a:t>
            </a:r>
            <a:r>
              <a:rPr lang="en-US" altLang="en-US" sz="2800" b="1" dirty="0" err="1" smtClean="0">
                <a:solidFill>
                  <a:srgbClr val="0070C0"/>
                </a:solidFill>
                <a:cs typeface="Times New Roman" pitchFamily="18" charset="0"/>
              </a:rPr>
              <a:t>động</a:t>
            </a:r>
            <a:r>
              <a:rPr lang="en-US" altLang="en-US" sz="2800" b="1" dirty="0" smtClean="0">
                <a:solidFill>
                  <a:srgbClr val="0070C0"/>
                </a:solidFill>
                <a:cs typeface="Times New Roman" pitchFamily="18" charset="0"/>
              </a:rPr>
              <a:t> </a:t>
            </a:r>
            <a:r>
              <a:rPr lang="en-US" altLang="en-US" sz="2800" b="1" dirty="0" err="1" smtClean="0">
                <a:solidFill>
                  <a:srgbClr val="0070C0"/>
                </a:solidFill>
                <a:cs typeface="Times New Roman" pitchFamily="18" charset="0"/>
              </a:rPr>
              <a:t>gây</a:t>
            </a:r>
            <a:r>
              <a:rPr lang="en-US" altLang="en-US" sz="2800" b="1" dirty="0" smtClean="0">
                <a:solidFill>
                  <a:srgbClr val="0070C0"/>
                </a:solidFill>
                <a:cs typeface="Times New Roman" pitchFamily="18" charset="0"/>
              </a:rPr>
              <a:t> </a:t>
            </a:r>
            <a:r>
              <a:rPr lang="en-US" altLang="en-US" sz="2800" b="1" dirty="0" err="1" smtClean="0">
                <a:solidFill>
                  <a:srgbClr val="0070C0"/>
                </a:solidFill>
                <a:cs typeface="Times New Roman" pitchFamily="18" charset="0"/>
              </a:rPr>
              <a:t>nổ</a:t>
            </a:r>
            <a:r>
              <a:rPr lang="en-US" altLang="en-US" sz="2800" b="1" dirty="0" smtClean="0">
                <a:solidFill>
                  <a:srgbClr val="0070C0"/>
                </a:solidFill>
                <a:cs typeface="Times New Roman" pitchFamily="18" charset="0"/>
              </a:rPr>
              <a:t>:</a:t>
            </a:r>
            <a:endParaRPr lang="en-US" altLang="en-US" sz="2800" b="1" dirty="0">
              <a:solidFill>
                <a:srgbClr val="0070C0"/>
              </a:solidFill>
              <a:cs typeface="Times New Roman" pitchFamily="18" charset="0"/>
            </a:endParaRPr>
          </a:p>
        </p:txBody>
      </p:sp>
      <p:sp>
        <p:nvSpPr>
          <p:cNvPr id="2" name="TextBox 1"/>
          <p:cNvSpPr txBox="1"/>
          <p:nvPr/>
        </p:nvSpPr>
        <p:spPr>
          <a:xfrm>
            <a:off x="533400" y="1367254"/>
            <a:ext cx="3909525" cy="3539430"/>
          </a:xfrm>
          <a:prstGeom prst="rect">
            <a:avLst/>
          </a:prstGeom>
          <a:noFill/>
        </p:spPr>
        <p:txBody>
          <a:bodyPr wrap="square" rtlCol="0">
            <a:spAutoFit/>
          </a:bodyPr>
          <a:lstStyle/>
          <a:p>
            <a:r>
              <a:rPr lang="vi-VN" sz="2800" dirty="0">
                <a:solidFill>
                  <a:srgbClr val="0070C0"/>
                </a:solidFill>
              </a:rPr>
              <a:t>Khi giật giây nụ xoè, nụ xoè phát lửa đốt cháy dây cháy chậm, dây cháy chậm cháy trong khoảng 4-5s.</a:t>
            </a:r>
          </a:p>
          <a:p>
            <a:r>
              <a:rPr lang="vi-VN" sz="2800" dirty="0">
                <a:solidFill>
                  <a:srgbClr val="0070C0"/>
                </a:solidFill>
              </a:rPr>
              <a:t>Khi dây cháy chậm cháy hết, phụt lửa vào kíp, làm kíp nổ, gây nổ lựu đạn</a:t>
            </a:r>
            <a:r>
              <a:rPr lang="vi-VN" sz="2800" dirty="0"/>
              <a:t>.</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925" y="599182"/>
            <a:ext cx="4687887"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319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20" name="Titl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77" y="0"/>
            <a:ext cx="4088423" cy="64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34"/>
          <p:cNvSpPr>
            <a:spLocks noChangeArrowheads="1"/>
          </p:cNvSpPr>
          <p:nvPr/>
        </p:nvSpPr>
        <p:spPr bwMode="auto">
          <a:xfrm>
            <a:off x="314813" y="667402"/>
            <a:ext cx="3511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b="1" dirty="0">
                <a:solidFill>
                  <a:srgbClr val="0070C0"/>
                </a:solidFill>
              </a:rPr>
              <a:t>1. </a:t>
            </a:r>
            <a:r>
              <a:rPr lang="en-US" altLang="en-US" sz="2400" b="1" dirty="0" err="1">
                <a:solidFill>
                  <a:srgbClr val="0070C0"/>
                </a:solidFill>
              </a:rPr>
              <a:t>Sử</a:t>
            </a:r>
            <a:r>
              <a:rPr lang="en-US" altLang="en-US" sz="2400" b="1" dirty="0">
                <a:solidFill>
                  <a:srgbClr val="0070C0"/>
                </a:solidFill>
              </a:rPr>
              <a:t> </a:t>
            </a:r>
            <a:r>
              <a:rPr lang="en-US" altLang="en-US" sz="2400" b="1" dirty="0" err="1">
                <a:solidFill>
                  <a:srgbClr val="0070C0"/>
                </a:solidFill>
              </a:rPr>
              <a:t>dụng</a:t>
            </a:r>
            <a:r>
              <a:rPr lang="en-US" altLang="en-US" sz="2400" b="1" dirty="0">
                <a:solidFill>
                  <a:srgbClr val="0070C0"/>
                </a:solidFill>
              </a:rPr>
              <a:t>, </a:t>
            </a:r>
            <a:r>
              <a:rPr lang="en-US" altLang="en-US" sz="2400" b="1" dirty="0" err="1">
                <a:solidFill>
                  <a:srgbClr val="0070C0"/>
                </a:solidFill>
              </a:rPr>
              <a:t>giữ</a:t>
            </a:r>
            <a:r>
              <a:rPr lang="en-US" altLang="en-US" sz="2400" b="1" dirty="0">
                <a:solidFill>
                  <a:srgbClr val="0070C0"/>
                </a:solidFill>
              </a:rPr>
              <a:t> </a:t>
            </a:r>
            <a:r>
              <a:rPr lang="en-US" altLang="en-US" sz="2400" b="1" dirty="0" err="1">
                <a:solidFill>
                  <a:srgbClr val="0070C0"/>
                </a:solidFill>
              </a:rPr>
              <a:t>gìn</a:t>
            </a:r>
            <a:r>
              <a:rPr lang="en-US" altLang="en-US" sz="2400" b="1" dirty="0">
                <a:solidFill>
                  <a:srgbClr val="0070C0"/>
                </a:solidFill>
              </a:rPr>
              <a:t> </a:t>
            </a:r>
            <a:r>
              <a:rPr lang="en-US" altLang="en-US" sz="2400" b="1" dirty="0" err="1">
                <a:solidFill>
                  <a:srgbClr val="0070C0"/>
                </a:solidFill>
              </a:rPr>
              <a:t>lựu</a:t>
            </a:r>
            <a:r>
              <a:rPr lang="en-US" altLang="en-US" sz="2400" b="1" dirty="0">
                <a:solidFill>
                  <a:srgbClr val="0070C0"/>
                </a:solidFill>
              </a:rPr>
              <a:t> </a:t>
            </a:r>
            <a:r>
              <a:rPr lang="en-US" altLang="en-US" sz="2400" b="1" dirty="0" err="1">
                <a:solidFill>
                  <a:srgbClr val="0070C0"/>
                </a:solidFill>
              </a:rPr>
              <a:t>đạn</a:t>
            </a:r>
            <a:r>
              <a:rPr lang="en-US" altLang="en-US" sz="2400" b="1" dirty="0">
                <a:solidFill>
                  <a:srgbClr val="0070C0"/>
                </a:solidFill>
              </a:rPr>
              <a:t> </a:t>
            </a:r>
            <a:r>
              <a:rPr lang="en-US" altLang="en-US" sz="2400" b="1" dirty="0" err="1">
                <a:solidFill>
                  <a:srgbClr val="0070C0"/>
                </a:solidFill>
              </a:rPr>
              <a:t>thật</a:t>
            </a:r>
            <a:endParaRPr lang="en-US" altLang="en-US" sz="2400" b="1" dirty="0">
              <a:solidFill>
                <a:srgbClr val="0070C0"/>
              </a:solidFill>
            </a:endParaRPr>
          </a:p>
        </p:txBody>
      </p:sp>
      <p:sp>
        <p:nvSpPr>
          <p:cNvPr id="28" name="Rectangle 36"/>
          <p:cNvSpPr>
            <a:spLocks noChangeArrowheads="1"/>
          </p:cNvSpPr>
          <p:nvPr/>
        </p:nvSpPr>
        <p:spPr bwMode="auto">
          <a:xfrm>
            <a:off x="533400" y="1509392"/>
            <a:ext cx="28135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b="1" dirty="0">
                <a:solidFill>
                  <a:srgbClr val="0070C0"/>
                </a:solidFill>
              </a:rPr>
              <a:t>a) </a:t>
            </a:r>
            <a:r>
              <a:rPr lang="en-US" altLang="en-US" sz="2400" b="1" dirty="0" err="1">
                <a:solidFill>
                  <a:srgbClr val="0070C0"/>
                </a:solidFill>
              </a:rPr>
              <a:t>Sử</a:t>
            </a:r>
            <a:r>
              <a:rPr lang="en-US" altLang="en-US" sz="2400" b="1" dirty="0">
                <a:solidFill>
                  <a:srgbClr val="0070C0"/>
                </a:solidFill>
              </a:rPr>
              <a:t> </a:t>
            </a:r>
            <a:r>
              <a:rPr lang="en-US" altLang="en-US" sz="2400" b="1" dirty="0" err="1">
                <a:solidFill>
                  <a:srgbClr val="0070C0"/>
                </a:solidFill>
              </a:rPr>
              <a:t>dụng</a:t>
            </a:r>
            <a:r>
              <a:rPr lang="en-US" altLang="en-US" sz="2400" b="1" dirty="0">
                <a:solidFill>
                  <a:srgbClr val="0070C0"/>
                </a:solidFill>
              </a:rPr>
              <a:t> </a:t>
            </a:r>
            <a:r>
              <a:rPr lang="en-US" altLang="en-US" sz="2400" b="1" dirty="0" err="1">
                <a:solidFill>
                  <a:srgbClr val="0070C0"/>
                </a:solidFill>
              </a:rPr>
              <a:t>lựu</a:t>
            </a:r>
            <a:r>
              <a:rPr lang="en-US" altLang="en-US" sz="2400" b="1" dirty="0">
                <a:solidFill>
                  <a:srgbClr val="0070C0"/>
                </a:solidFill>
              </a:rPr>
              <a:t> </a:t>
            </a:r>
            <a:r>
              <a:rPr lang="en-US" altLang="en-US" sz="2400" b="1" dirty="0" err="1">
                <a:solidFill>
                  <a:srgbClr val="0070C0"/>
                </a:solidFill>
              </a:rPr>
              <a:t>đạn</a:t>
            </a:r>
            <a:r>
              <a:rPr lang="en-US" altLang="en-US" sz="2400" b="1" dirty="0">
                <a:solidFill>
                  <a:srgbClr val="0070C0"/>
                </a:solidFill>
              </a:rPr>
              <a:t>:</a:t>
            </a:r>
          </a:p>
        </p:txBody>
      </p:sp>
      <p:sp>
        <p:nvSpPr>
          <p:cNvPr id="31" name="Rectangle 37"/>
          <p:cNvSpPr>
            <a:spLocks noChangeArrowheads="1"/>
          </p:cNvSpPr>
          <p:nvPr/>
        </p:nvSpPr>
        <p:spPr bwMode="auto">
          <a:xfrm>
            <a:off x="7390" y="2341052"/>
            <a:ext cx="89842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400" dirty="0">
                <a:solidFill>
                  <a:srgbClr val="00B050"/>
                </a:solidFill>
              </a:rPr>
              <a:t>- </a:t>
            </a:r>
            <a:r>
              <a:rPr lang="en-US" altLang="en-US" sz="2400" dirty="0" err="1">
                <a:solidFill>
                  <a:srgbClr val="00B050"/>
                </a:solidFill>
              </a:rPr>
              <a:t>Phải</a:t>
            </a:r>
            <a:r>
              <a:rPr lang="en-US" altLang="en-US" sz="2400" dirty="0">
                <a:solidFill>
                  <a:srgbClr val="00B050"/>
                </a:solidFill>
              </a:rPr>
              <a:t> </a:t>
            </a:r>
            <a:r>
              <a:rPr lang="en-US" altLang="en-US" sz="2400" dirty="0" err="1">
                <a:solidFill>
                  <a:srgbClr val="00B050"/>
                </a:solidFill>
              </a:rPr>
              <a:t>nắm</a:t>
            </a:r>
            <a:r>
              <a:rPr lang="en-US" altLang="en-US" sz="2400" dirty="0">
                <a:solidFill>
                  <a:srgbClr val="00B050"/>
                </a:solidFill>
              </a:rPr>
              <a:t> </a:t>
            </a:r>
            <a:r>
              <a:rPr lang="en-US" altLang="en-US" sz="2400" dirty="0" err="1">
                <a:solidFill>
                  <a:srgbClr val="00B050"/>
                </a:solidFill>
              </a:rPr>
              <a:t>vững</a:t>
            </a:r>
            <a:r>
              <a:rPr lang="en-US" altLang="en-US" sz="2400" dirty="0">
                <a:solidFill>
                  <a:srgbClr val="00B050"/>
                </a:solidFill>
              </a:rPr>
              <a:t> </a:t>
            </a:r>
            <a:r>
              <a:rPr lang="en-US" altLang="en-US" sz="2400" dirty="0" err="1">
                <a:solidFill>
                  <a:srgbClr val="00B050"/>
                </a:solidFill>
              </a:rPr>
              <a:t>tính</a:t>
            </a:r>
            <a:r>
              <a:rPr lang="en-US" altLang="en-US" sz="2400" dirty="0">
                <a:solidFill>
                  <a:srgbClr val="00B050"/>
                </a:solidFill>
              </a:rPr>
              <a:t> </a:t>
            </a:r>
            <a:r>
              <a:rPr lang="en-US" altLang="en-US" sz="2400" dirty="0" err="1">
                <a:solidFill>
                  <a:srgbClr val="00B050"/>
                </a:solidFill>
              </a:rPr>
              <a:t>năng</a:t>
            </a:r>
            <a:r>
              <a:rPr lang="en-US" altLang="en-US" sz="2400" dirty="0">
                <a:solidFill>
                  <a:srgbClr val="00B050"/>
                </a:solidFill>
              </a:rPr>
              <a:t> </a:t>
            </a:r>
            <a:r>
              <a:rPr lang="en-US" altLang="en-US" sz="2400" dirty="0" err="1">
                <a:solidFill>
                  <a:srgbClr val="00B050"/>
                </a:solidFill>
              </a:rPr>
              <a:t>chiến</a:t>
            </a:r>
            <a:r>
              <a:rPr lang="en-US" altLang="en-US" sz="2400" dirty="0">
                <a:solidFill>
                  <a:srgbClr val="00B050"/>
                </a:solidFill>
              </a:rPr>
              <a:t> </a:t>
            </a:r>
            <a:r>
              <a:rPr lang="en-US" altLang="en-US" sz="2400" dirty="0" err="1">
                <a:solidFill>
                  <a:srgbClr val="00B050"/>
                </a:solidFill>
              </a:rPr>
              <a:t>đấu</a:t>
            </a:r>
            <a:r>
              <a:rPr lang="en-US" altLang="en-US" sz="2400" dirty="0">
                <a:solidFill>
                  <a:srgbClr val="00B050"/>
                </a:solidFill>
              </a:rPr>
              <a:t>, </a:t>
            </a:r>
            <a:r>
              <a:rPr lang="en-US" altLang="en-US" sz="2400" dirty="0" err="1">
                <a:solidFill>
                  <a:srgbClr val="00B050"/>
                </a:solidFill>
              </a:rPr>
              <a:t>cấu</a:t>
            </a:r>
            <a:r>
              <a:rPr lang="en-US" altLang="en-US" sz="2400" dirty="0">
                <a:solidFill>
                  <a:srgbClr val="00B050"/>
                </a:solidFill>
              </a:rPr>
              <a:t> </a:t>
            </a:r>
            <a:r>
              <a:rPr lang="en-US" altLang="en-US" sz="2400" dirty="0" err="1">
                <a:solidFill>
                  <a:srgbClr val="00B050"/>
                </a:solidFill>
              </a:rPr>
              <a:t>tạo</a:t>
            </a:r>
            <a:r>
              <a:rPr lang="en-US" altLang="en-US" sz="2400" dirty="0">
                <a:solidFill>
                  <a:srgbClr val="00B050"/>
                </a:solidFill>
              </a:rPr>
              <a:t>, </a:t>
            </a:r>
            <a:r>
              <a:rPr lang="en-US" altLang="en-US" sz="2400" dirty="0" err="1">
                <a:solidFill>
                  <a:srgbClr val="00B050"/>
                </a:solidFill>
              </a:rPr>
              <a:t>thành</a:t>
            </a:r>
            <a:r>
              <a:rPr lang="en-US" altLang="en-US" sz="2400" dirty="0">
                <a:solidFill>
                  <a:srgbClr val="00B050"/>
                </a:solidFill>
              </a:rPr>
              <a:t> </a:t>
            </a:r>
            <a:r>
              <a:rPr lang="en-US" altLang="en-US" sz="2400" dirty="0" err="1">
                <a:solidFill>
                  <a:srgbClr val="00B050"/>
                </a:solidFill>
              </a:rPr>
              <a:t>thạo</a:t>
            </a:r>
            <a:r>
              <a:rPr lang="en-US" altLang="en-US" sz="2400" dirty="0">
                <a:solidFill>
                  <a:srgbClr val="00B050"/>
                </a:solidFill>
              </a:rPr>
              <a:t> </a:t>
            </a:r>
            <a:r>
              <a:rPr lang="en-US" altLang="en-US" sz="2400" dirty="0" err="1">
                <a:solidFill>
                  <a:srgbClr val="00B050"/>
                </a:solidFill>
              </a:rPr>
              <a:t>động</a:t>
            </a:r>
            <a:r>
              <a:rPr lang="en-US" altLang="en-US" sz="2400" dirty="0">
                <a:solidFill>
                  <a:srgbClr val="00B050"/>
                </a:solidFill>
              </a:rPr>
              <a:t> </a:t>
            </a:r>
            <a:r>
              <a:rPr lang="en-US" altLang="en-US" sz="2400" dirty="0" err="1">
                <a:solidFill>
                  <a:srgbClr val="00B050"/>
                </a:solidFill>
              </a:rPr>
              <a:t>tác</a:t>
            </a:r>
            <a:r>
              <a:rPr lang="en-US" altLang="en-US" sz="2400" dirty="0">
                <a:solidFill>
                  <a:srgbClr val="00B050"/>
                </a:solidFill>
              </a:rPr>
              <a:t>.</a:t>
            </a:r>
          </a:p>
        </p:txBody>
      </p:sp>
      <p:sp>
        <p:nvSpPr>
          <p:cNvPr id="33" name="Rectangle 38"/>
          <p:cNvSpPr>
            <a:spLocks noChangeArrowheads="1"/>
          </p:cNvSpPr>
          <p:nvPr/>
        </p:nvSpPr>
        <p:spPr bwMode="auto">
          <a:xfrm>
            <a:off x="7390" y="2724150"/>
            <a:ext cx="8755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dirty="0">
                <a:solidFill>
                  <a:srgbClr val="00B050"/>
                </a:solidFill>
              </a:rPr>
              <a:t>- </a:t>
            </a:r>
            <a:r>
              <a:rPr lang="en-US" altLang="en-US" sz="2400" dirty="0" err="1">
                <a:solidFill>
                  <a:srgbClr val="00B050"/>
                </a:solidFill>
              </a:rPr>
              <a:t>Sử</a:t>
            </a:r>
            <a:r>
              <a:rPr lang="en-US" altLang="en-US" sz="2400" dirty="0">
                <a:solidFill>
                  <a:srgbClr val="00B050"/>
                </a:solidFill>
              </a:rPr>
              <a:t> </a:t>
            </a:r>
            <a:r>
              <a:rPr lang="en-US" altLang="en-US" sz="2400" dirty="0" err="1">
                <a:solidFill>
                  <a:srgbClr val="00B050"/>
                </a:solidFill>
              </a:rPr>
              <a:t>dụng</a:t>
            </a:r>
            <a:r>
              <a:rPr lang="en-US" altLang="en-US" sz="2400" dirty="0">
                <a:solidFill>
                  <a:srgbClr val="00B050"/>
                </a:solidFill>
              </a:rPr>
              <a:t> </a:t>
            </a:r>
            <a:r>
              <a:rPr lang="en-US" altLang="en-US" sz="2400" dirty="0" err="1">
                <a:solidFill>
                  <a:srgbClr val="00B050"/>
                </a:solidFill>
              </a:rPr>
              <a:t>theo</a:t>
            </a:r>
            <a:r>
              <a:rPr lang="en-US" altLang="en-US" sz="2400" dirty="0">
                <a:solidFill>
                  <a:srgbClr val="00B050"/>
                </a:solidFill>
              </a:rPr>
              <a:t> </a:t>
            </a:r>
            <a:r>
              <a:rPr lang="en-US" altLang="en-US" sz="2400" dirty="0" err="1">
                <a:solidFill>
                  <a:srgbClr val="00B050"/>
                </a:solidFill>
              </a:rPr>
              <a:t>lệnh</a:t>
            </a:r>
            <a:r>
              <a:rPr lang="en-US" altLang="en-US" sz="2400" dirty="0">
                <a:solidFill>
                  <a:srgbClr val="00B050"/>
                </a:solidFill>
              </a:rPr>
              <a:t> </a:t>
            </a:r>
            <a:r>
              <a:rPr lang="en-US" altLang="en-US" sz="2400" dirty="0" err="1">
                <a:solidFill>
                  <a:srgbClr val="00B050"/>
                </a:solidFill>
              </a:rPr>
              <a:t>của</a:t>
            </a:r>
            <a:r>
              <a:rPr lang="en-US" altLang="en-US" sz="2400" dirty="0">
                <a:solidFill>
                  <a:srgbClr val="00B050"/>
                </a:solidFill>
              </a:rPr>
              <a:t> </a:t>
            </a:r>
            <a:r>
              <a:rPr lang="en-US" altLang="en-US" sz="2400" dirty="0" err="1">
                <a:solidFill>
                  <a:srgbClr val="00B050"/>
                </a:solidFill>
              </a:rPr>
              <a:t>người</a:t>
            </a:r>
            <a:r>
              <a:rPr lang="en-US" altLang="en-US" sz="2400" dirty="0">
                <a:solidFill>
                  <a:srgbClr val="00B050"/>
                </a:solidFill>
              </a:rPr>
              <a:t> </a:t>
            </a:r>
            <a:r>
              <a:rPr lang="en-US" altLang="en-US" sz="2400" dirty="0" err="1">
                <a:solidFill>
                  <a:srgbClr val="00B050"/>
                </a:solidFill>
              </a:rPr>
              <a:t>chỉ</a:t>
            </a:r>
            <a:r>
              <a:rPr lang="en-US" altLang="en-US" sz="2400" dirty="0">
                <a:solidFill>
                  <a:srgbClr val="00B050"/>
                </a:solidFill>
              </a:rPr>
              <a:t> </a:t>
            </a:r>
            <a:r>
              <a:rPr lang="en-US" altLang="en-US" sz="2400" dirty="0" err="1">
                <a:solidFill>
                  <a:srgbClr val="00B050"/>
                </a:solidFill>
              </a:rPr>
              <a:t>huy</a:t>
            </a:r>
            <a:r>
              <a:rPr lang="en-US" altLang="en-US" sz="2400" dirty="0">
                <a:solidFill>
                  <a:srgbClr val="00B050"/>
                </a:solidFill>
              </a:rPr>
              <a:t>, </a:t>
            </a:r>
            <a:r>
              <a:rPr lang="en-US" altLang="en-US" sz="2400" dirty="0" err="1">
                <a:solidFill>
                  <a:srgbClr val="00B050"/>
                </a:solidFill>
              </a:rPr>
              <a:t>theo</a:t>
            </a:r>
            <a:r>
              <a:rPr lang="en-US" altLang="en-US" sz="2400" dirty="0">
                <a:solidFill>
                  <a:srgbClr val="00B050"/>
                </a:solidFill>
              </a:rPr>
              <a:t> </a:t>
            </a:r>
            <a:r>
              <a:rPr lang="en-US" altLang="en-US" sz="2400" dirty="0" err="1">
                <a:solidFill>
                  <a:srgbClr val="00B050"/>
                </a:solidFill>
              </a:rPr>
              <a:t>nhiệm</a:t>
            </a:r>
            <a:r>
              <a:rPr lang="en-US" altLang="en-US" sz="2400" dirty="0">
                <a:solidFill>
                  <a:srgbClr val="00B050"/>
                </a:solidFill>
              </a:rPr>
              <a:t> </a:t>
            </a:r>
            <a:r>
              <a:rPr lang="en-US" altLang="en-US" sz="2400" dirty="0" err="1">
                <a:solidFill>
                  <a:srgbClr val="00B050"/>
                </a:solidFill>
              </a:rPr>
              <a:t>vụ</a:t>
            </a:r>
            <a:r>
              <a:rPr lang="en-US" altLang="en-US" sz="2400" dirty="0">
                <a:solidFill>
                  <a:srgbClr val="00B050"/>
                </a:solidFill>
              </a:rPr>
              <a:t> </a:t>
            </a:r>
            <a:r>
              <a:rPr lang="en-US" altLang="en-US" sz="2400" dirty="0" err="1">
                <a:solidFill>
                  <a:srgbClr val="00B050"/>
                </a:solidFill>
              </a:rPr>
              <a:t>chiến</a:t>
            </a:r>
            <a:r>
              <a:rPr lang="en-US" altLang="en-US" sz="2400" dirty="0">
                <a:solidFill>
                  <a:srgbClr val="00B050"/>
                </a:solidFill>
              </a:rPr>
              <a:t> </a:t>
            </a:r>
            <a:r>
              <a:rPr lang="en-US" altLang="en-US" sz="2400" dirty="0" err="1">
                <a:solidFill>
                  <a:srgbClr val="00B050"/>
                </a:solidFill>
              </a:rPr>
              <a:t>đấu</a:t>
            </a:r>
            <a:r>
              <a:rPr lang="en-US" altLang="en-US" sz="2400" dirty="0">
                <a:solidFill>
                  <a:srgbClr val="00B050"/>
                </a:solidFill>
              </a:rPr>
              <a:t>.</a:t>
            </a:r>
          </a:p>
        </p:txBody>
      </p:sp>
      <p:sp>
        <p:nvSpPr>
          <p:cNvPr id="34" name="Rectangle 39"/>
          <p:cNvSpPr>
            <a:spLocks noChangeArrowheads="1"/>
          </p:cNvSpPr>
          <p:nvPr/>
        </p:nvSpPr>
        <p:spPr bwMode="auto">
          <a:xfrm>
            <a:off x="13997" y="3185815"/>
            <a:ext cx="84442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400" dirty="0">
                <a:solidFill>
                  <a:srgbClr val="00B050"/>
                </a:solidFill>
              </a:rPr>
              <a:t>- </a:t>
            </a:r>
            <a:r>
              <a:rPr lang="en-US" altLang="en-US" sz="2400" dirty="0" err="1">
                <a:solidFill>
                  <a:srgbClr val="00B050"/>
                </a:solidFill>
              </a:rPr>
              <a:t>Vận</a:t>
            </a:r>
            <a:r>
              <a:rPr lang="en-US" altLang="en-US" sz="2400" dirty="0">
                <a:solidFill>
                  <a:srgbClr val="00B050"/>
                </a:solidFill>
              </a:rPr>
              <a:t> </a:t>
            </a:r>
            <a:r>
              <a:rPr lang="en-US" altLang="en-US" sz="2400" dirty="0" err="1">
                <a:solidFill>
                  <a:srgbClr val="00B050"/>
                </a:solidFill>
              </a:rPr>
              <a:t>dụng</a:t>
            </a:r>
            <a:r>
              <a:rPr lang="en-US" altLang="en-US" sz="2400" dirty="0">
                <a:solidFill>
                  <a:srgbClr val="00B050"/>
                </a:solidFill>
              </a:rPr>
              <a:t> </a:t>
            </a:r>
            <a:r>
              <a:rPr lang="en-US" altLang="en-US" sz="2400" dirty="0" err="1">
                <a:solidFill>
                  <a:srgbClr val="00B050"/>
                </a:solidFill>
              </a:rPr>
              <a:t>đúng</a:t>
            </a:r>
            <a:r>
              <a:rPr lang="en-US" altLang="en-US" sz="2400" dirty="0">
                <a:solidFill>
                  <a:srgbClr val="00B050"/>
                </a:solidFill>
              </a:rPr>
              <a:t> </a:t>
            </a:r>
            <a:r>
              <a:rPr lang="en-US" altLang="en-US" sz="2400" dirty="0" err="1">
                <a:solidFill>
                  <a:srgbClr val="00B050"/>
                </a:solidFill>
              </a:rPr>
              <a:t>tư</a:t>
            </a:r>
            <a:r>
              <a:rPr lang="en-US" altLang="en-US" sz="2400" dirty="0">
                <a:solidFill>
                  <a:srgbClr val="00B050"/>
                </a:solidFill>
              </a:rPr>
              <a:t> </a:t>
            </a:r>
            <a:r>
              <a:rPr lang="en-US" altLang="en-US" sz="2400" dirty="0" err="1">
                <a:solidFill>
                  <a:srgbClr val="00B050"/>
                </a:solidFill>
              </a:rPr>
              <a:t>thế</a:t>
            </a:r>
            <a:r>
              <a:rPr lang="en-US" altLang="en-US" sz="2400" dirty="0">
                <a:solidFill>
                  <a:srgbClr val="00B050"/>
                </a:solidFill>
              </a:rPr>
              <a:t>, </a:t>
            </a:r>
            <a:r>
              <a:rPr lang="en-US" altLang="en-US" sz="2400" dirty="0" err="1">
                <a:solidFill>
                  <a:srgbClr val="00B050"/>
                </a:solidFill>
              </a:rPr>
              <a:t>bảo</a:t>
            </a:r>
            <a:r>
              <a:rPr lang="en-US" altLang="en-US" sz="2400" dirty="0">
                <a:solidFill>
                  <a:srgbClr val="00B050"/>
                </a:solidFill>
              </a:rPr>
              <a:t> </a:t>
            </a:r>
            <a:r>
              <a:rPr lang="en-US" altLang="en-US" sz="2400" dirty="0" err="1">
                <a:solidFill>
                  <a:srgbClr val="00B050"/>
                </a:solidFill>
              </a:rPr>
              <a:t>đảm</a:t>
            </a:r>
            <a:r>
              <a:rPr lang="en-US" altLang="en-US" sz="2400" dirty="0">
                <a:solidFill>
                  <a:srgbClr val="00B050"/>
                </a:solidFill>
              </a:rPr>
              <a:t> </a:t>
            </a:r>
            <a:r>
              <a:rPr lang="en-US" altLang="en-US" sz="2400" dirty="0" err="1">
                <a:solidFill>
                  <a:srgbClr val="00B050"/>
                </a:solidFill>
              </a:rPr>
              <a:t>tiêu</a:t>
            </a:r>
            <a:r>
              <a:rPr lang="en-US" altLang="en-US" sz="2400" dirty="0">
                <a:solidFill>
                  <a:srgbClr val="00B050"/>
                </a:solidFill>
              </a:rPr>
              <a:t> </a:t>
            </a:r>
            <a:r>
              <a:rPr lang="en-US" altLang="en-US" sz="2400" dirty="0" err="1">
                <a:solidFill>
                  <a:srgbClr val="00B050"/>
                </a:solidFill>
              </a:rPr>
              <a:t>diệt</a:t>
            </a:r>
            <a:r>
              <a:rPr lang="en-US" altLang="en-US" sz="2400" dirty="0">
                <a:solidFill>
                  <a:srgbClr val="00B050"/>
                </a:solidFill>
              </a:rPr>
              <a:t> </a:t>
            </a:r>
            <a:r>
              <a:rPr lang="en-US" altLang="en-US" sz="2400" dirty="0" err="1">
                <a:solidFill>
                  <a:srgbClr val="00B050"/>
                </a:solidFill>
              </a:rPr>
              <a:t>địch</a:t>
            </a:r>
            <a:r>
              <a:rPr lang="en-US" altLang="en-US" sz="2400" dirty="0">
                <a:solidFill>
                  <a:srgbClr val="00B050"/>
                </a:solidFill>
              </a:rPr>
              <a:t>, </a:t>
            </a:r>
            <a:r>
              <a:rPr lang="en-US" altLang="en-US" sz="2400" dirty="0" err="1">
                <a:solidFill>
                  <a:srgbClr val="00B050"/>
                </a:solidFill>
              </a:rPr>
              <a:t>giữ</a:t>
            </a:r>
            <a:r>
              <a:rPr lang="en-US" altLang="en-US" sz="2400" dirty="0">
                <a:solidFill>
                  <a:srgbClr val="00B050"/>
                </a:solidFill>
              </a:rPr>
              <a:t> an </a:t>
            </a:r>
            <a:r>
              <a:rPr lang="en-US" altLang="en-US" sz="2400" dirty="0" err="1">
                <a:solidFill>
                  <a:srgbClr val="00B050"/>
                </a:solidFill>
              </a:rPr>
              <a:t>toàn</a:t>
            </a:r>
            <a:r>
              <a:rPr lang="en-US" altLang="en-US" sz="2400" dirty="0">
                <a:solidFill>
                  <a:srgbClr val="00B050"/>
                </a:solidFill>
              </a:rPr>
              <a:t> </a:t>
            </a:r>
            <a:r>
              <a:rPr lang="en-US" altLang="en-US" sz="2400" dirty="0" err="1">
                <a:solidFill>
                  <a:srgbClr val="00B050"/>
                </a:solidFill>
              </a:rPr>
              <a:t>cho</a:t>
            </a:r>
            <a:r>
              <a:rPr lang="en-US" altLang="en-US" sz="2400" dirty="0">
                <a:solidFill>
                  <a:srgbClr val="00B050"/>
                </a:solidFill>
              </a:rPr>
              <a:t> </a:t>
            </a:r>
            <a:r>
              <a:rPr lang="en-US" altLang="en-US" sz="2400" dirty="0" err="1">
                <a:solidFill>
                  <a:srgbClr val="00B050"/>
                </a:solidFill>
              </a:rPr>
              <a:t>mình</a:t>
            </a:r>
            <a:r>
              <a:rPr lang="en-US" altLang="en-US" sz="2400" dirty="0">
                <a:solidFill>
                  <a:srgbClr val="00B050"/>
                </a:solidFill>
              </a:rPr>
              <a:t> </a:t>
            </a:r>
            <a:r>
              <a:rPr lang="en-US" altLang="en-US" sz="2400" dirty="0" err="1">
                <a:solidFill>
                  <a:srgbClr val="00B050"/>
                </a:solidFill>
              </a:rPr>
              <a:t>và</a:t>
            </a:r>
            <a:r>
              <a:rPr lang="en-US" altLang="en-US" sz="2400" dirty="0">
                <a:solidFill>
                  <a:srgbClr val="00B050"/>
                </a:solidFill>
              </a:rPr>
              <a:t> </a:t>
            </a:r>
            <a:r>
              <a:rPr lang="en-US" altLang="en-US" sz="2400" dirty="0" err="1">
                <a:solidFill>
                  <a:srgbClr val="00B050"/>
                </a:solidFill>
              </a:rPr>
              <a:t>đồng</a:t>
            </a:r>
            <a:r>
              <a:rPr lang="en-US" altLang="en-US" sz="2400" dirty="0">
                <a:solidFill>
                  <a:srgbClr val="00B050"/>
                </a:solidFill>
              </a:rPr>
              <a:t> </a:t>
            </a:r>
            <a:r>
              <a:rPr lang="en-US" altLang="en-US" sz="2400" dirty="0" err="1">
                <a:solidFill>
                  <a:srgbClr val="00B050"/>
                </a:solidFill>
              </a:rPr>
              <a:t>đội</a:t>
            </a:r>
            <a:r>
              <a:rPr lang="en-US" altLang="en-US" sz="2400" dirty="0">
                <a:solidFill>
                  <a:srgbClr val="00B050"/>
                </a:solidFill>
              </a:rPr>
              <a:t>.</a:t>
            </a:r>
          </a:p>
        </p:txBody>
      </p:sp>
      <p:sp>
        <p:nvSpPr>
          <p:cNvPr id="35" name="Rectangle 40"/>
          <p:cNvSpPr>
            <a:spLocks noChangeArrowheads="1"/>
          </p:cNvSpPr>
          <p:nvPr/>
        </p:nvSpPr>
        <p:spPr bwMode="auto">
          <a:xfrm>
            <a:off x="-17586" y="4016812"/>
            <a:ext cx="847578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dirty="0">
                <a:solidFill>
                  <a:srgbClr val="00B050"/>
                </a:solidFill>
              </a:rPr>
              <a:t>- </a:t>
            </a:r>
            <a:r>
              <a:rPr lang="en-US" altLang="en-US" sz="2400" dirty="0" err="1">
                <a:solidFill>
                  <a:srgbClr val="00B050"/>
                </a:solidFill>
              </a:rPr>
              <a:t>Ném</a:t>
            </a:r>
            <a:r>
              <a:rPr lang="en-US" altLang="en-US" sz="2400" dirty="0">
                <a:solidFill>
                  <a:srgbClr val="00B050"/>
                </a:solidFill>
              </a:rPr>
              <a:t> </a:t>
            </a:r>
            <a:r>
              <a:rPr lang="en-US" altLang="en-US" sz="2400" dirty="0" err="1" smtClean="0">
                <a:solidFill>
                  <a:srgbClr val="00B050"/>
                </a:solidFill>
              </a:rPr>
              <a:t>xong</a:t>
            </a:r>
            <a:r>
              <a:rPr lang="en-US" altLang="en-US" sz="2400" dirty="0" smtClean="0">
                <a:solidFill>
                  <a:srgbClr val="00B050"/>
                </a:solidFill>
              </a:rPr>
              <a:t> </a:t>
            </a:r>
            <a:r>
              <a:rPr lang="en-US" altLang="en-US" sz="2400" dirty="0" err="1" smtClean="0">
                <a:solidFill>
                  <a:srgbClr val="00B050"/>
                </a:solidFill>
              </a:rPr>
              <a:t>phải</a:t>
            </a:r>
            <a:r>
              <a:rPr lang="en-US" altLang="en-US" sz="2400" dirty="0" smtClean="0">
                <a:solidFill>
                  <a:srgbClr val="00B050"/>
                </a:solidFill>
              </a:rPr>
              <a:t> </a:t>
            </a:r>
            <a:r>
              <a:rPr lang="en-US" altLang="en-US" sz="2400" dirty="0" err="1">
                <a:solidFill>
                  <a:srgbClr val="00B050"/>
                </a:solidFill>
              </a:rPr>
              <a:t>quan</a:t>
            </a:r>
            <a:r>
              <a:rPr lang="en-US" altLang="en-US" sz="2400" dirty="0">
                <a:solidFill>
                  <a:srgbClr val="00B050"/>
                </a:solidFill>
              </a:rPr>
              <a:t> </a:t>
            </a:r>
            <a:r>
              <a:rPr lang="en-US" altLang="en-US" sz="2400" dirty="0" err="1">
                <a:solidFill>
                  <a:srgbClr val="00B050"/>
                </a:solidFill>
              </a:rPr>
              <a:t>sát</a:t>
            </a:r>
            <a:r>
              <a:rPr lang="en-US" altLang="en-US" sz="2400" dirty="0">
                <a:solidFill>
                  <a:srgbClr val="00B050"/>
                </a:solidFill>
              </a:rPr>
              <a:t> </a:t>
            </a:r>
            <a:r>
              <a:rPr lang="en-US" altLang="en-US" sz="2400" dirty="0" err="1">
                <a:solidFill>
                  <a:srgbClr val="00B050"/>
                </a:solidFill>
              </a:rPr>
              <a:t>kết</a:t>
            </a:r>
            <a:r>
              <a:rPr lang="en-US" altLang="en-US" sz="2400" dirty="0">
                <a:solidFill>
                  <a:srgbClr val="00B050"/>
                </a:solidFill>
              </a:rPr>
              <a:t> </a:t>
            </a:r>
            <a:r>
              <a:rPr lang="en-US" altLang="en-US" sz="2400" dirty="0" err="1">
                <a:solidFill>
                  <a:srgbClr val="00B050"/>
                </a:solidFill>
              </a:rPr>
              <a:t>quả</a:t>
            </a:r>
            <a:r>
              <a:rPr lang="en-US" altLang="en-US" sz="2400" dirty="0">
                <a:solidFill>
                  <a:srgbClr val="00B050"/>
                </a:solidFill>
              </a:rPr>
              <a:t> </a:t>
            </a:r>
            <a:r>
              <a:rPr lang="en-US" altLang="en-US" sz="2400" dirty="0" err="1">
                <a:solidFill>
                  <a:srgbClr val="00B050"/>
                </a:solidFill>
              </a:rPr>
              <a:t>và</a:t>
            </a:r>
            <a:r>
              <a:rPr lang="en-US" altLang="en-US" sz="2400" dirty="0">
                <a:solidFill>
                  <a:srgbClr val="00B050"/>
                </a:solidFill>
              </a:rPr>
              <a:t> </a:t>
            </a:r>
            <a:r>
              <a:rPr lang="en-US" altLang="en-US" sz="2400" dirty="0" err="1">
                <a:solidFill>
                  <a:srgbClr val="00B050"/>
                </a:solidFill>
              </a:rPr>
              <a:t>tình</a:t>
            </a:r>
            <a:r>
              <a:rPr lang="en-US" altLang="en-US" sz="2400" dirty="0">
                <a:solidFill>
                  <a:srgbClr val="00B050"/>
                </a:solidFill>
              </a:rPr>
              <a:t> </a:t>
            </a:r>
            <a:r>
              <a:rPr lang="en-US" altLang="en-US" sz="2400" dirty="0" err="1">
                <a:solidFill>
                  <a:srgbClr val="00B050"/>
                </a:solidFill>
              </a:rPr>
              <a:t>hình</a:t>
            </a:r>
            <a:r>
              <a:rPr lang="en-US" altLang="en-US" sz="2400" dirty="0">
                <a:solidFill>
                  <a:srgbClr val="00B050"/>
                </a:solidFill>
              </a:rPr>
              <a:t> </a:t>
            </a:r>
            <a:r>
              <a:rPr lang="en-US" altLang="en-US" sz="2400" dirty="0" err="1">
                <a:solidFill>
                  <a:srgbClr val="00B050"/>
                </a:solidFill>
              </a:rPr>
              <a:t>địch</a:t>
            </a:r>
            <a:r>
              <a:rPr lang="en-US" altLang="en-US" sz="2400" dirty="0">
                <a:solidFill>
                  <a:srgbClr val="00B050"/>
                </a:solidFill>
              </a:rPr>
              <a:t> </a:t>
            </a:r>
            <a:r>
              <a:rPr lang="en-US" altLang="en-US" sz="2400" dirty="0" err="1">
                <a:solidFill>
                  <a:srgbClr val="00B050"/>
                </a:solidFill>
              </a:rPr>
              <a:t>để</a:t>
            </a:r>
            <a:r>
              <a:rPr lang="en-US" altLang="en-US" sz="2400" dirty="0">
                <a:solidFill>
                  <a:srgbClr val="00B050"/>
                </a:solidFill>
              </a:rPr>
              <a:t> </a:t>
            </a:r>
            <a:r>
              <a:rPr lang="en-US" altLang="en-US" sz="2400" dirty="0" err="1">
                <a:solidFill>
                  <a:srgbClr val="00B050"/>
                </a:solidFill>
              </a:rPr>
              <a:t>có</a:t>
            </a:r>
            <a:r>
              <a:rPr lang="en-US" altLang="en-US" sz="2400" dirty="0">
                <a:solidFill>
                  <a:srgbClr val="00B050"/>
                </a:solidFill>
              </a:rPr>
              <a:t> </a:t>
            </a:r>
            <a:r>
              <a:rPr lang="en-US" altLang="en-US" sz="2400" dirty="0" err="1">
                <a:solidFill>
                  <a:srgbClr val="00B050"/>
                </a:solidFill>
              </a:rPr>
              <a:t>biện</a:t>
            </a:r>
            <a:r>
              <a:rPr lang="en-US" altLang="en-US" sz="2400" dirty="0">
                <a:solidFill>
                  <a:srgbClr val="00B050"/>
                </a:solidFill>
              </a:rPr>
              <a:t> </a:t>
            </a:r>
            <a:r>
              <a:rPr lang="en-US" altLang="en-US" sz="2400" dirty="0" err="1">
                <a:solidFill>
                  <a:srgbClr val="00B050"/>
                </a:solidFill>
              </a:rPr>
              <a:t>pháp</a:t>
            </a:r>
            <a:r>
              <a:rPr lang="en-US" altLang="en-US" sz="2400" dirty="0">
                <a:solidFill>
                  <a:srgbClr val="00B050"/>
                </a:solidFill>
              </a:rPr>
              <a:t> </a:t>
            </a:r>
            <a:r>
              <a:rPr lang="en-US" altLang="en-US" sz="2400" dirty="0" err="1">
                <a:solidFill>
                  <a:srgbClr val="00B050"/>
                </a:solidFill>
              </a:rPr>
              <a:t>xử</a:t>
            </a:r>
            <a:r>
              <a:rPr lang="en-US" altLang="en-US" sz="2400" dirty="0">
                <a:solidFill>
                  <a:srgbClr val="00B050"/>
                </a:solidFill>
              </a:rPr>
              <a:t> </a:t>
            </a:r>
            <a:r>
              <a:rPr lang="en-US" altLang="en-US" sz="2400" dirty="0" err="1">
                <a:solidFill>
                  <a:srgbClr val="00B050"/>
                </a:solidFill>
              </a:rPr>
              <a:t>lý</a:t>
            </a:r>
            <a:r>
              <a:rPr lang="en-US" altLang="en-US" sz="2400" dirty="0">
                <a:solidFill>
                  <a:srgbClr val="00B050"/>
                </a:solidFill>
              </a:rPr>
              <a:t> </a:t>
            </a:r>
            <a:r>
              <a:rPr lang="en-US" altLang="en-US" sz="2400" dirty="0" err="1">
                <a:solidFill>
                  <a:srgbClr val="00B050"/>
                </a:solidFill>
              </a:rPr>
              <a:t>kịp</a:t>
            </a:r>
            <a:r>
              <a:rPr lang="en-US" altLang="en-US" sz="2400" dirty="0">
                <a:solidFill>
                  <a:srgbClr val="00B050"/>
                </a:solidFill>
              </a:rPr>
              <a:t> </a:t>
            </a:r>
            <a:r>
              <a:rPr lang="en-US" altLang="en-US" sz="2400" dirty="0" err="1" smtClean="0">
                <a:solidFill>
                  <a:srgbClr val="00B050"/>
                </a:solidFill>
              </a:rPr>
              <a:t>thời</a:t>
            </a:r>
            <a:r>
              <a:rPr lang="en-US" altLang="en-US" sz="2400" dirty="0" smtClean="0">
                <a:solidFill>
                  <a:srgbClr val="00B050"/>
                </a:solidFill>
              </a:rPr>
              <a:t>.</a:t>
            </a:r>
            <a:endParaRPr lang="vi-VN" altLang="en-US" sz="2400" dirty="0">
              <a:solidFill>
                <a:srgbClr val="00B050"/>
              </a:solidFill>
            </a:endParaRPr>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0364" y="446811"/>
            <a:ext cx="1294636" cy="171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D:\Giáo án bài giảng\Bài Lựu đạn\Chuby-17-4_bd6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15939"/>
            <a:ext cx="1465221" cy="166876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7"/>
          <p:cNvSpPr>
            <a:spLocks noChangeArrowheads="1"/>
          </p:cNvSpPr>
          <p:nvPr/>
        </p:nvSpPr>
        <p:spPr bwMode="auto">
          <a:xfrm>
            <a:off x="21751" y="1935388"/>
            <a:ext cx="4835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400" u="sng" dirty="0" err="1" smtClean="0">
                <a:solidFill>
                  <a:srgbClr val="FF0000"/>
                </a:solidFill>
              </a:rPr>
              <a:t>Có</a:t>
            </a:r>
            <a:r>
              <a:rPr lang="en-US" altLang="en-US" sz="2400" u="sng" dirty="0" smtClean="0">
                <a:solidFill>
                  <a:srgbClr val="FF0000"/>
                </a:solidFill>
              </a:rPr>
              <a:t> 4 </a:t>
            </a:r>
            <a:r>
              <a:rPr lang="en-US" altLang="en-US" sz="2400" u="sng" dirty="0" err="1" smtClean="0">
                <a:solidFill>
                  <a:srgbClr val="FF0000"/>
                </a:solidFill>
              </a:rPr>
              <a:t>quy</a:t>
            </a:r>
            <a:r>
              <a:rPr lang="en-US" altLang="en-US" sz="2400" u="sng" dirty="0" smtClean="0">
                <a:solidFill>
                  <a:srgbClr val="FF0000"/>
                </a:solidFill>
              </a:rPr>
              <a:t> </a:t>
            </a:r>
            <a:r>
              <a:rPr lang="en-US" altLang="en-US" sz="2400" u="sng" dirty="0" err="1" smtClean="0">
                <a:solidFill>
                  <a:srgbClr val="FF0000"/>
                </a:solidFill>
              </a:rPr>
              <a:t>tắc</a:t>
            </a:r>
            <a:r>
              <a:rPr lang="en-US" altLang="en-US" sz="2400" u="sng" dirty="0" smtClean="0">
                <a:solidFill>
                  <a:srgbClr val="FF0000"/>
                </a:solidFill>
              </a:rPr>
              <a:t> </a:t>
            </a:r>
            <a:r>
              <a:rPr lang="en-US" altLang="en-US" sz="2400" u="sng" dirty="0" err="1" smtClean="0">
                <a:solidFill>
                  <a:srgbClr val="FF0000"/>
                </a:solidFill>
              </a:rPr>
              <a:t>sử</a:t>
            </a:r>
            <a:r>
              <a:rPr lang="en-US" altLang="en-US" sz="2400" u="sng" dirty="0" smtClean="0">
                <a:solidFill>
                  <a:srgbClr val="FF0000"/>
                </a:solidFill>
              </a:rPr>
              <a:t> </a:t>
            </a:r>
            <a:r>
              <a:rPr lang="en-US" altLang="en-US" sz="2400" u="sng" dirty="0" err="1" smtClean="0">
                <a:solidFill>
                  <a:srgbClr val="FF0000"/>
                </a:solidFill>
              </a:rPr>
              <a:t>dụng</a:t>
            </a:r>
            <a:r>
              <a:rPr lang="en-US" altLang="en-US" sz="2400" u="sng" dirty="0" smtClean="0">
                <a:solidFill>
                  <a:srgbClr val="FF0000"/>
                </a:solidFill>
              </a:rPr>
              <a:t> </a:t>
            </a:r>
            <a:r>
              <a:rPr lang="en-US" altLang="en-US" sz="2400" u="sng" dirty="0" err="1" smtClean="0">
                <a:solidFill>
                  <a:srgbClr val="FF0000"/>
                </a:solidFill>
              </a:rPr>
              <a:t>lựu</a:t>
            </a:r>
            <a:r>
              <a:rPr lang="en-US" altLang="en-US" sz="2400" u="sng" dirty="0" smtClean="0">
                <a:solidFill>
                  <a:srgbClr val="FF0000"/>
                </a:solidFill>
              </a:rPr>
              <a:t> </a:t>
            </a:r>
            <a:r>
              <a:rPr lang="en-US" altLang="en-US" sz="2400" u="sng" dirty="0" err="1" smtClean="0">
                <a:solidFill>
                  <a:srgbClr val="FF0000"/>
                </a:solidFill>
              </a:rPr>
              <a:t>đạn</a:t>
            </a:r>
            <a:endParaRPr lang="en-US" altLang="en-US" sz="2400" u="sng" dirty="0">
              <a:solidFill>
                <a:srgbClr val="FF0000"/>
              </a:solidFill>
            </a:endParaRP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1" y="819150"/>
            <a:ext cx="2133600" cy="123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77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arn(inVertical)">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1" grpId="0"/>
      <p:bldP spid="33" grpId="0"/>
      <p:bldP spid="34" grpId="0"/>
      <p:bldP spid="35"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20" name="Titl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50"/>
            <a:ext cx="4231788" cy="59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34"/>
          <p:cNvSpPr>
            <a:spLocks noChangeArrowheads="1"/>
          </p:cNvSpPr>
          <p:nvPr/>
        </p:nvSpPr>
        <p:spPr bwMode="auto">
          <a:xfrm>
            <a:off x="149225" y="651119"/>
            <a:ext cx="3663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b="1" dirty="0">
                <a:solidFill>
                  <a:srgbClr val="0070C0"/>
                </a:solidFill>
              </a:rPr>
              <a:t>1. </a:t>
            </a:r>
            <a:r>
              <a:rPr lang="en-US" altLang="en-US" sz="2400" b="1" dirty="0" err="1">
                <a:solidFill>
                  <a:srgbClr val="0070C0"/>
                </a:solidFill>
              </a:rPr>
              <a:t>Sử</a:t>
            </a:r>
            <a:r>
              <a:rPr lang="en-US" altLang="en-US" sz="2400" b="1" dirty="0">
                <a:solidFill>
                  <a:srgbClr val="0070C0"/>
                </a:solidFill>
              </a:rPr>
              <a:t> </a:t>
            </a:r>
            <a:r>
              <a:rPr lang="en-US" altLang="en-US" sz="2400" b="1" dirty="0" err="1">
                <a:solidFill>
                  <a:srgbClr val="0070C0"/>
                </a:solidFill>
              </a:rPr>
              <a:t>dụng</a:t>
            </a:r>
            <a:r>
              <a:rPr lang="en-US" altLang="en-US" sz="2400" b="1" dirty="0">
                <a:solidFill>
                  <a:srgbClr val="0070C0"/>
                </a:solidFill>
              </a:rPr>
              <a:t>, </a:t>
            </a:r>
            <a:r>
              <a:rPr lang="en-US" altLang="en-US" sz="2400" b="1" dirty="0" err="1">
                <a:solidFill>
                  <a:srgbClr val="0070C0"/>
                </a:solidFill>
              </a:rPr>
              <a:t>giữ</a:t>
            </a:r>
            <a:r>
              <a:rPr lang="en-US" altLang="en-US" sz="2400" b="1" dirty="0">
                <a:solidFill>
                  <a:srgbClr val="0070C0"/>
                </a:solidFill>
              </a:rPr>
              <a:t> </a:t>
            </a:r>
            <a:r>
              <a:rPr lang="en-US" altLang="en-US" sz="2400" b="1" dirty="0" err="1">
                <a:solidFill>
                  <a:srgbClr val="0070C0"/>
                </a:solidFill>
              </a:rPr>
              <a:t>gìn</a:t>
            </a:r>
            <a:r>
              <a:rPr lang="en-US" altLang="en-US" sz="2400" b="1" dirty="0">
                <a:solidFill>
                  <a:srgbClr val="0070C0"/>
                </a:solidFill>
              </a:rPr>
              <a:t> </a:t>
            </a:r>
            <a:r>
              <a:rPr lang="en-US" altLang="en-US" sz="2400" b="1" dirty="0" err="1">
                <a:solidFill>
                  <a:srgbClr val="0070C0"/>
                </a:solidFill>
              </a:rPr>
              <a:t>lựu</a:t>
            </a:r>
            <a:r>
              <a:rPr lang="en-US" altLang="en-US" sz="2400" b="1" dirty="0">
                <a:solidFill>
                  <a:srgbClr val="0070C0"/>
                </a:solidFill>
              </a:rPr>
              <a:t> </a:t>
            </a:r>
            <a:r>
              <a:rPr lang="en-US" altLang="en-US" sz="2400" b="1" dirty="0" err="1">
                <a:solidFill>
                  <a:srgbClr val="0070C0"/>
                </a:solidFill>
              </a:rPr>
              <a:t>đạn</a:t>
            </a:r>
            <a:r>
              <a:rPr lang="en-US" altLang="en-US" sz="2400" b="1" dirty="0">
                <a:solidFill>
                  <a:srgbClr val="0070C0"/>
                </a:solidFill>
              </a:rPr>
              <a:t> </a:t>
            </a:r>
            <a:r>
              <a:rPr lang="en-US" altLang="en-US" sz="2400" b="1" dirty="0" err="1">
                <a:solidFill>
                  <a:srgbClr val="0070C0"/>
                </a:solidFill>
              </a:rPr>
              <a:t>thật</a:t>
            </a:r>
            <a:endParaRPr lang="en-US" altLang="en-US" sz="2400" b="1" dirty="0">
              <a:solidFill>
                <a:srgbClr val="0070C0"/>
              </a:solidFill>
            </a:endParaRPr>
          </a:p>
        </p:txBody>
      </p:sp>
      <p:sp>
        <p:nvSpPr>
          <p:cNvPr id="22" name="Rectangle 41"/>
          <p:cNvSpPr>
            <a:spLocks noChangeArrowheads="1"/>
          </p:cNvSpPr>
          <p:nvPr/>
        </p:nvSpPr>
        <p:spPr bwMode="auto">
          <a:xfrm>
            <a:off x="304800" y="1436737"/>
            <a:ext cx="274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b="1" dirty="0">
                <a:solidFill>
                  <a:srgbClr val="0070C0"/>
                </a:solidFill>
              </a:rPr>
              <a:t>b) </a:t>
            </a:r>
            <a:r>
              <a:rPr lang="en-US" altLang="en-US" sz="2400" b="1" dirty="0" err="1">
                <a:solidFill>
                  <a:srgbClr val="0070C0"/>
                </a:solidFill>
              </a:rPr>
              <a:t>Giữ</a:t>
            </a:r>
            <a:r>
              <a:rPr lang="en-US" altLang="en-US" sz="2400" b="1" dirty="0">
                <a:solidFill>
                  <a:srgbClr val="0070C0"/>
                </a:solidFill>
              </a:rPr>
              <a:t> </a:t>
            </a:r>
            <a:r>
              <a:rPr lang="en-US" altLang="en-US" sz="2400" b="1" dirty="0" err="1">
                <a:solidFill>
                  <a:srgbClr val="0070C0"/>
                </a:solidFill>
              </a:rPr>
              <a:t>gìn</a:t>
            </a:r>
            <a:r>
              <a:rPr lang="en-US" altLang="en-US" sz="2400" b="1" dirty="0">
                <a:solidFill>
                  <a:srgbClr val="0070C0"/>
                </a:solidFill>
              </a:rPr>
              <a:t> </a:t>
            </a:r>
            <a:r>
              <a:rPr lang="en-US" altLang="en-US" sz="2400" b="1" dirty="0" err="1">
                <a:solidFill>
                  <a:srgbClr val="0070C0"/>
                </a:solidFill>
              </a:rPr>
              <a:t>lựu</a:t>
            </a:r>
            <a:r>
              <a:rPr lang="en-US" altLang="en-US" sz="2400" b="1" dirty="0">
                <a:solidFill>
                  <a:srgbClr val="0070C0"/>
                </a:solidFill>
              </a:rPr>
              <a:t> </a:t>
            </a:r>
            <a:r>
              <a:rPr lang="en-US" altLang="en-US" sz="2400" b="1" dirty="0" err="1">
                <a:solidFill>
                  <a:srgbClr val="0070C0"/>
                </a:solidFill>
              </a:rPr>
              <a:t>đạn</a:t>
            </a:r>
            <a:r>
              <a:rPr lang="en-US" altLang="en-US" b="1" dirty="0">
                <a:solidFill>
                  <a:srgbClr val="0070C0"/>
                </a:solidFill>
              </a:rPr>
              <a:t>:</a:t>
            </a:r>
          </a:p>
        </p:txBody>
      </p:sp>
      <p:sp>
        <p:nvSpPr>
          <p:cNvPr id="23" name="Rectangle 37"/>
          <p:cNvSpPr>
            <a:spLocks noChangeArrowheads="1"/>
          </p:cNvSpPr>
          <p:nvPr/>
        </p:nvSpPr>
        <p:spPr bwMode="auto">
          <a:xfrm>
            <a:off x="-1" y="1908782"/>
            <a:ext cx="90999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dirty="0">
                <a:solidFill>
                  <a:srgbClr val="00B050"/>
                </a:solidFill>
              </a:rPr>
              <a:t>- </a:t>
            </a:r>
            <a:r>
              <a:rPr lang="en-US" altLang="en-US" sz="2400" dirty="0" err="1">
                <a:solidFill>
                  <a:srgbClr val="00B050"/>
                </a:solidFill>
              </a:rPr>
              <a:t>Để</a:t>
            </a:r>
            <a:r>
              <a:rPr lang="en-US" altLang="en-US" sz="2400" dirty="0">
                <a:solidFill>
                  <a:srgbClr val="00B050"/>
                </a:solidFill>
              </a:rPr>
              <a:t> </a:t>
            </a:r>
            <a:r>
              <a:rPr lang="en-US" altLang="en-US" sz="2400" dirty="0" err="1" smtClean="0">
                <a:solidFill>
                  <a:srgbClr val="00B050"/>
                </a:solidFill>
              </a:rPr>
              <a:t>đúng</a:t>
            </a:r>
            <a:r>
              <a:rPr lang="en-US" altLang="en-US" sz="2400" dirty="0" smtClean="0">
                <a:solidFill>
                  <a:srgbClr val="00B050"/>
                </a:solidFill>
              </a:rPr>
              <a:t> </a:t>
            </a:r>
            <a:r>
              <a:rPr lang="en-US" altLang="en-US" sz="2400" dirty="0" err="1" smtClean="0">
                <a:solidFill>
                  <a:srgbClr val="00B050"/>
                </a:solidFill>
              </a:rPr>
              <a:t>nơi</a:t>
            </a:r>
            <a:r>
              <a:rPr lang="en-US" altLang="en-US" sz="2400" dirty="0" smtClean="0">
                <a:solidFill>
                  <a:srgbClr val="00B050"/>
                </a:solidFill>
              </a:rPr>
              <a:t> qui </a:t>
            </a:r>
            <a:r>
              <a:rPr lang="en-US" altLang="en-US" sz="2400" dirty="0" err="1">
                <a:solidFill>
                  <a:srgbClr val="00B050"/>
                </a:solidFill>
              </a:rPr>
              <a:t>định</a:t>
            </a:r>
            <a:r>
              <a:rPr lang="en-US" altLang="en-US" sz="2400" dirty="0">
                <a:solidFill>
                  <a:srgbClr val="00B050"/>
                </a:solidFill>
              </a:rPr>
              <a:t>, </a:t>
            </a:r>
            <a:r>
              <a:rPr lang="en-US" altLang="en-US" sz="2400" dirty="0" err="1">
                <a:solidFill>
                  <a:srgbClr val="00B050"/>
                </a:solidFill>
              </a:rPr>
              <a:t>khô</a:t>
            </a:r>
            <a:r>
              <a:rPr lang="en-US" altLang="en-US" sz="2400" dirty="0">
                <a:solidFill>
                  <a:srgbClr val="00B050"/>
                </a:solidFill>
              </a:rPr>
              <a:t> </a:t>
            </a:r>
            <a:r>
              <a:rPr lang="en-US" altLang="en-US" sz="2400" dirty="0" err="1">
                <a:solidFill>
                  <a:srgbClr val="00B050"/>
                </a:solidFill>
              </a:rPr>
              <a:t>ráo</a:t>
            </a:r>
            <a:r>
              <a:rPr lang="en-US" altLang="en-US" sz="2400" dirty="0">
                <a:solidFill>
                  <a:srgbClr val="00B050"/>
                </a:solidFill>
              </a:rPr>
              <a:t>, </a:t>
            </a:r>
            <a:r>
              <a:rPr lang="en-US" altLang="en-US" sz="2400" dirty="0" err="1">
                <a:solidFill>
                  <a:srgbClr val="00B050"/>
                </a:solidFill>
              </a:rPr>
              <a:t>không</a:t>
            </a:r>
            <a:r>
              <a:rPr lang="en-US" altLang="en-US" sz="2400" dirty="0">
                <a:solidFill>
                  <a:srgbClr val="00B050"/>
                </a:solidFill>
              </a:rPr>
              <a:t> </a:t>
            </a:r>
            <a:r>
              <a:rPr lang="en-US" altLang="en-US" sz="2400" dirty="0" err="1">
                <a:solidFill>
                  <a:srgbClr val="00B050"/>
                </a:solidFill>
              </a:rPr>
              <a:t>để</a:t>
            </a:r>
            <a:r>
              <a:rPr lang="en-US" altLang="en-US" sz="2400" dirty="0">
                <a:solidFill>
                  <a:srgbClr val="00B050"/>
                </a:solidFill>
              </a:rPr>
              <a:t> </a:t>
            </a:r>
            <a:r>
              <a:rPr lang="en-US" altLang="en-US" sz="2400" dirty="0" err="1">
                <a:solidFill>
                  <a:srgbClr val="00B050"/>
                </a:solidFill>
              </a:rPr>
              <a:t>lẫn</a:t>
            </a:r>
            <a:r>
              <a:rPr lang="en-US" altLang="en-US" sz="2400" dirty="0">
                <a:solidFill>
                  <a:srgbClr val="00B050"/>
                </a:solidFill>
              </a:rPr>
              <a:t> </a:t>
            </a:r>
            <a:r>
              <a:rPr lang="en-US" altLang="en-US" sz="2400" dirty="0" err="1">
                <a:solidFill>
                  <a:srgbClr val="00B050"/>
                </a:solidFill>
              </a:rPr>
              <a:t>với</a:t>
            </a:r>
            <a:r>
              <a:rPr lang="en-US" altLang="en-US" sz="2400" dirty="0">
                <a:solidFill>
                  <a:srgbClr val="00B050"/>
                </a:solidFill>
              </a:rPr>
              <a:t> </a:t>
            </a:r>
            <a:r>
              <a:rPr lang="en-US" altLang="en-US" sz="2400" dirty="0" err="1">
                <a:solidFill>
                  <a:srgbClr val="00B050"/>
                </a:solidFill>
              </a:rPr>
              <a:t>các</a:t>
            </a:r>
            <a:r>
              <a:rPr lang="en-US" altLang="en-US" sz="2400" dirty="0">
                <a:solidFill>
                  <a:srgbClr val="00B050"/>
                </a:solidFill>
              </a:rPr>
              <a:t> </a:t>
            </a:r>
            <a:r>
              <a:rPr lang="en-US" altLang="en-US" sz="2400" dirty="0" err="1">
                <a:solidFill>
                  <a:srgbClr val="00B050"/>
                </a:solidFill>
              </a:rPr>
              <a:t>loại</a:t>
            </a:r>
            <a:r>
              <a:rPr lang="en-US" altLang="en-US" sz="2400" dirty="0">
                <a:solidFill>
                  <a:srgbClr val="00B050"/>
                </a:solidFill>
              </a:rPr>
              <a:t> </a:t>
            </a:r>
            <a:r>
              <a:rPr lang="en-US" altLang="en-US" sz="2400" dirty="0" err="1">
                <a:solidFill>
                  <a:srgbClr val="00B050"/>
                </a:solidFill>
              </a:rPr>
              <a:t>đạn</a:t>
            </a:r>
            <a:r>
              <a:rPr lang="en-US" altLang="en-US" sz="2400" dirty="0">
                <a:solidFill>
                  <a:srgbClr val="00B050"/>
                </a:solidFill>
              </a:rPr>
              <a:t>, </a:t>
            </a:r>
            <a:r>
              <a:rPr lang="en-US" altLang="en-US" sz="2400" dirty="0" err="1">
                <a:solidFill>
                  <a:srgbClr val="00B050"/>
                </a:solidFill>
              </a:rPr>
              <a:t>thuốc</a:t>
            </a:r>
            <a:r>
              <a:rPr lang="en-US" altLang="en-US" sz="2400" dirty="0">
                <a:solidFill>
                  <a:srgbClr val="00B050"/>
                </a:solidFill>
              </a:rPr>
              <a:t> </a:t>
            </a:r>
            <a:r>
              <a:rPr lang="en-US" altLang="en-US" sz="2400" dirty="0" err="1">
                <a:solidFill>
                  <a:srgbClr val="00B050"/>
                </a:solidFill>
              </a:rPr>
              <a:t>nổ</a:t>
            </a:r>
            <a:r>
              <a:rPr lang="en-US" altLang="en-US" sz="2400" dirty="0">
                <a:solidFill>
                  <a:srgbClr val="00B050"/>
                </a:solidFill>
              </a:rPr>
              <a:t>, </a:t>
            </a:r>
            <a:r>
              <a:rPr lang="en-US" altLang="en-US" sz="2400" dirty="0" err="1">
                <a:solidFill>
                  <a:srgbClr val="00B050"/>
                </a:solidFill>
              </a:rPr>
              <a:t>vật</a:t>
            </a:r>
            <a:r>
              <a:rPr lang="en-US" altLang="en-US" sz="2400" dirty="0">
                <a:solidFill>
                  <a:srgbClr val="00B050"/>
                </a:solidFill>
              </a:rPr>
              <a:t> </a:t>
            </a:r>
            <a:r>
              <a:rPr lang="en-US" altLang="en-US" sz="2400" dirty="0" err="1">
                <a:solidFill>
                  <a:srgbClr val="00B050"/>
                </a:solidFill>
              </a:rPr>
              <a:t>dễ</a:t>
            </a:r>
            <a:r>
              <a:rPr lang="en-US" altLang="en-US" sz="2400" dirty="0">
                <a:solidFill>
                  <a:srgbClr val="00B050"/>
                </a:solidFill>
              </a:rPr>
              <a:t> </a:t>
            </a:r>
            <a:r>
              <a:rPr lang="en-US" altLang="en-US" sz="2400" dirty="0" err="1">
                <a:solidFill>
                  <a:srgbClr val="00B050"/>
                </a:solidFill>
              </a:rPr>
              <a:t>cháy</a:t>
            </a:r>
            <a:r>
              <a:rPr lang="en-US" altLang="en-US" sz="2400" dirty="0">
                <a:solidFill>
                  <a:srgbClr val="00B050"/>
                </a:solidFill>
              </a:rPr>
              <a:t>.</a:t>
            </a:r>
          </a:p>
        </p:txBody>
      </p:sp>
      <p:sp>
        <p:nvSpPr>
          <p:cNvPr id="24" name="Rectangle 38"/>
          <p:cNvSpPr>
            <a:spLocks noChangeArrowheads="1"/>
          </p:cNvSpPr>
          <p:nvPr/>
        </p:nvSpPr>
        <p:spPr bwMode="auto">
          <a:xfrm>
            <a:off x="40699" y="2647950"/>
            <a:ext cx="5227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eaLnBrk="1" hangingPunct="1">
              <a:spcBef>
                <a:spcPct val="20000"/>
              </a:spcBef>
              <a:buClr>
                <a:schemeClr val="accent1"/>
              </a:buClr>
              <a:buSzPct val="70000"/>
              <a:buFont typeface="Wingdings 2" pitchFamily="18" charset="2"/>
              <a:buNone/>
            </a:pPr>
            <a:r>
              <a:rPr lang="en-US" altLang="en-US" sz="2400" dirty="0">
                <a:solidFill>
                  <a:srgbClr val="00B050"/>
                </a:solidFill>
              </a:rPr>
              <a:t>- </a:t>
            </a:r>
            <a:r>
              <a:rPr lang="en-US" altLang="en-US" sz="2400" dirty="0" err="1">
                <a:solidFill>
                  <a:srgbClr val="00B050"/>
                </a:solidFill>
              </a:rPr>
              <a:t>Không</a:t>
            </a:r>
            <a:r>
              <a:rPr lang="en-US" altLang="en-US" sz="2400" dirty="0">
                <a:solidFill>
                  <a:srgbClr val="00B050"/>
                </a:solidFill>
              </a:rPr>
              <a:t> </a:t>
            </a:r>
            <a:r>
              <a:rPr lang="en-US" altLang="en-US" sz="2400" dirty="0" err="1">
                <a:solidFill>
                  <a:srgbClr val="00B050"/>
                </a:solidFill>
              </a:rPr>
              <a:t>để</a:t>
            </a:r>
            <a:r>
              <a:rPr lang="en-US" altLang="en-US" sz="2400" dirty="0">
                <a:solidFill>
                  <a:srgbClr val="00B050"/>
                </a:solidFill>
              </a:rPr>
              <a:t> </a:t>
            </a:r>
            <a:r>
              <a:rPr lang="en-US" altLang="en-US" sz="2400" dirty="0" err="1">
                <a:solidFill>
                  <a:srgbClr val="00B050"/>
                </a:solidFill>
              </a:rPr>
              <a:t>rơi</a:t>
            </a:r>
            <a:r>
              <a:rPr lang="en-US" altLang="en-US" sz="2400" dirty="0">
                <a:solidFill>
                  <a:srgbClr val="00B050"/>
                </a:solidFill>
              </a:rPr>
              <a:t>, </a:t>
            </a:r>
            <a:r>
              <a:rPr lang="en-US" altLang="en-US" sz="2400" dirty="0" err="1">
                <a:solidFill>
                  <a:srgbClr val="00B050"/>
                </a:solidFill>
              </a:rPr>
              <a:t>không</a:t>
            </a:r>
            <a:r>
              <a:rPr lang="en-US" altLang="en-US" sz="2400" dirty="0">
                <a:solidFill>
                  <a:srgbClr val="00B050"/>
                </a:solidFill>
              </a:rPr>
              <a:t> </a:t>
            </a:r>
            <a:r>
              <a:rPr lang="en-US" altLang="en-US" sz="2400" dirty="0" err="1">
                <a:solidFill>
                  <a:srgbClr val="00B050"/>
                </a:solidFill>
              </a:rPr>
              <a:t>va</a:t>
            </a:r>
            <a:r>
              <a:rPr lang="en-US" altLang="en-US" sz="2400" dirty="0">
                <a:solidFill>
                  <a:srgbClr val="00B050"/>
                </a:solidFill>
              </a:rPr>
              <a:t> </a:t>
            </a:r>
            <a:r>
              <a:rPr lang="en-US" altLang="en-US" sz="2400" dirty="0" err="1">
                <a:solidFill>
                  <a:srgbClr val="00B050"/>
                </a:solidFill>
              </a:rPr>
              <a:t>chạm</a:t>
            </a:r>
            <a:r>
              <a:rPr lang="en-US" altLang="en-US" sz="2400" dirty="0">
                <a:solidFill>
                  <a:srgbClr val="00B050"/>
                </a:solidFill>
              </a:rPr>
              <a:t> </a:t>
            </a:r>
            <a:r>
              <a:rPr lang="en-US" altLang="en-US" sz="2400" dirty="0" err="1">
                <a:solidFill>
                  <a:srgbClr val="00B050"/>
                </a:solidFill>
              </a:rPr>
              <a:t>mạnh</a:t>
            </a:r>
            <a:r>
              <a:rPr lang="en-US" altLang="en-US" sz="2400" dirty="0">
                <a:solidFill>
                  <a:srgbClr val="00B050"/>
                </a:solidFill>
              </a:rPr>
              <a:t>.</a:t>
            </a:r>
            <a:endParaRPr lang="en-US" altLang="en-US" sz="2400" b="1" dirty="0">
              <a:solidFill>
                <a:srgbClr val="00B050"/>
              </a:solidFill>
            </a:endParaRPr>
          </a:p>
        </p:txBody>
      </p:sp>
      <p:sp>
        <p:nvSpPr>
          <p:cNvPr id="25" name="Rectangle 39"/>
          <p:cNvSpPr>
            <a:spLocks noChangeArrowheads="1"/>
          </p:cNvSpPr>
          <p:nvPr/>
        </p:nvSpPr>
        <p:spPr bwMode="auto">
          <a:xfrm>
            <a:off x="34924" y="3143319"/>
            <a:ext cx="88804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eaLnBrk="1" hangingPunct="1">
              <a:spcBef>
                <a:spcPct val="20000"/>
              </a:spcBef>
              <a:buClr>
                <a:schemeClr val="accent1"/>
              </a:buClr>
              <a:buSzPct val="70000"/>
              <a:buFont typeface="Wingdings 2" pitchFamily="18" charset="2"/>
              <a:buNone/>
            </a:pPr>
            <a:r>
              <a:rPr lang="en-US" altLang="en-US" sz="2400" dirty="0">
                <a:solidFill>
                  <a:srgbClr val="00B050"/>
                </a:solidFill>
              </a:rPr>
              <a:t>- </a:t>
            </a:r>
            <a:r>
              <a:rPr lang="en-US" altLang="en-US" sz="2400" dirty="0" err="1">
                <a:solidFill>
                  <a:srgbClr val="00B050"/>
                </a:solidFill>
              </a:rPr>
              <a:t>Lựu</a:t>
            </a:r>
            <a:r>
              <a:rPr lang="en-US" altLang="en-US" sz="2400" dirty="0">
                <a:solidFill>
                  <a:srgbClr val="00B050"/>
                </a:solidFill>
              </a:rPr>
              <a:t> </a:t>
            </a:r>
            <a:r>
              <a:rPr lang="en-US" altLang="en-US" sz="2400" dirty="0" err="1">
                <a:solidFill>
                  <a:srgbClr val="00B050"/>
                </a:solidFill>
              </a:rPr>
              <a:t>đạn</a:t>
            </a:r>
            <a:r>
              <a:rPr lang="en-US" altLang="en-US" sz="2400" dirty="0">
                <a:solidFill>
                  <a:srgbClr val="00B050"/>
                </a:solidFill>
              </a:rPr>
              <a:t> </a:t>
            </a:r>
            <a:r>
              <a:rPr lang="en-US" altLang="en-US" sz="2400" dirty="0" err="1">
                <a:solidFill>
                  <a:srgbClr val="00B050"/>
                </a:solidFill>
              </a:rPr>
              <a:t>có</a:t>
            </a:r>
            <a:r>
              <a:rPr lang="en-US" altLang="en-US" sz="2400" dirty="0">
                <a:solidFill>
                  <a:srgbClr val="00B050"/>
                </a:solidFill>
              </a:rPr>
              <a:t> </a:t>
            </a:r>
            <a:r>
              <a:rPr lang="en-US" altLang="en-US" sz="2400" dirty="0" err="1">
                <a:solidFill>
                  <a:srgbClr val="00B050"/>
                </a:solidFill>
              </a:rPr>
              <a:t>bộ</a:t>
            </a:r>
            <a:r>
              <a:rPr lang="en-US" altLang="en-US" sz="2400" dirty="0">
                <a:solidFill>
                  <a:srgbClr val="00B050"/>
                </a:solidFill>
              </a:rPr>
              <a:t> </a:t>
            </a:r>
            <a:r>
              <a:rPr lang="en-US" altLang="en-US" sz="2400" dirty="0" err="1">
                <a:solidFill>
                  <a:srgbClr val="00B050"/>
                </a:solidFill>
              </a:rPr>
              <a:t>phận</a:t>
            </a:r>
            <a:r>
              <a:rPr lang="en-US" altLang="en-US" sz="2400" dirty="0">
                <a:solidFill>
                  <a:srgbClr val="00B050"/>
                </a:solidFill>
              </a:rPr>
              <a:t> </a:t>
            </a:r>
            <a:r>
              <a:rPr lang="en-US" altLang="en-US" sz="2400" dirty="0" err="1">
                <a:solidFill>
                  <a:srgbClr val="00B050"/>
                </a:solidFill>
              </a:rPr>
              <a:t>gây</a:t>
            </a:r>
            <a:r>
              <a:rPr lang="en-US" altLang="en-US" sz="2400" dirty="0">
                <a:solidFill>
                  <a:srgbClr val="00B050"/>
                </a:solidFill>
              </a:rPr>
              <a:t> </a:t>
            </a:r>
            <a:r>
              <a:rPr lang="en-US" altLang="en-US" sz="2400" dirty="0" err="1">
                <a:solidFill>
                  <a:srgbClr val="00B050"/>
                </a:solidFill>
              </a:rPr>
              <a:t>nổ</a:t>
            </a:r>
            <a:r>
              <a:rPr lang="en-US" altLang="en-US" sz="2400" dirty="0">
                <a:solidFill>
                  <a:srgbClr val="00B050"/>
                </a:solidFill>
              </a:rPr>
              <a:t> </a:t>
            </a:r>
            <a:r>
              <a:rPr lang="en-US" altLang="en-US" sz="2400" dirty="0" err="1">
                <a:solidFill>
                  <a:srgbClr val="00B050"/>
                </a:solidFill>
              </a:rPr>
              <a:t>để</a:t>
            </a:r>
            <a:r>
              <a:rPr lang="en-US" altLang="en-US" sz="2400" dirty="0">
                <a:solidFill>
                  <a:srgbClr val="00B050"/>
                </a:solidFill>
              </a:rPr>
              <a:t> </a:t>
            </a:r>
            <a:r>
              <a:rPr lang="en-US" altLang="en-US" sz="2400" dirty="0" err="1">
                <a:solidFill>
                  <a:srgbClr val="00B050"/>
                </a:solidFill>
              </a:rPr>
              <a:t>riêng</a:t>
            </a:r>
            <a:r>
              <a:rPr lang="en-US" altLang="en-US" sz="2400" dirty="0">
                <a:solidFill>
                  <a:srgbClr val="00B050"/>
                </a:solidFill>
              </a:rPr>
              <a:t>, </a:t>
            </a:r>
            <a:r>
              <a:rPr lang="en-US" altLang="en-US" sz="2400" dirty="0" err="1">
                <a:solidFill>
                  <a:srgbClr val="00B050"/>
                </a:solidFill>
              </a:rPr>
              <a:t>chỉ</a:t>
            </a:r>
            <a:r>
              <a:rPr lang="en-US" altLang="en-US" sz="2400" dirty="0">
                <a:solidFill>
                  <a:srgbClr val="00B050"/>
                </a:solidFill>
              </a:rPr>
              <a:t> </a:t>
            </a:r>
            <a:r>
              <a:rPr lang="en-US" altLang="en-US" sz="2400" dirty="0" err="1">
                <a:solidFill>
                  <a:srgbClr val="00B050"/>
                </a:solidFill>
              </a:rPr>
              <a:t>khi</a:t>
            </a:r>
            <a:r>
              <a:rPr lang="en-US" altLang="en-US" sz="2400" dirty="0">
                <a:solidFill>
                  <a:srgbClr val="00B050"/>
                </a:solidFill>
              </a:rPr>
              <a:t> </a:t>
            </a:r>
            <a:r>
              <a:rPr lang="en-US" altLang="en-US" sz="2400" dirty="0" err="1">
                <a:solidFill>
                  <a:srgbClr val="00B050"/>
                </a:solidFill>
              </a:rPr>
              <a:t>dùng</a:t>
            </a:r>
            <a:r>
              <a:rPr lang="en-US" altLang="en-US" sz="2400" dirty="0">
                <a:solidFill>
                  <a:srgbClr val="00B050"/>
                </a:solidFill>
              </a:rPr>
              <a:t> </a:t>
            </a:r>
            <a:r>
              <a:rPr lang="en-US" altLang="en-US" sz="2400" dirty="0" err="1">
                <a:solidFill>
                  <a:srgbClr val="00B050"/>
                </a:solidFill>
              </a:rPr>
              <a:t>mới</a:t>
            </a:r>
            <a:r>
              <a:rPr lang="en-US" altLang="en-US" sz="2400" dirty="0">
                <a:solidFill>
                  <a:srgbClr val="00B050"/>
                </a:solidFill>
              </a:rPr>
              <a:t> </a:t>
            </a:r>
            <a:r>
              <a:rPr lang="en-US" altLang="en-US" sz="2400" dirty="0" err="1">
                <a:solidFill>
                  <a:srgbClr val="00B050"/>
                </a:solidFill>
              </a:rPr>
              <a:t>lắp</a:t>
            </a:r>
            <a:r>
              <a:rPr lang="en-US" altLang="en-US" sz="2400" dirty="0">
                <a:solidFill>
                  <a:srgbClr val="00B050"/>
                </a:solidFill>
              </a:rPr>
              <a:t> </a:t>
            </a:r>
            <a:r>
              <a:rPr lang="en-US" altLang="en-US" sz="2400" dirty="0" err="1">
                <a:solidFill>
                  <a:srgbClr val="00B050"/>
                </a:solidFill>
              </a:rPr>
              <a:t>vào</a:t>
            </a:r>
            <a:r>
              <a:rPr lang="en-US" altLang="en-US" sz="2400" dirty="0">
                <a:solidFill>
                  <a:srgbClr val="00B050"/>
                </a:solidFill>
              </a:rPr>
              <a:t>, </a:t>
            </a:r>
            <a:r>
              <a:rPr lang="en-US" altLang="en-US" sz="2400" dirty="0" err="1">
                <a:solidFill>
                  <a:srgbClr val="00B050"/>
                </a:solidFill>
              </a:rPr>
              <a:t>không</a:t>
            </a:r>
            <a:r>
              <a:rPr lang="en-US" altLang="en-US" sz="2400" dirty="0">
                <a:solidFill>
                  <a:srgbClr val="00B050"/>
                </a:solidFill>
              </a:rPr>
              <a:t> </a:t>
            </a:r>
            <a:r>
              <a:rPr lang="en-US" altLang="en-US" sz="2400" dirty="0" err="1">
                <a:solidFill>
                  <a:srgbClr val="00B050"/>
                </a:solidFill>
              </a:rPr>
              <a:t>mở</a:t>
            </a:r>
            <a:r>
              <a:rPr lang="en-US" altLang="en-US" sz="2400" dirty="0">
                <a:solidFill>
                  <a:srgbClr val="00B050"/>
                </a:solidFill>
              </a:rPr>
              <a:t> </a:t>
            </a:r>
            <a:r>
              <a:rPr lang="en-US" altLang="en-US" sz="2400" dirty="0" err="1">
                <a:solidFill>
                  <a:srgbClr val="00B050"/>
                </a:solidFill>
              </a:rPr>
              <a:t>dụng</a:t>
            </a:r>
            <a:r>
              <a:rPr lang="en-US" altLang="en-US" sz="2400" dirty="0">
                <a:solidFill>
                  <a:srgbClr val="00B050"/>
                </a:solidFill>
              </a:rPr>
              <a:t> </a:t>
            </a:r>
            <a:r>
              <a:rPr lang="en-US" altLang="en-US" sz="2400" dirty="0" err="1">
                <a:solidFill>
                  <a:srgbClr val="00B050"/>
                </a:solidFill>
              </a:rPr>
              <a:t>cụ</a:t>
            </a:r>
            <a:r>
              <a:rPr lang="en-US" altLang="en-US" sz="2400" dirty="0">
                <a:solidFill>
                  <a:srgbClr val="00B050"/>
                </a:solidFill>
              </a:rPr>
              <a:t> </a:t>
            </a:r>
            <a:r>
              <a:rPr lang="en-US" altLang="en-US" sz="2400" dirty="0" err="1">
                <a:solidFill>
                  <a:srgbClr val="00B050"/>
                </a:solidFill>
              </a:rPr>
              <a:t>phòng</a:t>
            </a:r>
            <a:r>
              <a:rPr lang="en-US" altLang="en-US" sz="2400" dirty="0">
                <a:solidFill>
                  <a:srgbClr val="00B050"/>
                </a:solidFill>
              </a:rPr>
              <a:t> </a:t>
            </a:r>
            <a:r>
              <a:rPr lang="en-US" altLang="en-US" sz="2400" dirty="0" err="1">
                <a:solidFill>
                  <a:srgbClr val="00B050"/>
                </a:solidFill>
              </a:rPr>
              <a:t>ẩm</a:t>
            </a:r>
            <a:r>
              <a:rPr lang="en-US" altLang="en-US" sz="2400" dirty="0">
                <a:solidFill>
                  <a:srgbClr val="00B050"/>
                </a:solidFill>
              </a:rPr>
              <a:t>, </a:t>
            </a:r>
            <a:r>
              <a:rPr lang="en-US" altLang="en-US" sz="2400" dirty="0" err="1">
                <a:solidFill>
                  <a:srgbClr val="00B050"/>
                </a:solidFill>
              </a:rPr>
              <a:t>không</a:t>
            </a:r>
            <a:r>
              <a:rPr lang="en-US" altLang="en-US" sz="2400" dirty="0">
                <a:solidFill>
                  <a:srgbClr val="00B050"/>
                </a:solidFill>
              </a:rPr>
              <a:t> </a:t>
            </a:r>
            <a:r>
              <a:rPr lang="en-US" altLang="en-US" sz="2400" dirty="0" err="1">
                <a:solidFill>
                  <a:srgbClr val="00B050"/>
                </a:solidFill>
              </a:rPr>
              <a:t>rút</a:t>
            </a:r>
            <a:r>
              <a:rPr lang="en-US" altLang="en-US" sz="2400" dirty="0">
                <a:solidFill>
                  <a:srgbClr val="00B050"/>
                </a:solidFill>
              </a:rPr>
              <a:t> </a:t>
            </a:r>
            <a:r>
              <a:rPr lang="en-US" altLang="en-US" sz="2400" dirty="0" err="1">
                <a:solidFill>
                  <a:srgbClr val="00B050"/>
                </a:solidFill>
              </a:rPr>
              <a:t>chốt</a:t>
            </a:r>
            <a:r>
              <a:rPr lang="en-US" altLang="en-US" sz="2400" dirty="0">
                <a:solidFill>
                  <a:srgbClr val="00B050"/>
                </a:solidFill>
              </a:rPr>
              <a:t> an </a:t>
            </a:r>
            <a:r>
              <a:rPr lang="en-US" altLang="en-US" sz="2400" dirty="0" err="1">
                <a:solidFill>
                  <a:srgbClr val="00B050"/>
                </a:solidFill>
              </a:rPr>
              <a:t>toàn</a:t>
            </a:r>
            <a:r>
              <a:rPr lang="en-US" altLang="en-US" sz="2400" dirty="0">
                <a:solidFill>
                  <a:srgbClr val="00B050"/>
                </a:solidFill>
              </a:rPr>
              <a:t>.</a:t>
            </a:r>
            <a:endParaRPr lang="en-US" altLang="en-US" sz="2400" b="1" dirty="0">
              <a:solidFill>
                <a:srgbClr val="00B050"/>
              </a:solidFill>
            </a:endParaRPr>
          </a:p>
        </p:txBody>
      </p:sp>
      <p:sp>
        <p:nvSpPr>
          <p:cNvPr id="26" name="Rectangle 41"/>
          <p:cNvSpPr>
            <a:spLocks noChangeArrowheads="1"/>
          </p:cNvSpPr>
          <p:nvPr/>
        </p:nvSpPr>
        <p:spPr bwMode="auto">
          <a:xfrm>
            <a:off x="33507" y="3990433"/>
            <a:ext cx="88747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dirty="0">
                <a:solidFill>
                  <a:srgbClr val="00B050"/>
                </a:solidFill>
              </a:rPr>
              <a:t>- </a:t>
            </a:r>
            <a:r>
              <a:rPr lang="en-US" altLang="en-US" sz="2400" dirty="0" err="1">
                <a:solidFill>
                  <a:srgbClr val="00B050"/>
                </a:solidFill>
              </a:rPr>
              <a:t>Khi</a:t>
            </a:r>
            <a:r>
              <a:rPr lang="en-US" altLang="en-US" sz="2400" dirty="0">
                <a:solidFill>
                  <a:srgbClr val="00B050"/>
                </a:solidFill>
              </a:rPr>
              <a:t> </a:t>
            </a:r>
            <a:r>
              <a:rPr lang="en-US" altLang="en-US" sz="2400" dirty="0" err="1">
                <a:solidFill>
                  <a:srgbClr val="00B050"/>
                </a:solidFill>
              </a:rPr>
              <a:t>mang</a:t>
            </a:r>
            <a:r>
              <a:rPr lang="en-US" altLang="en-US" sz="2400" dirty="0">
                <a:solidFill>
                  <a:srgbClr val="00B050"/>
                </a:solidFill>
              </a:rPr>
              <a:t> </a:t>
            </a:r>
            <a:r>
              <a:rPr lang="en-US" altLang="en-US" sz="2400" dirty="0" err="1">
                <a:solidFill>
                  <a:srgbClr val="00B050"/>
                </a:solidFill>
              </a:rPr>
              <a:t>đeo</a:t>
            </a:r>
            <a:r>
              <a:rPr lang="en-US" altLang="en-US" sz="2400" dirty="0">
                <a:solidFill>
                  <a:srgbClr val="00B050"/>
                </a:solidFill>
              </a:rPr>
              <a:t> </a:t>
            </a:r>
            <a:r>
              <a:rPr lang="en-US" altLang="en-US" sz="2400" dirty="0" err="1">
                <a:solidFill>
                  <a:srgbClr val="00B050"/>
                </a:solidFill>
              </a:rPr>
              <a:t>lựu</a:t>
            </a:r>
            <a:r>
              <a:rPr lang="en-US" altLang="en-US" sz="2400" dirty="0">
                <a:solidFill>
                  <a:srgbClr val="00B050"/>
                </a:solidFill>
              </a:rPr>
              <a:t> </a:t>
            </a:r>
            <a:r>
              <a:rPr lang="en-US" altLang="en-US" sz="2400" dirty="0" err="1">
                <a:solidFill>
                  <a:srgbClr val="00B050"/>
                </a:solidFill>
              </a:rPr>
              <a:t>đạn</a:t>
            </a:r>
            <a:r>
              <a:rPr lang="en-US" altLang="en-US" sz="2400" dirty="0">
                <a:solidFill>
                  <a:srgbClr val="00B050"/>
                </a:solidFill>
              </a:rPr>
              <a:t>, </a:t>
            </a:r>
            <a:r>
              <a:rPr lang="en-US" altLang="en-US" sz="2400" dirty="0" err="1">
                <a:solidFill>
                  <a:srgbClr val="00B050"/>
                </a:solidFill>
              </a:rPr>
              <a:t>không</a:t>
            </a:r>
            <a:r>
              <a:rPr lang="en-US" altLang="en-US" sz="2400" dirty="0">
                <a:solidFill>
                  <a:srgbClr val="00B050"/>
                </a:solidFill>
              </a:rPr>
              <a:t> </a:t>
            </a:r>
            <a:r>
              <a:rPr lang="en-US" altLang="en-US" sz="2400" dirty="0" err="1">
                <a:solidFill>
                  <a:srgbClr val="00B050"/>
                </a:solidFill>
              </a:rPr>
              <a:t>móc</a:t>
            </a:r>
            <a:r>
              <a:rPr lang="en-US" altLang="en-US" sz="2400" dirty="0">
                <a:solidFill>
                  <a:srgbClr val="00B050"/>
                </a:solidFill>
              </a:rPr>
              <a:t> </a:t>
            </a:r>
            <a:r>
              <a:rPr lang="en-US" altLang="en-US" sz="2400" dirty="0" err="1">
                <a:solidFill>
                  <a:srgbClr val="00B050"/>
                </a:solidFill>
              </a:rPr>
              <a:t>mỏ</a:t>
            </a:r>
            <a:r>
              <a:rPr lang="en-US" altLang="en-US" sz="2400" dirty="0">
                <a:solidFill>
                  <a:srgbClr val="00B050"/>
                </a:solidFill>
              </a:rPr>
              <a:t> </a:t>
            </a:r>
            <a:r>
              <a:rPr lang="en-US" altLang="en-US" sz="2400" dirty="0" err="1">
                <a:solidFill>
                  <a:srgbClr val="00B050"/>
                </a:solidFill>
              </a:rPr>
              <a:t>vịt</a:t>
            </a:r>
            <a:r>
              <a:rPr lang="en-US" altLang="en-US" sz="2400" dirty="0">
                <a:solidFill>
                  <a:srgbClr val="00B050"/>
                </a:solidFill>
              </a:rPr>
              <a:t> </a:t>
            </a:r>
            <a:r>
              <a:rPr lang="en-US" altLang="en-US" sz="2400" dirty="0" err="1">
                <a:solidFill>
                  <a:srgbClr val="00B050"/>
                </a:solidFill>
              </a:rPr>
              <a:t>vào</a:t>
            </a:r>
            <a:r>
              <a:rPr lang="en-US" altLang="en-US" sz="2400" dirty="0">
                <a:solidFill>
                  <a:srgbClr val="00B050"/>
                </a:solidFill>
              </a:rPr>
              <a:t> </a:t>
            </a:r>
            <a:r>
              <a:rPr lang="en-US" altLang="en-US" sz="2400" dirty="0" err="1">
                <a:solidFill>
                  <a:srgbClr val="00B050"/>
                </a:solidFill>
              </a:rPr>
              <a:t>thắt</a:t>
            </a:r>
            <a:r>
              <a:rPr lang="en-US" altLang="en-US" sz="2400" dirty="0">
                <a:solidFill>
                  <a:srgbClr val="00B050"/>
                </a:solidFill>
              </a:rPr>
              <a:t> </a:t>
            </a:r>
            <a:r>
              <a:rPr lang="en-US" altLang="en-US" sz="2400" dirty="0" err="1">
                <a:solidFill>
                  <a:srgbClr val="00B050"/>
                </a:solidFill>
              </a:rPr>
              <a:t>lưng</a:t>
            </a:r>
            <a:r>
              <a:rPr lang="en-US" altLang="en-US" sz="2400" dirty="0">
                <a:solidFill>
                  <a:srgbClr val="00B050"/>
                </a:solidFill>
              </a:rPr>
              <a:t>.</a:t>
            </a:r>
            <a:endParaRPr lang="vi-VN" altLang="en-US" sz="2400" dirty="0">
              <a:solidFill>
                <a:srgbClr val="00B050"/>
              </a:solidFill>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5555" y="173348"/>
            <a:ext cx="1332767" cy="171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D:\Giáo án bài giảng\Bài Lựu đạn\Chuby-17-4_bd6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6189" y="228608"/>
            <a:ext cx="1362808" cy="168017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2620" y="576346"/>
            <a:ext cx="2398713" cy="1243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94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fltVal val="0"/>
                                          </p:val>
                                        </p:tav>
                                        <p:tav tm="100000">
                                          <p:val>
                                            <p:strVal val="#ppt_w"/>
                                          </p:val>
                                        </p:tav>
                                      </p:tavLst>
                                    </p:anim>
                                    <p:anim calcmode="lin" valueType="num">
                                      <p:cBhvr>
                                        <p:cTn id="15" dur="1000" fill="hold"/>
                                        <p:tgtEl>
                                          <p:spTgt spid="23"/>
                                        </p:tgtEl>
                                        <p:attrNameLst>
                                          <p:attrName>ppt_h</p:attrName>
                                        </p:attrNameLst>
                                      </p:cBhvr>
                                      <p:tavLst>
                                        <p:tav tm="0">
                                          <p:val>
                                            <p:fltVal val="0"/>
                                          </p:val>
                                        </p:tav>
                                        <p:tav tm="100000">
                                          <p:val>
                                            <p:strVal val="#ppt_h"/>
                                          </p:val>
                                        </p:tav>
                                      </p:tavLst>
                                    </p:anim>
                                    <p:anim calcmode="lin" valueType="num">
                                      <p:cBhvr>
                                        <p:cTn id="16" dur="1000" fill="hold"/>
                                        <p:tgtEl>
                                          <p:spTgt spid="23"/>
                                        </p:tgtEl>
                                        <p:attrNameLst>
                                          <p:attrName>style.rotation</p:attrName>
                                        </p:attrNameLst>
                                      </p:cBhvr>
                                      <p:tavLst>
                                        <p:tav tm="0">
                                          <p:val>
                                            <p:fltVal val="90"/>
                                          </p:val>
                                        </p:tav>
                                        <p:tav tm="100000">
                                          <p:val>
                                            <p:fltVal val="0"/>
                                          </p:val>
                                        </p:tav>
                                      </p:tavLst>
                                    </p:anim>
                                    <p:animEffect transition="in" filter="fade">
                                      <p:cBhvr>
                                        <p:cTn id="17" dur="1000"/>
                                        <p:tgtEl>
                                          <p:spTgt spid="2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 calcmode="lin" valueType="num">
                                      <p:cBhvr>
                                        <p:cTn id="22" dur="1000" fill="hold"/>
                                        <p:tgtEl>
                                          <p:spTgt spid="24"/>
                                        </p:tgtEl>
                                        <p:attrNameLst>
                                          <p:attrName>style.rotation</p:attrName>
                                        </p:attrNameLst>
                                      </p:cBhvr>
                                      <p:tavLst>
                                        <p:tav tm="0">
                                          <p:val>
                                            <p:fltVal val="90"/>
                                          </p:val>
                                        </p:tav>
                                        <p:tav tm="100000">
                                          <p:val>
                                            <p:fltVal val="0"/>
                                          </p:val>
                                        </p:tav>
                                      </p:tavLst>
                                    </p:anim>
                                    <p:animEffect transition="in" filter="fade">
                                      <p:cBhvr>
                                        <p:cTn id="23" dur="1000"/>
                                        <p:tgtEl>
                                          <p:spTgt spid="24"/>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 calcmode="lin" valueType="num">
                                      <p:cBhvr>
                                        <p:cTn id="28" dur="1000" fill="hold"/>
                                        <p:tgtEl>
                                          <p:spTgt spid="25"/>
                                        </p:tgtEl>
                                        <p:attrNameLst>
                                          <p:attrName>style.rotation</p:attrName>
                                        </p:attrNameLst>
                                      </p:cBhvr>
                                      <p:tavLst>
                                        <p:tav tm="0">
                                          <p:val>
                                            <p:fltVal val="90"/>
                                          </p:val>
                                        </p:tav>
                                        <p:tav tm="100000">
                                          <p:val>
                                            <p:fltVal val="0"/>
                                          </p:val>
                                        </p:tav>
                                      </p:tavLst>
                                    </p:anim>
                                    <p:animEffect transition="in" filter="fade">
                                      <p:cBhvr>
                                        <p:cTn id="29" dur="1000"/>
                                        <p:tgtEl>
                                          <p:spTgt spid="25"/>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20" name="Titl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52" y="0"/>
            <a:ext cx="4086025" cy="66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8354" y="228556"/>
            <a:ext cx="1432846" cy="171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D:\Giáo án bài giảng\Bài Lựu đạn\Chuby-17-4_bd6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65124"/>
            <a:ext cx="1446797" cy="151706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3"/>
          <p:cNvSpPr>
            <a:spLocks noChangeArrowheads="1"/>
          </p:cNvSpPr>
          <p:nvPr/>
        </p:nvSpPr>
        <p:spPr bwMode="auto">
          <a:xfrm>
            <a:off x="52221" y="668409"/>
            <a:ext cx="312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b="1" dirty="0">
                <a:solidFill>
                  <a:srgbClr val="0070C0"/>
                </a:solidFill>
              </a:rPr>
              <a:t>2. </a:t>
            </a:r>
            <a:r>
              <a:rPr lang="en-US" altLang="en-US" sz="2400" b="1" dirty="0" err="1">
                <a:solidFill>
                  <a:srgbClr val="0070C0"/>
                </a:solidFill>
              </a:rPr>
              <a:t>Quy</a:t>
            </a:r>
            <a:r>
              <a:rPr lang="en-US" altLang="en-US" sz="2400" b="1" dirty="0">
                <a:solidFill>
                  <a:srgbClr val="0070C0"/>
                </a:solidFill>
              </a:rPr>
              <a:t> </a:t>
            </a:r>
            <a:r>
              <a:rPr lang="en-US" altLang="en-US" sz="2400" b="1" dirty="0" err="1">
                <a:solidFill>
                  <a:srgbClr val="0070C0"/>
                </a:solidFill>
              </a:rPr>
              <a:t>định</a:t>
            </a:r>
            <a:r>
              <a:rPr lang="en-US" altLang="en-US" sz="2400" b="1" dirty="0">
                <a:solidFill>
                  <a:srgbClr val="0070C0"/>
                </a:solidFill>
              </a:rPr>
              <a:t> </a:t>
            </a:r>
            <a:r>
              <a:rPr lang="en-US" altLang="en-US" sz="2400" b="1" dirty="0" err="1">
                <a:solidFill>
                  <a:srgbClr val="0070C0"/>
                </a:solidFill>
              </a:rPr>
              <a:t>sử</a:t>
            </a:r>
            <a:r>
              <a:rPr lang="en-US" altLang="en-US" sz="2400" b="1" dirty="0">
                <a:solidFill>
                  <a:srgbClr val="0070C0"/>
                </a:solidFill>
              </a:rPr>
              <a:t> </a:t>
            </a:r>
            <a:r>
              <a:rPr lang="en-US" altLang="en-US" sz="2400" b="1" dirty="0" err="1">
                <a:solidFill>
                  <a:srgbClr val="0070C0"/>
                </a:solidFill>
              </a:rPr>
              <a:t>dụng</a:t>
            </a:r>
            <a:r>
              <a:rPr lang="en-US" altLang="en-US" sz="2400" b="1" dirty="0">
                <a:solidFill>
                  <a:srgbClr val="0070C0"/>
                </a:solidFill>
              </a:rPr>
              <a:t> </a:t>
            </a:r>
            <a:r>
              <a:rPr lang="en-US" altLang="en-US" sz="2400" b="1" dirty="0" err="1">
                <a:solidFill>
                  <a:srgbClr val="0070C0"/>
                </a:solidFill>
              </a:rPr>
              <a:t>lựu</a:t>
            </a:r>
            <a:r>
              <a:rPr lang="en-US" altLang="en-US" sz="2400" b="1" dirty="0">
                <a:solidFill>
                  <a:srgbClr val="0070C0"/>
                </a:solidFill>
              </a:rPr>
              <a:t> </a:t>
            </a:r>
            <a:r>
              <a:rPr lang="en-US" altLang="en-US" sz="2400" b="1" dirty="0" err="1">
                <a:solidFill>
                  <a:srgbClr val="0070C0"/>
                </a:solidFill>
              </a:rPr>
              <a:t>đạn</a:t>
            </a:r>
            <a:endParaRPr lang="en-US" altLang="en-US" sz="2400" dirty="0">
              <a:solidFill>
                <a:srgbClr val="0070C0"/>
              </a:solidFill>
            </a:endParaRPr>
          </a:p>
        </p:txBody>
      </p:sp>
      <p:sp>
        <p:nvSpPr>
          <p:cNvPr id="33" name="Rectangle 34"/>
          <p:cNvSpPr>
            <a:spLocks noChangeArrowheads="1"/>
          </p:cNvSpPr>
          <p:nvPr/>
        </p:nvSpPr>
        <p:spPr bwMode="auto">
          <a:xfrm>
            <a:off x="0" y="1777439"/>
            <a:ext cx="8048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eaLnBrk="1" hangingPunct="1">
              <a:spcBef>
                <a:spcPct val="20000"/>
              </a:spcBef>
              <a:buClr>
                <a:schemeClr val="accent1"/>
              </a:buClr>
              <a:buSzPct val="70000"/>
              <a:buFont typeface="Wingdings 2" pitchFamily="18" charset="2"/>
              <a:buNone/>
            </a:pPr>
            <a:r>
              <a:rPr lang="en-US" altLang="en-US" sz="2400" dirty="0">
                <a:solidFill>
                  <a:srgbClr val="00B050"/>
                </a:solidFill>
              </a:rPr>
              <a:t>- </a:t>
            </a:r>
            <a:r>
              <a:rPr lang="en-US" altLang="en-US" sz="2400" dirty="0" err="1">
                <a:solidFill>
                  <a:srgbClr val="00B050"/>
                </a:solidFill>
              </a:rPr>
              <a:t>Cấm</a:t>
            </a:r>
            <a:r>
              <a:rPr lang="en-US" altLang="en-US" sz="2400" dirty="0">
                <a:solidFill>
                  <a:srgbClr val="00B050"/>
                </a:solidFill>
              </a:rPr>
              <a:t> </a:t>
            </a:r>
            <a:r>
              <a:rPr lang="en-US" altLang="en-US" sz="2400" dirty="0" err="1">
                <a:solidFill>
                  <a:srgbClr val="00B050"/>
                </a:solidFill>
              </a:rPr>
              <a:t>sử</a:t>
            </a:r>
            <a:r>
              <a:rPr lang="en-US" altLang="en-US" sz="2400" dirty="0">
                <a:solidFill>
                  <a:srgbClr val="00B050"/>
                </a:solidFill>
              </a:rPr>
              <a:t> </a:t>
            </a:r>
            <a:r>
              <a:rPr lang="en-US" altLang="en-US" sz="2400" dirty="0" err="1">
                <a:solidFill>
                  <a:srgbClr val="00B050"/>
                </a:solidFill>
              </a:rPr>
              <a:t>dụng</a:t>
            </a:r>
            <a:r>
              <a:rPr lang="en-US" altLang="en-US" sz="2400" dirty="0">
                <a:solidFill>
                  <a:srgbClr val="00B050"/>
                </a:solidFill>
              </a:rPr>
              <a:t> </a:t>
            </a:r>
            <a:r>
              <a:rPr lang="en-US" altLang="en-US" sz="2400" dirty="0" err="1">
                <a:solidFill>
                  <a:srgbClr val="00B050"/>
                </a:solidFill>
              </a:rPr>
              <a:t>lựu</a:t>
            </a:r>
            <a:r>
              <a:rPr lang="en-US" altLang="en-US" sz="2400" dirty="0">
                <a:solidFill>
                  <a:srgbClr val="00B050"/>
                </a:solidFill>
              </a:rPr>
              <a:t> </a:t>
            </a:r>
            <a:r>
              <a:rPr lang="en-US" altLang="en-US" sz="2400" dirty="0" err="1">
                <a:solidFill>
                  <a:srgbClr val="00B050"/>
                </a:solidFill>
              </a:rPr>
              <a:t>đạn</a:t>
            </a:r>
            <a:r>
              <a:rPr lang="en-US" altLang="en-US" sz="2400" dirty="0">
                <a:solidFill>
                  <a:srgbClr val="00B050"/>
                </a:solidFill>
              </a:rPr>
              <a:t> </a:t>
            </a:r>
            <a:r>
              <a:rPr lang="en-US" altLang="en-US" sz="2400" dirty="0" err="1">
                <a:solidFill>
                  <a:srgbClr val="00B050"/>
                </a:solidFill>
              </a:rPr>
              <a:t>thật</a:t>
            </a:r>
            <a:r>
              <a:rPr lang="en-US" altLang="en-US" sz="2400" dirty="0">
                <a:solidFill>
                  <a:srgbClr val="00B050"/>
                </a:solidFill>
              </a:rPr>
              <a:t> </a:t>
            </a:r>
            <a:r>
              <a:rPr lang="en-US" altLang="en-US" sz="2400" dirty="0" err="1">
                <a:solidFill>
                  <a:srgbClr val="00B050"/>
                </a:solidFill>
              </a:rPr>
              <a:t>trong</a:t>
            </a:r>
            <a:r>
              <a:rPr lang="en-US" altLang="en-US" sz="2400" dirty="0">
                <a:solidFill>
                  <a:srgbClr val="00B050"/>
                </a:solidFill>
              </a:rPr>
              <a:t> </a:t>
            </a:r>
            <a:r>
              <a:rPr lang="en-US" altLang="en-US" sz="2400" dirty="0" err="1">
                <a:solidFill>
                  <a:srgbClr val="00B050"/>
                </a:solidFill>
              </a:rPr>
              <a:t>luyện</a:t>
            </a:r>
            <a:r>
              <a:rPr lang="en-US" altLang="en-US" sz="2400" dirty="0">
                <a:solidFill>
                  <a:srgbClr val="00B050"/>
                </a:solidFill>
              </a:rPr>
              <a:t> </a:t>
            </a:r>
            <a:r>
              <a:rPr lang="en-US" altLang="en-US" sz="2400" dirty="0" err="1">
                <a:solidFill>
                  <a:srgbClr val="00B050"/>
                </a:solidFill>
              </a:rPr>
              <a:t>tập</a:t>
            </a:r>
            <a:r>
              <a:rPr lang="en-US" altLang="en-US" sz="2400" dirty="0">
                <a:solidFill>
                  <a:srgbClr val="00B050"/>
                </a:solidFill>
              </a:rPr>
              <a:t>.</a:t>
            </a:r>
          </a:p>
        </p:txBody>
      </p:sp>
      <p:sp>
        <p:nvSpPr>
          <p:cNvPr id="34" name="Rectangle 42"/>
          <p:cNvSpPr>
            <a:spLocks noChangeArrowheads="1"/>
          </p:cNvSpPr>
          <p:nvPr/>
        </p:nvSpPr>
        <p:spPr bwMode="auto">
          <a:xfrm>
            <a:off x="-1" y="2373511"/>
            <a:ext cx="80484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dirty="0" smtClean="0">
                <a:solidFill>
                  <a:srgbClr val="00B050"/>
                </a:solidFill>
              </a:rPr>
              <a:t>- </a:t>
            </a:r>
            <a:r>
              <a:rPr lang="en-US" altLang="en-US" sz="2400" dirty="0" err="1">
                <a:solidFill>
                  <a:srgbClr val="00B050"/>
                </a:solidFill>
              </a:rPr>
              <a:t>Không</a:t>
            </a:r>
            <a:r>
              <a:rPr lang="en-US" altLang="en-US" sz="2400" dirty="0">
                <a:solidFill>
                  <a:srgbClr val="00B050"/>
                </a:solidFill>
              </a:rPr>
              <a:t> </a:t>
            </a:r>
            <a:r>
              <a:rPr lang="en-US" altLang="en-US" sz="2400" dirty="0" err="1">
                <a:solidFill>
                  <a:srgbClr val="00B050"/>
                </a:solidFill>
              </a:rPr>
              <a:t>dùng</a:t>
            </a:r>
            <a:r>
              <a:rPr lang="en-US" altLang="en-US" sz="2400" dirty="0">
                <a:solidFill>
                  <a:srgbClr val="00B050"/>
                </a:solidFill>
              </a:rPr>
              <a:t> </a:t>
            </a:r>
            <a:r>
              <a:rPr lang="en-US" altLang="en-US" sz="2400" dirty="0" err="1">
                <a:solidFill>
                  <a:srgbClr val="00B050"/>
                </a:solidFill>
              </a:rPr>
              <a:t>lựu</a:t>
            </a:r>
            <a:r>
              <a:rPr lang="en-US" altLang="en-US" sz="2400" dirty="0">
                <a:solidFill>
                  <a:srgbClr val="00B050"/>
                </a:solidFill>
              </a:rPr>
              <a:t> </a:t>
            </a:r>
            <a:r>
              <a:rPr lang="en-US" altLang="en-US" sz="2400" dirty="0" err="1">
                <a:solidFill>
                  <a:srgbClr val="00B050"/>
                </a:solidFill>
              </a:rPr>
              <a:t>đạn</a:t>
            </a:r>
            <a:r>
              <a:rPr lang="en-US" altLang="en-US" sz="2400" dirty="0">
                <a:solidFill>
                  <a:srgbClr val="00B050"/>
                </a:solidFill>
              </a:rPr>
              <a:t> </a:t>
            </a:r>
            <a:r>
              <a:rPr lang="en-US" altLang="en-US" sz="2400" dirty="0" err="1">
                <a:solidFill>
                  <a:srgbClr val="00B050"/>
                </a:solidFill>
              </a:rPr>
              <a:t>tập</a:t>
            </a:r>
            <a:r>
              <a:rPr lang="en-US" altLang="en-US" sz="2400" dirty="0">
                <a:solidFill>
                  <a:srgbClr val="00B050"/>
                </a:solidFill>
              </a:rPr>
              <a:t> </a:t>
            </a:r>
            <a:r>
              <a:rPr lang="en-US" altLang="en-US" sz="2400" dirty="0" err="1">
                <a:solidFill>
                  <a:srgbClr val="00B050"/>
                </a:solidFill>
              </a:rPr>
              <a:t>để</a:t>
            </a:r>
            <a:r>
              <a:rPr lang="en-US" altLang="en-US" sz="2400" dirty="0">
                <a:solidFill>
                  <a:srgbClr val="00B050"/>
                </a:solidFill>
              </a:rPr>
              <a:t> </a:t>
            </a:r>
            <a:r>
              <a:rPr lang="en-US" altLang="en-US" sz="2400" dirty="0" err="1">
                <a:solidFill>
                  <a:srgbClr val="00B050"/>
                </a:solidFill>
              </a:rPr>
              <a:t>đùa</a:t>
            </a:r>
            <a:r>
              <a:rPr lang="en-US" altLang="en-US" sz="2400" dirty="0">
                <a:solidFill>
                  <a:srgbClr val="00B050"/>
                </a:solidFill>
              </a:rPr>
              <a:t> </a:t>
            </a:r>
            <a:r>
              <a:rPr lang="en-US" altLang="en-US" sz="2400" dirty="0" err="1">
                <a:solidFill>
                  <a:srgbClr val="00B050"/>
                </a:solidFill>
              </a:rPr>
              <a:t>nghịch</a:t>
            </a:r>
            <a:r>
              <a:rPr lang="en-US" altLang="en-US" sz="2400" dirty="0">
                <a:solidFill>
                  <a:srgbClr val="00B050"/>
                </a:solidFill>
              </a:rPr>
              <a:t> </a:t>
            </a:r>
            <a:r>
              <a:rPr lang="en-US" altLang="en-US" sz="2400" dirty="0" err="1">
                <a:solidFill>
                  <a:srgbClr val="00B050"/>
                </a:solidFill>
              </a:rPr>
              <a:t>hoặc</a:t>
            </a:r>
            <a:r>
              <a:rPr lang="en-US" altLang="en-US" sz="2400" dirty="0">
                <a:solidFill>
                  <a:srgbClr val="00B050"/>
                </a:solidFill>
              </a:rPr>
              <a:t> </a:t>
            </a:r>
            <a:r>
              <a:rPr lang="en-US" altLang="en-US" sz="2400" dirty="0" err="1">
                <a:solidFill>
                  <a:srgbClr val="00B050"/>
                </a:solidFill>
              </a:rPr>
              <a:t>luyện</a:t>
            </a:r>
            <a:r>
              <a:rPr lang="en-US" altLang="en-US" sz="2400" dirty="0">
                <a:solidFill>
                  <a:srgbClr val="00B050"/>
                </a:solidFill>
              </a:rPr>
              <a:t> </a:t>
            </a:r>
            <a:r>
              <a:rPr lang="en-US" altLang="en-US" sz="2400" dirty="0" err="1">
                <a:solidFill>
                  <a:srgbClr val="00B050"/>
                </a:solidFill>
              </a:rPr>
              <a:t>tập</a:t>
            </a:r>
            <a:r>
              <a:rPr lang="en-US" altLang="en-US" sz="2400" dirty="0">
                <a:solidFill>
                  <a:srgbClr val="00B050"/>
                </a:solidFill>
              </a:rPr>
              <a:t> </a:t>
            </a:r>
            <a:r>
              <a:rPr lang="en-US" altLang="en-US" sz="2400" dirty="0" err="1">
                <a:solidFill>
                  <a:srgbClr val="00B050"/>
                </a:solidFill>
              </a:rPr>
              <a:t>không</a:t>
            </a:r>
            <a:r>
              <a:rPr lang="en-US" altLang="en-US" sz="2400" dirty="0">
                <a:solidFill>
                  <a:srgbClr val="00B050"/>
                </a:solidFill>
              </a:rPr>
              <a:t> </a:t>
            </a:r>
            <a:r>
              <a:rPr lang="en-US" altLang="en-US" sz="2400" dirty="0" err="1">
                <a:solidFill>
                  <a:srgbClr val="00B050"/>
                </a:solidFill>
              </a:rPr>
              <a:t>có</a:t>
            </a:r>
            <a:r>
              <a:rPr lang="en-US" altLang="en-US" sz="2400" dirty="0">
                <a:solidFill>
                  <a:srgbClr val="00B050"/>
                </a:solidFill>
              </a:rPr>
              <a:t> </a:t>
            </a:r>
            <a:r>
              <a:rPr lang="en-US" altLang="en-US" sz="2400" dirty="0" err="1">
                <a:solidFill>
                  <a:srgbClr val="00B050"/>
                </a:solidFill>
              </a:rPr>
              <a:t>tổ</a:t>
            </a:r>
            <a:r>
              <a:rPr lang="en-US" altLang="en-US" sz="2400" dirty="0">
                <a:solidFill>
                  <a:srgbClr val="00B050"/>
                </a:solidFill>
              </a:rPr>
              <a:t> </a:t>
            </a:r>
            <a:r>
              <a:rPr lang="en-US" altLang="en-US" sz="2400" dirty="0" err="1">
                <a:solidFill>
                  <a:srgbClr val="00B050"/>
                </a:solidFill>
              </a:rPr>
              <a:t>chức</a:t>
            </a:r>
            <a:r>
              <a:rPr lang="en-US" altLang="en-US" sz="2400" dirty="0">
                <a:solidFill>
                  <a:srgbClr val="00B050"/>
                </a:solidFill>
              </a:rPr>
              <a:t>.</a:t>
            </a:r>
          </a:p>
        </p:txBody>
      </p:sp>
      <p:sp>
        <p:nvSpPr>
          <p:cNvPr id="35" name="Rectangle 43"/>
          <p:cNvSpPr>
            <a:spLocks noChangeArrowheads="1"/>
          </p:cNvSpPr>
          <p:nvPr/>
        </p:nvSpPr>
        <p:spPr bwMode="auto">
          <a:xfrm>
            <a:off x="52221" y="3204508"/>
            <a:ext cx="80249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20000"/>
              </a:spcBef>
              <a:buClr>
                <a:schemeClr val="accent1"/>
              </a:buClr>
              <a:buSzPct val="70000"/>
              <a:buFont typeface="Wingdings 2" pitchFamily="18" charset="2"/>
              <a:buNone/>
            </a:pPr>
            <a:r>
              <a:rPr lang="en-US" altLang="en-US" sz="2400" dirty="0">
                <a:solidFill>
                  <a:srgbClr val="00B050"/>
                </a:solidFill>
              </a:rPr>
              <a:t>- </a:t>
            </a:r>
            <a:r>
              <a:rPr lang="en-US" altLang="en-US" sz="2400" dirty="0" err="1">
                <a:solidFill>
                  <a:srgbClr val="00B050"/>
                </a:solidFill>
              </a:rPr>
              <a:t>Cấm</a:t>
            </a:r>
            <a:r>
              <a:rPr lang="en-US" altLang="en-US" sz="2400" dirty="0">
                <a:solidFill>
                  <a:srgbClr val="00B050"/>
                </a:solidFill>
              </a:rPr>
              <a:t> </a:t>
            </a:r>
            <a:r>
              <a:rPr lang="en-US" altLang="en-US" sz="2400" dirty="0" err="1">
                <a:solidFill>
                  <a:srgbClr val="00B050"/>
                </a:solidFill>
              </a:rPr>
              <a:t>ném</a:t>
            </a:r>
            <a:r>
              <a:rPr lang="en-US" altLang="en-US" sz="2400" dirty="0">
                <a:solidFill>
                  <a:srgbClr val="00B050"/>
                </a:solidFill>
              </a:rPr>
              <a:t> </a:t>
            </a:r>
            <a:r>
              <a:rPr lang="en-US" altLang="en-US" sz="2400" dirty="0" err="1">
                <a:solidFill>
                  <a:srgbClr val="00B050"/>
                </a:solidFill>
              </a:rPr>
              <a:t>lựu</a:t>
            </a:r>
            <a:r>
              <a:rPr lang="en-US" altLang="en-US" sz="2400" dirty="0">
                <a:solidFill>
                  <a:srgbClr val="00B050"/>
                </a:solidFill>
              </a:rPr>
              <a:t> </a:t>
            </a:r>
            <a:r>
              <a:rPr lang="en-US" altLang="en-US" sz="2400" dirty="0" err="1">
                <a:solidFill>
                  <a:srgbClr val="00B050"/>
                </a:solidFill>
              </a:rPr>
              <a:t>đạn</a:t>
            </a:r>
            <a:r>
              <a:rPr lang="en-US" altLang="en-US" sz="2400" dirty="0">
                <a:solidFill>
                  <a:srgbClr val="00B050"/>
                </a:solidFill>
              </a:rPr>
              <a:t> </a:t>
            </a:r>
            <a:r>
              <a:rPr lang="en-US" altLang="en-US" sz="2400" dirty="0" err="1">
                <a:solidFill>
                  <a:srgbClr val="00B050"/>
                </a:solidFill>
              </a:rPr>
              <a:t>trực</a:t>
            </a:r>
            <a:r>
              <a:rPr lang="en-US" altLang="en-US" sz="2400" dirty="0">
                <a:solidFill>
                  <a:srgbClr val="00B050"/>
                </a:solidFill>
              </a:rPr>
              <a:t> </a:t>
            </a:r>
            <a:r>
              <a:rPr lang="en-US" altLang="en-US" sz="2400" dirty="0" err="1">
                <a:solidFill>
                  <a:srgbClr val="00B050"/>
                </a:solidFill>
              </a:rPr>
              <a:t>tiếp</a:t>
            </a:r>
            <a:r>
              <a:rPr lang="en-US" altLang="en-US" sz="2400" dirty="0">
                <a:solidFill>
                  <a:srgbClr val="00B050"/>
                </a:solidFill>
              </a:rPr>
              <a:t> </a:t>
            </a:r>
            <a:r>
              <a:rPr lang="en-US" altLang="en-US" sz="2400" dirty="0" err="1">
                <a:solidFill>
                  <a:srgbClr val="00B050"/>
                </a:solidFill>
              </a:rPr>
              <a:t>vào</a:t>
            </a:r>
            <a:r>
              <a:rPr lang="en-US" altLang="en-US" sz="2400" dirty="0">
                <a:solidFill>
                  <a:srgbClr val="00B050"/>
                </a:solidFill>
              </a:rPr>
              <a:t> </a:t>
            </a:r>
            <a:r>
              <a:rPr lang="en-US" altLang="en-US" sz="2400" dirty="0" err="1">
                <a:solidFill>
                  <a:srgbClr val="00B050"/>
                </a:solidFill>
              </a:rPr>
              <a:t>người</a:t>
            </a:r>
            <a:r>
              <a:rPr lang="en-US" altLang="en-US" sz="2400" dirty="0">
                <a:solidFill>
                  <a:srgbClr val="00B050"/>
                </a:solidFill>
              </a:rPr>
              <a:t>. </a:t>
            </a:r>
            <a:r>
              <a:rPr lang="en-US" altLang="en-US" sz="2400" dirty="0" err="1">
                <a:solidFill>
                  <a:srgbClr val="00B050"/>
                </a:solidFill>
              </a:rPr>
              <a:t>Người</a:t>
            </a:r>
            <a:r>
              <a:rPr lang="en-US" altLang="en-US" sz="2400" dirty="0">
                <a:solidFill>
                  <a:srgbClr val="00B050"/>
                </a:solidFill>
              </a:rPr>
              <a:t> </a:t>
            </a:r>
            <a:r>
              <a:rPr lang="en-US" altLang="en-US" sz="2400" dirty="0" err="1">
                <a:solidFill>
                  <a:srgbClr val="00B050"/>
                </a:solidFill>
              </a:rPr>
              <a:t>khác</a:t>
            </a:r>
            <a:r>
              <a:rPr lang="en-US" altLang="en-US" sz="2400" dirty="0">
                <a:solidFill>
                  <a:srgbClr val="00B050"/>
                </a:solidFill>
              </a:rPr>
              <a:t> </a:t>
            </a:r>
            <a:r>
              <a:rPr lang="en-US" altLang="en-US" sz="2400" dirty="0" err="1">
                <a:solidFill>
                  <a:srgbClr val="00B050"/>
                </a:solidFill>
              </a:rPr>
              <a:t>không</a:t>
            </a:r>
            <a:r>
              <a:rPr lang="en-US" altLang="en-US" sz="2400" dirty="0">
                <a:solidFill>
                  <a:srgbClr val="00B050"/>
                </a:solidFill>
              </a:rPr>
              <a:t> </a:t>
            </a:r>
            <a:r>
              <a:rPr lang="en-US" altLang="en-US" sz="2400" dirty="0" err="1">
                <a:solidFill>
                  <a:srgbClr val="00B050"/>
                </a:solidFill>
              </a:rPr>
              <a:t>đứng</a:t>
            </a:r>
            <a:r>
              <a:rPr lang="en-US" altLang="en-US" sz="2400" dirty="0">
                <a:solidFill>
                  <a:srgbClr val="00B050"/>
                </a:solidFill>
              </a:rPr>
              <a:t> </a:t>
            </a:r>
            <a:r>
              <a:rPr lang="en-US" altLang="en-US" sz="2400" dirty="0" err="1">
                <a:solidFill>
                  <a:srgbClr val="00B050"/>
                </a:solidFill>
              </a:rPr>
              <a:t>thẳng</a:t>
            </a:r>
            <a:r>
              <a:rPr lang="en-US" altLang="en-US" sz="2400" dirty="0">
                <a:solidFill>
                  <a:srgbClr val="00B050"/>
                </a:solidFill>
              </a:rPr>
              <a:t> </a:t>
            </a:r>
            <a:r>
              <a:rPr lang="en-US" altLang="en-US" sz="2400" dirty="0" err="1">
                <a:solidFill>
                  <a:srgbClr val="00B050"/>
                </a:solidFill>
              </a:rPr>
              <a:t>với</a:t>
            </a:r>
            <a:r>
              <a:rPr lang="en-US" altLang="en-US" sz="2400" dirty="0">
                <a:solidFill>
                  <a:srgbClr val="00B050"/>
                </a:solidFill>
              </a:rPr>
              <a:t> </a:t>
            </a:r>
            <a:r>
              <a:rPr lang="en-US" altLang="en-US" sz="2400" dirty="0" err="1">
                <a:solidFill>
                  <a:srgbClr val="00B050"/>
                </a:solidFill>
              </a:rPr>
              <a:t>hướng</a:t>
            </a:r>
            <a:r>
              <a:rPr lang="en-US" altLang="en-US" sz="2400" dirty="0">
                <a:solidFill>
                  <a:srgbClr val="00B050"/>
                </a:solidFill>
              </a:rPr>
              <a:t> </a:t>
            </a:r>
            <a:r>
              <a:rPr lang="en-US" altLang="en-US" sz="2400" dirty="0" err="1">
                <a:solidFill>
                  <a:srgbClr val="00B050"/>
                </a:solidFill>
              </a:rPr>
              <a:t>ném</a:t>
            </a:r>
            <a:r>
              <a:rPr lang="en-US" altLang="en-US" sz="2400" dirty="0">
                <a:solidFill>
                  <a:srgbClr val="00B050"/>
                </a:solidFill>
              </a:rPr>
              <a:t>, </a:t>
            </a:r>
            <a:r>
              <a:rPr lang="en-US" altLang="en-US" sz="2400" dirty="0" err="1">
                <a:solidFill>
                  <a:srgbClr val="00B050"/>
                </a:solidFill>
              </a:rPr>
              <a:t>theo</a:t>
            </a:r>
            <a:r>
              <a:rPr lang="en-US" altLang="en-US" sz="2400" dirty="0">
                <a:solidFill>
                  <a:srgbClr val="00B050"/>
                </a:solidFill>
              </a:rPr>
              <a:t> </a:t>
            </a:r>
            <a:r>
              <a:rPr lang="en-US" altLang="en-US" sz="2400" dirty="0" err="1">
                <a:solidFill>
                  <a:srgbClr val="00B050"/>
                </a:solidFill>
              </a:rPr>
              <a:t>dõi</a:t>
            </a:r>
            <a:r>
              <a:rPr lang="en-US" altLang="en-US" sz="2400" dirty="0">
                <a:solidFill>
                  <a:srgbClr val="00B050"/>
                </a:solidFill>
              </a:rPr>
              <a:t> </a:t>
            </a:r>
            <a:r>
              <a:rPr lang="en-US" altLang="en-US" sz="2400" dirty="0" err="1">
                <a:solidFill>
                  <a:srgbClr val="00B050"/>
                </a:solidFill>
              </a:rPr>
              <a:t>hướng</a:t>
            </a:r>
            <a:r>
              <a:rPr lang="en-US" altLang="en-US" sz="2400" dirty="0">
                <a:solidFill>
                  <a:srgbClr val="00B050"/>
                </a:solidFill>
              </a:rPr>
              <a:t> bay </a:t>
            </a:r>
            <a:r>
              <a:rPr lang="en-US" altLang="en-US" sz="2400" dirty="0" err="1">
                <a:solidFill>
                  <a:srgbClr val="00B050"/>
                </a:solidFill>
              </a:rPr>
              <a:t>của</a:t>
            </a:r>
            <a:r>
              <a:rPr lang="en-US" altLang="en-US" sz="2400" dirty="0">
                <a:solidFill>
                  <a:srgbClr val="00B050"/>
                </a:solidFill>
              </a:rPr>
              <a:t> </a:t>
            </a:r>
            <a:r>
              <a:rPr lang="en-US" altLang="en-US" sz="2400" dirty="0" err="1">
                <a:solidFill>
                  <a:srgbClr val="00B050"/>
                </a:solidFill>
              </a:rPr>
              <a:t>lựu</a:t>
            </a:r>
            <a:r>
              <a:rPr lang="en-US" altLang="en-US" sz="2400" dirty="0">
                <a:solidFill>
                  <a:srgbClr val="00B050"/>
                </a:solidFill>
              </a:rPr>
              <a:t> </a:t>
            </a:r>
            <a:r>
              <a:rPr lang="en-US" altLang="en-US" sz="2400" dirty="0" err="1">
                <a:solidFill>
                  <a:srgbClr val="00B050"/>
                </a:solidFill>
              </a:rPr>
              <a:t>đạn</a:t>
            </a:r>
            <a:r>
              <a:rPr lang="en-US" altLang="en-US" sz="2400" dirty="0">
                <a:solidFill>
                  <a:srgbClr val="00B050"/>
                </a:solidFill>
              </a:rPr>
              <a:t>. </a:t>
            </a:r>
            <a:r>
              <a:rPr lang="en-US" altLang="en-US" sz="2400" dirty="0" err="1">
                <a:solidFill>
                  <a:srgbClr val="00B050"/>
                </a:solidFill>
              </a:rPr>
              <a:t>Nhặt</a:t>
            </a:r>
            <a:r>
              <a:rPr lang="en-US" altLang="en-US" sz="2400" dirty="0">
                <a:solidFill>
                  <a:srgbClr val="00B050"/>
                </a:solidFill>
              </a:rPr>
              <a:t> </a:t>
            </a:r>
            <a:r>
              <a:rPr lang="en-US" altLang="en-US" sz="2400" dirty="0" err="1">
                <a:solidFill>
                  <a:srgbClr val="00B050"/>
                </a:solidFill>
              </a:rPr>
              <a:t>lựu</a:t>
            </a:r>
            <a:r>
              <a:rPr lang="en-US" altLang="en-US" sz="2400" dirty="0">
                <a:solidFill>
                  <a:srgbClr val="00B050"/>
                </a:solidFill>
              </a:rPr>
              <a:t> </a:t>
            </a:r>
            <a:r>
              <a:rPr lang="en-US" altLang="en-US" sz="2400" dirty="0" err="1">
                <a:solidFill>
                  <a:srgbClr val="00B050"/>
                </a:solidFill>
              </a:rPr>
              <a:t>đạn</a:t>
            </a:r>
            <a:r>
              <a:rPr lang="en-US" altLang="en-US" sz="2400" dirty="0">
                <a:solidFill>
                  <a:srgbClr val="00B050"/>
                </a:solidFill>
              </a:rPr>
              <a:t> </a:t>
            </a:r>
            <a:r>
              <a:rPr lang="en-US" altLang="en-US" sz="2400" dirty="0" err="1">
                <a:solidFill>
                  <a:srgbClr val="00B050"/>
                </a:solidFill>
              </a:rPr>
              <a:t>xong</a:t>
            </a:r>
            <a:r>
              <a:rPr lang="en-US" altLang="en-US" sz="2400" dirty="0">
                <a:solidFill>
                  <a:srgbClr val="00B050"/>
                </a:solidFill>
              </a:rPr>
              <a:t>, </a:t>
            </a:r>
            <a:r>
              <a:rPr lang="en-US" altLang="en-US" sz="2400" dirty="0" err="1">
                <a:solidFill>
                  <a:srgbClr val="00B050"/>
                </a:solidFill>
              </a:rPr>
              <a:t>phải</a:t>
            </a:r>
            <a:r>
              <a:rPr lang="en-US" altLang="en-US" sz="2400" dirty="0">
                <a:solidFill>
                  <a:srgbClr val="00B050"/>
                </a:solidFill>
              </a:rPr>
              <a:t> </a:t>
            </a:r>
            <a:r>
              <a:rPr lang="en-US" altLang="en-US" sz="2400" dirty="0" err="1">
                <a:solidFill>
                  <a:srgbClr val="00B050"/>
                </a:solidFill>
              </a:rPr>
              <a:t>đem</a:t>
            </a:r>
            <a:r>
              <a:rPr lang="en-US" altLang="en-US" sz="2400" dirty="0">
                <a:solidFill>
                  <a:srgbClr val="00B050"/>
                </a:solidFill>
              </a:rPr>
              <a:t> </a:t>
            </a:r>
            <a:r>
              <a:rPr lang="en-US" altLang="en-US" sz="2400" dirty="0" err="1">
                <a:solidFill>
                  <a:srgbClr val="00B050"/>
                </a:solidFill>
              </a:rPr>
              <a:t>về</a:t>
            </a:r>
            <a:r>
              <a:rPr lang="en-US" altLang="en-US" sz="2400" dirty="0">
                <a:solidFill>
                  <a:srgbClr val="00B050"/>
                </a:solidFill>
              </a:rPr>
              <a:t> </a:t>
            </a:r>
            <a:r>
              <a:rPr lang="en-US" altLang="en-US" sz="2400" dirty="0" err="1">
                <a:solidFill>
                  <a:srgbClr val="00B050"/>
                </a:solidFill>
              </a:rPr>
              <a:t>vị</a:t>
            </a:r>
            <a:r>
              <a:rPr lang="en-US" altLang="en-US" sz="2400" dirty="0">
                <a:solidFill>
                  <a:srgbClr val="00B050"/>
                </a:solidFill>
              </a:rPr>
              <a:t> </a:t>
            </a:r>
            <a:r>
              <a:rPr lang="en-US" altLang="en-US" sz="2400" dirty="0" err="1">
                <a:solidFill>
                  <a:srgbClr val="00B050"/>
                </a:solidFill>
              </a:rPr>
              <a:t>trí</a:t>
            </a:r>
            <a:r>
              <a:rPr lang="en-US" altLang="en-US" sz="2400" dirty="0">
                <a:solidFill>
                  <a:srgbClr val="00B050"/>
                </a:solidFill>
              </a:rPr>
              <a:t>.</a:t>
            </a:r>
            <a:endParaRPr lang="vi-VN" altLang="en-US" sz="2400" dirty="0">
              <a:solidFill>
                <a:srgbClr val="00B050"/>
              </a:solidFill>
            </a:endParaRPr>
          </a:p>
        </p:txBody>
      </p:sp>
    </p:spTree>
    <p:extLst>
      <p:ext uri="{BB962C8B-B14F-4D97-AF65-F5344CB8AC3E}">
        <p14:creationId xmlns:p14="http://schemas.microsoft.com/office/powerpoint/2010/main" val="44924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 calcmode="lin" valueType="num">
                                      <p:cBhvr>
                                        <p:cTn id="14" dur="1000" fill="hold"/>
                                        <p:tgtEl>
                                          <p:spTgt spid="33"/>
                                        </p:tgtEl>
                                        <p:attrNameLst>
                                          <p:attrName>style.rotation</p:attrName>
                                        </p:attrNameLst>
                                      </p:cBhvr>
                                      <p:tavLst>
                                        <p:tav tm="0">
                                          <p:val>
                                            <p:fltVal val="90"/>
                                          </p:val>
                                        </p:tav>
                                        <p:tav tm="100000">
                                          <p:val>
                                            <p:fltVal val="0"/>
                                          </p:val>
                                        </p:tav>
                                      </p:tavLst>
                                    </p:anim>
                                    <p:animEffect transition="in" filter="fade">
                                      <p:cBhvr>
                                        <p:cTn id="15" dur="1000"/>
                                        <p:tgtEl>
                                          <p:spTgt spid="33"/>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1000" fill="hold"/>
                                        <p:tgtEl>
                                          <p:spTgt spid="34"/>
                                        </p:tgtEl>
                                        <p:attrNameLst>
                                          <p:attrName>ppt_w</p:attrName>
                                        </p:attrNameLst>
                                      </p:cBhvr>
                                      <p:tavLst>
                                        <p:tav tm="0">
                                          <p:val>
                                            <p:fltVal val="0"/>
                                          </p:val>
                                        </p:tav>
                                        <p:tav tm="100000">
                                          <p:val>
                                            <p:strVal val="#ppt_w"/>
                                          </p:val>
                                        </p:tav>
                                      </p:tavLst>
                                    </p:anim>
                                    <p:anim calcmode="lin" valueType="num">
                                      <p:cBhvr>
                                        <p:cTn id="19" dur="1000" fill="hold"/>
                                        <p:tgtEl>
                                          <p:spTgt spid="34"/>
                                        </p:tgtEl>
                                        <p:attrNameLst>
                                          <p:attrName>ppt_h</p:attrName>
                                        </p:attrNameLst>
                                      </p:cBhvr>
                                      <p:tavLst>
                                        <p:tav tm="0">
                                          <p:val>
                                            <p:fltVal val="0"/>
                                          </p:val>
                                        </p:tav>
                                        <p:tav tm="100000">
                                          <p:val>
                                            <p:strVal val="#ppt_h"/>
                                          </p:val>
                                        </p:tav>
                                      </p:tavLst>
                                    </p:anim>
                                    <p:anim calcmode="lin" valueType="num">
                                      <p:cBhvr>
                                        <p:cTn id="20" dur="1000" fill="hold"/>
                                        <p:tgtEl>
                                          <p:spTgt spid="34"/>
                                        </p:tgtEl>
                                        <p:attrNameLst>
                                          <p:attrName>style.rotation</p:attrName>
                                        </p:attrNameLst>
                                      </p:cBhvr>
                                      <p:tavLst>
                                        <p:tav tm="0">
                                          <p:val>
                                            <p:fltVal val="90"/>
                                          </p:val>
                                        </p:tav>
                                        <p:tav tm="100000">
                                          <p:val>
                                            <p:fltVal val="0"/>
                                          </p:val>
                                        </p:tav>
                                      </p:tavLst>
                                    </p:anim>
                                    <p:animEffect transition="in" filter="fade">
                                      <p:cBhvr>
                                        <p:cTn id="21" dur="1000"/>
                                        <p:tgtEl>
                                          <p:spTgt spid="3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 calcmode="lin" valueType="num">
                                      <p:cBhvr>
                                        <p:cTn id="26" dur="1000" fill="hold"/>
                                        <p:tgtEl>
                                          <p:spTgt spid="35"/>
                                        </p:tgtEl>
                                        <p:attrNameLst>
                                          <p:attrName>style.rotation</p:attrName>
                                        </p:attrNameLst>
                                      </p:cBhvr>
                                      <p:tavLst>
                                        <p:tav tm="0">
                                          <p:val>
                                            <p:fltVal val="90"/>
                                          </p:val>
                                        </p:tav>
                                        <p:tav tm="100000">
                                          <p:val>
                                            <p:fltVal val="0"/>
                                          </p:val>
                                        </p:tav>
                                      </p:tavLst>
                                    </p:anim>
                                    <p:animEffect transition="in" filter="fade">
                                      <p:cBhvr>
                                        <p:cTn id="2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324" y="888445"/>
            <a:ext cx="1419425" cy="155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D:\Giáo án bài giảng\Bài Lựu đạn\Chuby-17-4_bd6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204" y="915601"/>
            <a:ext cx="1446797" cy="1517061"/>
          </a:xfrm>
          <a:prstGeom prst="rect">
            <a:avLst/>
          </a:prstGeom>
          <a:noFill/>
          <a:extLst>
            <a:ext uri="{909E8E84-426E-40DD-AFC4-6F175D3DCCD1}">
              <a14:hiddenFill xmlns:a14="http://schemas.microsoft.com/office/drawing/2010/main">
                <a:solidFill>
                  <a:srgbClr val="FFFFFF"/>
                </a:solidFill>
              </a14:hiddenFill>
            </a:ext>
          </a:extLst>
        </p:spPr>
      </p:pic>
      <p:sp>
        <p:nvSpPr>
          <p:cNvPr id="42" name="Line 5"/>
          <p:cNvSpPr>
            <a:spLocks noChangeShapeType="1"/>
          </p:cNvSpPr>
          <p:nvPr/>
        </p:nvSpPr>
        <p:spPr bwMode="auto">
          <a:xfrm flipH="1">
            <a:off x="4245919" y="2430174"/>
            <a:ext cx="4898080" cy="9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
          <p:cNvSpPr>
            <a:spLocks noChangeShapeType="1"/>
          </p:cNvSpPr>
          <p:nvPr/>
        </p:nvSpPr>
        <p:spPr bwMode="auto">
          <a:xfrm>
            <a:off x="4267200" y="828675"/>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Box 25"/>
          <p:cNvSpPr txBox="1">
            <a:spLocks noChangeArrowheads="1"/>
          </p:cNvSpPr>
          <p:nvPr/>
        </p:nvSpPr>
        <p:spPr bwMode="auto">
          <a:xfrm>
            <a:off x="1043138" y="833121"/>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u="sng" dirty="0" err="1" smtClean="0">
                <a:solidFill>
                  <a:srgbClr val="0070C0"/>
                </a:solidFill>
                <a:latin typeface="Times New Roman" pitchFamily="18" charset="0"/>
                <a:cs typeface="Times New Roman" pitchFamily="18" charset="0"/>
                <a:sym typeface="Symbol" pitchFamily="18" charset="2"/>
              </a:rPr>
              <a:t>Củng</a:t>
            </a:r>
            <a:r>
              <a:rPr lang="en-US" altLang="en-US" sz="2400" b="1" u="sng" dirty="0" smtClean="0">
                <a:solidFill>
                  <a:srgbClr val="0070C0"/>
                </a:solidFill>
                <a:latin typeface="Times New Roman" pitchFamily="18" charset="0"/>
                <a:cs typeface="Times New Roman" pitchFamily="18" charset="0"/>
                <a:sym typeface="Symbol" pitchFamily="18" charset="2"/>
              </a:rPr>
              <a:t> </a:t>
            </a:r>
            <a:r>
              <a:rPr lang="en-US" altLang="en-US" sz="2400" b="1" u="sng" dirty="0" err="1" smtClean="0">
                <a:solidFill>
                  <a:srgbClr val="0070C0"/>
                </a:solidFill>
                <a:latin typeface="Times New Roman" pitchFamily="18" charset="0"/>
                <a:cs typeface="Times New Roman" pitchFamily="18" charset="0"/>
                <a:sym typeface="Symbol" pitchFamily="18" charset="2"/>
              </a:rPr>
              <a:t>cố</a:t>
            </a:r>
            <a:endParaRPr lang="en-US" altLang="en-US" sz="2400" b="1" u="sng" dirty="0">
              <a:solidFill>
                <a:srgbClr val="0070C0"/>
              </a:solidFill>
              <a:latin typeface="Times New Roman" pitchFamily="18" charset="0"/>
              <a:cs typeface="Times New Roman" pitchFamily="18" charset="0"/>
              <a:sym typeface="Symbol" pitchFamily="18" charset="2"/>
            </a:endParaRPr>
          </a:p>
        </p:txBody>
      </p:sp>
      <p:sp>
        <p:nvSpPr>
          <p:cNvPr id="32" name="TextBox 31"/>
          <p:cNvSpPr txBox="1">
            <a:spLocks noChangeArrowheads="1"/>
          </p:cNvSpPr>
          <p:nvPr/>
        </p:nvSpPr>
        <p:spPr bwMode="auto">
          <a:xfrm>
            <a:off x="126357" y="2617857"/>
            <a:ext cx="41195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i="1" dirty="0" err="1" smtClean="0">
                <a:solidFill>
                  <a:srgbClr val="0070C0"/>
                </a:solidFill>
                <a:latin typeface="Times New Roman" pitchFamily="18" charset="0"/>
                <a:cs typeface="Times New Roman" pitchFamily="18" charset="0"/>
                <a:sym typeface="Symbol" pitchFamily="18" charset="2"/>
              </a:rPr>
              <a:t>Câu</a:t>
            </a:r>
            <a:r>
              <a:rPr lang="en-US" altLang="en-US" sz="2000" b="1" i="1" dirty="0" smtClean="0">
                <a:solidFill>
                  <a:srgbClr val="0070C0"/>
                </a:solidFill>
                <a:latin typeface="Times New Roman" pitchFamily="18" charset="0"/>
                <a:cs typeface="Times New Roman" pitchFamily="18" charset="0"/>
                <a:sym typeface="Symbol" pitchFamily="18" charset="2"/>
              </a:rPr>
              <a:t> 1: </a:t>
            </a:r>
            <a:r>
              <a:rPr lang="en-US" altLang="en-US" sz="2000" b="1" i="1" dirty="0" err="1" smtClean="0">
                <a:solidFill>
                  <a:srgbClr val="0070C0"/>
                </a:solidFill>
                <a:latin typeface="Times New Roman" pitchFamily="18" charset="0"/>
                <a:cs typeface="Times New Roman" pitchFamily="18" charset="0"/>
                <a:sym typeface="Symbol" pitchFamily="18" charset="2"/>
              </a:rPr>
              <a:t>bán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kinh</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sát</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thương</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của</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lựu</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đạn</a:t>
            </a:r>
            <a:r>
              <a:rPr lang="en-US" altLang="en-US" sz="2000" b="1" i="1" dirty="0" smtClean="0">
                <a:solidFill>
                  <a:srgbClr val="0070C0"/>
                </a:solidFill>
                <a:latin typeface="Times New Roman" pitchFamily="18" charset="0"/>
                <a:cs typeface="Times New Roman" pitchFamily="18" charset="0"/>
                <a:sym typeface="Symbol" pitchFamily="18" charset="2"/>
              </a:rPr>
              <a:t> 1 </a:t>
            </a:r>
            <a:r>
              <a:rPr lang="en-US" altLang="en-US" sz="2000" b="1" i="1" dirty="0" err="1" smtClean="0">
                <a:solidFill>
                  <a:srgbClr val="0070C0"/>
                </a:solidFill>
                <a:latin typeface="Times New Roman" pitchFamily="18" charset="0"/>
                <a:cs typeface="Times New Roman" pitchFamily="18" charset="0"/>
                <a:sym typeface="Symbol" pitchFamily="18" charset="2"/>
              </a:rPr>
              <a:t>và</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lựu</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đạn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cần</a:t>
            </a:r>
            <a:r>
              <a:rPr lang="en-US" altLang="en-US" sz="2000" b="1" i="1" dirty="0" smtClean="0">
                <a:solidFill>
                  <a:srgbClr val="0070C0"/>
                </a:solidFill>
                <a:latin typeface="Times New Roman" pitchFamily="18" charset="0"/>
                <a:cs typeface="Times New Roman" pitchFamily="18" charset="0"/>
                <a:sym typeface="Symbol" pitchFamily="18" charset="2"/>
              </a:rPr>
              <a:t> 97 </a:t>
            </a:r>
            <a:r>
              <a:rPr lang="en-US" altLang="en-US" sz="2000" b="1" i="1" dirty="0" err="1" smtClean="0">
                <a:solidFill>
                  <a:srgbClr val="0070C0"/>
                </a:solidFill>
                <a:latin typeface="Times New Roman" pitchFamily="18" charset="0"/>
                <a:cs typeface="Times New Roman" pitchFamily="18" charset="0"/>
                <a:sym typeface="Symbol" pitchFamily="18" charset="2"/>
              </a:rPr>
              <a:t>là</a:t>
            </a:r>
            <a:r>
              <a:rPr lang="en-US" altLang="en-US" sz="2000" b="1" i="1" dirty="0" smtClean="0">
                <a:solidFill>
                  <a:srgbClr val="0070C0"/>
                </a:solidFill>
                <a:latin typeface="Times New Roman" pitchFamily="18" charset="0"/>
                <a:cs typeface="Times New Roman" pitchFamily="18" charset="0"/>
                <a:sym typeface="Symbol" pitchFamily="18" charset="2"/>
              </a:rPr>
              <a:t> ?</a:t>
            </a:r>
            <a:endParaRPr lang="en-US" altLang="en-US" sz="2000" b="1" i="1" dirty="0">
              <a:solidFill>
                <a:srgbClr val="0070C0"/>
              </a:solidFill>
              <a:latin typeface="Times New Roman" pitchFamily="18" charset="0"/>
              <a:cs typeface="Times New Roman" pitchFamily="18" charset="0"/>
              <a:sym typeface="Symbol" pitchFamily="18" charset="2"/>
            </a:endParaRPr>
          </a:p>
        </p:txBody>
      </p:sp>
      <p:sp>
        <p:nvSpPr>
          <p:cNvPr id="36" name="TextBox 35"/>
          <p:cNvSpPr txBox="1">
            <a:spLocks noChangeArrowheads="1"/>
          </p:cNvSpPr>
          <p:nvPr/>
        </p:nvSpPr>
        <p:spPr bwMode="auto">
          <a:xfrm>
            <a:off x="4953000" y="2786017"/>
            <a:ext cx="914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a</a:t>
            </a:r>
            <a:r>
              <a:rPr lang="en-US" altLang="en-US" sz="2000" b="1" dirty="0" smtClean="0">
                <a:solidFill>
                  <a:srgbClr val="00B050"/>
                </a:solidFill>
                <a:latin typeface="Times New Roman" pitchFamily="18" charset="0"/>
                <a:cs typeface="Times New Roman" pitchFamily="18" charset="0"/>
              </a:rPr>
              <a:t>.  3m</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37" name="TextBox 36"/>
          <p:cNvSpPr txBox="1">
            <a:spLocks noChangeArrowheads="1"/>
          </p:cNvSpPr>
          <p:nvPr/>
        </p:nvSpPr>
        <p:spPr bwMode="auto">
          <a:xfrm>
            <a:off x="624662" y="1962150"/>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smtClean="0">
                <a:solidFill>
                  <a:srgbClr val="0070C0"/>
                </a:solidFill>
                <a:latin typeface="Times New Roman" pitchFamily="18" charset="0"/>
                <a:cs typeface="Times New Roman" pitchFamily="18" charset="0"/>
                <a:sym typeface="Symbol" pitchFamily="18" charset="2"/>
              </a:rPr>
              <a:t>(</a:t>
            </a:r>
            <a:r>
              <a:rPr lang="en-US" altLang="en-US" sz="2000" b="1" dirty="0" err="1" smtClean="0">
                <a:solidFill>
                  <a:srgbClr val="0070C0"/>
                </a:solidFill>
                <a:latin typeface="Times New Roman" pitchFamily="18" charset="0"/>
                <a:cs typeface="Times New Roman" pitchFamily="18" charset="0"/>
                <a:sym typeface="Symbol" pitchFamily="18" charset="2"/>
              </a:rPr>
              <a:t>Hãy</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chọn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đáp</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án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đúng</a:t>
            </a:r>
            <a:r>
              <a:rPr lang="en-US" altLang="en-US" sz="2000" b="1" dirty="0" smtClean="0">
                <a:solidFill>
                  <a:srgbClr val="0070C0"/>
                </a:solidFill>
                <a:latin typeface="Times New Roman" pitchFamily="18" charset="0"/>
                <a:cs typeface="Times New Roman" pitchFamily="18" charset="0"/>
                <a:sym typeface="Symbol" pitchFamily="18" charset="2"/>
              </a:rPr>
              <a:t>)</a:t>
            </a:r>
            <a:endParaRPr lang="en-US" altLang="en-US" sz="2000" b="1" dirty="0">
              <a:solidFill>
                <a:srgbClr val="0070C0"/>
              </a:solidFill>
              <a:latin typeface="Times New Roman" pitchFamily="18" charset="0"/>
              <a:cs typeface="Times New Roman" pitchFamily="18" charset="0"/>
              <a:sym typeface="Symbol" pitchFamily="18" charset="2"/>
            </a:endParaRPr>
          </a:p>
        </p:txBody>
      </p:sp>
      <p:sp>
        <p:nvSpPr>
          <p:cNvPr id="40" name="TextBox 39"/>
          <p:cNvSpPr txBox="1">
            <a:spLocks noChangeArrowheads="1"/>
          </p:cNvSpPr>
          <p:nvPr/>
        </p:nvSpPr>
        <p:spPr bwMode="auto">
          <a:xfrm>
            <a:off x="4953000" y="3200400"/>
            <a:ext cx="914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b</a:t>
            </a:r>
            <a:r>
              <a:rPr lang="en-US" altLang="en-US" sz="2000" b="1" dirty="0" smtClean="0">
                <a:solidFill>
                  <a:srgbClr val="00B050"/>
                </a:solidFill>
                <a:latin typeface="Times New Roman" pitchFamily="18" charset="0"/>
                <a:cs typeface="Times New Roman" pitchFamily="18" charset="0"/>
              </a:rPr>
              <a:t>.  4m</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46" name="TextBox 45"/>
          <p:cNvSpPr txBox="1">
            <a:spLocks noChangeArrowheads="1"/>
          </p:cNvSpPr>
          <p:nvPr/>
        </p:nvSpPr>
        <p:spPr bwMode="auto">
          <a:xfrm>
            <a:off x="4953001" y="3600450"/>
            <a:ext cx="914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c</a:t>
            </a:r>
            <a:r>
              <a:rPr lang="en-US" altLang="en-US" sz="2000" b="1" dirty="0" smtClean="0">
                <a:solidFill>
                  <a:srgbClr val="00B050"/>
                </a:solidFill>
                <a:latin typeface="Times New Roman" pitchFamily="18" charset="0"/>
                <a:cs typeface="Times New Roman" pitchFamily="18" charset="0"/>
              </a:rPr>
              <a:t>.  5m</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47" name="TextBox 46"/>
          <p:cNvSpPr txBox="1">
            <a:spLocks noChangeArrowheads="1"/>
          </p:cNvSpPr>
          <p:nvPr/>
        </p:nvSpPr>
        <p:spPr bwMode="auto">
          <a:xfrm>
            <a:off x="4953000" y="4000500"/>
            <a:ext cx="914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d</a:t>
            </a:r>
            <a:r>
              <a:rPr lang="en-US" altLang="en-US" sz="2000" b="1" dirty="0" smtClean="0">
                <a:solidFill>
                  <a:srgbClr val="00B050"/>
                </a:solidFill>
                <a:latin typeface="Times New Roman" pitchFamily="18" charset="0"/>
                <a:cs typeface="Times New Roman" pitchFamily="18" charset="0"/>
              </a:rPr>
              <a:t>.  6m</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25" name="TextBox 24"/>
          <p:cNvSpPr txBox="1">
            <a:spLocks noChangeArrowheads="1"/>
          </p:cNvSpPr>
          <p:nvPr/>
        </p:nvSpPr>
        <p:spPr bwMode="auto">
          <a:xfrm>
            <a:off x="4953001" y="3600450"/>
            <a:ext cx="914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FF0000"/>
                </a:solidFill>
                <a:latin typeface="Times New Roman" pitchFamily="18" charset="0"/>
                <a:cs typeface="Times New Roman" pitchFamily="18" charset="0"/>
              </a:rPr>
              <a:t>c</a:t>
            </a:r>
            <a:r>
              <a:rPr lang="en-US" altLang="en-US" sz="2000" b="1" dirty="0" smtClean="0">
                <a:solidFill>
                  <a:srgbClr val="FF0000"/>
                </a:solidFill>
                <a:latin typeface="Times New Roman" pitchFamily="18" charset="0"/>
                <a:cs typeface="Times New Roman" pitchFamily="18" charset="0"/>
              </a:rPr>
              <a:t>.  5m</a:t>
            </a:r>
            <a:endParaRPr lang="en-US" altLang="en-US" sz="2000" b="1" dirty="0">
              <a:solidFill>
                <a:srgbClr val="FF0000"/>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192156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1000"/>
                                        <p:tgtEl>
                                          <p:spTgt spid="47"/>
                                        </p:tgtEl>
                                      </p:cBhvr>
                                    </p:animEffect>
                                    <p:anim calcmode="lin" valueType="num">
                                      <p:cBhvr>
                                        <p:cTn id="40" dur="1000" fill="hold"/>
                                        <p:tgtEl>
                                          <p:spTgt spid="47"/>
                                        </p:tgtEl>
                                        <p:attrNameLst>
                                          <p:attrName>ppt_x</p:attrName>
                                        </p:attrNameLst>
                                      </p:cBhvr>
                                      <p:tavLst>
                                        <p:tav tm="0">
                                          <p:val>
                                            <p:strVal val="#ppt_x"/>
                                          </p:val>
                                        </p:tav>
                                        <p:tav tm="100000">
                                          <p:val>
                                            <p:strVal val="#ppt_x"/>
                                          </p:val>
                                        </p:tav>
                                      </p:tavLst>
                                    </p:anim>
                                    <p:anim calcmode="lin" valueType="num">
                                      <p:cBhvr>
                                        <p:cTn id="4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6" grpId="0"/>
      <p:bldP spid="37" grpId="0"/>
      <p:bldP spid="40" grpId="0"/>
      <p:bldP spid="46" grpId="0"/>
      <p:bldP spid="47"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324" y="888445"/>
            <a:ext cx="1419425" cy="155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D:\Giáo án bài giảng\Bài Lựu đạn\Chuby-17-4_bd6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204" y="915601"/>
            <a:ext cx="1446797" cy="1517061"/>
          </a:xfrm>
          <a:prstGeom prst="rect">
            <a:avLst/>
          </a:prstGeom>
          <a:noFill/>
          <a:extLst>
            <a:ext uri="{909E8E84-426E-40DD-AFC4-6F175D3DCCD1}">
              <a14:hiddenFill xmlns:a14="http://schemas.microsoft.com/office/drawing/2010/main">
                <a:solidFill>
                  <a:srgbClr val="FFFFFF"/>
                </a:solidFill>
              </a14:hiddenFill>
            </a:ext>
          </a:extLst>
        </p:spPr>
      </p:pic>
      <p:sp>
        <p:nvSpPr>
          <p:cNvPr id="42" name="Line 5"/>
          <p:cNvSpPr>
            <a:spLocks noChangeShapeType="1"/>
          </p:cNvSpPr>
          <p:nvPr/>
        </p:nvSpPr>
        <p:spPr bwMode="auto">
          <a:xfrm flipH="1">
            <a:off x="4245919" y="2430174"/>
            <a:ext cx="4898080" cy="9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
          <p:cNvSpPr>
            <a:spLocks noChangeShapeType="1"/>
          </p:cNvSpPr>
          <p:nvPr/>
        </p:nvSpPr>
        <p:spPr bwMode="auto">
          <a:xfrm>
            <a:off x="4267200" y="828675"/>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Box 25"/>
          <p:cNvSpPr txBox="1">
            <a:spLocks noChangeArrowheads="1"/>
          </p:cNvSpPr>
          <p:nvPr/>
        </p:nvSpPr>
        <p:spPr bwMode="auto">
          <a:xfrm>
            <a:off x="1066800" y="850551"/>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u="sng" dirty="0" err="1" smtClean="0">
                <a:solidFill>
                  <a:srgbClr val="0070C0"/>
                </a:solidFill>
                <a:latin typeface="Times New Roman" pitchFamily="18" charset="0"/>
                <a:cs typeface="Times New Roman" pitchFamily="18" charset="0"/>
                <a:sym typeface="Symbol" pitchFamily="18" charset="2"/>
              </a:rPr>
              <a:t>Củng</a:t>
            </a:r>
            <a:r>
              <a:rPr lang="en-US" altLang="en-US" sz="2400" b="1" u="sng" dirty="0" smtClean="0">
                <a:solidFill>
                  <a:srgbClr val="0070C0"/>
                </a:solidFill>
                <a:latin typeface="Times New Roman" pitchFamily="18" charset="0"/>
                <a:cs typeface="Times New Roman" pitchFamily="18" charset="0"/>
                <a:sym typeface="Symbol" pitchFamily="18" charset="2"/>
              </a:rPr>
              <a:t> </a:t>
            </a:r>
            <a:r>
              <a:rPr lang="en-US" altLang="en-US" sz="2400" b="1" u="sng" dirty="0" err="1" smtClean="0">
                <a:solidFill>
                  <a:srgbClr val="0070C0"/>
                </a:solidFill>
                <a:latin typeface="Times New Roman" pitchFamily="18" charset="0"/>
                <a:cs typeface="Times New Roman" pitchFamily="18" charset="0"/>
                <a:sym typeface="Symbol" pitchFamily="18" charset="2"/>
              </a:rPr>
              <a:t>cố</a:t>
            </a:r>
            <a:endParaRPr lang="en-US" altLang="en-US" sz="2400" b="1" u="sng" dirty="0">
              <a:solidFill>
                <a:srgbClr val="0070C0"/>
              </a:solidFill>
              <a:latin typeface="Times New Roman" pitchFamily="18" charset="0"/>
              <a:cs typeface="Times New Roman" pitchFamily="18" charset="0"/>
              <a:sym typeface="Symbol" pitchFamily="18" charset="2"/>
            </a:endParaRPr>
          </a:p>
        </p:txBody>
      </p:sp>
      <p:sp>
        <p:nvSpPr>
          <p:cNvPr id="32" name="TextBox 31"/>
          <p:cNvSpPr txBox="1">
            <a:spLocks noChangeArrowheads="1"/>
          </p:cNvSpPr>
          <p:nvPr/>
        </p:nvSpPr>
        <p:spPr bwMode="auto">
          <a:xfrm>
            <a:off x="182807" y="2580041"/>
            <a:ext cx="41195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i="1" dirty="0" err="1" smtClean="0">
                <a:solidFill>
                  <a:srgbClr val="0070C0"/>
                </a:solidFill>
                <a:latin typeface="Times New Roman" pitchFamily="18" charset="0"/>
                <a:cs typeface="Times New Roman" pitchFamily="18" charset="0"/>
                <a:sym typeface="Symbol" pitchFamily="18" charset="2"/>
              </a:rPr>
              <a:t>Câu</a:t>
            </a:r>
            <a:r>
              <a:rPr lang="en-US" altLang="en-US" sz="2000" b="1" i="1" dirty="0" smtClean="0">
                <a:solidFill>
                  <a:srgbClr val="0070C0"/>
                </a:solidFill>
                <a:latin typeface="Times New Roman" pitchFamily="18" charset="0"/>
                <a:cs typeface="Times New Roman" pitchFamily="18" charset="0"/>
                <a:sym typeface="Symbol" pitchFamily="18" charset="2"/>
              </a:rPr>
              <a:t> 2: </a:t>
            </a:r>
            <a:r>
              <a:rPr lang="en-US" altLang="en-US" sz="2000" b="1" i="1" dirty="0" err="1" smtClean="0">
                <a:solidFill>
                  <a:srgbClr val="0070C0"/>
                </a:solidFill>
                <a:latin typeface="Times New Roman" pitchFamily="18" charset="0"/>
                <a:cs typeface="Times New Roman" pitchFamily="18" charset="0"/>
                <a:sym typeface="Symbol" pitchFamily="18" charset="2"/>
              </a:rPr>
              <a:t>thời</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gian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cháy</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chậm</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và</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phát</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nổ</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của</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lựu</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đạn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cần</a:t>
            </a:r>
            <a:r>
              <a:rPr lang="en-US" altLang="en-US" sz="2000" b="1" i="1" dirty="0" smtClean="0">
                <a:solidFill>
                  <a:srgbClr val="0070C0"/>
                </a:solidFill>
                <a:latin typeface="Times New Roman" pitchFamily="18" charset="0"/>
                <a:cs typeface="Times New Roman" pitchFamily="18" charset="0"/>
                <a:sym typeface="Symbol" pitchFamily="18" charset="2"/>
              </a:rPr>
              <a:t> 97?</a:t>
            </a:r>
            <a:endParaRPr lang="en-US" altLang="en-US" sz="2000" b="1" i="1" dirty="0">
              <a:solidFill>
                <a:srgbClr val="0070C0"/>
              </a:solidFill>
              <a:latin typeface="Times New Roman" pitchFamily="18" charset="0"/>
              <a:cs typeface="Times New Roman" pitchFamily="18" charset="0"/>
              <a:sym typeface="Symbol" pitchFamily="18" charset="2"/>
            </a:endParaRPr>
          </a:p>
        </p:txBody>
      </p:sp>
      <p:sp>
        <p:nvSpPr>
          <p:cNvPr id="36" name="TextBox 35"/>
          <p:cNvSpPr txBox="1">
            <a:spLocks noChangeArrowheads="1"/>
          </p:cNvSpPr>
          <p:nvPr/>
        </p:nvSpPr>
        <p:spPr bwMode="auto">
          <a:xfrm>
            <a:off x="4953000" y="2786017"/>
            <a:ext cx="16541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a</a:t>
            </a:r>
            <a:r>
              <a:rPr lang="en-US" altLang="en-US" sz="2000" b="1" dirty="0" smtClean="0">
                <a:solidFill>
                  <a:srgbClr val="00B050"/>
                </a:solidFill>
                <a:latin typeface="Times New Roman" pitchFamily="18" charset="0"/>
                <a:cs typeface="Times New Roman" pitchFamily="18" charset="0"/>
              </a:rPr>
              <a:t>.  3,2s – 4,2s</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37" name="TextBox 36"/>
          <p:cNvSpPr txBox="1">
            <a:spLocks noChangeArrowheads="1"/>
          </p:cNvSpPr>
          <p:nvPr/>
        </p:nvSpPr>
        <p:spPr bwMode="auto">
          <a:xfrm>
            <a:off x="304800" y="2070205"/>
            <a:ext cx="335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smtClean="0">
                <a:solidFill>
                  <a:srgbClr val="0070C0"/>
                </a:solidFill>
                <a:latin typeface="Times New Roman" pitchFamily="18" charset="0"/>
                <a:cs typeface="Times New Roman" pitchFamily="18" charset="0"/>
                <a:sym typeface="Symbol" pitchFamily="18" charset="2"/>
              </a:rPr>
              <a:t>(</a:t>
            </a:r>
            <a:r>
              <a:rPr lang="en-US" altLang="en-US" sz="2000" b="1" dirty="0" err="1" smtClean="0">
                <a:solidFill>
                  <a:srgbClr val="0070C0"/>
                </a:solidFill>
                <a:latin typeface="Times New Roman" pitchFamily="18" charset="0"/>
                <a:cs typeface="Times New Roman" pitchFamily="18" charset="0"/>
                <a:sym typeface="Symbol" pitchFamily="18" charset="2"/>
              </a:rPr>
              <a:t>Hãy</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chọn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đáp</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án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đúng</a:t>
            </a:r>
            <a:r>
              <a:rPr lang="en-US" altLang="en-US" sz="2000" b="1" dirty="0" smtClean="0">
                <a:solidFill>
                  <a:srgbClr val="0070C0"/>
                </a:solidFill>
                <a:latin typeface="Times New Roman" pitchFamily="18" charset="0"/>
                <a:cs typeface="Times New Roman" pitchFamily="18" charset="0"/>
                <a:sym typeface="Symbol" pitchFamily="18" charset="2"/>
              </a:rPr>
              <a:t>)</a:t>
            </a:r>
            <a:endParaRPr lang="en-US" altLang="en-US" sz="2000" b="1" dirty="0">
              <a:solidFill>
                <a:srgbClr val="0070C0"/>
              </a:solidFill>
              <a:latin typeface="Times New Roman" pitchFamily="18" charset="0"/>
              <a:cs typeface="Times New Roman" pitchFamily="18" charset="0"/>
              <a:sym typeface="Symbol" pitchFamily="18" charset="2"/>
            </a:endParaRPr>
          </a:p>
        </p:txBody>
      </p:sp>
      <p:sp>
        <p:nvSpPr>
          <p:cNvPr id="40" name="TextBox 39"/>
          <p:cNvSpPr txBox="1">
            <a:spLocks noChangeArrowheads="1"/>
          </p:cNvSpPr>
          <p:nvPr/>
        </p:nvSpPr>
        <p:spPr bwMode="auto">
          <a:xfrm>
            <a:off x="4952999" y="3200400"/>
            <a:ext cx="1601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b. </a:t>
            </a:r>
            <a:r>
              <a:rPr lang="en-US" altLang="en-US" sz="2000" b="1" dirty="0" smtClean="0">
                <a:solidFill>
                  <a:srgbClr val="00B050"/>
                </a:solidFill>
                <a:latin typeface="Times New Roman" pitchFamily="18" charset="0"/>
                <a:cs typeface="Times New Roman" pitchFamily="18" charset="0"/>
              </a:rPr>
              <a:t> 2,2s </a:t>
            </a:r>
            <a:r>
              <a:rPr lang="en-US" altLang="en-US" sz="2000" b="1" dirty="0">
                <a:solidFill>
                  <a:srgbClr val="00B050"/>
                </a:solidFill>
                <a:latin typeface="Times New Roman" pitchFamily="18" charset="0"/>
                <a:cs typeface="Times New Roman" pitchFamily="18" charset="0"/>
              </a:rPr>
              <a:t>– </a:t>
            </a:r>
            <a:r>
              <a:rPr lang="en-US" altLang="en-US" sz="2000" b="1" dirty="0" smtClean="0">
                <a:solidFill>
                  <a:srgbClr val="00B050"/>
                </a:solidFill>
                <a:latin typeface="Times New Roman" pitchFamily="18" charset="0"/>
                <a:cs typeface="Times New Roman" pitchFamily="18" charset="0"/>
              </a:rPr>
              <a:t>3,2s</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46" name="TextBox 45"/>
          <p:cNvSpPr txBox="1">
            <a:spLocks noChangeArrowheads="1"/>
          </p:cNvSpPr>
          <p:nvPr/>
        </p:nvSpPr>
        <p:spPr bwMode="auto">
          <a:xfrm>
            <a:off x="4953000" y="3600450"/>
            <a:ext cx="1654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c. </a:t>
            </a:r>
            <a:r>
              <a:rPr lang="en-US" altLang="en-US" sz="2000" b="1" dirty="0" smtClean="0">
                <a:solidFill>
                  <a:srgbClr val="00B050"/>
                </a:solidFill>
                <a:latin typeface="Times New Roman" pitchFamily="18" charset="0"/>
                <a:cs typeface="Times New Roman" pitchFamily="18" charset="0"/>
              </a:rPr>
              <a:t>  3,3s </a:t>
            </a:r>
            <a:r>
              <a:rPr lang="en-US" altLang="en-US" sz="2000" b="1" dirty="0">
                <a:solidFill>
                  <a:srgbClr val="00B050"/>
                </a:solidFill>
                <a:latin typeface="Times New Roman" pitchFamily="18" charset="0"/>
                <a:cs typeface="Times New Roman" pitchFamily="18" charset="0"/>
              </a:rPr>
              <a:t>– 4,2s</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47" name="TextBox 46"/>
          <p:cNvSpPr txBox="1">
            <a:spLocks noChangeArrowheads="1"/>
          </p:cNvSpPr>
          <p:nvPr/>
        </p:nvSpPr>
        <p:spPr bwMode="auto">
          <a:xfrm>
            <a:off x="4953000" y="4000500"/>
            <a:ext cx="1752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d. </a:t>
            </a:r>
            <a:r>
              <a:rPr lang="en-US" altLang="en-US" sz="2000" b="1" dirty="0" smtClean="0">
                <a:solidFill>
                  <a:srgbClr val="00B050"/>
                </a:solidFill>
                <a:latin typeface="Times New Roman" pitchFamily="18" charset="0"/>
                <a:cs typeface="Times New Roman" pitchFamily="18" charset="0"/>
              </a:rPr>
              <a:t> 4,2s </a:t>
            </a:r>
            <a:r>
              <a:rPr lang="en-US" altLang="en-US" sz="2000" b="1" dirty="0">
                <a:solidFill>
                  <a:srgbClr val="00B050"/>
                </a:solidFill>
                <a:latin typeface="Times New Roman" pitchFamily="18" charset="0"/>
                <a:cs typeface="Times New Roman" pitchFamily="18" charset="0"/>
              </a:rPr>
              <a:t>– </a:t>
            </a:r>
            <a:r>
              <a:rPr lang="en-US" altLang="en-US" sz="2000" b="1" dirty="0" smtClean="0">
                <a:solidFill>
                  <a:srgbClr val="00B050"/>
                </a:solidFill>
                <a:latin typeface="Times New Roman" pitchFamily="18" charset="0"/>
                <a:cs typeface="Times New Roman" pitchFamily="18" charset="0"/>
              </a:rPr>
              <a:t>5,2s</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25" name="TextBox 24"/>
          <p:cNvSpPr txBox="1">
            <a:spLocks noChangeArrowheads="1"/>
          </p:cNvSpPr>
          <p:nvPr/>
        </p:nvSpPr>
        <p:spPr bwMode="auto">
          <a:xfrm>
            <a:off x="4953001" y="2783132"/>
            <a:ext cx="16541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FF0000"/>
                </a:solidFill>
                <a:latin typeface="Times New Roman" pitchFamily="18" charset="0"/>
                <a:cs typeface="Times New Roman" pitchFamily="18" charset="0"/>
              </a:rPr>
              <a:t>a</a:t>
            </a:r>
            <a:r>
              <a:rPr lang="en-US" altLang="en-US" sz="2000" b="1" dirty="0" smtClean="0">
                <a:solidFill>
                  <a:srgbClr val="FF0000"/>
                </a:solidFill>
                <a:latin typeface="Times New Roman" pitchFamily="18" charset="0"/>
                <a:cs typeface="Times New Roman" pitchFamily="18" charset="0"/>
              </a:rPr>
              <a:t>.  3,2s – 4,2s</a:t>
            </a:r>
            <a:endParaRPr lang="en-US" altLang="en-US" sz="2000" b="1" dirty="0">
              <a:solidFill>
                <a:srgbClr val="FF0000"/>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308378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37" dur="1000" fill="hold"/>
                                        <p:tgtEl>
                                          <p:spTgt spid="2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40" grpId="0"/>
      <p:bldP spid="46" grpId="0"/>
      <p:bldP spid="47"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324" y="888445"/>
            <a:ext cx="1419425" cy="155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D:\Giáo án bài giảng\Bài Lựu đạn\Chuby-17-4_bd6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204" y="915601"/>
            <a:ext cx="1446797" cy="1517061"/>
          </a:xfrm>
          <a:prstGeom prst="rect">
            <a:avLst/>
          </a:prstGeom>
          <a:noFill/>
          <a:extLst>
            <a:ext uri="{909E8E84-426E-40DD-AFC4-6F175D3DCCD1}">
              <a14:hiddenFill xmlns:a14="http://schemas.microsoft.com/office/drawing/2010/main">
                <a:solidFill>
                  <a:srgbClr val="FFFFFF"/>
                </a:solidFill>
              </a14:hiddenFill>
            </a:ext>
          </a:extLst>
        </p:spPr>
      </p:pic>
      <p:sp>
        <p:nvSpPr>
          <p:cNvPr id="42" name="Line 5"/>
          <p:cNvSpPr>
            <a:spLocks noChangeShapeType="1"/>
          </p:cNvSpPr>
          <p:nvPr/>
        </p:nvSpPr>
        <p:spPr bwMode="auto">
          <a:xfrm flipH="1">
            <a:off x="4245919" y="2430174"/>
            <a:ext cx="4898080" cy="9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
          <p:cNvSpPr>
            <a:spLocks noChangeShapeType="1"/>
          </p:cNvSpPr>
          <p:nvPr/>
        </p:nvSpPr>
        <p:spPr bwMode="auto">
          <a:xfrm>
            <a:off x="4267200" y="828675"/>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Box 25"/>
          <p:cNvSpPr txBox="1">
            <a:spLocks noChangeArrowheads="1"/>
          </p:cNvSpPr>
          <p:nvPr/>
        </p:nvSpPr>
        <p:spPr bwMode="auto">
          <a:xfrm>
            <a:off x="990600" y="828675"/>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u="sng" dirty="0" err="1" smtClean="0">
                <a:solidFill>
                  <a:srgbClr val="0070C0"/>
                </a:solidFill>
                <a:latin typeface="Times New Roman" pitchFamily="18" charset="0"/>
                <a:cs typeface="Times New Roman" pitchFamily="18" charset="0"/>
                <a:sym typeface="Symbol" pitchFamily="18" charset="2"/>
              </a:rPr>
              <a:t>Củng</a:t>
            </a:r>
            <a:r>
              <a:rPr lang="en-US" altLang="en-US" sz="2400" b="1" u="sng" dirty="0" smtClean="0">
                <a:solidFill>
                  <a:srgbClr val="0070C0"/>
                </a:solidFill>
                <a:latin typeface="Times New Roman" pitchFamily="18" charset="0"/>
                <a:cs typeface="Times New Roman" pitchFamily="18" charset="0"/>
                <a:sym typeface="Symbol" pitchFamily="18" charset="2"/>
              </a:rPr>
              <a:t> </a:t>
            </a:r>
            <a:r>
              <a:rPr lang="en-US" altLang="en-US" sz="2400" b="1" u="sng" dirty="0" err="1" smtClean="0">
                <a:solidFill>
                  <a:srgbClr val="0070C0"/>
                </a:solidFill>
                <a:latin typeface="Times New Roman" pitchFamily="18" charset="0"/>
                <a:cs typeface="Times New Roman" pitchFamily="18" charset="0"/>
                <a:sym typeface="Symbol" pitchFamily="18" charset="2"/>
              </a:rPr>
              <a:t>cố</a:t>
            </a:r>
            <a:endParaRPr lang="en-US" altLang="en-US" sz="2400" b="1" u="sng" dirty="0">
              <a:solidFill>
                <a:srgbClr val="0070C0"/>
              </a:solidFill>
              <a:latin typeface="Times New Roman" pitchFamily="18" charset="0"/>
              <a:cs typeface="Times New Roman" pitchFamily="18" charset="0"/>
              <a:sym typeface="Symbol" pitchFamily="18" charset="2"/>
            </a:endParaRPr>
          </a:p>
        </p:txBody>
      </p:sp>
      <p:sp>
        <p:nvSpPr>
          <p:cNvPr id="32" name="TextBox 31"/>
          <p:cNvSpPr txBox="1">
            <a:spLocks noChangeArrowheads="1"/>
          </p:cNvSpPr>
          <p:nvPr/>
        </p:nvSpPr>
        <p:spPr bwMode="auto">
          <a:xfrm>
            <a:off x="381000" y="2617857"/>
            <a:ext cx="381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None/>
            </a:pPr>
            <a:r>
              <a:rPr lang="en-US" altLang="en-US" sz="2000" b="1" i="1" dirty="0" err="1" smtClean="0">
                <a:solidFill>
                  <a:srgbClr val="0070C0"/>
                </a:solidFill>
                <a:latin typeface="Times New Roman" pitchFamily="18" charset="0"/>
                <a:cs typeface="Times New Roman" pitchFamily="18" charset="0"/>
                <a:sym typeface="Symbol" pitchFamily="18" charset="2"/>
              </a:rPr>
              <a:t>Câu</a:t>
            </a:r>
            <a:r>
              <a:rPr lang="en-US" altLang="en-US" sz="2000" b="1" i="1" dirty="0" smtClean="0">
                <a:solidFill>
                  <a:srgbClr val="0070C0"/>
                </a:solidFill>
                <a:latin typeface="Times New Roman" pitchFamily="18" charset="0"/>
                <a:cs typeface="Times New Roman" pitchFamily="18" charset="0"/>
                <a:sym typeface="Symbol" pitchFamily="18" charset="2"/>
              </a:rPr>
              <a:t> 3: </a:t>
            </a:r>
            <a:r>
              <a:rPr lang="en-US" altLang="en-US" sz="2000" b="1" i="1" dirty="0" err="1" smtClean="0">
                <a:solidFill>
                  <a:srgbClr val="0070C0"/>
                </a:solidFill>
                <a:latin typeface="Times New Roman" pitchFamily="18" charset="0"/>
                <a:cs typeface="Times New Roman" pitchFamily="18" charset="0"/>
                <a:sym typeface="Symbol" pitchFamily="18" charset="2"/>
              </a:rPr>
              <a:t>khối</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lượng</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của</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lựu</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đạn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a:solidFill>
                  <a:srgbClr val="0070C0"/>
                </a:solidFill>
                <a:latin typeface="Times New Roman" pitchFamily="18" charset="0"/>
                <a:cs typeface="Times New Roman" pitchFamily="18" charset="0"/>
                <a:sym typeface="Symbol" pitchFamily="18" charset="2"/>
              </a:rPr>
              <a:t></a:t>
            </a:r>
            <a:r>
              <a:rPr lang="en-US" altLang="en-US" sz="2000" b="1" i="1" dirty="0" smtClean="0">
                <a:solidFill>
                  <a:srgbClr val="0070C0"/>
                </a:solidFill>
                <a:latin typeface="Times New Roman" pitchFamily="18" charset="0"/>
                <a:cs typeface="Times New Roman" pitchFamily="18" charset="0"/>
                <a:sym typeface="Symbol" pitchFamily="18" charset="2"/>
              </a:rPr>
              <a:t>1 </a:t>
            </a:r>
            <a:r>
              <a:rPr lang="en-US" altLang="en-US" sz="2000" b="1" i="1" dirty="0" err="1" smtClean="0">
                <a:solidFill>
                  <a:srgbClr val="0070C0"/>
                </a:solidFill>
                <a:latin typeface="Times New Roman" pitchFamily="18" charset="0"/>
                <a:cs typeface="Times New Roman" pitchFamily="18" charset="0"/>
                <a:sym typeface="Symbol" pitchFamily="18" charset="2"/>
              </a:rPr>
              <a:t>là</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bao</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nhiêu</a:t>
            </a:r>
            <a:r>
              <a:rPr lang="en-US" altLang="en-US" sz="2000" b="1" i="1" dirty="0" smtClean="0">
                <a:solidFill>
                  <a:srgbClr val="0070C0"/>
                </a:solidFill>
                <a:latin typeface="Times New Roman" pitchFamily="18" charset="0"/>
                <a:cs typeface="Times New Roman" pitchFamily="18" charset="0"/>
                <a:sym typeface="Symbol" pitchFamily="18" charset="2"/>
              </a:rPr>
              <a:t>?</a:t>
            </a:r>
            <a:endParaRPr lang="en-US" altLang="en-US" sz="2000" b="1" i="1" dirty="0">
              <a:solidFill>
                <a:srgbClr val="0070C0"/>
              </a:solidFill>
              <a:latin typeface="Times New Roman" pitchFamily="18" charset="0"/>
              <a:cs typeface="Times New Roman" pitchFamily="18" charset="0"/>
              <a:sym typeface="Symbol" pitchFamily="18" charset="2"/>
            </a:endParaRPr>
          </a:p>
        </p:txBody>
      </p:sp>
      <p:sp>
        <p:nvSpPr>
          <p:cNvPr id="36" name="TextBox 35"/>
          <p:cNvSpPr txBox="1">
            <a:spLocks noChangeArrowheads="1"/>
          </p:cNvSpPr>
          <p:nvPr/>
        </p:nvSpPr>
        <p:spPr bwMode="auto">
          <a:xfrm>
            <a:off x="4953000" y="2786017"/>
            <a:ext cx="108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a</a:t>
            </a:r>
            <a:r>
              <a:rPr lang="en-US" altLang="en-US" sz="2000" b="1" dirty="0" smtClean="0">
                <a:solidFill>
                  <a:srgbClr val="00B050"/>
                </a:solidFill>
                <a:latin typeface="Times New Roman" pitchFamily="18" charset="0"/>
                <a:cs typeface="Times New Roman" pitchFamily="18" charset="0"/>
              </a:rPr>
              <a:t>.  350g</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37" name="TextBox 36"/>
          <p:cNvSpPr txBox="1">
            <a:spLocks noChangeArrowheads="1"/>
          </p:cNvSpPr>
          <p:nvPr/>
        </p:nvSpPr>
        <p:spPr bwMode="auto">
          <a:xfrm>
            <a:off x="381000" y="2047018"/>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smtClean="0">
                <a:solidFill>
                  <a:srgbClr val="0070C0"/>
                </a:solidFill>
                <a:latin typeface="Times New Roman" pitchFamily="18" charset="0"/>
                <a:cs typeface="Times New Roman" pitchFamily="18" charset="0"/>
                <a:sym typeface="Symbol" pitchFamily="18" charset="2"/>
              </a:rPr>
              <a:t>(</a:t>
            </a:r>
            <a:r>
              <a:rPr lang="en-US" altLang="en-US" sz="2000" b="1" dirty="0" err="1" smtClean="0">
                <a:solidFill>
                  <a:srgbClr val="0070C0"/>
                </a:solidFill>
                <a:latin typeface="Times New Roman" pitchFamily="18" charset="0"/>
                <a:cs typeface="Times New Roman" pitchFamily="18" charset="0"/>
                <a:sym typeface="Symbol" pitchFamily="18" charset="2"/>
              </a:rPr>
              <a:t>Hãy</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chọn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đáp</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án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đúng</a:t>
            </a:r>
            <a:r>
              <a:rPr lang="en-US" altLang="en-US" sz="2000" b="1" dirty="0" smtClean="0">
                <a:solidFill>
                  <a:srgbClr val="0070C0"/>
                </a:solidFill>
                <a:latin typeface="Times New Roman" pitchFamily="18" charset="0"/>
                <a:cs typeface="Times New Roman" pitchFamily="18" charset="0"/>
                <a:sym typeface="Symbol" pitchFamily="18" charset="2"/>
              </a:rPr>
              <a:t>)</a:t>
            </a:r>
            <a:endParaRPr lang="en-US" altLang="en-US" sz="2000" b="1" dirty="0">
              <a:solidFill>
                <a:srgbClr val="0070C0"/>
              </a:solidFill>
              <a:latin typeface="Times New Roman" pitchFamily="18" charset="0"/>
              <a:cs typeface="Times New Roman" pitchFamily="18" charset="0"/>
              <a:sym typeface="Symbol" pitchFamily="18" charset="2"/>
            </a:endParaRPr>
          </a:p>
        </p:txBody>
      </p:sp>
      <p:sp>
        <p:nvSpPr>
          <p:cNvPr id="40" name="TextBox 39"/>
          <p:cNvSpPr txBox="1">
            <a:spLocks noChangeArrowheads="1"/>
          </p:cNvSpPr>
          <p:nvPr/>
        </p:nvSpPr>
        <p:spPr bwMode="auto">
          <a:xfrm>
            <a:off x="4952999" y="3200400"/>
            <a:ext cx="108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b. </a:t>
            </a:r>
            <a:r>
              <a:rPr lang="en-US" altLang="en-US" sz="2000" b="1" dirty="0" smtClean="0">
                <a:solidFill>
                  <a:srgbClr val="00B050"/>
                </a:solidFill>
                <a:latin typeface="Times New Roman" pitchFamily="18" charset="0"/>
                <a:cs typeface="Times New Roman" pitchFamily="18" charset="0"/>
              </a:rPr>
              <a:t> 450g</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46" name="TextBox 45"/>
          <p:cNvSpPr txBox="1">
            <a:spLocks noChangeArrowheads="1"/>
          </p:cNvSpPr>
          <p:nvPr/>
        </p:nvSpPr>
        <p:spPr bwMode="auto">
          <a:xfrm>
            <a:off x="4953001" y="3600450"/>
            <a:ext cx="1084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c. </a:t>
            </a:r>
            <a:r>
              <a:rPr lang="en-US" altLang="en-US" sz="2000" b="1" dirty="0" smtClean="0">
                <a:solidFill>
                  <a:srgbClr val="00B050"/>
                </a:solidFill>
                <a:latin typeface="Times New Roman" pitchFamily="18" charset="0"/>
                <a:cs typeface="Times New Roman" pitchFamily="18" charset="0"/>
              </a:rPr>
              <a:t>  500g</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47" name="TextBox 46"/>
          <p:cNvSpPr txBox="1">
            <a:spLocks noChangeArrowheads="1"/>
          </p:cNvSpPr>
          <p:nvPr/>
        </p:nvSpPr>
        <p:spPr bwMode="auto">
          <a:xfrm>
            <a:off x="4953000" y="4057650"/>
            <a:ext cx="108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d. </a:t>
            </a:r>
            <a:r>
              <a:rPr lang="en-US" altLang="en-US" sz="2000" b="1" dirty="0" smtClean="0">
                <a:solidFill>
                  <a:srgbClr val="00B050"/>
                </a:solidFill>
                <a:latin typeface="Times New Roman" pitchFamily="18" charset="0"/>
                <a:cs typeface="Times New Roman" pitchFamily="18" charset="0"/>
              </a:rPr>
              <a:t> 550g</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25" name="TextBox 24"/>
          <p:cNvSpPr txBox="1">
            <a:spLocks noChangeArrowheads="1"/>
          </p:cNvSpPr>
          <p:nvPr/>
        </p:nvSpPr>
        <p:spPr bwMode="auto">
          <a:xfrm>
            <a:off x="4953000" y="3200400"/>
            <a:ext cx="108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FF0000"/>
                </a:solidFill>
                <a:latin typeface="Times New Roman" pitchFamily="18" charset="0"/>
                <a:cs typeface="Times New Roman" pitchFamily="18" charset="0"/>
              </a:rPr>
              <a:t>b. </a:t>
            </a:r>
            <a:r>
              <a:rPr lang="en-US" altLang="en-US" sz="2000" b="1" dirty="0" smtClean="0">
                <a:solidFill>
                  <a:srgbClr val="FF0000"/>
                </a:solidFill>
                <a:latin typeface="Times New Roman" pitchFamily="18" charset="0"/>
                <a:cs typeface="Times New Roman" pitchFamily="18" charset="0"/>
              </a:rPr>
              <a:t> 450g</a:t>
            </a:r>
            <a:endParaRPr lang="en-US" altLang="en-US" sz="2000" b="1" dirty="0">
              <a:solidFill>
                <a:srgbClr val="FF0000"/>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76510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circle(in)">
                                      <p:cBhvr>
                                        <p:cTn id="10" dur="2000"/>
                                        <p:tgtEl>
                                          <p:spTgt spid="3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circle(in)">
                                      <p:cBhvr>
                                        <p:cTn id="13" dur="2000"/>
                                        <p:tgtEl>
                                          <p:spTgt spid="4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circle(in)">
                                      <p:cBhvr>
                                        <p:cTn id="16" dur="2000"/>
                                        <p:tgtEl>
                                          <p:spTgt spid="4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circle(in)">
                                      <p:cBhvr>
                                        <p:cTn id="19" dur="20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3"/>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40" grpId="0"/>
      <p:bldP spid="46" grpId="0"/>
      <p:bldP spid="47"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743200" y="202263"/>
            <a:ext cx="5272087" cy="89255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600" b="1" spc="50" dirty="0" smtClean="0">
                <a:ln w="11430"/>
                <a:solidFill>
                  <a:srgbClr val="00B050"/>
                </a:solidFill>
                <a:effectLst>
                  <a:outerShdw blurRad="76200" dist="50800" dir="5400000" algn="tl" rotWithShape="0">
                    <a:srgbClr val="000000">
                      <a:alpha val="65000"/>
                    </a:srgbClr>
                  </a:outerShdw>
                </a:effectLst>
                <a:cs typeface="Times New Roman" panose="02020603050405020304" pitchFamily="18" charset="0"/>
              </a:rPr>
              <a:t>I</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Giới</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thiệu</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một</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số</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loại</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lựu</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đạn</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Việt</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Nam.</a:t>
            </a:r>
            <a:endParaRPr lang="en-US" sz="2600" b="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2743200" y="1094815"/>
            <a:ext cx="5333999" cy="89255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600" b="1" spc="50" dirty="0" smtClean="0">
                <a:ln w="11430"/>
                <a:solidFill>
                  <a:srgbClr val="00B050"/>
                </a:solidFill>
                <a:effectLst>
                  <a:outerShdw blurRad="76200" dist="50800" dir="5400000" algn="tl" rotWithShape="0">
                    <a:srgbClr val="000000">
                      <a:alpha val="65000"/>
                    </a:srgbClr>
                  </a:outerShdw>
                </a:effectLst>
                <a:cs typeface="Times New Roman" panose="02020603050405020304" pitchFamily="18" charset="0"/>
              </a:rPr>
              <a:t>II</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Quy tắc sử dụng và bảo quản lựu đạn.</a:t>
            </a:r>
            <a:endParaRPr lang="en-US" sz="2600" b="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743199" y="2000317"/>
            <a:ext cx="6172201" cy="49244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600" b="1" spc="50" dirty="0" smtClean="0">
                <a:ln w="11430"/>
                <a:solidFill>
                  <a:srgbClr val="00B050"/>
                </a:solidFill>
                <a:effectLst>
                  <a:outerShdw blurRad="76200" dist="50800" dir="5400000" algn="tl" rotWithShape="0">
                    <a:srgbClr val="000000">
                      <a:alpha val="65000"/>
                    </a:srgbClr>
                  </a:outerShdw>
                </a:effectLst>
                <a:cs typeface="Times New Roman" panose="02020603050405020304" pitchFamily="18" charset="0"/>
              </a:rPr>
              <a:t>III.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Tư</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thế</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động</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tác</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đứng</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ném</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lựu</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đạn</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en-US" sz="2600" b="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2743200" y="2492760"/>
            <a:ext cx="5333999" cy="49244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600" b="1" spc="50" dirty="0" smtClean="0">
                <a:ln w="11430"/>
                <a:solidFill>
                  <a:srgbClr val="00B050"/>
                </a:solidFill>
                <a:effectLst>
                  <a:outerShdw blurRad="76200" dist="50800" dir="5400000" algn="tl" rotWithShape="0">
                    <a:srgbClr val="000000">
                      <a:alpha val="65000"/>
                    </a:srgbClr>
                  </a:outerShdw>
                </a:effectLst>
                <a:cs typeface="Times New Roman" panose="02020603050405020304" pitchFamily="18" charset="0"/>
              </a:rPr>
              <a:t>IV</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Ném</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lựu</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đạn</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trúng</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đích</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en-US" sz="2600" b="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0" name="Rectangle 19"/>
          <p:cNvSpPr/>
          <p:nvPr/>
        </p:nvSpPr>
        <p:spPr>
          <a:xfrm>
            <a:off x="241476" y="1020698"/>
            <a:ext cx="1823955"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smtClean="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 </a:t>
            </a:r>
            <a:r>
              <a:rPr lang="en-US" sz="2800" b="1" spc="50" dirty="0" err="1" smtClean="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Nội</a:t>
            </a:r>
            <a:r>
              <a:rPr lang="en-US" sz="2800" b="1" spc="50" dirty="0" smtClean="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 dung</a:t>
            </a:r>
            <a:endParaRPr lang="en-US" sz="2800" b="1" spc="50" dirty="0">
              <a:ln w="11430"/>
              <a:solidFill>
                <a:srgbClr val="0070C0"/>
              </a:solidFill>
              <a:effectLst>
                <a:outerShdw blurRad="76200" dist="50800" dir="5400000" algn="tl" rotWithShape="0">
                  <a:srgbClr val="000000">
                    <a:alpha val="65000"/>
                  </a:srgbClr>
                </a:outerShdw>
              </a:effectLst>
              <a:cs typeface="Times New Roman" panose="02020603050405020304" pitchFamily="18" charset="0"/>
            </a:endParaRPr>
          </a:p>
        </p:txBody>
      </p:sp>
      <p:sp>
        <p:nvSpPr>
          <p:cNvPr id="28" name="Rectangle 27"/>
          <p:cNvSpPr/>
          <p:nvPr/>
        </p:nvSpPr>
        <p:spPr>
          <a:xfrm>
            <a:off x="350019" y="3586117"/>
            <a:ext cx="2231724"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smtClean="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 </a:t>
            </a:r>
            <a:r>
              <a:rPr lang="en-US" sz="2800" b="1" spc="50" dirty="0" err="1">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a:t>
            </a:r>
            <a:r>
              <a:rPr lang="en-US" sz="28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rọng</a:t>
            </a:r>
            <a:r>
              <a:rPr lang="en-US" sz="28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tâm</a:t>
            </a:r>
            <a:endParaRPr lang="en-US" sz="28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0" name="Left Brace 29"/>
          <p:cNvSpPr/>
          <p:nvPr/>
        </p:nvSpPr>
        <p:spPr>
          <a:xfrm>
            <a:off x="2303079" y="202263"/>
            <a:ext cx="278664" cy="2430795"/>
          </a:xfrm>
          <a:prstGeom prst="leftBrace">
            <a:avLst>
              <a:gd name="adj1" fmla="val 170425"/>
              <a:gd name="adj2" fmla="val 4892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1" name="Left Brace 30"/>
          <p:cNvSpPr/>
          <p:nvPr/>
        </p:nvSpPr>
        <p:spPr>
          <a:xfrm>
            <a:off x="2464535" y="3847727"/>
            <a:ext cx="278664" cy="225489"/>
          </a:xfrm>
          <a:prstGeom prst="leftBrace">
            <a:avLst>
              <a:gd name="adj1" fmla="val 26394"/>
              <a:gd name="adj2" fmla="val 4892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3" name="Rectangle 32"/>
          <p:cNvSpPr/>
          <p:nvPr/>
        </p:nvSpPr>
        <p:spPr>
          <a:xfrm>
            <a:off x="2819400" y="3714249"/>
            <a:ext cx="5537785" cy="49244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Tư</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thế</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động</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tác</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đứng</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ném</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lựu</a:t>
            </a:r>
            <a:r>
              <a:rPr lang="en-US" sz="2600" b="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đạn</a:t>
            </a:r>
            <a:endParaRPr lang="en-US" sz="2600" b="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23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2000"/>
                                        <p:tgtEl>
                                          <p:spTgt spid="2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2000"/>
                                        <p:tgtEl>
                                          <p:spTgt spid="1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edge">
                                      <p:cBhvr>
                                        <p:cTn id="13" dur="2000"/>
                                        <p:tgtEl>
                                          <p:spTgt spid="2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edge">
                                      <p:cBhvr>
                                        <p:cTn id="16" dur="2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edge">
                                      <p:cBhvr>
                                        <p:cTn id="26" dur="2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plus(in)">
                                      <p:cBhvr>
                                        <p:cTn id="31" dur="2000"/>
                                        <p:tgtEl>
                                          <p:spTgt spid="28"/>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plus(in)">
                                      <p:cBhvr>
                                        <p:cTn id="34" dur="2000"/>
                                        <p:tgtEl>
                                          <p:spTgt spid="33"/>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plus(in)">
                                      <p:cBhvr>
                                        <p:cTn id="3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p:bldP spid="17" grpId="0"/>
      <p:bldP spid="18" grpId="0"/>
      <p:bldP spid="20" grpId="0"/>
      <p:bldP spid="28" grpId="0"/>
      <p:bldP spid="30" grpId="0" animBg="1"/>
      <p:bldP spid="31" grpId="0" animBg="1"/>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324" y="888445"/>
            <a:ext cx="1419425" cy="155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D:\Giáo án bài giảng\Bài Lựu đạn\Chuby-17-4_bd6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204" y="915601"/>
            <a:ext cx="1446797" cy="1517061"/>
          </a:xfrm>
          <a:prstGeom prst="rect">
            <a:avLst/>
          </a:prstGeom>
          <a:noFill/>
          <a:extLst>
            <a:ext uri="{909E8E84-426E-40DD-AFC4-6F175D3DCCD1}">
              <a14:hiddenFill xmlns:a14="http://schemas.microsoft.com/office/drawing/2010/main">
                <a:solidFill>
                  <a:srgbClr val="FFFFFF"/>
                </a:solidFill>
              </a14:hiddenFill>
            </a:ext>
          </a:extLst>
        </p:spPr>
      </p:pic>
      <p:sp>
        <p:nvSpPr>
          <p:cNvPr id="42" name="Line 5"/>
          <p:cNvSpPr>
            <a:spLocks noChangeShapeType="1"/>
          </p:cNvSpPr>
          <p:nvPr/>
        </p:nvSpPr>
        <p:spPr bwMode="auto">
          <a:xfrm flipH="1">
            <a:off x="4245919" y="2430174"/>
            <a:ext cx="4898080" cy="9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
          <p:cNvSpPr>
            <a:spLocks noChangeShapeType="1"/>
          </p:cNvSpPr>
          <p:nvPr/>
        </p:nvSpPr>
        <p:spPr bwMode="auto">
          <a:xfrm>
            <a:off x="4267200" y="828675"/>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Box 25"/>
          <p:cNvSpPr txBox="1">
            <a:spLocks noChangeArrowheads="1"/>
          </p:cNvSpPr>
          <p:nvPr/>
        </p:nvSpPr>
        <p:spPr bwMode="auto">
          <a:xfrm>
            <a:off x="990600" y="828675"/>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u="sng" dirty="0" err="1" smtClean="0">
                <a:solidFill>
                  <a:srgbClr val="0070C0"/>
                </a:solidFill>
                <a:latin typeface="Times New Roman" pitchFamily="18" charset="0"/>
                <a:cs typeface="Times New Roman" pitchFamily="18" charset="0"/>
                <a:sym typeface="Symbol" pitchFamily="18" charset="2"/>
              </a:rPr>
              <a:t>Củng</a:t>
            </a:r>
            <a:r>
              <a:rPr lang="en-US" altLang="en-US" sz="2400" b="1" u="sng" dirty="0" smtClean="0">
                <a:solidFill>
                  <a:srgbClr val="0070C0"/>
                </a:solidFill>
                <a:latin typeface="Times New Roman" pitchFamily="18" charset="0"/>
                <a:cs typeface="Times New Roman" pitchFamily="18" charset="0"/>
                <a:sym typeface="Symbol" pitchFamily="18" charset="2"/>
              </a:rPr>
              <a:t> </a:t>
            </a:r>
            <a:r>
              <a:rPr lang="en-US" altLang="en-US" sz="2400" b="1" u="sng" dirty="0" err="1" smtClean="0">
                <a:solidFill>
                  <a:srgbClr val="0070C0"/>
                </a:solidFill>
                <a:latin typeface="Times New Roman" pitchFamily="18" charset="0"/>
                <a:cs typeface="Times New Roman" pitchFamily="18" charset="0"/>
                <a:sym typeface="Symbol" pitchFamily="18" charset="2"/>
              </a:rPr>
              <a:t>cố</a:t>
            </a:r>
            <a:endParaRPr lang="en-US" altLang="en-US" sz="2400" b="1" u="sng" dirty="0">
              <a:solidFill>
                <a:srgbClr val="0070C0"/>
              </a:solidFill>
              <a:latin typeface="Times New Roman" pitchFamily="18" charset="0"/>
              <a:cs typeface="Times New Roman" pitchFamily="18" charset="0"/>
              <a:sym typeface="Symbol" pitchFamily="18" charset="2"/>
            </a:endParaRPr>
          </a:p>
        </p:txBody>
      </p:sp>
      <p:sp>
        <p:nvSpPr>
          <p:cNvPr id="32" name="TextBox 31"/>
          <p:cNvSpPr txBox="1">
            <a:spLocks noChangeArrowheads="1"/>
          </p:cNvSpPr>
          <p:nvPr/>
        </p:nvSpPr>
        <p:spPr bwMode="auto">
          <a:xfrm>
            <a:off x="457200" y="2509329"/>
            <a:ext cx="365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None/>
            </a:pPr>
            <a:r>
              <a:rPr lang="en-US" altLang="en-US" sz="2000" b="1" i="1" dirty="0" err="1" smtClean="0">
                <a:solidFill>
                  <a:srgbClr val="0070C0"/>
                </a:solidFill>
                <a:latin typeface="Times New Roman" pitchFamily="18" charset="0"/>
                <a:cs typeface="Times New Roman" pitchFamily="18" charset="0"/>
                <a:sym typeface="Symbol" pitchFamily="18" charset="2"/>
              </a:rPr>
              <a:t>Câu</a:t>
            </a:r>
            <a:r>
              <a:rPr lang="en-US" altLang="en-US" sz="2000" b="1" i="1" dirty="0" smtClean="0">
                <a:solidFill>
                  <a:srgbClr val="0070C0"/>
                </a:solidFill>
                <a:latin typeface="Times New Roman" pitchFamily="18" charset="0"/>
                <a:cs typeface="Times New Roman" pitchFamily="18" charset="0"/>
                <a:sym typeface="Symbol" pitchFamily="18" charset="2"/>
              </a:rPr>
              <a:t> 4: </a:t>
            </a:r>
            <a:r>
              <a:rPr lang="en-US" altLang="en-US" sz="2000" b="1" i="1" dirty="0" err="1" smtClean="0">
                <a:solidFill>
                  <a:srgbClr val="0070C0"/>
                </a:solidFill>
                <a:latin typeface="Times New Roman" pitchFamily="18" charset="0"/>
                <a:cs typeface="Times New Roman" pitchFamily="18" charset="0"/>
                <a:sym typeface="Symbol" pitchFamily="18" charset="2"/>
              </a:rPr>
              <a:t>Lựu</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đạn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cần</a:t>
            </a:r>
            <a:r>
              <a:rPr lang="en-US" altLang="en-US" sz="2000" b="1" i="1" dirty="0" smtClean="0">
                <a:solidFill>
                  <a:srgbClr val="0070C0"/>
                </a:solidFill>
                <a:latin typeface="Times New Roman" pitchFamily="18" charset="0"/>
                <a:cs typeface="Times New Roman" pitchFamily="18" charset="0"/>
                <a:sym typeface="Symbol" pitchFamily="18" charset="2"/>
              </a:rPr>
              <a:t> 97 </a:t>
            </a:r>
            <a:r>
              <a:rPr lang="en-US" altLang="en-US" sz="2000" b="1" i="1" dirty="0" err="1" smtClean="0">
                <a:solidFill>
                  <a:srgbClr val="0070C0"/>
                </a:solidFill>
                <a:latin typeface="Times New Roman" pitchFamily="18" charset="0"/>
                <a:cs typeface="Times New Roman" pitchFamily="18" charset="0"/>
                <a:sym typeface="Symbol" pitchFamily="18" charset="2"/>
              </a:rPr>
              <a:t>khác</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lựu</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đạn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a:solidFill>
                  <a:srgbClr val="0070C0"/>
                </a:solidFill>
                <a:latin typeface="Times New Roman" pitchFamily="18" charset="0"/>
                <a:cs typeface="Times New Roman" pitchFamily="18" charset="0"/>
                <a:sym typeface="Symbol" pitchFamily="18" charset="2"/>
              </a:rPr>
              <a:t></a:t>
            </a:r>
            <a:r>
              <a:rPr lang="en-US" altLang="en-US" sz="2000" b="1" i="1" dirty="0" smtClean="0">
                <a:solidFill>
                  <a:srgbClr val="0070C0"/>
                </a:solidFill>
                <a:latin typeface="Times New Roman" pitchFamily="18" charset="0"/>
                <a:cs typeface="Times New Roman" pitchFamily="18" charset="0"/>
                <a:sym typeface="Symbol" pitchFamily="18" charset="2"/>
              </a:rPr>
              <a:t>1 ở </a:t>
            </a:r>
            <a:r>
              <a:rPr lang="en-US" altLang="en-US" sz="2000" b="1" i="1" dirty="0" err="1" smtClean="0">
                <a:solidFill>
                  <a:srgbClr val="0070C0"/>
                </a:solidFill>
                <a:latin typeface="Times New Roman" pitchFamily="18" charset="0"/>
                <a:cs typeface="Times New Roman" pitchFamily="18" charset="0"/>
                <a:sym typeface="Symbol" pitchFamily="18" charset="2"/>
              </a:rPr>
              <a:t>đáp</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án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nào</a:t>
            </a:r>
            <a:r>
              <a:rPr lang="en-US" altLang="en-US" sz="2000" b="1" i="1" dirty="0" smtClean="0">
                <a:solidFill>
                  <a:srgbClr val="0070C0"/>
                </a:solidFill>
                <a:latin typeface="Times New Roman" pitchFamily="18" charset="0"/>
                <a:cs typeface="Times New Roman" pitchFamily="18" charset="0"/>
                <a:sym typeface="Symbol" pitchFamily="18" charset="2"/>
              </a:rPr>
              <a:t>?</a:t>
            </a:r>
            <a:endParaRPr lang="en-US" altLang="en-US" sz="2000" b="1" i="1" dirty="0">
              <a:solidFill>
                <a:srgbClr val="0070C0"/>
              </a:solidFill>
              <a:latin typeface="Times New Roman" pitchFamily="18" charset="0"/>
              <a:cs typeface="Times New Roman" pitchFamily="18" charset="0"/>
              <a:sym typeface="Symbol" pitchFamily="18" charset="2"/>
            </a:endParaRPr>
          </a:p>
        </p:txBody>
      </p:sp>
      <p:sp>
        <p:nvSpPr>
          <p:cNvPr id="36" name="TextBox 35"/>
          <p:cNvSpPr txBox="1">
            <a:spLocks noChangeArrowheads="1"/>
          </p:cNvSpPr>
          <p:nvPr/>
        </p:nvSpPr>
        <p:spPr bwMode="auto">
          <a:xfrm>
            <a:off x="4953000" y="2786017"/>
            <a:ext cx="18288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a</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Khối</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lượng</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37" name="TextBox 36"/>
          <p:cNvSpPr txBox="1">
            <a:spLocks noChangeArrowheads="1"/>
          </p:cNvSpPr>
          <p:nvPr/>
        </p:nvSpPr>
        <p:spPr bwMode="auto">
          <a:xfrm>
            <a:off x="533400" y="2056709"/>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smtClean="0">
                <a:solidFill>
                  <a:srgbClr val="0070C0"/>
                </a:solidFill>
                <a:latin typeface="Times New Roman" pitchFamily="18" charset="0"/>
                <a:cs typeface="Times New Roman" pitchFamily="18" charset="0"/>
                <a:sym typeface="Symbol" pitchFamily="18" charset="2"/>
              </a:rPr>
              <a:t>(</a:t>
            </a:r>
            <a:r>
              <a:rPr lang="en-US" altLang="en-US" sz="2000" b="1" dirty="0" err="1" smtClean="0">
                <a:solidFill>
                  <a:srgbClr val="0070C0"/>
                </a:solidFill>
                <a:latin typeface="Times New Roman" pitchFamily="18" charset="0"/>
                <a:cs typeface="Times New Roman" pitchFamily="18" charset="0"/>
                <a:sym typeface="Symbol" pitchFamily="18" charset="2"/>
              </a:rPr>
              <a:t>Hãy</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chọn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đáp</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án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đúng</a:t>
            </a:r>
            <a:r>
              <a:rPr lang="en-US" altLang="en-US" sz="2000" b="1" dirty="0" smtClean="0">
                <a:solidFill>
                  <a:srgbClr val="0070C0"/>
                </a:solidFill>
                <a:latin typeface="Times New Roman" pitchFamily="18" charset="0"/>
                <a:cs typeface="Times New Roman" pitchFamily="18" charset="0"/>
                <a:sym typeface="Symbol" pitchFamily="18" charset="2"/>
              </a:rPr>
              <a:t>)</a:t>
            </a:r>
            <a:endParaRPr lang="en-US" altLang="en-US" sz="2000" b="1" dirty="0">
              <a:solidFill>
                <a:srgbClr val="0070C0"/>
              </a:solidFill>
              <a:latin typeface="Times New Roman" pitchFamily="18" charset="0"/>
              <a:cs typeface="Times New Roman" pitchFamily="18" charset="0"/>
              <a:sym typeface="Symbol" pitchFamily="18" charset="2"/>
            </a:endParaRPr>
          </a:p>
        </p:txBody>
      </p:sp>
      <p:sp>
        <p:nvSpPr>
          <p:cNvPr id="40" name="TextBox 39"/>
          <p:cNvSpPr txBox="1">
            <a:spLocks noChangeArrowheads="1"/>
          </p:cNvSpPr>
          <p:nvPr/>
        </p:nvSpPr>
        <p:spPr bwMode="auto">
          <a:xfrm>
            <a:off x="4952999" y="3200400"/>
            <a:ext cx="19812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b</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Thời</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gian</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nổ</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46" name="TextBox 45"/>
          <p:cNvSpPr txBox="1">
            <a:spLocks noChangeArrowheads="1"/>
          </p:cNvSpPr>
          <p:nvPr/>
        </p:nvSpPr>
        <p:spPr bwMode="auto">
          <a:xfrm>
            <a:off x="4953000" y="3600450"/>
            <a:ext cx="1654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c</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Chiều</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cao</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47" name="TextBox 46"/>
          <p:cNvSpPr txBox="1">
            <a:spLocks noChangeArrowheads="1"/>
          </p:cNvSpPr>
          <p:nvPr/>
        </p:nvSpPr>
        <p:spPr bwMode="auto">
          <a:xfrm>
            <a:off x="4953000" y="4000500"/>
            <a:ext cx="2819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d. </a:t>
            </a:r>
            <a:r>
              <a:rPr lang="en-US" altLang="en-US" sz="2000" b="1" dirty="0" err="1" smtClean="0">
                <a:solidFill>
                  <a:srgbClr val="00B050"/>
                </a:solidFill>
                <a:latin typeface="Times New Roman" pitchFamily="18" charset="0"/>
                <a:cs typeface="Times New Roman" pitchFamily="18" charset="0"/>
              </a:rPr>
              <a:t>Khả</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năng</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sát</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thương</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25" name="TextBox 24"/>
          <p:cNvSpPr txBox="1">
            <a:spLocks noChangeArrowheads="1"/>
          </p:cNvSpPr>
          <p:nvPr/>
        </p:nvSpPr>
        <p:spPr bwMode="auto">
          <a:xfrm>
            <a:off x="4953000" y="3601954"/>
            <a:ext cx="1654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FF0000"/>
                </a:solidFill>
                <a:latin typeface="Times New Roman" pitchFamily="18" charset="0"/>
                <a:cs typeface="Times New Roman" pitchFamily="18" charset="0"/>
              </a:rPr>
              <a:t>c. </a:t>
            </a:r>
            <a:r>
              <a:rPr lang="en-US" altLang="en-US" sz="2000" b="1" dirty="0" err="1" smtClean="0">
                <a:solidFill>
                  <a:srgbClr val="FF0000"/>
                </a:solidFill>
                <a:latin typeface="Times New Roman" pitchFamily="18" charset="0"/>
                <a:cs typeface="Times New Roman" pitchFamily="18" charset="0"/>
              </a:rPr>
              <a:t>Chiều</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cao</a:t>
            </a:r>
            <a:endParaRPr lang="en-US" altLang="en-US" sz="2000" b="1" dirty="0">
              <a:solidFill>
                <a:srgbClr val="FF0000"/>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154002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heel(1)">
                                      <p:cBhvr>
                                        <p:cTn id="10" dur="2000"/>
                                        <p:tgtEl>
                                          <p:spTgt spid="3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2000"/>
                                        <p:tgtEl>
                                          <p:spTgt spid="4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heel(1)">
                                      <p:cBhvr>
                                        <p:cTn id="16" dur="2000"/>
                                        <p:tgtEl>
                                          <p:spTgt spid="4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heel(1)">
                                      <p:cBhvr>
                                        <p:cTn id="19" dur="20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Scale>
                                      <p:cBhvr>
                                        <p:cTn id="24"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5"/>
                                        </p:tgtEl>
                                        <p:attrNameLst>
                                          <p:attrName>ppt_x</p:attrName>
                                          <p:attrName>ppt_y</p:attrName>
                                        </p:attrNameLst>
                                      </p:cBhvr>
                                    </p:animMotion>
                                    <p:animEffect transition="in" filter="fade">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40" grpId="0"/>
      <p:bldP spid="46" grpId="0"/>
      <p:bldP spid="47"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324" y="888445"/>
            <a:ext cx="1419425" cy="155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D:\Giáo án bài giảng\Bài Lựu đạn\Chuby-17-4_bd6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204" y="915601"/>
            <a:ext cx="1446797" cy="1517061"/>
          </a:xfrm>
          <a:prstGeom prst="rect">
            <a:avLst/>
          </a:prstGeom>
          <a:noFill/>
          <a:extLst>
            <a:ext uri="{909E8E84-426E-40DD-AFC4-6F175D3DCCD1}">
              <a14:hiddenFill xmlns:a14="http://schemas.microsoft.com/office/drawing/2010/main">
                <a:solidFill>
                  <a:srgbClr val="FFFFFF"/>
                </a:solidFill>
              </a14:hiddenFill>
            </a:ext>
          </a:extLst>
        </p:spPr>
      </p:pic>
      <p:sp>
        <p:nvSpPr>
          <p:cNvPr id="42" name="Line 5"/>
          <p:cNvSpPr>
            <a:spLocks noChangeShapeType="1"/>
          </p:cNvSpPr>
          <p:nvPr/>
        </p:nvSpPr>
        <p:spPr bwMode="auto">
          <a:xfrm flipH="1">
            <a:off x="4245919" y="2430174"/>
            <a:ext cx="4898080" cy="9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
          <p:cNvSpPr>
            <a:spLocks noChangeShapeType="1"/>
          </p:cNvSpPr>
          <p:nvPr/>
        </p:nvSpPr>
        <p:spPr bwMode="auto">
          <a:xfrm>
            <a:off x="4267200" y="828675"/>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Box 25"/>
          <p:cNvSpPr txBox="1">
            <a:spLocks noChangeArrowheads="1"/>
          </p:cNvSpPr>
          <p:nvPr/>
        </p:nvSpPr>
        <p:spPr bwMode="auto">
          <a:xfrm>
            <a:off x="934915" y="828675"/>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u="sng" dirty="0" err="1" smtClean="0">
                <a:solidFill>
                  <a:srgbClr val="0070C0"/>
                </a:solidFill>
                <a:latin typeface="Times New Roman" pitchFamily="18" charset="0"/>
                <a:cs typeface="Times New Roman" pitchFamily="18" charset="0"/>
                <a:sym typeface="Symbol" pitchFamily="18" charset="2"/>
              </a:rPr>
              <a:t>Củng</a:t>
            </a:r>
            <a:r>
              <a:rPr lang="en-US" altLang="en-US" sz="2400" b="1" u="sng" dirty="0" smtClean="0">
                <a:solidFill>
                  <a:srgbClr val="0070C0"/>
                </a:solidFill>
                <a:latin typeface="Times New Roman" pitchFamily="18" charset="0"/>
                <a:cs typeface="Times New Roman" pitchFamily="18" charset="0"/>
                <a:sym typeface="Symbol" pitchFamily="18" charset="2"/>
              </a:rPr>
              <a:t> </a:t>
            </a:r>
            <a:r>
              <a:rPr lang="en-US" altLang="en-US" sz="2400" b="1" u="sng" dirty="0" err="1" smtClean="0">
                <a:solidFill>
                  <a:srgbClr val="0070C0"/>
                </a:solidFill>
                <a:latin typeface="Times New Roman" pitchFamily="18" charset="0"/>
                <a:cs typeface="Times New Roman" pitchFamily="18" charset="0"/>
                <a:sym typeface="Symbol" pitchFamily="18" charset="2"/>
              </a:rPr>
              <a:t>cố</a:t>
            </a:r>
            <a:endParaRPr lang="en-US" altLang="en-US" sz="2400" b="1" u="sng" dirty="0">
              <a:solidFill>
                <a:srgbClr val="0070C0"/>
              </a:solidFill>
              <a:latin typeface="Times New Roman" pitchFamily="18" charset="0"/>
              <a:cs typeface="Times New Roman" pitchFamily="18" charset="0"/>
              <a:sym typeface="Symbol" pitchFamily="18" charset="2"/>
            </a:endParaRPr>
          </a:p>
        </p:txBody>
      </p:sp>
      <p:sp>
        <p:nvSpPr>
          <p:cNvPr id="32" name="TextBox 31"/>
          <p:cNvSpPr txBox="1">
            <a:spLocks noChangeArrowheads="1"/>
          </p:cNvSpPr>
          <p:nvPr/>
        </p:nvSpPr>
        <p:spPr bwMode="auto">
          <a:xfrm>
            <a:off x="536331" y="2430174"/>
            <a:ext cx="35022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None/>
            </a:pPr>
            <a:r>
              <a:rPr lang="en-US" altLang="en-US" sz="2000" b="1" i="1" dirty="0" err="1" smtClean="0">
                <a:solidFill>
                  <a:srgbClr val="0070C0"/>
                </a:solidFill>
                <a:latin typeface="Times New Roman" pitchFamily="18" charset="0"/>
                <a:cs typeface="Times New Roman" pitchFamily="18" charset="0"/>
                <a:sym typeface="Symbol" pitchFamily="18" charset="2"/>
              </a:rPr>
              <a:t>Câu</a:t>
            </a:r>
            <a:r>
              <a:rPr lang="en-US" altLang="en-US" sz="2000" b="1" i="1" dirty="0" smtClean="0">
                <a:solidFill>
                  <a:srgbClr val="0070C0"/>
                </a:solidFill>
                <a:latin typeface="Times New Roman" pitchFamily="18" charset="0"/>
                <a:cs typeface="Times New Roman" pitchFamily="18" charset="0"/>
                <a:sym typeface="Symbol" pitchFamily="18" charset="2"/>
              </a:rPr>
              <a:t> 5: </a:t>
            </a:r>
            <a:r>
              <a:rPr lang="en-US" altLang="en-US" sz="2000" b="1" i="1" dirty="0" err="1">
                <a:solidFill>
                  <a:srgbClr val="0070C0"/>
                </a:solidFill>
                <a:latin typeface="Times New Roman" pitchFamily="18" charset="0"/>
                <a:cs typeface="Times New Roman" pitchFamily="18" charset="0"/>
                <a:sym typeface="Symbol" pitchFamily="18" charset="2"/>
              </a:rPr>
              <a:t>C</a:t>
            </a:r>
            <a:r>
              <a:rPr lang="en-US" altLang="en-US" sz="2000" b="1" i="1" dirty="0" err="1" smtClean="0">
                <a:solidFill>
                  <a:srgbClr val="0070C0"/>
                </a:solidFill>
                <a:latin typeface="Times New Roman" pitchFamily="18" charset="0"/>
                <a:cs typeface="Times New Roman" pitchFamily="18" charset="0"/>
                <a:sym typeface="Symbol" pitchFamily="18" charset="2"/>
              </a:rPr>
              <a:t>ó</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mấy</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quy</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tắc</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bảo</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quản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sử</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dụng</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lựu</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đạn</a:t>
            </a:r>
            <a:r>
              <a:rPr lang="en-US" altLang="en-US" sz="2000" b="1" i="1" dirty="0" smtClean="0">
                <a:solidFill>
                  <a:srgbClr val="0070C0"/>
                </a:solidFill>
                <a:latin typeface="Times New Roman" pitchFamily="18" charset="0"/>
                <a:cs typeface="Times New Roman" pitchFamily="18" charset="0"/>
                <a:sym typeface="Symbol" pitchFamily="18" charset="2"/>
              </a:rPr>
              <a:t>?</a:t>
            </a:r>
            <a:endParaRPr lang="en-US" altLang="en-US" sz="2000" b="1" i="1" dirty="0">
              <a:solidFill>
                <a:srgbClr val="0070C0"/>
              </a:solidFill>
              <a:latin typeface="Times New Roman" pitchFamily="18" charset="0"/>
              <a:cs typeface="Times New Roman" pitchFamily="18" charset="0"/>
              <a:sym typeface="Symbol" pitchFamily="18" charset="2"/>
            </a:endParaRPr>
          </a:p>
        </p:txBody>
      </p:sp>
      <p:sp>
        <p:nvSpPr>
          <p:cNvPr id="36" name="TextBox 35"/>
          <p:cNvSpPr txBox="1">
            <a:spLocks noChangeArrowheads="1"/>
          </p:cNvSpPr>
          <p:nvPr/>
        </p:nvSpPr>
        <p:spPr bwMode="auto">
          <a:xfrm>
            <a:off x="4953000" y="2786017"/>
            <a:ext cx="1371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a</a:t>
            </a:r>
            <a:r>
              <a:rPr lang="en-US" altLang="en-US" sz="2000" b="1" dirty="0" smtClean="0">
                <a:solidFill>
                  <a:srgbClr val="00B050"/>
                </a:solidFill>
                <a:latin typeface="Times New Roman" pitchFamily="18" charset="0"/>
                <a:cs typeface="Times New Roman" pitchFamily="18" charset="0"/>
              </a:rPr>
              <a:t>.   3 </a:t>
            </a:r>
            <a:r>
              <a:rPr lang="en-US" altLang="en-US" sz="2000" b="1" dirty="0" err="1" smtClean="0">
                <a:solidFill>
                  <a:srgbClr val="00B050"/>
                </a:solidFill>
                <a:latin typeface="Times New Roman" pitchFamily="18" charset="0"/>
                <a:cs typeface="Times New Roman" pitchFamily="18" charset="0"/>
              </a:rPr>
              <a:t>cách</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37" name="TextBox 36"/>
          <p:cNvSpPr txBox="1">
            <a:spLocks noChangeArrowheads="1"/>
          </p:cNvSpPr>
          <p:nvPr/>
        </p:nvSpPr>
        <p:spPr bwMode="auto">
          <a:xfrm>
            <a:off x="533400" y="2039320"/>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smtClean="0">
                <a:solidFill>
                  <a:srgbClr val="0070C0"/>
                </a:solidFill>
                <a:latin typeface="Times New Roman" pitchFamily="18" charset="0"/>
                <a:cs typeface="Times New Roman" pitchFamily="18" charset="0"/>
                <a:sym typeface="Symbol" pitchFamily="18" charset="2"/>
              </a:rPr>
              <a:t>(</a:t>
            </a:r>
            <a:r>
              <a:rPr lang="en-US" altLang="en-US" sz="2000" b="1" dirty="0" err="1" smtClean="0">
                <a:solidFill>
                  <a:srgbClr val="0070C0"/>
                </a:solidFill>
                <a:latin typeface="Times New Roman" pitchFamily="18" charset="0"/>
                <a:cs typeface="Times New Roman" pitchFamily="18" charset="0"/>
                <a:sym typeface="Symbol" pitchFamily="18" charset="2"/>
              </a:rPr>
              <a:t>Hãy</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chọn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đáp</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án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đúng</a:t>
            </a:r>
            <a:r>
              <a:rPr lang="en-US" altLang="en-US" sz="2000" b="1" dirty="0" smtClean="0">
                <a:solidFill>
                  <a:srgbClr val="0070C0"/>
                </a:solidFill>
                <a:latin typeface="Times New Roman" pitchFamily="18" charset="0"/>
                <a:cs typeface="Times New Roman" pitchFamily="18" charset="0"/>
                <a:sym typeface="Symbol" pitchFamily="18" charset="2"/>
              </a:rPr>
              <a:t>)</a:t>
            </a:r>
            <a:endParaRPr lang="en-US" altLang="en-US" sz="2000" b="1" dirty="0">
              <a:solidFill>
                <a:srgbClr val="0070C0"/>
              </a:solidFill>
              <a:latin typeface="Times New Roman" pitchFamily="18" charset="0"/>
              <a:cs typeface="Times New Roman" pitchFamily="18" charset="0"/>
              <a:sym typeface="Symbol" pitchFamily="18" charset="2"/>
            </a:endParaRPr>
          </a:p>
        </p:txBody>
      </p:sp>
      <p:sp>
        <p:nvSpPr>
          <p:cNvPr id="40" name="TextBox 39"/>
          <p:cNvSpPr txBox="1">
            <a:spLocks noChangeArrowheads="1"/>
          </p:cNvSpPr>
          <p:nvPr/>
        </p:nvSpPr>
        <p:spPr bwMode="auto">
          <a:xfrm>
            <a:off x="4952999" y="3200400"/>
            <a:ext cx="1457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b. </a:t>
            </a:r>
            <a:r>
              <a:rPr lang="en-US" altLang="en-US" sz="2000" b="1" dirty="0" smtClean="0">
                <a:solidFill>
                  <a:srgbClr val="00B050"/>
                </a:solidFill>
                <a:latin typeface="Times New Roman" pitchFamily="18" charset="0"/>
                <a:cs typeface="Times New Roman" pitchFamily="18" charset="0"/>
              </a:rPr>
              <a:t> 4 </a:t>
            </a:r>
            <a:r>
              <a:rPr lang="en-US" altLang="en-US" sz="2000" b="1" dirty="0" err="1" smtClean="0">
                <a:solidFill>
                  <a:srgbClr val="00B050"/>
                </a:solidFill>
                <a:latin typeface="Times New Roman" pitchFamily="18" charset="0"/>
                <a:cs typeface="Times New Roman" pitchFamily="18" charset="0"/>
              </a:rPr>
              <a:t>cách</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46" name="TextBox 45"/>
          <p:cNvSpPr txBox="1">
            <a:spLocks noChangeArrowheads="1"/>
          </p:cNvSpPr>
          <p:nvPr/>
        </p:nvSpPr>
        <p:spPr bwMode="auto">
          <a:xfrm>
            <a:off x="4953000" y="3600450"/>
            <a:ext cx="145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c. </a:t>
            </a:r>
            <a:r>
              <a:rPr lang="en-US" altLang="en-US" sz="2000" b="1" dirty="0" smtClean="0">
                <a:solidFill>
                  <a:srgbClr val="00B050"/>
                </a:solidFill>
                <a:latin typeface="Times New Roman" pitchFamily="18" charset="0"/>
                <a:cs typeface="Times New Roman" pitchFamily="18" charset="0"/>
              </a:rPr>
              <a:t>  5 </a:t>
            </a:r>
            <a:r>
              <a:rPr lang="en-US" altLang="en-US" sz="2000" b="1" dirty="0" err="1" smtClean="0">
                <a:solidFill>
                  <a:srgbClr val="00B050"/>
                </a:solidFill>
                <a:latin typeface="Times New Roman" pitchFamily="18" charset="0"/>
                <a:cs typeface="Times New Roman" pitchFamily="18" charset="0"/>
              </a:rPr>
              <a:t>cách</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47" name="TextBox 46"/>
          <p:cNvSpPr txBox="1">
            <a:spLocks noChangeArrowheads="1"/>
          </p:cNvSpPr>
          <p:nvPr/>
        </p:nvSpPr>
        <p:spPr bwMode="auto">
          <a:xfrm>
            <a:off x="4953000" y="4057650"/>
            <a:ext cx="1457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d. </a:t>
            </a:r>
            <a:r>
              <a:rPr lang="en-US" altLang="en-US" sz="2000" b="1" dirty="0" smtClean="0">
                <a:solidFill>
                  <a:srgbClr val="00B050"/>
                </a:solidFill>
                <a:latin typeface="Times New Roman" pitchFamily="18" charset="0"/>
                <a:cs typeface="Times New Roman" pitchFamily="18" charset="0"/>
              </a:rPr>
              <a:t> 6 </a:t>
            </a:r>
            <a:r>
              <a:rPr lang="en-US" altLang="en-US" sz="2000" b="1" dirty="0" err="1" smtClean="0">
                <a:solidFill>
                  <a:srgbClr val="00B050"/>
                </a:solidFill>
                <a:latin typeface="Times New Roman" pitchFamily="18" charset="0"/>
                <a:cs typeface="Times New Roman" pitchFamily="18" charset="0"/>
              </a:rPr>
              <a:t>cách</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25" name="TextBox 24"/>
          <p:cNvSpPr txBox="1">
            <a:spLocks noChangeArrowheads="1"/>
          </p:cNvSpPr>
          <p:nvPr/>
        </p:nvSpPr>
        <p:spPr bwMode="auto">
          <a:xfrm>
            <a:off x="4953000" y="3200400"/>
            <a:ext cx="1457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FF0000"/>
                </a:solidFill>
                <a:latin typeface="Times New Roman" pitchFamily="18" charset="0"/>
                <a:cs typeface="Times New Roman" pitchFamily="18" charset="0"/>
              </a:rPr>
              <a:t>b. </a:t>
            </a:r>
            <a:r>
              <a:rPr lang="en-US" altLang="en-US" sz="2000" b="1" dirty="0" smtClean="0">
                <a:solidFill>
                  <a:srgbClr val="FF0000"/>
                </a:solidFill>
                <a:latin typeface="Times New Roman" pitchFamily="18" charset="0"/>
                <a:cs typeface="Times New Roman" pitchFamily="18" charset="0"/>
              </a:rPr>
              <a:t> 4 </a:t>
            </a:r>
            <a:r>
              <a:rPr lang="en-US" altLang="en-US" sz="2000" b="1" dirty="0" err="1" smtClean="0">
                <a:solidFill>
                  <a:srgbClr val="FF0000"/>
                </a:solidFill>
                <a:latin typeface="Times New Roman" pitchFamily="18" charset="0"/>
                <a:cs typeface="Times New Roman" pitchFamily="18" charset="0"/>
              </a:rPr>
              <a:t>cách</a:t>
            </a:r>
            <a:endParaRPr lang="en-US" altLang="en-US" sz="2000" b="1" dirty="0">
              <a:solidFill>
                <a:srgbClr val="FF0000"/>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112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40" grpId="0"/>
      <p:bldP spid="46" grpId="0"/>
      <p:bldP spid="47"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dirty="0">
              <a:latin typeface="Arial"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324" y="888445"/>
            <a:ext cx="1419425" cy="155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D:\Giáo án bài giảng\Bài Lựu đạn\Chuby-17-4_bd6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204" y="915601"/>
            <a:ext cx="1446797" cy="1517061"/>
          </a:xfrm>
          <a:prstGeom prst="rect">
            <a:avLst/>
          </a:prstGeom>
          <a:noFill/>
          <a:extLst>
            <a:ext uri="{909E8E84-426E-40DD-AFC4-6F175D3DCCD1}">
              <a14:hiddenFill xmlns:a14="http://schemas.microsoft.com/office/drawing/2010/main">
                <a:solidFill>
                  <a:srgbClr val="FFFFFF"/>
                </a:solidFill>
              </a14:hiddenFill>
            </a:ext>
          </a:extLst>
        </p:spPr>
      </p:pic>
      <p:sp>
        <p:nvSpPr>
          <p:cNvPr id="42" name="Line 5"/>
          <p:cNvSpPr>
            <a:spLocks noChangeShapeType="1"/>
          </p:cNvSpPr>
          <p:nvPr/>
        </p:nvSpPr>
        <p:spPr bwMode="auto">
          <a:xfrm flipH="1">
            <a:off x="4245919" y="2430174"/>
            <a:ext cx="4898080" cy="9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
          <p:cNvSpPr>
            <a:spLocks noChangeShapeType="1"/>
          </p:cNvSpPr>
          <p:nvPr/>
        </p:nvSpPr>
        <p:spPr bwMode="auto">
          <a:xfrm>
            <a:off x="4267200" y="828675"/>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Box 25"/>
          <p:cNvSpPr txBox="1">
            <a:spLocks noChangeArrowheads="1"/>
          </p:cNvSpPr>
          <p:nvPr/>
        </p:nvSpPr>
        <p:spPr bwMode="auto">
          <a:xfrm>
            <a:off x="990600" y="850706"/>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u="sng" dirty="0" err="1" smtClean="0">
                <a:solidFill>
                  <a:srgbClr val="0070C0"/>
                </a:solidFill>
                <a:latin typeface="Times New Roman" pitchFamily="18" charset="0"/>
                <a:cs typeface="Times New Roman" pitchFamily="18" charset="0"/>
                <a:sym typeface="Symbol" pitchFamily="18" charset="2"/>
              </a:rPr>
              <a:t>Củng</a:t>
            </a:r>
            <a:r>
              <a:rPr lang="en-US" altLang="en-US" sz="2400" b="1" u="sng" dirty="0" smtClean="0">
                <a:solidFill>
                  <a:srgbClr val="0070C0"/>
                </a:solidFill>
                <a:latin typeface="Times New Roman" pitchFamily="18" charset="0"/>
                <a:cs typeface="Times New Roman" pitchFamily="18" charset="0"/>
                <a:sym typeface="Symbol" pitchFamily="18" charset="2"/>
              </a:rPr>
              <a:t> </a:t>
            </a:r>
            <a:r>
              <a:rPr lang="en-US" altLang="en-US" sz="2400" b="1" u="sng" dirty="0" err="1" smtClean="0">
                <a:solidFill>
                  <a:srgbClr val="0070C0"/>
                </a:solidFill>
                <a:latin typeface="Times New Roman" pitchFamily="18" charset="0"/>
                <a:cs typeface="Times New Roman" pitchFamily="18" charset="0"/>
                <a:sym typeface="Symbol" pitchFamily="18" charset="2"/>
              </a:rPr>
              <a:t>cố</a:t>
            </a:r>
            <a:endParaRPr lang="en-US" altLang="en-US" sz="2400" b="1" u="sng" dirty="0">
              <a:solidFill>
                <a:srgbClr val="0070C0"/>
              </a:solidFill>
              <a:latin typeface="Times New Roman" pitchFamily="18" charset="0"/>
              <a:cs typeface="Times New Roman" pitchFamily="18" charset="0"/>
              <a:sym typeface="Symbol" pitchFamily="18" charset="2"/>
            </a:endParaRPr>
          </a:p>
        </p:txBody>
      </p:sp>
      <p:sp>
        <p:nvSpPr>
          <p:cNvPr id="32" name="TextBox 31"/>
          <p:cNvSpPr txBox="1">
            <a:spLocks noChangeArrowheads="1"/>
          </p:cNvSpPr>
          <p:nvPr/>
        </p:nvSpPr>
        <p:spPr bwMode="auto">
          <a:xfrm>
            <a:off x="621323" y="2617857"/>
            <a:ext cx="36245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None/>
            </a:pPr>
            <a:r>
              <a:rPr lang="en-US" altLang="en-US" sz="2000" b="1" i="1" dirty="0" err="1" smtClean="0">
                <a:solidFill>
                  <a:srgbClr val="0070C0"/>
                </a:solidFill>
                <a:latin typeface="Times New Roman" pitchFamily="18" charset="0"/>
                <a:cs typeface="Times New Roman" pitchFamily="18" charset="0"/>
                <a:sym typeface="Symbol" pitchFamily="18" charset="2"/>
              </a:rPr>
              <a:t>Câu</a:t>
            </a:r>
            <a:r>
              <a:rPr lang="en-US" altLang="en-US" sz="2000" b="1" i="1" dirty="0" smtClean="0">
                <a:solidFill>
                  <a:srgbClr val="0070C0"/>
                </a:solidFill>
                <a:latin typeface="Times New Roman" pitchFamily="18" charset="0"/>
                <a:cs typeface="Times New Roman" pitchFamily="18" charset="0"/>
                <a:sym typeface="Symbol" pitchFamily="18" charset="2"/>
              </a:rPr>
              <a:t> 6: </a:t>
            </a:r>
            <a:r>
              <a:rPr lang="en-US" altLang="en-US" sz="2000" b="1" i="1" dirty="0" err="1" smtClean="0">
                <a:solidFill>
                  <a:srgbClr val="0070C0"/>
                </a:solidFill>
                <a:latin typeface="Times New Roman" pitchFamily="18" charset="0"/>
                <a:cs typeface="Times New Roman" pitchFamily="18" charset="0"/>
                <a:sym typeface="Symbol" pitchFamily="18" charset="2"/>
              </a:rPr>
              <a:t>Khi</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luyện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tập</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ném</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lựu</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đạn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người</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tập</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sử</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dụng</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loại</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lựu</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đạn</a:t>
            </a:r>
            <a:r>
              <a:rPr lang="en-US" altLang="en-US" sz="2000" b="1" i="1" dirty="0" smtClean="0">
                <a:solidFill>
                  <a:srgbClr val="0070C0"/>
                </a:solidFill>
                <a:latin typeface="Times New Roman" pitchFamily="18" charset="0"/>
                <a:cs typeface="Times New Roman" pitchFamily="18" charset="0"/>
                <a:sym typeface="Symbol" pitchFamily="18" charset="2"/>
              </a:rPr>
              <a:t> </a:t>
            </a:r>
            <a:r>
              <a:rPr lang="en-US" altLang="en-US" sz="2000" b="1" i="1" dirty="0" err="1" smtClean="0">
                <a:solidFill>
                  <a:srgbClr val="0070C0"/>
                </a:solidFill>
                <a:latin typeface="Times New Roman" pitchFamily="18" charset="0"/>
                <a:cs typeface="Times New Roman" pitchFamily="18" charset="0"/>
                <a:sym typeface="Symbol" pitchFamily="18" charset="2"/>
              </a:rPr>
              <a:t>nào</a:t>
            </a:r>
            <a:r>
              <a:rPr lang="en-US" altLang="en-US" sz="2000" b="1" i="1" dirty="0" smtClean="0">
                <a:solidFill>
                  <a:srgbClr val="0070C0"/>
                </a:solidFill>
                <a:latin typeface="Times New Roman" pitchFamily="18" charset="0"/>
                <a:cs typeface="Times New Roman" pitchFamily="18" charset="0"/>
                <a:sym typeface="Symbol" pitchFamily="18" charset="2"/>
              </a:rPr>
              <a:t>?</a:t>
            </a:r>
            <a:endParaRPr lang="en-US" altLang="en-US" sz="2000" b="1" i="1" dirty="0">
              <a:solidFill>
                <a:srgbClr val="0070C0"/>
              </a:solidFill>
              <a:latin typeface="Times New Roman" pitchFamily="18" charset="0"/>
              <a:cs typeface="Times New Roman" pitchFamily="18" charset="0"/>
              <a:sym typeface="Symbol" pitchFamily="18" charset="2"/>
            </a:endParaRPr>
          </a:p>
        </p:txBody>
      </p:sp>
      <p:sp>
        <p:nvSpPr>
          <p:cNvPr id="36" name="TextBox 35"/>
          <p:cNvSpPr txBox="1">
            <a:spLocks noChangeArrowheads="1"/>
          </p:cNvSpPr>
          <p:nvPr/>
        </p:nvSpPr>
        <p:spPr bwMode="auto">
          <a:xfrm>
            <a:off x="4952999" y="2786017"/>
            <a:ext cx="2286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a</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Lựu</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đạn</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cắt</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bổ</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37" name="TextBox 36"/>
          <p:cNvSpPr txBox="1">
            <a:spLocks noChangeArrowheads="1"/>
          </p:cNvSpPr>
          <p:nvPr/>
        </p:nvSpPr>
        <p:spPr bwMode="auto">
          <a:xfrm>
            <a:off x="621323" y="2030064"/>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smtClean="0">
                <a:solidFill>
                  <a:srgbClr val="0070C0"/>
                </a:solidFill>
                <a:latin typeface="Times New Roman" pitchFamily="18" charset="0"/>
                <a:cs typeface="Times New Roman" pitchFamily="18" charset="0"/>
                <a:sym typeface="Symbol" pitchFamily="18" charset="2"/>
              </a:rPr>
              <a:t>(</a:t>
            </a:r>
            <a:r>
              <a:rPr lang="en-US" altLang="en-US" sz="2000" b="1" dirty="0" err="1" smtClean="0">
                <a:solidFill>
                  <a:srgbClr val="0070C0"/>
                </a:solidFill>
                <a:latin typeface="Times New Roman" pitchFamily="18" charset="0"/>
                <a:cs typeface="Times New Roman" pitchFamily="18" charset="0"/>
                <a:sym typeface="Symbol" pitchFamily="18" charset="2"/>
              </a:rPr>
              <a:t>Hãy</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chọn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đáp</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án</a:t>
            </a:r>
            <a:r>
              <a:rPr lang="en-US" altLang="en-US" sz="2000" b="1" dirty="0" smtClean="0">
                <a:solidFill>
                  <a:srgbClr val="0070C0"/>
                </a:solidFill>
                <a:latin typeface="Times New Roman" pitchFamily="18" charset="0"/>
                <a:cs typeface="Times New Roman" pitchFamily="18" charset="0"/>
                <a:sym typeface="Symbol" pitchFamily="18" charset="2"/>
              </a:rPr>
              <a:t> </a:t>
            </a:r>
            <a:r>
              <a:rPr lang="en-US" altLang="en-US" sz="2000" b="1" dirty="0" err="1" smtClean="0">
                <a:solidFill>
                  <a:srgbClr val="0070C0"/>
                </a:solidFill>
                <a:latin typeface="Times New Roman" pitchFamily="18" charset="0"/>
                <a:cs typeface="Times New Roman" pitchFamily="18" charset="0"/>
                <a:sym typeface="Symbol" pitchFamily="18" charset="2"/>
              </a:rPr>
              <a:t>đúng</a:t>
            </a:r>
            <a:r>
              <a:rPr lang="en-US" altLang="en-US" sz="2000" b="1" dirty="0" smtClean="0">
                <a:solidFill>
                  <a:srgbClr val="0070C0"/>
                </a:solidFill>
                <a:latin typeface="Times New Roman" pitchFamily="18" charset="0"/>
                <a:cs typeface="Times New Roman" pitchFamily="18" charset="0"/>
                <a:sym typeface="Symbol" pitchFamily="18" charset="2"/>
              </a:rPr>
              <a:t>)</a:t>
            </a:r>
            <a:endParaRPr lang="en-US" altLang="en-US" sz="2000" b="1" dirty="0">
              <a:solidFill>
                <a:srgbClr val="0070C0"/>
              </a:solidFill>
              <a:latin typeface="Times New Roman" pitchFamily="18" charset="0"/>
              <a:cs typeface="Times New Roman" pitchFamily="18" charset="0"/>
              <a:sym typeface="Symbol" pitchFamily="18" charset="2"/>
            </a:endParaRPr>
          </a:p>
        </p:txBody>
      </p:sp>
      <p:sp>
        <p:nvSpPr>
          <p:cNvPr id="40" name="TextBox 39"/>
          <p:cNvSpPr txBox="1">
            <a:spLocks noChangeArrowheads="1"/>
          </p:cNvSpPr>
          <p:nvPr/>
        </p:nvSpPr>
        <p:spPr bwMode="auto">
          <a:xfrm>
            <a:off x="4952999" y="3200400"/>
            <a:ext cx="1981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None/>
            </a:pPr>
            <a:r>
              <a:rPr lang="en-US" altLang="en-US" sz="2000" b="1" dirty="0">
                <a:solidFill>
                  <a:srgbClr val="00B050"/>
                </a:solidFill>
                <a:latin typeface="Times New Roman" pitchFamily="18" charset="0"/>
                <a:cs typeface="Times New Roman" pitchFamily="18" charset="0"/>
              </a:rPr>
              <a:t>b. </a:t>
            </a:r>
            <a:r>
              <a:rPr lang="en-US" altLang="en-US" sz="2000" b="1" dirty="0" err="1">
                <a:solidFill>
                  <a:srgbClr val="00B050"/>
                </a:solidFill>
                <a:latin typeface="Times New Roman" pitchFamily="18" charset="0"/>
                <a:cs typeface="Times New Roman" pitchFamily="18" charset="0"/>
              </a:rPr>
              <a:t>Lựu</a:t>
            </a:r>
            <a:r>
              <a:rPr lang="en-US" altLang="en-US" sz="2000" b="1" dirty="0">
                <a:solidFill>
                  <a:srgbClr val="00B050"/>
                </a:solidFill>
                <a:latin typeface="Times New Roman" pitchFamily="18" charset="0"/>
                <a:cs typeface="Times New Roman" pitchFamily="18" charset="0"/>
              </a:rPr>
              <a:t> </a:t>
            </a:r>
            <a:r>
              <a:rPr lang="en-US" altLang="en-US" sz="2000" b="1" dirty="0" err="1">
                <a:solidFill>
                  <a:srgbClr val="00B050"/>
                </a:solidFill>
                <a:latin typeface="Times New Roman" pitchFamily="18" charset="0"/>
                <a:cs typeface="Times New Roman" pitchFamily="18" charset="0"/>
              </a:rPr>
              <a:t>đạn</a:t>
            </a:r>
            <a:r>
              <a:rPr lang="en-US" altLang="en-US" sz="2000" b="1" dirty="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thật</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46" name="TextBox 45"/>
          <p:cNvSpPr txBox="1">
            <a:spLocks noChangeArrowheads="1"/>
          </p:cNvSpPr>
          <p:nvPr/>
        </p:nvSpPr>
        <p:spPr bwMode="auto">
          <a:xfrm>
            <a:off x="4953000" y="3600450"/>
            <a:ext cx="373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00B050"/>
                </a:solidFill>
                <a:latin typeface="Times New Roman" pitchFamily="18" charset="0"/>
                <a:cs typeface="Times New Roman" pitchFamily="18" charset="0"/>
              </a:rPr>
              <a:t>c</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Lựu</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đạn</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mô</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hình</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luyện</a:t>
            </a:r>
            <a:r>
              <a:rPr lang="en-US" altLang="en-US" sz="2000" b="1" dirty="0" smtClean="0">
                <a:solidFill>
                  <a:srgbClr val="00B050"/>
                </a:solidFill>
                <a:latin typeface="Times New Roman" pitchFamily="18" charset="0"/>
                <a:cs typeface="Times New Roman" pitchFamily="18" charset="0"/>
              </a:rPr>
              <a:t> </a:t>
            </a:r>
            <a:r>
              <a:rPr lang="en-US" altLang="en-US" sz="2000" b="1" dirty="0" err="1" smtClean="0">
                <a:solidFill>
                  <a:srgbClr val="00B050"/>
                </a:solidFill>
                <a:latin typeface="Times New Roman" pitchFamily="18" charset="0"/>
                <a:cs typeface="Times New Roman" pitchFamily="18" charset="0"/>
              </a:rPr>
              <a:t>tập</a:t>
            </a:r>
            <a:endParaRPr lang="en-US" altLang="en-US" sz="2000" b="1" dirty="0">
              <a:solidFill>
                <a:srgbClr val="00B050"/>
              </a:solidFill>
              <a:latin typeface="Times New Roman" pitchFamily="18" charset="0"/>
              <a:cs typeface="Times New Roman" pitchFamily="18" charset="0"/>
              <a:sym typeface="Symbol" pitchFamily="18" charset="2"/>
            </a:endParaRPr>
          </a:p>
        </p:txBody>
      </p:sp>
      <p:sp>
        <p:nvSpPr>
          <p:cNvPr id="27" name="TextBox 26"/>
          <p:cNvSpPr txBox="1">
            <a:spLocks noChangeArrowheads="1"/>
          </p:cNvSpPr>
          <p:nvPr/>
        </p:nvSpPr>
        <p:spPr bwMode="auto">
          <a:xfrm>
            <a:off x="4953000" y="3600450"/>
            <a:ext cx="373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b="1" dirty="0">
                <a:solidFill>
                  <a:srgbClr val="FF0000"/>
                </a:solidFill>
                <a:latin typeface="Times New Roman" pitchFamily="18" charset="0"/>
                <a:cs typeface="Times New Roman" pitchFamily="18" charset="0"/>
              </a:rPr>
              <a:t>c</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Lựu</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đạn</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mô</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hình</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luyện</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tập</a:t>
            </a:r>
            <a:endParaRPr lang="en-US" altLang="en-US" sz="2000" b="1" dirty="0">
              <a:solidFill>
                <a:srgbClr val="FF0000"/>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533397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2000" fill="hold"/>
                                        <p:tgtEl>
                                          <p:spTgt spid="39"/>
                                        </p:tgtEl>
                                        <p:attrNameLst>
                                          <p:attrName>ppt_w</p:attrName>
                                        </p:attrNameLst>
                                      </p:cBhvr>
                                      <p:tavLst>
                                        <p:tav tm="0">
                                          <p:val>
                                            <p:fltVal val="0"/>
                                          </p:val>
                                        </p:tav>
                                        <p:tav tm="100000">
                                          <p:val>
                                            <p:strVal val="#ppt_w"/>
                                          </p:val>
                                        </p:tav>
                                      </p:tavLst>
                                    </p:anim>
                                    <p:anim calcmode="lin" valueType="num">
                                      <p:cBhvr>
                                        <p:cTn id="8" dur="2000" fill="hold"/>
                                        <p:tgtEl>
                                          <p:spTgt spid="39"/>
                                        </p:tgtEl>
                                        <p:attrNameLst>
                                          <p:attrName>ppt_h</p:attrName>
                                        </p:attrNameLst>
                                      </p:cBhvr>
                                      <p:tavLst>
                                        <p:tav tm="0">
                                          <p:val>
                                            <p:fltVal val="0"/>
                                          </p:val>
                                        </p:tav>
                                        <p:tav tm="100000">
                                          <p:val>
                                            <p:strVal val="#ppt_h"/>
                                          </p:val>
                                        </p:tav>
                                      </p:tavLst>
                                    </p:anim>
                                    <p:animEffect transition="in" filter="fade">
                                      <p:cBhvr>
                                        <p:cTn id="9" dur="2000"/>
                                        <p:tgtEl>
                                          <p:spTgt spid="39"/>
                                        </p:tgtEl>
                                      </p:cBhvr>
                                    </p:animEffect>
                                  </p:childTnLst>
                                </p:cTn>
                              </p:par>
                              <p:par>
                                <p:cTn id="10" presetID="2" presetClass="entr" presetSubtype="4"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2000"/>
                                        <p:tgtEl>
                                          <p:spTgt spid="3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ircle(in)">
                                      <p:cBhvr>
                                        <p:cTn id="21" dur="2000"/>
                                        <p:tgtEl>
                                          <p:spTgt spid="3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circle(in)">
                                      <p:cBhvr>
                                        <p:cTn id="24" dur="2000"/>
                                        <p:tgtEl>
                                          <p:spTgt spid="4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circle(in)">
                                      <p:cBhvr>
                                        <p:cTn id="27" dur="2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40" grpId="0"/>
      <p:bldP spid="46"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600200" y="613201"/>
            <a:ext cx="5105978"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800" b="1" spc="50" dirty="0" smtClean="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 VỀ NHÀ</a:t>
            </a:r>
            <a:endParaRPr lang="en-US" sz="4800" b="1" spc="50"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p:txBody>
      </p:sp>
      <p:sp>
        <p:nvSpPr>
          <p:cNvPr id="19" name="Rectangle 4"/>
          <p:cNvSpPr>
            <a:spLocks noChangeArrowheads="1"/>
          </p:cNvSpPr>
          <p:nvPr/>
        </p:nvSpPr>
        <p:spPr bwMode="auto">
          <a:xfrm>
            <a:off x="533400" y="1446122"/>
            <a:ext cx="6477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90000"/>
              <a:buFont typeface="Wingdings" pitchFamily="2" charset="2"/>
              <a:buBlip>
                <a:blip r:embed="rId2"/>
              </a:buBlip>
              <a:defRPr/>
            </a:pPr>
            <a:r>
              <a:rPr lang="en-US" altLang="en-US" sz="2800" b="1" dirty="0">
                <a:solidFill>
                  <a:srgbClr val="0000CC"/>
                </a:solidFill>
                <a:effectLst>
                  <a:outerShdw blurRad="38100" dist="38100" dir="2700000" algn="tl">
                    <a:srgbClr val="C0C0C0"/>
                  </a:outerShdw>
                </a:effectLst>
                <a:cs typeface="Arial" pitchFamily="34"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Ôn</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tập</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các</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nội</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dung </a:t>
            </a:r>
            <a:r>
              <a:rPr lang="en-US" altLang="en-US" sz="2800" b="1" dirty="0" smtClean="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bài</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vừa</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smtClean="0">
                <a:solidFill>
                  <a:srgbClr val="0000CC"/>
                </a:solidFill>
                <a:effectLst>
                  <a:outerShdw blurRad="38100" dist="38100" dir="2700000" algn="tl">
                    <a:srgbClr val="C0C0C0"/>
                  </a:outerShdw>
                </a:effectLst>
                <a:latin typeface="Times New Roman" pitchFamily="18" charset="0"/>
                <a:cs typeface="Times New Roman" pitchFamily="18" charset="0"/>
              </a:rPr>
              <a:t>nghiên</a:t>
            </a:r>
            <a:r>
              <a:rPr lang="en-US" altLang="en-US" sz="2800" b="1" dirty="0" smtClean="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smtClean="0">
                <a:solidFill>
                  <a:srgbClr val="0000CC"/>
                </a:solidFill>
                <a:effectLst>
                  <a:outerShdw blurRad="38100" dist="38100" dir="2700000" algn="tl">
                    <a:srgbClr val="C0C0C0"/>
                  </a:outerShdw>
                </a:effectLst>
                <a:latin typeface="Times New Roman" pitchFamily="18" charset="0"/>
                <a:cs typeface="Times New Roman" pitchFamily="18" charset="0"/>
              </a:rPr>
              <a:t>cứu</a:t>
            </a:r>
            <a:endPar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endParaRPr>
          </a:p>
        </p:txBody>
      </p:sp>
      <p:sp>
        <p:nvSpPr>
          <p:cNvPr id="20" name="Rectangle 5"/>
          <p:cNvSpPr>
            <a:spLocks noChangeArrowheads="1"/>
          </p:cNvSpPr>
          <p:nvPr/>
        </p:nvSpPr>
        <p:spPr bwMode="auto">
          <a:xfrm>
            <a:off x="533400" y="3333750"/>
            <a:ext cx="86042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90000"/>
              <a:buFont typeface="Wingdings" pitchFamily="2" charset="2"/>
              <a:buBlip>
                <a:blip r:embed="rId2"/>
              </a:buBlip>
              <a:defRPr/>
            </a:pPr>
            <a:r>
              <a:rPr lang="en-US" altLang="en-US" sz="2800" b="1" dirty="0">
                <a:solidFill>
                  <a:srgbClr val="FFFF00"/>
                </a:solidFill>
                <a:effectLst>
                  <a:outerShdw blurRad="38100" dist="38100" dir="2700000" algn="tl">
                    <a:srgbClr val="C0C0C0"/>
                  </a:outerShdw>
                </a:effectLst>
                <a:cs typeface="Arial" pitchFamily="34" charset="0"/>
              </a:rPr>
              <a:t> </a:t>
            </a:r>
            <a:r>
              <a:rPr lang="en-US" altLang="en-US" sz="2800" b="1" dirty="0" err="1" smtClean="0">
                <a:solidFill>
                  <a:srgbClr val="0000CC"/>
                </a:solidFill>
                <a:effectLst>
                  <a:outerShdw blurRad="38100" dist="38100" dir="2700000" algn="tl">
                    <a:srgbClr val="C0C0C0"/>
                  </a:outerShdw>
                </a:effectLst>
                <a:latin typeface="Times New Roman" pitchFamily="18" charset="0"/>
                <a:cs typeface="Times New Roman" pitchFamily="18" charset="0"/>
              </a:rPr>
              <a:t>Nghiên</a:t>
            </a:r>
            <a:r>
              <a:rPr lang="en-US" altLang="en-US" sz="2800" b="1" dirty="0" smtClean="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cứu</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sách</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giáo</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khoa</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Tranh</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ảnh</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tư</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thế</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động</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tác</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đứng</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ném</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lựu</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đạn</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p>
        </p:txBody>
      </p:sp>
      <p:sp>
        <p:nvSpPr>
          <p:cNvPr id="21" name="Rectangle 7"/>
          <p:cNvSpPr>
            <a:spLocks noChangeArrowheads="1"/>
          </p:cNvSpPr>
          <p:nvPr/>
        </p:nvSpPr>
        <p:spPr bwMode="auto">
          <a:xfrm>
            <a:off x="539750" y="2375388"/>
            <a:ext cx="86042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90000"/>
              <a:buFont typeface="Wingdings" pitchFamily="2" charset="2"/>
              <a:buBlip>
                <a:blip r:embed="rId2"/>
              </a:buBlip>
              <a:defRPr/>
            </a:pPr>
            <a:r>
              <a:rPr lang="en-US" altLang="en-US" sz="2800" b="1" dirty="0">
                <a:solidFill>
                  <a:schemeClr val="folHlink"/>
                </a:solidFill>
                <a:effectLst>
                  <a:outerShdw blurRad="38100" dist="38100" dir="2700000" algn="tl">
                    <a:srgbClr val="C0C0C0"/>
                  </a:outerShdw>
                </a:effectLst>
                <a:cs typeface="Arial" pitchFamily="34"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Học</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tập</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nắm</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vững</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quy</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tắc</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sử</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dụng</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và</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bảo</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quản</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súng</a:t>
            </a:r>
            <a:r>
              <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đạn</a:t>
            </a:r>
            <a:endParaRPr lang="en-US" altLang="en-US" sz="2800" b="1" dirty="0">
              <a:solidFill>
                <a:srgbClr val="0000CC"/>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92126920"/>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362" y="571501"/>
            <a:ext cx="5574047"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smtClean="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 </a:t>
            </a:r>
            <a:r>
              <a:rPr lang="en-US" sz="28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Tổ</a:t>
            </a:r>
            <a:r>
              <a:rPr lang="en-US" sz="28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chức</a:t>
            </a:r>
            <a:r>
              <a:rPr lang="en-US" sz="28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28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spc="50" dirty="0" err="1">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a:t>
            </a:r>
            <a:r>
              <a:rPr lang="en-US" sz="28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hương</a:t>
            </a:r>
            <a:r>
              <a:rPr lang="en-US" sz="28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pháp</a:t>
            </a:r>
            <a:endParaRPr lang="en-US" sz="28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2845777" y="2059315"/>
            <a:ext cx="4914419" cy="89255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-&gt; GV: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thuyết</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trình</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phân</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tích</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giảng</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giải</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đối</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thoại</a:t>
            </a:r>
            <a:endParaRPr lang="en-US" sz="2600" b="1" i="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9" name="Rectangle 28"/>
          <p:cNvSpPr/>
          <p:nvPr/>
        </p:nvSpPr>
        <p:spPr>
          <a:xfrm>
            <a:off x="2814900" y="3001379"/>
            <a:ext cx="5029200" cy="129266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-&gt; HS: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Nghiên</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cứu</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lắng</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nghe</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trả</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lời</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các</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hỏi</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của</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giáo</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viên</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ghi</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chép</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đầy</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đủ</a:t>
            </a:r>
            <a:endParaRPr lang="en-US" sz="2600" b="1" i="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7" name="Left Brace 16"/>
          <p:cNvSpPr/>
          <p:nvPr/>
        </p:nvSpPr>
        <p:spPr>
          <a:xfrm>
            <a:off x="2520461" y="2270885"/>
            <a:ext cx="304801" cy="1355393"/>
          </a:xfrm>
          <a:prstGeom prst="leftBrace">
            <a:avLst>
              <a:gd name="adj1" fmla="val 170425"/>
              <a:gd name="adj2" fmla="val 47843"/>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8" name="Rectangle 17"/>
          <p:cNvSpPr/>
          <p:nvPr/>
        </p:nvSpPr>
        <p:spPr>
          <a:xfrm>
            <a:off x="463062" y="1188276"/>
            <a:ext cx="2209800"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28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Tổ</a:t>
            </a:r>
            <a:r>
              <a:rPr lang="en-US" sz="28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chức</a:t>
            </a:r>
            <a:endParaRPr lang="en-US" sz="28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449190" y="2493548"/>
            <a:ext cx="2365710" cy="95410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28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Phương</a:t>
            </a:r>
            <a:r>
              <a:rPr lang="en-US" sz="28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pháp</a:t>
            </a:r>
            <a:endParaRPr lang="en-US" sz="28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0" name="Rectangle 19"/>
          <p:cNvSpPr/>
          <p:nvPr/>
        </p:nvSpPr>
        <p:spPr>
          <a:xfrm>
            <a:off x="2438400" y="1188276"/>
            <a:ext cx="5105400" cy="89255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600" b="1" i="1" spc="50" dirty="0" smtClean="0">
                <a:ln w="11430"/>
                <a:solidFill>
                  <a:srgbClr val="00B050"/>
                </a:solidFill>
                <a:effectLst>
                  <a:outerShdw blurRad="76200" dist="50800" dir="5400000" algn="tl" rotWithShape="0">
                    <a:srgbClr val="000000">
                      <a:alpha val="65000"/>
                    </a:srgbClr>
                  </a:outerShdw>
                </a:effectLst>
                <a:cs typeface="Times New Roman" panose="02020603050405020304" pitchFamily="18" charset="0"/>
              </a:rPr>
              <a:t>-&gt;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Giới</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thiệu</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theo</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đội</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hình</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lớp</a:t>
            </a:r>
            <a:r>
              <a:rPr lang="en-US" sz="26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6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học</a:t>
            </a:r>
            <a:endParaRPr lang="en-US" sz="2600" b="1" i="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29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edge">
                                      <p:cBhvr>
                                        <p:cTn id="14" dur="2000"/>
                                        <p:tgtEl>
                                          <p:spTgt spid="18"/>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edge">
                                      <p:cBhvr>
                                        <p:cTn id="22" dur="2000"/>
                                        <p:tgtEl>
                                          <p:spTgt spid="19"/>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edge">
                                      <p:cBhvr>
                                        <p:cTn id="25" dur="2000"/>
                                        <p:tgtEl>
                                          <p:spTgt spid="17"/>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edge">
                                      <p:cBhvr>
                                        <p:cTn id="28" dur="2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heel(1)">
                                      <p:cBhvr>
                                        <p:cTn id="3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9" grpId="0"/>
      <p:bldP spid="17" grpId="0" animBg="1"/>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90982" y="571500"/>
            <a:ext cx="4228619" cy="55399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000" b="1" spc="50" dirty="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a:t>
            </a:r>
            <a:r>
              <a:rPr lang="en-US" sz="3000" b="1" spc="50" dirty="0" smtClean="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 </a:t>
            </a:r>
            <a:r>
              <a:rPr lang="en-US" sz="30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Thời</a:t>
            </a:r>
            <a:r>
              <a:rPr lang="en-US" sz="30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gian</a:t>
            </a:r>
            <a:r>
              <a:rPr lang="en-US" sz="30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Địa</a:t>
            </a:r>
            <a:r>
              <a:rPr lang="en-US" sz="30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điểm</a:t>
            </a:r>
            <a:r>
              <a:rPr lang="en-US" sz="30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30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9" name="Rectangle 28"/>
          <p:cNvSpPr/>
          <p:nvPr/>
        </p:nvSpPr>
        <p:spPr>
          <a:xfrm>
            <a:off x="4038599" y="1389818"/>
            <a:ext cx="2133600" cy="55399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3000" b="1" i="1" spc="50" dirty="0">
                <a:ln w="11430"/>
                <a:solidFill>
                  <a:srgbClr val="00B050"/>
                </a:solidFill>
                <a:effectLst>
                  <a:outerShdw blurRad="76200" dist="50800" dir="5400000" algn="tl" rotWithShape="0">
                    <a:srgbClr val="000000">
                      <a:alpha val="65000"/>
                    </a:srgbClr>
                  </a:outerShdw>
                </a:effectLst>
                <a:cs typeface="Times New Roman" panose="02020603050405020304" pitchFamily="18" charset="0"/>
              </a:rPr>
              <a:t>(</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135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phút</a:t>
            </a:r>
            <a:r>
              <a:rPr lang="en-US" sz="3000" b="1" i="1" spc="50" dirty="0" smtClean="0">
                <a:ln w="11430"/>
                <a:solidFill>
                  <a:srgbClr val="00B050"/>
                </a:solidFill>
                <a:effectLst>
                  <a:outerShdw blurRad="76200" dist="50800" dir="5400000" algn="tl" rotWithShape="0">
                    <a:srgbClr val="000000">
                      <a:alpha val="65000"/>
                    </a:srgbClr>
                  </a:outerShdw>
                </a:effectLst>
                <a:cs typeface="Times New Roman" panose="02020603050405020304" pitchFamily="18" charset="0"/>
              </a:rPr>
              <a:t>)</a:t>
            </a:r>
            <a:endParaRPr lang="en-US" sz="3000" b="1" i="1" spc="50" dirty="0">
              <a:ln w="11430"/>
              <a:solidFill>
                <a:srgbClr val="00B050"/>
              </a:solidFill>
              <a:effectLst>
                <a:outerShdw blurRad="76200" dist="50800" dir="5400000" algn="tl" rotWithShape="0">
                  <a:srgbClr val="000000">
                    <a:alpha val="65000"/>
                  </a:srgbClr>
                </a:outerShdw>
              </a:effectLst>
              <a:cs typeface="Times New Roman" panose="02020603050405020304" pitchFamily="18" charset="0"/>
            </a:endParaRPr>
          </a:p>
        </p:txBody>
      </p:sp>
      <p:sp>
        <p:nvSpPr>
          <p:cNvPr id="18" name="Rectangle 17"/>
          <p:cNvSpPr/>
          <p:nvPr/>
        </p:nvSpPr>
        <p:spPr>
          <a:xfrm>
            <a:off x="1638783" y="2524784"/>
            <a:ext cx="2018819" cy="55399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000" b="1" i="1" spc="50" dirty="0" smtClean="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 </a:t>
            </a:r>
            <a:r>
              <a:rPr lang="en-US" sz="3000" b="1" i="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Địa</a:t>
            </a:r>
            <a:r>
              <a:rPr lang="en-US" sz="3000" b="1" i="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điểm</a:t>
            </a:r>
            <a:r>
              <a:rPr lang="en-US" sz="3000" b="1" i="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3000" b="1" i="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4076699" y="2181987"/>
            <a:ext cx="4191000" cy="55399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3000" b="1" i="1" spc="50" dirty="0" smtClean="0">
                <a:ln w="11430"/>
                <a:solidFill>
                  <a:srgbClr val="00B050"/>
                </a:solidFill>
                <a:effectLst>
                  <a:outerShdw blurRad="76200" dist="50800" dir="5400000" algn="tl" rotWithShape="0">
                    <a:srgbClr val="000000">
                      <a:alpha val="65000"/>
                    </a:srgbClr>
                  </a:outerShdw>
                </a:effectLst>
                <a:cs typeface="Times New Roman" panose="02020603050405020304" pitchFamily="18" charset="0"/>
              </a:rPr>
              <a:t>=&gt;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Tiết</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1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học</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tại</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lớp</a:t>
            </a:r>
            <a:endParaRPr lang="en-US" sz="3000" b="1" i="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0" name="Rectangle 19"/>
          <p:cNvSpPr/>
          <p:nvPr/>
        </p:nvSpPr>
        <p:spPr>
          <a:xfrm>
            <a:off x="1444817" y="1319852"/>
            <a:ext cx="2593783" cy="55399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000" b="1" i="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Thời</a:t>
            </a:r>
            <a:r>
              <a:rPr lang="en-US" sz="3000" b="1" i="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gian</a:t>
            </a:r>
            <a:r>
              <a:rPr lang="en-US" sz="3000" b="1" i="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3000" b="1" i="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4010893" y="2700879"/>
            <a:ext cx="4191000" cy="101566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3000" b="1" i="1" spc="50" dirty="0" smtClean="0">
                <a:ln w="11430"/>
                <a:solidFill>
                  <a:srgbClr val="00B050"/>
                </a:solidFill>
                <a:effectLst>
                  <a:outerShdw blurRad="76200" dist="50800" dir="5400000" algn="tl" rotWithShape="0">
                    <a:srgbClr val="000000">
                      <a:alpha val="65000"/>
                    </a:srgbClr>
                  </a:outerShdw>
                </a:effectLst>
                <a:cs typeface="Times New Roman" panose="02020603050405020304" pitchFamily="18" charset="0"/>
              </a:rPr>
              <a:t>=&gt; </a:t>
            </a:r>
            <a:r>
              <a:rPr lang="en-US" sz="3000" b="1" i="1" spc="50" dirty="0" err="1">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iết</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2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tiết</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3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học</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thực</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hành</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ngoài</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sân</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tập</a:t>
            </a:r>
            <a:endParaRPr lang="en-US" sz="3000" b="1" i="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6" name="Left Brace 15"/>
          <p:cNvSpPr/>
          <p:nvPr/>
        </p:nvSpPr>
        <p:spPr>
          <a:xfrm>
            <a:off x="3685311" y="2379311"/>
            <a:ext cx="304800" cy="914400"/>
          </a:xfrm>
          <a:prstGeom prst="leftBrace">
            <a:avLst>
              <a:gd name="adj1" fmla="val 170425"/>
              <a:gd name="adj2" fmla="val 45132"/>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8675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edge">
                                      <p:cBhvr>
                                        <p:cTn id="14" dur="2000"/>
                                        <p:tgtEl>
                                          <p:spTgt spid="29"/>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2000"/>
                                        <p:tgtEl>
                                          <p:spTgt spid="1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18" grpId="0"/>
      <p:bldP spid="19" grpId="0"/>
      <p:bldP spid="20" grpId="0"/>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12156" y="489309"/>
            <a:ext cx="5105978"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KỸ THUẬT SỬ DỤNG LỰU ĐẠN</a:t>
            </a:r>
          </a:p>
        </p:txBody>
      </p:sp>
      <p:sp>
        <p:nvSpPr>
          <p:cNvPr id="15" name="Rectangle 14"/>
          <p:cNvSpPr/>
          <p:nvPr/>
        </p:nvSpPr>
        <p:spPr>
          <a:xfrm>
            <a:off x="287216" y="2402285"/>
            <a:ext cx="3414713" cy="101566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000" b="1" spc="50" dirty="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a:t>
            </a:r>
            <a:r>
              <a:rPr lang="en-US" sz="3000" b="1" spc="50" dirty="0" smtClean="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 </a:t>
            </a:r>
            <a:r>
              <a:rPr lang="en-US" sz="30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Vật</a:t>
            </a:r>
            <a:r>
              <a:rPr lang="en-US" sz="30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chất</a:t>
            </a:r>
            <a:r>
              <a:rPr lang="en-US" sz="30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bảo</a:t>
            </a:r>
            <a:r>
              <a:rPr lang="en-US" sz="30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spc="50" dirty="0" err="1"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đảm</a:t>
            </a:r>
            <a:r>
              <a:rPr lang="en-US" sz="30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30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3734167" y="3373835"/>
            <a:ext cx="4267200" cy="55399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HS: SGK,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vở</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ghi</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chép</a:t>
            </a:r>
            <a:endParaRPr lang="en-US" sz="3000" b="1" i="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5" name="Rectangle 24"/>
          <p:cNvSpPr/>
          <p:nvPr/>
        </p:nvSpPr>
        <p:spPr>
          <a:xfrm>
            <a:off x="3740029" y="2114550"/>
            <a:ext cx="4495800" cy="101566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3000" b="1" i="1" spc="50" dirty="0" smtClean="0">
                <a:ln w="11430"/>
                <a:solidFill>
                  <a:srgbClr val="00B050"/>
                </a:solidFill>
                <a:effectLst>
                  <a:outerShdw blurRad="76200" dist="50800" dir="5400000" algn="tl" rotWithShape="0">
                    <a:srgbClr val="000000">
                      <a:alpha val="65000"/>
                    </a:srgbClr>
                  </a:outerShdw>
                </a:effectLst>
                <a:cs typeface="Times New Roman" panose="02020603050405020304" pitchFamily="18" charset="0"/>
              </a:rPr>
              <a:t>- </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GV: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Lựu</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đạn</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ắt</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bổ</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sgk</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giáo</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án</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máy</a:t>
            </a:r>
            <a:r>
              <a:rPr lang="en-US" sz="3000" b="1" i="1" spc="50" dirty="0"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000" b="1" i="1" spc="50" dirty="0" err="1" smtClean="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chiếu</a:t>
            </a:r>
            <a:endParaRPr lang="en-US" sz="3000" b="1" i="1" spc="50" dirty="0">
              <a:ln w="11430"/>
              <a:solidFill>
                <a:srgbClr val="00B05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4" name="Left Brace 13"/>
          <p:cNvSpPr/>
          <p:nvPr/>
        </p:nvSpPr>
        <p:spPr>
          <a:xfrm>
            <a:off x="3410499" y="2402285"/>
            <a:ext cx="304801" cy="971550"/>
          </a:xfrm>
          <a:prstGeom prst="leftBrace">
            <a:avLst>
              <a:gd name="adj1" fmla="val 170425"/>
              <a:gd name="adj2" fmla="val 47843"/>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5353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5"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a:spLocks noChangeArrowheads="1"/>
          </p:cNvSpPr>
          <p:nvPr/>
        </p:nvSpPr>
        <p:spPr bwMode="auto">
          <a:xfrm>
            <a:off x="1037492" y="4414136"/>
            <a:ext cx="1319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err="1" smtClean="0">
                <a:latin typeface="Times New Roman" pitchFamily="18" charset="0"/>
                <a:cs typeface="Times New Roman" pitchFamily="18" charset="0"/>
              </a:rPr>
              <a:t>Lựu</a:t>
            </a:r>
            <a:r>
              <a:rPr lang="en-US" altLang="en-US" sz="1800" dirty="0" smtClean="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đạn</a:t>
            </a:r>
            <a:r>
              <a:rPr lang="en-US" altLang="en-US" sz="1800" dirty="0">
                <a:latin typeface="Times New Roman" pitchFamily="18" charset="0"/>
                <a:cs typeface="Times New Roman" pitchFamily="18" charset="0"/>
              </a:rPr>
              <a:t> </a:t>
            </a:r>
            <a:r>
              <a:rPr lang="en-US" altLang="en-US" sz="1800" dirty="0">
                <a:latin typeface="Times New Roman" pitchFamily="18" charset="0"/>
                <a:cs typeface="Times New Roman" pitchFamily="18" charset="0"/>
                <a:sym typeface="Symbol" pitchFamily="18" charset="2"/>
              </a:rPr>
              <a:t>1</a:t>
            </a:r>
          </a:p>
        </p:txBody>
      </p:sp>
      <p:pic>
        <p:nvPicPr>
          <p:cNvPr id="45" name="Picture 2" descr="D:\Giáo án bài giảng\Bài Lựu đạn\Chuby-17-4_bd6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699" y="1220826"/>
            <a:ext cx="2646927" cy="3377764"/>
          </a:xfrm>
          <a:prstGeom prst="rect">
            <a:avLst/>
          </a:prstGeom>
          <a:solidFill>
            <a:schemeClr val="bg2">
              <a:lumMod val="75000"/>
            </a:schemeClr>
          </a:solidFill>
          <a:extLst/>
        </p:spPr>
      </p:pic>
      <p:sp>
        <p:nvSpPr>
          <p:cNvPr id="46" name="Rectangle 45"/>
          <p:cNvSpPr/>
          <p:nvPr/>
        </p:nvSpPr>
        <p:spPr>
          <a:xfrm>
            <a:off x="3732406" y="4479527"/>
            <a:ext cx="1760220"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anose="02020603050405020304" pitchFamily="18" charset="0"/>
                <a:cs typeface="Times New Roman" panose="02020603050405020304" pitchFamily="18" charset="0"/>
              </a:rPr>
              <a:t>Lựu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đạn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cần</a:t>
            </a:r>
            <a:r>
              <a:rPr lang="en-US" dirty="0" smtClean="0">
                <a:solidFill>
                  <a:schemeClr val="tx1"/>
                </a:solidFill>
                <a:latin typeface="Times New Roman" panose="02020603050405020304" pitchFamily="18" charset="0"/>
                <a:cs typeface="Times New Roman" panose="02020603050405020304" pitchFamily="18" charset="0"/>
              </a:rPr>
              <a:t> 97</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114300" y="133350"/>
            <a:ext cx="8458200"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smtClean="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anose="02020603050405020304" pitchFamily="18" charset="0"/>
              </a:rPr>
              <a:t>I. GIỚI THỆU MỘT SỐ LOẠI LỰU ĐẠN VIỆT NAM</a:t>
            </a:r>
            <a:endParaRPr lang="en-US" sz="32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006" y="1187122"/>
            <a:ext cx="2627312" cy="321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90750"/>
            <a:ext cx="3909402"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24600" y="4402068"/>
            <a:ext cx="1828800" cy="369332"/>
          </a:xfrm>
          <a:prstGeom prst="rect">
            <a:avLst/>
          </a:prstGeom>
          <a:noFill/>
        </p:spPr>
        <p:txBody>
          <a:bodyPr wrap="square" rtlCol="0">
            <a:spAutoFit/>
          </a:bodyPr>
          <a:lstStyle/>
          <a:p>
            <a:r>
              <a:rPr lang="en-US" dirty="0" err="1" smtClean="0"/>
              <a:t>Lựu</a:t>
            </a:r>
            <a:r>
              <a:rPr lang="en-US" dirty="0" smtClean="0"/>
              <a:t> </a:t>
            </a:r>
            <a:r>
              <a:rPr lang="en-US" dirty="0" err="1" smtClean="0"/>
              <a:t>đạn</a:t>
            </a:r>
            <a:r>
              <a:rPr lang="en-US" dirty="0" smtClean="0"/>
              <a:t> </a:t>
            </a:r>
            <a:r>
              <a:rPr lang="en-US" dirty="0" err="1" smtClean="0"/>
              <a:t>chày</a:t>
            </a:r>
            <a:endParaRPr lang="en-US" dirty="0"/>
          </a:p>
        </p:txBody>
      </p:sp>
    </p:spTree>
    <p:extLst>
      <p:ext uri="{BB962C8B-B14F-4D97-AF65-F5344CB8AC3E}">
        <p14:creationId xmlns:p14="http://schemas.microsoft.com/office/powerpoint/2010/main" val="364758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p:cTn id="16" dur="500" fill="hold"/>
                                        <p:tgtEl>
                                          <p:spTgt spid="45"/>
                                        </p:tgtEl>
                                        <p:attrNameLst>
                                          <p:attrName>ppt_w</p:attrName>
                                        </p:attrNameLst>
                                      </p:cBhvr>
                                      <p:tavLst>
                                        <p:tav tm="0">
                                          <p:val>
                                            <p:fltVal val="0"/>
                                          </p:val>
                                        </p:tav>
                                        <p:tav tm="100000">
                                          <p:val>
                                            <p:strVal val="#ppt_w"/>
                                          </p:val>
                                        </p:tav>
                                      </p:tavLst>
                                    </p:anim>
                                    <p:anim calcmode="lin" valueType="num">
                                      <p:cBhvr>
                                        <p:cTn id="17" dur="500" fill="hold"/>
                                        <p:tgtEl>
                                          <p:spTgt spid="45"/>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barn(inVertical)">
                                      <p:cBhvr>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barn(inVertical)">
                                      <p:cBhvr>
                                        <p:cTn id="3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6"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Line 5"/>
          <p:cNvSpPr>
            <a:spLocks noChangeShapeType="1"/>
          </p:cNvSpPr>
          <p:nvPr/>
        </p:nvSpPr>
        <p:spPr bwMode="auto">
          <a:xfrm flipH="1">
            <a:off x="2471917" y="742950"/>
            <a:ext cx="40119" cy="38623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Text Box 7"/>
          <p:cNvSpPr txBox="1">
            <a:spLocks noChangeArrowheads="1"/>
          </p:cNvSpPr>
          <p:nvPr/>
        </p:nvSpPr>
        <p:spPr bwMode="auto">
          <a:xfrm>
            <a:off x="73636" y="2681363"/>
            <a:ext cx="2438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3200" b="1" dirty="0" smtClean="0">
                <a:solidFill>
                  <a:srgbClr val="0070C0"/>
                </a:solidFill>
                <a:cs typeface="Times New Roman" pitchFamily="18" charset="0"/>
              </a:rPr>
              <a:t>a. </a:t>
            </a:r>
            <a:r>
              <a:rPr lang="en-US" altLang="en-US" sz="3200" b="1" dirty="0" err="1" smtClean="0">
                <a:solidFill>
                  <a:srgbClr val="0070C0"/>
                </a:solidFill>
                <a:cs typeface="Times New Roman" pitchFamily="18" charset="0"/>
              </a:rPr>
              <a:t>Tác</a:t>
            </a:r>
            <a:r>
              <a:rPr lang="en-US" altLang="en-US" sz="3200" b="1" dirty="0" smtClean="0">
                <a:solidFill>
                  <a:srgbClr val="0070C0"/>
                </a:solidFill>
                <a:cs typeface="Times New Roman" pitchFamily="18" charset="0"/>
              </a:rPr>
              <a:t> </a:t>
            </a:r>
            <a:r>
              <a:rPr lang="en-US" altLang="en-US" sz="3200" b="1" dirty="0" err="1">
                <a:solidFill>
                  <a:srgbClr val="0070C0"/>
                </a:solidFill>
                <a:cs typeface="Times New Roman" pitchFamily="18" charset="0"/>
              </a:rPr>
              <a:t>dụng</a:t>
            </a:r>
            <a:r>
              <a:rPr lang="en-US" altLang="en-US" sz="3200" b="1" dirty="0">
                <a:solidFill>
                  <a:srgbClr val="0070C0"/>
                </a:solidFill>
                <a:cs typeface="Times New Roman" pitchFamily="18" charset="0"/>
              </a:rPr>
              <a:t>, </a:t>
            </a:r>
            <a:r>
              <a:rPr lang="en-US" altLang="en-US" sz="3200" b="1" dirty="0" err="1" smtClean="0">
                <a:solidFill>
                  <a:srgbClr val="0070C0"/>
                </a:solidFill>
                <a:cs typeface="Times New Roman" pitchFamily="18" charset="0"/>
              </a:rPr>
              <a:t>tính</a:t>
            </a:r>
            <a:r>
              <a:rPr lang="en-US" altLang="en-US" sz="3200" b="1" dirty="0" smtClean="0">
                <a:solidFill>
                  <a:srgbClr val="0070C0"/>
                </a:solidFill>
                <a:cs typeface="Times New Roman" pitchFamily="18" charset="0"/>
              </a:rPr>
              <a:t> </a:t>
            </a:r>
            <a:r>
              <a:rPr lang="en-US" altLang="en-US" sz="3200" b="1" dirty="0" err="1" smtClean="0">
                <a:solidFill>
                  <a:srgbClr val="0070C0"/>
                </a:solidFill>
                <a:cs typeface="Times New Roman" pitchFamily="18" charset="0"/>
              </a:rPr>
              <a:t>năng</a:t>
            </a:r>
            <a:endParaRPr lang="en-US" altLang="en-US" sz="3200" b="1" dirty="0">
              <a:solidFill>
                <a:srgbClr val="0070C0"/>
              </a:solidFill>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5581" y="1723750"/>
            <a:ext cx="2281237" cy="304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4" name="Rectangle 34"/>
          <p:cNvSpPr>
            <a:spLocks noChangeArrowheads="1"/>
          </p:cNvSpPr>
          <p:nvPr/>
        </p:nvSpPr>
        <p:spPr bwMode="auto">
          <a:xfrm>
            <a:off x="2541344" y="895350"/>
            <a:ext cx="64957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000" dirty="0" smtClean="0">
                <a:solidFill>
                  <a:srgbClr val="00B050"/>
                </a:solidFill>
              </a:rPr>
              <a:t>=&gt; </a:t>
            </a:r>
            <a:r>
              <a:rPr lang="en-US" altLang="en-US" sz="2000" dirty="0" err="1">
                <a:solidFill>
                  <a:srgbClr val="00B050"/>
                </a:solidFill>
              </a:rPr>
              <a:t>Dùng</a:t>
            </a:r>
            <a:r>
              <a:rPr lang="en-US" altLang="en-US" sz="2000" dirty="0">
                <a:solidFill>
                  <a:srgbClr val="00B050"/>
                </a:solidFill>
              </a:rPr>
              <a:t> </a:t>
            </a:r>
            <a:r>
              <a:rPr lang="en-US" altLang="en-US" sz="2000" dirty="0" err="1">
                <a:solidFill>
                  <a:srgbClr val="00B050"/>
                </a:solidFill>
              </a:rPr>
              <a:t>để</a:t>
            </a:r>
            <a:r>
              <a:rPr lang="en-US" altLang="en-US" sz="2000" dirty="0">
                <a:solidFill>
                  <a:srgbClr val="00B050"/>
                </a:solidFill>
              </a:rPr>
              <a:t> </a:t>
            </a:r>
            <a:r>
              <a:rPr lang="en-US" altLang="en-US" sz="2000" dirty="0" err="1">
                <a:solidFill>
                  <a:srgbClr val="00B050"/>
                </a:solidFill>
              </a:rPr>
              <a:t>sát</a:t>
            </a:r>
            <a:r>
              <a:rPr lang="en-US" altLang="en-US" sz="2000" dirty="0">
                <a:solidFill>
                  <a:srgbClr val="00B050"/>
                </a:solidFill>
              </a:rPr>
              <a:t> </a:t>
            </a:r>
            <a:r>
              <a:rPr lang="en-US" altLang="en-US" sz="2000" dirty="0" err="1">
                <a:solidFill>
                  <a:srgbClr val="00B050"/>
                </a:solidFill>
              </a:rPr>
              <a:t>thương</a:t>
            </a:r>
            <a:r>
              <a:rPr lang="en-US" altLang="en-US" sz="2000" dirty="0">
                <a:solidFill>
                  <a:srgbClr val="00B050"/>
                </a:solidFill>
              </a:rPr>
              <a:t> </a:t>
            </a:r>
            <a:r>
              <a:rPr lang="en-US" altLang="en-US" sz="2000" dirty="0" err="1">
                <a:solidFill>
                  <a:srgbClr val="00B050"/>
                </a:solidFill>
              </a:rPr>
              <a:t>sinh</a:t>
            </a:r>
            <a:r>
              <a:rPr lang="en-US" altLang="en-US" sz="2000" dirty="0">
                <a:solidFill>
                  <a:srgbClr val="00B050"/>
                </a:solidFill>
              </a:rPr>
              <a:t> </a:t>
            </a:r>
            <a:r>
              <a:rPr lang="en-US" altLang="en-US" sz="2000" dirty="0" err="1">
                <a:solidFill>
                  <a:srgbClr val="00B050"/>
                </a:solidFill>
              </a:rPr>
              <a:t>lực</a:t>
            </a:r>
            <a:r>
              <a:rPr lang="en-US" altLang="en-US" sz="2000" dirty="0">
                <a:solidFill>
                  <a:srgbClr val="00B050"/>
                </a:solidFill>
              </a:rPr>
              <a:t> </a:t>
            </a:r>
            <a:r>
              <a:rPr lang="en-US" altLang="en-US" sz="2000" dirty="0" err="1">
                <a:solidFill>
                  <a:srgbClr val="00B050"/>
                </a:solidFill>
              </a:rPr>
              <a:t>địch</a:t>
            </a:r>
            <a:r>
              <a:rPr lang="en-US" altLang="en-US" sz="2000" dirty="0">
                <a:solidFill>
                  <a:srgbClr val="00B050"/>
                </a:solidFill>
              </a:rPr>
              <a:t> </a:t>
            </a:r>
            <a:r>
              <a:rPr lang="en-US" altLang="en-US" sz="2000" dirty="0" err="1">
                <a:solidFill>
                  <a:srgbClr val="00B050"/>
                </a:solidFill>
              </a:rPr>
              <a:t>chủ</a:t>
            </a:r>
            <a:r>
              <a:rPr lang="en-US" altLang="en-US" sz="2000" dirty="0">
                <a:solidFill>
                  <a:srgbClr val="00B050"/>
                </a:solidFill>
              </a:rPr>
              <a:t> </a:t>
            </a:r>
            <a:r>
              <a:rPr lang="en-US" altLang="en-US" sz="2000" dirty="0" err="1">
                <a:solidFill>
                  <a:srgbClr val="00B050"/>
                </a:solidFill>
              </a:rPr>
              <a:t>yếu</a:t>
            </a:r>
            <a:r>
              <a:rPr lang="en-US" altLang="en-US" sz="2000" dirty="0">
                <a:solidFill>
                  <a:srgbClr val="00B050"/>
                </a:solidFill>
              </a:rPr>
              <a:t> </a:t>
            </a:r>
            <a:r>
              <a:rPr lang="en-US" altLang="en-US" sz="2000" dirty="0" err="1">
                <a:solidFill>
                  <a:srgbClr val="00B050"/>
                </a:solidFill>
              </a:rPr>
              <a:t>bằng</a:t>
            </a:r>
            <a:r>
              <a:rPr lang="en-US" altLang="en-US" sz="2000" dirty="0">
                <a:solidFill>
                  <a:srgbClr val="00B050"/>
                </a:solidFill>
              </a:rPr>
              <a:t> </a:t>
            </a:r>
            <a:r>
              <a:rPr lang="en-US" altLang="en-US" sz="2000" dirty="0" err="1">
                <a:solidFill>
                  <a:srgbClr val="00B050"/>
                </a:solidFill>
              </a:rPr>
              <a:t>mảnh</a:t>
            </a:r>
            <a:r>
              <a:rPr lang="en-US" altLang="en-US" sz="2000" dirty="0">
                <a:solidFill>
                  <a:srgbClr val="00B050"/>
                </a:solidFill>
              </a:rPr>
              <a:t> gang </a:t>
            </a:r>
            <a:r>
              <a:rPr lang="en-US" altLang="en-US" sz="2000" dirty="0" err="1">
                <a:solidFill>
                  <a:srgbClr val="00B050"/>
                </a:solidFill>
              </a:rPr>
              <a:t>vụn</a:t>
            </a:r>
            <a:endParaRPr lang="en-US" altLang="en-US" sz="2000" dirty="0">
              <a:solidFill>
                <a:srgbClr val="00B050"/>
              </a:solidFill>
            </a:endParaRPr>
          </a:p>
        </p:txBody>
      </p:sp>
      <p:sp>
        <p:nvSpPr>
          <p:cNvPr id="35877" name="Text Box 37"/>
          <p:cNvSpPr txBox="1">
            <a:spLocks noChangeArrowheads="1"/>
          </p:cNvSpPr>
          <p:nvPr/>
        </p:nvSpPr>
        <p:spPr bwMode="auto">
          <a:xfrm>
            <a:off x="2564225" y="1523695"/>
            <a:ext cx="34894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000" dirty="0">
                <a:solidFill>
                  <a:srgbClr val="00B050"/>
                </a:solidFill>
              </a:rPr>
              <a:t>- </a:t>
            </a:r>
            <a:r>
              <a:rPr lang="en-US" altLang="en-US" sz="2000" dirty="0" err="1">
                <a:solidFill>
                  <a:srgbClr val="00B050"/>
                </a:solidFill>
              </a:rPr>
              <a:t>Bán</a:t>
            </a:r>
            <a:r>
              <a:rPr lang="en-US" altLang="en-US" sz="2000" dirty="0">
                <a:solidFill>
                  <a:srgbClr val="00B050"/>
                </a:solidFill>
              </a:rPr>
              <a:t> </a:t>
            </a:r>
            <a:r>
              <a:rPr lang="en-US" altLang="en-US" sz="2000" dirty="0" err="1">
                <a:solidFill>
                  <a:srgbClr val="00B050"/>
                </a:solidFill>
              </a:rPr>
              <a:t>kính</a:t>
            </a:r>
            <a:r>
              <a:rPr lang="en-US" altLang="en-US" sz="2000" dirty="0">
                <a:solidFill>
                  <a:srgbClr val="00B050"/>
                </a:solidFill>
              </a:rPr>
              <a:t> </a:t>
            </a:r>
            <a:r>
              <a:rPr lang="en-US" altLang="en-US" sz="2000" dirty="0" err="1">
                <a:solidFill>
                  <a:srgbClr val="00B050"/>
                </a:solidFill>
              </a:rPr>
              <a:t>sát</a:t>
            </a:r>
            <a:r>
              <a:rPr lang="en-US" altLang="en-US" sz="2000" dirty="0">
                <a:solidFill>
                  <a:srgbClr val="00B050"/>
                </a:solidFill>
              </a:rPr>
              <a:t> </a:t>
            </a:r>
            <a:r>
              <a:rPr lang="en-US" altLang="en-US" sz="2000" dirty="0" err="1" smtClean="0">
                <a:solidFill>
                  <a:srgbClr val="00B050"/>
                </a:solidFill>
              </a:rPr>
              <a:t>thương</a:t>
            </a:r>
            <a:r>
              <a:rPr lang="en-US" altLang="en-US" sz="2000" dirty="0" smtClean="0">
                <a:solidFill>
                  <a:srgbClr val="00B050"/>
                </a:solidFill>
              </a:rPr>
              <a:t>: 5m</a:t>
            </a:r>
            <a:endParaRPr lang="en-US" altLang="en-US" sz="2000" dirty="0">
              <a:solidFill>
                <a:srgbClr val="00B050"/>
              </a:solidFill>
            </a:endParaRPr>
          </a:p>
        </p:txBody>
      </p:sp>
      <p:sp>
        <p:nvSpPr>
          <p:cNvPr id="6164" name="Text Box 38"/>
          <p:cNvSpPr txBox="1">
            <a:spLocks noChangeArrowheads="1"/>
          </p:cNvSpPr>
          <p:nvPr/>
        </p:nvSpPr>
        <p:spPr bwMode="auto">
          <a:xfrm>
            <a:off x="5143195" y="1799385"/>
            <a:ext cx="5032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6166" name="Text Box 40"/>
          <p:cNvSpPr txBox="1">
            <a:spLocks noChangeArrowheads="1"/>
          </p:cNvSpPr>
          <p:nvPr/>
        </p:nvSpPr>
        <p:spPr bwMode="auto">
          <a:xfrm>
            <a:off x="2622246" y="2231581"/>
            <a:ext cx="1655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35881" name="Rectangle 41"/>
          <p:cNvSpPr>
            <a:spLocks noChangeArrowheads="1"/>
          </p:cNvSpPr>
          <p:nvPr/>
        </p:nvSpPr>
        <p:spPr bwMode="auto">
          <a:xfrm>
            <a:off x="2517695" y="1908946"/>
            <a:ext cx="49672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000" dirty="0">
                <a:solidFill>
                  <a:srgbClr val="00B050"/>
                </a:solidFill>
              </a:rPr>
              <a:t>- </a:t>
            </a:r>
            <a:r>
              <a:rPr lang="en-US" altLang="en-US" sz="2000" dirty="0" err="1">
                <a:solidFill>
                  <a:srgbClr val="00B050"/>
                </a:solidFill>
              </a:rPr>
              <a:t>Thời</a:t>
            </a:r>
            <a:r>
              <a:rPr lang="en-US" altLang="en-US" sz="2000" dirty="0">
                <a:solidFill>
                  <a:srgbClr val="00B050"/>
                </a:solidFill>
              </a:rPr>
              <a:t> </a:t>
            </a:r>
            <a:r>
              <a:rPr lang="en-US" altLang="en-US" sz="2000" dirty="0" err="1">
                <a:solidFill>
                  <a:srgbClr val="00B050"/>
                </a:solidFill>
              </a:rPr>
              <a:t>gian</a:t>
            </a:r>
            <a:r>
              <a:rPr lang="en-US" altLang="en-US" sz="2000" dirty="0">
                <a:solidFill>
                  <a:srgbClr val="00B050"/>
                </a:solidFill>
              </a:rPr>
              <a:t> </a:t>
            </a:r>
            <a:r>
              <a:rPr lang="en-US" altLang="en-US" sz="2000" dirty="0" err="1">
                <a:solidFill>
                  <a:srgbClr val="00B050"/>
                </a:solidFill>
              </a:rPr>
              <a:t>cháy</a:t>
            </a:r>
            <a:r>
              <a:rPr lang="en-US" altLang="en-US" sz="2000" dirty="0">
                <a:solidFill>
                  <a:srgbClr val="00B050"/>
                </a:solidFill>
              </a:rPr>
              <a:t> </a:t>
            </a:r>
            <a:r>
              <a:rPr lang="en-US" altLang="en-US" sz="2000" dirty="0" err="1">
                <a:solidFill>
                  <a:srgbClr val="00B050"/>
                </a:solidFill>
              </a:rPr>
              <a:t>chậm</a:t>
            </a:r>
            <a:r>
              <a:rPr lang="en-US" altLang="en-US" sz="2000" dirty="0">
                <a:solidFill>
                  <a:srgbClr val="00B050"/>
                </a:solidFill>
              </a:rPr>
              <a:t> </a:t>
            </a:r>
            <a:r>
              <a:rPr lang="en-US" altLang="en-US" sz="2000" dirty="0" err="1">
                <a:solidFill>
                  <a:srgbClr val="00B050"/>
                </a:solidFill>
              </a:rPr>
              <a:t>từ</a:t>
            </a:r>
            <a:r>
              <a:rPr lang="en-US" altLang="en-US" sz="2000" dirty="0">
                <a:solidFill>
                  <a:srgbClr val="00B050"/>
                </a:solidFill>
              </a:rPr>
              <a:t> </a:t>
            </a:r>
            <a:r>
              <a:rPr lang="en-US" altLang="en-US" sz="2000" dirty="0" err="1">
                <a:solidFill>
                  <a:srgbClr val="00B050"/>
                </a:solidFill>
              </a:rPr>
              <a:t>khi</a:t>
            </a:r>
            <a:r>
              <a:rPr lang="en-US" altLang="en-US" sz="2000" dirty="0">
                <a:solidFill>
                  <a:srgbClr val="00B050"/>
                </a:solidFill>
              </a:rPr>
              <a:t> </a:t>
            </a:r>
            <a:r>
              <a:rPr lang="en-US" altLang="en-US" sz="2000" dirty="0" err="1">
                <a:solidFill>
                  <a:srgbClr val="00B050"/>
                </a:solidFill>
              </a:rPr>
              <a:t>phát</a:t>
            </a:r>
            <a:r>
              <a:rPr lang="en-US" altLang="en-US" sz="2000" dirty="0">
                <a:solidFill>
                  <a:srgbClr val="00B050"/>
                </a:solidFill>
              </a:rPr>
              <a:t> </a:t>
            </a:r>
            <a:r>
              <a:rPr lang="en-US" altLang="en-US" sz="2000" dirty="0" err="1">
                <a:solidFill>
                  <a:srgbClr val="00B050"/>
                </a:solidFill>
              </a:rPr>
              <a:t>lửa</a:t>
            </a:r>
            <a:r>
              <a:rPr lang="en-US" altLang="en-US" sz="2000" dirty="0">
                <a:solidFill>
                  <a:srgbClr val="00B050"/>
                </a:solidFill>
              </a:rPr>
              <a:t> </a:t>
            </a:r>
            <a:r>
              <a:rPr lang="en-US" altLang="en-US" sz="2000" dirty="0" err="1">
                <a:solidFill>
                  <a:srgbClr val="00B050"/>
                </a:solidFill>
              </a:rPr>
              <a:t>đến</a:t>
            </a:r>
            <a:r>
              <a:rPr lang="en-US" altLang="en-US" sz="2000" dirty="0">
                <a:solidFill>
                  <a:srgbClr val="00B050"/>
                </a:solidFill>
              </a:rPr>
              <a:t> </a:t>
            </a:r>
            <a:r>
              <a:rPr lang="en-US" altLang="en-US" sz="2000" dirty="0" err="1">
                <a:solidFill>
                  <a:srgbClr val="00B050"/>
                </a:solidFill>
              </a:rPr>
              <a:t>khi</a:t>
            </a:r>
            <a:r>
              <a:rPr lang="en-US" altLang="en-US" sz="2000" dirty="0">
                <a:solidFill>
                  <a:srgbClr val="00B050"/>
                </a:solidFill>
              </a:rPr>
              <a:t> </a:t>
            </a:r>
            <a:r>
              <a:rPr lang="en-US" altLang="en-US" sz="2000" dirty="0" err="1">
                <a:solidFill>
                  <a:srgbClr val="00B050"/>
                </a:solidFill>
              </a:rPr>
              <a:t>nổ</a:t>
            </a:r>
            <a:r>
              <a:rPr lang="en-US" altLang="en-US" sz="2000" dirty="0">
                <a:solidFill>
                  <a:srgbClr val="00B050"/>
                </a:solidFill>
              </a:rPr>
              <a:t> </a:t>
            </a:r>
            <a:r>
              <a:rPr lang="en-US" altLang="en-US" sz="2000" dirty="0" smtClean="0">
                <a:solidFill>
                  <a:srgbClr val="00B050"/>
                </a:solidFill>
              </a:rPr>
              <a:t>: </a:t>
            </a:r>
            <a:r>
              <a:rPr lang="en-US" altLang="en-US" sz="2000" dirty="0" err="1" smtClean="0">
                <a:solidFill>
                  <a:srgbClr val="00B050"/>
                </a:solidFill>
              </a:rPr>
              <a:t>Khoảng</a:t>
            </a:r>
            <a:r>
              <a:rPr lang="en-US" altLang="en-US" sz="2000" dirty="0" smtClean="0">
                <a:solidFill>
                  <a:srgbClr val="00B050"/>
                </a:solidFill>
              </a:rPr>
              <a:t> </a:t>
            </a:r>
            <a:r>
              <a:rPr lang="en-US" altLang="en-US" sz="2000" smtClean="0">
                <a:solidFill>
                  <a:srgbClr val="00B050"/>
                </a:solidFill>
              </a:rPr>
              <a:t>3,2- 4,2s</a:t>
            </a:r>
            <a:endParaRPr lang="en-US" altLang="en-US" sz="2000" dirty="0">
              <a:solidFill>
                <a:srgbClr val="00B050"/>
              </a:solidFill>
            </a:endParaRPr>
          </a:p>
        </p:txBody>
      </p:sp>
      <p:sp>
        <p:nvSpPr>
          <p:cNvPr id="6168" name="Text Box 42"/>
          <p:cNvSpPr txBox="1">
            <a:spLocks noChangeArrowheads="1"/>
          </p:cNvSpPr>
          <p:nvPr/>
        </p:nvSpPr>
        <p:spPr bwMode="auto">
          <a:xfrm>
            <a:off x="7807021" y="1961310"/>
            <a:ext cx="720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35884" name="Text Box 44"/>
          <p:cNvSpPr txBox="1">
            <a:spLocks noChangeArrowheads="1"/>
          </p:cNvSpPr>
          <p:nvPr/>
        </p:nvSpPr>
        <p:spPr bwMode="auto">
          <a:xfrm>
            <a:off x="2535482" y="2681363"/>
            <a:ext cx="36297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dirty="0">
                <a:solidFill>
                  <a:srgbClr val="00B050"/>
                </a:solidFill>
              </a:rPr>
              <a:t>- </a:t>
            </a:r>
            <a:r>
              <a:rPr lang="en-US" altLang="en-US" sz="2000" dirty="0" err="1">
                <a:solidFill>
                  <a:srgbClr val="00B050"/>
                </a:solidFill>
              </a:rPr>
              <a:t>Khối</a:t>
            </a:r>
            <a:r>
              <a:rPr lang="en-US" altLang="en-US" sz="2000" dirty="0">
                <a:solidFill>
                  <a:srgbClr val="00B050"/>
                </a:solidFill>
              </a:rPr>
              <a:t> </a:t>
            </a:r>
            <a:r>
              <a:rPr lang="en-US" altLang="en-US" sz="2000" dirty="0" err="1">
                <a:solidFill>
                  <a:srgbClr val="00B050"/>
                </a:solidFill>
              </a:rPr>
              <a:t>lượng</a:t>
            </a:r>
            <a:r>
              <a:rPr lang="en-US" altLang="en-US" sz="2000" dirty="0">
                <a:solidFill>
                  <a:srgbClr val="00B050"/>
                </a:solidFill>
              </a:rPr>
              <a:t> </a:t>
            </a:r>
            <a:r>
              <a:rPr lang="en-US" altLang="en-US" sz="2000" dirty="0" err="1">
                <a:solidFill>
                  <a:srgbClr val="00B050"/>
                </a:solidFill>
              </a:rPr>
              <a:t>thuốc</a:t>
            </a:r>
            <a:r>
              <a:rPr lang="en-US" altLang="en-US" sz="2000" dirty="0">
                <a:solidFill>
                  <a:srgbClr val="00B050"/>
                </a:solidFill>
              </a:rPr>
              <a:t> </a:t>
            </a:r>
            <a:r>
              <a:rPr lang="en-US" altLang="en-US" sz="2000" dirty="0" err="1">
                <a:solidFill>
                  <a:srgbClr val="00B050"/>
                </a:solidFill>
              </a:rPr>
              <a:t>nổ</a:t>
            </a:r>
            <a:r>
              <a:rPr lang="en-US" altLang="en-US" sz="2000" dirty="0">
                <a:solidFill>
                  <a:srgbClr val="00B050"/>
                </a:solidFill>
              </a:rPr>
              <a:t> TNT</a:t>
            </a:r>
            <a:r>
              <a:rPr lang="en-US" altLang="en-US" sz="2000" dirty="0" smtClean="0">
                <a:solidFill>
                  <a:srgbClr val="00B050"/>
                </a:solidFill>
              </a:rPr>
              <a:t>: 45g</a:t>
            </a:r>
            <a:endParaRPr lang="en-US" altLang="en-US" sz="2000" dirty="0">
              <a:solidFill>
                <a:srgbClr val="00B050"/>
              </a:solidFill>
            </a:endParaRPr>
          </a:p>
        </p:txBody>
      </p:sp>
      <p:sp>
        <p:nvSpPr>
          <p:cNvPr id="35888" name="Rectangle 48"/>
          <p:cNvSpPr>
            <a:spLocks noChangeArrowheads="1"/>
          </p:cNvSpPr>
          <p:nvPr/>
        </p:nvSpPr>
        <p:spPr bwMode="auto">
          <a:xfrm>
            <a:off x="2531859" y="3128912"/>
            <a:ext cx="38572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dirty="0">
                <a:solidFill>
                  <a:srgbClr val="00B050"/>
                </a:solidFill>
              </a:rPr>
              <a:t>- </a:t>
            </a:r>
            <a:r>
              <a:rPr lang="en-US" altLang="en-US" sz="2000" dirty="0" err="1">
                <a:solidFill>
                  <a:srgbClr val="00B050"/>
                </a:solidFill>
              </a:rPr>
              <a:t>Chiều</a:t>
            </a:r>
            <a:r>
              <a:rPr lang="en-US" altLang="en-US" sz="2000" dirty="0">
                <a:solidFill>
                  <a:srgbClr val="00B050"/>
                </a:solidFill>
              </a:rPr>
              <a:t> </a:t>
            </a:r>
            <a:r>
              <a:rPr lang="en-US" altLang="en-US" sz="2000" dirty="0" err="1">
                <a:solidFill>
                  <a:srgbClr val="00B050"/>
                </a:solidFill>
              </a:rPr>
              <a:t>cao</a:t>
            </a:r>
            <a:r>
              <a:rPr lang="en-US" altLang="en-US" sz="2000" dirty="0">
                <a:solidFill>
                  <a:srgbClr val="00B050"/>
                </a:solidFill>
              </a:rPr>
              <a:t> </a:t>
            </a:r>
            <a:r>
              <a:rPr lang="en-US" altLang="en-US" sz="2000" dirty="0" err="1">
                <a:solidFill>
                  <a:srgbClr val="00B050"/>
                </a:solidFill>
              </a:rPr>
              <a:t>toàn</a:t>
            </a:r>
            <a:r>
              <a:rPr lang="en-US" altLang="en-US" sz="2000" dirty="0">
                <a:solidFill>
                  <a:srgbClr val="00B050"/>
                </a:solidFill>
              </a:rPr>
              <a:t> </a:t>
            </a:r>
            <a:r>
              <a:rPr lang="en-US" altLang="en-US" sz="2000" dirty="0" err="1">
                <a:solidFill>
                  <a:srgbClr val="00B050"/>
                </a:solidFill>
              </a:rPr>
              <a:t>bộ</a:t>
            </a:r>
            <a:r>
              <a:rPr lang="en-US" altLang="en-US" sz="2000" dirty="0">
                <a:solidFill>
                  <a:srgbClr val="00B050"/>
                </a:solidFill>
              </a:rPr>
              <a:t> </a:t>
            </a:r>
            <a:r>
              <a:rPr lang="en-US" altLang="en-US" sz="2000" dirty="0" err="1">
                <a:solidFill>
                  <a:srgbClr val="00B050"/>
                </a:solidFill>
              </a:rPr>
              <a:t>lựu</a:t>
            </a:r>
            <a:r>
              <a:rPr lang="en-US" altLang="en-US" sz="2000" dirty="0">
                <a:solidFill>
                  <a:srgbClr val="00B050"/>
                </a:solidFill>
              </a:rPr>
              <a:t> </a:t>
            </a:r>
            <a:r>
              <a:rPr lang="en-US" altLang="en-US" sz="2000" dirty="0" smtClean="0">
                <a:solidFill>
                  <a:srgbClr val="00B050"/>
                </a:solidFill>
              </a:rPr>
              <a:t>đạn:118mm</a:t>
            </a:r>
            <a:endParaRPr lang="en-US" altLang="en-US" sz="2000" dirty="0">
              <a:solidFill>
                <a:srgbClr val="00B050"/>
              </a:solidFill>
            </a:endParaRPr>
          </a:p>
        </p:txBody>
      </p:sp>
      <p:sp>
        <p:nvSpPr>
          <p:cNvPr id="6176" name="Text Box 50"/>
          <p:cNvSpPr txBox="1">
            <a:spLocks noChangeArrowheads="1"/>
          </p:cNvSpPr>
          <p:nvPr/>
        </p:nvSpPr>
        <p:spPr bwMode="auto">
          <a:xfrm>
            <a:off x="2528506" y="2944246"/>
            <a:ext cx="595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35891" name="Rectangle 51"/>
          <p:cNvSpPr>
            <a:spLocks noChangeArrowheads="1"/>
          </p:cNvSpPr>
          <p:nvPr/>
        </p:nvSpPr>
        <p:spPr bwMode="auto">
          <a:xfrm>
            <a:off x="2495363" y="3619969"/>
            <a:ext cx="37797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000" dirty="0">
                <a:solidFill>
                  <a:srgbClr val="00B050"/>
                </a:solidFill>
              </a:rPr>
              <a:t>- </a:t>
            </a:r>
            <a:r>
              <a:rPr lang="en-US" altLang="en-US" sz="2000" dirty="0" err="1">
                <a:solidFill>
                  <a:srgbClr val="00B050"/>
                </a:solidFill>
              </a:rPr>
              <a:t>Đường</a:t>
            </a:r>
            <a:r>
              <a:rPr lang="en-US" altLang="en-US" sz="2000" dirty="0">
                <a:solidFill>
                  <a:srgbClr val="00B050"/>
                </a:solidFill>
              </a:rPr>
              <a:t> </a:t>
            </a:r>
            <a:r>
              <a:rPr lang="en-US" altLang="en-US" sz="2000" dirty="0" err="1">
                <a:solidFill>
                  <a:srgbClr val="00B050"/>
                </a:solidFill>
              </a:rPr>
              <a:t>kính</a:t>
            </a:r>
            <a:r>
              <a:rPr lang="en-US" altLang="en-US" sz="2000" dirty="0">
                <a:solidFill>
                  <a:srgbClr val="00B050"/>
                </a:solidFill>
              </a:rPr>
              <a:t> </a:t>
            </a:r>
            <a:r>
              <a:rPr lang="en-US" altLang="en-US" sz="2000" dirty="0" err="1">
                <a:solidFill>
                  <a:srgbClr val="00B050"/>
                </a:solidFill>
              </a:rPr>
              <a:t>thân</a:t>
            </a:r>
            <a:r>
              <a:rPr lang="en-US" altLang="en-US" sz="2000" dirty="0">
                <a:solidFill>
                  <a:srgbClr val="00B050"/>
                </a:solidFill>
              </a:rPr>
              <a:t> </a:t>
            </a:r>
            <a:r>
              <a:rPr lang="en-US" altLang="en-US" sz="2000" dirty="0" err="1">
                <a:solidFill>
                  <a:srgbClr val="00B050"/>
                </a:solidFill>
              </a:rPr>
              <a:t>lựu</a:t>
            </a:r>
            <a:r>
              <a:rPr lang="en-US" altLang="en-US" sz="2000" dirty="0">
                <a:solidFill>
                  <a:srgbClr val="00B050"/>
                </a:solidFill>
              </a:rPr>
              <a:t> </a:t>
            </a:r>
            <a:r>
              <a:rPr lang="en-US" altLang="en-US" sz="2000" dirty="0" err="1">
                <a:solidFill>
                  <a:srgbClr val="00B050"/>
                </a:solidFill>
              </a:rPr>
              <a:t>đạn</a:t>
            </a:r>
            <a:r>
              <a:rPr lang="en-US" altLang="en-US" sz="2000" dirty="0" smtClean="0">
                <a:solidFill>
                  <a:srgbClr val="00B050"/>
                </a:solidFill>
              </a:rPr>
              <a:t>: 50mm</a:t>
            </a:r>
            <a:endParaRPr lang="en-US" altLang="en-US" sz="2000" dirty="0">
              <a:solidFill>
                <a:srgbClr val="00B050"/>
              </a:solidFill>
            </a:endParaRPr>
          </a:p>
        </p:txBody>
      </p:sp>
      <p:sp>
        <p:nvSpPr>
          <p:cNvPr id="35893" name="Text Box 53"/>
          <p:cNvSpPr txBox="1">
            <a:spLocks noChangeArrowheads="1"/>
          </p:cNvSpPr>
          <p:nvPr/>
        </p:nvSpPr>
        <p:spPr bwMode="auto">
          <a:xfrm>
            <a:off x="2550807" y="4236006"/>
            <a:ext cx="38166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000" dirty="0">
                <a:solidFill>
                  <a:srgbClr val="00B050"/>
                </a:solidFill>
              </a:rPr>
              <a:t>- </a:t>
            </a:r>
            <a:r>
              <a:rPr lang="en-US" altLang="en-US" sz="2000" dirty="0" err="1">
                <a:solidFill>
                  <a:srgbClr val="00B050"/>
                </a:solidFill>
              </a:rPr>
              <a:t>Khối</a:t>
            </a:r>
            <a:r>
              <a:rPr lang="en-US" altLang="en-US" sz="2000" dirty="0">
                <a:solidFill>
                  <a:srgbClr val="00B050"/>
                </a:solidFill>
              </a:rPr>
              <a:t> </a:t>
            </a:r>
            <a:r>
              <a:rPr lang="en-US" altLang="en-US" sz="2000" dirty="0" err="1">
                <a:solidFill>
                  <a:srgbClr val="00B050"/>
                </a:solidFill>
              </a:rPr>
              <a:t>lượng</a:t>
            </a:r>
            <a:r>
              <a:rPr lang="en-US" altLang="en-US" sz="2000" dirty="0">
                <a:solidFill>
                  <a:srgbClr val="00B050"/>
                </a:solidFill>
              </a:rPr>
              <a:t> </a:t>
            </a:r>
            <a:r>
              <a:rPr lang="en-US" altLang="en-US" sz="2000" dirty="0" err="1">
                <a:solidFill>
                  <a:srgbClr val="00B050"/>
                </a:solidFill>
              </a:rPr>
              <a:t>toàn</a:t>
            </a:r>
            <a:r>
              <a:rPr lang="en-US" altLang="en-US" sz="2000" dirty="0">
                <a:solidFill>
                  <a:srgbClr val="00B050"/>
                </a:solidFill>
              </a:rPr>
              <a:t> </a:t>
            </a:r>
            <a:r>
              <a:rPr lang="en-US" altLang="en-US" sz="2000" dirty="0" err="1">
                <a:solidFill>
                  <a:srgbClr val="00B050"/>
                </a:solidFill>
              </a:rPr>
              <a:t>bộ</a:t>
            </a:r>
            <a:r>
              <a:rPr lang="en-US" altLang="en-US" sz="2000" dirty="0">
                <a:solidFill>
                  <a:srgbClr val="00B050"/>
                </a:solidFill>
              </a:rPr>
              <a:t> </a:t>
            </a:r>
            <a:r>
              <a:rPr lang="en-US" altLang="en-US" sz="2000" dirty="0" err="1">
                <a:solidFill>
                  <a:srgbClr val="00B050"/>
                </a:solidFill>
              </a:rPr>
              <a:t>lựu</a:t>
            </a:r>
            <a:r>
              <a:rPr lang="en-US" altLang="en-US" sz="2000" dirty="0">
                <a:solidFill>
                  <a:srgbClr val="00B050"/>
                </a:solidFill>
              </a:rPr>
              <a:t> </a:t>
            </a:r>
            <a:r>
              <a:rPr lang="en-US" altLang="en-US" sz="2000" dirty="0" err="1" smtClean="0">
                <a:solidFill>
                  <a:srgbClr val="00B050"/>
                </a:solidFill>
              </a:rPr>
              <a:t>đạn</a:t>
            </a:r>
            <a:r>
              <a:rPr lang="en-US" altLang="en-US" sz="2000" dirty="0" smtClean="0">
                <a:solidFill>
                  <a:srgbClr val="00B050"/>
                </a:solidFill>
              </a:rPr>
              <a:t>: 450g</a:t>
            </a:r>
            <a:endParaRPr lang="en-US" altLang="en-US" sz="2000" dirty="0">
              <a:solidFill>
                <a:srgbClr val="00B050"/>
              </a:solidFill>
            </a:endParaRPr>
          </a:p>
        </p:txBody>
      </p:sp>
      <p:sp>
        <p:nvSpPr>
          <p:cNvPr id="6180" name="Text Box 55"/>
          <p:cNvSpPr txBox="1">
            <a:spLocks noChangeArrowheads="1"/>
          </p:cNvSpPr>
          <p:nvPr/>
        </p:nvSpPr>
        <p:spPr bwMode="auto">
          <a:xfrm>
            <a:off x="6275083" y="34353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8" name="TextBox 7"/>
          <p:cNvSpPr txBox="1">
            <a:spLocks noChangeArrowheads="1"/>
          </p:cNvSpPr>
          <p:nvPr/>
        </p:nvSpPr>
        <p:spPr bwMode="auto">
          <a:xfrm>
            <a:off x="7010400" y="46863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dirty="0" err="1" smtClean="0">
                <a:latin typeface="Times New Roman" pitchFamily="18" charset="0"/>
                <a:cs typeface="Times New Roman" pitchFamily="18" charset="0"/>
              </a:rPr>
              <a:t>Lựu</a:t>
            </a:r>
            <a:r>
              <a:rPr lang="en-US" altLang="en-US" sz="1800" dirty="0" smtClean="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đạn</a:t>
            </a:r>
            <a:r>
              <a:rPr lang="en-US" altLang="en-US" sz="1800" dirty="0">
                <a:latin typeface="Times New Roman" pitchFamily="18" charset="0"/>
                <a:cs typeface="Times New Roman" pitchFamily="18" charset="0"/>
              </a:rPr>
              <a:t> </a:t>
            </a:r>
            <a:r>
              <a:rPr lang="en-US" altLang="en-US" sz="1800" dirty="0">
                <a:latin typeface="Times New Roman" pitchFamily="18" charset="0"/>
                <a:cs typeface="Times New Roman" pitchFamily="18" charset="0"/>
                <a:sym typeface="Symbol" pitchFamily="18" charset="2"/>
              </a:rPr>
              <a:t>1</a:t>
            </a:r>
          </a:p>
        </p:txBody>
      </p:sp>
      <p:sp>
        <p:nvSpPr>
          <p:cNvPr id="39" name="TextBox 38"/>
          <p:cNvSpPr txBox="1">
            <a:spLocks noChangeArrowheads="1"/>
          </p:cNvSpPr>
          <p:nvPr/>
        </p:nvSpPr>
        <p:spPr bwMode="auto">
          <a:xfrm>
            <a:off x="31750" y="1381125"/>
            <a:ext cx="1873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b="1" dirty="0">
                <a:solidFill>
                  <a:srgbClr val="0070C0"/>
                </a:solidFill>
                <a:latin typeface="Times New Roman" pitchFamily="18" charset="0"/>
                <a:cs typeface="Times New Roman" pitchFamily="18" charset="0"/>
              </a:rPr>
              <a:t>1. </a:t>
            </a:r>
            <a:r>
              <a:rPr lang="en-US" altLang="en-US" b="1" dirty="0" err="1">
                <a:solidFill>
                  <a:srgbClr val="0070C0"/>
                </a:solidFill>
                <a:latin typeface="Times New Roman" pitchFamily="18" charset="0"/>
                <a:cs typeface="Times New Roman" pitchFamily="18" charset="0"/>
              </a:rPr>
              <a:t>Lựu</a:t>
            </a:r>
            <a:r>
              <a:rPr lang="en-US" altLang="en-US" b="1" dirty="0">
                <a:solidFill>
                  <a:srgbClr val="0070C0"/>
                </a:solidFill>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đạn</a:t>
            </a:r>
            <a:r>
              <a:rPr lang="en-US" altLang="en-US" b="1" dirty="0">
                <a:solidFill>
                  <a:srgbClr val="0070C0"/>
                </a:solidFill>
                <a:latin typeface="Times New Roman" pitchFamily="18" charset="0"/>
                <a:cs typeface="Times New Roman" pitchFamily="18" charset="0"/>
              </a:rPr>
              <a:t> </a:t>
            </a:r>
            <a:r>
              <a:rPr lang="en-US" altLang="en-US" b="1" dirty="0">
                <a:solidFill>
                  <a:srgbClr val="0070C0"/>
                </a:solidFill>
                <a:latin typeface="Times New Roman" pitchFamily="18" charset="0"/>
                <a:cs typeface="Times New Roman" pitchFamily="18" charset="0"/>
                <a:sym typeface="Symbol" pitchFamily="18" charset="2"/>
              </a:rPr>
              <a:t>1</a:t>
            </a:r>
          </a:p>
        </p:txBody>
      </p:sp>
      <p:sp>
        <p:nvSpPr>
          <p:cNvPr id="36" name="Rectangle 35"/>
          <p:cNvSpPr/>
          <p:nvPr/>
        </p:nvSpPr>
        <p:spPr>
          <a:xfrm>
            <a:off x="0" y="45552"/>
            <a:ext cx="8458200"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0070C0"/>
                </a:solidFill>
                <a:effectLst>
                  <a:outerShdw blurRad="76200" dist="50800" dir="5400000" algn="tl" rotWithShape="0">
                    <a:srgbClr val="000000">
                      <a:alpha val="65000"/>
                    </a:srgbClr>
                  </a:outerShdw>
                </a:effectLst>
                <a:cs typeface="Times New Roman" panose="02020603050405020304" pitchFamily="18" charset="0"/>
              </a:rPr>
              <a:t>I</a:t>
            </a:r>
            <a:r>
              <a:rPr lang="en-US" sz="2400" b="1" spc="50" dirty="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GIỚI THỆU MỘT SỐ LOẠI LỰU ĐẠN VIỆT NAM</a:t>
            </a:r>
            <a:endParaRPr lang="en-US" sz="24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7" name="Line 5"/>
          <p:cNvSpPr>
            <a:spLocks noChangeShapeType="1"/>
          </p:cNvSpPr>
          <p:nvPr/>
        </p:nvSpPr>
        <p:spPr bwMode="auto">
          <a:xfrm flipH="1">
            <a:off x="201309" y="742950"/>
            <a:ext cx="8153400" cy="434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8791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51"/>
                                        </p:tgtEl>
                                        <p:attrNameLst>
                                          <p:attrName>style.visibility</p:attrName>
                                        </p:attrNameLst>
                                      </p:cBhvr>
                                      <p:to>
                                        <p:strVal val="visible"/>
                                      </p:to>
                                    </p:set>
                                    <p:anim calcmode="lin" valueType="num">
                                      <p:cBhvr additive="base">
                                        <p:cTn id="12" dur="500" fill="hold"/>
                                        <p:tgtEl>
                                          <p:spTgt spid="6151"/>
                                        </p:tgtEl>
                                        <p:attrNameLst>
                                          <p:attrName>ppt_x</p:attrName>
                                        </p:attrNameLst>
                                      </p:cBhvr>
                                      <p:tavLst>
                                        <p:tav tm="0">
                                          <p:val>
                                            <p:strVal val="#ppt_x"/>
                                          </p:val>
                                        </p:tav>
                                        <p:tav tm="100000">
                                          <p:val>
                                            <p:strVal val="#ppt_x"/>
                                          </p:val>
                                        </p:tav>
                                      </p:tavLst>
                                    </p:anim>
                                    <p:anim calcmode="lin" valueType="num">
                                      <p:cBhvr additive="base">
                                        <p:cTn id="13" dur="500" fill="hold"/>
                                        <p:tgtEl>
                                          <p:spTgt spid="615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35874"/>
                                        </p:tgtEl>
                                        <p:attrNameLst>
                                          <p:attrName>style.visibility</p:attrName>
                                        </p:attrNameLst>
                                      </p:cBhvr>
                                      <p:to>
                                        <p:strVal val="visible"/>
                                      </p:to>
                                    </p:set>
                                    <p:animEffect transition="in" filter="wipe(down)">
                                      <p:cBhvr>
                                        <p:cTn id="24" dur="500"/>
                                        <p:tgtEl>
                                          <p:spTgt spid="3587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877"/>
                                        </p:tgtEl>
                                        <p:attrNameLst>
                                          <p:attrName>style.visibility</p:attrName>
                                        </p:attrNameLst>
                                      </p:cBhvr>
                                      <p:to>
                                        <p:strVal val="visible"/>
                                      </p:to>
                                    </p:set>
                                    <p:animEffect transition="in" filter="wipe(down)">
                                      <p:cBhvr>
                                        <p:cTn id="27" dur="500"/>
                                        <p:tgtEl>
                                          <p:spTgt spid="35877"/>
                                        </p:tgtEl>
                                      </p:cBhvr>
                                    </p:animEffect>
                                  </p:childTnLst>
                                </p:cTn>
                              </p:par>
                              <p:par>
                                <p:cTn id="28" presetID="22" presetClass="entr" presetSubtype="4" fill="hold" grpId="0" nodeType="withEffect" nodePh="1">
                                  <p:stCondLst>
                                    <p:cond delay="0"/>
                                  </p:stCondLst>
                                  <p:endCondLst>
                                    <p:cond evt="begin" delay="0">
                                      <p:tn val="28"/>
                                    </p:cond>
                                  </p:endCondLst>
                                  <p:childTnLst>
                                    <p:set>
                                      <p:cBhvr>
                                        <p:cTn id="29" dur="1" fill="hold">
                                          <p:stCondLst>
                                            <p:cond delay="0"/>
                                          </p:stCondLst>
                                        </p:cTn>
                                        <p:tgtEl>
                                          <p:spTgt spid="6166"/>
                                        </p:tgtEl>
                                        <p:attrNameLst>
                                          <p:attrName>style.visibility</p:attrName>
                                        </p:attrNameLst>
                                      </p:cBhvr>
                                      <p:to>
                                        <p:strVal val="visible"/>
                                      </p:to>
                                    </p:set>
                                    <p:animEffect transition="in" filter="wipe(down)">
                                      <p:cBhvr>
                                        <p:cTn id="30" dur="500"/>
                                        <p:tgtEl>
                                          <p:spTgt spid="616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5881"/>
                                        </p:tgtEl>
                                        <p:attrNameLst>
                                          <p:attrName>style.visibility</p:attrName>
                                        </p:attrNameLst>
                                      </p:cBhvr>
                                      <p:to>
                                        <p:strVal val="visible"/>
                                      </p:to>
                                    </p:set>
                                    <p:animEffect transition="in" filter="wipe(down)">
                                      <p:cBhvr>
                                        <p:cTn id="33" dur="500"/>
                                        <p:tgtEl>
                                          <p:spTgt spid="3588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5888"/>
                                        </p:tgtEl>
                                        <p:attrNameLst>
                                          <p:attrName>style.visibility</p:attrName>
                                        </p:attrNameLst>
                                      </p:cBhvr>
                                      <p:to>
                                        <p:strVal val="visible"/>
                                      </p:to>
                                    </p:set>
                                    <p:animEffect transition="in" filter="wipe(down)">
                                      <p:cBhvr>
                                        <p:cTn id="36" dur="500"/>
                                        <p:tgtEl>
                                          <p:spTgt spid="3588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5891"/>
                                        </p:tgtEl>
                                        <p:attrNameLst>
                                          <p:attrName>style.visibility</p:attrName>
                                        </p:attrNameLst>
                                      </p:cBhvr>
                                      <p:to>
                                        <p:strVal val="visible"/>
                                      </p:to>
                                    </p:set>
                                    <p:animEffect transition="in" filter="wipe(down)">
                                      <p:cBhvr>
                                        <p:cTn id="39" dur="500"/>
                                        <p:tgtEl>
                                          <p:spTgt spid="3589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5893"/>
                                        </p:tgtEl>
                                        <p:attrNameLst>
                                          <p:attrName>style.visibility</p:attrName>
                                        </p:attrNameLst>
                                      </p:cBhvr>
                                      <p:to>
                                        <p:strVal val="visible"/>
                                      </p:to>
                                    </p:set>
                                    <p:animEffect transition="in" filter="wipe(down)">
                                      <p:cBhvr>
                                        <p:cTn id="42" dur="500"/>
                                        <p:tgtEl>
                                          <p:spTgt spid="3589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5884"/>
                                        </p:tgtEl>
                                        <p:attrNameLst>
                                          <p:attrName>style.visibility</p:attrName>
                                        </p:attrNameLst>
                                      </p:cBhvr>
                                      <p:to>
                                        <p:strVal val="visible"/>
                                      </p:to>
                                    </p:set>
                                    <p:animEffect transition="in" filter="wipe(down)">
                                      <p:cBhvr>
                                        <p:cTn id="45" dur="500"/>
                                        <p:tgtEl>
                                          <p:spTgt spid="35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35874" grpId="0"/>
      <p:bldP spid="35877" grpId="0"/>
      <p:bldP spid="6166" grpId="0"/>
      <p:bldP spid="35881" grpId="0"/>
      <p:bldP spid="35884" grpId="0"/>
      <p:bldP spid="35888" grpId="0"/>
      <p:bldP spid="35891" grpId="0"/>
      <p:bldP spid="35893" grpId="0"/>
      <p:bldP spid="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Line 5"/>
          <p:cNvSpPr>
            <a:spLocks noChangeShapeType="1"/>
          </p:cNvSpPr>
          <p:nvPr/>
        </p:nvSpPr>
        <p:spPr bwMode="auto">
          <a:xfrm>
            <a:off x="3625468" y="857250"/>
            <a:ext cx="0" cy="4286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Text Box 6"/>
          <p:cNvSpPr txBox="1">
            <a:spLocks noChangeArrowheads="1"/>
          </p:cNvSpPr>
          <p:nvPr/>
        </p:nvSpPr>
        <p:spPr bwMode="auto">
          <a:xfrm>
            <a:off x="0" y="1028700"/>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b="1">
              <a:latin typeface="Arial" charset="0"/>
            </a:endParaRPr>
          </a:p>
        </p:txBody>
      </p:sp>
      <p:sp>
        <p:nvSpPr>
          <p:cNvPr id="7177" name="Text Box 9"/>
          <p:cNvSpPr txBox="1">
            <a:spLocks noChangeArrowheads="1"/>
          </p:cNvSpPr>
          <p:nvPr/>
        </p:nvSpPr>
        <p:spPr bwMode="auto">
          <a:xfrm>
            <a:off x="8610600" y="3429000"/>
            <a:ext cx="304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altLang="en-US" sz="1600">
              <a:solidFill>
                <a:srgbClr val="00002A"/>
              </a:solidFill>
            </a:endParaRPr>
          </a:p>
        </p:txBody>
      </p:sp>
      <p:pic>
        <p:nvPicPr>
          <p:cNvPr id="7182" name="Tit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72" y="0"/>
            <a:ext cx="3297328" cy="6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20"/>
          <p:cNvSpPr txBox="1">
            <a:spLocks noChangeArrowheads="1"/>
          </p:cNvSpPr>
          <p:nvPr/>
        </p:nvSpPr>
        <p:spPr bwMode="auto">
          <a:xfrm>
            <a:off x="5076825" y="1491854"/>
            <a:ext cx="5032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7186" name="Text Box 22"/>
          <p:cNvSpPr txBox="1">
            <a:spLocks noChangeArrowheads="1"/>
          </p:cNvSpPr>
          <p:nvPr/>
        </p:nvSpPr>
        <p:spPr bwMode="auto">
          <a:xfrm>
            <a:off x="2555876" y="1924050"/>
            <a:ext cx="1655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7187" name="Text Box 24"/>
          <p:cNvSpPr txBox="1">
            <a:spLocks noChangeArrowheads="1"/>
          </p:cNvSpPr>
          <p:nvPr/>
        </p:nvSpPr>
        <p:spPr bwMode="auto">
          <a:xfrm>
            <a:off x="7740651" y="1653779"/>
            <a:ext cx="720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7188" name="Text Box 27"/>
          <p:cNvSpPr txBox="1">
            <a:spLocks noChangeArrowheads="1"/>
          </p:cNvSpPr>
          <p:nvPr/>
        </p:nvSpPr>
        <p:spPr bwMode="auto">
          <a:xfrm>
            <a:off x="5848350" y="2047875"/>
            <a:ext cx="1028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7191" name="Text Box 36"/>
          <p:cNvSpPr txBox="1">
            <a:spLocks noChangeArrowheads="1"/>
          </p:cNvSpPr>
          <p:nvPr/>
        </p:nvSpPr>
        <p:spPr bwMode="auto">
          <a:xfrm>
            <a:off x="6208713" y="3127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p>
        </p:txBody>
      </p:sp>
      <p:sp>
        <p:nvSpPr>
          <p:cNvPr id="7192" name="Text Box 39"/>
          <p:cNvSpPr txBox="1">
            <a:spLocks noChangeArrowheads="1"/>
          </p:cNvSpPr>
          <p:nvPr/>
        </p:nvSpPr>
        <p:spPr bwMode="auto">
          <a:xfrm>
            <a:off x="237242" y="1118533"/>
            <a:ext cx="17613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sz="2400" b="1" dirty="0" smtClean="0">
                <a:solidFill>
                  <a:srgbClr val="0070C0"/>
                </a:solidFill>
              </a:rPr>
              <a:t>b. </a:t>
            </a:r>
            <a:r>
              <a:rPr lang="en-US" altLang="en-US" sz="2400" b="1" dirty="0" err="1" smtClean="0">
                <a:solidFill>
                  <a:srgbClr val="0070C0"/>
                </a:solidFill>
              </a:rPr>
              <a:t>Cấu</a:t>
            </a:r>
            <a:r>
              <a:rPr lang="en-US" altLang="en-US" sz="2400" b="1" dirty="0" smtClean="0">
                <a:solidFill>
                  <a:srgbClr val="0070C0"/>
                </a:solidFill>
              </a:rPr>
              <a:t> </a:t>
            </a:r>
            <a:r>
              <a:rPr lang="en-US" altLang="en-US" sz="2400" b="1" dirty="0" err="1">
                <a:solidFill>
                  <a:srgbClr val="0070C0"/>
                </a:solidFill>
              </a:rPr>
              <a:t>tạo</a:t>
            </a:r>
            <a:r>
              <a:rPr lang="en-US" altLang="en-US" sz="2400" b="1" dirty="0">
                <a:solidFill>
                  <a:srgbClr val="0070C0"/>
                </a:solidFill>
              </a:rPr>
              <a:t>:</a:t>
            </a:r>
          </a:p>
        </p:txBody>
      </p:sp>
      <p:sp>
        <p:nvSpPr>
          <p:cNvPr id="7194" name="Rectangle 42"/>
          <p:cNvSpPr>
            <a:spLocks noChangeArrowheads="1"/>
          </p:cNvSpPr>
          <p:nvPr/>
        </p:nvSpPr>
        <p:spPr bwMode="auto">
          <a:xfrm>
            <a:off x="6690583" y="672584"/>
            <a:ext cx="24416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ltLang="en-US" dirty="0"/>
              <a:t>- </a:t>
            </a:r>
            <a:r>
              <a:rPr lang="en-US" altLang="en-US" dirty="0" err="1"/>
              <a:t>Gồm</a:t>
            </a:r>
            <a:r>
              <a:rPr lang="en-US" altLang="en-US" dirty="0"/>
              <a:t> 2 </a:t>
            </a:r>
            <a:r>
              <a:rPr lang="en-US" altLang="en-US" dirty="0" err="1"/>
              <a:t>bộ</a:t>
            </a:r>
            <a:r>
              <a:rPr lang="en-US" altLang="en-US" dirty="0"/>
              <a:t> </a:t>
            </a:r>
            <a:r>
              <a:rPr lang="en-US" altLang="en-US" dirty="0" err="1"/>
              <a:t>phận</a:t>
            </a:r>
            <a:r>
              <a:rPr lang="en-US" altLang="en-US" dirty="0"/>
              <a:t> </a:t>
            </a:r>
            <a:r>
              <a:rPr lang="en-US" altLang="en-US" dirty="0" err="1"/>
              <a:t>chính</a:t>
            </a:r>
            <a:r>
              <a:rPr lang="en-US" alt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3757" y="915829"/>
            <a:ext cx="2514600" cy="275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4275" y="797867"/>
            <a:ext cx="2736850" cy="2808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8" name="Straight Arrow Connector 7"/>
          <p:cNvCxnSpPr/>
          <p:nvPr/>
        </p:nvCxnSpPr>
        <p:spPr>
          <a:xfrm>
            <a:off x="6208713" y="2108716"/>
            <a:ext cx="1487487" cy="3487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7"/>
          <p:cNvCxnSpPr/>
          <p:nvPr/>
        </p:nvCxnSpPr>
        <p:spPr>
          <a:xfrm>
            <a:off x="6796454" y="3341826"/>
            <a:ext cx="609600" cy="39290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7693269" y="1997541"/>
            <a:ext cx="1042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dirty="0" err="1">
                <a:latin typeface="Times New Roman" pitchFamily="18" charset="0"/>
                <a:cs typeface="Times New Roman" pitchFamily="18" charset="0"/>
              </a:rPr>
              <a:t>Bộ</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phận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gây</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nổ</a:t>
            </a:r>
            <a:endParaRPr lang="vi-VN" altLang="en-US" sz="2000" dirty="0">
              <a:latin typeface="Times New Roman" pitchFamily="18" charset="0"/>
              <a:cs typeface="Times New Roman" pitchFamily="18" charset="0"/>
            </a:endParaRPr>
          </a:p>
        </p:txBody>
      </p:sp>
      <p:sp>
        <p:nvSpPr>
          <p:cNvPr id="13" name="TextBox 12"/>
          <p:cNvSpPr txBox="1">
            <a:spLocks noChangeArrowheads="1"/>
          </p:cNvSpPr>
          <p:nvPr/>
        </p:nvSpPr>
        <p:spPr bwMode="auto">
          <a:xfrm>
            <a:off x="7354584" y="3534677"/>
            <a:ext cx="1611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000" dirty="0" err="1">
                <a:latin typeface="Times New Roman" pitchFamily="18" charset="0"/>
                <a:cs typeface="Times New Roman" pitchFamily="18" charset="0"/>
              </a:rPr>
              <a:t>Thân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lựu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đạn</a:t>
            </a:r>
            <a:r>
              <a:rPr lang="en-US" altLang="en-US" sz="2000" dirty="0">
                <a:latin typeface="Times New Roman" pitchFamily="18" charset="0"/>
                <a:cs typeface="Times New Roman" pitchFamily="18" charset="0"/>
              </a:rPr>
              <a:t> </a:t>
            </a:r>
            <a:endParaRPr lang="vi-VN" altLang="en-US" sz="2000" dirty="0">
              <a:latin typeface="Times New Roman" pitchFamily="18" charset="0"/>
              <a:cs typeface="Times New Roman" pitchFamily="18" charset="0"/>
            </a:endParaRPr>
          </a:p>
        </p:txBody>
      </p:sp>
      <p:sp>
        <p:nvSpPr>
          <p:cNvPr id="33" name="TextBox 32"/>
          <p:cNvSpPr txBox="1">
            <a:spLocks noChangeArrowheads="1"/>
          </p:cNvSpPr>
          <p:nvPr/>
        </p:nvSpPr>
        <p:spPr bwMode="auto">
          <a:xfrm>
            <a:off x="140464" y="567035"/>
            <a:ext cx="2254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dirty="0">
                <a:solidFill>
                  <a:schemeClr val="accent2"/>
                </a:solidFill>
                <a:latin typeface="Times New Roman" pitchFamily="18" charset="0"/>
                <a:cs typeface="Times New Roman" pitchFamily="18" charset="0"/>
              </a:rPr>
              <a:t>1. </a:t>
            </a:r>
            <a:r>
              <a:rPr lang="en-US" altLang="en-US" sz="2400" b="1" dirty="0" err="1">
                <a:solidFill>
                  <a:schemeClr val="accent2"/>
                </a:solidFill>
                <a:latin typeface="Times New Roman" pitchFamily="18" charset="0"/>
                <a:cs typeface="Times New Roman" pitchFamily="18" charset="0"/>
              </a:rPr>
              <a:t>Lựu</a:t>
            </a:r>
            <a:r>
              <a:rPr lang="en-US" altLang="en-US" sz="2400" b="1" dirty="0">
                <a:solidFill>
                  <a:schemeClr val="accent2"/>
                </a:solidFill>
                <a:latin typeface="Times New Roman" pitchFamily="18" charset="0"/>
                <a:cs typeface="Times New Roman" pitchFamily="18" charset="0"/>
              </a:rPr>
              <a:t> </a:t>
            </a:r>
            <a:r>
              <a:rPr lang="en-US" altLang="en-US" sz="2400" b="1" dirty="0" err="1">
                <a:solidFill>
                  <a:schemeClr val="accent2"/>
                </a:solidFill>
                <a:latin typeface="Times New Roman" pitchFamily="18" charset="0"/>
                <a:cs typeface="Times New Roman" pitchFamily="18" charset="0"/>
              </a:rPr>
              <a:t>đạn</a:t>
            </a:r>
            <a:r>
              <a:rPr lang="en-US" altLang="en-US" sz="2400" b="1" dirty="0">
                <a:solidFill>
                  <a:schemeClr val="accent2"/>
                </a:solidFill>
                <a:latin typeface="Times New Roman" pitchFamily="18" charset="0"/>
                <a:cs typeface="Times New Roman" pitchFamily="18" charset="0"/>
              </a:rPr>
              <a:t> </a:t>
            </a:r>
            <a:r>
              <a:rPr lang="en-US" altLang="en-US" sz="2400" b="1" dirty="0">
                <a:solidFill>
                  <a:schemeClr val="accent2"/>
                </a:solidFill>
                <a:latin typeface="Times New Roman" pitchFamily="18" charset="0"/>
                <a:cs typeface="Times New Roman" pitchFamily="18" charset="0"/>
                <a:sym typeface="Symbol" pitchFamily="18" charset="2"/>
              </a:rPr>
              <a:t>1</a:t>
            </a:r>
          </a:p>
        </p:txBody>
      </p:sp>
      <p:sp>
        <p:nvSpPr>
          <p:cNvPr id="32" name="Text Box 7"/>
          <p:cNvSpPr txBox="1">
            <a:spLocks noChangeArrowheads="1"/>
          </p:cNvSpPr>
          <p:nvPr/>
        </p:nvSpPr>
        <p:spPr bwMode="auto">
          <a:xfrm>
            <a:off x="237242" y="1676520"/>
            <a:ext cx="3364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i="1" dirty="0" smtClean="0">
                <a:solidFill>
                  <a:srgbClr val="0070C0"/>
                </a:solidFill>
                <a:cs typeface="Times New Roman" pitchFamily="18" charset="0"/>
              </a:rPr>
              <a:t>- </a:t>
            </a:r>
            <a:r>
              <a:rPr lang="en-US" altLang="en-US" sz="2400" i="1" dirty="0" err="1" smtClean="0">
                <a:solidFill>
                  <a:srgbClr val="0070C0"/>
                </a:solidFill>
                <a:cs typeface="Times New Roman" pitchFamily="18" charset="0"/>
              </a:rPr>
              <a:t>Cấu</a:t>
            </a:r>
            <a:r>
              <a:rPr lang="en-US" altLang="en-US" sz="2400" i="1" dirty="0" smtClean="0">
                <a:solidFill>
                  <a:srgbClr val="0070C0"/>
                </a:solidFill>
                <a:cs typeface="Times New Roman" pitchFamily="18" charset="0"/>
              </a:rPr>
              <a:t> </a:t>
            </a:r>
            <a:r>
              <a:rPr lang="en-US" altLang="en-US" sz="2400" i="1" dirty="0" err="1" smtClean="0">
                <a:solidFill>
                  <a:srgbClr val="0070C0"/>
                </a:solidFill>
                <a:cs typeface="Times New Roman" pitchFamily="18" charset="0"/>
              </a:rPr>
              <a:t>tạo</a:t>
            </a:r>
            <a:r>
              <a:rPr lang="en-US" altLang="en-US" sz="2400" i="1" dirty="0" smtClean="0">
                <a:solidFill>
                  <a:srgbClr val="0070C0"/>
                </a:solidFill>
                <a:cs typeface="Times New Roman" pitchFamily="18" charset="0"/>
              </a:rPr>
              <a:t> </a:t>
            </a:r>
            <a:r>
              <a:rPr lang="en-US" altLang="en-US" sz="2400" i="1" dirty="0" err="1" smtClean="0">
                <a:solidFill>
                  <a:srgbClr val="0070C0"/>
                </a:solidFill>
                <a:cs typeface="Times New Roman" pitchFamily="18" charset="0"/>
              </a:rPr>
              <a:t>của</a:t>
            </a:r>
            <a:r>
              <a:rPr lang="en-US" altLang="en-US" sz="2400" i="1" dirty="0" smtClean="0">
                <a:solidFill>
                  <a:srgbClr val="0070C0"/>
                </a:solidFill>
                <a:cs typeface="Times New Roman" pitchFamily="18" charset="0"/>
              </a:rPr>
              <a:t> </a:t>
            </a:r>
            <a:r>
              <a:rPr lang="en-US" altLang="en-US" sz="2400" i="1" dirty="0" err="1" smtClean="0">
                <a:solidFill>
                  <a:srgbClr val="0070C0"/>
                </a:solidFill>
                <a:cs typeface="Times New Roman" pitchFamily="18" charset="0"/>
              </a:rPr>
              <a:t>lựu</a:t>
            </a:r>
            <a:r>
              <a:rPr lang="en-US" altLang="en-US" sz="2400" i="1" dirty="0" smtClean="0">
                <a:solidFill>
                  <a:srgbClr val="0070C0"/>
                </a:solidFill>
                <a:cs typeface="Times New Roman" pitchFamily="18" charset="0"/>
              </a:rPr>
              <a:t> </a:t>
            </a:r>
            <a:r>
              <a:rPr lang="en-US" altLang="en-US" sz="2400" i="1" dirty="0" err="1" smtClean="0">
                <a:solidFill>
                  <a:srgbClr val="0070C0"/>
                </a:solidFill>
                <a:cs typeface="Times New Roman" pitchFamily="18" charset="0"/>
              </a:rPr>
              <a:t>đạn</a:t>
            </a:r>
            <a:r>
              <a:rPr lang="en-US" altLang="en-US" sz="2400" i="1" dirty="0" smtClean="0">
                <a:solidFill>
                  <a:srgbClr val="0070C0"/>
                </a:solidFill>
                <a:cs typeface="Times New Roman" pitchFamily="18" charset="0"/>
              </a:rPr>
              <a:t> </a:t>
            </a:r>
            <a:r>
              <a:rPr lang="en-US" altLang="en-US" sz="2400" i="1" dirty="0" smtClean="0">
                <a:solidFill>
                  <a:srgbClr val="0070C0"/>
                </a:solidFill>
                <a:cs typeface="Times New Roman" pitchFamily="18" charset="0"/>
                <a:sym typeface="Symbol" pitchFamily="18" charset="2"/>
              </a:rPr>
              <a:t></a:t>
            </a:r>
            <a:r>
              <a:rPr lang="en-US" altLang="en-US" sz="2400" i="1" dirty="0" smtClean="0">
                <a:solidFill>
                  <a:srgbClr val="0070C0"/>
                </a:solidFill>
                <a:cs typeface="Times New Roman" pitchFamily="18" charset="0"/>
              </a:rPr>
              <a:t>1 </a:t>
            </a:r>
            <a:r>
              <a:rPr lang="en-US" altLang="en-US" sz="2400" i="1" dirty="0" err="1" smtClean="0">
                <a:solidFill>
                  <a:srgbClr val="0070C0"/>
                </a:solidFill>
                <a:cs typeface="Times New Roman" pitchFamily="18" charset="0"/>
              </a:rPr>
              <a:t>gồm</a:t>
            </a:r>
            <a:r>
              <a:rPr lang="en-US" altLang="en-US" sz="2400" i="1" dirty="0" smtClean="0">
                <a:solidFill>
                  <a:srgbClr val="0070C0"/>
                </a:solidFill>
                <a:cs typeface="Times New Roman" pitchFamily="18" charset="0"/>
              </a:rPr>
              <a:t> </a:t>
            </a:r>
            <a:r>
              <a:rPr lang="en-US" altLang="en-US" sz="2400" i="1" dirty="0" err="1" smtClean="0">
                <a:solidFill>
                  <a:srgbClr val="0070C0"/>
                </a:solidFill>
                <a:cs typeface="Times New Roman" pitchFamily="18" charset="0"/>
              </a:rPr>
              <a:t>những</a:t>
            </a:r>
            <a:r>
              <a:rPr lang="en-US" altLang="en-US" sz="2400" i="1" dirty="0" smtClean="0">
                <a:solidFill>
                  <a:srgbClr val="0070C0"/>
                </a:solidFill>
                <a:cs typeface="Times New Roman" pitchFamily="18" charset="0"/>
              </a:rPr>
              <a:t> </a:t>
            </a:r>
            <a:r>
              <a:rPr lang="en-US" altLang="en-US" sz="2400" i="1" dirty="0" err="1" smtClean="0">
                <a:solidFill>
                  <a:srgbClr val="0070C0"/>
                </a:solidFill>
                <a:cs typeface="Times New Roman" pitchFamily="18" charset="0"/>
              </a:rPr>
              <a:t>bộ</a:t>
            </a:r>
            <a:r>
              <a:rPr lang="en-US" altLang="en-US" sz="2400" i="1" dirty="0" smtClean="0">
                <a:solidFill>
                  <a:srgbClr val="0070C0"/>
                </a:solidFill>
                <a:cs typeface="Times New Roman" pitchFamily="18" charset="0"/>
              </a:rPr>
              <a:t> </a:t>
            </a:r>
            <a:r>
              <a:rPr lang="en-US" altLang="en-US" sz="2400" i="1" dirty="0" err="1" smtClean="0">
                <a:solidFill>
                  <a:srgbClr val="0070C0"/>
                </a:solidFill>
                <a:cs typeface="Times New Roman" pitchFamily="18" charset="0"/>
              </a:rPr>
              <a:t>phận</a:t>
            </a:r>
            <a:endParaRPr lang="en-US" altLang="en-US" sz="2400" i="1" dirty="0">
              <a:solidFill>
                <a:srgbClr val="0070C0"/>
              </a:solidFill>
              <a:cs typeface="Times New Roman" pitchFamily="18" charset="0"/>
              <a:sym typeface="Symbol" pitchFamily="18" charset="2"/>
            </a:endParaRPr>
          </a:p>
        </p:txBody>
      </p:sp>
    </p:spTree>
    <p:extLst>
      <p:ext uri="{BB962C8B-B14F-4D97-AF65-F5344CB8AC3E}">
        <p14:creationId xmlns:p14="http://schemas.microsoft.com/office/powerpoint/2010/main" val="5716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barn(inVertical)">
                                      <p:cBhvr>
                                        <p:cTn id="7" dur="500"/>
                                        <p:tgtEl>
                                          <p:spTgt spid="719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2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194"/>
                                        </p:tgtEl>
                                        <p:attrNameLst>
                                          <p:attrName>style.visibility</p:attrName>
                                        </p:attrNameLst>
                                      </p:cBhvr>
                                      <p:to>
                                        <p:strVal val="visible"/>
                                      </p:to>
                                    </p:set>
                                    <p:animEffect transition="in" filter="wipe(down)">
                                      <p:cBhvr>
                                        <p:cTn id="23" dur="500"/>
                                        <p:tgtEl>
                                          <p:spTgt spid="719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p:bldP spid="7194" grpId="0"/>
      <p:bldP spid="11" grpId="0"/>
      <p:bldP spid="13" grpId="0"/>
      <p:bldP spid="3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1889</TotalTime>
  <Words>1752</Words>
  <Application>Microsoft Office PowerPoint</Application>
  <PresentationFormat>On-screen Show (16:9)</PresentationFormat>
  <Paragraphs>225</Paragraphs>
  <Slides>33</Slides>
  <Notes>13</Notes>
  <HiddenSlides>0</HiddenSlides>
  <MMClips>3</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SO SÁNH LỰU ĐẠN  1 VÀ LỰU ĐẠN 97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thuynguyen</dc:creator>
  <cp:lastModifiedBy>THANH HAI</cp:lastModifiedBy>
  <cp:revision>232</cp:revision>
  <dcterms:created xsi:type="dcterms:W3CDTF">2006-08-16T00:00:00Z</dcterms:created>
  <dcterms:modified xsi:type="dcterms:W3CDTF">2022-03-10T08:24:31Z</dcterms:modified>
</cp:coreProperties>
</file>