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91" r:id="rId5"/>
    <p:sldId id="259" r:id="rId6"/>
    <p:sldId id="282" r:id="rId7"/>
    <p:sldId id="283" r:id="rId8"/>
    <p:sldId id="284" r:id="rId9"/>
    <p:sldId id="285" r:id="rId10"/>
    <p:sldId id="260" r:id="rId11"/>
    <p:sldId id="286" r:id="rId12"/>
    <p:sldId id="287" r:id="rId13"/>
    <p:sldId id="290" r:id="rId14"/>
    <p:sldId id="289" r:id="rId15"/>
    <p:sldId id="292" r:id="rId16"/>
    <p:sldId id="293" r:id="rId17"/>
    <p:sldId id="295" r:id="rId18"/>
    <p:sldId id="294" r:id="rId19"/>
    <p:sldId id="296" r:id="rId20"/>
    <p:sldId id="276"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E4B-FD5B-46DE-BF7D-D72FDAA048CE}" type="datetimeFigureOut">
              <a:rPr lang="en-US" smtClean="0"/>
              <a:t>9/4/2021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D9CA-F7F5-4DBB-8B22-0437FADFD94E}" type="slidenum">
              <a:rPr lang="en-US" smtClean="0"/>
              <a:t>‹#›</a:t>
            </a:fld>
            <a:endParaRPr lang="en-US"/>
          </a:p>
        </p:txBody>
      </p:sp>
    </p:spTree>
    <p:extLst>
      <p:ext uri="{BB962C8B-B14F-4D97-AF65-F5344CB8AC3E}">
        <p14:creationId xmlns:p14="http://schemas.microsoft.com/office/powerpoint/2010/main" val="158313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4D9CA-F7F5-4DBB-8B22-0437FADFD94E}" type="slidenum">
              <a:rPr lang="en-US" smtClean="0"/>
              <a:t>20</a:t>
            </a:fld>
            <a:endParaRPr lang="en-US"/>
          </a:p>
        </p:txBody>
      </p:sp>
    </p:spTree>
    <p:extLst>
      <p:ext uri="{BB962C8B-B14F-4D97-AF65-F5344CB8AC3E}">
        <p14:creationId xmlns:p14="http://schemas.microsoft.com/office/powerpoint/2010/main" val="297977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t>9/4/2021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t>‹#›</a:t>
            </a:fld>
            <a:endParaRPr lang="en-US"/>
          </a:p>
        </p:txBody>
      </p:sp>
    </p:spTree>
    <p:extLst>
      <p:ext uri="{BB962C8B-B14F-4D97-AF65-F5344CB8AC3E}">
        <p14:creationId xmlns:p14="http://schemas.microsoft.com/office/powerpoint/2010/main"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1981200"/>
            <a:ext cx="88392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NHẢY CAO - </a:t>
            </a:r>
          </a:p>
          <a:p>
            <a:pPr algn="ctr"/>
            <a:r>
              <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 THỂ DỤC</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343400"/>
            <a:ext cx="22860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0838"/>
            <a:ext cx="2438400" cy="2133600"/>
          </a:xfrm>
          <a:prstGeom prst="rect">
            <a:avLst/>
          </a:prstGeom>
        </p:spPr>
      </p:pic>
    </p:spTree>
    <p:extLst>
      <p:ext uri="{BB962C8B-B14F-4D97-AF65-F5344CB8AC3E}">
        <p14:creationId xmlns:p14="http://schemas.microsoft.com/office/powerpoint/2010/main"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vi-VN" sz="4000" b="1" i="1" dirty="0" smtClean="0">
                <a:solidFill>
                  <a:srgbClr val="C00000"/>
                </a:solidFill>
              </a:rPr>
              <a:t>II. Xác </a:t>
            </a:r>
            <a:r>
              <a:rPr lang="vi-VN" sz="4000" b="1" i="1" dirty="0">
                <a:solidFill>
                  <a:srgbClr val="C00000"/>
                </a:solidFill>
              </a:rPr>
              <a:t>định chân giậm</a:t>
            </a:r>
            <a:br>
              <a:rPr lang="vi-VN" sz="4000" b="1" i="1" dirty="0">
                <a:solidFill>
                  <a:srgbClr val="C00000"/>
                </a:solidFill>
              </a:rPr>
            </a:br>
            <a:endParaRPr lang="en-US" sz="4000" b="1" dirty="0">
              <a:solidFill>
                <a:srgbClr val="FF0000"/>
              </a:solidFill>
            </a:endParaRPr>
          </a:p>
        </p:txBody>
      </p:sp>
      <p:sp>
        <p:nvSpPr>
          <p:cNvPr id="3" name="Content Placeholder 2"/>
          <p:cNvSpPr>
            <a:spLocks noGrp="1"/>
          </p:cNvSpPr>
          <p:nvPr>
            <p:ph idx="1"/>
          </p:nvPr>
        </p:nvSpPr>
        <p:spPr>
          <a:xfrm>
            <a:off x="609600" y="1600200"/>
            <a:ext cx="8915400" cy="5257800"/>
          </a:xfrm>
        </p:spPr>
        <p:txBody>
          <a:bodyPr/>
          <a:lstStyle/>
          <a:p>
            <a:pPr>
              <a:lnSpc>
                <a:spcPct val="150000"/>
              </a:lnSpc>
              <a:buFontTx/>
              <a:buChar char="-"/>
            </a:pPr>
            <a:r>
              <a:rPr lang="vi-VN" dirty="0" smtClean="0"/>
              <a:t>Thực hiện động tác lò cò tại chỗ</a:t>
            </a:r>
          </a:p>
          <a:p>
            <a:pPr>
              <a:lnSpc>
                <a:spcPct val="150000"/>
              </a:lnSpc>
              <a:buFontTx/>
              <a:buChar char="-"/>
            </a:pPr>
            <a:r>
              <a:rPr lang="vi-VN" dirty="0" smtClean="0"/>
              <a:t>Bật xa về phía trước</a:t>
            </a:r>
            <a:endParaRPr lang="vi-VN" sz="3200" dirty="0" smtClean="0"/>
          </a:p>
        </p:txBody>
      </p:sp>
    </p:spTree>
    <p:extLst>
      <p:ext uri="{BB962C8B-B14F-4D97-AF65-F5344CB8AC3E}">
        <p14:creationId xmlns:p14="http://schemas.microsoft.com/office/powerpoint/2010/main" val="380459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71500" lvl="0" indent="-571500" algn="l">
              <a:lnSpc>
                <a:spcPct val="200000"/>
              </a:lnSpc>
              <a:spcBef>
                <a:spcPct val="20000"/>
              </a:spcBef>
            </a:pPr>
            <a:r>
              <a:rPr lang="vi-VN" sz="4000" b="1" i="1" dirty="0" smtClean="0">
                <a:solidFill>
                  <a:srgbClr val="C00000"/>
                </a:solidFill>
                <a:ea typeface="+mn-ea"/>
                <a:cs typeface="+mn-cs"/>
              </a:rPr>
              <a:t>III. Đứng </a:t>
            </a:r>
            <a:r>
              <a:rPr lang="vi-VN" sz="4000" b="1" i="1" dirty="0">
                <a:solidFill>
                  <a:srgbClr val="C00000"/>
                </a:solidFill>
                <a:ea typeface="+mn-ea"/>
                <a:cs typeface="+mn-cs"/>
              </a:rPr>
              <a:t>tại chỗ đá lăng</a:t>
            </a:r>
            <a:br>
              <a:rPr lang="vi-VN" sz="4000" b="1" i="1" dirty="0">
                <a:solidFill>
                  <a:srgbClr val="C00000"/>
                </a:solidFill>
                <a:ea typeface="+mn-ea"/>
                <a:cs typeface="+mn-cs"/>
              </a:rPr>
            </a:br>
            <a:endParaRPr lang="en-US" sz="4000" dirty="0"/>
          </a:p>
        </p:txBody>
      </p:sp>
      <p:sp>
        <p:nvSpPr>
          <p:cNvPr id="3" name="Content Placeholder 2"/>
          <p:cNvSpPr>
            <a:spLocks noGrp="1"/>
          </p:cNvSpPr>
          <p:nvPr>
            <p:ph idx="1"/>
          </p:nvPr>
        </p:nvSpPr>
        <p:spPr>
          <a:xfrm>
            <a:off x="0" y="1600200"/>
            <a:ext cx="9144000" cy="4525963"/>
          </a:xfrm>
        </p:spPr>
        <p:txBody>
          <a:bodyPr>
            <a:normAutofit/>
          </a:bodyPr>
          <a:lstStyle/>
          <a:p>
            <a:pPr>
              <a:buFontTx/>
              <a:buChar char="-"/>
            </a:pPr>
            <a:r>
              <a:rPr lang="vi-VN" dirty="0" smtClean="0"/>
              <a:t>Chuẩn bị: chân giậm đặt trước, 2 tay buông tự nhiên. </a:t>
            </a:r>
          </a:p>
          <a:p>
            <a:pPr>
              <a:buFontTx/>
              <a:buChar char="-"/>
            </a:pPr>
            <a:r>
              <a:rPr lang="vi-VN" dirty="0" smtClean="0"/>
              <a:t>Động tác: dùng sức của đùi và hông chủ động đá lăng về trước- lên cao. Sau đó thả lỏng, hạ thấp chân xuống dưới ra sau như quả lắc đồng hồ. Khi đá chân lên cao thân người thẳng, chân giậm theo đà vươn lên cao không co gối và hạ thấp trọng tâm</a:t>
            </a:r>
            <a:endParaRPr lang="en-US" dirty="0"/>
          </a:p>
        </p:txBody>
      </p:sp>
    </p:spTree>
    <p:extLst>
      <p:ext uri="{BB962C8B-B14F-4D97-AF65-F5344CB8AC3E}">
        <p14:creationId xmlns:p14="http://schemas.microsoft.com/office/powerpoint/2010/main" val="1979644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71500" lvl="0" indent="-571500" algn="l">
              <a:lnSpc>
                <a:spcPct val="200000"/>
              </a:lnSpc>
              <a:spcBef>
                <a:spcPct val="20000"/>
              </a:spcBef>
            </a:pPr>
            <a:r>
              <a:rPr lang="vi-VN" sz="4000" b="1" i="1" dirty="0" smtClean="0">
                <a:solidFill>
                  <a:srgbClr val="C00000"/>
                </a:solidFill>
                <a:ea typeface="+mn-ea"/>
                <a:cs typeface="+mn-cs"/>
              </a:rPr>
              <a:t>IV. Giậm </a:t>
            </a:r>
            <a:r>
              <a:rPr lang="vi-VN" sz="4000" b="1" i="1" dirty="0">
                <a:solidFill>
                  <a:srgbClr val="C00000"/>
                </a:solidFill>
                <a:ea typeface="+mn-ea"/>
                <a:cs typeface="+mn-cs"/>
              </a:rPr>
              <a:t>nhảy đá lăng</a:t>
            </a:r>
            <a:r>
              <a:rPr lang="en-US" sz="4000" b="1" i="1" dirty="0">
                <a:solidFill>
                  <a:srgbClr val="C00000"/>
                </a:solidFill>
                <a:ea typeface="+mn-ea"/>
                <a:cs typeface="+mn-cs"/>
              </a:rPr>
              <a:t/>
            </a:r>
            <a:br>
              <a:rPr lang="en-US" sz="4000" b="1" i="1" dirty="0">
                <a:solidFill>
                  <a:srgbClr val="C00000"/>
                </a:solidFill>
                <a:ea typeface="+mn-ea"/>
                <a:cs typeface="+mn-cs"/>
              </a:rPr>
            </a:br>
            <a:endParaRPr lang="en-US" sz="4000" dirty="0"/>
          </a:p>
        </p:txBody>
      </p:sp>
      <p:sp>
        <p:nvSpPr>
          <p:cNvPr id="3" name="Content Placeholder 2"/>
          <p:cNvSpPr>
            <a:spLocks noGrp="1"/>
          </p:cNvSpPr>
          <p:nvPr>
            <p:ph idx="1"/>
          </p:nvPr>
        </p:nvSpPr>
        <p:spPr>
          <a:xfrm>
            <a:off x="76200" y="1066800"/>
            <a:ext cx="9067800" cy="5791200"/>
          </a:xfrm>
        </p:spPr>
        <p:txBody>
          <a:bodyPr>
            <a:normAutofit lnSpcReduction="10000"/>
          </a:bodyPr>
          <a:lstStyle/>
          <a:p>
            <a:pPr marL="514350" indent="-514350">
              <a:buAutoNum type="arabicPeriod"/>
            </a:pPr>
            <a:r>
              <a:rPr lang="vi-VN" dirty="0" smtClean="0">
                <a:solidFill>
                  <a:srgbClr val="FFC000"/>
                </a:solidFill>
              </a:rPr>
              <a:t>Một bước giậm nhảy đá lăng:</a:t>
            </a:r>
          </a:p>
          <a:p>
            <a:pPr marL="857250" marR="182880" lvl="1" indent="-457200">
              <a:lnSpc>
                <a:spcPct val="107000"/>
              </a:lnSpc>
              <a:spcBef>
                <a:spcPts val="0"/>
              </a:spcBef>
              <a:buFontTx/>
              <a:buChar char="-"/>
            </a:pPr>
            <a:r>
              <a:rPr lang="vi-VN" sz="3200" dirty="0" smtClean="0">
                <a:solidFill>
                  <a:prstClr val="black"/>
                </a:solidFill>
                <a:latin typeface="Times New Roman"/>
                <a:ea typeface="Calibri"/>
                <a:cs typeface="Times New Roman"/>
              </a:rPr>
              <a:t>Đặt chân </a:t>
            </a:r>
            <a:r>
              <a:rPr lang="vi-VN" sz="3200" dirty="0">
                <a:solidFill>
                  <a:prstClr val="black"/>
                </a:solidFill>
                <a:latin typeface="Times New Roman"/>
                <a:ea typeface="Calibri"/>
                <a:cs typeface="Times New Roman"/>
              </a:rPr>
              <a:t>giậm vào điểm giậm nhảy, chân giậm hơi chùng ở gối tạo thế co cơ, sau đó dồn sức để giậm nhảy. </a:t>
            </a:r>
            <a:endParaRPr lang="vi-VN" sz="3200" dirty="0" smtClean="0">
              <a:solidFill>
                <a:prstClr val="black"/>
              </a:solidFill>
              <a:latin typeface="Times New Roman"/>
              <a:ea typeface="Calibri"/>
              <a:cs typeface="Times New Roman"/>
            </a:endParaRPr>
          </a:p>
          <a:p>
            <a:pPr marL="857250" marR="182880" lvl="1" indent="-457200">
              <a:lnSpc>
                <a:spcPct val="107000"/>
              </a:lnSpc>
              <a:spcBef>
                <a:spcPts val="0"/>
              </a:spcBef>
              <a:buFontTx/>
              <a:buChar char="-"/>
            </a:pPr>
            <a:r>
              <a:rPr lang="vi-VN" sz="3200" dirty="0" smtClean="0">
                <a:solidFill>
                  <a:prstClr val="black"/>
                </a:solidFill>
                <a:latin typeface="Times New Roman"/>
                <a:ea typeface="Calibri"/>
                <a:cs typeface="Times New Roman"/>
              </a:rPr>
              <a:t>Khi </a:t>
            </a:r>
            <a:r>
              <a:rPr lang="vi-VN" sz="3200" dirty="0">
                <a:solidFill>
                  <a:prstClr val="black"/>
                </a:solidFill>
                <a:latin typeface="Times New Roman"/>
                <a:ea typeface="Calibri"/>
                <a:cs typeface="Times New Roman"/>
              </a:rPr>
              <a:t>đá lăng chân ra trước chủ động dùng sức của đùi và độ linh hoạt của khớp hông đá chân lên cao. </a:t>
            </a:r>
            <a:endParaRPr lang="vi-VN" sz="3200" dirty="0" smtClean="0">
              <a:solidFill>
                <a:prstClr val="black"/>
              </a:solidFill>
              <a:latin typeface="Times New Roman"/>
              <a:ea typeface="Calibri"/>
              <a:cs typeface="Times New Roman"/>
            </a:endParaRPr>
          </a:p>
          <a:p>
            <a:pPr marL="857250" marR="182880" lvl="1" indent="-457200">
              <a:lnSpc>
                <a:spcPct val="107000"/>
              </a:lnSpc>
              <a:spcBef>
                <a:spcPts val="0"/>
              </a:spcBef>
              <a:buFontTx/>
              <a:buChar char="-"/>
            </a:pPr>
            <a:r>
              <a:rPr lang="vi-VN" sz="3200" dirty="0" smtClean="0">
                <a:solidFill>
                  <a:prstClr val="black"/>
                </a:solidFill>
                <a:latin typeface="Times New Roman"/>
                <a:ea typeface="Calibri"/>
                <a:cs typeface="Times New Roman"/>
              </a:rPr>
              <a:t>Hai </a:t>
            </a:r>
            <a:r>
              <a:rPr lang="vi-VN" sz="3200" dirty="0">
                <a:solidFill>
                  <a:prstClr val="black"/>
                </a:solidFill>
                <a:latin typeface="Times New Roman"/>
                <a:ea typeface="Calibri"/>
                <a:cs typeface="Times New Roman"/>
              </a:rPr>
              <a:t>tay phối hợp gần như đồng thời với chân lăng, đánh hơi vòng xuống dưới lên cao, khi 2 khuỷu tay đến ngang vai thì dừng lại để tạo thế nâng người lên.</a:t>
            </a:r>
            <a:endParaRPr lang="en-US" sz="3200" dirty="0">
              <a:solidFill>
                <a:prstClr val="black"/>
              </a:solidFill>
              <a:ea typeface="Calibri"/>
              <a:cs typeface="Times New Roman"/>
            </a:endParaRPr>
          </a:p>
          <a:p>
            <a:pPr marL="0" indent="0">
              <a:buNone/>
            </a:pPr>
            <a:endParaRPr lang="en-US" dirty="0"/>
          </a:p>
        </p:txBody>
      </p:sp>
    </p:spTree>
    <p:extLst>
      <p:ext uri="{BB962C8B-B14F-4D97-AF65-F5344CB8AC3E}">
        <p14:creationId xmlns:p14="http://schemas.microsoft.com/office/powerpoint/2010/main" val="4287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vi-VN" dirty="0">
                <a:solidFill>
                  <a:srgbClr val="FFC000"/>
                </a:solidFill>
              </a:rPr>
              <a:t>Một bước giậm nhảy đá lăng:</a:t>
            </a:r>
          </a:p>
        </p:txBody>
      </p:sp>
      <p:pic>
        <p:nvPicPr>
          <p:cNvPr id="4" name="Picture 3" descr="Hinh-46,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752600"/>
            <a:ext cx="9144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27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71500" lvl="0" indent="-571500" algn="l">
              <a:lnSpc>
                <a:spcPct val="200000"/>
              </a:lnSpc>
              <a:spcBef>
                <a:spcPct val="20000"/>
              </a:spcBef>
            </a:pPr>
            <a:r>
              <a:rPr lang="vi-VN" sz="4000" b="1" i="1" dirty="0" smtClean="0">
                <a:solidFill>
                  <a:srgbClr val="C00000"/>
                </a:solidFill>
                <a:ea typeface="+mn-ea"/>
                <a:cs typeface="+mn-cs"/>
              </a:rPr>
              <a:t>IV. Giậm </a:t>
            </a:r>
            <a:r>
              <a:rPr lang="vi-VN" sz="4000" b="1" i="1" dirty="0">
                <a:solidFill>
                  <a:srgbClr val="C00000"/>
                </a:solidFill>
                <a:ea typeface="+mn-ea"/>
                <a:cs typeface="+mn-cs"/>
              </a:rPr>
              <a:t>nhảy đá lăng</a:t>
            </a:r>
            <a:r>
              <a:rPr lang="en-US" sz="4000" b="1" i="1" dirty="0">
                <a:solidFill>
                  <a:srgbClr val="C00000"/>
                </a:solidFill>
                <a:ea typeface="+mn-ea"/>
                <a:cs typeface="+mn-cs"/>
              </a:rPr>
              <a:t/>
            </a:r>
            <a:br>
              <a:rPr lang="en-US" sz="4000" b="1" i="1" dirty="0">
                <a:solidFill>
                  <a:srgbClr val="C00000"/>
                </a:solidFill>
                <a:ea typeface="+mn-ea"/>
                <a:cs typeface="+mn-cs"/>
              </a:rPr>
            </a:br>
            <a:endParaRPr lang="en-US" sz="4000" dirty="0"/>
          </a:p>
        </p:txBody>
      </p:sp>
      <p:sp>
        <p:nvSpPr>
          <p:cNvPr id="3" name="Content Placeholder 2"/>
          <p:cNvSpPr>
            <a:spLocks noGrp="1"/>
          </p:cNvSpPr>
          <p:nvPr>
            <p:ph idx="1"/>
          </p:nvPr>
        </p:nvSpPr>
        <p:spPr>
          <a:xfrm>
            <a:off x="76200" y="1066800"/>
            <a:ext cx="9067800" cy="5791200"/>
          </a:xfrm>
        </p:spPr>
        <p:txBody>
          <a:bodyPr>
            <a:normAutofit/>
          </a:bodyPr>
          <a:lstStyle/>
          <a:p>
            <a:pPr marL="0" indent="0">
              <a:buNone/>
            </a:pPr>
            <a:r>
              <a:rPr lang="vi-VN" dirty="0" smtClean="0">
                <a:solidFill>
                  <a:srgbClr val="FFC000"/>
                </a:solidFill>
              </a:rPr>
              <a:t>2. Đi 3 bước giậm nhảy đá lăng:</a:t>
            </a:r>
          </a:p>
          <a:p>
            <a:pPr marL="0" indent="0">
              <a:buNone/>
            </a:pPr>
            <a:r>
              <a:rPr lang="vi-VN" dirty="0" smtClean="0"/>
              <a:t>         Tương tự như 1 bước giậm nhảy đá lăng, chân giậm nhảy đặt phía sau</a:t>
            </a:r>
            <a:endParaRPr lang="en-US" dirty="0"/>
          </a:p>
        </p:txBody>
      </p:sp>
    </p:spTree>
    <p:extLst>
      <p:ext uri="{BB962C8B-B14F-4D97-AF65-F5344CB8AC3E}">
        <p14:creationId xmlns:p14="http://schemas.microsoft.com/office/powerpoint/2010/main" val="1350864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b="1" i="1" dirty="0" smtClean="0">
                <a:solidFill>
                  <a:srgbClr val="FF0000"/>
                </a:solidFill>
                <a:ea typeface="+mn-ea"/>
                <a:cs typeface="+mn-cs"/>
              </a:rPr>
              <a:t>B. BÀI </a:t>
            </a:r>
            <a:r>
              <a:rPr lang="vi-VN" b="1" i="1" dirty="0">
                <a:solidFill>
                  <a:srgbClr val="FF0000"/>
                </a:solidFill>
                <a:ea typeface="+mn-ea"/>
                <a:cs typeface="+mn-cs"/>
              </a:rPr>
              <a:t>THỂ DỤC</a:t>
            </a:r>
            <a:endParaRPr lang="en-US" dirty="0">
              <a:solidFill>
                <a:srgbClr val="FF0000"/>
              </a:solidFill>
            </a:endParaRPr>
          </a:p>
        </p:txBody>
      </p:sp>
      <p:sp>
        <p:nvSpPr>
          <p:cNvPr id="3" name="Content Placeholder 2"/>
          <p:cNvSpPr>
            <a:spLocks noGrp="1"/>
          </p:cNvSpPr>
          <p:nvPr>
            <p:ph idx="1"/>
          </p:nvPr>
        </p:nvSpPr>
        <p:spPr/>
        <p:txBody>
          <a:bodyPr/>
          <a:lstStyle/>
          <a:p>
            <a:pPr marL="571500" indent="-571500">
              <a:buAutoNum type="romanUcPeriod"/>
            </a:pPr>
            <a:r>
              <a:rPr lang="vi-VN" dirty="0" smtClean="0"/>
              <a:t>Ôn lại động tác 1,2</a:t>
            </a:r>
          </a:p>
          <a:p>
            <a:pPr marL="571500" indent="-571500">
              <a:buAutoNum type="romanUcPeriod"/>
            </a:pPr>
            <a:r>
              <a:rPr lang="vi-VN" dirty="0" smtClean="0"/>
              <a:t>Học động tác 3,4</a:t>
            </a:r>
            <a:endParaRPr lang="en-US" dirty="0"/>
          </a:p>
        </p:txBody>
      </p:sp>
    </p:spTree>
    <p:extLst>
      <p:ext uri="{BB962C8B-B14F-4D97-AF65-F5344CB8AC3E}">
        <p14:creationId xmlns:p14="http://schemas.microsoft.com/office/powerpoint/2010/main" val="3113416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62000"/>
          </a:xfrm>
        </p:spPr>
        <p:txBody>
          <a:bodyPr/>
          <a:lstStyle/>
          <a:p>
            <a:pPr algn="l"/>
            <a:r>
              <a:rPr lang="vi-VN" dirty="0" smtClean="0">
                <a:solidFill>
                  <a:srgbClr val="FF0000"/>
                </a:solidFill>
              </a:rPr>
              <a:t>Động tác 3: Tay vai</a:t>
            </a:r>
            <a:endParaRPr lang="en-US" dirty="0">
              <a:solidFill>
                <a:srgbClr val="FF0000"/>
              </a:solidFill>
            </a:endParaRPr>
          </a:p>
        </p:txBody>
      </p:sp>
      <p:sp>
        <p:nvSpPr>
          <p:cNvPr id="3" name="Content Placeholder 2"/>
          <p:cNvSpPr>
            <a:spLocks noGrp="1"/>
          </p:cNvSpPr>
          <p:nvPr>
            <p:ph idx="1"/>
          </p:nvPr>
        </p:nvSpPr>
        <p:spPr>
          <a:xfrm>
            <a:off x="27709" y="685800"/>
            <a:ext cx="9144000" cy="5715000"/>
          </a:xfrm>
        </p:spPr>
        <p:txBody>
          <a:bodyPr>
            <a:noAutofit/>
          </a:bodyPr>
          <a:lstStyle/>
          <a:p>
            <a:pPr>
              <a:lnSpc>
                <a:spcPct val="160000"/>
              </a:lnSpc>
              <a:buFontTx/>
              <a:buChar char="-"/>
            </a:pPr>
            <a:r>
              <a:rPr lang="vi-VN" sz="2400" dirty="0" smtClean="0"/>
              <a:t>Nhịp 1: Chân trái bước sang ngang, 2 tay lên cao</a:t>
            </a:r>
          </a:p>
          <a:p>
            <a:pPr>
              <a:lnSpc>
                <a:spcPct val="160000"/>
              </a:lnSpc>
              <a:buFontTx/>
              <a:buChar char="-"/>
            </a:pPr>
            <a:r>
              <a:rPr lang="vi-VN" sz="2400" dirty="0" smtClean="0"/>
              <a:t>Nhịp 2: Chân trái khép về tư thế chuẩn bị</a:t>
            </a:r>
          </a:p>
          <a:p>
            <a:pPr>
              <a:lnSpc>
                <a:spcPct val="160000"/>
              </a:lnSpc>
              <a:buFontTx/>
              <a:buChar char="-"/>
            </a:pPr>
            <a:r>
              <a:rPr lang="vi-VN" sz="2400" dirty="0" smtClean="0"/>
              <a:t>Nhịp 3: Tương tự nhịp 1, đổi bên phải</a:t>
            </a:r>
          </a:p>
          <a:p>
            <a:pPr>
              <a:lnSpc>
                <a:spcPct val="160000"/>
              </a:lnSpc>
              <a:buFontTx/>
              <a:buChar char="-"/>
            </a:pPr>
            <a:r>
              <a:rPr lang="vi-VN" sz="2400" dirty="0" smtClean="0"/>
              <a:t>Nhịp 4: Chân phải khép </a:t>
            </a:r>
            <a:r>
              <a:rPr lang="vi-VN" sz="2400" dirty="0"/>
              <a:t>về tư thế chuẩn </a:t>
            </a:r>
            <a:r>
              <a:rPr lang="vi-VN" sz="2400" dirty="0" smtClean="0"/>
              <a:t>bị</a:t>
            </a:r>
          </a:p>
          <a:p>
            <a:pPr>
              <a:lnSpc>
                <a:spcPct val="160000"/>
              </a:lnSpc>
              <a:buFontTx/>
              <a:buChar char="-"/>
            </a:pPr>
            <a:r>
              <a:rPr lang="vi-VN" sz="2400" dirty="0" smtClean="0"/>
              <a:t>Nhịp 5: Chân trái bước lùi ra sau khuỵu gối vuông góc, tay phải co trước vai, tay trái dang ngang</a:t>
            </a:r>
          </a:p>
          <a:p>
            <a:pPr>
              <a:lnSpc>
                <a:spcPct val="160000"/>
              </a:lnSpc>
              <a:buFontTx/>
              <a:buChar char="-"/>
            </a:pPr>
            <a:r>
              <a:rPr lang="vi-VN" sz="2400" dirty="0" smtClean="0"/>
              <a:t>Nhịp 6: Trở về tư thế chuẩn bị</a:t>
            </a:r>
          </a:p>
          <a:p>
            <a:pPr>
              <a:lnSpc>
                <a:spcPct val="160000"/>
              </a:lnSpc>
              <a:buFontTx/>
              <a:buChar char="-"/>
            </a:pPr>
            <a:r>
              <a:rPr lang="vi-VN" sz="2400" dirty="0" smtClean="0"/>
              <a:t>Nhịp 7: tương tự nhịp 5 đổi bên</a:t>
            </a:r>
          </a:p>
          <a:p>
            <a:pPr>
              <a:lnSpc>
                <a:spcPct val="160000"/>
              </a:lnSpc>
              <a:buFontTx/>
              <a:buChar char="-"/>
            </a:pPr>
            <a:r>
              <a:rPr lang="vi-VN" sz="2400" dirty="0" smtClean="0"/>
              <a:t>Nhịp 8: tương tự nhịp 6 nhưng đổi bên</a:t>
            </a:r>
            <a:endParaRPr lang="vi-VN" sz="2400" dirty="0"/>
          </a:p>
          <a:p>
            <a:pPr>
              <a:lnSpc>
                <a:spcPct val="160000"/>
              </a:lnSpc>
              <a:buFontTx/>
              <a:buChar char="-"/>
            </a:pPr>
            <a:endParaRPr lang="vi-VN" sz="2400" dirty="0" smtClean="0"/>
          </a:p>
          <a:p>
            <a:pPr marL="0" indent="0">
              <a:lnSpc>
                <a:spcPct val="160000"/>
              </a:lnSpc>
              <a:buNone/>
            </a:pPr>
            <a:endParaRPr lang="en-US" sz="2400" dirty="0"/>
          </a:p>
        </p:txBody>
      </p:sp>
    </p:spTree>
    <p:extLst>
      <p:ext uri="{BB962C8B-B14F-4D97-AF65-F5344CB8AC3E}">
        <p14:creationId xmlns:p14="http://schemas.microsoft.com/office/powerpoint/2010/main" val="175923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62000"/>
          </a:xfrm>
        </p:spPr>
        <p:txBody>
          <a:bodyPr/>
          <a:lstStyle/>
          <a:p>
            <a:pPr algn="l"/>
            <a:r>
              <a:rPr lang="vi-VN" dirty="0" smtClean="0">
                <a:solidFill>
                  <a:srgbClr val="FF0000"/>
                </a:solidFill>
              </a:rPr>
              <a:t>Động tác 3: Tay vai</a:t>
            </a:r>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067800" cy="9144000"/>
          </a:xfrm>
          <a:prstGeom prst="rect">
            <a:avLst/>
          </a:prstGeom>
        </p:spPr>
      </p:pic>
    </p:spTree>
    <p:extLst>
      <p:ext uri="{BB962C8B-B14F-4D97-AF65-F5344CB8AC3E}">
        <p14:creationId xmlns:p14="http://schemas.microsoft.com/office/powerpoint/2010/main" val="183938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105400" cy="914400"/>
          </a:xfrm>
        </p:spPr>
        <p:txBody>
          <a:bodyPr/>
          <a:lstStyle/>
          <a:p>
            <a:r>
              <a:rPr lang="vi-VN" dirty="0">
                <a:solidFill>
                  <a:srgbClr val="FF0000"/>
                </a:solidFill>
              </a:rPr>
              <a:t>Động tác </a:t>
            </a:r>
            <a:r>
              <a:rPr lang="vi-VN" dirty="0" smtClean="0">
                <a:solidFill>
                  <a:srgbClr val="FF0000"/>
                </a:solidFill>
              </a:rPr>
              <a:t>4: Tay ngực</a:t>
            </a:r>
            <a:endParaRPr lang="en-US" dirty="0"/>
          </a:p>
        </p:txBody>
      </p:sp>
      <p:sp>
        <p:nvSpPr>
          <p:cNvPr id="3" name="Content Placeholder 2"/>
          <p:cNvSpPr>
            <a:spLocks noGrp="1"/>
          </p:cNvSpPr>
          <p:nvPr>
            <p:ph idx="1"/>
          </p:nvPr>
        </p:nvSpPr>
        <p:spPr>
          <a:xfrm>
            <a:off x="0" y="609600"/>
            <a:ext cx="8991600" cy="5287963"/>
          </a:xfrm>
        </p:spPr>
        <p:txBody>
          <a:bodyPr>
            <a:noAutofit/>
          </a:bodyPr>
          <a:lstStyle/>
          <a:p>
            <a:pPr>
              <a:lnSpc>
                <a:spcPct val="150000"/>
              </a:lnSpc>
              <a:buFontTx/>
              <a:buChar char="-"/>
            </a:pPr>
            <a:r>
              <a:rPr lang="vi-VN" sz="2800" dirty="0" smtClean="0"/>
              <a:t>Nhịp 1: 2 tay lên cao</a:t>
            </a:r>
          </a:p>
          <a:p>
            <a:pPr>
              <a:lnSpc>
                <a:spcPct val="150000"/>
              </a:lnSpc>
              <a:buFontTx/>
              <a:buChar char="-"/>
            </a:pPr>
            <a:r>
              <a:rPr lang="vi-VN" sz="2800" dirty="0" smtClean="0"/>
              <a:t>Nhịp 2: khuỵu 2 gối, 2 tay ép song song với người</a:t>
            </a:r>
          </a:p>
          <a:p>
            <a:pPr>
              <a:lnSpc>
                <a:spcPct val="150000"/>
              </a:lnSpc>
              <a:buFontTx/>
              <a:buChar char="-"/>
            </a:pPr>
            <a:r>
              <a:rPr lang="vi-VN" sz="2800" dirty="0" smtClean="0"/>
              <a:t>Nhịp 3: tương tự nhịp 1</a:t>
            </a:r>
          </a:p>
          <a:p>
            <a:pPr>
              <a:lnSpc>
                <a:spcPct val="150000"/>
              </a:lnSpc>
              <a:buFontTx/>
              <a:buChar char="-"/>
            </a:pPr>
            <a:r>
              <a:rPr lang="vi-VN" sz="2800" dirty="0" smtClean="0"/>
              <a:t>Nhịp 4: 2 tay khép về tư thế chuẩn bị</a:t>
            </a:r>
          </a:p>
          <a:p>
            <a:pPr>
              <a:lnSpc>
                <a:spcPct val="150000"/>
              </a:lnSpc>
              <a:buFontTx/>
              <a:buChar char="-"/>
            </a:pPr>
            <a:r>
              <a:rPr lang="vi-VN" sz="2800" dirty="0" smtClean="0"/>
              <a:t>Nhịp 5: Chân trái bước rộng chếch trái 45</a:t>
            </a:r>
            <a:r>
              <a:rPr lang="vi-VN" sz="2800" baseline="30000" dirty="0" smtClean="0"/>
              <a:t>o</a:t>
            </a:r>
            <a:r>
              <a:rPr lang="vi-VN" sz="2800" baseline="-25000" dirty="0" smtClean="0"/>
              <a:t>,</a:t>
            </a:r>
            <a:r>
              <a:rPr lang="vi-VN" sz="2800" dirty="0" smtClean="0"/>
              <a:t> khuỵu gối trái, 2 tay dang ngang, lòng bàn tay ngửa, căng ngực</a:t>
            </a:r>
          </a:p>
          <a:p>
            <a:pPr>
              <a:lnSpc>
                <a:spcPct val="150000"/>
              </a:lnSpc>
              <a:buFontTx/>
              <a:buChar char="-"/>
            </a:pPr>
            <a:r>
              <a:rPr lang="vi-VN" sz="2800" dirty="0" smtClean="0"/>
              <a:t>Nhịp 6: khép về tư thế chuẩn bị</a:t>
            </a:r>
          </a:p>
          <a:p>
            <a:pPr>
              <a:lnSpc>
                <a:spcPct val="150000"/>
              </a:lnSpc>
              <a:buFontTx/>
              <a:buChar char="-"/>
            </a:pPr>
            <a:r>
              <a:rPr lang="vi-VN" sz="2800" dirty="0" smtClean="0"/>
              <a:t>Nhịp 7: như nhịp 5 đổi bên</a:t>
            </a:r>
          </a:p>
          <a:p>
            <a:pPr lvl="0">
              <a:lnSpc>
                <a:spcPct val="150000"/>
              </a:lnSpc>
              <a:buFontTx/>
              <a:buChar char="-"/>
            </a:pPr>
            <a:r>
              <a:rPr lang="vi-VN" sz="2800" dirty="0" smtClean="0"/>
              <a:t>Nhịp 8: </a:t>
            </a:r>
            <a:r>
              <a:rPr lang="vi-VN" sz="2800" dirty="0">
                <a:solidFill>
                  <a:prstClr val="black"/>
                </a:solidFill>
              </a:rPr>
              <a:t>khép về tư thế chuẩn bị</a:t>
            </a:r>
          </a:p>
          <a:p>
            <a:pPr>
              <a:lnSpc>
                <a:spcPct val="150000"/>
              </a:lnSpc>
              <a:buFontTx/>
              <a:buChar char="-"/>
            </a:pPr>
            <a:endParaRPr lang="en-US" sz="2800" dirty="0"/>
          </a:p>
        </p:txBody>
      </p:sp>
    </p:spTree>
    <p:extLst>
      <p:ext uri="{BB962C8B-B14F-4D97-AF65-F5344CB8AC3E}">
        <p14:creationId xmlns:p14="http://schemas.microsoft.com/office/powerpoint/2010/main" val="4219193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105400" cy="914400"/>
          </a:xfrm>
        </p:spPr>
        <p:txBody>
          <a:bodyPr/>
          <a:lstStyle/>
          <a:p>
            <a:r>
              <a:rPr lang="vi-VN" dirty="0">
                <a:solidFill>
                  <a:srgbClr val="FF0000"/>
                </a:solidFill>
              </a:rPr>
              <a:t>Động tác </a:t>
            </a:r>
            <a:r>
              <a:rPr lang="vi-VN" dirty="0" smtClean="0">
                <a:solidFill>
                  <a:srgbClr val="FF0000"/>
                </a:solidFill>
              </a:rPr>
              <a:t>4: Tay ngực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 y="457200"/>
            <a:ext cx="9144000" cy="8839200"/>
          </a:xfrm>
          <a:prstGeom prst="rect">
            <a:avLst/>
          </a:prstGeom>
        </p:spPr>
      </p:pic>
    </p:spTree>
    <p:extLst>
      <p:ext uri="{BB962C8B-B14F-4D97-AF65-F5344CB8AC3E}">
        <p14:creationId xmlns:p14="http://schemas.microsoft.com/office/powerpoint/2010/main" val="310729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p:txBody>
          <a:bodyPr>
            <a:normAutofit fontScale="92500"/>
          </a:bodyPr>
          <a:lstStyle/>
          <a:p>
            <a:pPr marL="571500" indent="-571500">
              <a:lnSpc>
                <a:spcPct val="200000"/>
              </a:lnSpc>
              <a:buAutoNum type="romanUcPeriod"/>
            </a:pPr>
            <a:r>
              <a:rPr lang="vi-VN" sz="4800" b="1" i="1" dirty="0" smtClean="0">
                <a:solidFill>
                  <a:schemeClr val="accent6">
                    <a:lumMod val="50000"/>
                  </a:schemeClr>
                </a:solidFill>
                <a:latin typeface="+mj-lt"/>
              </a:rPr>
              <a:t>NHẢY CAO</a:t>
            </a:r>
          </a:p>
          <a:p>
            <a:pPr marL="571500" indent="-571500">
              <a:lnSpc>
                <a:spcPct val="200000"/>
              </a:lnSpc>
              <a:buAutoNum type="romanUcPeriod"/>
            </a:pPr>
            <a:r>
              <a:rPr lang="vi-VN" sz="4800" b="1" i="1" dirty="0" smtClean="0">
                <a:solidFill>
                  <a:schemeClr val="accent6">
                    <a:lumMod val="50000"/>
                  </a:schemeClr>
                </a:solidFill>
                <a:latin typeface="+mj-lt"/>
              </a:rPr>
              <a:t> BÀI THỂ DỤC</a:t>
            </a:r>
          </a:p>
          <a:p>
            <a:pPr marL="571500" indent="-571500">
              <a:lnSpc>
                <a:spcPct val="200000"/>
              </a:lnSpc>
              <a:buAutoNum type="romanUcPeriod"/>
            </a:pPr>
            <a:r>
              <a:rPr lang="vi-VN" sz="4800" b="1" i="1" dirty="0" smtClean="0">
                <a:solidFill>
                  <a:schemeClr val="accent6">
                    <a:lumMod val="50000"/>
                  </a:schemeClr>
                </a:solidFill>
                <a:latin typeface="+mj-lt"/>
              </a:rPr>
              <a:t> THỂ LỰC</a:t>
            </a:r>
            <a:endParaRPr lang="en-US" sz="4800" b="1" i="1" dirty="0">
              <a:solidFill>
                <a:schemeClr val="accent6">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2999"/>
            <a:ext cx="7924800" cy="990601"/>
          </a:xfrm>
          <a:prstGeom prst="rect">
            <a:avLst/>
          </a:prstGeom>
        </p:spPr>
      </p:pic>
    </p:spTree>
    <p:extLst>
      <p:ext uri="{BB962C8B-B14F-4D97-AF65-F5344CB8AC3E}">
        <p14:creationId xmlns:p14="http://schemas.microsoft.com/office/powerpoint/2010/main" val="3965266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vi-VN" sz="6000" b="1" i="1" dirty="0" smtClean="0">
                <a:solidFill>
                  <a:srgbClr val="FF0000"/>
                </a:solidFill>
              </a:rPr>
              <a:t>C. THỂ </a:t>
            </a:r>
            <a:r>
              <a:rPr lang="vi-VN" sz="6000" b="1" i="1" dirty="0">
                <a:solidFill>
                  <a:srgbClr val="FF0000"/>
                </a:solidFill>
              </a:rPr>
              <a:t>LỰC</a:t>
            </a:r>
            <a:r>
              <a:rPr lang="en-US" sz="6000" b="1" i="1" dirty="0">
                <a:solidFill>
                  <a:srgbClr val="FF0000"/>
                </a:solidFill>
              </a:rPr>
              <a:t/>
            </a:r>
            <a:br>
              <a:rPr lang="en-US" sz="6000" b="1" i="1" dirty="0">
                <a:solidFill>
                  <a:srgbClr val="FF0000"/>
                </a:solidFill>
              </a:rPr>
            </a:br>
            <a:endParaRPr lang="en-US" sz="6000" b="1" dirty="0">
              <a:solidFill>
                <a:srgbClr val="FF0000"/>
              </a:solidFill>
            </a:endParaRPr>
          </a:p>
        </p:txBody>
      </p:sp>
      <p:sp>
        <p:nvSpPr>
          <p:cNvPr id="3" name="Content Placeholder 2"/>
          <p:cNvSpPr>
            <a:spLocks noGrp="1"/>
          </p:cNvSpPr>
          <p:nvPr>
            <p:ph idx="1"/>
          </p:nvPr>
        </p:nvSpPr>
        <p:spPr/>
        <p:txBody>
          <a:bodyPr/>
          <a:lstStyle/>
          <a:p>
            <a:pPr marL="571500" indent="-571500">
              <a:lnSpc>
                <a:spcPct val="150000"/>
              </a:lnSpc>
              <a:buAutoNum type="romanUcPeriod"/>
            </a:pPr>
            <a:r>
              <a:rPr lang="vi-VN" b="1" i="1" dirty="0" smtClean="0">
                <a:solidFill>
                  <a:schemeClr val="accent6">
                    <a:lumMod val="75000"/>
                  </a:schemeClr>
                </a:solidFill>
              </a:rPr>
              <a:t>Bật xa về phía trước</a:t>
            </a:r>
          </a:p>
          <a:p>
            <a:pPr marL="571500" indent="-571500">
              <a:lnSpc>
                <a:spcPct val="150000"/>
              </a:lnSpc>
              <a:buAutoNum type="romanUcPeriod"/>
            </a:pPr>
            <a:r>
              <a:rPr lang="vi-VN" b="1" i="1" dirty="0" smtClean="0">
                <a:solidFill>
                  <a:schemeClr val="accent6">
                    <a:lumMod val="75000"/>
                  </a:schemeClr>
                </a:solidFill>
              </a:rPr>
              <a:t>Nằm ngửa gập bụng</a:t>
            </a:r>
            <a:endParaRPr lang="en-US" b="1" i="1" dirty="0">
              <a:solidFill>
                <a:schemeClr val="accent6">
                  <a:lumMod val="75000"/>
                </a:schemeClr>
              </a:solidFill>
            </a:endParaRPr>
          </a:p>
        </p:txBody>
      </p:sp>
    </p:spTree>
    <p:extLst>
      <p:ext uri="{BB962C8B-B14F-4D97-AF65-F5344CB8AC3E}">
        <p14:creationId xmlns:p14="http://schemas.microsoft.com/office/powerpoint/2010/main" val="4248773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209800"/>
            <a:ext cx="7239000" cy="31581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6"/>
            <a:ext cx="9144000" cy="5090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0450"/>
            <a:ext cx="9296400" cy="509073"/>
          </a:xfrm>
          <a:prstGeom prst="rect">
            <a:avLst/>
          </a:prstGeom>
        </p:spPr>
      </p:pic>
    </p:spTree>
    <p:extLst>
      <p:ext uri="{BB962C8B-B14F-4D97-AF65-F5344CB8AC3E}">
        <p14:creationId xmlns:p14="http://schemas.microsoft.com/office/powerpoint/2010/main" val="318920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6000" b="1" dirty="0" smtClean="0">
                <a:solidFill>
                  <a:srgbClr val="FF0000"/>
                </a:solidFill>
              </a:rPr>
              <a:t>A. NHẢY CAO</a:t>
            </a:r>
            <a:endParaRPr lang="en-US" sz="6000" b="1" dirty="0">
              <a:solidFill>
                <a:srgbClr val="FF0000"/>
              </a:solidFill>
            </a:endParaRPr>
          </a:p>
        </p:txBody>
      </p:sp>
      <p:sp>
        <p:nvSpPr>
          <p:cNvPr id="3" name="Content Placeholder 2"/>
          <p:cNvSpPr>
            <a:spLocks noGrp="1"/>
          </p:cNvSpPr>
          <p:nvPr>
            <p:ph idx="1"/>
          </p:nvPr>
        </p:nvSpPr>
        <p:spPr>
          <a:xfrm>
            <a:off x="152400" y="1600200"/>
            <a:ext cx="9296400" cy="4525963"/>
          </a:xfrm>
        </p:spPr>
        <p:txBody>
          <a:bodyPr>
            <a:normAutofit fontScale="92500" lnSpcReduction="20000"/>
          </a:bodyPr>
          <a:lstStyle/>
          <a:p>
            <a:pPr marL="571500" indent="-571500">
              <a:lnSpc>
                <a:spcPct val="200000"/>
              </a:lnSpc>
              <a:buAutoNum type="romanUcPeriod"/>
            </a:pPr>
            <a:r>
              <a:rPr lang="vi-VN" sz="4000" b="1" i="1" dirty="0" smtClean="0">
                <a:solidFill>
                  <a:srgbClr val="C00000"/>
                </a:solidFill>
                <a:latin typeface="+mj-lt"/>
              </a:rPr>
              <a:t>Phân tích kĩ thuật nhảy cao nằm nghiêng</a:t>
            </a:r>
            <a:endParaRPr lang="vi-VN" sz="4000" b="1" i="1" dirty="0" smtClean="0">
              <a:solidFill>
                <a:srgbClr val="C00000"/>
              </a:solidFill>
              <a:latin typeface="+mj-lt"/>
            </a:endParaRPr>
          </a:p>
          <a:p>
            <a:pPr marL="571500" indent="-571500">
              <a:lnSpc>
                <a:spcPct val="200000"/>
              </a:lnSpc>
              <a:buAutoNum type="romanUcPeriod"/>
            </a:pPr>
            <a:r>
              <a:rPr lang="vi-VN" sz="4000" b="1" i="1" dirty="0" smtClean="0">
                <a:solidFill>
                  <a:srgbClr val="C00000"/>
                </a:solidFill>
                <a:latin typeface="+mj-lt"/>
              </a:rPr>
              <a:t>Xác định chân giậm</a:t>
            </a:r>
            <a:endParaRPr lang="vi-VN" sz="4000" b="1" i="1" dirty="0" smtClean="0">
              <a:solidFill>
                <a:srgbClr val="C00000"/>
              </a:solidFill>
              <a:latin typeface="+mj-lt"/>
            </a:endParaRPr>
          </a:p>
          <a:p>
            <a:pPr marL="571500" indent="-571500">
              <a:lnSpc>
                <a:spcPct val="200000"/>
              </a:lnSpc>
              <a:buAutoNum type="romanUcPeriod"/>
            </a:pPr>
            <a:r>
              <a:rPr lang="vi-VN" sz="4000" b="1" i="1" dirty="0" smtClean="0">
                <a:solidFill>
                  <a:srgbClr val="C00000"/>
                </a:solidFill>
                <a:latin typeface="+mj-lt"/>
              </a:rPr>
              <a:t> </a:t>
            </a:r>
            <a:r>
              <a:rPr lang="vi-VN" sz="4000" b="1" i="1" dirty="0" smtClean="0">
                <a:solidFill>
                  <a:srgbClr val="C00000"/>
                </a:solidFill>
                <a:latin typeface="+mj-lt"/>
              </a:rPr>
              <a:t>Đứng tại chỗ đá lăng</a:t>
            </a:r>
            <a:endParaRPr lang="vi-VN" sz="4000" b="1" i="1" dirty="0" smtClean="0">
              <a:solidFill>
                <a:srgbClr val="C00000"/>
              </a:solidFill>
              <a:latin typeface="+mj-lt"/>
            </a:endParaRPr>
          </a:p>
          <a:p>
            <a:pPr marL="571500" indent="-571500">
              <a:lnSpc>
                <a:spcPct val="200000"/>
              </a:lnSpc>
              <a:buAutoNum type="romanUcPeriod"/>
            </a:pPr>
            <a:r>
              <a:rPr lang="vi-VN" sz="4000" b="1" i="1" dirty="0" smtClean="0">
                <a:solidFill>
                  <a:srgbClr val="C00000"/>
                </a:solidFill>
                <a:latin typeface="+mj-lt"/>
              </a:rPr>
              <a:t> </a:t>
            </a:r>
            <a:r>
              <a:rPr lang="vi-VN" sz="4000" b="1" i="1" dirty="0">
                <a:solidFill>
                  <a:srgbClr val="C00000"/>
                </a:solidFill>
                <a:latin typeface="+mj-lt"/>
              </a:rPr>
              <a:t>G</a:t>
            </a:r>
            <a:r>
              <a:rPr lang="vi-VN" sz="4000" b="1" i="1" dirty="0" smtClean="0">
                <a:solidFill>
                  <a:srgbClr val="C00000"/>
                </a:solidFill>
                <a:latin typeface="+mj-lt"/>
              </a:rPr>
              <a:t>iậm nhảy đá lăng</a:t>
            </a:r>
            <a:endParaRPr lang="en-US" sz="4000" b="1" i="1" dirty="0">
              <a:solidFill>
                <a:srgbClr val="C00000"/>
              </a:solidFill>
              <a:latin typeface="+mj-lt"/>
            </a:endParaRPr>
          </a:p>
        </p:txBody>
      </p:sp>
    </p:spTree>
    <p:extLst>
      <p:ext uri="{BB962C8B-B14F-4D97-AF65-F5344CB8AC3E}">
        <p14:creationId xmlns:p14="http://schemas.microsoft.com/office/powerpoint/2010/main"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ảy cao nằm nghiêng.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 y="838200"/>
            <a:ext cx="8839199" cy="5715000"/>
          </a:xfrm>
        </p:spPr>
      </p:pic>
    </p:spTree>
    <p:extLst>
      <p:ext uri="{BB962C8B-B14F-4D97-AF65-F5344CB8AC3E}">
        <p14:creationId xmlns:p14="http://schemas.microsoft.com/office/powerpoint/2010/main" val="3824216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5073"/>
          </a:xfrm>
        </p:spPr>
        <p:txBody>
          <a:bodyPr>
            <a:noAutofit/>
          </a:bodyPr>
          <a:lstStyle/>
          <a:p>
            <a:r>
              <a:rPr lang="vi-VN" sz="3600" b="1" i="1" dirty="0" smtClean="0">
                <a:solidFill>
                  <a:srgbClr val="C00000"/>
                </a:solidFill>
              </a:rPr>
              <a:t>I. Phân </a:t>
            </a:r>
            <a:r>
              <a:rPr lang="vi-VN" sz="3600" b="1" i="1" dirty="0">
                <a:solidFill>
                  <a:srgbClr val="C00000"/>
                </a:solidFill>
              </a:rPr>
              <a:t>tích kĩ thuật nhảy cao nằm nghiêng</a:t>
            </a:r>
            <a:br>
              <a:rPr lang="vi-VN" sz="3600" b="1" i="1" dirty="0">
                <a:solidFill>
                  <a:srgbClr val="C00000"/>
                </a:solidFill>
              </a:rPr>
            </a:br>
            <a:endParaRPr lang="en-US" sz="3600" b="1" dirty="0"/>
          </a:p>
        </p:txBody>
      </p:sp>
      <p:sp>
        <p:nvSpPr>
          <p:cNvPr id="3" name="Content Placeholder 2"/>
          <p:cNvSpPr>
            <a:spLocks noGrp="1"/>
          </p:cNvSpPr>
          <p:nvPr>
            <p:ph idx="1"/>
          </p:nvPr>
        </p:nvSpPr>
        <p:spPr>
          <a:xfrm>
            <a:off x="0" y="990600"/>
            <a:ext cx="9067800" cy="6172200"/>
          </a:xfrm>
        </p:spPr>
        <p:txBody>
          <a:bodyPr>
            <a:normAutofit/>
          </a:bodyPr>
          <a:lstStyle/>
          <a:p>
            <a:pPr lvl="0">
              <a:buFontTx/>
              <a:buChar char="-"/>
            </a:pPr>
            <a:r>
              <a:rPr lang="vi-VN" i="1" dirty="0"/>
              <a:t>Gồm 4 giai đoạn:</a:t>
            </a:r>
            <a:r>
              <a:rPr lang="vi-VN" dirty="0"/>
              <a:t> Chạy đà, giậm nhảy, trên không, tiếp đất.</a:t>
            </a:r>
            <a:endParaRPr lang="en-US" dirty="0"/>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86821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l"/>
            <a:r>
              <a:rPr lang="vi-VN" sz="2400" b="1" i="1" dirty="0">
                <a:solidFill>
                  <a:srgbClr val="FF0000"/>
                </a:solidFill>
              </a:rPr>
              <a:t>1. Chạy đà:</a:t>
            </a:r>
            <a:r>
              <a:rPr lang="vi-VN" sz="2400" dirty="0">
                <a:solidFill>
                  <a:srgbClr val="FF0000"/>
                </a:solidFill>
              </a:rPr>
              <a:t> </a:t>
            </a:r>
            <a:r>
              <a:rPr lang="en-US" sz="2400" dirty="0">
                <a:solidFill>
                  <a:srgbClr val="FF0000"/>
                </a:solidFill>
              </a:rPr>
              <a:t/>
            </a:r>
            <a:br>
              <a:rPr lang="en-US" sz="2400"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34636" y="263236"/>
            <a:ext cx="9372600" cy="6629400"/>
          </a:xfrm>
        </p:spPr>
        <p:txBody>
          <a:bodyPr>
            <a:noAutofit/>
          </a:bodyPr>
          <a:lstStyle/>
          <a:p>
            <a:pPr marL="0" indent="0">
              <a:buNone/>
            </a:pPr>
            <a:r>
              <a:rPr lang="vi-VN" sz="2000" dirty="0" smtClean="0">
                <a:latin typeface="+mj-lt"/>
              </a:rPr>
              <a:t>Góc </a:t>
            </a:r>
            <a:r>
              <a:rPr lang="vi-VN" sz="2000" dirty="0">
                <a:latin typeface="+mj-lt"/>
              </a:rPr>
              <a:t>chạy đà chếch với xà khoảng 30-40 . Giậm nhảy chân phải đứng bên phải của xà theo hướng nhìn vào xà và ngược lại.</a:t>
            </a:r>
            <a:endParaRPr lang="en-US" sz="2000" dirty="0">
              <a:latin typeface="+mj-lt"/>
            </a:endParaRPr>
          </a:p>
          <a:p>
            <a:pPr marL="0" indent="0">
              <a:buNone/>
            </a:pPr>
            <a:r>
              <a:rPr lang="vi-VN" sz="2000" dirty="0">
                <a:latin typeface="+mj-lt"/>
              </a:rPr>
              <a:t>            </a:t>
            </a:r>
            <a:r>
              <a:rPr lang="vi-VN" sz="2000" dirty="0" smtClean="0">
                <a:latin typeface="+mj-lt"/>
              </a:rPr>
              <a:t>- Tư </a:t>
            </a:r>
            <a:r>
              <a:rPr lang="vi-VN" sz="2000" dirty="0">
                <a:latin typeface="+mj-lt"/>
              </a:rPr>
              <a:t>thế chuẩn bị: chân giậm đứng phía sau (bước lẻ) hai chân chạm đất bằng nửa trước bàn chân và khụy gối trọng tâm dồn vào chân trước, thân hơi ngả ra trước, hai tay buông tự nhiên, mắt nhìn xà.</a:t>
            </a:r>
            <a:endParaRPr lang="en-US" sz="2000" dirty="0">
              <a:latin typeface="+mj-lt"/>
            </a:endParaRPr>
          </a:p>
          <a:p>
            <a:pPr marL="0" indent="0">
              <a:buNone/>
            </a:pPr>
            <a:r>
              <a:rPr lang="vi-VN" sz="2000" dirty="0">
                <a:latin typeface="+mj-lt"/>
              </a:rPr>
              <a:t>            </a:t>
            </a:r>
            <a:r>
              <a:rPr lang="vi-VN" sz="2000" dirty="0" smtClean="0">
                <a:latin typeface="+mj-lt"/>
              </a:rPr>
              <a:t>- Chạy </a:t>
            </a:r>
            <a:r>
              <a:rPr lang="vi-VN" sz="2000" dirty="0">
                <a:latin typeface="+mj-lt"/>
              </a:rPr>
              <a:t>đà: Gồm 2 phần:</a:t>
            </a:r>
            <a:endParaRPr lang="en-US" sz="2000" dirty="0">
              <a:latin typeface="+mj-lt"/>
            </a:endParaRPr>
          </a:p>
          <a:p>
            <a:pPr marL="0" indent="0">
              <a:buNone/>
            </a:pPr>
            <a:r>
              <a:rPr lang="vi-VN" sz="2000" dirty="0">
                <a:latin typeface="+mj-lt"/>
              </a:rPr>
              <a:t>      +Phần 1: Từ lúc xuất phát đến trước 3 bước đà cuối, độ dài và tốc dộ bước chạy tăng dần, độ ngã của thân giảm dần.</a:t>
            </a:r>
            <a:endParaRPr lang="en-US" sz="2000" dirty="0">
              <a:latin typeface="+mj-lt"/>
            </a:endParaRPr>
          </a:p>
          <a:p>
            <a:pPr marL="0" indent="0">
              <a:buNone/>
            </a:pPr>
            <a:r>
              <a:rPr lang="vi-VN" sz="2000" dirty="0">
                <a:latin typeface="+mj-lt"/>
              </a:rPr>
              <a:t>     +Phần 2: gồm 3 bước cuối trước khi giậm nhảy</a:t>
            </a:r>
            <a:endParaRPr lang="en-US" sz="2000" dirty="0">
              <a:latin typeface="+mj-lt"/>
            </a:endParaRPr>
          </a:p>
          <a:p>
            <a:pPr marL="0" indent="0">
              <a:buNone/>
            </a:pPr>
            <a:r>
              <a:rPr lang="vi-VN" sz="2000" dirty="0">
                <a:latin typeface="+mj-lt"/>
              </a:rPr>
              <a:t>                    * Bước thứ nhất: chân giậm nhảy bước ra trước nhanh hơn bước trước đó, chạm đất bằng gót chân, tiếp theo đưa nhanh chân lăng ra trước để thực hiện bước thứ 2.</a:t>
            </a:r>
            <a:endParaRPr lang="en-US" sz="2000" dirty="0">
              <a:latin typeface="+mj-lt"/>
            </a:endParaRPr>
          </a:p>
          <a:p>
            <a:pPr marL="0" indent="0">
              <a:buNone/>
            </a:pPr>
            <a:r>
              <a:rPr lang="vi-VN" sz="2000" dirty="0">
                <a:latin typeface="+mj-lt"/>
              </a:rPr>
              <a:t>                  * Bước thứ hai: bước dài nhất trong 3 bước đà cuối, chân chạm đất  </a:t>
            </a:r>
            <a:endParaRPr lang="en-US" sz="2000" dirty="0">
              <a:latin typeface="+mj-lt"/>
            </a:endParaRPr>
          </a:p>
          <a:p>
            <a:pPr marL="0" indent="0">
              <a:buNone/>
            </a:pPr>
            <a:r>
              <a:rPr lang="vi-VN" sz="2000" dirty="0">
                <a:latin typeface="+mj-lt"/>
              </a:rPr>
              <a:t> ( chân lăng) hơi miết bàn chân xuống dưới ra sau, giữ thẳng không ngã vai ra sau. Bàn chân khi chạm đất cần thẳng hướng chạy đà.</a:t>
            </a:r>
            <a:endParaRPr lang="en-US" sz="2000" dirty="0">
              <a:latin typeface="+mj-lt"/>
            </a:endParaRPr>
          </a:p>
          <a:p>
            <a:pPr marL="0" indent="0">
              <a:buNone/>
            </a:pPr>
            <a:r>
              <a:rPr lang="vi-VN" sz="2000" dirty="0">
                <a:latin typeface="+mj-lt"/>
              </a:rPr>
              <a:t>                 * Bước thứ ba: Bước đặt chân vào điểm giậm nhảy, bước này ngắn hơn 2 bước trước cần thực hiện rất nhanh. Khi đặt chân vào điểm giậm nhảy chân gần như thẳng từ gót chân rồi cả bàn, chân lăng co ở phía sau, thân và vai hơi ngã ra sau, đầu và cổ không ngã theo mà hướng mặt về trước, hai tay phối hợp tự nhiên, hai khuỷu hướng ra sau.</a:t>
            </a:r>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3364785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76200" marR="182880" lvl="0" indent="-342900" algn="l">
              <a:lnSpc>
                <a:spcPct val="107000"/>
              </a:lnSpc>
              <a:spcBef>
                <a:spcPts val="0"/>
              </a:spcBef>
            </a:pPr>
            <a:r>
              <a:rPr lang="vi-VN" sz="4000" b="1" dirty="0">
                <a:solidFill>
                  <a:srgbClr val="FF0000"/>
                </a:solidFill>
                <a:ea typeface="Calibri"/>
                <a:cs typeface="Times New Roman"/>
              </a:rPr>
              <a:t>2. Giậm nhảy:</a:t>
            </a:r>
            <a:r>
              <a:rPr lang="vi-VN" sz="4000" dirty="0">
                <a:solidFill>
                  <a:srgbClr val="FF0000"/>
                </a:solidFill>
                <a:ea typeface="Calibri"/>
                <a:cs typeface="Times New Roman"/>
              </a:rPr>
              <a:t> </a:t>
            </a:r>
            <a:r>
              <a:rPr lang="en-US" sz="4000" dirty="0">
                <a:solidFill>
                  <a:srgbClr val="FF0000"/>
                </a:solidFill>
                <a:ea typeface="Calibri"/>
                <a:cs typeface="Times New Roman"/>
              </a:rPr>
              <a:t/>
            </a:r>
            <a:br>
              <a:rPr lang="en-US" sz="4000" dirty="0">
                <a:solidFill>
                  <a:srgbClr val="FF0000"/>
                </a:solidFill>
                <a:ea typeface="Calibri"/>
                <a:cs typeface="Times New Roman"/>
              </a:rPr>
            </a:br>
            <a:endParaRPr lang="en-US" sz="4000" dirty="0">
              <a:solidFill>
                <a:srgbClr val="FF0000"/>
              </a:solidFill>
            </a:endParaRPr>
          </a:p>
        </p:txBody>
      </p:sp>
      <p:sp>
        <p:nvSpPr>
          <p:cNvPr id="3" name="Content Placeholder 2"/>
          <p:cNvSpPr>
            <a:spLocks noGrp="1"/>
          </p:cNvSpPr>
          <p:nvPr>
            <p:ph idx="1"/>
          </p:nvPr>
        </p:nvSpPr>
        <p:spPr>
          <a:xfrm>
            <a:off x="6927" y="1295400"/>
            <a:ext cx="9144000" cy="4525963"/>
          </a:xfrm>
        </p:spPr>
        <p:txBody>
          <a:bodyPr>
            <a:noAutofit/>
          </a:bodyPr>
          <a:lstStyle/>
          <a:p>
            <a:pPr marL="400050" marR="182880" lvl="1" indent="0">
              <a:lnSpc>
                <a:spcPct val="107000"/>
              </a:lnSpc>
              <a:spcBef>
                <a:spcPts val="0"/>
              </a:spcBef>
              <a:buNone/>
            </a:pPr>
            <a:r>
              <a:rPr lang="vi-VN" sz="3200" dirty="0" smtClean="0">
                <a:latin typeface="Times New Roman"/>
                <a:ea typeface="Calibri"/>
                <a:cs typeface="Times New Roman"/>
              </a:rPr>
              <a:t>      Sau </a:t>
            </a:r>
            <a:r>
              <a:rPr lang="vi-VN" sz="3200" dirty="0">
                <a:latin typeface="Times New Roman"/>
                <a:ea typeface="Calibri"/>
                <a:cs typeface="Times New Roman"/>
              </a:rPr>
              <a:t>khi đặt chân giậm vào điểm giậm nhảy, chân giậm hơi chùng ở gối tạo thế co cơ, sau đó dồn sức để giậm nhảy. Khi đá lăng chân ra trước chủ động dùng sức của đùi và độ linh hoạt của khớp hông đá chân lên cao. Hai tay phối hợp gần như đồng thời với chân lăng, đánh hơi vòng xuống dưới lên cao, khi 2 khuỷu tay đến ngang vai thì dừng lại để tạo thế nâng người lên.</a:t>
            </a:r>
            <a:endParaRPr lang="en-US" sz="32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226988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vi-VN" b="1" i="1" dirty="0">
                <a:solidFill>
                  <a:srgbClr val="FF0000"/>
                </a:solidFill>
                <a:ea typeface="Calibri"/>
                <a:cs typeface="Times New Roman"/>
              </a:rPr>
              <a:t>3. Trên không:</a:t>
            </a:r>
            <a:r>
              <a:rPr lang="vi-VN" dirty="0">
                <a:solidFill>
                  <a:srgbClr val="FF0000"/>
                </a:solidFill>
                <a:ea typeface="Calibri"/>
                <a:cs typeface="Times New Roman"/>
              </a:rPr>
              <a:t> </a:t>
            </a:r>
            <a:r>
              <a:rPr lang="en-US" sz="3600" dirty="0">
                <a:solidFill>
                  <a:srgbClr val="FF0000"/>
                </a:solidFill>
                <a:ea typeface="Calibri"/>
                <a:cs typeface="Times New Roman"/>
              </a:rPr>
              <a:t/>
            </a:r>
            <a:br>
              <a:rPr lang="en-US" sz="3600" dirty="0">
                <a:solidFill>
                  <a:srgbClr val="FF0000"/>
                </a:solidFill>
                <a:ea typeface="Calibri"/>
                <a:cs typeface="Times New Roman"/>
              </a:rPr>
            </a:br>
            <a:endParaRPr lang="en-US" dirty="0">
              <a:solidFill>
                <a:srgbClr val="FF0000"/>
              </a:solidFill>
            </a:endParaRPr>
          </a:p>
        </p:txBody>
      </p:sp>
      <p:sp>
        <p:nvSpPr>
          <p:cNvPr id="3" name="Content Placeholder 2"/>
          <p:cNvSpPr>
            <a:spLocks noGrp="1"/>
          </p:cNvSpPr>
          <p:nvPr>
            <p:ph idx="1"/>
          </p:nvPr>
        </p:nvSpPr>
        <p:spPr/>
        <p:txBody>
          <a:bodyPr/>
          <a:lstStyle/>
          <a:p>
            <a:pPr marL="0" marR="182880" indent="0">
              <a:lnSpc>
                <a:spcPct val="107000"/>
              </a:lnSpc>
              <a:spcBef>
                <a:spcPts val="0"/>
              </a:spcBef>
              <a:spcAft>
                <a:spcPts val="0"/>
              </a:spcAft>
              <a:buNone/>
            </a:pPr>
            <a:r>
              <a:rPr lang="vi-VN" dirty="0" smtClean="0">
                <a:latin typeface="Times New Roman"/>
                <a:ea typeface="Calibri"/>
                <a:cs typeface="Times New Roman"/>
              </a:rPr>
              <a:t>Bắt </a:t>
            </a:r>
            <a:r>
              <a:rPr lang="vi-VN" dirty="0">
                <a:latin typeface="Times New Roman"/>
                <a:ea typeface="Calibri"/>
                <a:cs typeface="Times New Roman"/>
              </a:rPr>
              <a:t>đầu từ khi chân giậm rời khỏi mặt đất, tiếp theo co nhanh chân giậm nhảy đồng thời xoay mũi chân lăng về phía xà tạo cho thân người nằm nghiêng so với xà </a:t>
            </a:r>
            <a:r>
              <a:rPr lang="vi-VN" dirty="0" smtClean="0">
                <a:latin typeface="Times New Roman"/>
                <a:ea typeface="Calibri"/>
                <a:cs typeface="Times New Roman"/>
              </a:rPr>
              <a:t>( </a:t>
            </a:r>
            <a:r>
              <a:rPr lang="vi-VN" dirty="0">
                <a:latin typeface="Times New Roman"/>
                <a:ea typeface="Calibri"/>
                <a:cs typeface="Times New Roman"/>
              </a:rPr>
              <a:t>chân giậm nhảy co phía dưới, chân lăng thẳng phía trên giống như tư thế nằm nghiêng), hai tay phối hợp khéo léo qua xà.</a:t>
            </a:r>
            <a:endParaRPr lang="en-US" sz="24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298363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182880" lvl="0" indent="-342900" algn="l">
              <a:lnSpc>
                <a:spcPct val="107000"/>
              </a:lnSpc>
              <a:spcBef>
                <a:spcPts val="0"/>
              </a:spcBef>
            </a:pPr>
            <a:r>
              <a:rPr lang="vi-VN" sz="3600" b="1" i="1" dirty="0">
                <a:solidFill>
                  <a:srgbClr val="FF0000"/>
                </a:solidFill>
                <a:ea typeface="Calibri"/>
                <a:cs typeface="Times New Roman"/>
              </a:rPr>
              <a:t>4. Tiếp đất:</a:t>
            </a:r>
            <a:r>
              <a:rPr lang="vi-VN" sz="3600" dirty="0">
                <a:solidFill>
                  <a:srgbClr val="FF0000"/>
                </a:solidFill>
                <a:ea typeface="Calibri"/>
                <a:cs typeface="Times New Roman"/>
              </a:rPr>
              <a:t> </a:t>
            </a:r>
            <a:r>
              <a:rPr lang="en-US" sz="3600" dirty="0">
                <a:solidFill>
                  <a:srgbClr val="FF0000"/>
                </a:solidFill>
                <a:ea typeface="Calibri"/>
                <a:cs typeface="Times New Roman"/>
              </a:rPr>
              <a:t/>
            </a:r>
            <a:br>
              <a:rPr lang="en-US" sz="3600" dirty="0">
                <a:solidFill>
                  <a:srgbClr val="FF0000"/>
                </a:solidFill>
                <a:ea typeface="Calibri"/>
                <a:cs typeface="Times New Roman"/>
              </a:rPr>
            </a:br>
            <a:endParaRPr lang="en-US" sz="3600" dirty="0">
              <a:solidFill>
                <a:srgbClr val="FF0000"/>
              </a:solidFill>
            </a:endParaRPr>
          </a:p>
        </p:txBody>
      </p:sp>
      <p:sp>
        <p:nvSpPr>
          <p:cNvPr id="3" name="Content Placeholder 2"/>
          <p:cNvSpPr>
            <a:spLocks noGrp="1"/>
          </p:cNvSpPr>
          <p:nvPr>
            <p:ph idx="1"/>
          </p:nvPr>
        </p:nvSpPr>
        <p:spPr>
          <a:xfrm>
            <a:off x="76200" y="1600200"/>
            <a:ext cx="8991600" cy="4525963"/>
          </a:xfrm>
        </p:spPr>
        <p:txBody>
          <a:bodyPr/>
          <a:lstStyle/>
          <a:p>
            <a:pPr marL="0" marR="182880" indent="0">
              <a:lnSpc>
                <a:spcPct val="107000"/>
              </a:lnSpc>
              <a:spcBef>
                <a:spcPts val="0"/>
              </a:spcBef>
              <a:spcAft>
                <a:spcPts val="0"/>
              </a:spcAft>
              <a:buNone/>
            </a:pPr>
            <a:r>
              <a:rPr lang="vi-VN" dirty="0" smtClean="0">
                <a:latin typeface="Times New Roman"/>
                <a:ea typeface="Calibri"/>
                <a:cs typeface="Times New Roman"/>
              </a:rPr>
              <a:t>          Sau </a:t>
            </a:r>
            <a:r>
              <a:rPr lang="vi-VN" dirty="0">
                <a:latin typeface="Times New Roman"/>
                <a:ea typeface="Calibri"/>
                <a:cs typeface="Times New Roman"/>
              </a:rPr>
              <a:t>khi qua xà chân giậm nhảy duỗi nhanh để chủ động tiếp dất, hai tay duỗi ra để hỗ trợ và giữ thăng bằng. Khi chân giậm nhảy bắt đầu tiếp đất cần chủ động chùng chân để giảm chấn động, lúc này phối hợp chống hai tay và đưa chân lăng chạm đất.</a:t>
            </a:r>
            <a:endParaRPr lang="en-US" sz="24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3194496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1099</Words>
  <Application>Microsoft Office PowerPoint</Application>
  <PresentationFormat>On-screen Show (4:3)</PresentationFormat>
  <Paragraphs>71</Paragraphs>
  <Slides>21</Slides>
  <Notes>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NỘI DUNG CHÍNH</vt:lpstr>
      <vt:lpstr>A. NHẢY CAO</vt:lpstr>
      <vt:lpstr>PowerPoint Presentation</vt:lpstr>
      <vt:lpstr>I. Phân tích kĩ thuật nhảy cao nằm nghiêng </vt:lpstr>
      <vt:lpstr>1. Chạy đà:  </vt:lpstr>
      <vt:lpstr>2. Giậm nhảy:  </vt:lpstr>
      <vt:lpstr>3. Trên không:  </vt:lpstr>
      <vt:lpstr>4. Tiếp đất:  </vt:lpstr>
      <vt:lpstr>II. Xác định chân giậm </vt:lpstr>
      <vt:lpstr>III. Đứng tại chỗ đá lăng </vt:lpstr>
      <vt:lpstr>IV. Giậm nhảy đá lăng </vt:lpstr>
      <vt:lpstr>Một bước giậm nhảy đá lăng:</vt:lpstr>
      <vt:lpstr>IV. Giậm nhảy đá lăng </vt:lpstr>
      <vt:lpstr>B. BÀI THỂ DỤC</vt:lpstr>
      <vt:lpstr>Động tác 3: Tay vai</vt:lpstr>
      <vt:lpstr>Động tác 3: Tay vai</vt:lpstr>
      <vt:lpstr>Động tác 4: Tay ngực</vt:lpstr>
      <vt:lpstr>Động tác 4: Tay ngực</vt:lpstr>
      <vt:lpstr>C. THỂ LỰC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26</cp:revision>
  <dcterms:created xsi:type="dcterms:W3CDTF">2021-09-01T11:32:04Z</dcterms:created>
  <dcterms:modified xsi:type="dcterms:W3CDTF">2021-09-04T13:40:09Z</dcterms:modified>
</cp:coreProperties>
</file>