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0" r:id="rId8"/>
    <p:sldId id="262" r:id="rId9"/>
    <p:sldId id="271"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08" y="-3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F55DB4-8296-4B51-AEE8-DB73093D8E61}"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351728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F55DB4-8296-4B51-AEE8-DB73093D8E61}"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23681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F55DB4-8296-4B51-AEE8-DB73093D8E61}"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190184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F55DB4-8296-4B51-AEE8-DB73093D8E61}"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369354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F55DB4-8296-4B51-AEE8-DB73093D8E61}"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134484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F55DB4-8296-4B51-AEE8-DB73093D8E61}"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4213828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F55DB4-8296-4B51-AEE8-DB73093D8E61}" type="datetimeFigureOut">
              <a:rPr lang="en-US" smtClean="0"/>
              <a:t>9/19/2021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1123274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F55DB4-8296-4B51-AEE8-DB73093D8E61}" type="datetimeFigureOut">
              <a:rPr lang="en-US" smtClean="0"/>
              <a:t>9/19/2021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771597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F55DB4-8296-4B51-AEE8-DB73093D8E61}" type="datetimeFigureOut">
              <a:rPr lang="en-US" smtClean="0"/>
              <a:t>9/19/2021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2277717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F55DB4-8296-4B51-AEE8-DB73093D8E61}"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4067001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F55DB4-8296-4B51-AEE8-DB73093D8E61}"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60605-D0B4-4FA9-AB54-C304D60CCF2D}" type="slidenum">
              <a:rPr lang="en-US" smtClean="0"/>
              <a:t>‹#›</a:t>
            </a:fld>
            <a:endParaRPr lang="en-US"/>
          </a:p>
        </p:txBody>
      </p:sp>
    </p:spTree>
    <p:extLst>
      <p:ext uri="{BB962C8B-B14F-4D97-AF65-F5344CB8AC3E}">
        <p14:creationId xmlns:p14="http://schemas.microsoft.com/office/powerpoint/2010/main" val="161382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55DB4-8296-4B51-AEE8-DB73093D8E61}" type="datetimeFigureOut">
              <a:rPr lang="en-US" smtClean="0"/>
              <a:t>9/19/2021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60605-D0B4-4FA9-AB54-C304D60CCF2D}" type="slidenum">
              <a:rPr lang="en-US" smtClean="0"/>
              <a:t>‹#›</a:t>
            </a:fld>
            <a:endParaRPr lang="en-US"/>
          </a:p>
        </p:txBody>
      </p:sp>
    </p:spTree>
    <p:extLst>
      <p:ext uri="{BB962C8B-B14F-4D97-AF65-F5344CB8AC3E}">
        <p14:creationId xmlns:p14="http://schemas.microsoft.com/office/powerpoint/2010/main" val="660573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jfif"/><Relationship Id="rId2" Type="http://schemas.openxmlformats.org/officeDocument/2006/relationships/image" Target="../media/image18.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1.jfif"/><Relationship Id="rId2" Type="http://schemas.openxmlformats.org/officeDocument/2006/relationships/image" Target="../media/image20.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3.jfif"/><Relationship Id="rId2" Type="http://schemas.openxmlformats.org/officeDocument/2006/relationships/image" Target="../media/image2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f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image" Target="../media/image5.jfif"/><Relationship Id="rId1" Type="http://schemas.openxmlformats.org/officeDocument/2006/relationships/slideLayout" Target="../slideLayouts/slideLayout2.xml"/><Relationship Id="rId6" Type="http://schemas.openxmlformats.org/officeDocument/2006/relationships/image" Target="../media/image9.jfif"/><Relationship Id="rId5" Type="http://schemas.openxmlformats.org/officeDocument/2006/relationships/image" Target="../media/image8.jfif"/><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fif"/><Relationship Id="rId2" Type="http://schemas.openxmlformats.org/officeDocument/2006/relationships/image" Target="../media/image10.jfif"/><Relationship Id="rId1" Type="http://schemas.openxmlformats.org/officeDocument/2006/relationships/slideLayout" Target="../slideLayouts/slideLayout2.xml"/><Relationship Id="rId4" Type="http://schemas.openxmlformats.org/officeDocument/2006/relationships/image" Target="../media/image12.jfif"/></Relationships>
</file>

<file path=ppt/slides/_rels/slide8.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fif"/><Relationship Id="rId2" Type="http://schemas.openxmlformats.org/officeDocument/2006/relationships/image" Target="../media/image15.jfif"/><Relationship Id="rId1" Type="http://schemas.openxmlformats.org/officeDocument/2006/relationships/slideLayout" Target="../slideLayouts/slideLayout2.xml"/><Relationship Id="rId4" Type="http://schemas.openxmlformats.org/officeDocument/2006/relationships/image" Target="../media/image17.jfi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2133600" y="391885"/>
            <a:ext cx="8081554" cy="400110"/>
          </a:xfrm>
          <a:prstGeom prst="rect">
            <a:avLst/>
          </a:prstGeom>
          <a:noFill/>
        </p:spPr>
        <p:txBody>
          <a:bodyPr wrap="square" rtlCol="0">
            <a:spAutoFit/>
          </a:bodyPr>
          <a:lstStyle/>
          <a:p>
            <a:r>
              <a:rPr lang="nl-NL" sz="2000" b="1" i="1" u="sng" dirty="0">
                <a:solidFill>
                  <a:srgbClr val="00B050"/>
                </a:solidFill>
                <a:latin typeface="Arial" panose="020B0604020202020204" pitchFamily="34" charset="0"/>
                <a:cs typeface="Arial" panose="020B0604020202020204" pitchFamily="34" charset="0"/>
              </a:rPr>
              <a:t>Bài 6:</a:t>
            </a:r>
            <a:r>
              <a:rPr lang="nl-NL" sz="2000" b="1" dirty="0">
                <a:solidFill>
                  <a:srgbClr val="00B050"/>
                </a:solidFill>
                <a:latin typeface="Arial" panose="020B0604020202020204" pitchFamily="34" charset="0"/>
                <a:cs typeface="Arial" panose="020B0604020202020204" pitchFamily="34" charset="0"/>
              </a:rPr>
              <a:t> CÁC CHẤT DINH DƯỠNG CUNG CẤP CHO VẬT NUÔI.</a:t>
            </a:r>
            <a:endParaRPr lang="en-US" sz="2000" dirty="0">
              <a:solidFill>
                <a:srgbClr val="00B050"/>
              </a:solidFill>
              <a:latin typeface="Arial" panose="020B0604020202020204" pitchFamily="34" charset="0"/>
              <a:cs typeface="Arial" panose="020B0604020202020204" pitchFamily="34" charset="0"/>
            </a:endParaRPr>
          </a:p>
        </p:txBody>
      </p:sp>
      <p:sp>
        <p:nvSpPr>
          <p:cNvPr id="5" name="TextBox 4"/>
          <p:cNvSpPr txBox="1"/>
          <p:nvPr/>
        </p:nvSpPr>
        <p:spPr>
          <a:xfrm>
            <a:off x="609599" y="992777"/>
            <a:ext cx="9396550" cy="1292662"/>
          </a:xfrm>
          <a:prstGeom prst="rect">
            <a:avLst/>
          </a:prstGeom>
          <a:noFill/>
        </p:spPr>
        <p:txBody>
          <a:bodyPr wrap="square" rtlCol="0">
            <a:spAutoFit/>
          </a:bodyPr>
          <a:lstStyle/>
          <a:p>
            <a:r>
              <a:rPr lang="en-US" dirty="0">
                <a:solidFill>
                  <a:srgbClr val="FF0000"/>
                </a:solidFill>
                <a:latin typeface="Arial" panose="020B0604020202020204" pitchFamily="34" charset="0"/>
                <a:cs typeface="Arial" panose="020B0604020202020204" pitchFamily="34" charset="0"/>
              </a:rPr>
              <a:t>*NỘI DUNG CẦN ĐẠT</a:t>
            </a:r>
            <a:r>
              <a:rPr lang="en-US" dirty="0">
                <a:latin typeface="Arial" panose="020B0604020202020204" pitchFamily="34" charset="0"/>
                <a:cs typeface="Arial" panose="020B0604020202020204" pitchFamily="34" charset="0"/>
              </a:rPr>
              <a:t>:</a:t>
            </a:r>
          </a:p>
          <a:p>
            <a:pPr marL="285750" indent="-285750">
              <a:buFontTx/>
              <a:buChar char="-"/>
            </a:pPr>
            <a:r>
              <a:rPr lang="en-US" sz="2000" dirty="0" err="1">
                <a:solidFill>
                  <a:srgbClr val="00B050"/>
                </a:solidFill>
                <a:latin typeface="Arial" panose="020B0604020202020204" pitchFamily="34" charset="0"/>
                <a:cs typeface="Arial" panose="020B0604020202020204" pitchFamily="34" charset="0"/>
              </a:rPr>
              <a:t>Phân</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biệt</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được</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các</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chất</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dinh</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dưỡng</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cơ</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bản</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như</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Bột</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đường</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đạm</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béo</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khoáng</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sinh</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tố</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xơ</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kháng</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sinh</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và</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sunfamid</a:t>
            </a:r>
            <a:r>
              <a:rPr lang="en-US" sz="2000" dirty="0">
                <a:solidFill>
                  <a:srgbClr val="00B050"/>
                </a:solidFill>
                <a:latin typeface="Arial" panose="020B0604020202020204" pitchFamily="34" charset="0"/>
                <a:cs typeface="Arial" panose="020B0604020202020204" pitchFamily="34" charset="0"/>
              </a:rPr>
              <a:t>.</a:t>
            </a:r>
          </a:p>
          <a:p>
            <a:pPr marL="285750" indent="-285750">
              <a:buFontTx/>
              <a:buChar char="-"/>
            </a:pPr>
            <a:r>
              <a:rPr lang="en-US" sz="2000" dirty="0" err="1">
                <a:solidFill>
                  <a:srgbClr val="00B050"/>
                </a:solidFill>
                <a:latin typeface="Arial" panose="020B0604020202020204" pitchFamily="34" charset="0"/>
                <a:cs typeface="Arial" panose="020B0604020202020204" pitchFamily="34" charset="0"/>
              </a:rPr>
              <a:t>Biết</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cách</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nuôi</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dưỡng</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vật</a:t>
            </a:r>
            <a:r>
              <a:rPr lang="en-US" sz="2000" dirty="0">
                <a:solidFill>
                  <a:srgbClr val="00B050"/>
                </a:solidFill>
                <a:latin typeface="Arial" panose="020B0604020202020204" pitchFamily="34" charset="0"/>
                <a:cs typeface="Arial" panose="020B0604020202020204" pitchFamily="34" charset="0"/>
              </a:rPr>
              <a:t> </a:t>
            </a:r>
            <a:r>
              <a:rPr lang="en-US" sz="2000" dirty="0" err="1">
                <a:solidFill>
                  <a:srgbClr val="00B050"/>
                </a:solidFill>
                <a:latin typeface="Arial" panose="020B0604020202020204" pitchFamily="34" charset="0"/>
                <a:cs typeface="Arial" panose="020B0604020202020204" pitchFamily="34" charset="0"/>
              </a:rPr>
              <a:t>nuôi</a:t>
            </a:r>
            <a:r>
              <a:rPr lang="en-US" sz="2000" dirty="0">
                <a:solidFill>
                  <a:srgbClr val="00B050"/>
                </a:solidFill>
                <a:latin typeface="Arial" panose="020B0604020202020204" pitchFamily="34" charset="0"/>
                <a:cs typeface="Arial" panose="020B0604020202020204" pitchFamily="34" charset="0"/>
              </a:rPr>
              <a:t>. </a:t>
            </a:r>
          </a:p>
        </p:txBody>
      </p:sp>
      <p:sp>
        <p:nvSpPr>
          <p:cNvPr id="7" name="TextBox 6"/>
          <p:cNvSpPr txBox="1"/>
          <p:nvPr/>
        </p:nvSpPr>
        <p:spPr>
          <a:xfrm>
            <a:off x="618309" y="2481943"/>
            <a:ext cx="4902925" cy="923330"/>
          </a:xfrm>
          <a:prstGeom prst="rect">
            <a:avLst/>
          </a:prstGeom>
          <a:noFill/>
        </p:spPr>
        <p:txBody>
          <a:bodyPr wrap="square" rtlCol="0">
            <a:spAutoFit/>
          </a:bodyPr>
          <a:lstStyle/>
          <a:p>
            <a:r>
              <a:rPr lang="en-US" dirty="0">
                <a:solidFill>
                  <a:srgbClr val="FF0000"/>
                </a:solidFill>
              </a:rPr>
              <a:t>* NỘI DUNG BÀI HỌC:</a:t>
            </a:r>
          </a:p>
          <a:p>
            <a:pPr marL="400050" indent="-400050">
              <a:buAutoNum type="romanUcPeriod"/>
            </a:pPr>
            <a:r>
              <a:rPr lang="en-US" dirty="0">
                <a:solidFill>
                  <a:srgbClr val="00B050"/>
                </a:solidFill>
              </a:rPr>
              <a:t>CÁC CHẤT DINH DƯỠNG CĂN BẢN.</a:t>
            </a:r>
          </a:p>
          <a:p>
            <a:pPr marL="400050" indent="-400050">
              <a:buAutoNum type="romanUcPeriod"/>
            </a:pPr>
            <a:r>
              <a:rPr lang="en-US" dirty="0">
                <a:solidFill>
                  <a:srgbClr val="00B050"/>
                </a:solidFill>
              </a:rPr>
              <a:t>CÁCH NUÔI DƯỠNG VẬT NUÔI.</a:t>
            </a:r>
          </a:p>
        </p:txBody>
      </p:sp>
    </p:spTree>
    <p:extLst>
      <p:ext uri="{BB962C8B-B14F-4D97-AF65-F5344CB8AC3E}">
        <p14:creationId xmlns:p14="http://schemas.microsoft.com/office/powerpoint/2010/main" val="1312092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352425" y="356473"/>
            <a:ext cx="11153775" cy="1477328"/>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a:t>
            </a:r>
            <a:r>
              <a:rPr lang="nl-NL" b="1" u="sng" dirty="0">
                <a:solidFill>
                  <a:schemeClr val="accent2"/>
                </a:solidFill>
                <a:latin typeface="Arial" panose="020B0604020202020204" pitchFamily="34" charset="0"/>
                <a:cs typeface="Arial" panose="020B0604020202020204" pitchFamily="34" charset="0"/>
              </a:rPr>
              <a:t>Sinh tố D</a:t>
            </a:r>
            <a:r>
              <a:rPr lang="nl-NL" dirty="0">
                <a:solidFill>
                  <a:schemeClr val="accent2"/>
                </a:solidFill>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Liên quan đến quá trình kết hợp Ca, P. </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thú sẽ yếu chân, lông xù đưa đến </a:t>
            </a:r>
            <a:r>
              <a:rPr lang="nl-NL" i="1" dirty="0">
                <a:latin typeface="Arial" panose="020B0604020202020204" pitchFamily="34" charset="0"/>
                <a:cs typeface="Arial" panose="020B0604020202020204" pitchFamily="34" charset="0"/>
              </a:rPr>
              <a:t>giảm Ca máu, co giật cứng cơ thể dẫn đến chết.</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Cung cấp</a:t>
            </a:r>
            <a:r>
              <a:rPr lang="nl-NL" dirty="0">
                <a:latin typeface="Arial" panose="020B0604020202020204" pitchFamily="34" charset="0"/>
                <a:cs typeface="Arial" panose="020B0604020202020204" pitchFamily="34" charset="0"/>
              </a:rPr>
              <a:t>: cho thú tắm nắng, cho uống, tiêm.</a:t>
            </a:r>
            <a:endParaRPr lang="en-US" dirty="0">
              <a:latin typeface="Arial" panose="020B0604020202020204" pitchFamily="34" charset="0"/>
              <a:cs typeface="Arial" panose="020B0604020202020204" pitchFamily="34" charset="0"/>
            </a:endParaRPr>
          </a:p>
          <a:p>
            <a:r>
              <a:rPr lang="nl-NL" dirty="0"/>
              <a:t> </a:t>
            </a:r>
            <a:endParaRPr lang="en-US" dirty="0"/>
          </a:p>
          <a:p>
            <a:endParaRPr lang="en-US" dirty="0"/>
          </a:p>
        </p:txBody>
      </p:sp>
      <p:sp>
        <p:nvSpPr>
          <p:cNvPr id="6" name="TextBox 5"/>
          <p:cNvSpPr txBox="1"/>
          <p:nvPr/>
        </p:nvSpPr>
        <p:spPr>
          <a:xfrm>
            <a:off x="285749" y="1409700"/>
            <a:ext cx="11287125" cy="1477328"/>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a:t>
            </a:r>
            <a:r>
              <a:rPr lang="nl-NL" b="1" u="sng" dirty="0">
                <a:solidFill>
                  <a:schemeClr val="accent2"/>
                </a:solidFill>
                <a:latin typeface="Arial" panose="020B0604020202020204" pitchFamily="34" charset="0"/>
                <a:cs typeface="Arial" panose="020B0604020202020204" pitchFamily="34" charset="0"/>
              </a:rPr>
              <a:t>Sinh tố E</a:t>
            </a:r>
            <a:r>
              <a:rPr lang="nl-NL" b="1" dirty="0">
                <a:latin typeface="Arial" panose="020B0604020202020204" pitchFamily="34" charset="0"/>
                <a:cs typeface="Arial" panose="020B0604020202020204" pitchFamily="34" charset="0"/>
              </a:rPr>
              <a:t>:</a:t>
            </a:r>
            <a:r>
              <a:rPr lang="nl-NL" dirty="0">
                <a:latin typeface="Arial" panose="020B0604020202020204" pitchFamily="34" charset="0"/>
                <a:cs typeface="Arial" panose="020B0604020202020204" pitchFamily="34" charset="0"/>
              </a:rPr>
              <a:t> sinh tố sinh sản. </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Khả năng sinh sản của thú đực và cái bị suy thoái. Gây chứng bệnh ở não, làm thú đi </a:t>
            </a:r>
            <a:r>
              <a:rPr lang="nl-NL" i="1" dirty="0">
                <a:latin typeface="Arial" panose="020B0604020202020204" pitchFamily="34" charset="0"/>
                <a:cs typeface="Arial" panose="020B0604020202020204" pitchFamily="34" charset="0"/>
              </a:rPr>
              <a:t>đứng mất thăng bằng, co giật và chết.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Ăn hạt nẩy mầm hoặc tiêm, uống.</a:t>
            </a:r>
            <a:endParaRPr lang="en-US" dirty="0">
              <a:latin typeface="Arial" panose="020B0604020202020204" pitchFamily="34" charset="0"/>
              <a:cs typeface="Arial" panose="020B0604020202020204" pitchFamily="34" charset="0"/>
            </a:endParaRPr>
          </a:p>
          <a:p>
            <a:endParaRPr lang="en-US" dirty="0"/>
          </a:p>
        </p:txBody>
      </p:sp>
      <p:sp>
        <p:nvSpPr>
          <p:cNvPr id="2" name="TextBox 1"/>
          <p:cNvSpPr txBox="1"/>
          <p:nvPr/>
        </p:nvSpPr>
        <p:spPr>
          <a:xfrm>
            <a:off x="271461" y="2739926"/>
            <a:ext cx="11315700" cy="1200329"/>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a:t>
            </a:r>
            <a:r>
              <a:rPr lang="nl-NL" b="1" u="sng" dirty="0">
                <a:solidFill>
                  <a:schemeClr val="accent2"/>
                </a:solidFill>
                <a:latin typeface="Arial" panose="020B0604020202020204" pitchFamily="34" charset="0"/>
                <a:cs typeface="Arial" panose="020B0604020202020204" pitchFamily="34" charset="0"/>
              </a:rPr>
              <a:t>Sinh tố B</a:t>
            </a:r>
            <a:r>
              <a:rPr lang="nl-NL" b="1" u="sng" baseline="-25000" dirty="0">
                <a:solidFill>
                  <a:schemeClr val="accent2"/>
                </a:solidFill>
                <a:latin typeface="Arial" panose="020B0604020202020204" pitchFamily="34" charset="0"/>
                <a:cs typeface="Arial" panose="020B0604020202020204" pitchFamily="34" charset="0"/>
              </a:rPr>
              <a:t>1</a:t>
            </a:r>
            <a:r>
              <a:rPr lang="nl-NL" b="1" u="sng" dirty="0">
                <a:solidFill>
                  <a:schemeClr val="accent2"/>
                </a:solidFill>
                <a:latin typeface="Arial" panose="020B0604020202020204" pitchFamily="34" charset="0"/>
                <a:cs typeface="Arial" panose="020B0604020202020204" pitchFamily="34" charset="0"/>
              </a:rPr>
              <a:t>, B</a:t>
            </a:r>
            <a:r>
              <a:rPr lang="nl-NL" b="1" u="sng" baseline="-25000" dirty="0">
                <a:solidFill>
                  <a:schemeClr val="accent2"/>
                </a:solidFill>
                <a:latin typeface="Arial" panose="020B0604020202020204" pitchFamily="34" charset="0"/>
                <a:cs typeface="Arial" panose="020B0604020202020204" pitchFamily="34" charset="0"/>
              </a:rPr>
              <a:t>2</a:t>
            </a:r>
            <a:r>
              <a:rPr lang="nl-NL" b="1" u="sng" dirty="0">
                <a:solidFill>
                  <a:schemeClr val="accent2"/>
                </a:solidFill>
                <a:latin typeface="Arial" panose="020B0604020202020204" pitchFamily="34" charset="0"/>
                <a:cs typeface="Arial" panose="020B0604020202020204" pitchFamily="34" charset="0"/>
              </a:rPr>
              <a:t>, B</a:t>
            </a:r>
            <a:r>
              <a:rPr lang="nl-NL" b="1" u="sng" baseline="-25000" dirty="0">
                <a:solidFill>
                  <a:schemeClr val="accent2"/>
                </a:solidFill>
                <a:latin typeface="Arial" panose="020B0604020202020204" pitchFamily="34" charset="0"/>
                <a:cs typeface="Arial" panose="020B0604020202020204" pitchFamily="34" charset="0"/>
              </a:rPr>
              <a:t>6</a:t>
            </a:r>
            <a:r>
              <a:rPr lang="nl-NL" dirty="0">
                <a:solidFill>
                  <a:schemeClr val="accent2"/>
                </a:solidFill>
                <a:latin typeface="Arial" panose="020B0604020202020204" pitchFamily="34" charset="0"/>
                <a:cs typeface="Arial" panose="020B0604020202020204" pitchFamily="34" charset="0"/>
              </a:rPr>
              <a:t>:</a:t>
            </a:r>
            <a:r>
              <a:rPr lang="nl-NL" dirty="0">
                <a:latin typeface="Arial" panose="020B0604020202020204" pitchFamily="34" charset="0"/>
                <a:cs typeface="Arial" panose="020B0604020202020204" pitchFamily="34" charset="0"/>
              </a:rPr>
              <a:t> Ảnh hưởng đến hệ thần kinh và các quá trình chuyển hóa chất dinh dưỡng. </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thú sẽ kém ăn, chậm lớn, ảnh hưởng hệ thần kinh: Co giật. Run rẫy, bại liệt.</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Trong cám các loại (mới), men bia, bột thịt, bột cá hoặc tiêm, uống.</a:t>
            </a:r>
            <a:endParaRPr lang="en-US" dirty="0">
              <a:latin typeface="Arial" panose="020B0604020202020204" pitchFamily="34" charset="0"/>
              <a:cs typeface="Arial" panose="020B0604020202020204" pitchFamily="34" charset="0"/>
            </a:endParaRPr>
          </a:p>
          <a:p>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2525" y="3867744"/>
            <a:ext cx="3495675" cy="2914056"/>
          </a:xfrm>
          <a:prstGeom prst="rect">
            <a:avLst/>
          </a:prstGeom>
        </p:spPr>
      </p:pic>
      <p:sp>
        <p:nvSpPr>
          <p:cNvPr id="13" name="TextBox 12"/>
          <p:cNvSpPr txBox="1"/>
          <p:nvPr/>
        </p:nvSpPr>
        <p:spPr>
          <a:xfrm>
            <a:off x="2381250" y="4962525"/>
            <a:ext cx="1476375" cy="400110"/>
          </a:xfrm>
          <a:prstGeom prst="rect">
            <a:avLst/>
          </a:prstGeom>
          <a:noFill/>
        </p:spPr>
        <p:txBody>
          <a:bodyPr wrap="square" rtlCol="0">
            <a:spAutoFit/>
          </a:bodyPr>
          <a:lstStyle/>
          <a:p>
            <a:r>
              <a:rPr lang="en-US" sz="2000" b="1" dirty="0" err="1"/>
              <a:t>Cám</a:t>
            </a:r>
            <a:r>
              <a:rPr lang="en-US" sz="2000" b="1" dirty="0"/>
              <a:t> </a:t>
            </a:r>
            <a:r>
              <a:rPr lang="en-US" sz="2000" b="1" dirty="0" err="1"/>
              <a:t>gạo</a:t>
            </a:r>
            <a:endParaRPr lang="en-US" sz="2000" b="1"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4099" y="4031398"/>
            <a:ext cx="4219576" cy="2736769"/>
          </a:xfrm>
          <a:prstGeom prst="rect">
            <a:avLst/>
          </a:prstGeom>
        </p:spPr>
      </p:pic>
      <p:sp>
        <p:nvSpPr>
          <p:cNvPr id="16" name="TextBox 15"/>
          <p:cNvSpPr txBox="1"/>
          <p:nvPr/>
        </p:nvSpPr>
        <p:spPr>
          <a:xfrm>
            <a:off x="7296150" y="4962525"/>
            <a:ext cx="1285875" cy="369332"/>
          </a:xfrm>
          <a:prstGeom prst="rect">
            <a:avLst/>
          </a:prstGeom>
          <a:noFill/>
        </p:spPr>
        <p:txBody>
          <a:bodyPr wrap="square" rtlCol="0">
            <a:spAutoFit/>
          </a:bodyPr>
          <a:lstStyle/>
          <a:p>
            <a:r>
              <a:rPr lang="en-US" b="1" dirty="0"/>
              <a:t>Men </a:t>
            </a:r>
            <a:r>
              <a:rPr lang="en-US" b="1" dirty="0" err="1"/>
              <a:t>bia</a:t>
            </a:r>
            <a:endParaRPr lang="en-US" b="1" dirty="0"/>
          </a:p>
        </p:txBody>
      </p:sp>
    </p:spTree>
    <p:extLst>
      <p:ext uri="{BB962C8B-B14F-4D97-AF65-F5344CB8AC3E}">
        <p14:creationId xmlns:p14="http://schemas.microsoft.com/office/powerpoint/2010/main" val="208439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13"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514350" y="457200"/>
            <a:ext cx="11487150" cy="1477328"/>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a:t>
            </a:r>
            <a:r>
              <a:rPr lang="nl-NL" b="1" u="sng" dirty="0">
                <a:solidFill>
                  <a:schemeClr val="accent2"/>
                </a:solidFill>
                <a:latin typeface="Arial" panose="020B0604020202020204" pitchFamily="34" charset="0"/>
                <a:cs typeface="Arial" panose="020B0604020202020204" pitchFamily="34" charset="0"/>
              </a:rPr>
              <a:t>Sinh tố B</a:t>
            </a:r>
            <a:r>
              <a:rPr lang="nl-NL" b="1" u="sng" baseline="-25000" dirty="0">
                <a:solidFill>
                  <a:schemeClr val="accent2"/>
                </a:solidFill>
                <a:latin typeface="Arial" panose="020B0604020202020204" pitchFamily="34" charset="0"/>
                <a:cs typeface="Arial" panose="020B0604020202020204" pitchFamily="34" charset="0"/>
              </a:rPr>
              <a:t>12</a:t>
            </a:r>
            <a:r>
              <a:rPr lang="nl-NL" dirty="0">
                <a:solidFill>
                  <a:schemeClr val="accent2"/>
                </a:solidFill>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 Giúp tạo máu, tổng hợp các protein tế bào, thúc đẩy sự sinh trưởng.</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 Thú sẽ kém ăn, chậm lớn, thiếu máu, bào thai yếu.</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B</a:t>
            </a:r>
            <a:r>
              <a:rPr lang="nl-NL" baseline="-25000" dirty="0">
                <a:latin typeface="Arial" panose="020B0604020202020204" pitchFamily="34" charset="0"/>
                <a:cs typeface="Arial" panose="020B0604020202020204" pitchFamily="34" charset="0"/>
              </a:rPr>
              <a:t>12</a:t>
            </a:r>
            <a:r>
              <a:rPr lang="nl-NL" dirty="0">
                <a:latin typeface="Arial" panose="020B0604020202020204" pitchFamily="34" charset="0"/>
                <a:cs typeface="Arial" panose="020B0604020202020204" pitchFamily="34" charset="0"/>
              </a:rPr>
              <a:t> dễ bị phá hủy khi tiếp xúc với không khí, nhiệt độ cao, môi trường kiềm và tia tử ngoại.</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Từ cám mới hoặc tiêm, uống.</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6" name="TextBox 5"/>
          <p:cNvSpPr txBox="1"/>
          <p:nvPr/>
        </p:nvSpPr>
        <p:spPr>
          <a:xfrm>
            <a:off x="485775" y="1809750"/>
            <a:ext cx="11449050" cy="1200329"/>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S</a:t>
            </a:r>
            <a:r>
              <a:rPr lang="nl-NL" b="1" u="sng" dirty="0">
                <a:solidFill>
                  <a:schemeClr val="accent2"/>
                </a:solidFill>
                <a:latin typeface="Arial" panose="020B0604020202020204" pitchFamily="34" charset="0"/>
                <a:cs typeface="Arial" panose="020B0604020202020204" pitchFamily="34" charset="0"/>
              </a:rPr>
              <a:t>inh tố C</a:t>
            </a:r>
            <a:r>
              <a:rPr lang="nl-NL" dirty="0">
                <a:latin typeface="Arial" panose="020B0604020202020204" pitchFamily="34" charset="0"/>
                <a:cs typeface="Arial" panose="020B0604020202020204" pitchFamily="34" charset="0"/>
              </a:rPr>
              <a:t>: Tăng sức đề kháng, chống xuất huyết.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sức chống đỡ của thú kém, dễ xuất huyết, kém ăn, mệt mỏi.</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Rau, quả tươi hoặc tiêm, uống.</a:t>
            </a:r>
            <a:endParaRPr lang="en-US" dirty="0">
              <a:latin typeface="Arial" panose="020B0604020202020204" pitchFamily="34" charset="0"/>
              <a:cs typeface="Arial" panose="020B0604020202020204" pitchFamily="34" charset="0"/>
            </a:endParaRPr>
          </a:p>
          <a:p>
            <a:endParaRPr lang="en-US" dirty="0"/>
          </a:p>
        </p:txBody>
      </p:sp>
      <p:sp>
        <p:nvSpPr>
          <p:cNvPr id="2" name="TextBox 1"/>
          <p:cNvSpPr txBox="1"/>
          <p:nvPr/>
        </p:nvSpPr>
        <p:spPr>
          <a:xfrm>
            <a:off x="284934" y="2875913"/>
            <a:ext cx="11164388" cy="1908215"/>
          </a:xfrm>
          <a:prstGeom prst="rect">
            <a:avLst/>
          </a:prstGeom>
          <a:noFill/>
        </p:spPr>
        <p:txBody>
          <a:bodyPr wrap="square" rtlCol="0">
            <a:spAutoFit/>
          </a:bodyPr>
          <a:lstStyle/>
          <a:p>
            <a:r>
              <a:rPr lang="de-DE" sz="2000" b="1" u="sng" dirty="0">
                <a:latin typeface="VNI-Times" pitchFamily="2" charset="0"/>
                <a:cs typeface="Times New Roman" panose="02020603050405020304" pitchFamily="18" charset="0"/>
              </a:rPr>
              <a:t>7. CHAÁT XÔ</a:t>
            </a:r>
            <a:r>
              <a:rPr lang="de-DE" sz="2000" b="1" dirty="0">
                <a:latin typeface="VNI-Times" pitchFamily="2" charset="0"/>
                <a:cs typeface="Times New Roman" panose="02020603050405020304" pitchFamily="18" charset="0"/>
              </a:rPr>
              <a:t>: </a:t>
            </a:r>
            <a:r>
              <a:rPr lang="de-DE" sz="2000" i="1" dirty="0">
                <a:latin typeface="VNI-Times" pitchFamily="2" charset="0"/>
                <a:cs typeface="Times New Roman" panose="02020603050405020304" pitchFamily="18" charset="0"/>
              </a:rPr>
              <a:t>chieám 3 – 5% KP</a:t>
            </a:r>
            <a:endParaRPr lang="en-US" sz="2000" dirty="0">
              <a:latin typeface="VNI-Times" pitchFamily="2" charset="0"/>
              <a:cs typeface="Times New Roman" panose="02020603050405020304" pitchFamily="18" charset="0"/>
            </a:endParaRPr>
          </a:p>
          <a:p>
            <a:pPr marL="342900" lvl="0" indent="-342900">
              <a:buFont typeface="Arial" panose="020B0604020202020204" pitchFamily="34" charset="0"/>
              <a:buChar char="•"/>
            </a:pPr>
            <a:r>
              <a:rPr lang="en-US" sz="2000" b="1" i="1" dirty="0">
                <a:latin typeface="VNI-Times" pitchFamily="2" charset="0"/>
                <a:cs typeface="Times New Roman" panose="02020603050405020304" pitchFamily="18" charset="0"/>
              </a:rPr>
              <a:t>a). </a:t>
            </a:r>
            <a:r>
              <a:rPr lang="en-US" sz="2000" b="1" i="1" u="sng" dirty="0" err="1">
                <a:latin typeface="VNI-Times" pitchFamily="2" charset="0"/>
                <a:cs typeface="Times New Roman" panose="02020603050405020304" pitchFamily="18" charset="0"/>
              </a:rPr>
              <a:t>Vai</a:t>
            </a:r>
            <a:r>
              <a:rPr lang="en-US" sz="2000" b="1" i="1" u="sng" dirty="0">
                <a:latin typeface="VNI-Times" pitchFamily="2" charset="0"/>
                <a:cs typeface="Times New Roman" panose="02020603050405020304" pitchFamily="18" charset="0"/>
              </a:rPr>
              <a:t> </a:t>
            </a:r>
            <a:r>
              <a:rPr lang="en-US" sz="2000" b="1" i="1" u="sng" dirty="0" err="1">
                <a:latin typeface="VNI-Times" pitchFamily="2" charset="0"/>
                <a:cs typeface="Times New Roman" panose="02020603050405020304" pitchFamily="18" charset="0"/>
              </a:rPr>
              <a:t>troø</a:t>
            </a:r>
            <a:r>
              <a:rPr lang="en-US" sz="2000" b="1" i="1" dirty="0">
                <a:latin typeface="VNI-Times" pitchFamily="2" charset="0"/>
                <a:cs typeface="Times New Roman" panose="02020603050405020304" pitchFamily="18" charset="0"/>
              </a:rPr>
              <a:t>:</a:t>
            </a:r>
            <a:r>
              <a:rPr lang="de-DE" sz="2000" dirty="0">
                <a:latin typeface="VNI-Times" pitchFamily="2" charset="0"/>
                <a:cs typeface="Times New Roman" panose="02020603050405020304" pitchFamily="18" charset="0"/>
              </a:rPr>
              <a:t> Kích thích nhu ñoäng ruoät, cuoán caën baõ ra ngoaøi. ÔÛ gaø chaát xô khoâng coù giaù trò dinh döôõng, giuùp dieàu, daï daøy taêng theå tích chöùa thöùc aên. Heo coù khaû naêng haáp thuï chaát dinh döôõng töø chaát xô  5 – 7% (gioáng ngoaïi), 15% (gioáng noäi).</a:t>
            </a:r>
            <a:endParaRPr lang="en-US" sz="2000" dirty="0">
              <a:latin typeface="VNI-Times" pitchFamily="2" charset="0"/>
              <a:cs typeface="Times New Roman" panose="02020603050405020304" pitchFamily="18" charset="0"/>
            </a:endParaRPr>
          </a:p>
          <a:p>
            <a:pPr marL="342900" lvl="0" indent="-342900">
              <a:buFont typeface="Arial" panose="020B0604020202020204" pitchFamily="34" charset="0"/>
              <a:buChar char="•"/>
            </a:pPr>
            <a:r>
              <a:rPr lang="de-DE" sz="2000" b="1" i="1" dirty="0">
                <a:latin typeface="VNI-Times" pitchFamily="2" charset="0"/>
                <a:cs typeface="Times New Roman" panose="02020603050405020304" pitchFamily="18" charset="0"/>
              </a:rPr>
              <a:t>b).</a:t>
            </a:r>
            <a:r>
              <a:rPr lang="de-DE" sz="2000" dirty="0">
                <a:latin typeface="VNI-Times" pitchFamily="2" charset="0"/>
                <a:cs typeface="Times New Roman" panose="02020603050405020304" pitchFamily="18" charset="0"/>
              </a:rPr>
              <a:t> </a:t>
            </a:r>
            <a:r>
              <a:rPr lang="de-DE" sz="2000" b="1" i="1" u="sng" dirty="0">
                <a:latin typeface="VNI-Times" pitchFamily="2" charset="0"/>
                <a:cs typeface="Times New Roman" panose="02020603050405020304" pitchFamily="18" charset="0"/>
              </a:rPr>
              <a:t>Nguoàn cung caáp</a:t>
            </a:r>
            <a:r>
              <a:rPr lang="de-DE" sz="2000" b="1" i="1" dirty="0">
                <a:latin typeface="VNI-Times" pitchFamily="2" charset="0"/>
                <a:cs typeface="Times New Roman" panose="02020603050405020304" pitchFamily="18" charset="0"/>
              </a:rPr>
              <a:t>:</a:t>
            </a:r>
            <a:r>
              <a:rPr lang="de-DE" sz="2000" i="1" dirty="0">
                <a:latin typeface="VNI-Times" pitchFamily="2" charset="0"/>
                <a:cs typeface="Times New Roman" panose="02020603050405020304" pitchFamily="18" charset="0"/>
              </a:rPr>
              <a:t> </a:t>
            </a:r>
            <a:r>
              <a:rPr lang="de-DE" sz="2000" dirty="0">
                <a:latin typeface="VNI-Times" pitchFamily="2" charset="0"/>
                <a:cs typeface="Times New Roman" panose="02020603050405020304" pitchFamily="18" charset="0"/>
              </a:rPr>
              <a:t>Rau, coû, boät coû. </a:t>
            </a:r>
            <a:endParaRPr lang="en-US" sz="2000" dirty="0">
              <a:latin typeface="VNI-Times" pitchFamily="2" charset="0"/>
              <a:cs typeface="Times New Roman" panose="02020603050405020304" pitchFamily="18" charset="0"/>
            </a:endParaRPr>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3823" y="4143374"/>
            <a:ext cx="4205151" cy="261937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5925" y="4572000"/>
            <a:ext cx="4357550" cy="2125363"/>
          </a:xfrm>
          <a:prstGeom prst="rect">
            <a:avLst/>
          </a:prstGeom>
        </p:spPr>
      </p:pic>
    </p:spTree>
    <p:extLst>
      <p:ext uri="{BB962C8B-B14F-4D97-AF65-F5344CB8AC3E}">
        <p14:creationId xmlns:p14="http://schemas.microsoft.com/office/powerpoint/2010/main" val="3744695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18011" y="418011"/>
            <a:ext cx="10284823" cy="2831544"/>
          </a:xfrm>
          <a:prstGeom prst="rect">
            <a:avLst/>
          </a:prstGeom>
          <a:noFill/>
        </p:spPr>
        <p:txBody>
          <a:bodyPr wrap="square" rtlCol="0">
            <a:spAutoFit/>
          </a:bodyPr>
          <a:lstStyle/>
          <a:p>
            <a:r>
              <a:rPr lang="en-US" sz="2000" b="1" dirty="0">
                <a:latin typeface="VNI-Times" pitchFamily="2" charset="0"/>
              </a:rPr>
              <a:t>8. </a:t>
            </a:r>
            <a:r>
              <a:rPr lang="en-US" sz="2000" b="1" u="sng" dirty="0">
                <a:latin typeface="VNI-Times" pitchFamily="2" charset="0"/>
              </a:rPr>
              <a:t>KHAÙNG SINH VAØ SUNFAMID</a:t>
            </a:r>
            <a:r>
              <a:rPr lang="en-US" sz="2000" b="1" dirty="0">
                <a:latin typeface="VNI-Times" pitchFamily="2" charset="0"/>
              </a:rPr>
              <a:t>:</a:t>
            </a:r>
            <a:endParaRPr lang="en-US" sz="2000" dirty="0">
              <a:latin typeface="VNI-Times" pitchFamily="2" charset="0"/>
            </a:endParaRPr>
          </a:p>
          <a:p>
            <a:pPr marL="342900" lvl="0" indent="-342900">
              <a:buFont typeface="Arial" panose="020B0604020202020204" pitchFamily="34" charset="0"/>
              <a:buChar char="•"/>
            </a:pPr>
            <a:r>
              <a:rPr lang="en-US" sz="2000" b="1" i="1" dirty="0">
                <a:latin typeface="VNI-Times" pitchFamily="2" charset="0"/>
              </a:rPr>
              <a:t>a). </a:t>
            </a:r>
            <a:r>
              <a:rPr lang="en-US" sz="2000" b="1" i="1" u="sng" dirty="0" err="1">
                <a:latin typeface="VNI-Times" pitchFamily="2" charset="0"/>
              </a:rPr>
              <a:t>Vai</a:t>
            </a:r>
            <a:r>
              <a:rPr lang="en-US" sz="2000" b="1" i="1" u="sng" dirty="0">
                <a:latin typeface="VNI-Times" pitchFamily="2" charset="0"/>
              </a:rPr>
              <a:t> </a:t>
            </a:r>
            <a:r>
              <a:rPr lang="en-US" sz="2000" b="1" i="1" u="sng" dirty="0" err="1">
                <a:latin typeface="VNI-Times" pitchFamily="2" charset="0"/>
              </a:rPr>
              <a:t>troø</a:t>
            </a:r>
            <a:r>
              <a:rPr lang="en-US" sz="2000" b="1" i="1" dirty="0">
                <a:latin typeface="VNI-Times" pitchFamily="2" charset="0"/>
              </a:rPr>
              <a:t>:</a:t>
            </a:r>
            <a:endParaRPr lang="en-US" sz="2000" dirty="0">
              <a:latin typeface="VNI-Times" pitchFamily="2" charset="0"/>
            </a:endParaRPr>
          </a:p>
          <a:p>
            <a:pPr marL="342900" lvl="0" indent="-342900">
              <a:buFont typeface="Arial" panose="020B0604020202020204" pitchFamily="34" charset="0"/>
              <a:buChar char="•"/>
            </a:pPr>
            <a:r>
              <a:rPr lang="en-US" sz="2000" dirty="0">
                <a:latin typeface="VNI-Times" pitchFamily="2" charset="0"/>
              </a:rPr>
              <a:t> - </a:t>
            </a:r>
            <a:r>
              <a:rPr lang="en-US" sz="2000" dirty="0" err="1">
                <a:latin typeface="VNI-Times" pitchFamily="2" charset="0"/>
              </a:rPr>
              <a:t>Duøng</a:t>
            </a:r>
            <a:r>
              <a:rPr lang="en-US" sz="2000" dirty="0">
                <a:latin typeface="VNI-Times" pitchFamily="2" charset="0"/>
              </a:rPr>
              <a:t> </a:t>
            </a:r>
            <a:r>
              <a:rPr lang="en-US" sz="2000" dirty="0" err="1">
                <a:latin typeface="VNI-Times" pitchFamily="2" charset="0"/>
              </a:rPr>
              <a:t>tæ</a:t>
            </a:r>
            <a:r>
              <a:rPr lang="en-US" sz="2000" dirty="0">
                <a:latin typeface="VNI-Times" pitchFamily="2" charset="0"/>
              </a:rPr>
              <a:t> </a:t>
            </a:r>
            <a:r>
              <a:rPr lang="en-US" sz="2000" dirty="0" err="1">
                <a:latin typeface="VNI-Times" pitchFamily="2" charset="0"/>
              </a:rPr>
              <a:t>leä</a:t>
            </a:r>
            <a:r>
              <a:rPr lang="en-US" sz="2000" dirty="0">
                <a:latin typeface="VNI-Times" pitchFamily="2" charset="0"/>
              </a:rPr>
              <a:t> </a:t>
            </a:r>
            <a:r>
              <a:rPr lang="en-US" sz="2000" dirty="0" err="1">
                <a:latin typeface="VNI-Times" pitchFamily="2" charset="0"/>
              </a:rPr>
              <a:t>raát</a:t>
            </a:r>
            <a:r>
              <a:rPr lang="en-US" sz="2000" dirty="0">
                <a:latin typeface="VNI-Times" pitchFamily="2" charset="0"/>
              </a:rPr>
              <a:t> </a:t>
            </a:r>
            <a:r>
              <a:rPr lang="en-US" sz="2000" dirty="0" err="1">
                <a:latin typeface="VNI-Times" pitchFamily="2" charset="0"/>
              </a:rPr>
              <a:t>nhoû</a:t>
            </a:r>
            <a:r>
              <a:rPr lang="en-US" sz="2000" dirty="0">
                <a:latin typeface="VNI-Times" pitchFamily="2" charset="0"/>
              </a:rPr>
              <a:t> </a:t>
            </a:r>
            <a:r>
              <a:rPr lang="en-US" sz="2000" dirty="0" err="1">
                <a:latin typeface="VNI-Times" pitchFamily="2" charset="0"/>
              </a:rPr>
              <a:t>trong</a:t>
            </a:r>
            <a:r>
              <a:rPr lang="en-US" sz="2000" dirty="0">
                <a:latin typeface="VNI-Times" pitchFamily="2" charset="0"/>
              </a:rPr>
              <a:t> </a:t>
            </a:r>
            <a:r>
              <a:rPr lang="en-US" sz="2000" dirty="0" err="1">
                <a:latin typeface="VNI-Times" pitchFamily="2" charset="0"/>
              </a:rPr>
              <a:t>thöùc</a:t>
            </a:r>
            <a:r>
              <a:rPr lang="en-US" sz="2000" dirty="0">
                <a:latin typeface="VNI-Times" pitchFamily="2" charset="0"/>
              </a:rPr>
              <a:t> </a:t>
            </a:r>
            <a:r>
              <a:rPr lang="en-US" sz="2000" dirty="0" err="1">
                <a:latin typeface="VNI-Times" pitchFamily="2" charset="0"/>
              </a:rPr>
              <a:t>aên</a:t>
            </a:r>
            <a:r>
              <a:rPr lang="en-US" sz="2000" dirty="0">
                <a:latin typeface="VNI-Times" pitchFamily="2" charset="0"/>
              </a:rPr>
              <a:t>.</a:t>
            </a:r>
          </a:p>
          <a:p>
            <a:pPr marL="342900" lvl="0" indent="-342900">
              <a:buFont typeface="Arial" panose="020B0604020202020204" pitchFamily="34" charset="0"/>
              <a:buChar char="•"/>
            </a:pPr>
            <a:r>
              <a:rPr lang="en-US" sz="2000" dirty="0">
                <a:latin typeface="VNI-Times" pitchFamily="2" charset="0"/>
              </a:rPr>
              <a:t> - </a:t>
            </a:r>
            <a:r>
              <a:rPr lang="en-US" sz="2000" dirty="0" err="1">
                <a:latin typeface="VNI-Times" pitchFamily="2" charset="0"/>
              </a:rPr>
              <a:t>Kích</a:t>
            </a:r>
            <a:r>
              <a:rPr lang="en-US" sz="2000" dirty="0">
                <a:latin typeface="VNI-Times" pitchFamily="2" charset="0"/>
              </a:rPr>
              <a:t> </a:t>
            </a:r>
            <a:r>
              <a:rPr lang="en-US" sz="2000" dirty="0" err="1">
                <a:latin typeface="VNI-Times" pitchFamily="2" charset="0"/>
              </a:rPr>
              <a:t>thích</a:t>
            </a:r>
            <a:r>
              <a:rPr lang="en-US" sz="2000" dirty="0">
                <a:latin typeface="VNI-Times" pitchFamily="2" charset="0"/>
              </a:rPr>
              <a:t> </a:t>
            </a:r>
            <a:r>
              <a:rPr lang="en-US" sz="2000" dirty="0" err="1">
                <a:latin typeface="VNI-Times" pitchFamily="2" charset="0"/>
              </a:rPr>
              <a:t>tieâu</a:t>
            </a:r>
            <a:r>
              <a:rPr lang="en-US" sz="2000" dirty="0">
                <a:latin typeface="VNI-Times" pitchFamily="2" charset="0"/>
              </a:rPr>
              <a:t> </a:t>
            </a:r>
            <a:r>
              <a:rPr lang="en-US" sz="2000" dirty="0" err="1">
                <a:latin typeface="VNI-Times" pitchFamily="2" charset="0"/>
              </a:rPr>
              <a:t>hoùa</a:t>
            </a:r>
            <a:r>
              <a:rPr lang="en-US" sz="2000" dirty="0">
                <a:latin typeface="VNI-Times" pitchFamily="2" charset="0"/>
              </a:rPr>
              <a:t>, </a:t>
            </a:r>
            <a:r>
              <a:rPr lang="en-US" sz="2000" dirty="0" err="1">
                <a:latin typeface="VNI-Times" pitchFamily="2" charset="0"/>
              </a:rPr>
              <a:t>taêng</a:t>
            </a:r>
            <a:r>
              <a:rPr lang="en-US" sz="2000" dirty="0">
                <a:latin typeface="VNI-Times" pitchFamily="2" charset="0"/>
              </a:rPr>
              <a:t> </a:t>
            </a:r>
            <a:r>
              <a:rPr lang="en-US" sz="2000" dirty="0" err="1">
                <a:latin typeface="VNI-Times" pitchFamily="2" charset="0"/>
              </a:rPr>
              <a:t>haáp</a:t>
            </a:r>
            <a:r>
              <a:rPr lang="en-US" sz="2000" dirty="0">
                <a:latin typeface="VNI-Times" pitchFamily="2" charset="0"/>
              </a:rPr>
              <a:t> </a:t>
            </a:r>
            <a:r>
              <a:rPr lang="en-US" sz="2000" dirty="0" err="1">
                <a:latin typeface="VNI-Times" pitchFamily="2" charset="0"/>
              </a:rPr>
              <a:t>thu</a:t>
            </a:r>
            <a:r>
              <a:rPr lang="en-US" sz="2000" dirty="0">
                <a:latin typeface="VNI-Times" pitchFamily="2" charset="0"/>
              </a:rPr>
              <a:t> </a:t>
            </a:r>
            <a:r>
              <a:rPr lang="en-US" sz="2000" dirty="0" err="1">
                <a:latin typeface="VNI-Times" pitchFamily="2" charset="0"/>
              </a:rPr>
              <a:t>thöùc</a:t>
            </a:r>
            <a:r>
              <a:rPr lang="en-US" sz="2000" dirty="0">
                <a:latin typeface="VNI-Times" pitchFamily="2" charset="0"/>
              </a:rPr>
              <a:t> </a:t>
            </a:r>
            <a:r>
              <a:rPr lang="en-US" sz="2000" dirty="0" err="1">
                <a:latin typeface="VNI-Times" pitchFamily="2" charset="0"/>
              </a:rPr>
              <a:t>aên</a:t>
            </a:r>
            <a:r>
              <a:rPr lang="en-US" sz="2000" dirty="0">
                <a:latin typeface="VNI-Times" pitchFamily="2" charset="0"/>
              </a:rPr>
              <a:t>.</a:t>
            </a:r>
          </a:p>
          <a:p>
            <a:pPr marL="342900" lvl="0" indent="-342900">
              <a:buFont typeface="Arial" panose="020B0604020202020204" pitchFamily="34" charset="0"/>
              <a:buChar char="•"/>
            </a:pPr>
            <a:r>
              <a:rPr lang="en-US" sz="2000" dirty="0">
                <a:latin typeface="VNI-Times" pitchFamily="2" charset="0"/>
              </a:rPr>
              <a:t> - </a:t>
            </a:r>
            <a:r>
              <a:rPr lang="en-US" sz="2000" dirty="0" err="1">
                <a:latin typeface="VNI-Times" pitchFamily="2" charset="0"/>
              </a:rPr>
              <a:t>Tieâu</a:t>
            </a:r>
            <a:r>
              <a:rPr lang="en-US" sz="2000" dirty="0">
                <a:latin typeface="VNI-Times" pitchFamily="2" charset="0"/>
              </a:rPr>
              <a:t> </a:t>
            </a:r>
            <a:r>
              <a:rPr lang="en-US" sz="2000" dirty="0" err="1">
                <a:latin typeface="VNI-Times" pitchFamily="2" charset="0"/>
              </a:rPr>
              <a:t>dieät</a:t>
            </a:r>
            <a:r>
              <a:rPr lang="en-US" sz="2000" dirty="0">
                <a:latin typeface="VNI-Times" pitchFamily="2" charset="0"/>
              </a:rPr>
              <a:t> </a:t>
            </a:r>
            <a:r>
              <a:rPr lang="en-US" sz="2000" dirty="0" err="1">
                <a:latin typeface="VNI-Times" pitchFamily="2" charset="0"/>
              </a:rPr>
              <a:t>maàm</a:t>
            </a:r>
            <a:r>
              <a:rPr lang="en-US" sz="2000" dirty="0">
                <a:latin typeface="VNI-Times" pitchFamily="2" charset="0"/>
              </a:rPr>
              <a:t> </a:t>
            </a:r>
            <a:r>
              <a:rPr lang="en-US" sz="2000" dirty="0" err="1">
                <a:latin typeface="VNI-Times" pitchFamily="2" charset="0"/>
              </a:rPr>
              <a:t>beänh</a:t>
            </a:r>
            <a:r>
              <a:rPr lang="en-US" sz="2000" dirty="0">
                <a:latin typeface="VNI-Times" pitchFamily="2" charset="0"/>
              </a:rPr>
              <a:t> </a:t>
            </a:r>
            <a:r>
              <a:rPr lang="en-US" sz="2000" dirty="0" err="1">
                <a:latin typeface="VNI-Times" pitchFamily="2" charset="0"/>
              </a:rPr>
              <a:t>trong</a:t>
            </a:r>
            <a:r>
              <a:rPr lang="en-US" sz="2000" dirty="0">
                <a:latin typeface="VNI-Times" pitchFamily="2" charset="0"/>
              </a:rPr>
              <a:t> </a:t>
            </a:r>
            <a:r>
              <a:rPr lang="en-US" sz="2000" dirty="0" err="1">
                <a:latin typeface="VNI-Times" pitchFamily="2" charset="0"/>
              </a:rPr>
              <a:t>thöùc</a:t>
            </a:r>
            <a:r>
              <a:rPr lang="en-US" sz="2000" dirty="0">
                <a:latin typeface="VNI-Times" pitchFamily="2" charset="0"/>
              </a:rPr>
              <a:t> </a:t>
            </a:r>
            <a:r>
              <a:rPr lang="en-US" sz="2000" dirty="0" err="1">
                <a:latin typeface="VNI-Times" pitchFamily="2" charset="0"/>
              </a:rPr>
              <a:t>aên</a:t>
            </a:r>
            <a:r>
              <a:rPr lang="en-US" sz="2000" dirty="0">
                <a:latin typeface="VNI-Times" pitchFamily="2" charset="0"/>
              </a:rPr>
              <a:t>.</a:t>
            </a:r>
          </a:p>
          <a:p>
            <a:pPr marL="342900" lvl="0" indent="-342900">
              <a:buFont typeface="Arial" panose="020B0604020202020204" pitchFamily="34" charset="0"/>
              <a:buChar char="•"/>
            </a:pPr>
            <a:r>
              <a:rPr lang="en-US" sz="2000" dirty="0">
                <a:latin typeface="VNI-Times" pitchFamily="2" charset="0"/>
              </a:rPr>
              <a:t> - </a:t>
            </a:r>
            <a:r>
              <a:rPr lang="en-US" sz="2000" dirty="0" err="1">
                <a:latin typeface="VNI-Times" pitchFamily="2" charset="0"/>
              </a:rPr>
              <a:t>Ngöøa</a:t>
            </a:r>
            <a:r>
              <a:rPr lang="en-US" sz="2000" dirty="0">
                <a:latin typeface="VNI-Times" pitchFamily="2" charset="0"/>
              </a:rPr>
              <a:t> </a:t>
            </a:r>
            <a:r>
              <a:rPr lang="en-US" sz="2000" dirty="0" err="1">
                <a:latin typeface="VNI-Times" pitchFamily="2" charset="0"/>
              </a:rPr>
              <a:t>moät</a:t>
            </a:r>
            <a:r>
              <a:rPr lang="en-US" sz="2000" dirty="0">
                <a:latin typeface="VNI-Times" pitchFamily="2" charset="0"/>
              </a:rPr>
              <a:t> </a:t>
            </a:r>
            <a:r>
              <a:rPr lang="en-US" sz="2000" dirty="0" err="1">
                <a:latin typeface="VNI-Times" pitchFamily="2" charset="0"/>
              </a:rPr>
              <a:t>soá</a:t>
            </a:r>
            <a:r>
              <a:rPr lang="en-US" sz="2000" dirty="0">
                <a:latin typeface="VNI-Times" pitchFamily="2" charset="0"/>
              </a:rPr>
              <a:t> </a:t>
            </a:r>
            <a:r>
              <a:rPr lang="en-US" sz="2000" dirty="0" err="1">
                <a:latin typeface="VNI-Times" pitchFamily="2" charset="0"/>
              </a:rPr>
              <a:t>beänh</a:t>
            </a:r>
            <a:r>
              <a:rPr lang="en-US" sz="2000" dirty="0">
                <a:latin typeface="VNI-Times" pitchFamily="2" charset="0"/>
              </a:rPr>
              <a:t> </a:t>
            </a:r>
            <a:r>
              <a:rPr lang="en-US" sz="2000" dirty="0" err="1">
                <a:latin typeface="VNI-Times" pitchFamily="2" charset="0"/>
              </a:rPr>
              <a:t>cho</a:t>
            </a:r>
            <a:r>
              <a:rPr lang="en-US" sz="2000" dirty="0">
                <a:latin typeface="VNI-Times" pitchFamily="2" charset="0"/>
              </a:rPr>
              <a:t> </a:t>
            </a:r>
            <a:r>
              <a:rPr lang="en-US" sz="2000" dirty="0" err="1">
                <a:latin typeface="VNI-Times" pitchFamily="2" charset="0"/>
              </a:rPr>
              <a:t>thuù</a:t>
            </a:r>
            <a:r>
              <a:rPr lang="en-US" sz="2000" dirty="0">
                <a:latin typeface="VNI-Times" pitchFamily="2" charset="0"/>
              </a:rPr>
              <a:t>.</a:t>
            </a:r>
          </a:p>
          <a:p>
            <a:pPr marL="342900" indent="-342900">
              <a:buFont typeface="Arial" panose="020B0604020202020204" pitchFamily="34" charset="0"/>
              <a:buChar char="•"/>
            </a:pPr>
            <a:r>
              <a:rPr lang="en-US" sz="2000" dirty="0">
                <a:latin typeface="VNI-Times" pitchFamily="2" charset="0"/>
              </a:rPr>
              <a:t> </a:t>
            </a:r>
            <a:r>
              <a:rPr lang="en-US" sz="2000" b="1" i="1" dirty="0">
                <a:latin typeface="VNI-Times" pitchFamily="2" charset="0"/>
              </a:rPr>
              <a:t>b).</a:t>
            </a:r>
            <a:r>
              <a:rPr lang="en-US" sz="2000" dirty="0">
                <a:latin typeface="VNI-Times" pitchFamily="2" charset="0"/>
              </a:rPr>
              <a:t> </a:t>
            </a:r>
            <a:r>
              <a:rPr lang="en-US" sz="2000" b="1" i="1" u="sng" dirty="0" err="1">
                <a:latin typeface="VNI-Times" pitchFamily="2" charset="0"/>
              </a:rPr>
              <a:t>Nguoàn</a:t>
            </a:r>
            <a:r>
              <a:rPr lang="en-US" sz="2000" b="1" i="1" u="sng" dirty="0">
                <a:latin typeface="VNI-Times" pitchFamily="2" charset="0"/>
              </a:rPr>
              <a:t> </a:t>
            </a:r>
            <a:r>
              <a:rPr lang="en-US" sz="2000" b="1" i="1" u="sng" dirty="0" err="1">
                <a:latin typeface="VNI-Times" pitchFamily="2" charset="0"/>
              </a:rPr>
              <a:t>cung</a:t>
            </a:r>
            <a:r>
              <a:rPr lang="en-US" sz="2000" b="1" i="1" u="sng" dirty="0">
                <a:latin typeface="VNI-Times" pitchFamily="2" charset="0"/>
              </a:rPr>
              <a:t> </a:t>
            </a:r>
            <a:r>
              <a:rPr lang="en-US" sz="2000" b="1" i="1" u="sng" dirty="0" err="1">
                <a:latin typeface="VNI-Times" pitchFamily="2" charset="0"/>
              </a:rPr>
              <a:t>caáp</a:t>
            </a:r>
            <a:r>
              <a:rPr lang="en-US" sz="2000" b="1" i="1" dirty="0">
                <a:latin typeface="VNI-Times" pitchFamily="2" charset="0"/>
              </a:rPr>
              <a:t>: </a:t>
            </a:r>
            <a:r>
              <a:rPr lang="en-US" sz="2000" i="1" dirty="0" err="1">
                <a:latin typeface="VNI-Times" pitchFamily="2" charset="0"/>
              </a:rPr>
              <a:t>boå</a:t>
            </a:r>
            <a:r>
              <a:rPr lang="en-US" sz="2000" i="1" dirty="0">
                <a:latin typeface="VNI-Times" pitchFamily="2" charset="0"/>
              </a:rPr>
              <a:t> sung </a:t>
            </a:r>
            <a:r>
              <a:rPr lang="en-US" sz="2000" i="1" dirty="0" err="1">
                <a:latin typeface="VNI-Times" pitchFamily="2" charset="0"/>
              </a:rPr>
              <a:t>caùc</a:t>
            </a:r>
            <a:r>
              <a:rPr lang="en-US" sz="2000" i="1" dirty="0">
                <a:latin typeface="VNI-Times" pitchFamily="2" charset="0"/>
              </a:rPr>
              <a:t> </a:t>
            </a:r>
            <a:r>
              <a:rPr lang="en-US" sz="2000" i="1" dirty="0" err="1">
                <a:latin typeface="VNI-Times" pitchFamily="2" charset="0"/>
              </a:rPr>
              <a:t>loaïi</a:t>
            </a:r>
            <a:r>
              <a:rPr lang="en-US" sz="2000" i="1" dirty="0">
                <a:latin typeface="VNI-Times" pitchFamily="2" charset="0"/>
              </a:rPr>
              <a:t> </a:t>
            </a:r>
            <a:r>
              <a:rPr lang="en-US" sz="2000" i="1" dirty="0" err="1">
                <a:latin typeface="VNI-Times" pitchFamily="2" charset="0"/>
              </a:rPr>
              <a:t>khaùng</a:t>
            </a:r>
            <a:r>
              <a:rPr lang="en-US" sz="2000" dirty="0">
                <a:latin typeface="VNI-Times" pitchFamily="2" charset="0"/>
              </a:rPr>
              <a:t> </a:t>
            </a:r>
            <a:r>
              <a:rPr lang="en-US" sz="2000" i="1" dirty="0" err="1">
                <a:latin typeface="VNI-Times" pitchFamily="2" charset="0"/>
              </a:rPr>
              <a:t>sinh</a:t>
            </a:r>
            <a:r>
              <a:rPr lang="en-US" sz="2000" i="1" dirty="0">
                <a:latin typeface="VNI-Times" pitchFamily="2" charset="0"/>
              </a:rPr>
              <a:t> </a:t>
            </a:r>
            <a:r>
              <a:rPr lang="en-US" sz="2000" i="1" dirty="0" err="1">
                <a:latin typeface="VNI-Times" pitchFamily="2" charset="0"/>
              </a:rPr>
              <a:t>vaøo</a:t>
            </a:r>
            <a:r>
              <a:rPr lang="en-US" sz="2000" i="1" dirty="0">
                <a:latin typeface="VNI-Times" pitchFamily="2" charset="0"/>
              </a:rPr>
              <a:t> </a:t>
            </a:r>
            <a:r>
              <a:rPr lang="en-US" sz="2000" i="1" dirty="0" err="1">
                <a:latin typeface="VNI-Times" pitchFamily="2" charset="0"/>
              </a:rPr>
              <a:t>thöùc</a:t>
            </a:r>
            <a:r>
              <a:rPr lang="en-US" sz="2000" i="1" dirty="0">
                <a:latin typeface="VNI-Times" pitchFamily="2" charset="0"/>
              </a:rPr>
              <a:t> </a:t>
            </a:r>
            <a:r>
              <a:rPr lang="en-US" sz="2000" i="1" dirty="0" err="1">
                <a:latin typeface="VNI-Times" pitchFamily="2" charset="0"/>
              </a:rPr>
              <a:t>aên</a:t>
            </a:r>
            <a:r>
              <a:rPr lang="en-US" sz="2000" i="1" dirty="0">
                <a:latin typeface="VNI-Times" pitchFamily="2" charset="0"/>
              </a:rPr>
              <a:t> </a:t>
            </a:r>
            <a:r>
              <a:rPr lang="en-US" sz="2000" i="1" dirty="0" err="1">
                <a:latin typeface="VNI-Times" pitchFamily="2" charset="0"/>
              </a:rPr>
              <a:t>nhö</a:t>
            </a:r>
            <a:r>
              <a:rPr lang="en-US" sz="2000" i="1" dirty="0">
                <a:latin typeface="VNI-Times" pitchFamily="2" charset="0"/>
              </a:rPr>
              <a:t>: </a:t>
            </a:r>
            <a:r>
              <a:rPr lang="en-US" sz="2000" dirty="0" err="1">
                <a:latin typeface="VNI-Times" pitchFamily="2" charset="0"/>
              </a:rPr>
              <a:t>Terramycin</a:t>
            </a:r>
            <a:r>
              <a:rPr lang="en-US" sz="2000" dirty="0">
                <a:latin typeface="VNI-Times" pitchFamily="2" charset="0"/>
              </a:rPr>
              <a:t>, Neomycin. </a:t>
            </a:r>
            <a:r>
              <a:rPr lang="en-US" sz="2000" i="1" dirty="0" err="1">
                <a:latin typeface="VNI-Times" pitchFamily="2" charset="0"/>
              </a:rPr>
              <a:t>Sunfamid</a:t>
            </a:r>
            <a:r>
              <a:rPr lang="en-US" sz="2000" i="1" dirty="0">
                <a:latin typeface="VNI-Times" pitchFamily="2" charset="0"/>
              </a:rPr>
              <a:t>:</a:t>
            </a:r>
            <a:r>
              <a:rPr lang="en-US" sz="2000" dirty="0">
                <a:latin typeface="VNI-Times" pitchFamily="2" charset="0"/>
              </a:rPr>
              <a:t> </a:t>
            </a:r>
            <a:r>
              <a:rPr lang="en-US" sz="2000" dirty="0" err="1">
                <a:latin typeface="VNI-Times" pitchFamily="2" charset="0"/>
              </a:rPr>
              <a:t>Furazolidon</a:t>
            </a:r>
            <a:r>
              <a:rPr lang="en-US" sz="2000" dirty="0">
                <a:latin typeface="VNI-Times" pitchFamily="2" charset="0"/>
              </a:rPr>
              <a:t>.</a:t>
            </a:r>
          </a:p>
          <a:p>
            <a:pPr marL="285750" indent="-285750">
              <a:buFont typeface="Arial" panose="020B0604020202020204" pitchFamily="34" charset="0"/>
              <a:buChar char="•"/>
            </a:pP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1775" y="2900363"/>
            <a:ext cx="3962400" cy="3886200"/>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4100" y="2962275"/>
            <a:ext cx="3352799" cy="3762376"/>
          </a:xfrm>
          <a:prstGeom prst="rect">
            <a:avLst/>
          </a:prstGeom>
        </p:spPr>
      </p:pic>
    </p:spTree>
    <p:extLst>
      <p:ext uri="{BB962C8B-B14F-4D97-AF65-F5344CB8AC3E}">
        <p14:creationId xmlns:p14="http://schemas.microsoft.com/office/powerpoint/2010/main" val="371266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609600" y="200297"/>
            <a:ext cx="3831771" cy="369332"/>
          </a:xfrm>
          <a:prstGeom prst="rect">
            <a:avLst/>
          </a:prstGeom>
          <a:noFill/>
        </p:spPr>
        <p:txBody>
          <a:bodyPr wrap="square" rtlCol="0">
            <a:spAutoFit/>
          </a:bodyPr>
          <a:lstStyle/>
          <a:p>
            <a:r>
              <a:rPr lang="nl-NL" b="1" dirty="0"/>
              <a:t>I</a:t>
            </a:r>
            <a:r>
              <a:rPr lang="nl-NL" b="1" dirty="0">
                <a:latin typeface="Arial" panose="020B0604020202020204" pitchFamily="34" charset="0"/>
                <a:cs typeface="Arial" panose="020B0604020202020204" pitchFamily="34" charset="0"/>
              </a:rPr>
              <a:t>. </a:t>
            </a:r>
            <a:r>
              <a:rPr lang="nl-NL" b="1" u="sng" dirty="0">
                <a:latin typeface="Arial" panose="020B0604020202020204" pitchFamily="34" charset="0"/>
                <a:cs typeface="Arial" panose="020B0604020202020204" pitchFamily="34" charset="0"/>
              </a:rPr>
              <a:t>Các chất dinh dưỡng căn bản</a:t>
            </a:r>
            <a:r>
              <a:rPr lang="nl-NL" b="1" u="sng" dirty="0"/>
              <a:t>:</a:t>
            </a:r>
            <a:endParaRPr lang="en-US" dirty="0"/>
          </a:p>
        </p:txBody>
      </p:sp>
      <p:sp>
        <p:nvSpPr>
          <p:cNvPr id="5" name="TextBox 4"/>
          <p:cNvSpPr txBox="1"/>
          <p:nvPr/>
        </p:nvSpPr>
        <p:spPr>
          <a:xfrm>
            <a:off x="783772" y="569629"/>
            <a:ext cx="10101943" cy="2031325"/>
          </a:xfrm>
          <a:prstGeom prst="rect">
            <a:avLst/>
          </a:prstGeom>
          <a:noFill/>
        </p:spPr>
        <p:txBody>
          <a:bodyPr wrap="square" rtlCol="0">
            <a:spAutoFit/>
          </a:bodyPr>
          <a:lstStyle/>
          <a:p>
            <a:pPr lvl="0"/>
            <a:r>
              <a:rPr lang="nl-NL" b="1" dirty="0">
                <a:latin typeface="Arial" panose="020B0604020202020204" pitchFamily="34" charset="0"/>
                <a:cs typeface="Arial" panose="020B0604020202020204" pitchFamily="34" charset="0"/>
              </a:rPr>
              <a:t>1. </a:t>
            </a:r>
            <a:r>
              <a:rPr lang="nl-NL" b="1" u="sng" dirty="0">
                <a:latin typeface="Arial" panose="020B0604020202020204" pitchFamily="34" charset="0"/>
                <a:cs typeface="Arial" panose="020B0604020202020204" pitchFamily="34" charset="0"/>
              </a:rPr>
              <a:t>Nước: </a:t>
            </a:r>
          </a:p>
          <a:p>
            <a:pPr lvl="0"/>
            <a:r>
              <a:rPr lang="nl-NL" b="1" dirty="0">
                <a:latin typeface="Arial" panose="020B0604020202020204" pitchFamily="34" charset="0"/>
                <a:cs typeface="Arial" panose="020B0604020202020204" pitchFamily="34" charset="0"/>
              </a:rPr>
              <a:t>   a. </a:t>
            </a:r>
            <a:r>
              <a:rPr lang="nl-NL" b="1" u="sng" dirty="0">
                <a:latin typeface="Arial" panose="020B0604020202020204" pitchFamily="34" charset="0"/>
                <a:cs typeface="Arial" panose="020B0604020202020204" pitchFamily="34" charset="0"/>
              </a:rPr>
              <a:t>Vai trò</a:t>
            </a:r>
            <a:r>
              <a:rPr lang="nl-NL" b="1"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Thành phần tế bào và tổ chức cơ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Hòa tan, nhũ hóa và vận chuyển các chất dinh dưỡng</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Loại thải cặn bã, ổn định thân nhiệt.</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b. </a:t>
            </a:r>
            <a:r>
              <a:rPr lang="nl-NL" b="1" u="sng" dirty="0">
                <a:latin typeface="Arial" panose="020B0604020202020204" pitchFamily="34" charset="0"/>
                <a:cs typeface="Arial" panose="020B0604020202020204" pitchFamily="34" charset="0"/>
              </a:rPr>
              <a:t>Nguồn cung cấp</a:t>
            </a: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Nước sạch, thức ăn tươi xanh, cấp đủ nước. </a:t>
            </a:r>
            <a:endParaRPr lang="en-US" dirty="0">
              <a:latin typeface="Arial" panose="020B0604020202020204" pitchFamily="34" charset="0"/>
              <a:cs typeface="Arial" panose="020B0604020202020204" pitchFamily="34" charset="0"/>
            </a:endParaRPr>
          </a:p>
          <a:p>
            <a:r>
              <a:rPr lang="en-US" dirty="0"/>
              <a:t> </a:t>
            </a:r>
          </a:p>
        </p:txBody>
      </p:sp>
      <p:sp>
        <p:nvSpPr>
          <p:cNvPr id="6" name="TextBox 5"/>
          <p:cNvSpPr txBox="1"/>
          <p:nvPr/>
        </p:nvSpPr>
        <p:spPr>
          <a:xfrm>
            <a:off x="857794" y="2360022"/>
            <a:ext cx="9953897" cy="3693319"/>
          </a:xfrm>
          <a:prstGeom prst="rect">
            <a:avLst/>
          </a:prstGeom>
          <a:noFill/>
        </p:spPr>
        <p:txBody>
          <a:bodyPr wrap="square" rtlCol="0">
            <a:spAutoFit/>
          </a:bodyPr>
          <a:lstStyle/>
          <a:p>
            <a:pPr lvl="0"/>
            <a:r>
              <a:rPr lang="nl-NL" b="1" dirty="0">
                <a:latin typeface="Arial" panose="020B0604020202020204" pitchFamily="34" charset="0"/>
                <a:cs typeface="Arial" panose="020B0604020202020204" pitchFamily="34" charset="0"/>
              </a:rPr>
              <a:t>2. </a:t>
            </a:r>
            <a:r>
              <a:rPr lang="nl-NL" b="1" u="sng" dirty="0">
                <a:latin typeface="Arial" panose="020B0604020202020204" pitchFamily="34" charset="0"/>
                <a:cs typeface="Arial" panose="020B0604020202020204" pitchFamily="34" charset="0"/>
              </a:rPr>
              <a:t>Chất bột đường</a:t>
            </a:r>
            <a:r>
              <a:rPr lang="nl-NL" b="1" dirty="0">
                <a:latin typeface="Arial" panose="020B0604020202020204" pitchFamily="34" charset="0"/>
                <a:cs typeface="Arial" panose="020B0604020202020204" pitchFamily="34" charset="0"/>
              </a:rPr>
              <a:t>: ( Glucid)</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a. </a:t>
            </a:r>
            <a:r>
              <a:rPr lang="nl-NL" b="1" u="sng" dirty="0">
                <a:latin typeface="Arial" panose="020B0604020202020204" pitchFamily="34" charset="0"/>
                <a:cs typeface="Arial" panose="020B0604020202020204" pitchFamily="34" charset="0"/>
              </a:rPr>
              <a:t>Vai trò</a:t>
            </a:r>
            <a:r>
              <a:rPr lang="nl-NL" b="1"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Nguồn cung cấp năng lượng chính cho cơ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Chiếm tỉ lệ cao nhất trong khẩu phần.</a:t>
            </a: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      - </a:t>
            </a:r>
            <a:r>
              <a:rPr lang="nl-NL" dirty="0">
                <a:latin typeface="Arial" panose="020B0604020202020204" pitchFamily="34" charset="0"/>
                <a:cs typeface="Arial" panose="020B0604020202020204" pitchFamily="34" charset="0"/>
              </a:rPr>
              <a:t>Quá trình tiêu hóa, men tiêu hóa sẽ biến bột đường thành đường đơn, cơ thể hấp thu biến thành năng lượng sử dụng. </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a:t>
            </a:r>
            <a:r>
              <a:rPr lang="nl-NL" b="1" dirty="0">
                <a:latin typeface="Arial" panose="020B0604020202020204" pitchFamily="34" charset="0"/>
                <a:cs typeface="Arial" panose="020B0604020202020204" pitchFamily="34" charset="0"/>
              </a:rPr>
              <a:t>- Dư thừa</a:t>
            </a:r>
            <a:r>
              <a:rPr lang="nl-NL" dirty="0">
                <a:latin typeface="Arial" panose="020B0604020202020204" pitchFamily="34" charset="0"/>
                <a:cs typeface="Arial" panose="020B0604020202020204" pitchFamily="34" charset="0"/>
              </a:rPr>
              <a:t>: được dự trữ trong cơ thể dưới dạng mỡ, một số dự trữ ở gan dạng đường  (glycogen) chiếm 1- 4</a:t>
            </a:r>
            <a:r>
              <a:rPr lang="nl-NL" baseline="30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a:t>
            </a:r>
            <a:r>
              <a:rPr lang="nl-NL" baseline="-25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 trọng lượng của gan ( giúp gan tăng giải độc).</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a:t>
            </a:r>
            <a:r>
              <a:rPr lang="nl-NL" b="1" dirty="0">
                <a:latin typeface="Arial" panose="020B0604020202020204" pitchFamily="34" charset="0"/>
                <a:cs typeface="Arial" panose="020B0604020202020204" pitchFamily="34" charset="0"/>
              </a:rPr>
              <a:t>- Thiếu</a:t>
            </a:r>
            <a:r>
              <a:rPr lang="nl-NL" dirty="0">
                <a:latin typeface="Arial" panose="020B0604020202020204" pitchFamily="34" charset="0"/>
                <a:cs typeface="Arial" panose="020B0604020202020204" pitchFamily="34" charset="0"/>
              </a:rPr>
              <a:t>: Cơ thể kém hoạt động, giảm sự đồng hóa protein, gầy yếu, giảm khả năng giải độc.</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b. </a:t>
            </a:r>
            <a:r>
              <a:rPr lang="nl-NL" b="1" u="sng" dirty="0">
                <a:latin typeface="Arial" panose="020B0604020202020204" pitchFamily="34" charset="0"/>
                <a:cs typeface="Arial" panose="020B0604020202020204" pitchFamily="34" charset="0"/>
              </a:rPr>
              <a:t>Nguồn cung cấp</a:t>
            </a:r>
            <a:r>
              <a:rPr lang="nl-NL" b="1" dirty="0">
                <a:latin typeface="Arial" panose="020B0604020202020204" pitchFamily="34" charset="0"/>
                <a:cs typeface="Arial" panose="020B0604020202020204" pitchFamily="34" charset="0"/>
              </a:rPr>
              <a:t>: chiếm 60 – 80% trong khẩu phần.</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Chủ yếu từ thực vật: Cám, bắp, gạo, khoai, củ..</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Thường thiếu đạm, khoáng</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51643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8" name="Picture 4" descr="Cám gạo làm thức ăn chăn nuô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038224"/>
            <a:ext cx="3054350" cy="441007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2075" y="1114425"/>
            <a:ext cx="3209925" cy="4333874"/>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0275" y="1114425"/>
            <a:ext cx="2971800" cy="4333874"/>
          </a:xfrm>
          <a:prstGeom prst="rect">
            <a:avLst/>
          </a:prstGeom>
        </p:spPr>
      </p:pic>
      <p:pic>
        <p:nvPicPr>
          <p:cNvPr id="20" name="Picture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95650" y="514351"/>
            <a:ext cx="2638425" cy="4267200"/>
          </a:xfrm>
          <a:prstGeom prst="rect">
            <a:avLst/>
          </a:prstGeom>
        </p:spPr>
      </p:pic>
      <p:sp>
        <p:nvSpPr>
          <p:cNvPr id="21" name="TextBox 20"/>
          <p:cNvSpPr txBox="1"/>
          <p:nvPr/>
        </p:nvSpPr>
        <p:spPr>
          <a:xfrm>
            <a:off x="10296525" y="5553075"/>
            <a:ext cx="1609725" cy="369332"/>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Bắp</a:t>
            </a:r>
            <a:endParaRPr lang="en-US" b="1" dirty="0">
              <a:latin typeface="Arial" panose="020B0604020202020204" pitchFamily="34" charset="0"/>
              <a:cs typeface="Arial" panose="020B0604020202020204" pitchFamily="34" charset="0"/>
            </a:endParaRPr>
          </a:p>
        </p:txBody>
      </p:sp>
      <p:sp>
        <p:nvSpPr>
          <p:cNvPr id="22" name="TextBox 21"/>
          <p:cNvSpPr txBox="1"/>
          <p:nvPr/>
        </p:nvSpPr>
        <p:spPr>
          <a:xfrm>
            <a:off x="7019925" y="5553075"/>
            <a:ext cx="1247775" cy="369332"/>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Gạo</a:t>
            </a:r>
            <a:endParaRPr lang="en-US" b="1" dirty="0">
              <a:latin typeface="Arial" panose="020B0604020202020204" pitchFamily="34" charset="0"/>
              <a:cs typeface="Arial" panose="020B0604020202020204" pitchFamily="34" charset="0"/>
            </a:endParaRPr>
          </a:p>
        </p:txBody>
      </p:sp>
      <p:sp>
        <p:nvSpPr>
          <p:cNvPr id="23" name="TextBox 22"/>
          <p:cNvSpPr txBox="1"/>
          <p:nvPr/>
        </p:nvSpPr>
        <p:spPr>
          <a:xfrm>
            <a:off x="4014788" y="4412219"/>
            <a:ext cx="1019175" cy="369332"/>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Khoai</a:t>
            </a:r>
            <a:endParaRPr lang="en-US" b="1" dirty="0">
              <a:latin typeface="Arial" panose="020B0604020202020204" pitchFamily="34" charset="0"/>
              <a:cs typeface="Arial" panose="020B0604020202020204" pitchFamily="34" charset="0"/>
            </a:endParaRPr>
          </a:p>
        </p:txBody>
      </p:sp>
      <p:sp>
        <p:nvSpPr>
          <p:cNvPr id="24" name="TextBox 23"/>
          <p:cNvSpPr txBox="1"/>
          <p:nvPr/>
        </p:nvSpPr>
        <p:spPr>
          <a:xfrm>
            <a:off x="3143250" y="352425"/>
            <a:ext cx="5476875" cy="400110"/>
          </a:xfrm>
          <a:prstGeom prst="rect">
            <a:avLst/>
          </a:prstGeom>
          <a:noFill/>
        </p:spPr>
        <p:txBody>
          <a:bodyPr wrap="square" rtlCol="0">
            <a:spAutoFit/>
          </a:bodyPr>
          <a:lstStyle/>
          <a:p>
            <a:r>
              <a:rPr lang="en-US" sz="2000" b="1" dirty="0" err="1">
                <a:latin typeface="Arial" panose="020B0604020202020204" pitchFamily="34" charset="0"/>
                <a:cs typeface="Arial" panose="020B0604020202020204" pitchFamily="34" charset="0"/>
              </a:rPr>
              <a:t>Nguồn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cung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cấp</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chất</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bột</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đường</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602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514350" y="323850"/>
            <a:ext cx="11096625" cy="6463308"/>
          </a:xfrm>
          <a:prstGeom prst="rect">
            <a:avLst/>
          </a:prstGeom>
          <a:noFill/>
        </p:spPr>
        <p:txBody>
          <a:bodyPr wrap="square" rtlCol="0">
            <a:spAutoFit/>
          </a:bodyPr>
          <a:lstStyle/>
          <a:p>
            <a:pPr lvl="0"/>
            <a:r>
              <a:rPr lang="nl-NL" b="1" dirty="0">
                <a:latin typeface="Arial" panose="020B0604020202020204" pitchFamily="34" charset="0"/>
                <a:cs typeface="Arial" panose="020B0604020202020204" pitchFamily="34" charset="0"/>
              </a:rPr>
              <a:t>3.</a:t>
            </a:r>
            <a:r>
              <a:rPr lang="nl-NL" b="1" u="sng" dirty="0">
                <a:latin typeface="Arial" panose="020B0604020202020204" pitchFamily="34" charset="0"/>
                <a:cs typeface="Arial" panose="020B0604020202020204" pitchFamily="34" charset="0"/>
              </a:rPr>
              <a:t> Chất đạm</a:t>
            </a: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 Protid)</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a.</a:t>
            </a:r>
            <a:r>
              <a:rPr lang="nl-NL" b="1" u="sng" dirty="0">
                <a:latin typeface="Arial" panose="020B0604020202020204" pitchFamily="34" charset="0"/>
                <a:cs typeface="Arial" panose="020B0604020202020204" pitchFamily="34" charset="0"/>
              </a:rPr>
              <a:t> Vai trò</a:t>
            </a:r>
            <a:r>
              <a:rPr lang="nl-NL"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Thành phần cấu tạo chính của tế bào.</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Tạo thịt, sữa, enzym, kháng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Cung cấp C, H, O, N</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Thiếu</a:t>
            </a:r>
            <a:r>
              <a:rPr lang="nl-NL"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Thú suy sụp nhanh.</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Giảm sức chống đỡ bệnh.</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Vết thương lâu lành.</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Nặng có thể gây tử vong.</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b. </a:t>
            </a:r>
            <a:r>
              <a:rPr lang="nl-NL" b="1" u="sng" dirty="0">
                <a:latin typeface="Arial" panose="020B0604020202020204" pitchFamily="34" charset="0"/>
                <a:cs typeface="Arial" panose="020B0604020202020204" pitchFamily="34" charset="0"/>
              </a:rPr>
              <a:t>Nguồn cung cấp</a:t>
            </a: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Từ 2 nguồn chính.</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Đạm động vật: </a:t>
            </a:r>
            <a:r>
              <a:rPr lang="nl-NL" dirty="0">
                <a:latin typeface="Arial" panose="020B0604020202020204" pitchFamily="34" charset="0"/>
                <a:cs typeface="Arial" panose="020B0604020202020204" pitchFamily="34" charset="0"/>
              </a:rPr>
              <a:t>Giá trị dinh dưỡng cao, </a:t>
            </a:r>
          </a:p>
          <a:p>
            <a:pPr lvl="0"/>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 Heo con:  Bột thịt, bột cá lạt, bột sữa, bột trứng.</a:t>
            </a:r>
          </a:p>
          <a:p>
            <a:pPr lvl="0"/>
            <a:r>
              <a:rPr lang="nl-NL" dirty="0">
                <a:latin typeface="Arial" panose="020B0604020202020204" pitchFamily="34" charset="0"/>
                <a:cs typeface="Arial" panose="020B0604020202020204" pitchFamily="34" charset="0"/>
              </a:rPr>
              <a:t>          + Heo lớn: Bột cá mặn, lợ.</a:t>
            </a:r>
          </a:p>
          <a:p>
            <a:pPr lvl="0"/>
            <a:r>
              <a:rPr lang="nl-NL"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sym typeface="Wingdings" panose="05000000000000000000" pitchFamily="2" charset="2"/>
              </a:rPr>
              <a:t> Heo chiếm 10 – 15%</a:t>
            </a:r>
            <a:endParaRPr lang="nl-NL"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Gà: Bột cá lạt, bột thịt.</a:t>
            </a:r>
          </a:p>
          <a:p>
            <a:pPr lvl="0"/>
            <a:r>
              <a:rPr lang="nl-NL"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sym typeface="Wingdings" panose="05000000000000000000" pitchFamily="2" charset="2"/>
              </a:rPr>
              <a:t> Gà chiếm: 25 – 35%</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Đạm thực vật</a:t>
            </a:r>
            <a:r>
              <a:rPr lang="nl-NL" dirty="0">
                <a:latin typeface="Arial" panose="020B0604020202020204" pitchFamily="34" charset="0"/>
                <a:cs typeface="Arial" panose="020B0604020202020204" pitchFamily="34" charset="0"/>
              </a:rPr>
              <a:t>: Cây quả họ đậu, bánh dầu đậu phộng, đậu nành...</a:t>
            </a:r>
            <a:endParaRPr lang="en-US" dirty="0">
              <a:latin typeface="Arial" panose="020B0604020202020204" pitchFamily="34" charset="0"/>
              <a:cs typeface="Arial" panose="020B0604020202020204" pitchFamily="34" charset="0"/>
            </a:endParaRPr>
          </a:p>
          <a:p>
            <a:pPr lvl="1"/>
            <a:r>
              <a:rPr lang="nl-NL" dirty="0">
                <a:latin typeface="Arial" panose="020B0604020202020204" pitchFamily="34" charset="0"/>
                <a:cs typeface="Arial" panose="020B0604020202020204" pitchFamily="34" charset="0"/>
              </a:rPr>
              <a:t>Khả năng hấp thụ đạm động vật ở thú cao hơn khả năng hấp thụ đạm thực vật. Những chất đạm cấu tạo trong cơ thể thú là do sự kết hợp của các acid amin. Mỗi loại thức ăn sẽ chứa một số acid amin khác nhau. Để cung cấp đủ 20 loại acid amin cho cơ thể thú, cần kết hợp nhiều loại thức ăn khác nhau. </a:t>
            </a:r>
            <a:r>
              <a:rPr lang="nl-NL" b="1" dirty="0">
                <a:latin typeface="Arial" panose="020B0604020202020204" pitchFamily="34" charset="0"/>
                <a:cs typeface="Arial" panose="020B0604020202020204" pitchFamily="34" charset="0"/>
              </a:rPr>
              <a:t>Ví dụ</a:t>
            </a:r>
            <a:r>
              <a:rPr lang="nl-NL" dirty="0">
                <a:latin typeface="Arial" panose="020B0604020202020204" pitchFamily="34" charset="0"/>
                <a:cs typeface="Arial" panose="020B0604020202020204" pitchFamily="34" charset="0"/>
              </a:rPr>
              <a:t>: thú chỉ </a:t>
            </a:r>
            <a:r>
              <a:rPr lang="nl-NL" i="1" dirty="0">
                <a:latin typeface="Arial" panose="020B0604020202020204" pitchFamily="34" charset="0"/>
                <a:cs typeface="Arial" panose="020B0604020202020204" pitchFamily="34" charset="0"/>
              </a:rPr>
              <a:t>ăn đạm thực vật sẽ thiếu</a:t>
            </a:r>
            <a:r>
              <a:rPr lang="nl-NL" dirty="0">
                <a:latin typeface="Arial" panose="020B0604020202020204" pitchFamily="34" charset="0"/>
                <a:cs typeface="Arial" panose="020B0604020202020204" pitchFamily="34" charset="0"/>
              </a:rPr>
              <a:t> 2 acid amin  là </a:t>
            </a:r>
            <a:r>
              <a:rPr lang="nl-NL" b="1" dirty="0">
                <a:latin typeface="Arial" panose="020B0604020202020204" pitchFamily="34" charset="0"/>
                <a:cs typeface="Arial" panose="020B0604020202020204" pitchFamily="34" charset="0"/>
              </a:rPr>
              <a:t>Methionin</a:t>
            </a:r>
            <a:r>
              <a:rPr lang="nl-NL" dirty="0">
                <a:latin typeface="Arial" panose="020B0604020202020204" pitchFamily="34" charset="0"/>
                <a:cs typeface="Arial" panose="020B0604020202020204" pitchFamily="34" charset="0"/>
              </a:rPr>
              <a:t> và </a:t>
            </a:r>
            <a:r>
              <a:rPr lang="nl-NL" b="1" dirty="0">
                <a:latin typeface="Arial" panose="020B0604020202020204" pitchFamily="34" charset="0"/>
                <a:cs typeface="Arial" panose="020B0604020202020204" pitchFamily="34" charset="0"/>
              </a:rPr>
              <a:t>Lisin </a:t>
            </a:r>
            <a:r>
              <a:rPr lang="nl-NL" dirty="0">
                <a:latin typeface="Arial" panose="020B0604020202020204" pitchFamily="34" charset="0"/>
                <a:cs typeface="Arial" panose="020B0604020202020204" pitchFamily="34" charset="0"/>
              </a:rPr>
              <a:t>có ở đạm động vật.</a:t>
            </a:r>
            <a:endParaRPr lang="en-US" dirty="0">
              <a:latin typeface="Arial" panose="020B0604020202020204" pitchFamily="34" charset="0"/>
              <a:cs typeface="Arial" panose="020B0604020202020204" pitchFamily="34" charset="0"/>
            </a:endParaRPr>
          </a:p>
          <a:p>
            <a:r>
              <a:rPr lang="en-US" dirty="0"/>
              <a:t>    </a:t>
            </a:r>
          </a:p>
        </p:txBody>
      </p:sp>
    </p:spTree>
    <p:extLst>
      <p:ext uri="{BB962C8B-B14F-4D97-AF65-F5344CB8AC3E}">
        <p14:creationId xmlns:p14="http://schemas.microsoft.com/office/powerpoint/2010/main" val="3701126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123" y="80962"/>
            <a:ext cx="2838450" cy="3000374"/>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8997" y="38099"/>
            <a:ext cx="2895600" cy="308610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0375" y="-42864"/>
            <a:ext cx="4876800" cy="3248025"/>
          </a:xfrm>
          <a:prstGeom prst="rect">
            <a:avLst/>
          </a:prstGeom>
        </p:spPr>
      </p:pic>
      <p:sp>
        <p:nvSpPr>
          <p:cNvPr id="10" name="TextBox 9"/>
          <p:cNvSpPr txBox="1"/>
          <p:nvPr/>
        </p:nvSpPr>
        <p:spPr>
          <a:xfrm>
            <a:off x="10144125" y="1581149"/>
            <a:ext cx="942975" cy="369332"/>
          </a:xfrm>
          <a:prstGeom prst="rect">
            <a:avLst/>
          </a:prstGeom>
          <a:noFill/>
        </p:spPr>
        <p:txBody>
          <a:bodyPr wrap="square" rtlCol="0">
            <a:spAutoFit/>
          </a:bodyPr>
          <a:lstStyle/>
          <a:p>
            <a:r>
              <a:rPr lang="en-US" b="1" dirty="0" err="1">
                <a:solidFill>
                  <a:srgbClr val="FF0000"/>
                </a:solidFill>
              </a:rPr>
              <a:t>Bột</a:t>
            </a:r>
            <a:r>
              <a:rPr lang="en-US" b="1" dirty="0">
                <a:solidFill>
                  <a:srgbClr val="FF0000"/>
                </a:solidFill>
              </a:rPr>
              <a:t> </a:t>
            </a:r>
            <a:r>
              <a:rPr lang="en-US" b="1" dirty="0" err="1">
                <a:solidFill>
                  <a:srgbClr val="FF0000"/>
                </a:solidFill>
              </a:rPr>
              <a:t>thịt</a:t>
            </a:r>
            <a:endParaRPr lang="en-US" b="1" dirty="0">
              <a:solidFill>
                <a:srgbClr val="FF0000"/>
              </a:solidFill>
            </a:endParaRPr>
          </a:p>
        </p:txBody>
      </p:sp>
      <p:sp>
        <p:nvSpPr>
          <p:cNvPr id="11" name="TextBox 10"/>
          <p:cNvSpPr txBox="1"/>
          <p:nvPr/>
        </p:nvSpPr>
        <p:spPr>
          <a:xfrm>
            <a:off x="3581396" y="1765815"/>
            <a:ext cx="1295401" cy="369332"/>
          </a:xfrm>
          <a:prstGeom prst="rect">
            <a:avLst/>
          </a:prstGeom>
          <a:noFill/>
        </p:spPr>
        <p:txBody>
          <a:bodyPr wrap="square" rtlCol="0">
            <a:spAutoFit/>
          </a:bodyPr>
          <a:lstStyle/>
          <a:p>
            <a:r>
              <a:rPr lang="en-US" b="1" dirty="0" err="1">
                <a:solidFill>
                  <a:srgbClr val="FF0000"/>
                </a:solidFill>
              </a:rPr>
              <a:t>Bột</a:t>
            </a:r>
            <a:r>
              <a:rPr lang="en-US" b="1" dirty="0">
                <a:solidFill>
                  <a:srgbClr val="FF0000"/>
                </a:solidFill>
              </a:rPr>
              <a:t> </a:t>
            </a:r>
            <a:r>
              <a:rPr lang="en-US" b="1" dirty="0" err="1">
                <a:solidFill>
                  <a:srgbClr val="FF0000"/>
                </a:solidFill>
              </a:rPr>
              <a:t>sữa</a:t>
            </a:r>
            <a:endParaRPr lang="en-US" b="1" dirty="0">
              <a:solidFill>
                <a:srgbClr val="FF0000"/>
              </a:solidFill>
            </a:endParaRPr>
          </a:p>
        </p:txBody>
      </p:sp>
      <p:sp>
        <p:nvSpPr>
          <p:cNvPr id="12" name="TextBox 11"/>
          <p:cNvSpPr txBox="1"/>
          <p:nvPr/>
        </p:nvSpPr>
        <p:spPr>
          <a:xfrm>
            <a:off x="1362075" y="1211816"/>
            <a:ext cx="952500" cy="369332"/>
          </a:xfrm>
          <a:prstGeom prst="rect">
            <a:avLst/>
          </a:prstGeom>
          <a:noFill/>
        </p:spPr>
        <p:txBody>
          <a:bodyPr wrap="square" rtlCol="0">
            <a:spAutoFit/>
          </a:bodyPr>
          <a:lstStyle/>
          <a:p>
            <a:r>
              <a:rPr lang="en-US" b="1" dirty="0" err="1">
                <a:solidFill>
                  <a:schemeClr val="accent4"/>
                </a:solidFill>
              </a:rPr>
              <a:t>Bột</a:t>
            </a:r>
            <a:r>
              <a:rPr lang="en-US" b="1" dirty="0">
                <a:solidFill>
                  <a:schemeClr val="accent4"/>
                </a:solidFill>
              </a:rPr>
              <a:t> </a:t>
            </a:r>
            <a:r>
              <a:rPr lang="en-US" b="1" dirty="0" err="1">
                <a:solidFill>
                  <a:schemeClr val="accent4"/>
                </a:solidFill>
              </a:rPr>
              <a:t>cá</a:t>
            </a:r>
            <a:endParaRPr lang="en-US" b="1" dirty="0">
              <a:solidFill>
                <a:schemeClr val="accent4"/>
              </a:solidFill>
            </a:endParaRPr>
          </a:p>
        </p:txBody>
      </p:sp>
      <p:sp>
        <p:nvSpPr>
          <p:cNvPr id="13" name="TextBox 12"/>
          <p:cNvSpPr txBox="1"/>
          <p:nvPr/>
        </p:nvSpPr>
        <p:spPr>
          <a:xfrm>
            <a:off x="4048125" y="3276600"/>
            <a:ext cx="4981575" cy="400110"/>
          </a:xfrm>
          <a:prstGeom prst="rect">
            <a:avLst/>
          </a:prstGeom>
          <a:noFill/>
        </p:spPr>
        <p:txBody>
          <a:bodyPr wrap="square" rtlCol="0">
            <a:spAutoFit/>
          </a:bodyPr>
          <a:lstStyle/>
          <a:p>
            <a:r>
              <a:rPr lang="en-US" sz="2000" b="1" dirty="0" err="1">
                <a:latin typeface="Arial" panose="020B0604020202020204" pitchFamily="34" charset="0"/>
                <a:cs typeface="Arial" panose="020B0604020202020204" pitchFamily="34" charset="0"/>
              </a:rPr>
              <a:t>Thức</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ăn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đạm</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nguồn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gốc</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từ</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động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vật</a:t>
            </a:r>
            <a:endParaRPr lang="en-US" sz="2000" b="1" dirty="0">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66850" y="3927990"/>
            <a:ext cx="3486149" cy="2174913"/>
          </a:xfrm>
          <a:prstGeom prst="rect">
            <a:avLst/>
          </a:prstGeom>
        </p:spPr>
      </p:pic>
      <p:pic>
        <p:nvPicPr>
          <p:cNvPr id="17" name="Picture 1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86400" y="3927990"/>
            <a:ext cx="3924300" cy="2271774"/>
          </a:xfrm>
          <a:prstGeom prst="rect">
            <a:avLst/>
          </a:prstGeom>
        </p:spPr>
      </p:pic>
      <p:sp>
        <p:nvSpPr>
          <p:cNvPr id="18" name="TextBox 17"/>
          <p:cNvSpPr txBox="1"/>
          <p:nvPr/>
        </p:nvSpPr>
        <p:spPr>
          <a:xfrm>
            <a:off x="3428997" y="6199764"/>
            <a:ext cx="4848228" cy="646331"/>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Thức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ăn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đạm</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nguồn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gốc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từ</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thực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vật</a:t>
            </a:r>
            <a:endParaRPr lang="en-US" b="1" dirty="0">
              <a:latin typeface="Arial" panose="020B0604020202020204" pitchFamily="34" charset="0"/>
              <a:cs typeface="Arial" panose="020B0604020202020204" pitchFamily="34" charset="0"/>
            </a:endParaRPr>
          </a:p>
          <a:p>
            <a:endParaRPr lang="en-US" dirty="0"/>
          </a:p>
        </p:txBody>
      </p:sp>
      <p:sp>
        <p:nvSpPr>
          <p:cNvPr id="19" name="TextBox 18"/>
          <p:cNvSpPr txBox="1"/>
          <p:nvPr/>
        </p:nvSpPr>
        <p:spPr>
          <a:xfrm>
            <a:off x="7381875" y="4648200"/>
            <a:ext cx="1790700" cy="369332"/>
          </a:xfrm>
          <a:prstGeom prst="rect">
            <a:avLst/>
          </a:prstGeom>
          <a:noFill/>
        </p:spPr>
        <p:txBody>
          <a:bodyPr wrap="square" rtlCol="0">
            <a:spAutoFit/>
          </a:bodyPr>
          <a:lstStyle/>
          <a:p>
            <a:r>
              <a:rPr lang="en-US" b="1" dirty="0" err="1">
                <a:solidFill>
                  <a:schemeClr val="accent4"/>
                </a:solidFill>
              </a:rPr>
              <a:t>Bánh</a:t>
            </a:r>
            <a:r>
              <a:rPr lang="en-US" b="1" dirty="0">
                <a:solidFill>
                  <a:schemeClr val="accent4"/>
                </a:solidFill>
              </a:rPr>
              <a:t> </a:t>
            </a:r>
            <a:r>
              <a:rPr lang="en-US" b="1" dirty="0" err="1">
                <a:solidFill>
                  <a:schemeClr val="accent4"/>
                </a:solidFill>
              </a:rPr>
              <a:t>dầu</a:t>
            </a:r>
            <a:r>
              <a:rPr lang="en-US" b="1" dirty="0">
                <a:solidFill>
                  <a:schemeClr val="accent4"/>
                </a:solidFill>
              </a:rPr>
              <a:t> </a:t>
            </a:r>
            <a:r>
              <a:rPr lang="en-US" b="1" dirty="0" err="1">
                <a:solidFill>
                  <a:schemeClr val="accent4"/>
                </a:solidFill>
              </a:rPr>
              <a:t>phộng</a:t>
            </a:r>
            <a:endParaRPr lang="en-US" b="1" dirty="0">
              <a:solidFill>
                <a:schemeClr val="accent4"/>
              </a:solidFill>
            </a:endParaRPr>
          </a:p>
        </p:txBody>
      </p:sp>
      <p:sp>
        <p:nvSpPr>
          <p:cNvPr id="20" name="TextBox 19"/>
          <p:cNvSpPr txBox="1"/>
          <p:nvPr/>
        </p:nvSpPr>
        <p:spPr>
          <a:xfrm>
            <a:off x="1495424" y="5697882"/>
            <a:ext cx="1714500" cy="369332"/>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Bã</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đậu</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nành</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4642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470262" y="3448595"/>
            <a:ext cx="11922035" cy="2308324"/>
          </a:xfrm>
          <a:prstGeom prst="rect">
            <a:avLst/>
          </a:prstGeom>
          <a:noFill/>
        </p:spPr>
        <p:txBody>
          <a:bodyPr wrap="square" rtlCol="0">
            <a:spAutoFit/>
          </a:bodyPr>
          <a:lstStyle/>
          <a:p>
            <a:pPr lvl="0"/>
            <a:r>
              <a:rPr lang="nl-NL" b="1" dirty="0">
                <a:latin typeface="Arial" panose="020B0604020202020204" pitchFamily="34" charset="0"/>
                <a:cs typeface="Arial" panose="020B0604020202020204" pitchFamily="34" charset="0"/>
              </a:rPr>
              <a:t>5. </a:t>
            </a:r>
            <a:r>
              <a:rPr lang="nl-NL" b="1" u="sng" dirty="0">
                <a:latin typeface="Arial" panose="020B0604020202020204" pitchFamily="34" charset="0"/>
                <a:cs typeface="Arial" panose="020B0604020202020204" pitchFamily="34" charset="0"/>
              </a:rPr>
              <a:t>Chất khoáng</a:t>
            </a: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2 nhóm</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a. </a:t>
            </a:r>
            <a:r>
              <a:rPr lang="nl-NL" b="1" u="sng" dirty="0">
                <a:latin typeface="Arial" panose="020B0604020202020204" pitchFamily="34" charset="0"/>
                <a:cs typeface="Arial" panose="020B0604020202020204" pitchFamily="34" charset="0"/>
              </a:rPr>
              <a:t>Đa lượng</a:t>
            </a:r>
            <a:r>
              <a:rPr lang="nl-NL" dirty="0">
                <a:latin typeface="Arial" panose="020B0604020202020204" pitchFamily="34" charset="0"/>
                <a:cs typeface="Arial" panose="020B0604020202020204" pitchFamily="34" charset="0"/>
              </a:rPr>
              <a:t>: Ca, P, Na, Cl, Mg..,. cơ thể thú cần nhiều.</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Ca, P</a:t>
            </a:r>
            <a:r>
              <a:rPr lang="nl-NL"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Là thành phần cấu tạo xương, vỏ trứng. </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Nếu thiếu</a:t>
            </a:r>
            <a:r>
              <a:rPr lang="nl-NL" dirty="0">
                <a:latin typeface="Arial" panose="020B0604020202020204" pitchFamily="34" charset="0"/>
                <a:cs typeface="Arial" panose="020B0604020202020204" pitchFamily="34" charset="0"/>
              </a:rPr>
              <a:t>: </a:t>
            </a:r>
          </a:p>
          <a:p>
            <a:pPr lvl="0"/>
            <a:r>
              <a:rPr lang="nl-NL" dirty="0">
                <a:latin typeface="Arial" panose="020B0604020202020204" pitchFamily="34" charset="0"/>
                <a:cs typeface="Arial" panose="020B0604020202020204" pitchFamily="34" charset="0"/>
              </a:rPr>
              <a:t>          + thú sẽ bị còi, mềm, xốp xương, xương cong queo hay cứng bất thường, thú cái yếu chân, thú con còi cọc.</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 Ở gà đẻ: trứng không vỏ, vỏ mỏng, ấp nở ra gà con còi xương.</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Bột xương, bột sò, bột đá vôi, trong bột cá có nhiều P.</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470262" y="522514"/>
            <a:ext cx="11277601" cy="3139321"/>
          </a:xfrm>
          <a:prstGeom prst="rect">
            <a:avLst/>
          </a:prstGeom>
          <a:noFill/>
        </p:spPr>
        <p:txBody>
          <a:bodyPr wrap="square" rtlCol="0">
            <a:spAutoFit/>
          </a:bodyPr>
          <a:lstStyle/>
          <a:p>
            <a:r>
              <a:rPr lang="nl-NL" b="1" dirty="0">
                <a:latin typeface="Arial" panose="020B0604020202020204" pitchFamily="34" charset="0"/>
                <a:cs typeface="Arial" panose="020B0604020202020204" pitchFamily="34" charset="0"/>
              </a:rPr>
              <a:t>4. </a:t>
            </a:r>
            <a:r>
              <a:rPr lang="nl-NL" b="1" u="sng" dirty="0">
                <a:latin typeface="Arial" panose="020B0604020202020204" pitchFamily="34" charset="0"/>
                <a:cs typeface="Arial" panose="020B0604020202020204" pitchFamily="34" charset="0"/>
              </a:rPr>
              <a:t>Chất béo</a:t>
            </a: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 Lipid) </a:t>
            </a:r>
          </a:p>
          <a:p>
            <a:r>
              <a:rPr lang="nl-NL" b="1" dirty="0">
                <a:latin typeface="Arial" panose="020B0604020202020204" pitchFamily="34" charset="0"/>
                <a:cs typeface="Arial" panose="020B0604020202020204" pitchFamily="34" charset="0"/>
              </a:rPr>
              <a:t>  a.</a:t>
            </a:r>
            <a:r>
              <a:rPr lang="nl-NL" b="1" u="sng" dirty="0">
                <a:latin typeface="Arial" panose="020B0604020202020204" pitchFamily="34" charset="0"/>
                <a:cs typeface="Arial" panose="020B0604020202020204" pitchFamily="34" charset="0"/>
              </a:rPr>
              <a:t> Vai trò</a:t>
            </a:r>
            <a:r>
              <a:rPr lang="nl-NL" b="1"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Cấu tạo màng tế bào( lipoprotein) cung cấp năng lượng.</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Dung môi hòa tan Vitamin tan trong dầu A, D, E, K...</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Mỡ trong cơ thể động vật phần lớn là do chất béo lấy từ thức ăn thực vật hợp thành.</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Thừa</a:t>
            </a:r>
            <a:r>
              <a:rPr lang="nl-NL" dirty="0">
                <a:latin typeface="Arial" panose="020B0604020202020204" pitchFamily="34" charset="0"/>
                <a:cs typeface="Arial" panose="020B0604020202020204" pitchFamily="34" charset="0"/>
              </a:rPr>
              <a:t>: Thức ăn nhiều chất béo( &gt; 12% )  thì dễ hôi dầu, thú con rất dễ bị tiêu chảy, thú sinh sản bị “     nâng”, sinh sản khó ( gà con dưới 4% , gà đẻ dưới 5% trong khẩu phần ).</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b.</a:t>
            </a:r>
            <a:r>
              <a:rPr lang="nl-NL" b="1" u="sng" dirty="0">
                <a:latin typeface="Arial" panose="020B0604020202020204" pitchFamily="34" charset="0"/>
                <a:cs typeface="Arial" panose="020B0604020202020204" pitchFamily="34" charset="0"/>
              </a:rPr>
              <a:t> Nguồn cung cấp : </a:t>
            </a:r>
            <a:r>
              <a:rPr lang="nl-NL" dirty="0">
                <a:latin typeface="Arial" panose="020B0604020202020204" pitchFamily="34" charset="0"/>
                <a:cs typeface="Arial" panose="020B0604020202020204" pitchFamily="34" charset="0"/>
              </a:rPr>
              <a:t>Chiếm 3 – 5% trong khẩu phần.</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Không trộn vào khẩu phần, chỉ dùng chất béo có sẵn trong thức ăn  ( cám 13,6</a:t>
            </a:r>
            <a:r>
              <a:rPr lang="nl-NL" baseline="30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a:t>
            </a:r>
            <a:r>
              <a:rPr lang="nl-NL" baseline="-25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 , bột cá 8 – 12 </a:t>
            </a:r>
            <a:r>
              <a:rPr lang="nl-NL" baseline="30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a:t>
            </a:r>
            <a:r>
              <a:rPr lang="nl-NL" baseline="-25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 ) hoặc chất béo còn sót lại trong thức ăn sau khi đã qua chế biến ( bánh dầu phộng 5 </a:t>
            </a:r>
            <a:r>
              <a:rPr lang="nl-NL" baseline="30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a:t>
            </a:r>
            <a:r>
              <a:rPr lang="nl-NL" baseline="-25000" dirty="0">
                <a:latin typeface="Arial" panose="020B0604020202020204" pitchFamily="34" charset="0"/>
                <a:cs typeface="Arial" panose="020B0604020202020204" pitchFamily="34" charset="0"/>
              </a:rPr>
              <a:t>0</a:t>
            </a:r>
            <a:r>
              <a:rPr lang="nl-NL"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8111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609601" y="295275"/>
            <a:ext cx="7105650" cy="2031325"/>
          </a:xfrm>
          <a:prstGeom prst="rect">
            <a:avLst/>
          </a:prstGeom>
          <a:noFill/>
        </p:spPr>
        <p:txBody>
          <a:bodyPr wrap="square" rtlCol="0">
            <a:spAutoFit/>
          </a:bodyPr>
          <a:lstStyle/>
          <a:p>
            <a:r>
              <a:rPr lang="nl-NL" b="1" dirty="0"/>
              <a:t> </a:t>
            </a:r>
            <a:r>
              <a:rPr lang="nl-NL" b="1" dirty="0">
                <a:latin typeface="Arial" panose="020B0604020202020204" pitchFamily="34" charset="0"/>
                <a:cs typeface="Arial" panose="020B0604020202020204" pitchFamily="34" charset="0"/>
              </a:rPr>
              <a:t>* </a:t>
            </a:r>
            <a:r>
              <a:rPr lang="nl-NL" b="1" u="sng" dirty="0">
                <a:latin typeface="Arial" panose="020B0604020202020204" pitchFamily="34" charset="0"/>
                <a:cs typeface="Arial" panose="020B0604020202020204" pitchFamily="34" charset="0"/>
              </a:rPr>
              <a:t>K, Na, Cl</a:t>
            </a:r>
            <a:r>
              <a:rPr lang="nl-NL"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Có trong các thể dịch và tổ chức mềm của cơ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Tạo áp lực thẩm thấu bình thường cho cơ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Tham gia vào các phản ứng chuyển hóa trong cơ thể.</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Ít bị thiếu, có nhiều trong muối ăn, bột cá mặn ( Na, Cl)</a:t>
            </a:r>
            <a:endParaRPr lang="en-US" dirty="0">
              <a:latin typeface="Arial" panose="020B0604020202020204" pitchFamily="34" charset="0"/>
              <a:cs typeface="Arial" panose="020B0604020202020204" pitchFamily="34" charset="0"/>
            </a:endParaRPr>
          </a:p>
          <a:p>
            <a:pPr lvl="0"/>
            <a:r>
              <a:rPr lang="nl-NL" dirty="0">
                <a:latin typeface="Arial" panose="020B0604020202020204" pitchFamily="34" charset="0"/>
                <a:cs typeface="Arial" panose="020B0604020202020204" pitchFamily="34" charset="0"/>
              </a:rPr>
              <a:t>     - Thức ăn thực vật ( mật mía) có nhiều vitamin K</a:t>
            </a:r>
            <a:endParaRPr lang="en-US" dirty="0">
              <a:latin typeface="Arial" panose="020B0604020202020204" pitchFamily="34" charset="0"/>
              <a:cs typeface="Arial" panose="020B0604020202020204" pitchFamily="34" charset="0"/>
            </a:endParaRP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 y="2114549"/>
            <a:ext cx="4524375" cy="391477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7751" y="2114548"/>
            <a:ext cx="3476624" cy="3914775"/>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01051" y="2114548"/>
            <a:ext cx="3562349" cy="3914775"/>
          </a:xfrm>
          <a:prstGeom prst="rect">
            <a:avLst/>
          </a:prstGeom>
        </p:spPr>
      </p:pic>
      <p:sp>
        <p:nvSpPr>
          <p:cNvPr id="11" name="TextBox 10"/>
          <p:cNvSpPr txBox="1"/>
          <p:nvPr/>
        </p:nvSpPr>
        <p:spPr>
          <a:xfrm>
            <a:off x="3124201" y="5524500"/>
            <a:ext cx="1381124" cy="646331"/>
          </a:xfrm>
          <a:prstGeom prst="rect">
            <a:avLst/>
          </a:prstGeom>
          <a:noFill/>
        </p:spPr>
        <p:txBody>
          <a:bodyPr wrap="square" rtlCol="0">
            <a:spAutoFit/>
          </a:bodyPr>
          <a:lstStyle/>
          <a:p>
            <a:r>
              <a:rPr lang="en-US" dirty="0" err="1">
                <a:solidFill>
                  <a:srgbClr val="FF0000"/>
                </a:solidFill>
                <a:latin typeface="Arial" panose="020B0604020202020204" pitchFamily="34" charset="0"/>
                <a:cs typeface="Arial" panose="020B0604020202020204" pitchFamily="34" charset="0"/>
              </a:rPr>
              <a:t>Bột</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vỏ</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sò</a:t>
            </a:r>
            <a:endParaRPr lang="en-US" dirty="0">
              <a:solidFill>
                <a:srgbClr val="FF0000"/>
              </a:solidFill>
              <a:latin typeface="Arial" panose="020B0604020202020204" pitchFamily="34" charset="0"/>
              <a:cs typeface="Arial" panose="020B0604020202020204" pitchFamily="34" charset="0"/>
            </a:endParaRPr>
          </a:p>
          <a:p>
            <a:endParaRPr lang="en-US" dirty="0"/>
          </a:p>
        </p:txBody>
      </p:sp>
      <p:sp>
        <p:nvSpPr>
          <p:cNvPr id="12" name="TextBox 11"/>
          <p:cNvSpPr txBox="1"/>
          <p:nvPr/>
        </p:nvSpPr>
        <p:spPr>
          <a:xfrm>
            <a:off x="5767388" y="2326600"/>
            <a:ext cx="1733550" cy="646331"/>
          </a:xfrm>
          <a:prstGeom prst="rect">
            <a:avLst/>
          </a:prstGeom>
          <a:noFill/>
        </p:spPr>
        <p:txBody>
          <a:bodyPr wrap="square" rtlCol="0">
            <a:spAutoFit/>
          </a:bodyPr>
          <a:lstStyle/>
          <a:p>
            <a:r>
              <a:rPr lang="en-US" dirty="0" err="1">
                <a:solidFill>
                  <a:srgbClr val="FF0000"/>
                </a:solidFill>
                <a:latin typeface="Arial" panose="020B0604020202020204" pitchFamily="34" charset="0"/>
                <a:cs typeface="Arial" panose="020B0604020202020204" pitchFamily="34" charset="0"/>
              </a:rPr>
              <a:t>Bột</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xương</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heo</a:t>
            </a:r>
            <a:endParaRPr lang="en-US" dirty="0">
              <a:solidFill>
                <a:srgbClr val="FF0000"/>
              </a:solidFill>
              <a:latin typeface="Arial" panose="020B0604020202020204" pitchFamily="34" charset="0"/>
              <a:cs typeface="Arial" panose="020B0604020202020204" pitchFamily="34" charset="0"/>
            </a:endParaRPr>
          </a:p>
          <a:p>
            <a:endParaRPr lang="en-US" dirty="0"/>
          </a:p>
        </p:txBody>
      </p:sp>
      <p:sp>
        <p:nvSpPr>
          <p:cNvPr id="13" name="TextBox 12"/>
          <p:cNvSpPr txBox="1"/>
          <p:nvPr/>
        </p:nvSpPr>
        <p:spPr>
          <a:xfrm>
            <a:off x="5353050" y="6241375"/>
            <a:ext cx="3186113" cy="646331"/>
          </a:xfrm>
          <a:prstGeom prst="rect">
            <a:avLst/>
          </a:prstGeom>
          <a:noFill/>
        </p:spPr>
        <p:txBody>
          <a:bodyPr wrap="square" rtlCol="0">
            <a:spAutoFit/>
          </a:bodyPr>
          <a:lstStyle/>
          <a:p>
            <a:r>
              <a:rPr lang="en-US" b="1" dirty="0" err="1">
                <a:latin typeface="Arial" panose="020B0604020202020204" pitchFamily="34" charset="0"/>
                <a:cs typeface="Arial" panose="020B0604020202020204" pitchFamily="34" charset="0"/>
              </a:rPr>
              <a:t>Khoáng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đa</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lượng</a:t>
            </a:r>
            <a:r>
              <a:rPr lang="en-US" b="1" dirty="0">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3446043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1000"/>
                                        <p:tgtEl>
                                          <p:spTgt spid="13"/>
                                        </p:tgtEl>
                                      </p:cBhvr>
                                    </p:animEffect>
                                    <p:anim calcmode="lin" valueType="num">
                                      <p:cBhvr>
                                        <p:cTn id="43" dur="1000" fill="hold"/>
                                        <p:tgtEl>
                                          <p:spTgt spid="13"/>
                                        </p:tgtEl>
                                        <p:attrNameLst>
                                          <p:attrName>ppt_x</p:attrName>
                                        </p:attrNameLst>
                                      </p:cBhvr>
                                      <p:tavLst>
                                        <p:tav tm="0">
                                          <p:val>
                                            <p:strVal val="#ppt_x"/>
                                          </p:val>
                                        </p:tav>
                                        <p:tav tm="100000">
                                          <p:val>
                                            <p:strVal val="#ppt_x"/>
                                          </p:val>
                                        </p:tav>
                                      </p:tavLst>
                                    </p:anim>
                                    <p:anim calcmode="lin" valueType="num">
                                      <p:cBhvr>
                                        <p:cTn id="4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295274" y="290198"/>
            <a:ext cx="11772901" cy="2031325"/>
          </a:xfrm>
          <a:prstGeom prst="rect">
            <a:avLst/>
          </a:prstGeom>
          <a:noFill/>
        </p:spPr>
        <p:txBody>
          <a:bodyPr wrap="square" rtlCol="0">
            <a:spAutoFit/>
          </a:bodyPr>
          <a:lstStyle/>
          <a:p>
            <a:pPr lvl="0"/>
            <a:r>
              <a:rPr lang="nl-NL" b="1" dirty="0">
                <a:latin typeface="Arial" panose="020B0604020202020204" pitchFamily="34" charset="0"/>
                <a:cs typeface="Arial" panose="020B0604020202020204" pitchFamily="34" charset="0"/>
              </a:rPr>
              <a:t>b. </a:t>
            </a:r>
            <a:r>
              <a:rPr lang="nl-NL" b="1" u="sng" dirty="0">
                <a:latin typeface="Arial" panose="020B0604020202020204" pitchFamily="34" charset="0"/>
                <a:cs typeface="Arial" panose="020B0604020202020204" pitchFamily="34" charset="0"/>
              </a:rPr>
              <a:t>Vi lượng</a:t>
            </a:r>
            <a:r>
              <a:rPr lang="nl-NL" b="1" dirty="0">
                <a:latin typeface="Arial" panose="020B0604020202020204" pitchFamily="34" charset="0"/>
                <a:cs typeface="Arial" panose="020B0604020202020204" pitchFamily="34" charset="0"/>
              </a:rPr>
              <a:t>:</a:t>
            </a:r>
            <a:r>
              <a:rPr lang="nl-NL" dirty="0">
                <a:latin typeface="Arial" panose="020B0604020202020204" pitchFamily="34" charset="0"/>
                <a:cs typeface="Arial" panose="020B0604020202020204" pitchFamily="34" charset="0"/>
              </a:rPr>
              <a:t> Fe, Cu, Co, Zn, Mn.. cơ thể dùng với số lượng nhỏ, nhưng không thể thiếu.</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Fe, Cu, Co</a:t>
            </a:r>
            <a:r>
              <a:rPr lang="nl-NL" dirty="0">
                <a:latin typeface="Arial" panose="020B0604020202020204" pitchFamily="34" charset="0"/>
                <a:cs typeface="Arial" panose="020B0604020202020204" pitchFamily="34" charset="0"/>
              </a:rPr>
              <a:t>: Ảnh hưởng đến số lượng máu trong cơ thể.</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Thiếu Fe, Cu</a:t>
            </a:r>
            <a:r>
              <a:rPr lang="nl-NL" dirty="0">
                <a:latin typeface="Arial" panose="020B0604020202020204" pitchFamily="34" charset="0"/>
                <a:cs typeface="Arial" panose="020B0604020202020204" pitchFamily="34" charset="0"/>
              </a:rPr>
              <a:t>: làm số lượng huyết sắc tố và hồng cầu bị giảm.</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Thiếu Co</a:t>
            </a:r>
            <a:r>
              <a:rPr lang="nl-NL" dirty="0">
                <a:latin typeface="Arial" panose="020B0604020202020204" pitchFamily="34" charset="0"/>
                <a:cs typeface="Arial" panose="020B0604020202020204" pitchFamily="34" charset="0"/>
              </a:rPr>
              <a:t>: làm giảm B</a:t>
            </a:r>
            <a:r>
              <a:rPr lang="nl-NL" baseline="-25000" dirty="0">
                <a:latin typeface="Arial" panose="020B0604020202020204" pitchFamily="34" charset="0"/>
                <a:cs typeface="Arial" panose="020B0604020202020204" pitchFamily="34" charset="0"/>
              </a:rPr>
              <a:t>12</a:t>
            </a:r>
            <a:r>
              <a:rPr lang="nl-NL" dirty="0">
                <a:latin typeface="Arial" panose="020B0604020202020204" pitchFamily="34" charset="0"/>
                <a:cs typeface="Arial" panose="020B0604020202020204" pitchFamily="34" charset="0"/>
              </a:rPr>
              <a:t> ( sinh tố chống thiếu máu) đưa đến các nơi tạo máu( tủy, gan, lách) hoạt động yếu. </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Cung cấp</a:t>
            </a:r>
            <a:r>
              <a:rPr lang="nl-NL" dirty="0">
                <a:latin typeface="Arial" panose="020B0604020202020204" pitchFamily="34" charset="0"/>
                <a:cs typeface="Arial" panose="020B0604020202020204" pitchFamily="34" charset="0"/>
              </a:rPr>
              <a:t>: Fe từ đất đỏ ( sét), sulfat sắt, Cu từ sulfat đồng, Co từ Clorua Coban.</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lang="nl-NL" b="1" u="sng" dirty="0">
                <a:latin typeface="Arial" panose="020B0604020202020204" pitchFamily="34" charset="0"/>
                <a:cs typeface="Arial" panose="020B0604020202020204" pitchFamily="34" charset="0"/>
              </a:rPr>
              <a:t>Thiếu Zn</a:t>
            </a:r>
            <a:r>
              <a:rPr lang="nl-NL" dirty="0">
                <a:latin typeface="Arial" panose="020B0604020202020204" pitchFamily="34" charset="0"/>
                <a:cs typeface="Arial" panose="020B0604020202020204" pitchFamily="34" charset="0"/>
              </a:rPr>
              <a:t>: Gây bệnh da hóa sừng giả ở heo, thú ăn ít, chậm lớn</a:t>
            </a:r>
            <a:endParaRPr lang="en-US" dirty="0">
              <a:latin typeface="Arial" panose="020B0604020202020204" pitchFamily="34" charset="0"/>
              <a:cs typeface="Arial" panose="020B0604020202020204" pitchFamily="34" charset="0"/>
            </a:endParaRPr>
          </a:p>
          <a:p>
            <a:r>
              <a:rPr lang="en-US" dirty="0"/>
              <a:t>   </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4926" y="2190749"/>
            <a:ext cx="3819524" cy="4524375"/>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2190748"/>
            <a:ext cx="4057650" cy="4524375"/>
          </a:xfrm>
          <a:prstGeom prst="rect">
            <a:avLst/>
          </a:prstGeom>
        </p:spPr>
      </p:pic>
    </p:spTree>
    <p:extLst>
      <p:ext uri="{BB962C8B-B14F-4D97-AF65-F5344CB8AC3E}">
        <p14:creationId xmlns:p14="http://schemas.microsoft.com/office/powerpoint/2010/main" val="1193585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514350" y="295275"/>
            <a:ext cx="11172825" cy="1754326"/>
          </a:xfrm>
          <a:prstGeom prst="rect">
            <a:avLst/>
          </a:prstGeom>
          <a:noFill/>
        </p:spPr>
        <p:txBody>
          <a:bodyPr wrap="square" rtlCol="0">
            <a:spAutoFit/>
          </a:bodyPr>
          <a:lstStyle/>
          <a:p>
            <a:pPr lvl="0"/>
            <a:r>
              <a:rPr lang="nl-NL" b="1" dirty="0"/>
              <a:t>6</a:t>
            </a:r>
            <a:r>
              <a:rPr lang="nl-NL" b="1" dirty="0">
                <a:latin typeface="Arial" panose="020B0604020202020204" pitchFamily="34" charset="0"/>
                <a:cs typeface="Arial" panose="020B0604020202020204" pitchFamily="34" charset="0"/>
              </a:rPr>
              <a:t>.</a:t>
            </a:r>
            <a:r>
              <a:rPr lang="nl-NL" b="1" u="sng" dirty="0">
                <a:latin typeface="Arial" panose="020B0604020202020204" pitchFamily="34" charset="0"/>
                <a:cs typeface="Arial" panose="020B0604020202020204" pitchFamily="34" charset="0"/>
              </a:rPr>
              <a:t> Sinh tố</a:t>
            </a:r>
            <a:r>
              <a:rPr lang="nl-NL" b="1" dirty="0">
                <a:latin typeface="Arial" panose="020B0604020202020204" pitchFamily="34" charset="0"/>
                <a:cs typeface="Arial" panose="020B0604020202020204" pitchFamily="34" charset="0"/>
              </a:rPr>
              <a:t> </a:t>
            </a:r>
            <a:r>
              <a:rPr lang="nl-NL" dirty="0"/>
              <a:t>( Vitamin)</a:t>
            </a:r>
            <a:endParaRPr lang="en-US" dirty="0"/>
          </a:p>
          <a:p>
            <a:r>
              <a:rPr lang="nl-NL" dirty="0">
                <a:latin typeface="Arial" panose="020B0604020202020204" pitchFamily="34" charset="0"/>
                <a:cs typeface="Arial" panose="020B0604020202020204" pitchFamily="34" charset="0"/>
              </a:rPr>
              <a:t>Trong chăn nuôi công nghiệp hiện nay, việc thiếu sinh tố đối với thú là hiện tượng khá phổ biến, trong thiên nhiên, sinh tố được chứa trong các loại rau quả tươi và rất dễ bị phá hủy.</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Để bổ sung vitamin cho thú, cần lưu ý cung cấp thường xuyên rau, quả tươi, hoặc trộn các sinh tố trực tiếp vào thức ăn.</a:t>
            </a:r>
            <a:endParaRPr lang="en-US" dirty="0">
              <a:latin typeface="Arial" panose="020B0604020202020204" pitchFamily="34" charset="0"/>
              <a:cs typeface="Arial" panose="020B0604020202020204" pitchFamily="34" charset="0"/>
            </a:endParaRPr>
          </a:p>
          <a:p>
            <a:endParaRPr lang="en-US" dirty="0"/>
          </a:p>
        </p:txBody>
      </p:sp>
      <p:sp>
        <p:nvSpPr>
          <p:cNvPr id="5" name="TextBox 4"/>
          <p:cNvSpPr txBox="1"/>
          <p:nvPr/>
        </p:nvSpPr>
        <p:spPr>
          <a:xfrm>
            <a:off x="828675" y="1711464"/>
            <a:ext cx="10963275" cy="2585323"/>
          </a:xfrm>
          <a:prstGeom prst="rect">
            <a:avLst/>
          </a:prstGeom>
          <a:noFill/>
        </p:spPr>
        <p:txBody>
          <a:bodyPr wrap="square" rtlCol="0">
            <a:spAutoFit/>
          </a:bodyPr>
          <a:lstStyle/>
          <a:p>
            <a:r>
              <a:rPr lang="nl-NL" b="1" dirty="0">
                <a:solidFill>
                  <a:schemeClr val="accent2"/>
                </a:solidFill>
                <a:latin typeface="Arial" panose="020B0604020202020204" pitchFamily="34" charset="0"/>
                <a:cs typeface="Arial" panose="020B0604020202020204" pitchFamily="34" charset="0"/>
              </a:rPr>
              <a:t>* </a:t>
            </a:r>
            <a:r>
              <a:rPr lang="nl-NL" b="1" u="sng" dirty="0">
                <a:solidFill>
                  <a:schemeClr val="accent2"/>
                </a:solidFill>
                <a:latin typeface="Arial" panose="020B0604020202020204" pitchFamily="34" charset="0"/>
                <a:cs typeface="Arial" panose="020B0604020202020204" pitchFamily="34" charset="0"/>
              </a:rPr>
              <a:t>Sinh tố A</a:t>
            </a:r>
            <a:r>
              <a:rPr lang="nl-NL" dirty="0">
                <a:latin typeface="Arial" panose="020B0604020202020204" pitchFamily="34" charset="0"/>
                <a:cs typeface="Arial" panose="020B0604020202020204" pitchFamily="34" charset="0"/>
              </a:rPr>
              <a:t>: Bảo vệ và giúp việc sinh sản của tế bào niêm mạc, da, nội mạc, giúp cơ thể chống lại sự xâm nhấp của mầm bệnh.</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Ở heo nái nếu thiếu sinh tố A</a:t>
            </a:r>
            <a:r>
              <a:rPr lang="nl-NL" dirty="0">
                <a:latin typeface="Arial" panose="020B0604020202020204" pitchFamily="34" charset="0"/>
                <a:cs typeface="Arial" panose="020B0604020202020204" pitchFamily="34" charset="0"/>
              </a:rPr>
              <a:t>:  heo con sinh ra bị chột mắt, dị tật. </a:t>
            </a:r>
            <a:endParaRPr lang="en-US"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Ở gà đẻ nếu thiếu sinh tố A</a:t>
            </a:r>
            <a:r>
              <a:rPr lang="nl-NL" dirty="0">
                <a:latin typeface="Arial" panose="020B0604020202020204" pitchFamily="34" charset="0"/>
                <a:cs typeface="Arial" panose="020B0604020202020204" pitchFamily="34" charset="0"/>
              </a:rPr>
              <a:t>: tỉ lệ đẻ giảm, tỉ lệ trứng nở thấp, lông, da khô xơ xác. Gà yếu và dễ mắc những bệnh khác.</a:t>
            </a:r>
            <a:endParaRPr lang="en-US" dirty="0">
              <a:latin typeface="Arial" panose="020B060402020202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Nguồn cung cấp</a:t>
            </a:r>
            <a:r>
              <a:rPr lang="nl-NL"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Thực vật</a:t>
            </a:r>
            <a:r>
              <a:rPr lang="nl-NL" dirty="0">
                <a:latin typeface="Arial" panose="020B0604020202020204" pitchFamily="34" charset="0"/>
                <a:cs typeface="Arial" panose="020B0604020202020204" pitchFamily="34" charset="0"/>
              </a:rPr>
              <a:t>: rau, quả tươi có màu đỏ, bắp vàng, cà rốt.</a:t>
            </a:r>
            <a:endParaRPr lang="en-US" dirty="0">
              <a:latin typeface="Arial" panose="020B0604020202020204" pitchFamily="34" charset="0"/>
              <a:cs typeface="Arial" panose="020B0604020202020204" pitchFamily="34" charset="0"/>
            </a:endParaRPr>
          </a:p>
          <a:p>
            <a:pPr lvl="0"/>
            <a:r>
              <a:rPr lang="nl-NL" b="1" dirty="0">
                <a:latin typeface="Arial" panose="020B0604020202020204" pitchFamily="34" charset="0"/>
                <a:cs typeface="Arial" panose="020B0604020202020204" pitchFamily="34" charset="0"/>
              </a:rPr>
              <a:t>     + </a:t>
            </a:r>
            <a:r>
              <a:rPr lang="nl-NL" b="1" u="sng" dirty="0">
                <a:latin typeface="Arial" panose="020B0604020202020204" pitchFamily="34" charset="0"/>
                <a:cs typeface="Arial" panose="020B0604020202020204" pitchFamily="34" charset="0"/>
              </a:rPr>
              <a:t>Động vật</a:t>
            </a:r>
            <a:r>
              <a:rPr lang="nl-NL" dirty="0">
                <a:latin typeface="Arial" panose="020B0604020202020204" pitchFamily="34" charset="0"/>
                <a:cs typeface="Arial" panose="020B0604020202020204" pitchFamily="34" charset="0"/>
              </a:rPr>
              <a:t>: dầu gan cá: tiêm, uống.</a:t>
            </a:r>
            <a:endParaRPr lang="en-US" dirty="0">
              <a:latin typeface="Arial" panose="020B0604020202020204" pitchFamily="34" charset="0"/>
              <a:cs typeface="Arial" panose="020B0604020202020204" pitchFamily="34" charset="0"/>
            </a:endParaRPr>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675" y="4442698"/>
            <a:ext cx="2619375" cy="2243852"/>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0037" y="4442698"/>
            <a:ext cx="2728913" cy="224385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00938" y="3609976"/>
            <a:ext cx="3719512" cy="2972306"/>
          </a:xfrm>
          <a:prstGeom prst="rect">
            <a:avLst/>
          </a:prstGeom>
        </p:spPr>
      </p:pic>
    </p:spTree>
    <p:extLst>
      <p:ext uri="{BB962C8B-B14F-4D97-AF65-F5344CB8AC3E}">
        <p14:creationId xmlns:p14="http://schemas.microsoft.com/office/powerpoint/2010/main" val="193934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704</TotalTime>
  <Words>1846</Words>
  <Application>Microsoft Office PowerPoint</Application>
  <PresentationFormat>Custom</PresentationFormat>
  <Paragraphs>126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AutoBVT</cp:lastModifiedBy>
  <cp:revision>55</cp:revision>
  <dcterms:created xsi:type="dcterms:W3CDTF">2021-09-16T08:21:05Z</dcterms:created>
  <dcterms:modified xsi:type="dcterms:W3CDTF">2021-09-19T14:13:04Z</dcterms:modified>
</cp:coreProperties>
</file>