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29" r:id="rId2"/>
    <p:sldMasterId id="2147483789" r:id="rId3"/>
    <p:sldMasterId id="2147483801" r:id="rId4"/>
    <p:sldMasterId id="2147483953" r:id="rId5"/>
    <p:sldMasterId id="2147486198" r:id="rId6"/>
  </p:sldMasterIdLst>
  <p:notesMasterIdLst>
    <p:notesMasterId r:id="rId30"/>
  </p:notesMasterIdLst>
  <p:sldIdLst>
    <p:sldId id="256" r:id="rId7"/>
    <p:sldId id="259" r:id="rId8"/>
    <p:sldId id="285" r:id="rId9"/>
    <p:sldId id="261" r:id="rId10"/>
    <p:sldId id="276" r:id="rId11"/>
    <p:sldId id="257" r:id="rId12"/>
    <p:sldId id="268" r:id="rId13"/>
    <p:sldId id="292" r:id="rId14"/>
    <p:sldId id="291" r:id="rId15"/>
    <p:sldId id="277" r:id="rId16"/>
    <p:sldId id="269" r:id="rId17"/>
    <p:sldId id="278" r:id="rId18"/>
    <p:sldId id="270" r:id="rId19"/>
    <p:sldId id="279" r:id="rId20"/>
    <p:sldId id="280" r:id="rId21"/>
    <p:sldId id="265" r:id="rId22"/>
    <p:sldId id="281" r:id="rId23"/>
    <p:sldId id="290" r:id="rId24"/>
    <p:sldId id="289" r:id="rId25"/>
    <p:sldId id="282" r:id="rId26"/>
    <p:sldId id="283" r:id="rId27"/>
    <p:sldId id="284" r:id="rId28"/>
    <p:sldId id="264" r:id="rId29"/>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196B"/>
    <a:srgbClr val="D60093"/>
    <a:srgbClr val="0000CC"/>
    <a:srgbClr val="000066"/>
    <a:srgbClr val="FFFF00"/>
    <a:srgbClr val="FF3300"/>
    <a:srgbClr val="A10B81"/>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698" autoAdjust="0"/>
    <p:restoredTop sz="94761" autoAdjust="0"/>
  </p:normalViewPr>
  <p:slideViewPr>
    <p:cSldViewPr>
      <p:cViewPr>
        <p:scale>
          <a:sx n="75" d="100"/>
          <a:sy n="75" d="100"/>
        </p:scale>
        <p:origin x="-147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C50F081-B60C-4B5C-874B-767C0FA9649F}" type="datetimeFigureOut">
              <a:rPr lang="en-US"/>
              <a:pPr>
                <a:defRPr/>
              </a:pPr>
              <a:t>12/20/2021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7B79D300-25C8-4B1C-A58F-5614BCF8590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DD197A-895E-4744-B16E-1DD6A09BC375}" type="slidenum">
              <a:rPr lang="en-US"/>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704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8704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7FC66F-8EF1-4FF6-964B-35789B99A30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5AD7EB-E8BC-4FE6-9972-48F0E5B8141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A2A119-AE48-4BB2-A5B8-26096100C35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FADF4-EE3D-4153-9810-B5E2BD0A799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E62505-77E9-4401-804F-BBB0559391A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B61CC3-C5CB-4F95-992A-86D1517D493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FE366A-1E58-4FB1-818B-3CCCE2FDEE0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E84A00-CABE-442E-A5C2-3E9E334D175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A55B97-A5ED-4C4A-853A-BEEF8105435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5107B5-C4BD-4E6F-B70C-3E3B9352475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63BA77-B6DB-4321-994C-9EA90B9423B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8D9A8A-D88F-4423-8C3D-98CC0342A96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460696-7799-4A11-BDC6-6E4EE808F58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24CB39-8D6A-4AE8-A391-E066C976E10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E4DAB3-6D8B-4347-916F-58C9C5F18DA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900F2E-0503-4E4A-A8DA-D5E058D8A8E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547C0A-3C60-46AD-ABBD-E64CE185580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C20CA2-1DEA-4DFF-A6F0-92CF3204672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CD9A8C-D7B0-44D0-A44A-457AC84F4C7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EEE587-5EAD-4B0A-BECA-B616B4E5C607}"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EBFF55-00E9-445D-86F0-73082AC39B1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F55C084-BC05-47A4-A9BB-39ACA111753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17F0A4-38CB-4BBE-A6C1-9C575393407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A184A2B-CFEB-40FF-8C08-6C9A7841C92B}"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0A6877D-B79F-4559-863B-7A5E9EB4B8E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CEA66-EAE4-4FF0-A5CA-77A1BC9D2057}"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3BE691-9715-4D54-9C56-CD3CA055671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8162F3-D3D1-4A54-847D-8482B7AA4BFA}"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9007F3-A7B9-4760-9BEA-4F503292217B}"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69367A-1D77-449C-AEB6-A3951D53890B}"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2AB5D4-7AC1-4961-8EC9-694A1570F52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461D74-AE35-45D9-AA81-D278A3EA15C5}"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3A08BE-097F-49E3-9D0E-56057C8753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6E1EC5-2CD9-4028-B4A8-2F23BC2BF09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4404B89-DEBE-4CE6-B350-513D133BC4DE}"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C2FAF4F-7332-4E56-B4C5-B076C9E3A805}"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CA6B1B2-61DC-4228-9615-39056042D7E5}"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3BF4EB-9EF1-444C-A0C7-5E2BA1B17EF8}"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8D415D-07E2-4CE0-91F3-4A27B90376E6}"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01EC96-4310-4F87-9F4C-A226358C3BA6}"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B646F7-3430-4A95-BF68-656A11F1ED86}"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B488B4-89D2-4193-ABE9-FA103F00DF00}"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FBCE7D-DBD8-4EB7-8E16-1FCBFDF0B076}"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4F78C6-81E9-44CB-8C2E-1AB21BFC75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B2F00C1-097A-4B47-81A0-18CBC7E5A22A}"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350830-0A17-43B4-A732-FC15FC2DD16D}"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CF489A-90A2-44C6-8D67-50987B0039F1}"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3940B46-46A4-4BCF-A307-D130BE7CCF35}"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01FB0DD-3A76-4666-8709-DAF90DC8AEFC}"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18715D-6F99-4549-9721-FB9E05A6573A}"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68B7EC-1535-4CF2-95CF-3D3F7AD0D148}"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A0ACD8-47C1-49F9-A2CC-68C5653E30B9}"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4BBD80-2B0A-422C-B08A-9513B03F947B}"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rtlCol="0">
            <a:normAutofit/>
          </a:bodyPr>
          <a:lstStyle/>
          <a:p>
            <a:pPr lvl="0"/>
            <a:endParaRPr lang="en-US" noProof="0" smtClean="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93F15CE7-1EEC-46FE-BB80-3C350F5442F6}"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2C62264C-BE7D-4DFC-B193-341AD6CB9F6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FA14061-0383-48E0-B17C-F7A0AFF104E8}"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F0FD7BF-D6FA-4A60-9B06-51E6856609B6}"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07F2D8-A607-4AB3-A1D0-2B16249DB4F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6CE6710-EF71-4EE4-AEC8-4A927AFE7F30}"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7C1B2201-2BEE-48B1-9C74-C15644ACE7C3}"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618B3520-DF49-4773-8D58-711BF49B0C76}"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8E8AEE4-597B-4FF6-BF10-95D69766F3E9}"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CF6C428-648C-4944-AE11-80CB0DF0FCF1}"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872C2D0-7187-4F4F-B187-E2D7762525D7}"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CFC4AFC-F31E-44D0-A207-A804E77FC02F}"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08486D3-E2D1-4236-8A30-86745619C05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B1D454-30BD-4398-8E82-FCFCC092068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B524A3-E274-4A93-A412-1A5FEAD3F6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27A385-9B1C-4B63-BB55-B87975DD27C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601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86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86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12955448-5AB1-4D27-BCB5-F7683401383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494" r:id="rId1"/>
    <p:sldLayoutId id="2147486495" r:id="rId2"/>
    <p:sldLayoutId id="2147486496" r:id="rId3"/>
    <p:sldLayoutId id="2147486497" r:id="rId4"/>
    <p:sldLayoutId id="2147486498" r:id="rId5"/>
    <p:sldLayoutId id="2147486499" r:id="rId6"/>
    <p:sldLayoutId id="2147486500" r:id="rId7"/>
    <p:sldLayoutId id="2147486501" r:id="rId8"/>
    <p:sldLayoutId id="2147486502" r:id="rId9"/>
    <p:sldLayoutId id="2147486503" r:id="rId10"/>
    <p:sldLayoutId id="2147486504" r:id="rId11"/>
    <p:sldLayoutId id="2147486505" r:id="rId12"/>
    <p:sldLayoutId id="2147486506"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8F70D362-D9A6-4B8E-8D06-E5118256E5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507" r:id="rId1"/>
    <p:sldLayoutId id="2147486508" r:id="rId2"/>
    <p:sldLayoutId id="2147486509" r:id="rId3"/>
    <p:sldLayoutId id="2147486510" r:id="rId4"/>
    <p:sldLayoutId id="2147486511" r:id="rId5"/>
    <p:sldLayoutId id="2147486512" r:id="rId6"/>
    <p:sldLayoutId id="2147486513" r:id="rId7"/>
    <p:sldLayoutId id="2147486514" r:id="rId8"/>
    <p:sldLayoutId id="2147486515" r:id="rId9"/>
    <p:sldLayoutId id="2147486516" r:id="rId10"/>
    <p:sldLayoutId id="214748651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D045962C-F237-4F36-8C88-4E4AC0B50C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522" r:id="rId1"/>
    <p:sldLayoutId id="2147486523" r:id="rId2"/>
    <p:sldLayoutId id="2147486524" r:id="rId3"/>
    <p:sldLayoutId id="2147486525" r:id="rId4"/>
    <p:sldLayoutId id="2147486526" r:id="rId5"/>
    <p:sldLayoutId id="2147486527" r:id="rId6"/>
    <p:sldLayoutId id="2147486528" r:id="rId7"/>
    <p:sldLayoutId id="2147486529" r:id="rId8"/>
    <p:sldLayoutId id="2147486530" r:id="rId9"/>
    <p:sldLayoutId id="2147486531" r:id="rId10"/>
    <p:sldLayoutId id="21474865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26085385-8584-4DC7-9DB6-2F173B3A9E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533" r:id="rId1"/>
    <p:sldLayoutId id="2147486534" r:id="rId2"/>
    <p:sldLayoutId id="2147486535" r:id="rId3"/>
    <p:sldLayoutId id="2147486536" r:id="rId4"/>
    <p:sldLayoutId id="2147486537" r:id="rId5"/>
    <p:sldLayoutId id="2147486538" r:id="rId6"/>
    <p:sldLayoutId id="2147486539" r:id="rId7"/>
    <p:sldLayoutId id="2147486540" r:id="rId8"/>
    <p:sldLayoutId id="2147486541" r:id="rId9"/>
    <p:sldLayoutId id="2147486542" r:id="rId10"/>
    <p:sldLayoutId id="21474865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BFEF9CEA-727F-41DB-9C51-A111EA827E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544" r:id="rId1"/>
    <p:sldLayoutId id="2147486545" r:id="rId2"/>
    <p:sldLayoutId id="2147486546" r:id="rId3"/>
    <p:sldLayoutId id="2147486547" r:id="rId4"/>
    <p:sldLayoutId id="2147486548" r:id="rId5"/>
    <p:sldLayoutId id="2147486549" r:id="rId6"/>
    <p:sldLayoutId id="2147486550" r:id="rId7"/>
    <p:sldLayoutId id="2147486551" r:id="rId8"/>
    <p:sldLayoutId id="2147486552" r:id="rId9"/>
    <p:sldLayoutId id="2147486553" r:id="rId10"/>
    <p:sldLayoutId id="2147486554" r:id="rId11"/>
    <p:sldLayoutId id="214748657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717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717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D7951A4-147B-4535-B5B8-4A034DA81D12}" type="slidenum">
              <a:rPr lang="en-US"/>
              <a:pPr>
                <a:defRPr/>
              </a:pPr>
              <a:t>‹#›</a:t>
            </a:fld>
            <a:endParaRPr lang="en-US"/>
          </a:p>
        </p:txBody>
      </p:sp>
      <p:grpSp>
        <p:nvGrpSpPr>
          <p:cNvPr id="717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6571" r:id="rId1"/>
    <p:sldLayoutId id="2147486555" r:id="rId2"/>
    <p:sldLayoutId id="2147486572" r:id="rId3"/>
    <p:sldLayoutId id="2147486556" r:id="rId4"/>
    <p:sldLayoutId id="2147486557" r:id="rId5"/>
    <p:sldLayoutId id="2147486558" r:id="rId6"/>
    <p:sldLayoutId id="2147486559" r:id="rId7"/>
    <p:sldLayoutId id="2147486560" r:id="rId8"/>
    <p:sldLayoutId id="2147486573" r:id="rId9"/>
    <p:sldLayoutId id="2147486561" r:id="rId10"/>
    <p:sldLayoutId id="214748656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google.com.vn/imgres?imgurl=http://www.vietnampictorial.com/VNP_Upload/News/2007-9/13/0907Ec02L.jpg&amp;imgrefurl=http://www.vietnampictorial.com/Internet/vi-VN/49/130/2/8485/9/2007/Page=9/Default.aspx&amp;h=449&amp;w=600&amp;sz=65&amp;hl=vi&amp;start=22&amp;tbnid=FdvEQnTNASGldM:&amp;tbnh=101&amp;tbnw=135&amp;prev=/images?q=L%E1%BB%B0C+L%C6%AF%E1%BB%A2NG+S%E1%BA%A2N+XU%E1%BA%A4T+HI%E1%BB%86N+%C4%90%E1%BA%A0I&amp;start=20&amp;gbv=2&amp;ndsp=20&amp;svnum=10&amp;hl=vi&amp;sa=N" TargetMode="External"/><Relationship Id="rId1" Type="http://schemas.openxmlformats.org/officeDocument/2006/relationships/slideLayout" Target="../slideLayouts/slideLayout48.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com.vn/imgres?imgurl=http://vnexplore.net/files/daknong/cong-chieng.jpg&amp;imgrefurl=http://vnexplore.net/index.php?placeview=84&amp;h=150&amp;w=200&amp;sz=12&amp;hl=vi&amp;start=31&amp;tbnid=lpGpBuHlxxYYZM:&amp;tbnh=78&amp;tbnw=104&amp;prev=/images?q=N%E1%BB%80N+V%C4%82N+H%C3%93A+TI%C3%8AN+TI%E1%BA%BEN+%C4%90%E1%BA%ACM+%C4%90%C3%80+B%E1%BA%A2N+S%E1%BA%AEC+D%C3%82N+T%E1%BB%98C+VI%E1%BB%86T+NAM&amp;start=20&amp;gbv=2&amp;ndsp=20&amp;svnum=10&amp;hl=vi&amp;sa=N" TargetMode="External"/><Relationship Id="rId2" Type="http://schemas.openxmlformats.org/officeDocument/2006/relationships/image" Target="../media/image12.jpeg"/><Relationship Id="rId1" Type="http://schemas.openxmlformats.org/officeDocument/2006/relationships/slideLayout" Target="../slideLayouts/slideLayout48.xml"/><Relationship Id="rId6" Type="http://schemas.openxmlformats.org/officeDocument/2006/relationships/image" Target="../media/image14.jpeg"/><Relationship Id="rId5" Type="http://schemas.openxmlformats.org/officeDocument/2006/relationships/hyperlink" Target="http://images.google.com.vn/imgres?imgurl=http://www.mofahcm.gov.vn/mofahcm/tintuc_sk/tulieu/nr060504090947/ketthucAELM14&amp;imgrefurl=http://www.mofahcm.gov.vn/vi/tintuc_sk/tulieu/nr060504090947/ns061120094526&amp;h=189&amp;w=347&amp;sz=53&amp;hl=vi&amp;start=5&amp;tbnid=EVUh4mxZhG_ZgM:&amp;tbnh=65&amp;tbnw=120&amp;prev=/images?q=APEC&amp;gbv=2&amp;svnum=10&amp;hl=vi"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langbacho_326"/>
          <p:cNvPicPr>
            <a:picLocks noChangeAspect="1" noChangeArrowheads="1"/>
          </p:cNvPicPr>
          <p:nvPr/>
        </p:nvPicPr>
        <p:blipFill>
          <a:blip r:embed="rId2">
            <a:lum bright="-16000" contrast="-16000"/>
          </a:blip>
          <a:srcRect/>
          <a:stretch>
            <a:fillRect/>
          </a:stretch>
        </p:blipFill>
        <p:spPr bwMode="auto">
          <a:xfrm>
            <a:off x="0" y="0"/>
            <a:ext cx="9144000" cy="6858000"/>
          </a:xfrm>
          <a:prstGeom prst="rect">
            <a:avLst/>
          </a:prstGeom>
          <a:noFill/>
          <a:ln w="9525">
            <a:noFill/>
            <a:miter lim="800000"/>
            <a:headEnd/>
            <a:tailEnd/>
          </a:ln>
        </p:spPr>
      </p:pic>
      <p:sp>
        <p:nvSpPr>
          <p:cNvPr id="2057" name="WordArt 9"/>
          <p:cNvSpPr>
            <a:spLocks noChangeArrowheads="1" noChangeShapeType="1" noTextEdit="1"/>
          </p:cNvSpPr>
          <p:nvPr/>
        </p:nvSpPr>
        <p:spPr bwMode="auto">
          <a:xfrm>
            <a:off x="1219200" y="2286000"/>
            <a:ext cx="6400800" cy="112395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Bài 8 </a:t>
            </a:r>
          </a:p>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CHỦ NGHĨA XÃ HỘI</a:t>
            </a:r>
          </a:p>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(Tiết 2) </a:t>
            </a:r>
          </a:p>
        </p:txBody>
      </p:sp>
      <p:sp>
        <p:nvSpPr>
          <p:cNvPr id="2058" name="WordArt 10"/>
          <p:cNvSpPr>
            <a:spLocks noChangeArrowheads="1" noChangeShapeType="1" noTextEdit="1"/>
          </p:cNvSpPr>
          <p:nvPr/>
        </p:nvSpPr>
        <p:spPr bwMode="auto">
          <a:xfrm>
            <a:off x="914400" y="457200"/>
            <a:ext cx="7543800" cy="1571625"/>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0000FF"/>
                </a:solidFill>
                <a:effectLst>
                  <a:outerShdw blurRad="50800" dist="39000" dir="5460000" algn="tl">
                    <a:srgbClr val="000000">
                      <a:alpha val="38000"/>
                    </a:srgbClr>
                  </a:outerShdw>
                </a:effectLst>
                <a:latin typeface="SerpentineSans" pitchFamily="18" charset="0"/>
              </a:rPr>
              <a:t>PHẦN HAI </a:t>
            </a:r>
          </a:p>
          <a:p>
            <a:pPr algn="ctr" eaLnBrk="0" hangingPunct="0">
              <a:defRPr/>
            </a:pPr>
            <a:r>
              <a:rPr kumimoji="1" lang="en-US" sz="2600" b="1">
                <a:ln w="11430"/>
                <a:solidFill>
                  <a:srgbClr val="0000FF"/>
                </a:solidFill>
                <a:effectLst>
                  <a:outerShdw blurRad="50800" dist="39000" dir="5460000" algn="tl">
                    <a:srgbClr val="000000">
                      <a:alpha val="38000"/>
                    </a:srgbClr>
                  </a:outerShdw>
                </a:effectLst>
                <a:latin typeface="SerpentineSans" pitchFamily="18" charset="0"/>
              </a:rPr>
              <a:t>CÔNG DÂN VỚI CÁC VẤN ĐỀ CHÍNH TRỊ - XÃ HỘI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3" name="Picture 5" descr="1170408731images958545_khaimac1"/>
          <p:cNvPicPr>
            <a:picLocks noChangeAspect="1" noChangeArrowheads="1"/>
          </p:cNvPicPr>
          <p:nvPr/>
        </p:nvPicPr>
        <p:blipFill>
          <a:blip r:embed="rId2"/>
          <a:srcRect/>
          <a:stretch>
            <a:fillRect/>
          </a:stretch>
        </p:blipFill>
        <p:spPr bwMode="auto">
          <a:xfrm>
            <a:off x="4800600" y="2895600"/>
            <a:ext cx="4114800" cy="3733800"/>
          </a:xfrm>
          <a:prstGeom prst="rect">
            <a:avLst/>
          </a:prstGeom>
          <a:noFill/>
          <a:ln w="38100">
            <a:solidFill>
              <a:srgbClr val="FFFF00"/>
            </a:solidFill>
            <a:miter lim="800000"/>
            <a:headEnd/>
            <a:tailEnd/>
          </a:ln>
        </p:spPr>
      </p:pic>
      <p:sp>
        <p:nvSpPr>
          <p:cNvPr id="14" name="WordArt 7"/>
          <p:cNvSpPr>
            <a:spLocks noChangeArrowheads="1" noChangeShapeType="1" noTextEdit="1"/>
          </p:cNvSpPr>
          <p:nvPr/>
        </p:nvSpPr>
        <p:spPr bwMode="auto">
          <a:xfrm>
            <a:off x="228600" y="1219200"/>
            <a:ext cx="6934200" cy="381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ndParaRPr>
          </a:p>
        </p:txBody>
      </p:sp>
      <p:sp>
        <p:nvSpPr>
          <p:cNvPr id="8" name="WordArt 9"/>
          <p:cNvSpPr>
            <a:spLocks noChangeArrowheads="1" noChangeShapeType="1" noTextEdit="1"/>
          </p:cNvSpPr>
          <p:nvPr/>
        </p:nvSpPr>
        <p:spPr bwMode="auto">
          <a:xfrm>
            <a:off x="1295400" y="228600"/>
            <a:ext cx="6400800" cy="81915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Bài 8 </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CHỦ NGHĨA XÃ HỘI</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(Tiết 2) </a:t>
            </a:r>
          </a:p>
        </p:txBody>
      </p:sp>
      <p:sp>
        <p:nvSpPr>
          <p:cNvPr id="9" name="Rectangle 5"/>
          <p:cNvSpPr>
            <a:spLocks noChangeArrowheads="1"/>
          </p:cNvSpPr>
          <p:nvPr/>
        </p:nvSpPr>
        <p:spPr bwMode="auto">
          <a:xfrm>
            <a:off x="898525" y="2438400"/>
            <a:ext cx="4740275" cy="40011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20000"/>
              </a:spcBef>
              <a:buClr>
                <a:schemeClr val="hlink"/>
              </a:buClr>
              <a:buSzPct val="65000"/>
              <a:buFont typeface="Wingdings" pitchFamily="2" charset="2"/>
              <a:buNone/>
              <a:defRPr/>
            </a:pPr>
            <a:r>
              <a:rPr lang="en-US" b="1" spc="50">
                <a:ln w="11430"/>
                <a:solidFill>
                  <a:srgbClr val="FF0000"/>
                </a:solidFill>
                <a:effectLst>
                  <a:outerShdw blurRad="76200" dist="50800" dir="5400000" algn="tl" rotWithShape="0">
                    <a:srgbClr val="000000">
                      <a:alpha val="65000"/>
                    </a:srgbClr>
                  </a:outerShdw>
                </a:effectLst>
                <a:latin typeface="Arial Narrow" pitchFamily="34" charset="0"/>
              </a:rPr>
              <a:t> </a:t>
            </a:r>
            <a:r>
              <a:rPr kumimoji="1" lang="en-US" b="1" spc="50">
                <a:ln w="11430"/>
                <a:solidFill>
                  <a:srgbClr val="FF0000"/>
                </a:solidFill>
                <a:effectLst>
                  <a:outerShdw blurRad="76200" dist="50800" dir="5400000" algn="tl" rotWithShape="0">
                    <a:srgbClr val="000000">
                      <a:alpha val="65000"/>
                    </a:srgbClr>
                  </a:outerShdw>
                </a:effectLst>
                <a:latin typeface="SerpentineSans" pitchFamily="18" charset="0"/>
              </a:rPr>
              <a:t>*  Lĩnh vực chính trị</a:t>
            </a:r>
          </a:p>
        </p:txBody>
      </p:sp>
      <p:sp>
        <p:nvSpPr>
          <p:cNvPr id="10" name="Rectangle 10"/>
          <p:cNvSpPr txBox="1">
            <a:spLocks noChangeArrowheads="1"/>
          </p:cNvSpPr>
          <p:nvPr/>
        </p:nvSpPr>
        <p:spPr>
          <a:xfrm>
            <a:off x="609600" y="1524000"/>
            <a:ext cx="87630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kumimoji="1" lang="en-US" sz="2500" b="1" spc="50">
                <a:ln w="11430"/>
                <a:solidFill>
                  <a:srgbClr val="0000CC"/>
                </a:solidFill>
                <a:effectLst>
                  <a:outerShdw blurRad="76200" dist="50800" dir="5400000" algn="tl" rotWithShape="0">
                    <a:srgbClr val="000000">
                      <a:alpha val="65000"/>
                    </a:srgbClr>
                  </a:outerShdw>
                </a:effectLst>
                <a:latin typeface="SerpentineSans" pitchFamily="18" charset="0"/>
              </a:rPr>
              <a:t>b) Đặc điểm của thời kì quá độ lên chủ nghĩa xã hội ở nước ta.</a:t>
            </a:r>
          </a:p>
        </p:txBody>
      </p:sp>
      <p:sp>
        <p:nvSpPr>
          <p:cNvPr id="13" name="Rectangle 12"/>
          <p:cNvSpPr/>
          <p:nvPr/>
        </p:nvSpPr>
        <p:spPr>
          <a:xfrm>
            <a:off x="457200" y="2895600"/>
            <a:ext cx="4114800" cy="373948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eaLnBrk="0" hangingPunct="0">
              <a:defRPr/>
            </a:pPr>
            <a:endParaRPr lang="en-US" sz="700" b="1" spc="50">
              <a:ln w="11430"/>
              <a:effectLst>
                <a:outerShdw blurRad="76200" dist="50800" dir="5400000" algn="tl" rotWithShape="0">
                  <a:srgbClr val="000000">
                    <a:alpha val="65000"/>
                  </a:srgbClr>
                </a:outerShdw>
              </a:effectLst>
              <a:latin typeface="Arial Narrow" pitchFamily="34" charset="0"/>
            </a:endParaRPr>
          </a:p>
          <a:p>
            <a:pPr algn="just" eaLnBrk="0" hangingPunct="0">
              <a:defRPr/>
            </a:pPr>
            <a:endParaRPr lang="en-US" sz="500" b="1" spc="50">
              <a:ln w="11430"/>
              <a:effectLst>
                <a:outerShdw blurRad="76200" dist="50800" dir="5400000" algn="tl" rotWithShape="0">
                  <a:srgbClr val="000000">
                    <a:alpha val="65000"/>
                  </a:srgbClr>
                </a:outerShdw>
              </a:effectLst>
              <a:latin typeface="Arial Narrow" pitchFamily="34" charset="0"/>
            </a:endParaRPr>
          </a:p>
          <a:p>
            <a:pPr algn="just" eaLnBrk="0" hangingPunct="0">
              <a:defRPr/>
            </a:pPr>
            <a:r>
              <a:rPr lang="en-US" sz="2500"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Vai trò lãnh đạo của Đảng Cộng sản Việt Nam đối với toàn xã hội ngày càng được tăng cường, nhà nước của dân, do dân, vì dân được củng cố và hoàn thiện.</a:t>
            </a:r>
          </a:p>
          <a:p>
            <a:pPr algn="just" eaLnBrk="0" hangingPunct="0">
              <a:defRPr/>
            </a:pPr>
            <a:endParaRPr lang="en-US" sz="2500"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9573"/>
                                        </p:tgtEl>
                                        <p:attrNameLst>
                                          <p:attrName>style.visibility</p:attrName>
                                        </p:attrNameLst>
                                      </p:cBhvr>
                                      <p:to>
                                        <p:strVal val="visible"/>
                                      </p:to>
                                    </p:set>
                                    <p:animEffect transition="in" filter="diamond(in)">
                                      <p:cBhvr>
                                        <p:cTn id="7" dur="2000"/>
                                        <p:tgtEl>
                                          <p:spTgt spid="10957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5" name="Picture 9" descr="0907Ec02L">
            <a:hlinkClick r:id="rId2"/>
          </p:cNvPr>
          <p:cNvPicPr>
            <a:picLocks noChangeAspect="1" noChangeArrowheads="1"/>
          </p:cNvPicPr>
          <p:nvPr/>
        </p:nvPicPr>
        <p:blipFill>
          <a:blip r:embed="rId3"/>
          <a:srcRect/>
          <a:stretch>
            <a:fillRect/>
          </a:stretch>
        </p:blipFill>
        <p:spPr bwMode="auto">
          <a:xfrm>
            <a:off x="3048000" y="2895600"/>
            <a:ext cx="2895600" cy="3200400"/>
          </a:xfrm>
          <a:prstGeom prst="rect">
            <a:avLst/>
          </a:prstGeom>
          <a:noFill/>
          <a:ln w="28575">
            <a:solidFill>
              <a:srgbClr val="FF0000"/>
            </a:solidFill>
            <a:miter lim="800000"/>
            <a:headEnd/>
            <a:tailEnd/>
          </a:ln>
        </p:spPr>
      </p:pic>
      <p:pic>
        <p:nvPicPr>
          <p:cNvPr id="101388" name="Picture 12" descr="chabien"/>
          <p:cNvPicPr>
            <a:picLocks noChangeAspect="1" noChangeArrowheads="1"/>
          </p:cNvPicPr>
          <p:nvPr/>
        </p:nvPicPr>
        <p:blipFill>
          <a:blip r:embed="rId4"/>
          <a:srcRect/>
          <a:stretch>
            <a:fillRect/>
          </a:stretch>
        </p:blipFill>
        <p:spPr bwMode="auto">
          <a:xfrm>
            <a:off x="6096000" y="2895600"/>
            <a:ext cx="2819400" cy="3200400"/>
          </a:xfrm>
          <a:prstGeom prst="rect">
            <a:avLst/>
          </a:prstGeom>
          <a:noFill/>
          <a:ln w="38100">
            <a:solidFill>
              <a:srgbClr val="FFFF00"/>
            </a:solidFill>
            <a:miter lim="800000"/>
            <a:headEnd/>
            <a:tailEnd/>
          </a:ln>
        </p:spPr>
      </p:pic>
      <p:sp>
        <p:nvSpPr>
          <p:cNvPr id="34820" name="Text Box 16"/>
          <p:cNvSpPr txBox="1">
            <a:spLocks noChangeArrowheads="1"/>
          </p:cNvSpPr>
          <p:nvPr/>
        </p:nvSpPr>
        <p:spPr bwMode="auto">
          <a:xfrm>
            <a:off x="609600" y="6248400"/>
            <a:ext cx="7086600" cy="396875"/>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01393" name="Rectangle 17"/>
          <p:cNvSpPr>
            <a:spLocks noChangeArrowheads="1"/>
          </p:cNvSpPr>
          <p:nvPr/>
        </p:nvSpPr>
        <p:spPr bwMode="auto">
          <a:xfrm>
            <a:off x="2514600" y="6248400"/>
            <a:ext cx="4648200" cy="457200"/>
          </a:xfrm>
          <a:prstGeom prst="rect">
            <a:avLst/>
          </a:prstGeom>
          <a:solidFill>
            <a:srgbClr val="FFFF00"/>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US" sz="2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Lao </a:t>
            </a:r>
            <a:r>
              <a:rPr lang="vi-VN" sz="2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động</a:t>
            </a:r>
            <a:r>
              <a:rPr lang="en-US" sz="2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sản xuất  </a:t>
            </a:r>
          </a:p>
        </p:txBody>
      </p:sp>
      <p:pic>
        <p:nvPicPr>
          <p:cNvPr id="101394" name="Picture 18" descr="cayruong1"/>
          <p:cNvPicPr>
            <a:picLocks noChangeAspect="1" noChangeArrowheads="1"/>
          </p:cNvPicPr>
          <p:nvPr/>
        </p:nvPicPr>
        <p:blipFill>
          <a:blip r:embed="rId5"/>
          <a:srcRect/>
          <a:stretch>
            <a:fillRect/>
          </a:stretch>
        </p:blipFill>
        <p:spPr bwMode="auto">
          <a:xfrm>
            <a:off x="152400" y="2895600"/>
            <a:ext cx="2743200" cy="3200400"/>
          </a:xfrm>
          <a:prstGeom prst="rect">
            <a:avLst/>
          </a:prstGeom>
          <a:noFill/>
          <a:ln w="38100">
            <a:solidFill>
              <a:srgbClr val="00FF00"/>
            </a:solidFill>
            <a:miter lim="800000"/>
            <a:headEnd/>
            <a:tailEnd/>
          </a:ln>
        </p:spPr>
      </p:pic>
      <p:sp>
        <p:nvSpPr>
          <p:cNvPr id="17" name="WordArt 7"/>
          <p:cNvSpPr>
            <a:spLocks noChangeArrowheads="1" noChangeShapeType="1" noTextEdit="1"/>
          </p:cNvSpPr>
          <p:nvPr/>
        </p:nvSpPr>
        <p:spPr bwMode="auto">
          <a:xfrm>
            <a:off x="245131" y="1219200"/>
            <a:ext cx="8594069" cy="381001"/>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ndParaRPr>
          </a:p>
        </p:txBody>
      </p:sp>
      <p:sp>
        <p:nvSpPr>
          <p:cNvPr id="11" name="WordArt 9"/>
          <p:cNvSpPr>
            <a:spLocks noChangeArrowheads="1" noChangeShapeType="1" noTextEdit="1"/>
          </p:cNvSpPr>
          <p:nvPr/>
        </p:nvSpPr>
        <p:spPr bwMode="auto">
          <a:xfrm>
            <a:off x="1371600" y="152400"/>
            <a:ext cx="6400800" cy="74295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Bài 8 </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CHỦ NGHĨA XÃ HỘI</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(Tiết 2) </a:t>
            </a:r>
          </a:p>
        </p:txBody>
      </p:sp>
      <p:sp>
        <p:nvSpPr>
          <p:cNvPr id="12" name="Rectangle 5"/>
          <p:cNvSpPr>
            <a:spLocks noChangeArrowheads="1"/>
          </p:cNvSpPr>
          <p:nvPr/>
        </p:nvSpPr>
        <p:spPr bwMode="auto">
          <a:xfrm>
            <a:off x="898525" y="2438400"/>
            <a:ext cx="4740275" cy="40011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20000"/>
              </a:spcBef>
              <a:buClr>
                <a:schemeClr val="hlink"/>
              </a:buClr>
              <a:buSzPct val="65000"/>
              <a:buFont typeface="Wingdings" pitchFamily="2" charset="2"/>
              <a:buNone/>
              <a:defRPr/>
            </a:pPr>
            <a:r>
              <a:rPr lang="en-US" b="1" spc="50">
                <a:ln w="11430"/>
                <a:solidFill>
                  <a:srgbClr val="FF0000"/>
                </a:solidFill>
                <a:effectLst>
                  <a:outerShdw blurRad="76200" dist="50800" dir="5400000" algn="tl" rotWithShape="0">
                    <a:srgbClr val="000000">
                      <a:alpha val="65000"/>
                    </a:srgbClr>
                  </a:outerShdw>
                </a:effectLst>
                <a:latin typeface="Arial Narrow" pitchFamily="34" charset="0"/>
              </a:rPr>
              <a:t> </a:t>
            </a:r>
            <a:r>
              <a:rPr kumimoji="1" lang="en-US" b="1" spc="50">
                <a:ln w="11430"/>
                <a:solidFill>
                  <a:srgbClr val="FF0000"/>
                </a:solidFill>
                <a:effectLst>
                  <a:outerShdw blurRad="76200" dist="50800" dir="5400000" algn="tl" rotWithShape="0">
                    <a:srgbClr val="000000">
                      <a:alpha val="65000"/>
                    </a:srgbClr>
                  </a:outerShdw>
                </a:effectLst>
                <a:latin typeface="SerpentineSans" pitchFamily="18" charset="0"/>
              </a:rPr>
              <a:t>*  Lĩnh vực kinh tế</a:t>
            </a:r>
          </a:p>
        </p:txBody>
      </p:sp>
      <p:sp>
        <p:nvSpPr>
          <p:cNvPr id="13" name="Rectangle 10"/>
          <p:cNvSpPr txBox="1">
            <a:spLocks noChangeArrowheads="1"/>
          </p:cNvSpPr>
          <p:nvPr/>
        </p:nvSpPr>
        <p:spPr>
          <a:xfrm>
            <a:off x="609600" y="1524000"/>
            <a:ext cx="87630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kumimoji="1" lang="en-US" sz="2500" b="1" spc="50">
                <a:ln w="11430"/>
                <a:solidFill>
                  <a:srgbClr val="0000CC"/>
                </a:solidFill>
                <a:effectLst>
                  <a:outerShdw blurRad="76200" dist="50800" dir="5400000" algn="tl" rotWithShape="0">
                    <a:srgbClr val="000000">
                      <a:alpha val="65000"/>
                    </a:srgbClr>
                  </a:outerShdw>
                </a:effectLst>
                <a:latin typeface="SerpentineSans" pitchFamily="18" charset="0"/>
              </a:rPr>
              <a:t>b) Đặc điểm của thời kì quá độ lên chủ nghĩa xã hội ở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01385"/>
                                        </p:tgtEl>
                                        <p:attrNameLst>
                                          <p:attrName>style.visibility</p:attrName>
                                        </p:attrNameLst>
                                      </p:cBhvr>
                                      <p:to>
                                        <p:strVal val="visible"/>
                                      </p:to>
                                    </p:set>
                                    <p:animEffect transition="in" filter="diamond(in)">
                                      <p:cBhvr>
                                        <p:cTn id="7" dur="2000"/>
                                        <p:tgtEl>
                                          <p:spTgt spid="10138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101394"/>
                                        </p:tgtEl>
                                        <p:attrNameLst>
                                          <p:attrName>style.visibility</p:attrName>
                                        </p:attrNameLst>
                                      </p:cBhvr>
                                      <p:to>
                                        <p:strVal val="visible"/>
                                      </p:to>
                                    </p:set>
                                    <p:anim calcmode="lin" valueType="num">
                                      <p:cBhvr>
                                        <p:cTn id="12" dur="1000" fill="hold"/>
                                        <p:tgtEl>
                                          <p:spTgt spid="101394"/>
                                        </p:tgtEl>
                                        <p:attrNameLst>
                                          <p:attrName>ppt_w</p:attrName>
                                        </p:attrNameLst>
                                      </p:cBhvr>
                                      <p:tavLst>
                                        <p:tav tm="0">
                                          <p:val>
                                            <p:fltVal val="0"/>
                                          </p:val>
                                        </p:tav>
                                        <p:tav tm="100000">
                                          <p:val>
                                            <p:strVal val="#ppt_w"/>
                                          </p:val>
                                        </p:tav>
                                      </p:tavLst>
                                    </p:anim>
                                    <p:anim calcmode="lin" valueType="num">
                                      <p:cBhvr>
                                        <p:cTn id="13" dur="1000" fill="hold"/>
                                        <p:tgtEl>
                                          <p:spTgt spid="101394"/>
                                        </p:tgtEl>
                                        <p:attrNameLst>
                                          <p:attrName>ppt_h</p:attrName>
                                        </p:attrNameLst>
                                      </p:cBhvr>
                                      <p:tavLst>
                                        <p:tav tm="0">
                                          <p:val>
                                            <p:fltVal val="0"/>
                                          </p:val>
                                        </p:tav>
                                        <p:tav tm="100000">
                                          <p:val>
                                            <p:strVal val="#ppt_h"/>
                                          </p:val>
                                        </p:tav>
                                      </p:tavLst>
                                    </p:anim>
                                    <p:anim calcmode="lin" valueType="num">
                                      <p:cBhvr>
                                        <p:cTn id="14" dur="1000" fill="hold"/>
                                        <p:tgtEl>
                                          <p:spTgt spid="101394"/>
                                        </p:tgtEl>
                                        <p:attrNameLst>
                                          <p:attrName>style.rotation</p:attrName>
                                        </p:attrNameLst>
                                      </p:cBhvr>
                                      <p:tavLst>
                                        <p:tav tm="0">
                                          <p:val>
                                            <p:fltVal val="90"/>
                                          </p:val>
                                        </p:tav>
                                        <p:tav tm="100000">
                                          <p:val>
                                            <p:fltVal val="0"/>
                                          </p:val>
                                        </p:tav>
                                      </p:tavLst>
                                    </p:anim>
                                    <p:animEffect transition="in" filter="fade">
                                      <p:cBhvr>
                                        <p:cTn id="15" dur="1000"/>
                                        <p:tgtEl>
                                          <p:spTgt spid="10139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1388"/>
                                        </p:tgtEl>
                                        <p:attrNameLst>
                                          <p:attrName>style.visibility</p:attrName>
                                        </p:attrNameLst>
                                      </p:cBhvr>
                                      <p:to>
                                        <p:strVal val="visible"/>
                                      </p:to>
                                    </p:set>
                                    <p:animEffect transition="in" filter="box(in)">
                                      <p:cBhvr>
                                        <p:cTn id="20" dur="500"/>
                                        <p:tgtEl>
                                          <p:spTgt spid="101388"/>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101393"/>
                                        </p:tgtEl>
                                        <p:attrNameLst>
                                          <p:attrName>style.visibility</p:attrName>
                                        </p:attrNameLst>
                                      </p:cBhvr>
                                      <p:to>
                                        <p:strVal val="visible"/>
                                      </p:to>
                                    </p:set>
                                    <p:anim calcmode="lin" valueType="num">
                                      <p:cBhvr>
                                        <p:cTn id="25" dur="1000" fill="hold"/>
                                        <p:tgtEl>
                                          <p:spTgt spid="101393"/>
                                        </p:tgtEl>
                                        <p:attrNameLst>
                                          <p:attrName>ppt_x</p:attrName>
                                        </p:attrNameLst>
                                      </p:cBhvr>
                                      <p:tavLst>
                                        <p:tav tm="0">
                                          <p:val>
                                            <p:strVal val="#ppt_x-.2"/>
                                          </p:val>
                                        </p:tav>
                                        <p:tav tm="100000">
                                          <p:val>
                                            <p:strVal val="#ppt_x"/>
                                          </p:val>
                                        </p:tav>
                                      </p:tavLst>
                                    </p:anim>
                                    <p:anim calcmode="lin" valueType="num">
                                      <p:cBhvr>
                                        <p:cTn id="26" dur="1000" fill="hold"/>
                                        <p:tgtEl>
                                          <p:spTgt spid="101393"/>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01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4" name="Text Box 12"/>
          <p:cNvSpPr txBox="1">
            <a:spLocks noChangeArrowheads="1"/>
          </p:cNvSpPr>
          <p:nvPr/>
        </p:nvSpPr>
        <p:spPr bwMode="auto">
          <a:xfrm>
            <a:off x="228600" y="3733800"/>
            <a:ext cx="8915400" cy="430887"/>
          </a:xfrm>
          <a:prstGeom prst="rect">
            <a:avLst/>
          </a:prstGeom>
          <a:noFill/>
          <a:ln w="9525">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eaLnBrk="0" hangingPunct="0">
              <a:spcBef>
                <a:spcPct val="50000"/>
              </a:spcBef>
              <a:defRPr/>
            </a:pPr>
            <a:r>
              <a:rPr lang="en-US" sz="2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sym typeface="Wingdings" pitchFamily="2" charset="2"/>
              </a:rPr>
              <a:t>* Đặc điểm của nền kinh tế nước ta trong thời kì quá độ?</a:t>
            </a:r>
            <a:endParaRPr lang="en-US" sz="2200" b="1"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sym typeface="Wingdings" pitchFamily="2" charset="2"/>
            </a:endParaRPr>
          </a:p>
        </p:txBody>
      </p:sp>
      <p:sp>
        <p:nvSpPr>
          <p:cNvPr id="14" name="WordArt 7"/>
          <p:cNvSpPr>
            <a:spLocks noChangeArrowheads="1" noChangeShapeType="1" noTextEdit="1"/>
          </p:cNvSpPr>
          <p:nvPr/>
        </p:nvSpPr>
        <p:spPr bwMode="auto">
          <a:xfrm>
            <a:off x="228600" y="1828800"/>
            <a:ext cx="8453926" cy="381001"/>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a:ln w="11430"/>
                <a:solidFill>
                  <a:srgbClr val="FF0000"/>
                </a:soli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a:ln w="11430"/>
              <a:solidFill>
                <a:srgbClr val="FF0000"/>
              </a:solidFill>
              <a:effectLst>
                <a:outerShdw blurRad="76200" dist="50800" dir="5400000" algn="tl" rotWithShape="0">
                  <a:srgbClr val="000000">
                    <a:alpha val="65000"/>
                  </a:srgbClr>
                </a:outerShdw>
              </a:effectLst>
              <a:latin typeface="SerpentineSans" pitchFamily="18" charset="0"/>
            </a:endParaRPr>
          </a:p>
        </p:txBody>
      </p:sp>
      <p:sp>
        <p:nvSpPr>
          <p:cNvPr id="8" name="WordArt 9"/>
          <p:cNvSpPr>
            <a:spLocks noChangeArrowheads="1" noChangeShapeType="1" noTextEdit="1"/>
          </p:cNvSpPr>
          <p:nvPr/>
        </p:nvSpPr>
        <p:spPr bwMode="auto">
          <a:xfrm>
            <a:off x="1295400" y="228600"/>
            <a:ext cx="6400800" cy="112395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Bài 8 </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CHỦ NGHĨA XÃ HỘI</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(Tiết 2) </a:t>
            </a:r>
          </a:p>
        </p:txBody>
      </p:sp>
      <p:sp>
        <p:nvSpPr>
          <p:cNvPr id="9" name="TextBox 8"/>
          <p:cNvSpPr txBox="1"/>
          <p:nvPr/>
        </p:nvSpPr>
        <p:spPr>
          <a:xfrm>
            <a:off x="304800" y="3725862"/>
            <a:ext cx="8839200" cy="76993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sym typeface="Wingdings" pitchFamily="2" charset="2"/>
              </a:rPr>
              <a:t>- Nền kinh tế hàng hoá  nhiều thành phần </a:t>
            </a:r>
          </a:p>
          <a:p>
            <a:pPr>
              <a:defRPr/>
            </a:pPr>
            <a:endParaRPr lang="en-US" b="1" spc="50">
              <a:ln w="11430"/>
              <a:effectLst>
                <a:outerShdw blurRad="76200" dist="50800" dir="5400000" algn="tl" rotWithShape="0">
                  <a:srgbClr val="000000">
                    <a:alpha val="65000"/>
                  </a:srgbClr>
                </a:outerShdw>
              </a:effectLst>
            </a:endParaRPr>
          </a:p>
        </p:txBody>
      </p:sp>
      <p:sp>
        <p:nvSpPr>
          <p:cNvPr id="10" name="TextBox 9"/>
          <p:cNvSpPr txBox="1"/>
          <p:nvPr/>
        </p:nvSpPr>
        <p:spPr>
          <a:xfrm>
            <a:off x="228600" y="4343400"/>
            <a:ext cx="8839200" cy="8302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sym typeface="Wingdings" pitchFamily="2" charset="2"/>
              </a:rPr>
              <a:t>- Lực lượng sản xuất phát triển còn ở trình độ ch</a:t>
            </a:r>
            <a:r>
              <a:rPr lang="vi-VN" sz="2400" b="1" spc="50">
                <a:ln w="11430"/>
                <a:effectLst>
                  <a:outerShdw blurRad="76200" dist="50800" dir="5400000" algn="tl" rotWithShape="0">
                    <a:srgbClr val="000000">
                      <a:alpha val="65000"/>
                    </a:srgbClr>
                  </a:outerShdw>
                </a:effectLst>
                <a:latin typeface="SerpentineSans" pitchFamily="18" charset="0"/>
                <a:cs typeface="SerpentineSans" pitchFamily="18" charset="0"/>
                <a:sym typeface="Wingdings" pitchFamily="2" charset="2"/>
              </a:rPr>
              <a:t>ư</a:t>
            </a: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sym typeface="Wingdings" pitchFamily="2" charset="2"/>
              </a:rPr>
              <a:t>a cao.</a:t>
            </a:r>
          </a:p>
        </p:txBody>
      </p:sp>
      <p:sp>
        <p:nvSpPr>
          <p:cNvPr id="13" name="TextBox 12"/>
          <p:cNvSpPr txBox="1"/>
          <p:nvPr/>
        </p:nvSpPr>
        <p:spPr>
          <a:xfrm>
            <a:off x="304800" y="5181600"/>
            <a:ext cx="8763000" cy="76993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sym typeface="Wingdings" pitchFamily="2" charset="2"/>
              </a:rPr>
              <a:t>- Kinh tế nhà nước giữ vai trò chủ đạo </a:t>
            </a:r>
          </a:p>
          <a:p>
            <a:pPr>
              <a:defRPr/>
            </a:pPr>
            <a:endParaRPr lang="en-US" b="1" spc="50">
              <a:ln w="11430"/>
              <a:effectLst>
                <a:outerShdw blurRad="76200" dist="50800" dir="5400000" algn="tl" rotWithShape="0">
                  <a:srgbClr val="000000">
                    <a:alpha val="65000"/>
                  </a:srgbClr>
                </a:outerShdw>
              </a:effectLst>
            </a:endParaRPr>
          </a:p>
        </p:txBody>
      </p:sp>
      <p:sp>
        <p:nvSpPr>
          <p:cNvPr id="15" name="Rectangle 5"/>
          <p:cNvSpPr>
            <a:spLocks noChangeArrowheads="1"/>
          </p:cNvSpPr>
          <p:nvPr/>
        </p:nvSpPr>
        <p:spPr bwMode="auto">
          <a:xfrm>
            <a:off x="898525" y="3181290"/>
            <a:ext cx="4740275" cy="46166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20000"/>
              </a:spcBef>
              <a:buClr>
                <a:schemeClr val="hlink"/>
              </a:buClr>
              <a:buSzPct val="65000"/>
              <a:buFont typeface="Wingdings" pitchFamily="2" charset="2"/>
              <a:buNone/>
              <a:defRPr/>
            </a:pPr>
            <a:r>
              <a:rPr lang="en-US" sz="2400" b="1" spc="50">
                <a:ln w="11430"/>
                <a:solidFill>
                  <a:srgbClr val="FF0000"/>
                </a:solidFill>
                <a:effectLst>
                  <a:outerShdw blurRad="76200" dist="50800" dir="5400000" algn="tl" rotWithShape="0">
                    <a:srgbClr val="000000">
                      <a:alpha val="65000"/>
                    </a:srgbClr>
                  </a:outerShdw>
                </a:effectLst>
                <a:latin typeface="Arial Narrow" pitchFamily="34" charset="0"/>
              </a:rPr>
              <a:t> </a:t>
            </a:r>
            <a:r>
              <a:rPr kumimoji="1" lang="en-US" sz="2400" b="1" spc="50">
                <a:ln w="11430"/>
                <a:solidFill>
                  <a:srgbClr val="FF0000"/>
                </a:solidFill>
                <a:effectLst>
                  <a:outerShdw blurRad="76200" dist="50800" dir="5400000" algn="tl" rotWithShape="0">
                    <a:srgbClr val="000000">
                      <a:alpha val="65000"/>
                    </a:srgbClr>
                  </a:outerShdw>
                </a:effectLst>
                <a:latin typeface="SerpentineSans" pitchFamily="18" charset="0"/>
              </a:rPr>
              <a:t>*  Lĩnh vực kinh tế</a:t>
            </a:r>
          </a:p>
        </p:txBody>
      </p:sp>
      <p:sp>
        <p:nvSpPr>
          <p:cNvPr id="16" name="Rectangle 10"/>
          <p:cNvSpPr txBox="1">
            <a:spLocks noChangeArrowheads="1"/>
          </p:cNvSpPr>
          <p:nvPr/>
        </p:nvSpPr>
        <p:spPr>
          <a:xfrm>
            <a:off x="609600" y="2190690"/>
            <a:ext cx="87630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kumimoji="1" lang="en-US" sz="2500" b="1" spc="50">
                <a:ln w="11430"/>
                <a:solidFill>
                  <a:srgbClr val="0000CC"/>
                </a:solidFill>
                <a:effectLst>
                  <a:outerShdw blurRad="76200" dist="50800" dir="5400000" algn="tl" rotWithShape="0">
                    <a:srgbClr val="000000">
                      <a:alpha val="65000"/>
                    </a:srgbClr>
                  </a:outerShdw>
                </a:effectLst>
                <a:latin typeface="SerpentineSans" pitchFamily="18" charset="0"/>
              </a:rPr>
              <a:t>b) Đặc điểm của thời kì quá độ lên chủ nghĩa xã hội ở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1000"/>
                                        <p:tgtEl>
                                          <p:spTgt spid="110604"/>
                                        </p:tgtEl>
                                      </p:cBhvr>
                                    </p:animEffect>
                                    <p:set>
                                      <p:cBhvr>
                                        <p:cTn id="7" dur="1" fill="hold">
                                          <p:stCondLst>
                                            <p:cond delay="999"/>
                                          </p:stCondLst>
                                        </p:cTn>
                                        <p:tgtEl>
                                          <p:spTgt spid="11060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9" name="Picture 9" descr="nt2"/>
          <p:cNvPicPr>
            <a:picLocks noChangeAspect="1" noChangeArrowheads="1"/>
          </p:cNvPicPr>
          <p:nvPr/>
        </p:nvPicPr>
        <p:blipFill>
          <a:blip r:embed="rId2"/>
          <a:srcRect/>
          <a:stretch>
            <a:fillRect/>
          </a:stretch>
        </p:blipFill>
        <p:spPr bwMode="auto">
          <a:xfrm>
            <a:off x="228600" y="3200400"/>
            <a:ext cx="2971800" cy="2743200"/>
          </a:xfrm>
          <a:prstGeom prst="rect">
            <a:avLst/>
          </a:prstGeom>
          <a:noFill/>
          <a:ln w="38100">
            <a:solidFill>
              <a:srgbClr val="FFFF00"/>
            </a:solidFill>
            <a:miter lim="800000"/>
            <a:headEnd/>
            <a:tailEnd/>
          </a:ln>
        </p:spPr>
      </p:pic>
      <p:pic>
        <p:nvPicPr>
          <p:cNvPr id="102410" name="Picture 10" descr="cong-chieng">
            <a:hlinkClick r:id="rId3"/>
          </p:cNvPr>
          <p:cNvPicPr>
            <a:picLocks noChangeAspect="1" noChangeArrowheads="1"/>
          </p:cNvPicPr>
          <p:nvPr/>
        </p:nvPicPr>
        <p:blipFill>
          <a:blip r:embed="rId4"/>
          <a:srcRect/>
          <a:stretch>
            <a:fillRect/>
          </a:stretch>
        </p:blipFill>
        <p:spPr bwMode="auto">
          <a:xfrm>
            <a:off x="6324600" y="3200400"/>
            <a:ext cx="2667000" cy="2703513"/>
          </a:xfrm>
          <a:prstGeom prst="rect">
            <a:avLst/>
          </a:prstGeom>
          <a:noFill/>
          <a:ln w="38100" cmpd="dbl">
            <a:solidFill>
              <a:srgbClr val="FFFF00"/>
            </a:solidFill>
            <a:miter lim="800000"/>
            <a:headEnd/>
            <a:tailEnd/>
          </a:ln>
        </p:spPr>
      </p:pic>
      <p:pic>
        <p:nvPicPr>
          <p:cNvPr id="102413" name="Picture 13" descr="ketthucAELM14">
            <a:hlinkClick r:id="rId5"/>
          </p:cNvPr>
          <p:cNvPicPr>
            <a:picLocks noChangeAspect="1" noChangeArrowheads="1"/>
          </p:cNvPicPr>
          <p:nvPr/>
        </p:nvPicPr>
        <p:blipFill>
          <a:blip r:embed="rId6"/>
          <a:srcRect/>
          <a:stretch>
            <a:fillRect/>
          </a:stretch>
        </p:blipFill>
        <p:spPr bwMode="auto">
          <a:xfrm>
            <a:off x="3352800" y="3200400"/>
            <a:ext cx="2819400" cy="2743200"/>
          </a:xfrm>
          <a:prstGeom prst="rect">
            <a:avLst/>
          </a:prstGeom>
          <a:noFill/>
          <a:ln w="57150" cmpd="thinThick">
            <a:solidFill>
              <a:srgbClr val="FF00FF"/>
            </a:solidFill>
            <a:miter lim="800000"/>
            <a:headEnd/>
            <a:tailEnd/>
          </a:ln>
        </p:spPr>
      </p:pic>
      <p:sp>
        <p:nvSpPr>
          <p:cNvPr id="102418" name="Rectangle 18"/>
          <p:cNvSpPr>
            <a:spLocks noChangeArrowheads="1"/>
          </p:cNvSpPr>
          <p:nvPr/>
        </p:nvSpPr>
        <p:spPr bwMode="auto">
          <a:xfrm>
            <a:off x="2971800" y="6248400"/>
            <a:ext cx="3733800" cy="457200"/>
          </a:xfrm>
          <a:prstGeom prst="rect">
            <a:avLst/>
          </a:prstGeom>
          <a:solidFill>
            <a:schemeClr val="bg2"/>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en-US" b="1" spc="50">
                <a:ln w="11430"/>
                <a:solidFill>
                  <a:srgbClr val="FF0000"/>
                </a:solidFill>
                <a:effectLst>
                  <a:outerShdw blurRad="76200" dist="50800" dir="5400000" algn="tl" rotWithShape="0">
                    <a:srgbClr val="000000">
                      <a:alpha val="65000"/>
                    </a:srgbClr>
                  </a:outerShdw>
                </a:effectLst>
                <a:latin typeface="SerpentineSans" pitchFamily="18" charset="0"/>
              </a:rPr>
              <a:t>Sinh hoạt văn hoá </a:t>
            </a:r>
          </a:p>
        </p:txBody>
      </p:sp>
      <p:sp>
        <p:nvSpPr>
          <p:cNvPr id="16" name="WordArt 7"/>
          <p:cNvSpPr>
            <a:spLocks noChangeArrowheads="1" noChangeShapeType="1" noTextEdit="1"/>
          </p:cNvSpPr>
          <p:nvPr/>
        </p:nvSpPr>
        <p:spPr bwMode="auto">
          <a:xfrm>
            <a:off x="228600" y="1447800"/>
            <a:ext cx="6858000" cy="381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ndParaRPr>
          </a:p>
        </p:txBody>
      </p:sp>
      <p:sp>
        <p:nvSpPr>
          <p:cNvPr id="10" name="WordArt 9"/>
          <p:cNvSpPr>
            <a:spLocks noChangeArrowheads="1" noChangeShapeType="1" noTextEdit="1"/>
          </p:cNvSpPr>
          <p:nvPr/>
        </p:nvSpPr>
        <p:spPr bwMode="auto">
          <a:xfrm>
            <a:off x="1295400" y="304800"/>
            <a:ext cx="6400800" cy="89535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Bài 8 </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CHỦ NGHĨA XÃ HỘI</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(Tiết 2) </a:t>
            </a:r>
          </a:p>
        </p:txBody>
      </p:sp>
      <p:sp>
        <p:nvSpPr>
          <p:cNvPr id="11" name="Rectangle 5"/>
          <p:cNvSpPr>
            <a:spLocks noChangeArrowheads="1"/>
          </p:cNvSpPr>
          <p:nvPr/>
        </p:nvSpPr>
        <p:spPr bwMode="auto">
          <a:xfrm>
            <a:off x="898525" y="2647890"/>
            <a:ext cx="4740275" cy="40011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20000"/>
              </a:spcBef>
              <a:buClr>
                <a:schemeClr val="hlink"/>
              </a:buClr>
              <a:buSzPct val="65000"/>
              <a:buFont typeface="Wingdings" pitchFamily="2" charset="2"/>
              <a:buNone/>
              <a:defRPr/>
            </a:pPr>
            <a:r>
              <a:rPr lang="en-US" b="1" spc="50">
                <a:ln w="11430"/>
                <a:solidFill>
                  <a:srgbClr val="FF0000"/>
                </a:solidFill>
                <a:effectLst>
                  <a:outerShdw blurRad="76200" dist="50800" dir="5400000" algn="tl" rotWithShape="0">
                    <a:srgbClr val="000000">
                      <a:alpha val="65000"/>
                    </a:srgbClr>
                  </a:outerShdw>
                </a:effectLst>
                <a:latin typeface="Arial Narrow" pitchFamily="34" charset="0"/>
              </a:rPr>
              <a:t> </a:t>
            </a:r>
            <a:r>
              <a:rPr kumimoji="1" lang="en-US" b="1" spc="50">
                <a:ln w="11430"/>
                <a:solidFill>
                  <a:srgbClr val="FF0000"/>
                </a:solidFill>
                <a:effectLst>
                  <a:outerShdw blurRad="76200" dist="50800" dir="5400000" algn="tl" rotWithShape="0">
                    <a:srgbClr val="000000">
                      <a:alpha val="65000"/>
                    </a:srgbClr>
                  </a:outerShdw>
                </a:effectLst>
                <a:latin typeface="SerpentineSans" pitchFamily="18" charset="0"/>
              </a:rPr>
              <a:t>*  Lĩnh vực t</a:t>
            </a:r>
            <a:r>
              <a:rPr kumimoji="1" lang="vi-VN" b="1" spc="50">
                <a:ln w="11430"/>
                <a:solidFill>
                  <a:srgbClr val="FF0000"/>
                </a:solidFill>
                <a:effectLst>
                  <a:outerShdw blurRad="76200" dist="50800" dir="5400000" algn="tl" rotWithShape="0">
                    <a:srgbClr val="000000">
                      <a:alpha val="65000"/>
                    </a:srgbClr>
                  </a:outerShdw>
                </a:effectLst>
                <a:latin typeface="SerpentineSans" pitchFamily="18" charset="0"/>
              </a:rPr>
              <a:t>ư</a:t>
            </a:r>
            <a:r>
              <a:rPr kumimoji="1" lang="en-US" b="1" spc="50">
                <a:ln w="11430"/>
                <a:solidFill>
                  <a:srgbClr val="FF0000"/>
                </a:solidFill>
                <a:effectLst>
                  <a:outerShdw blurRad="76200" dist="50800" dir="5400000" algn="tl" rotWithShape="0">
                    <a:srgbClr val="000000">
                      <a:alpha val="65000"/>
                    </a:srgbClr>
                  </a:outerShdw>
                </a:effectLst>
                <a:latin typeface="SerpentineSans" pitchFamily="18" charset="0"/>
              </a:rPr>
              <a:t> t</a:t>
            </a:r>
            <a:r>
              <a:rPr kumimoji="1" lang="vi-VN" b="1" spc="50">
                <a:ln w="11430"/>
                <a:solidFill>
                  <a:srgbClr val="FF0000"/>
                </a:solidFill>
                <a:effectLst>
                  <a:outerShdw blurRad="76200" dist="50800" dir="5400000" algn="tl" rotWithShape="0">
                    <a:srgbClr val="000000">
                      <a:alpha val="65000"/>
                    </a:srgbClr>
                  </a:outerShdw>
                </a:effectLst>
                <a:latin typeface="SerpentineSans" pitchFamily="18" charset="0"/>
              </a:rPr>
              <a:t>ưởng</a:t>
            </a:r>
            <a:r>
              <a:rPr kumimoji="1" lang="en-US" b="1" spc="50">
                <a:ln w="11430"/>
                <a:solidFill>
                  <a:srgbClr val="FF0000"/>
                </a:solidFill>
                <a:effectLst>
                  <a:outerShdw blurRad="76200" dist="50800" dir="5400000" algn="tl" rotWithShape="0">
                    <a:srgbClr val="000000">
                      <a:alpha val="65000"/>
                    </a:srgbClr>
                  </a:outerShdw>
                </a:effectLst>
                <a:latin typeface="SerpentineSans" pitchFamily="18" charset="0"/>
              </a:rPr>
              <a:t> v</a:t>
            </a:r>
            <a:r>
              <a:rPr kumimoji="1" lang="vi-VN" b="1" spc="50">
                <a:ln w="11430"/>
                <a:solidFill>
                  <a:srgbClr val="FF0000"/>
                </a:solidFill>
                <a:effectLst>
                  <a:outerShdw blurRad="76200" dist="50800" dir="5400000" algn="tl" rotWithShape="0">
                    <a:srgbClr val="000000">
                      <a:alpha val="65000"/>
                    </a:srgbClr>
                  </a:outerShdw>
                </a:effectLst>
                <a:latin typeface="SerpentineSans" pitchFamily="18" charset="0"/>
              </a:rPr>
              <a:t>ă</a:t>
            </a:r>
            <a:r>
              <a:rPr kumimoji="1" lang="en-US" b="1" spc="50">
                <a:ln w="11430"/>
                <a:solidFill>
                  <a:srgbClr val="FF0000"/>
                </a:solidFill>
                <a:effectLst>
                  <a:outerShdw blurRad="76200" dist="50800" dir="5400000" algn="tl" rotWithShape="0">
                    <a:srgbClr val="000000">
                      <a:alpha val="65000"/>
                    </a:srgbClr>
                  </a:outerShdw>
                </a:effectLst>
                <a:latin typeface="SerpentineSans" pitchFamily="18" charset="0"/>
              </a:rPr>
              <a:t>n hoá</a:t>
            </a:r>
          </a:p>
        </p:txBody>
      </p:sp>
      <p:sp>
        <p:nvSpPr>
          <p:cNvPr id="12" name="Rectangle 10"/>
          <p:cNvSpPr txBox="1">
            <a:spLocks noChangeArrowheads="1"/>
          </p:cNvSpPr>
          <p:nvPr/>
        </p:nvSpPr>
        <p:spPr>
          <a:xfrm>
            <a:off x="609600" y="1733490"/>
            <a:ext cx="87630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kumimoji="1" lang="en-US" sz="2500" b="1" spc="50">
                <a:ln w="11430"/>
                <a:solidFill>
                  <a:srgbClr val="0000CC"/>
                </a:solidFill>
                <a:effectLst>
                  <a:outerShdw blurRad="76200" dist="50800" dir="5400000" algn="tl" rotWithShape="0">
                    <a:srgbClr val="000000">
                      <a:alpha val="65000"/>
                    </a:srgbClr>
                  </a:outerShdw>
                </a:effectLst>
                <a:latin typeface="SerpentineSans" pitchFamily="18" charset="0"/>
              </a:rPr>
              <a:t>b) Đặc điểm của thời kì quá độ lên chủ nghĩa xã hội ở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02409"/>
                                        </p:tgtEl>
                                        <p:attrNameLst>
                                          <p:attrName>style.visibility</p:attrName>
                                        </p:attrNameLst>
                                      </p:cBhvr>
                                      <p:to>
                                        <p:strVal val="visible"/>
                                      </p:to>
                                    </p:set>
                                    <p:animEffect transition="in" filter="diamond(in)">
                                      <p:cBhvr>
                                        <p:cTn id="7" dur="2000"/>
                                        <p:tgtEl>
                                          <p:spTgt spid="102409"/>
                                        </p:tgtEl>
                                      </p:cBhvr>
                                    </p:animEffect>
                                  </p:childTnLst>
                                </p:cTn>
                              </p:par>
                              <p:par>
                                <p:cTn id="8" presetID="29" presetClass="entr" presetSubtype="0" fill="hold" nodeType="withEffect">
                                  <p:stCondLst>
                                    <p:cond delay="0"/>
                                  </p:stCondLst>
                                  <p:childTnLst>
                                    <p:set>
                                      <p:cBhvr>
                                        <p:cTn id="9" dur="1" fill="hold">
                                          <p:stCondLst>
                                            <p:cond delay="0"/>
                                          </p:stCondLst>
                                        </p:cTn>
                                        <p:tgtEl>
                                          <p:spTgt spid="102410"/>
                                        </p:tgtEl>
                                        <p:attrNameLst>
                                          <p:attrName>style.visibility</p:attrName>
                                        </p:attrNameLst>
                                      </p:cBhvr>
                                      <p:to>
                                        <p:strVal val="visible"/>
                                      </p:to>
                                    </p:set>
                                    <p:anim calcmode="lin" valueType="num">
                                      <p:cBhvr>
                                        <p:cTn id="10" dur="1000" fill="hold"/>
                                        <p:tgtEl>
                                          <p:spTgt spid="102410"/>
                                        </p:tgtEl>
                                        <p:attrNameLst>
                                          <p:attrName>ppt_x</p:attrName>
                                        </p:attrNameLst>
                                      </p:cBhvr>
                                      <p:tavLst>
                                        <p:tav tm="0">
                                          <p:val>
                                            <p:strVal val="#ppt_x-.2"/>
                                          </p:val>
                                        </p:tav>
                                        <p:tav tm="100000">
                                          <p:val>
                                            <p:strVal val="#ppt_x"/>
                                          </p:val>
                                        </p:tav>
                                      </p:tavLst>
                                    </p:anim>
                                    <p:anim calcmode="lin" valueType="num">
                                      <p:cBhvr>
                                        <p:cTn id="11" dur="1000" fill="hold"/>
                                        <p:tgtEl>
                                          <p:spTgt spid="102410"/>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02410"/>
                                        </p:tgtEl>
                                      </p:cBhvr>
                                    </p:animEffect>
                                  </p:childTnLst>
                                </p:cTn>
                              </p:par>
                              <p:par>
                                <p:cTn id="13" presetID="8" presetClass="entr" presetSubtype="16" fill="hold" nodeType="withEffect">
                                  <p:stCondLst>
                                    <p:cond delay="0"/>
                                  </p:stCondLst>
                                  <p:childTnLst>
                                    <p:set>
                                      <p:cBhvr>
                                        <p:cTn id="14" dur="1" fill="hold">
                                          <p:stCondLst>
                                            <p:cond delay="0"/>
                                          </p:stCondLst>
                                        </p:cTn>
                                        <p:tgtEl>
                                          <p:spTgt spid="102413"/>
                                        </p:tgtEl>
                                        <p:attrNameLst>
                                          <p:attrName>style.visibility</p:attrName>
                                        </p:attrNameLst>
                                      </p:cBhvr>
                                      <p:to>
                                        <p:strVal val="visible"/>
                                      </p:to>
                                    </p:set>
                                    <p:animEffect transition="in" filter="diamond(in)">
                                      <p:cBhvr>
                                        <p:cTn id="15" dur="2000"/>
                                        <p:tgtEl>
                                          <p:spTgt spid="102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9" name="Text Box 13"/>
          <p:cNvSpPr txBox="1">
            <a:spLocks noChangeArrowheads="1"/>
          </p:cNvSpPr>
          <p:nvPr/>
        </p:nvSpPr>
        <p:spPr bwMode="auto">
          <a:xfrm>
            <a:off x="381000" y="3657600"/>
            <a:ext cx="8229600" cy="94615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eaLnBrk="0" hangingPunct="0">
              <a:spcBef>
                <a:spcPct val="50000"/>
              </a:spcBef>
              <a:defRPr/>
            </a:pPr>
            <a:r>
              <a:rPr lang="en-US" sz="2800" b="1" spc="50">
                <a:ln w="11430"/>
                <a:effectLst>
                  <a:outerShdw blurRad="76200" dist="50800" dir="5400000" algn="tl" rotWithShape="0">
                    <a:srgbClr val="000000">
                      <a:alpha val="65000"/>
                    </a:srgbClr>
                  </a:outerShdw>
                </a:effectLst>
                <a:latin typeface="SerpentineSans" pitchFamily="18" charset="0"/>
                <a:cs typeface="SerpentineSans" pitchFamily="18" charset="0"/>
              </a:rPr>
              <a:t>- Tồn tại nhiều tư tưởng, khuynh hướng văn hoá khác nhau, tàn dư của xã hội cũ. </a:t>
            </a:r>
          </a:p>
        </p:txBody>
      </p:sp>
      <p:sp>
        <p:nvSpPr>
          <p:cNvPr id="111630" name="Text Box 14"/>
          <p:cNvSpPr txBox="1">
            <a:spLocks noChangeArrowheads="1"/>
          </p:cNvSpPr>
          <p:nvPr/>
        </p:nvSpPr>
        <p:spPr bwMode="auto">
          <a:xfrm>
            <a:off x="530225" y="3532187"/>
            <a:ext cx="8077200" cy="138499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eaLnBrk="0" hangingPunct="0">
              <a:spcBef>
                <a:spcPct val="50000"/>
              </a:spcBef>
              <a:defRPr/>
            </a:pPr>
            <a:r>
              <a:rPr 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cs typeface="SerpentineSans" pitchFamily="18" charset="0"/>
              </a:rPr>
              <a:t>  Trong xã hội ta còn tồn tại những t</a:t>
            </a:r>
            <a:r>
              <a:rPr lang="vi-VN"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cs typeface="SerpentineSans" pitchFamily="18" charset="0"/>
              </a:rPr>
              <a:t>ư</a:t>
            </a:r>
            <a:r>
              <a:rPr 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cs typeface="SerpentineSans" pitchFamily="18" charset="0"/>
              </a:rPr>
              <a:t> tưởng và phong tục lạc hậu không ? Cho ví dụ.</a:t>
            </a:r>
          </a:p>
        </p:txBody>
      </p:sp>
      <p:sp>
        <p:nvSpPr>
          <p:cNvPr id="13" name="WordArt 7"/>
          <p:cNvSpPr>
            <a:spLocks noChangeArrowheads="1" noChangeShapeType="1" noTextEdit="1"/>
          </p:cNvSpPr>
          <p:nvPr/>
        </p:nvSpPr>
        <p:spPr bwMode="auto">
          <a:xfrm>
            <a:off x="304800" y="1600200"/>
            <a:ext cx="6858000" cy="381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ndParaRPr>
          </a:p>
        </p:txBody>
      </p:sp>
      <p:sp>
        <p:nvSpPr>
          <p:cNvPr id="8" name="WordArt 9"/>
          <p:cNvSpPr>
            <a:spLocks noChangeArrowheads="1" noChangeShapeType="1" noTextEdit="1"/>
          </p:cNvSpPr>
          <p:nvPr/>
        </p:nvSpPr>
        <p:spPr bwMode="auto">
          <a:xfrm>
            <a:off x="1295400" y="228600"/>
            <a:ext cx="6400800" cy="89535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Bài 8 </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CHỦ NGHĨA XÃ HỘI</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(Tiết 2) </a:t>
            </a:r>
          </a:p>
        </p:txBody>
      </p:sp>
      <p:sp>
        <p:nvSpPr>
          <p:cNvPr id="9" name="Rectangle 5"/>
          <p:cNvSpPr>
            <a:spLocks noChangeArrowheads="1"/>
          </p:cNvSpPr>
          <p:nvPr/>
        </p:nvSpPr>
        <p:spPr bwMode="auto">
          <a:xfrm>
            <a:off x="962025" y="2976860"/>
            <a:ext cx="6188075" cy="46166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20000"/>
              </a:spcBef>
              <a:buClr>
                <a:schemeClr val="hlink"/>
              </a:buClr>
              <a:buSzPct val="65000"/>
              <a:buFont typeface="Wingdings" pitchFamily="2" charset="2"/>
              <a:buNone/>
              <a:defRPr/>
            </a:pPr>
            <a:r>
              <a:rPr lang="en-US" sz="2400" b="1" spc="50">
                <a:ln w="11430"/>
                <a:solidFill>
                  <a:srgbClr val="FF0000"/>
                </a:solidFill>
                <a:effectLst>
                  <a:outerShdw blurRad="76200" dist="50800" dir="5400000" algn="tl" rotWithShape="0">
                    <a:srgbClr val="000000">
                      <a:alpha val="65000"/>
                    </a:srgbClr>
                  </a:outerShdw>
                </a:effectLst>
                <a:latin typeface="Arial Narrow" pitchFamily="34" charset="0"/>
              </a:rPr>
              <a:t> </a:t>
            </a:r>
            <a:r>
              <a:rPr kumimoji="1" lang="en-US" sz="2400" b="1" spc="50">
                <a:ln w="11430"/>
                <a:solidFill>
                  <a:srgbClr val="FF0000"/>
                </a:solidFill>
                <a:effectLst>
                  <a:outerShdw blurRad="76200" dist="50800" dir="5400000" algn="tl" rotWithShape="0">
                    <a:srgbClr val="000000">
                      <a:alpha val="65000"/>
                    </a:srgbClr>
                  </a:outerShdw>
                </a:effectLst>
                <a:latin typeface="SerpentineSans" pitchFamily="18" charset="0"/>
              </a:rPr>
              <a:t>*  Lĩnh vực t</a:t>
            </a:r>
            <a:r>
              <a:rPr kumimoji="1" lang="vi-VN" sz="2400" b="1" spc="50">
                <a:ln w="11430"/>
                <a:solidFill>
                  <a:srgbClr val="FF0000"/>
                </a:solidFill>
                <a:effectLst>
                  <a:outerShdw blurRad="76200" dist="50800" dir="5400000" algn="tl" rotWithShape="0">
                    <a:srgbClr val="000000">
                      <a:alpha val="65000"/>
                    </a:srgbClr>
                  </a:outerShdw>
                </a:effectLst>
                <a:latin typeface="SerpentineSans" pitchFamily="18" charset="0"/>
              </a:rPr>
              <a:t>ư</a:t>
            </a:r>
            <a:r>
              <a:rPr kumimoji="1" lang="en-US" sz="2400" b="1" spc="50">
                <a:ln w="11430"/>
                <a:solidFill>
                  <a:srgbClr val="FF0000"/>
                </a:solidFill>
                <a:effectLst>
                  <a:outerShdw blurRad="76200" dist="50800" dir="5400000" algn="tl" rotWithShape="0">
                    <a:srgbClr val="000000">
                      <a:alpha val="65000"/>
                    </a:srgbClr>
                  </a:outerShdw>
                </a:effectLst>
                <a:latin typeface="SerpentineSans" pitchFamily="18" charset="0"/>
              </a:rPr>
              <a:t> t</a:t>
            </a:r>
            <a:r>
              <a:rPr kumimoji="1" lang="vi-VN" sz="2400" b="1" spc="50">
                <a:ln w="11430"/>
                <a:solidFill>
                  <a:srgbClr val="FF0000"/>
                </a:solidFill>
                <a:effectLst>
                  <a:outerShdw blurRad="76200" dist="50800" dir="5400000" algn="tl" rotWithShape="0">
                    <a:srgbClr val="000000">
                      <a:alpha val="65000"/>
                    </a:srgbClr>
                  </a:outerShdw>
                </a:effectLst>
                <a:latin typeface="SerpentineSans" pitchFamily="18" charset="0"/>
              </a:rPr>
              <a:t>ưởng</a:t>
            </a:r>
            <a:r>
              <a:rPr kumimoji="1" lang="en-US" sz="2400" b="1" spc="50">
                <a:ln w="11430"/>
                <a:solidFill>
                  <a:srgbClr val="FF0000"/>
                </a:solidFill>
                <a:effectLst>
                  <a:outerShdw blurRad="76200" dist="50800" dir="5400000" algn="tl" rotWithShape="0">
                    <a:srgbClr val="000000">
                      <a:alpha val="65000"/>
                    </a:srgbClr>
                  </a:outerShdw>
                </a:effectLst>
                <a:latin typeface="SerpentineSans" pitchFamily="18" charset="0"/>
              </a:rPr>
              <a:t> v</a:t>
            </a:r>
            <a:r>
              <a:rPr kumimoji="1" lang="vi-VN" sz="2400" b="1" spc="50">
                <a:ln w="11430"/>
                <a:solidFill>
                  <a:srgbClr val="FF0000"/>
                </a:solidFill>
                <a:effectLst>
                  <a:outerShdw blurRad="76200" dist="50800" dir="5400000" algn="tl" rotWithShape="0">
                    <a:srgbClr val="000000">
                      <a:alpha val="65000"/>
                    </a:srgbClr>
                  </a:outerShdw>
                </a:effectLst>
                <a:latin typeface="SerpentineSans" pitchFamily="18" charset="0"/>
              </a:rPr>
              <a:t>ă</a:t>
            </a:r>
            <a:r>
              <a:rPr kumimoji="1" lang="en-US" sz="2400" b="1" spc="50">
                <a:ln w="11430"/>
                <a:solidFill>
                  <a:srgbClr val="FF0000"/>
                </a:solidFill>
                <a:effectLst>
                  <a:outerShdw blurRad="76200" dist="50800" dir="5400000" algn="tl" rotWithShape="0">
                    <a:srgbClr val="000000">
                      <a:alpha val="65000"/>
                    </a:srgbClr>
                  </a:outerShdw>
                </a:effectLst>
                <a:latin typeface="SerpentineSans" pitchFamily="18" charset="0"/>
              </a:rPr>
              <a:t>n hoá</a:t>
            </a:r>
          </a:p>
        </p:txBody>
      </p:sp>
      <p:sp>
        <p:nvSpPr>
          <p:cNvPr id="10" name="Rectangle 10"/>
          <p:cNvSpPr txBox="1">
            <a:spLocks noChangeArrowheads="1"/>
          </p:cNvSpPr>
          <p:nvPr/>
        </p:nvSpPr>
        <p:spPr>
          <a:xfrm>
            <a:off x="576262" y="2016422"/>
            <a:ext cx="8763001" cy="99060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kumimoji="1" lang="en-US" sz="2500" b="1" spc="50">
                <a:ln w="11430"/>
                <a:solidFill>
                  <a:srgbClr val="0000CC"/>
                </a:solidFill>
                <a:effectLst>
                  <a:outerShdw blurRad="76200" dist="50800" dir="5400000" algn="tl" rotWithShape="0">
                    <a:srgbClr val="000000">
                      <a:alpha val="65000"/>
                    </a:srgbClr>
                  </a:outerShdw>
                </a:effectLst>
                <a:latin typeface="SerpentineSans" pitchFamily="18" charset="0"/>
              </a:rPr>
              <a:t>b) Đặc điểm của thời kì quá độ lên chủ nghĩa xã hội ở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111630"/>
                                        </p:tgtEl>
                                      </p:cBhvr>
                                    </p:animEffect>
                                    <p:set>
                                      <p:cBhvr>
                                        <p:cTn id="7" dur="1" fill="hold">
                                          <p:stCondLst>
                                            <p:cond delay="1999"/>
                                          </p:stCondLst>
                                        </p:cTn>
                                        <p:tgtEl>
                                          <p:spTgt spid="1116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1629"/>
                                        </p:tgtEl>
                                        <p:attrNameLst>
                                          <p:attrName>style.visibility</p:attrName>
                                        </p:attrNameLst>
                                      </p:cBhvr>
                                      <p:to>
                                        <p:strVal val="visible"/>
                                      </p:to>
                                    </p:set>
                                    <p:animEffect transition="in" filter="diamond(in)">
                                      <p:cBhvr>
                                        <p:cTn id="12" dur="2000"/>
                                        <p:tgtEl>
                                          <p:spTgt spid="111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6" name="Text Box 6"/>
          <p:cNvSpPr txBox="1">
            <a:spLocks noChangeArrowheads="1"/>
          </p:cNvSpPr>
          <p:nvPr/>
        </p:nvSpPr>
        <p:spPr bwMode="auto">
          <a:xfrm>
            <a:off x="685800" y="3733800"/>
            <a:ext cx="8077200" cy="15875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20000"/>
              </a:spcBef>
              <a:buClr>
                <a:schemeClr val="hlink"/>
              </a:buClr>
              <a:buSzPct val="65000"/>
              <a:buFont typeface="Wingdings" pitchFamily="2" charset="2"/>
              <a:buNone/>
              <a:defRPr/>
            </a:pPr>
            <a:r>
              <a:rPr lang="en-US" sz="28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Có nhiều giai cấp, nhiều tầng lớp, đời sống các vùng chưa đều, tệ nạn xã hội.</a:t>
            </a:r>
          </a:p>
          <a:p>
            <a:pPr eaLnBrk="0" hangingPunct="0">
              <a:spcBef>
                <a:spcPct val="50000"/>
              </a:spcBef>
              <a:defRPr/>
            </a:pPr>
            <a:endParaRPr lang="en-US" sz="28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endParaRPr>
          </a:p>
        </p:txBody>
      </p:sp>
      <p:sp>
        <p:nvSpPr>
          <p:cNvPr id="112648" name="Text Box 8"/>
          <p:cNvSpPr txBox="1">
            <a:spLocks noChangeArrowheads="1"/>
          </p:cNvSpPr>
          <p:nvPr/>
        </p:nvSpPr>
        <p:spPr bwMode="auto">
          <a:xfrm>
            <a:off x="533400" y="3733800"/>
            <a:ext cx="8305800" cy="95410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Tồn tại trong xã hội ta hiện nay là gì? Cho ví dụ.</a:t>
            </a:r>
          </a:p>
        </p:txBody>
      </p:sp>
      <p:sp>
        <p:nvSpPr>
          <p:cNvPr id="14" name="WordArt 7"/>
          <p:cNvSpPr>
            <a:spLocks noChangeArrowheads="1" noChangeShapeType="1" noTextEdit="1"/>
          </p:cNvSpPr>
          <p:nvPr/>
        </p:nvSpPr>
        <p:spPr bwMode="auto">
          <a:xfrm>
            <a:off x="304800" y="1600200"/>
            <a:ext cx="6858000" cy="381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ndParaRPr>
          </a:p>
        </p:txBody>
      </p:sp>
      <p:sp>
        <p:nvSpPr>
          <p:cNvPr id="9" name="WordArt 9"/>
          <p:cNvSpPr>
            <a:spLocks noChangeArrowheads="1" noChangeShapeType="1" noTextEdit="1"/>
          </p:cNvSpPr>
          <p:nvPr/>
        </p:nvSpPr>
        <p:spPr bwMode="auto">
          <a:xfrm>
            <a:off x="1295400" y="228600"/>
            <a:ext cx="6400800" cy="112395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Bài 8 </a:t>
            </a:r>
          </a:p>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CHỦ NGHĨA XÃ HỘI</a:t>
            </a:r>
          </a:p>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(Tiết 2) </a:t>
            </a:r>
          </a:p>
        </p:txBody>
      </p:sp>
      <p:sp>
        <p:nvSpPr>
          <p:cNvPr id="10" name="Rectangle 5"/>
          <p:cNvSpPr>
            <a:spLocks noChangeArrowheads="1"/>
          </p:cNvSpPr>
          <p:nvPr/>
        </p:nvSpPr>
        <p:spPr bwMode="auto">
          <a:xfrm>
            <a:off x="898525" y="3119735"/>
            <a:ext cx="6188075" cy="46166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20000"/>
              </a:spcBef>
              <a:buClr>
                <a:schemeClr val="hlink"/>
              </a:buClr>
              <a:buSzPct val="65000"/>
              <a:buFont typeface="Wingdings" pitchFamily="2" charset="2"/>
              <a:buNone/>
              <a:defRPr/>
            </a:pPr>
            <a:r>
              <a:rPr lang="en-US" sz="2400" b="1" spc="50">
                <a:ln w="11430"/>
                <a:solidFill>
                  <a:srgbClr val="FF0000"/>
                </a:solidFill>
                <a:effectLst>
                  <a:outerShdw blurRad="76200" dist="50800" dir="5400000" algn="tl" rotWithShape="0">
                    <a:srgbClr val="000000">
                      <a:alpha val="65000"/>
                    </a:srgbClr>
                  </a:outerShdw>
                </a:effectLst>
                <a:latin typeface="Arial Narrow" pitchFamily="34" charset="0"/>
              </a:rPr>
              <a:t> </a:t>
            </a:r>
            <a:r>
              <a:rPr kumimoji="1" lang="en-US" sz="2400" b="1" spc="50">
                <a:ln w="11430"/>
                <a:solidFill>
                  <a:srgbClr val="FF0000"/>
                </a:solidFill>
                <a:effectLst>
                  <a:outerShdw blurRad="76200" dist="50800" dir="5400000" algn="tl" rotWithShape="0">
                    <a:srgbClr val="000000">
                      <a:alpha val="65000"/>
                    </a:srgbClr>
                  </a:outerShdw>
                </a:effectLst>
                <a:latin typeface="SerpentineSans" pitchFamily="18" charset="0"/>
              </a:rPr>
              <a:t>*  Lĩnh vực xã hội</a:t>
            </a:r>
          </a:p>
        </p:txBody>
      </p:sp>
      <p:sp>
        <p:nvSpPr>
          <p:cNvPr id="11" name="Rectangle 10"/>
          <p:cNvSpPr txBox="1">
            <a:spLocks noChangeArrowheads="1"/>
          </p:cNvSpPr>
          <p:nvPr/>
        </p:nvSpPr>
        <p:spPr>
          <a:xfrm>
            <a:off x="609600" y="2052935"/>
            <a:ext cx="87630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kumimoji="1" lang="en-US" sz="2500" b="1" spc="50">
                <a:ln w="11430"/>
                <a:solidFill>
                  <a:srgbClr val="0000CC"/>
                </a:solidFill>
                <a:effectLst>
                  <a:outerShdw blurRad="76200" dist="50800" dir="5400000" algn="tl" rotWithShape="0">
                    <a:srgbClr val="000000">
                      <a:alpha val="65000"/>
                    </a:srgbClr>
                  </a:outerShdw>
                </a:effectLst>
                <a:latin typeface="SerpentineSans" pitchFamily="18" charset="0"/>
              </a:rPr>
              <a:t>b) Đặc điểm của thời kì quá độ lên chủ nghĩa xã hội ở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12648"/>
                                        </p:tgtEl>
                                        <p:attrNameLst>
                                          <p:attrName>ppt_x</p:attrName>
                                        </p:attrNameLst>
                                      </p:cBhvr>
                                      <p:tavLst>
                                        <p:tav tm="0">
                                          <p:val>
                                            <p:strVal val="ppt_x"/>
                                          </p:val>
                                        </p:tav>
                                        <p:tav tm="100000">
                                          <p:val>
                                            <p:strVal val="ppt_x"/>
                                          </p:val>
                                        </p:tav>
                                      </p:tavLst>
                                    </p:anim>
                                    <p:anim calcmode="lin" valueType="num">
                                      <p:cBhvr additive="base">
                                        <p:cTn id="7" dur="500"/>
                                        <p:tgtEl>
                                          <p:spTgt spid="112648"/>
                                        </p:tgtEl>
                                        <p:attrNameLst>
                                          <p:attrName>ppt_y</p:attrName>
                                        </p:attrNameLst>
                                      </p:cBhvr>
                                      <p:tavLst>
                                        <p:tav tm="0">
                                          <p:val>
                                            <p:strVal val="ppt_y"/>
                                          </p:val>
                                        </p:tav>
                                        <p:tav tm="100000">
                                          <p:val>
                                            <p:strVal val="1+ppt_h/2"/>
                                          </p:val>
                                        </p:tav>
                                      </p:tavLst>
                                    </p:anim>
                                    <p:set>
                                      <p:cBhvr>
                                        <p:cTn id="8" dur="1" fill="hold">
                                          <p:stCondLst>
                                            <p:cond delay="499"/>
                                          </p:stCondLst>
                                        </p:cTn>
                                        <p:tgtEl>
                                          <p:spTgt spid="11264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12646"/>
                                        </p:tgtEl>
                                        <p:attrNameLst>
                                          <p:attrName>style.visibility</p:attrName>
                                        </p:attrNameLst>
                                      </p:cBhvr>
                                      <p:to>
                                        <p:strVal val="visible"/>
                                      </p:to>
                                    </p:set>
                                    <p:animEffect transition="in" filter="diamond(in)">
                                      <p:cBhvr>
                                        <p:cTn id="13" dur="1000"/>
                                        <p:tgtEl>
                                          <p:spTgt spid="11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11" name="Group 27"/>
          <p:cNvGraphicFramePr>
            <a:graphicFrameLocks noGrp="1"/>
          </p:cNvGraphicFramePr>
          <p:nvPr/>
        </p:nvGraphicFramePr>
        <p:xfrm>
          <a:off x="304800" y="2133600"/>
          <a:ext cx="8610600" cy="4481323"/>
        </p:xfrm>
        <a:graphic>
          <a:graphicData uri="http://schemas.openxmlformats.org/drawingml/2006/table">
            <a:tbl>
              <a:tblPr/>
              <a:tblGrid>
                <a:gridCol w="1409700"/>
                <a:gridCol w="7200900"/>
              </a:tblGrid>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SerpentineSans" pitchFamily="18" charset="0"/>
                          <a:ea typeface="SerpentineSans" pitchFamily="18" charset="0"/>
                          <a:cs typeface="SerpentineSans" pitchFamily="18" charset="0"/>
                        </a:rPr>
                        <a:t>Lĩnh vực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SerpentineSans" pitchFamily="18" charset="0"/>
                          <a:ea typeface="SerpentineSans" pitchFamily="18" charset="0"/>
                          <a:cs typeface="SerpentineSans" pitchFamily="18" charset="0"/>
                        </a:rPr>
                        <a:t>Đặc điểm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rgbClr val="CC3300"/>
                          </a:solidFill>
                          <a:effectLst>
                            <a:outerShdw blurRad="38100" dist="38100" dir="2700000" algn="tl">
                              <a:srgbClr val="C0C0C0"/>
                            </a:outerShdw>
                          </a:effectLst>
                          <a:latin typeface="SerpentineSans" pitchFamily="18" charset="0"/>
                          <a:ea typeface="SerpentineSans" pitchFamily="18" charset="0"/>
                          <a:cs typeface="SerpentineSans" pitchFamily="18" charset="0"/>
                        </a:rPr>
                        <a:t>Chính trị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rgbClr val="CC3300"/>
                          </a:solidFill>
                          <a:effectLst>
                            <a:outerShdw blurRad="38100" dist="38100" dir="2700000" algn="tl">
                              <a:srgbClr val="C0C0C0"/>
                            </a:outerShdw>
                          </a:effectLst>
                          <a:latin typeface="SerpentineSans" pitchFamily="18" charset="0"/>
                          <a:ea typeface="SerpentineSans" pitchFamily="18" charset="0"/>
                          <a:cs typeface="SerpentineSans" pitchFamily="18" charset="0"/>
                        </a:rPr>
                        <a:t>- Vai trò lãnh đạo của Đảng  công sản, nhà nước của dân, do dân,vì dân…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hlink"/>
                          </a:solidFill>
                          <a:effectLst>
                            <a:outerShdw blurRad="38100" dist="38100" dir="2700000" algn="tl">
                              <a:srgbClr val="C0C0C0"/>
                            </a:outerShdw>
                          </a:effectLst>
                          <a:latin typeface="SerpentineSans" pitchFamily="18" charset="0"/>
                          <a:ea typeface="SerpentineSans" pitchFamily="18" charset="0"/>
                          <a:cs typeface="SerpentineSans" pitchFamily="18" charset="0"/>
                        </a:rPr>
                        <a:t>Kinh tế</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5000"/>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SerpentineSans" pitchFamily="18" charset="0"/>
                          <a:ea typeface="SerpentineSans" pitchFamily="18" charset="0"/>
                          <a:cs typeface="SerpentineSans" pitchFamily="18" charset="0"/>
                        </a:rPr>
                        <a:t>- Nền kinh tế hàng hóa nhiều thành phần</a:t>
                      </a:r>
                    </a:p>
                    <a:p>
                      <a:pPr marL="0" marR="0" lvl="0" indent="0" algn="just" defTabSz="914400" rtl="0" eaLnBrk="1" fontAlgn="base" latinLnBrk="0" hangingPunct="1">
                        <a:lnSpc>
                          <a:spcPct val="100000"/>
                        </a:lnSpc>
                        <a:spcBef>
                          <a:spcPct val="20000"/>
                        </a:spcBef>
                        <a:spcAft>
                          <a:spcPct val="0"/>
                        </a:spcAft>
                        <a:buClr>
                          <a:schemeClr val="hlink"/>
                        </a:buClr>
                        <a:buSzPct val="65000"/>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SerpentineSans" pitchFamily="18" charset="0"/>
                          <a:ea typeface="SerpentineSans" pitchFamily="18" charset="0"/>
                          <a:cs typeface="SerpentineSans" pitchFamily="18" charset="0"/>
                        </a:rPr>
                        <a:t>- Lực lượng sản xuất phát triển nhưng ở trình độ ch</a:t>
                      </a:r>
                      <a:r>
                        <a:rPr kumimoji="0" lang="vi-VN" sz="2400" b="0" i="0" u="none" strike="noStrike" cap="none" normalizeH="0" baseline="0" smtClean="0">
                          <a:ln>
                            <a:noFill/>
                          </a:ln>
                          <a:solidFill>
                            <a:schemeClr val="tx1"/>
                          </a:solidFill>
                          <a:effectLst>
                            <a:outerShdw blurRad="38100" dist="38100" dir="2700000" algn="tl">
                              <a:srgbClr val="C0C0C0"/>
                            </a:outerShdw>
                          </a:effectLst>
                          <a:latin typeface="SerpentineSans" pitchFamily="18" charset="0"/>
                          <a:ea typeface="SerpentineSans" pitchFamily="18" charset="0"/>
                          <a:cs typeface="SerpentineSans" pitchFamily="18" charset="0"/>
                        </a:rPr>
                        <a:t>ư</a:t>
                      </a:r>
                      <a:r>
                        <a:rPr kumimoji="0" lang="en-US" sz="2400" b="0" i="0" u="none" strike="noStrike" cap="none" normalizeH="0" baseline="0" smtClean="0">
                          <a:ln>
                            <a:noFill/>
                          </a:ln>
                          <a:solidFill>
                            <a:schemeClr val="tx1"/>
                          </a:solidFill>
                          <a:effectLst>
                            <a:outerShdw blurRad="38100" dist="38100" dir="2700000" algn="tl">
                              <a:srgbClr val="C0C0C0"/>
                            </a:outerShdw>
                          </a:effectLst>
                          <a:latin typeface="SerpentineSans" pitchFamily="18" charset="0"/>
                          <a:ea typeface="SerpentineSans" pitchFamily="18" charset="0"/>
                          <a:cs typeface="SerpentineSans" pitchFamily="18" charset="0"/>
                        </a:rPr>
                        <a:t>a cao.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rgbClr val="FF6600"/>
                          </a:solidFill>
                          <a:effectLst>
                            <a:outerShdw blurRad="38100" dist="38100" dir="2700000" algn="tl">
                              <a:srgbClr val="C0C0C0"/>
                            </a:outerShdw>
                          </a:effectLst>
                          <a:latin typeface="SerpentineSans" pitchFamily="18" charset="0"/>
                          <a:ea typeface="SerpentineSans" pitchFamily="18" charset="0"/>
                          <a:cs typeface="SerpentineSans" pitchFamily="18" charset="0"/>
                        </a:rPr>
                        <a:t>Văn hóa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5000"/>
                        <a:buFontTx/>
                        <a:buNone/>
                        <a:tabLst/>
                      </a:pPr>
                      <a:r>
                        <a:rPr kumimoji="0" lang="en-US" sz="2400" b="0" i="0" u="none" strike="noStrike" cap="none" normalizeH="0" baseline="0" smtClean="0">
                          <a:ln>
                            <a:noFill/>
                          </a:ln>
                          <a:solidFill>
                            <a:schemeClr val="hlink"/>
                          </a:solidFill>
                          <a:effectLst>
                            <a:outerShdw blurRad="38100" dist="38100" dir="2700000" algn="tl">
                              <a:srgbClr val="C0C0C0"/>
                            </a:outerShdw>
                          </a:effectLst>
                          <a:latin typeface="SerpentineSans" pitchFamily="18" charset="0"/>
                          <a:ea typeface="SerpentineSans" pitchFamily="18" charset="0"/>
                          <a:cs typeface="SerpentineSans" pitchFamily="18" charset="0"/>
                        </a:rPr>
                        <a:t>- Tồn tại nhiều loại, nhiều khuynh hướng khác nhau. Tồn tại tư tưởng lạc hậu…</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hlink"/>
                          </a:solidFill>
                          <a:effectLst>
                            <a:outerShdw blurRad="38100" dist="38100" dir="2700000" algn="tl">
                              <a:srgbClr val="C0C0C0"/>
                            </a:outerShdw>
                          </a:effectLst>
                          <a:latin typeface="SerpentineSans" pitchFamily="18" charset="0"/>
                          <a:ea typeface="SerpentineSans" pitchFamily="18" charset="0"/>
                          <a:cs typeface="SerpentineSans" pitchFamily="18" charset="0"/>
                        </a:rPr>
                        <a:t>Xã hội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Arial Narrow" pitchFamily="34" charset="0"/>
                        </a:rPr>
                        <a:t>- </a:t>
                      </a:r>
                      <a:r>
                        <a:rPr kumimoji="0" lang="en-US" sz="2400" b="0" i="0" u="none" strike="noStrike" cap="none" normalizeH="0" baseline="0" smtClean="0">
                          <a:ln>
                            <a:noFill/>
                          </a:ln>
                          <a:solidFill>
                            <a:schemeClr val="tx1"/>
                          </a:solidFill>
                          <a:effectLst>
                            <a:outerShdw blurRad="38100" dist="38100" dir="2700000" algn="tl">
                              <a:srgbClr val="C0C0C0"/>
                            </a:outerShdw>
                          </a:effectLst>
                          <a:latin typeface="SerpentineSans" pitchFamily="18" charset="0"/>
                          <a:ea typeface="SerpentineSans" pitchFamily="18" charset="0"/>
                          <a:cs typeface="SerpentineSans" pitchFamily="18" charset="0"/>
                        </a:rPr>
                        <a:t>Có nhiều giai cấp, nhiều tầng lớp, đời sống các vùng chưa đều, tệ nạn xã hội…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 name="WordArt 7"/>
          <p:cNvSpPr>
            <a:spLocks noChangeArrowheads="1" noChangeShapeType="1" noTextEdit="1"/>
          </p:cNvSpPr>
          <p:nvPr/>
        </p:nvSpPr>
        <p:spPr bwMode="auto">
          <a:xfrm>
            <a:off x="228600" y="914400"/>
            <a:ext cx="6858000" cy="381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ndParaRPr>
          </a:p>
        </p:txBody>
      </p:sp>
      <p:sp>
        <p:nvSpPr>
          <p:cNvPr id="6" name="WordArt 9"/>
          <p:cNvSpPr>
            <a:spLocks noChangeArrowheads="1" noChangeShapeType="1" noTextEdit="1"/>
          </p:cNvSpPr>
          <p:nvPr/>
        </p:nvSpPr>
        <p:spPr bwMode="auto">
          <a:xfrm>
            <a:off x="1219200" y="152400"/>
            <a:ext cx="6400800" cy="66675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Bài 8 </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CHỦ NGHĨA XÃ HỘI</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(Tiết 2) </a:t>
            </a:r>
          </a:p>
        </p:txBody>
      </p:sp>
      <p:sp>
        <p:nvSpPr>
          <p:cNvPr id="7" name="Rectangle 10"/>
          <p:cNvSpPr txBox="1">
            <a:spLocks noChangeArrowheads="1"/>
          </p:cNvSpPr>
          <p:nvPr/>
        </p:nvSpPr>
        <p:spPr>
          <a:xfrm>
            <a:off x="381000" y="1219200"/>
            <a:ext cx="87630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kumimoji="1" lang="en-US" sz="2400" b="1" spc="50">
                <a:ln w="11430"/>
                <a:solidFill>
                  <a:srgbClr val="0000CC"/>
                </a:solidFill>
                <a:effectLst>
                  <a:outerShdw blurRad="76200" dist="50800" dir="5400000" algn="tl" rotWithShape="0">
                    <a:srgbClr val="000000">
                      <a:alpha val="65000"/>
                    </a:srgbClr>
                  </a:outerShdw>
                </a:effectLst>
                <a:latin typeface="SerpentineSans" pitchFamily="18" charset="0"/>
              </a:rPr>
              <a:t>b) Đặc điểm của thời kì quá độ lên chủ nghĩa xã hội ở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2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ordArt 7"/>
          <p:cNvSpPr>
            <a:spLocks noChangeArrowheads="1" noChangeShapeType="1" noTextEdit="1"/>
          </p:cNvSpPr>
          <p:nvPr/>
        </p:nvSpPr>
        <p:spPr bwMode="auto">
          <a:xfrm>
            <a:off x="381000" y="1600200"/>
            <a:ext cx="6705600" cy="381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ndParaRPr>
          </a:p>
        </p:txBody>
      </p:sp>
      <p:sp>
        <p:nvSpPr>
          <p:cNvPr id="6" name="WordArt 9"/>
          <p:cNvSpPr>
            <a:spLocks noChangeArrowheads="1" noChangeShapeType="1" noTextEdit="1"/>
          </p:cNvSpPr>
          <p:nvPr/>
        </p:nvSpPr>
        <p:spPr bwMode="auto">
          <a:xfrm>
            <a:off x="1219200" y="228600"/>
            <a:ext cx="6400800" cy="97155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Bài 8 </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CHỦ NGHĨA XÃ HỘI</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(Tiết 2) </a:t>
            </a:r>
          </a:p>
        </p:txBody>
      </p:sp>
      <p:sp>
        <p:nvSpPr>
          <p:cNvPr id="7" name="TextBox 6"/>
          <p:cNvSpPr txBox="1"/>
          <p:nvPr/>
        </p:nvSpPr>
        <p:spPr>
          <a:xfrm>
            <a:off x="381000" y="2895600"/>
            <a:ext cx="2514600" cy="8921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 </a:t>
            </a:r>
            <a:r>
              <a:rPr 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cs typeface="SerpentineSans" pitchFamily="18" charset="0"/>
              </a:rPr>
              <a:t>Kết luận: </a:t>
            </a:r>
            <a:endParaRPr lang="en-US" sz="2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cs typeface="SerpentineSans" pitchFamily="18" charset="0"/>
            </a:endParaRPr>
          </a:p>
          <a:p>
            <a:pPr>
              <a:defRPr/>
            </a:pPr>
            <a:endParaRPr lang="en-US" sz="2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457200" y="3505200"/>
            <a:ext cx="8458200" cy="8302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-Thời kì quá độ lên Chủ nghĩa xã hội ở nước ta là một thời kì lâu dài, khó kh</a:t>
            </a:r>
            <a:r>
              <a:rPr lang="vi-VN"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ă</a:t>
            </a: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n, gian khổ.</a:t>
            </a:r>
          </a:p>
        </p:txBody>
      </p:sp>
      <p:sp>
        <p:nvSpPr>
          <p:cNvPr id="10" name="TextBox 9"/>
          <p:cNvSpPr txBox="1"/>
          <p:nvPr/>
        </p:nvSpPr>
        <p:spPr>
          <a:xfrm>
            <a:off x="457200" y="4495800"/>
            <a:ext cx="8458200" cy="187801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 Quá trình xây dựng CNXH, các nhân tố mang tính chất XHCN ngày càng phát triển và vươn lên giữ vị trí chi phối trong xã hội để đảm bảo xây dựng thành công CNXH ở nước ta.</a:t>
            </a:r>
          </a:p>
          <a:p>
            <a:pPr algn="just">
              <a:defRPr/>
            </a:pPr>
            <a:endParaRPr lang="en-US" sz="1800" b="1" spc="50">
              <a:ln w="11430"/>
              <a:effectLst>
                <a:outerShdw blurRad="76200" dist="50800" dir="5400000" algn="tl" rotWithShape="0">
                  <a:srgbClr val="000000">
                    <a:alpha val="65000"/>
                  </a:srgbClr>
                </a:outerShdw>
              </a:effectLst>
              <a:latin typeface="SerpentineSans" pitchFamily="18" charset="0"/>
              <a:cs typeface="SerpentineSans" pitchFamily="18" charset="0"/>
            </a:endParaRPr>
          </a:p>
        </p:txBody>
      </p:sp>
      <p:sp>
        <p:nvSpPr>
          <p:cNvPr id="12" name="Rectangle 10"/>
          <p:cNvSpPr txBox="1">
            <a:spLocks noChangeArrowheads="1"/>
          </p:cNvSpPr>
          <p:nvPr/>
        </p:nvSpPr>
        <p:spPr>
          <a:xfrm>
            <a:off x="533400" y="1905000"/>
            <a:ext cx="87630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kumimoji="1" lang="en-US" sz="2500" b="1" spc="50">
                <a:ln w="11430"/>
                <a:solidFill>
                  <a:srgbClr val="0000CC"/>
                </a:solidFill>
                <a:effectLst>
                  <a:outerShdw blurRad="76200" dist="50800" dir="5400000" algn="tl" rotWithShape="0">
                    <a:srgbClr val="000000">
                      <a:alpha val="65000"/>
                    </a:srgbClr>
                  </a:outerShdw>
                </a:effectLst>
                <a:latin typeface="SerpentineSans" pitchFamily="18" charset="0"/>
              </a:rPr>
              <a:t>b) Đặc điểm của thời kì quá độ lên chủ nghĩa xã hội ở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885" name="Text Box 5"/>
          <p:cNvSpPr txBox="1">
            <a:spLocks noChangeArrowheads="1"/>
          </p:cNvSpPr>
          <p:nvPr/>
        </p:nvSpPr>
        <p:spPr bwMode="auto">
          <a:xfrm>
            <a:off x="76200" y="2667000"/>
            <a:ext cx="8991600" cy="83099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eaLnBrk="0" hangingPunct="0">
              <a:spcBef>
                <a:spcPct val="50000"/>
              </a:spcBef>
              <a:defRPr/>
            </a:pPr>
            <a:r>
              <a:rPr lang="en-US" sz="2400" spc="50">
                <a:ln w="11430"/>
                <a:solidFill>
                  <a:srgbClr val="FF000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 Em hãy liên hệ thực tiễn: Những mặt tích và hạn chế trong xã hội ta hiện nay?</a:t>
            </a:r>
          </a:p>
        </p:txBody>
      </p:sp>
      <p:graphicFrame>
        <p:nvGraphicFramePr>
          <p:cNvPr id="122914" name="Group 34"/>
          <p:cNvGraphicFramePr>
            <a:graphicFrameLocks noGrp="1"/>
          </p:cNvGraphicFramePr>
          <p:nvPr>
            <p:ph/>
          </p:nvPr>
        </p:nvGraphicFramePr>
        <p:xfrm>
          <a:off x="152400" y="3505200"/>
          <a:ext cx="8763000" cy="3048000"/>
        </p:xfrm>
        <a:graphic>
          <a:graphicData uri="http://schemas.openxmlformats.org/drawingml/2006/table">
            <a:tbl>
              <a:tblPr/>
              <a:tblGrid>
                <a:gridCol w="4381500"/>
                <a:gridCol w="4381500"/>
              </a:tblGrid>
              <a:tr h="304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lang="en-US" sz="2200" b="1" kern="1200" smtClean="0">
                        <a:ln w="11430"/>
                        <a:solidFill>
                          <a:srgbClr val="0000CC"/>
                        </a:solidFill>
                        <a:effectLst>
                          <a:outerShdw blurRad="80000" dist="40000" dir="5040000" algn="tl">
                            <a:srgbClr val="000000">
                              <a:alpha val="30000"/>
                            </a:srgbClr>
                          </a:outerShdw>
                        </a:effectLst>
                        <a:latin typeface="Arial Narrow" pitchFamily="34"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2912" name="Text Box 32"/>
          <p:cNvSpPr txBox="1">
            <a:spLocks noChangeArrowheads="1"/>
          </p:cNvSpPr>
          <p:nvPr/>
        </p:nvSpPr>
        <p:spPr bwMode="auto">
          <a:xfrm>
            <a:off x="228600" y="3657600"/>
            <a:ext cx="4191000" cy="270843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eaLnBrk="0" hangingPunct="0">
              <a:spcBef>
                <a:spcPct val="50000"/>
              </a:spcBef>
              <a:defRPr/>
            </a:pPr>
            <a:r>
              <a:rPr kumimoji="1" lang="en-US" b="1" spc="50">
                <a:ln w="11430"/>
                <a:solidFill>
                  <a:srgbClr val="0000CC"/>
                </a:solidFill>
                <a:effectLst>
                  <a:outerShdw blurRad="76200" dist="50800" dir="5400000" algn="tl" rotWithShape="0">
                    <a:srgbClr val="000000">
                      <a:alpha val="65000"/>
                    </a:srgbClr>
                  </a:outerShdw>
                </a:effectLst>
                <a:latin typeface="SerpentineSans" pitchFamily="18" charset="0"/>
              </a:rPr>
              <a:t>         * Mặt tích cực:</a:t>
            </a:r>
          </a:p>
          <a:p>
            <a:pPr algn="just" eaLnBrk="0" hangingPunct="0">
              <a:spcBef>
                <a:spcPct val="50000"/>
              </a:spcBef>
              <a:buFontTx/>
              <a:buChar char="-"/>
              <a:defRPr/>
            </a:pPr>
            <a:r>
              <a:rPr kumimoji="1" lang="en-US" b="1" spc="50">
                <a:ln w="11430"/>
                <a:solidFill>
                  <a:srgbClr val="0000CC"/>
                </a:solidFill>
                <a:effectLst>
                  <a:outerShdw blurRad="76200" dist="50800" dir="5400000" algn="tl" rotWithShape="0">
                    <a:srgbClr val="000000">
                      <a:alpha val="65000"/>
                    </a:srgbClr>
                  </a:outerShdw>
                </a:effectLst>
                <a:latin typeface="SerpentineSans" pitchFamily="18" charset="0"/>
              </a:rPr>
              <a:t>Nước ta có một Đảng duy nhất lãnh đạo là Đảng cộng sản.</a:t>
            </a:r>
          </a:p>
          <a:p>
            <a:pPr algn="just" eaLnBrk="0" hangingPunct="0">
              <a:spcBef>
                <a:spcPct val="50000"/>
              </a:spcBef>
              <a:buFontTx/>
              <a:buChar char="-"/>
              <a:defRPr/>
            </a:pPr>
            <a:r>
              <a:rPr kumimoji="1" lang="en-US" b="1" spc="50">
                <a:ln w="11430"/>
                <a:solidFill>
                  <a:srgbClr val="0000CC"/>
                </a:solidFill>
                <a:effectLst>
                  <a:outerShdw blurRad="76200" dist="50800" dir="5400000" algn="tl" rotWithShape="0">
                    <a:srgbClr val="000000">
                      <a:alpha val="65000"/>
                    </a:srgbClr>
                  </a:outerShdw>
                </a:effectLst>
                <a:latin typeface="SerpentineSans" pitchFamily="18" charset="0"/>
              </a:rPr>
              <a:t>Nhà nước của dân, do dân, và vì dân.</a:t>
            </a:r>
          </a:p>
          <a:p>
            <a:pPr algn="just" eaLnBrk="0" hangingPunct="0">
              <a:spcBef>
                <a:spcPct val="50000"/>
              </a:spcBef>
              <a:buFontTx/>
              <a:buChar char="-"/>
              <a:defRPr/>
            </a:pPr>
            <a:r>
              <a:rPr kumimoji="1" lang="en-US" b="1" spc="50">
                <a:ln w="11430"/>
                <a:solidFill>
                  <a:srgbClr val="0000CC"/>
                </a:solidFill>
                <a:effectLst>
                  <a:outerShdw blurRad="76200" dist="50800" dir="5400000" algn="tl" rotWithShape="0">
                    <a:srgbClr val="000000">
                      <a:alpha val="65000"/>
                    </a:srgbClr>
                  </a:outerShdw>
                </a:effectLst>
                <a:latin typeface="SerpentineSans" pitchFamily="18" charset="0"/>
              </a:rPr>
              <a:t>Có truyền thống yêu nước…</a:t>
            </a:r>
          </a:p>
        </p:txBody>
      </p:sp>
      <p:sp>
        <p:nvSpPr>
          <p:cNvPr id="122913" name="Text Box 33"/>
          <p:cNvSpPr txBox="1">
            <a:spLocks noChangeArrowheads="1"/>
          </p:cNvSpPr>
          <p:nvPr/>
        </p:nvSpPr>
        <p:spPr bwMode="auto">
          <a:xfrm>
            <a:off x="4572000" y="3670300"/>
            <a:ext cx="4191000" cy="286232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spcBef>
                <a:spcPct val="50000"/>
              </a:spcBef>
              <a:defRPr/>
            </a:pPr>
            <a:r>
              <a:rPr kumimoji="1" lang="en-US" b="1" spc="50">
                <a:ln w="11430"/>
                <a:solidFill>
                  <a:srgbClr val="0000CC"/>
                </a:solidFill>
                <a:effectLst>
                  <a:outerShdw blurRad="76200" dist="50800" dir="5400000" algn="tl" rotWithShape="0">
                    <a:srgbClr val="000000">
                      <a:alpha val="65000"/>
                    </a:srgbClr>
                  </a:outerShdw>
                </a:effectLst>
                <a:latin typeface="SerpentineSans" pitchFamily="18" charset="0"/>
              </a:rPr>
              <a:t>* Mặt hạn chế </a:t>
            </a:r>
          </a:p>
          <a:p>
            <a:pPr algn="just" eaLnBrk="0" hangingPunct="0">
              <a:spcBef>
                <a:spcPct val="50000"/>
              </a:spcBef>
              <a:defRPr/>
            </a:pPr>
            <a:r>
              <a:rPr kumimoji="1" lang="en-US" b="1" spc="50">
                <a:ln w="11430"/>
                <a:solidFill>
                  <a:srgbClr val="0000CC"/>
                </a:solidFill>
                <a:effectLst>
                  <a:outerShdw blurRad="76200" dist="50800" dir="5400000" algn="tl" rotWithShape="0">
                    <a:srgbClr val="000000">
                      <a:alpha val="65000"/>
                    </a:srgbClr>
                  </a:outerShdw>
                </a:effectLst>
                <a:latin typeface="SerpentineSans" pitchFamily="18" charset="0"/>
              </a:rPr>
              <a:t>-Lạc hậu, bảo thủ.</a:t>
            </a:r>
          </a:p>
          <a:p>
            <a:pPr algn="just" eaLnBrk="0" hangingPunct="0">
              <a:spcBef>
                <a:spcPct val="50000"/>
              </a:spcBef>
              <a:defRPr/>
            </a:pPr>
            <a:endParaRPr kumimoji="1" lang="en-US" b="1" spc="50">
              <a:ln w="11430"/>
              <a:solidFill>
                <a:srgbClr val="0000CC"/>
              </a:solidFill>
              <a:effectLst>
                <a:outerShdw blurRad="76200" dist="50800" dir="5400000" algn="tl" rotWithShape="0">
                  <a:srgbClr val="000000">
                    <a:alpha val="65000"/>
                  </a:srgbClr>
                </a:outerShdw>
              </a:effectLst>
              <a:latin typeface="SerpentineSans" pitchFamily="18" charset="0"/>
            </a:endParaRPr>
          </a:p>
          <a:p>
            <a:pPr algn="just" eaLnBrk="0" hangingPunct="0">
              <a:spcBef>
                <a:spcPct val="50000"/>
              </a:spcBef>
              <a:defRPr/>
            </a:pPr>
            <a:r>
              <a:rPr kumimoji="1" lang="en-US" b="1" spc="50">
                <a:ln w="11430"/>
                <a:solidFill>
                  <a:srgbClr val="0000CC"/>
                </a:solidFill>
                <a:effectLst>
                  <a:outerShdw blurRad="76200" dist="50800" dir="5400000" algn="tl" rotWithShape="0">
                    <a:srgbClr val="000000">
                      <a:alpha val="65000"/>
                    </a:srgbClr>
                  </a:outerShdw>
                </a:effectLst>
                <a:latin typeface="SerpentineSans" pitchFamily="18" charset="0"/>
              </a:rPr>
              <a:t>-Tham ô tham nhũng còn nhiều. </a:t>
            </a:r>
          </a:p>
          <a:p>
            <a:pPr algn="just" eaLnBrk="0" hangingPunct="0">
              <a:spcBef>
                <a:spcPct val="50000"/>
              </a:spcBef>
              <a:defRPr/>
            </a:pPr>
            <a:r>
              <a:rPr kumimoji="1" lang="en-US" b="1" spc="50">
                <a:ln w="11430"/>
                <a:solidFill>
                  <a:srgbClr val="0000CC"/>
                </a:solidFill>
                <a:effectLst>
                  <a:outerShdw blurRad="76200" dist="50800" dir="5400000" algn="tl" rotWithShape="0">
                    <a:srgbClr val="000000">
                      <a:alpha val="65000"/>
                    </a:srgbClr>
                  </a:outerShdw>
                </a:effectLst>
                <a:latin typeface="SerpentineSans" pitchFamily="18" charset="0"/>
              </a:rPr>
              <a:t>-Tệ nạn xã hội ( ma tuý, mại dâm, trộm, cướp…)</a:t>
            </a:r>
          </a:p>
        </p:txBody>
      </p:sp>
      <p:sp>
        <p:nvSpPr>
          <p:cNvPr id="22" name="WordArt 7"/>
          <p:cNvSpPr>
            <a:spLocks noChangeArrowheads="1" noChangeShapeType="1" noTextEdit="1"/>
          </p:cNvSpPr>
          <p:nvPr/>
        </p:nvSpPr>
        <p:spPr bwMode="auto">
          <a:xfrm>
            <a:off x="228600" y="1447800"/>
            <a:ext cx="6858000" cy="381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a:ln w="11430"/>
                <a:solidFill>
                  <a:srgbClr val="FF0000"/>
                </a:soli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a:ln w="11430"/>
              <a:solidFill>
                <a:srgbClr val="FF0000"/>
              </a:solidFill>
              <a:effectLst>
                <a:outerShdw blurRad="76200" dist="50800" dir="5400000" algn="tl" rotWithShape="0">
                  <a:srgbClr val="000000">
                    <a:alpha val="65000"/>
                  </a:srgbClr>
                </a:outerShdw>
              </a:effectLst>
              <a:latin typeface="SerpentineSans" pitchFamily="18" charset="0"/>
            </a:endParaRPr>
          </a:p>
        </p:txBody>
      </p:sp>
      <p:sp>
        <p:nvSpPr>
          <p:cNvPr id="9" name="WordArt 9"/>
          <p:cNvSpPr>
            <a:spLocks noChangeArrowheads="1" noChangeShapeType="1" noTextEdit="1"/>
          </p:cNvSpPr>
          <p:nvPr/>
        </p:nvSpPr>
        <p:spPr bwMode="auto">
          <a:xfrm>
            <a:off x="1295400" y="152400"/>
            <a:ext cx="6400800" cy="112395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Bài 8 </a:t>
            </a:r>
          </a:p>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CHỦ NGHĨA XÃ HỘI</a:t>
            </a:r>
          </a:p>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(Tiết 2) </a:t>
            </a:r>
          </a:p>
        </p:txBody>
      </p:sp>
      <p:sp>
        <p:nvSpPr>
          <p:cNvPr id="10" name="Rectangle 10"/>
          <p:cNvSpPr txBox="1">
            <a:spLocks noChangeArrowheads="1"/>
          </p:cNvSpPr>
          <p:nvPr/>
        </p:nvSpPr>
        <p:spPr>
          <a:xfrm>
            <a:off x="381000" y="1828800"/>
            <a:ext cx="87630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kumimoji="1" lang="en-US" sz="2500" b="1" spc="50">
                <a:ln w="11430"/>
                <a:solidFill>
                  <a:srgbClr val="0000CC"/>
                </a:solidFill>
                <a:effectLst>
                  <a:outerShdw blurRad="76200" dist="50800" dir="5400000" algn="tl" rotWithShape="0">
                    <a:srgbClr val="000000">
                      <a:alpha val="65000"/>
                    </a:srgbClr>
                  </a:outerShdw>
                </a:effectLst>
                <a:latin typeface="SerpentineSans" pitchFamily="18" charset="0"/>
              </a:rPr>
              <a:t>b) Đặc điểm của thời kì quá độ lên chủ nghĩa xã hội ở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2912"/>
                                        </p:tgtEl>
                                        <p:attrNameLst>
                                          <p:attrName>style.visibility</p:attrName>
                                        </p:attrNameLst>
                                      </p:cBhvr>
                                      <p:to>
                                        <p:strVal val="visible"/>
                                      </p:to>
                                    </p:set>
                                    <p:animEffect transition="in" filter="diamond(in)">
                                      <p:cBhvr>
                                        <p:cTn id="7" dur="2000"/>
                                        <p:tgtEl>
                                          <p:spTgt spid="1229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2913"/>
                                        </p:tgtEl>
                                        <p:attrNameLst>
                                          <p:attrName>style.visibility</p:attrName>
                                        </p:attrNameLst>
                                      </p:cBhvr>
                                      <p:to>
                                        <p:strVal val="visible"/>
                                      </p:to>
                                    </p:set>
                                    <p:animEffect transition="in" filter="diamond(in)">
                                      <p:cBhvr>
                                        <p:cTn id="12" dur="2000"/>
                                        <p:tgtEl>
                                          <p:spTgt spid="122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1861" name="Text Box 5"/>
          <p:cNvSpPr txBox="1">
            <a:spLocks noChangeArrowheads="1"/>
          </p:cNvSpPr>
          <p:nvPr/>
        </p:nvSpPr>
        <p:spPr bwMode="auto">
          <a:xfrm>
            <a:off x="152400" y="1752600"/>
            <a:ext cx="8458200" cy="457200"/>
          </a:xfrm>
          <a:prstGeom prst="rect">
            <a:avLst/>
          </a:prstGeom>
          <a:noFill/>
          <a:ln w="9525">
            <a:noFill/>
            <a:miter lim="800000"/>
            <a:headEnd/>
            <a:tailEnd/>
          </a:ln>
        </p:spPr>
        <p:txBody>
          <a:bodyPr>
            <a:spAutoFit/>
          </a:bodyPr>
          <a:lstStyle/>
          <a:p>
            <a:pPr eaLnBrk="0" hangingPunct="0">
              <a:spcBef>
                <a:spcPct val="50000"/>
              </a:spcBef>
            </a:pPr>
            <a:r>
              <a:rPr lang="en-US" sz="2400" b="1">
                <a:solidFill>
                  <a:srgbClr val="FFFF00"/>
                </a:solidFill>
              </a:rPr>
              <a:t> </a:t>
            </a:r>
          </a:p>
        </p:txBody>
      </p:sp>
      <p:sp>
        <p:nvSpPr>
          <p:cNvPr id="121866" name="Text Box 10"/>
          <p:cNvSpPr txBox="1">
            <a:spLocks noChangeArrowheads="1"/>
          </p:cNvSpPr>
          <p:nvPr/>
        </p:nvSpPr>
        <p:spPr bwMode="auto">
          <a:xfrm>
            <a:off x="228600" y="3644205"/>
            <a:ext cx="8763000" cy="138499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eaLnBrk="0" hangingPunct="0">
              <a:spcBef>
                <a:spcPct val="50000"/>
              </a:spcBef>
              <a:defRPr/>
            </a:pPr>
            <a:r>
              <a:rPr lang="en-US" sz="2800" b="1" spc="50">
                <a:ln w="11430"/>
                <a:solidFill>
                  <a:srgbClr val="000066"/>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sym typeface="Wingdings"/>
              </a:rPr>
              <a:t></a:t>
            </a:r>
            <a:r>
              <a:rPr lang="en-US" sz="2800" b="1" spc="50">
                <a:ln w="11430"/>
                <a:solidFill>
                  <a:srgbClr val="000066"/>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Tin tưởng vào sự thắng lợi và đi theo con đường XHCN mà Đảng và Bác Hồ đã lựa chọn.</a:t>
            </a:r>
          </a:p>
        </p:txBody>
      </p:sp>
      <p:sp>
        <p:nvSpPr>
          <p:cNvPr id="14" name="WordArt 7"/>
          <p:cNvSpPr>
            <a:spLocks noChangeArrowheads="1" noChangeShapeType="1" noTextEdit="1"/>
          </p:cNvSpPr>
          <p:nvPr/>
        </p:nvSpPr>
        <p:spPr bwMode="auto">
          <a:xfrm>
            <a:off x="228600" y="1752600"/>
            <a:ext cx="6858000" cy="381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a:ln w="11430"/>
                <a:solidFill>
                  <a:srgbClr val="FF0000"/>
                </a:soli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a:ln w="11430"/>
              <a:solidFill>
                <a:srgbClr val="FF0000"/>
              </a:solidFill>
              <a:effectLst>
                <a:outerShdw blurRad="76200" dist="50800" dir="5400000" algn="tl" rotWithShape="0">
                  <a:srgbClr val="000000">
                    <a:alpha val="65000"/>
                  </a:srgbClr>
                </a:outerShdw>
              </a:effectLst>
              <a:latin typeface="SerpentineSans" pitchFamily="18" charset="0"/>
            </a:endParaRPr>
          </a:p>
        </p:txBody>
      </p:sp>
      <p:sp>
        <p:nvSpPr>
          <p:cNvPr id="8" name="WordArt 9"/>
          <p:cNvSpPr>
            <a:spLocks noChangeArrowheads="1" noChangeShapeType="1" noTextEdit="1"/>
          </p:cNvSpPr>
          <p:nvPr/>
        </p:nvSpPr>
        <p:spPr bwMode="auto">
          <a:xfrm>
            <a:off x="1295400" y="228600"/>
            <a:ext cx="6400800" cy="112395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Bài 8 </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CHỦ NGHĨA XÃ HỘI</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(Tiết 2)</a:t>
            </a: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 </a:t>
            </a:r>
          </a:p>
        </p:txBody>
      </p:sp>
      <p:sp>
        <p:nvSpPr>
          <p:cNvPr id="9" name="TextBox 8"/>
          <p:cNvSpPr txBox="1"/>
          <p:nvPr/>
        </p:nvSpPr>
        <p:spPr>
          <a:xfrm>
            <a:off x="228600" y="2286000"/>
            <a:ext cx="8534400" cy="138499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2800" b="1" spc="50">
                <a:ln w="11430"/>
                <a:solidFill>
                  <a:srgbClr val="FF000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sym typeface="Wingdings"/>
              </a:rPr>
              <a:t></a:t>
            </a:r>
            <a:r>
              <a:rPr lang="en-US" sz="2800" b="1" spc="50">
                <a:ln w="11430"/>
                <a:solidFill>
                  <a:srgbClr val="FF000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Liên hệ là công dân, học sinh chúng ta phải làm gì trong thời kì quá </a:t>
            </a:r>
            <a:r>
              <a:rPr lang="vi-VN" sz="2800" b="1" spc="50">
                <a:ln w="11430"/>
                <a:solidFill>
                  <a:srgbClr val="FF000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độ</a:t>
            </a:r>
            <a:r>
              <a:rPr lang="en-US" sz="2800" b="1" spc="50">
                <a:ln w="11430"/>
                <a:solidFill>
                  <a:srgbClr val="FF000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lên CNXH ở n</a:t>
            </a:r>
            <a:r>
              <a:rPr lang="vi-VN" sz="2800" b="1" spc="50">
                <a:ln w="11430"/>
                <a:solidFill>
                  <a:srgbClr val="FF000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ước</a:t>
            </a:r>
            <a:r>
              <a:rPr lang="en-US" sz="2800" b="1" spc="50">
                <a:ln w="11430"/>
                <a:solidFill>
                  <a:srgbClr val="FF000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ta?</a:t>
            </a:r>
          </a:p>
        </p:txBody>
      </p:sp>
      <p:sp>
        <p:nvSpPr>
          <p:cNvPr id="13" name="TextBox 12"/>
          <p:cNvSpPr txBox="1"/>
          <p:nvPr/>
        </p:nvSpPr>
        <p:spPr>
          <a:xfrm>
            <a:off x="228600" y="5062537"/>
            <a:ext cx="8686800" cy="12620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2800" b="1" spc="50">
                <a:ln w="11430"/>
                <a:solidFill>
                  <a:srgbClr val="000066"/>
                </a:solidFill>
                <a:effectLst>
                  <a:outerShdw blurRad="76200" dist="50800" dir="5400000" algn="tl" rotWithShape="0">
                    <a:srgbClr val="000000">
                      <a:alpha val="65000"/>
                    </a:srgbClr>
                  </a:outerShdw>
                </a:effectLst>
                <a:latin typeface="SerpentineSans" pitchFamily="18" charset="0"/>
                <a:cs typeface="SerpentineSans" pitchFamily="18" charset="0"/>
                <a:sym typeface="Wingdings" pitchFamily="2" charset="2"/>
              </a:rPr>
              <a:t></a:t>
            </a:r>
            <a:r>
              <a:rPr lang="en-US" sz="2800" b="1" spc="50">
                <a:ln w="11430"/>
                <a:solidFill>
                  <a:srgbClr val="000066"/>
                </a:solidFill>
                <a:effectLst>
                  <a:outerShdw blurRad="76200" dist="50800" dir="5400000" algn="tl" rotWithShape="0">
                    <a:srgbClr val="000000">
                      <a:alpha val="65000"/>
                    </a:srgbClr>
                  </a:outerShdw>
                </a:effectLst>
                <a:latin typeface="SerpentineSans" pitchFamily="18" charset="0"/>
                <a:cs typeface="SerpentineSans" pitchFamily="18" charset="0"/>
              </a:rPr>
              <a:t>Ra sức học tập rèn luyện góp phần xây dựng thành công CNXH.</a:t>
            </a:r>
          </a:p>
          <a:p>
            <a:pPr algn="just">
              <a:defRPr/>
            </a:pPr>
            <a:endParaRPr lang="en-US" b="1" spc="50">
              <a:ln w="11430"/>
              <a:solidFill>
                <a:srgbClr val="000066"/>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1861"/>
                                        </p:tgtEl>
                                        <p:attrNameLst>
                                          <p:attrName>style.visibility</p:attrName>
                                        </p:attrNameLst>
                                      </p:cBhvr>
                                      <p:to>
                                        <p:strVal val="visible"/>
                                      </p:to>
                                    </p:set>
                                    <p:anim calcmode="discrete" valueType="clr">
                                      <p:cBhvr override="childStyle">
                                        <p:cTn id="12" dur="80"/>
                                        <p:tgtEl>
                                          <p:spTgt spid="12186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1861"/>
                                        </p:tgtEl>
                                        <p:attrNameLst>
                                          <p:attrName>fillcolor</p:attrName>
                                        </p:attrNameLst>
                                      </p:cBhvr>
                                      <p:tavLst>
                                        <p:tav tm="0">
                                          <p:val>
                                            <p:clrVal>
                                              <a:schemeClr val="accent2"/>
                                            </p:clrVal>
                                          </p:val>
                                        </p:tav>
                                        <p:tav tm="50000">
                                          <p:val>
                                            <p:clrVal>
                                              <a:schemeClr val="hlink"/>
                                            </p:clrVal>
                                          </p:val>
                                        </p:tav>
                                      </p:tavLst>
                                    </p:anim>
                                    <p:set>
                                      <p:cBhvr>
                                        <p:cTn id="14" dur="80"/>
                                        <p:tgtEl>
                                          <p:spTgt spid="12186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21866"/>
                                        </p:tgtEl>
                                        <p:attrNameLst>
                                          <p:attrName>style.visibility</p:attrName>
                                        </p:attrNameLst>
                                      </p:cBhvr>
                                      <p:to>
                                        <p:strVal val="visible"/>
                                      </p:to>
                                    </p:set>
                                    <p:animEffect transition="in" filter="diamond(in)">
                                      <p:cBhvr>
                                        <p:cTn id="19" dur="2000"/>
                                        <p:tgtEl>
                                          <p:spTgt spid="121866"/>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amond(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3" name="Rectangle 11"/>
          <p:cNvSpPr>
            <a:spLocks noChangeArrowheads="1"/>
          </p:cNvSpPr>
          <p:nvPr/>
        </p:nvSpPr>
        <p:spPr bwMode="auto">
          <a:xfrm>
            <a:off x="6172200" y="2438400"/>
            <a:ext cx="2895600" cy="3962400"/>
          </a:xfrm>
          <a:prstGeom prst="rect">
            <a:avLst/>
          </a:prstGeom>
          <a:solidFill>
            <a:schemeClr val="accent3">
              <a:lumMod val="40000"/>
              <a:lumOff val="60000"/>
            </a:schemeClr>
          </a:solidFill>
          <a:ln w="38100">
            <a:solidFill>
              <a:srgbClr val="0000FF"/>
            </a:solidFill>
            <a:miter lim="800000"/>
            <a:headEnd/>
            <a:tailEnd/>
          </a:ln>
          <a:effectLst/>
        </p:spPr>
        <p:txBody>
          <a:bodyPr wrap="none" anchor="ctr"/>
          <a:lstStyle/>
          <a:p>
            <a:pPr eaLnBrk="0" hangingPunct="0">
              <a:defRPr/>
            </a:pPr>
            <a:endParaRPr lang="en-US"/>
          </a:p>
        </p:txBody>
      </p:sp>
      <p:sp>
        <p:nvSpPr>
          <p:cNvPr id="90119" name="WordArt 7"/>
          <p:cNvSpPr>
            <a:spLocks noChangeArrowheads="1" noChangeShapeType="1" noTextEdit="1"/>
          </p:cNvSpPr>
          <p:nvPr/>
        </p:nvSpPr>
        <p:spPr bwMode="auto">
          <a:xfrm>
            <a:off x="304800" y="1447800"/>
            <a:ext cx="6858000" cy="381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ndParaRPr>
          </a:p>
        </p:txBody>
      </p:sp>
      <p:pic>
        <p:nvPicPr>
          <p:cNvPr id="90120" name="Picture 8" descr="6"/>
          <p:cNvPicPr>
            <a:picLocks noChangeAspect="1" noChangeArrowheads="1"/>
          </p:cNvPicPr>
          <p:nvPr/>
        </p:nvPicPr>
        <p:blipFill>
          <a:blip r:embed="rId2"/>
          <a:srcRect/>
          <a:stretch>
            <a:fillRect/>
          </a:stretch>
        </p:blipFill>
        <p:spPr bwMode="auto">
          <a:xfrm>
            <a:off x="152400" y="2438400"/>
            <a:ext cx="2819400" cy="3962400"/>
          </a:xfrm>
          <a:prstGeom prst="rect">
            <a:avLst/>
          </a:prstGeom>
          <a:noFill/>
          <a:ln w="38100">
            <a:solidFill>
              <a:srgbClr val="FFFF00"/>
            </a:solidFill>
            <a:miter lim="800000"/>
            <a:headEnd/>
            <a:tailEnd/>
          </a:ln>
        </p:spPr>
      </p:pic>
      <p:pic>
        <p:nvPicPr>
          <p:cNvPr id="87044" name="Picture 4" descr="Lenin[1]"/>
          <p:cNvPicPr>
            <a:picLocks noChangeAspect="1" noChangeArrowheads="1"/>
          </p:cNvPicPr>
          <p:nvPr/>
        </p:nvPicPr>
        <p:blipFill>
          <a:blip r:embed="rId3"/>
          <a:srcRect/>
          <a:stretch>
            <a:fillRect/>
          </a:stretch>
        </p:blipFill>
        <p:spPr bwMode="auto">
          <a:xfrm>
            <a:off x="3048000" y="2438400"/>
            <a:ext cx="2971800" cy="3962400"/>
          </a:xfrm>
          <a:prstGeom prst="rect">
            <a:avLst/>
          </a:prstGeom>
          <a:noFill/>
          <a:ln w="38100">
            <a:solidFill>
              <a:srgbClr val="FF00FF"/>
            </a:solidFill>
            <a:miter lim="800000"/>
            <a:headEnd/>
            <a:tailEnd/>
          </a:ln>
        </p:spPr>
      </p:pic>
      <p:sp>
        <p:nvSpPr>
          <p:cNvPr id="90122" name="Text Box 10"/>
          <p:cNvSpPr txBox="1">
            <a:spLocks noChangeArrowheads="1"/>
          </p:cNvSpPr>
          <p:nvPr/>
        </p:nvSpPr>
        <p:spPr bwMode="auto">
          <a:xfrm>
            <a:off x="6248400" y="2438400"/>
            <a:ext cx="2819400" cy="3970318"/>
          </a:xfrm>
          <a:prstGeom prst="rect">
            <a:avLst/>
          </a:prstGeom>
          <a:noFill/>
          <a:ln w="9525">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eaLnBrk="0" hangingPunct="0">
              <a:spcBef>
                <a:spcPct val="50000"/>
              </a:spcBef>
              <a:defRPr/>
            </a:pPr>
            <a:r>
              <a:rPr kumimoji="1" lang="en-US" sz="2100" b="1">
                <a:ln w="11430"/>
                <a:solidFill>
                  <a:srgbClr val="0000FF"/>
                </a:solidFill>
                <a:effectLst>
                  <a:outerShdw blurRad="50800" dist="39000" dir="5460000" algn="tl">
                    <a:srgbClr val="000000">
                      <a:alpha val="38000"/>
                    </a:srgbClr>
                  </a:outerShdw>
                </a:effectLst>
                <a:latin typeface="SerpentineSans" pitchFamily="18" charset="0"/>
              </a:rPr>
              <a:t>Chủ nghĩa Mác – Lê-nin khẳng định: “Tất cả các dân tộc đều sẽ đi lên chủ nghĩa xã hội, đó là điều không thể tránh khỏi”  và đều phải trải qua một thời kì quá độ - thời kì quá độ lên chủ nghĩa xã hội. </a:t>
            </a:r>
          </a:p>
        </p:txBody>
      </p:sp>
      <p:sp>
        <p:nvSpPr>
          <p:cNvPr id="10" name="WordArt 9"/>
          <p:cNvSpPr>
            <a:spLocks noChangeArrowheads="1" noChangeShapeType="1" noTextEdit="1"/>
          </p:cNvSpPr>
          <p:nvPr/>
        </p:nvSpPr>
        <p:spPr bwMode="auto">
          <a:xfrm>
            <a:off x="1295400" y="228600"/>
            <a:ext cx="6400800" cy="81915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Bài 8 </a:t>
            </a:r>
          </a:p>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CHỦ NGHĨA XÃ HỘI</a:t>
            </a:r>
          </a:p>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(Tiết 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0120"/>
                                        </p:tgtEl>
                                        <p:attrNameLst>
                                          <p:attrName>style.visibility</p:attrName>
                                        </p:attrNameLst>
                                      </p:cBhvr>
                                      <p:to>
                                        <p:strVal val="visible"/>
                                      </p:to>
                                    </p:set>
                                    <p:animEffect transition="in" filter="diamond(in)">
                                      <p:cBhvr>
                                        <p:cTn id="7" dur="2000"/>
                                        <p:tgtEl>
                                          <p:spTgt spid="901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7044"/>
                                        </p:tgtEl>
                                        <p:attrNameLst>
                                          <p:attrName>style.visibility</p:attrName>
                                        </p:attrNameLst>
                                      </p:cBhvr>
                                      <p:to>
                                        <p:strVal val="visible"/>
                                      </p:to>
                                    </p:set>
                                    <p:animEffect transition="in" filter="randombar(horizontal)">
                                      <p:cBhvr>
                                        <p:cTn id="12" dur="500"/>
                                        <p:tgtEl>
                                          <p:spTgt spid="8704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90122"/>
                                        </p:tgtEl>
                                        <p:attrNameLst>
                                          <p:attrName>style.visibility</p:attrName>
                                        </p:attrNameLst>
                                      </p:cBhvr>
                                      <p:to>
                                        <p:strVal val="visible"/>
                                      </p:to>
                                    </p:set>
                                    <p:anim calcmode="lin" valueType="num">
                                      <p:cBhvr>
                                        <p:cTn id="17" dur="1000" fill="hold"/>
                                        <p:tgtEl>
                                          <p:spTgt spid="90122"/>
                                        </p:tgtEl>
                                        <p:attrNameLst>
                                          <p:attrName>ppt_w</p:attrName>
                                        </p:attrNameLst>
                                      </p:cBhvr>
                                      <p:tavLst>
                                        <p:tav tm="0">
                                          <p:val>
                                            <p:fltVal val="0"/>
                                          </p:val>
                                        </p:tav>
                                        <p:tav tm="100000">
                                          <p:val>
                                            <p:strVal val="#ppt_w"/>
                                          </p:val>
                                        </p:tav>
                                      </p:tavLst>
                                    </p:anim>
                                    <p:anim calcmode="lin" valueType="num">
                                      <p:cBhvr>
                                        <p:cTn id="18" dur="1000" fill="hold"/>
                                        <p:tgtEl>
                                          <p:spTgt spid="90122"/>
                                        </p:tgtEl>
                                        <p:attrNameLst>
                                          <p:attrName>ppt_h</p:attrName>
                                        </p:attrNameLst>
                                      </p:cBhvr>
                                      <p:tavLst>
                                        <p:tav tm="0">
                                          <p:val>
                                            <p:fltVal val="0"/>
                                          </p:val>
                                        </p:tav>
                                        <p:tav tm="100000">
                                          <p:val>
                                            <p:strVal val="#ppt_h"/>
                                          </p:val>
                                        </p:tav>
                                      </p:tavLst>
                                    </p:anim>
                                    <p:anim calcmode="lin" valueType="num">
                                      <p:cBhvr>
                                        <p:cTn id="19" dur="1000" fill="hold"/>
                                        <p:tgtEl>
                                          <p:spTgt spid="90122"/>
                                        </p:tgtEl>
                                        <p:attrNameLst>
                                          <p:attrName>style.rotation</p:attrName>
                                        </p:attrNameLst>
                                      </p:cBhvr>
                                      <p:tavLst>
                                        <p:tav tm="0">
                                          <p:val>
                                            <p:fltVal val="90"/>
                                          </p:val>
                                        </p:tav>
                                        <p:tav tm="100000">
                                          <p:val>
                                            <p:fltVal val="0"/>
                                          </p:val>
                                        </p:tav>
                                      </p:tavLst>
                                    </p:anim>
                                    <p:animEffect transition="in" filter="fade">
                                      <p:cBhvr>
                                        <p:cTn id="20" dur="1000"/>
                                        <p:tgtEl>
                                          <p:spTgt spid="90122"/>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90123"/>
                                        </p:tgtEl>
                                        <p:attrNameLst>
                                          <p:attrName>style.visibility</p:attrName>
                                        </p:attrNameLst>
                                      </p:cBhvr>
                                      <p:to>
                                        <p:strVal val="visible"/>
                                      </p:to>
                                    </p:set>
                                    <p:animEffect transition="in" filter="diamond(in)">
                                      <p:cBhvr>
                                        <p:cTn id="25" dur="2000"/>
                                        <p:tgtEl>
                                          <p:spTgt spid="90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6" name="WordArt 8"/>
          <p:cNvSpPr>
            <a:spLocks noChangeArrowheads="1" noChangeShapeType="1" noTextEdit="1"/>
          </p:cNvSpPr>
          <p:nvPr/>
        </p:nvSpPr>
        <p:spPr bwMode="auto">
          <a:xfrm>
            <a:off x="3048000" y="1828800"/>
            <a:ext cx="2743200" cy="609600"/>
          </a:xfrm>
          <a:prstGeom prst="rect">
            <a:avLst/>
          </a:prstGeom>
        </p:spPr>
        <p:txBody>
          <a:bodyPr wrap="none" fromWordArt="1">
            <a:prstTxWarp prst="textPlain">
              <a:avLst>
                <a:gd name="adj" fmla="val 5000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eaLnBrk="0" hangingPunct="0">
              <a:defRPr/>
            </a:pPr>
            <a:r>
              <a:rPr lang="en-US" sz="3600" b="1" kern="1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cs typeface="Times New Roman"/>
              </a:rPr>
              <a:t>Bài tập </a:t>
            </a:r>
          </a:p>
        </p:txBody>
      </p:sp>
      <p:sp>
        <p:nvSpPr>
          <p:cNvPr id="114697" name="Text Box 9"/>
          <p:cNvSpPr txBox="1">
            <a:spLocks noChangeArrowheads="1"/>
          </p:cNvSpPr>
          <p:nvPr/>
        </p:nvSpPr>
        <p:spPr bwMode="auto">
          <a:xfrm>
            <a:off x="457200" y="2514600"/>
            <a:ext cx="8382000" cy="83099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eaLnBrk="0" hangingPunct="0">
              <a:spcBef>
                <a:spcPct val="50000"/>
              </a:spcBef>
              <a:defRPr/>
            </a:pPr>
            <a:r>
              <a:rPr lang="en-US" sz="2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Bài 1: Em hãy nêu một vài biểu hiện về tàn dư của xã hội cũ cần phải đấu tranh mà em biết?</a:t>
            </a:r>
          </a:p>
        </p:txBody>
      </p:sp>
      <p:sp>
        <p:nvSpPr>
          <p:cNvPr id="11" name="WordArt 7"/>
          <p:cNvSpPr>
            <a:spLocks noChangeArrowheads="1" noChangeShapeType="1" noTextEdit="1"/>
          </p:cNvSpPr>
          <p:nvPr/>
        </p:nvSpPr>
        <p:spPr bwMode="auto">
          <a:xfrm>
            <a:off x="304800" y="1295400"/>
            <a:ext cx="6858000" cy="381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ndParaRPr>
          </a:p>
        </p:txBody>
      </p:sp>
      <p:sp>
        <p:nvSpPr>
          <p:cNvPr id="8" name="WordArt 9"/>
          <p:cNvSpPr>
            <a:spLocks noChangeArrowheads="1" noChangeShapeType="1" noTextEdit="1"/>
          </p:cNvSpPr>
          <p:nvPr/>
        </p:nvSpPr>
        <p:spPr bwMode="auto">
          <a:xfrm>
            <a:off x="1295400" y="228600"/>
            <a:ext cx="6400800" cy="89535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Bài 8 </a:t>
            </a:r>
          </a:p>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CHỦ NGHĨA XÃ HỘI</a:t>
            </a:r>
          </a:p>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(Tiết 2) </a:t>
            </a:r>
          </a:p>
        </p:txBody>
      </p:sp>
      <p:sp>
        <p:nvSpPr>
          <p:cNvPr id="7" name="TextBox 6"/>
          <p:cNvSpPr txBox="1"/>
          <p:nvPr/>
        </p:nvSpPr>
        <p:spPr>
          <a:xfrm>
            <a:off x="228600" y="3657600"/>
            <a:ext cx="6858000" cy="8302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sym typeface="Wingdings" pitchFamily="2" charset="2"/>
              </a:rPr>
              <a:t></a:t>
            </a: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Sinh con nhiều ( cần con trai )</a:t>
            </a:r>
          </a:p>
          <a:p>
            <a:pPr>
              <a:defRPr/>
            </a:pPr>
            <a:endPar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endParaRPr>
          </a:p>
        </p:txBody>
      </p:sp>
      <p:sp>
        <p:nvSpPr>
          <p:cNvPr id="9" name="TextBox 8"/>
          <p:cNvSpPr txBox="1"/>
          <p:nvPr/>
        </p:nvSpPr>
        <p:spPr>
          <a:xfrm>
            <a:off x="152400" y="4267200"/>
            <a:ext cx="8991600" cy="12001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sym typeface="Wingdings" pitchFamily="2" charset="2"/>
              </a:rPr>
              <a:t></a:t>
            </a: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Mê tín, dị đoan các thủ tục nặng nề ( cưới xin, ma chay)</a:t>
            </a:r>
          </a:p>
          <a:p>
            <a:pPr>
              <a:defRPr/>
            </a:pPr>
            <a:endPar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endParaRPr>
          </a:p>
        </p:txBody>
      </p:sp>
      <p:sp>
        <p:nvSpPr>
          <p:cNvPr id="10" name="TextBox 9"/>
          <p:cNvSpPr txBox="1"/>
          <p:nvPr/>
        </p:nvSpPr>
        <p:spPr>
          <a:xfrm>
            <a:off x="228600" y="4648200"/>
            <a:ext cx="8915400" cy="708025"/>
          </a:xfrm>
          <a:prstGeom prst="rect">
            <a:avLst/>
          </a:prstGeom>
          <a:noFill/>
        </p:spPr>
        <p:txBody>
          <a:bodyPr>
            <a:spAutoFit/>
          </a:bodyPr>
          <a:lstStyle/>
          <a:p>
            <a:pPr>
              <a:defRPr/>
            </a:pPr>
            <a:endParaRPr lang="en-US" b="1" spc="50">
              <a:ln w="11430"/>
              <a:effectLst>
                <a:outerShdw blurRad="76200" dist="50800" dir="5400000" algn="tl" rotWithShape="0">
                  <a:srgbClr val="000000">
                    <a:alpha val="65000"/>
                  </a:srgbClr>
                </a:outerShdw>
              </a:effectLst>
              <a:latin typeface="Arial Narrow" pitchFamily="34" charset="0"/>
            </a:endParaRPr>
          </a:p>
          <a:p>
            <a:pPr>
              <a:defRPr/>
            </a:pPr>
            <a:endParaRPr lang="en-US"/>
          </a:p>
        </p:txBody>
      </p:sp>
      <p:sp>
        <p:nvSpPr>
          <p:cNvPr id="12" name="TextBox 11"/>
          <p:cNvSpPr txBox="1"/>
          <p:nvPr/>
        </p:nvSpPr>
        <p:spPr>
          <a:xfrm>
            <a:off x="228600" y="5105400"/>
            <a:ext cx="7239000" cy="8302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sym typeface="Wingdings" pitchFamily="2" charset="2"/>
              </a:rPr>
              <a:t></a:t>
            </a: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Tham ô, tham nhũng</a:t>
            </a:r>
          </a:p>
          <a:p>
            <a:pPr>
              <a:defRPr/>
            </a:pPr>
            <a:endPar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endParaRPr>
          </a:p>
        </p:txBody>
      </p:sp>
      <p:sp>
        <p:nvSpPr>
          <p:cNvPr id="13" name="TextBox 12"/>
          <p:cNvSpPr txBox="1"/>
          <p:nvPr/>
        </p:nvSpPr>
        <p:spPr>
          <a:xfrm>
            <a:off x="152400" y="5562600"/>
            <a:ext cx="7391400" cy="8302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sym typeface="Wingdings" pitchFamily="2" charset="2"/>
              </a:rPr>
              <a:t></a:t>
            </a: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Tệ nạn xã hội ( cờ bạc, rượu chè)…</a:t>
            </a:r>
          </a:p>
          <a:p>
            <a:pPr>
              <a:defRPr/>
            </a:pPr>
            <a:endPar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Text Box 7"/>
          <p:cNvSpPr txBox="1">
            <a:spLocks noChangeArrowheads="1"/>
          </p:cNvSpPr>
          <p:nvPr/>
        </p:nvSpPr>
        <p:spPr bwMode="auto">
          <a:xfrm>
            <a:off x="533400" y="2819400"/>
            <a:ext cx="8382000" cy="769441"/>
          </a:xfrm>
          <a:prstGeom prst="rect">
            <a:avLst/>
          </a:prstGeom>
          <a:noFill/>
          <a:ln w="9525">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eaLnBrk="0" hangingPunct="0">
              <a:spcBef>
                <a:spcPct val="50000"/>
              </a:spcBef>
              <a:defRPr/>
            </a:pPr>
            <a:r>
              <a:rPr lang="en-US" sz="2200" b="1" spc="50">
                <a:ln w="11430"/>
                <a:solidFill>
                  <a:srgbClr val="FF000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Bài 2: Nhà nước ta đã có những biện pháp nào để chăm sóc người già yếu, tàn tật, mất sức lao động?</a:t>
            </a:r>
          </a:p>
        </p:txBody>
      </p:sp>
      <p:sp>
        <p:nvSpPr>
          <p:cNvPr id="10" name="WordArt 8"/>
          <p:cNvSpPr>
            <a:spLocks noChangeArrowheads="1" noChangeShapeType="1" noTextEdit="1"/>
          </p:cNvSpPr>
          <p:nvPr/>
        </p:nvSpPr>
        <p:spPr bwMode="auto">
          <a:xfrm>
            <a:off x="3276600" y="2133600"/>
            <a:ext cx="2743200" cy="609600"/>
          </a:xfrm>
          <a:prstGeom prst="rect">
            <a:avLst/>
          </a:prstGeom>
        </p:spPr>
        <p:txBody>
          <a:bodyPr wrap="none" fromWordArt="1">
            <a:prstTxWarp prst="textPlain">
              <a:avLst>
                <a:gd name="adj" fmla="val 5000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eaLnBrk="0" hangingPunct="0">
              <a:defRPr/>
            </a:pPr>
            <a:r>
              <a:rPr lang="en-US" sz="3600" b="1" kern="1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cs typeface="Times New Roman"/>
              </a:rPr>
              <a:t>Bài tập </a:t>
            </a:r>
          </a:p>
        </p:txBody>
      </p:sp>
      <p:sp>
        <p:nvSpPr>
          <p:cNvPr id="12" name="WordArt 7"/>
          <p:cNvSpPr>
            <a:spLocks noChangeArrowheads="1" noChangeShapeType="1" noTextEdit="1"/>
          </p:cNvSpPr>
          <p:nvPr/>
        </p:nvSpPr>
        <p:spPr bwMode="auto">
          <a:xfrm>
            <a:off x="228600" y="1447800"/>
            <a:ext cx="6858000" cy="381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ndParaRPr>
          </a:p>
        </p:txBody>
      </p:sp>
      <p:sp>
        <p:nvSpPr>
          <p:cNvPr id="7" name="WordArt 9"/>
          <p:cNvSpPr>
            <a:spLocks noChangeArrowheads="1" noChangeShapeType="1" noTextEdit="1"/>
          </p:cNvSpPr>
          <p:nvPr/>
        </p:nvSpPr>
        <p:spPr bwMode="auto">
          <a:xfrm>
            <a:off x="1295400" y="152400"/>
            <a:ext cx="6400800" cy="97155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Bài 8 </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CHỦ NGHĨA XÃ HỘI</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(Tiết 2) </a:t>
            </a:r>
          </a:p>
        </p:txBody>
      </p:sp>
      <p:sp>
        <p:nvSpPr>
          <p:cNvPr id="8" name="TextBox 7"/>
          <p:cNvSpPr txBox="1"/>
          <p:nvPr/>
        </p:nvSpPr>
        <p:spPr>
          <a:xfrm>
            <a:off x="381000" y="3810000"/>
            <a:ext cx="8077200" cy="8302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sym typeface="Wingdings" pitchFamily="2" charset="2"/>
              </a:rPr>
              <a:t></a:t>
            </a: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Trợ cấp khó khăn</a:t>
            </a:r>
          </a:p>
          <a:p>
            <a:pPr>
              <a:defRPr/>
            </a:pPr>
            <a:endPar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endParaRPr>
          </a:p>
        </p:txBody>
      </p:sp>
      <p:sp>
        <p:nvSpPr>
          <p:cNvPr id="9" name="TextBox 8"/>
          <p:cNvSpPr txBox="1"/>
          <p:nvPr/>
        </p:nvSpPr>
        <p:spPr>
          <a:xfrm>
            <a:off x="228600" y="4351338"/>
            <a:ext cx="4876800" cy="4603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a:ln w="11430"/>
                <a:effectLst>
                  <a:outerShdw blurRad="76200" dist="50800" dir="5400000" algn="tl" rotWithShape="0">
                    <a:srgbClr val="000000">
                      <a:alpha val="65000"/>
                    </a:srgbClr>
                  </a:outerShdw>
                </a:effectLst>
                <a:latin typeface="Arial Narrow" pitchFamily="34" charset="0"/>
              </a:rPr>
              <a:t>  </a:t>
            </a:r>
            <a:r>
              <a:rPr lang="en-US" sz="2400" b="1" spc="50">
                <a:ln w="11430"/>
                <a:effectLst>
                  <a:outerShdw blurRad="76200" dist="50800" dir="5400000" algn="tl" rotWithShape="0">
                    <a:srgbClr val="000000">
                      <a:alpha val="65000"/>
                    </a:srgbClr>
                  </a:outerShdw>
                </a:effectLst>
                <a:latin typeface="Arial Narrow" pitchFamily="34" charset="0"/>
                <a:sym typeface="Wingdings" pitchFamily="2" charset="2"/>
              </a:rPr>
              <a:t></a:t>
            </a: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Xây dựng nhà tình nghĩa</a:t>
            </a:r>
          </a:p>
        </p:txBody>
      </p:sp>
      <p:sp>
        <p:nvSpPr>
          <p:cNvPr id="11" name="TextBox 10"/>
          <p:cNvSpPr txBox="1"/>
          <p:nvPr/>
        </p:nvSpPr>
        <p:spPr>
          <a:xfrm>
            <a:off x="304800" y="4953000"/>
            <a:ext cx="6858000" cy="4619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sym typeface="Wingdings" pitchFamily="2" charset="2"/>
              </a:rPr>
              <a:t></a:t>
            </a: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Xoá đói, giảm nghèo </a:t>
            </a:r>
          </a:p>
        </p:txBody>
      </p:sp>
      <p:sp>
        <p:nvSpPr>
          <p:cNvPr id="13" name="TextBox 12"/>
          <p:cNvSpPr txBox="1"/>
          <p:nvPr/>
        </p:nvSpPr>
        <p:spPr>
          <a:xfrm>
            <a:off x="304800" y="5570538"/>
            <a:ext cx="4953000" cy="83026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sym typeface="Wingdings" pitchFamily="2" charset="2"/>
              </a:rPr>
              <a:t></a:t>
            </a: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Quỹ cho người nghèo…</a:t>
            </a:r>
          </a:p>
          <a:p>
            <a:pPr>
              <a:defRPr/>
            </a:pPr>
            <a:endPar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6743" name="Text Box 7"/>
          <p:cNvSpPr txBox="1">
            <a:spLocks noChangeArrowheads="1"/>
          </p:cNvSpPr>
          <p:nvPr/>
        </p:nvSpPr>
        <p:spPr bwMode="auto">
          <a:xfrm>
            <a:off x="457200" y="3429000"/>
            <a:ext cx="7924800" cy="160043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28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Làm bài tập: 4, 5 sgk/73 </a:t>
            </a:r>
          </a:p>
          <a:p>
            <a:pPr eaLnBrk="0" hangingPunct="0">
              <a:spcBef>
                <a:spcPct val="50000"/>
              </a:spcBef>
              <a:defRPr/>
            </a:pPr>
            <a:r>
              <a:rPr lang="en-US" sz="28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Chuẩn bị bài 9:  Nguồn gốc ra đời nhà nước?</a:t>
            </a:r>
          </a:p>
        </p:txBody>
      </p:sp>
      <p:sp>
        <p:nvSpPr>
          <p:cNvPr id="9" name="WordArt 8"/>
          <p:cNvSpPr>
            <a:spLocks noChangeArrowheads="1" noChangeShapeType="1" noTextEdit="1"/>
          </p:cNvSpPr>
          <p:nvPr/>
        </p:nvSpPr>
        <p:spPr bwMode="auto">
          <a:xfrm>
            <a:off x="3276600" y="2362200"/>
            <a:ext cx="2743200" cy="609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US" sz="3600" b="1" kern="10"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Dặn dò</a:t>
            </a:r>
          </a:p>
        </p:txBody>
      </p:sp>
      <p:sp>
        <p:nvSpPr>
          <p:cNvPr id="6" name="WordArt 9"/>
          <p:cNvSpPr>
            <a:spLocks noChangeArrowheads="1" noChangeShapeType="1" noTextEdit="1"/>
          </p:cNvSpPr>
          <p:nvPr/>
        </p:nvSpPr>
        <p:spPr bwMode="auto">
          <a:xfrm>
            <a:off x="1295400" y="228600"/>
            <a:ext cx="6400800" cy="112395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Bài 8 </a:t>
            </a:r>
          </a:p>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CHỦ NGHĨA XÃ HỘI</a:t>
            </a:r>
          </a:p>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(Tiết 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6743"/>
                                        </p:tgtEl>
                                        <p:attrNameLst>
                                          <p:attrName>style.visibility</p:attrName>
                                        </p:attrNameLst>
                                      </p:cBhvr>
                                      <p:to>
                                        <p:strVal val="visible"/>
                                      </p:to>
                                    </p:set>
                                    <p:animEffect transition="in" filter="wheel(4)">
                                      <p:cBhvr>
                                        <p:cTn id="7" dur="2000"/>
                                        <p:tgtEl>
                                          <p:spTgt spid="116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WordArt 5"/>
          <p:cNvSpPr>
            <a:spLocks noChangeArrowheads="1" noChangeShapeType="1" noTextEdit="1"/>
          </p:cNvSpPr>
          <p:nvPr/>
        </p:nvSpPr>
        <p:spPr bwMode="auto">
          <a:xfrm>
            <a:off x="838200" y="1295401"/>
            <a:ext cx="7772400" cy="1676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vi-VN" sz="32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Xin chân thành cảm ơn quý thầy cô</a:t>
            </a:r>
          </a:p>
          <a:p>
            <a:pPr algn="ctr" eaLnBrk="0" hangingPunct="0">
              <a:defRPr/>
            </a:pPr>
            <a:r>
              <a:rPr lang="vi-VN" sz="32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Cảm ơn các em học sinh!</a:t>
            </a:r>
          </a:p>
          <a:p>
            <a:pPr algn="ctr" eaLnBrk="0" hangingPunct="0">
              <a:defRPr/>
            </a:pPr>
            <a:endParaRPr lang="en-US" sz="32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endParaRPr>
          </a:p>
        </p:txBody>
      </p:sp>
      <p:sp>
        <p:nvSpPr>
          <p:cNvPr id="8" name="Rectangle 7"/>
          <p:cNvSpPr/>
          <p:nvPr/>
        </p:nvSpPr>
        <p:spPr>
          <a:xfrm>
            <a:off x="1066800" y="2971800"/>
            <a:ext cx="7620000" cy="10772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US" sz="3200" b="1" kern="10" spc="50">
                <a:ln w="11430"/>
                <a:solidFill>
                  <a:srgbClr val="0000CC"/>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Kính chúc quý thầy cô sức khoẻ</a:t>
            </a:r>
          </a:p>
          <a:p>
            <a:pPr algn="ctr" eaLnBrk="0" hangingPunct="0">
              <a:defRPr/>
            </a:pPr>
            <a:r>
              <a:rPr lang="en-US" sz="3200" b="1" kern="10" spc="50">
                <a:ln w="11430"/>
                <a:solidFill>
                  <a:srgbClr val="0000CC"/>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Chúc các em học sinh học tốt!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04801" y="1828801"/>
            <a:ext cx="8077199" cy="761999"/>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spcBef>
                <a:spcPct val="20000"/>
              </a:spcBef>
              <a:buClr>
                <a:schemeClr val="hlink"/>
              </a:buClr>
              <a:buSzPct val="65000"/>
              <a:defRPr/>
            </a:pPr>
            <a:r>
              <a:rPr kumimoji="1" lang="en-US" sz="2400" b="1" spc="50" dirty="0">
                <a:ln w="11430"/>
                <a:solidFill>
                  <a:srgbClr val="0000CC"/>
                </a:solidFill>
                <a:effectLst>
                  <a:outerShdw blurRad="76200" dist="50800" dir="5400000" algn="tl" rotWithShape="0">
                    <a:srgbClr val="000000">
                      <a:alpha val="65000"/>
                    </a:srgbClr>
                  </a:outerShdw>
                </a:effectLst>
                <a:latin typeface="SerpentineSans" pitchFamily="18" charset="0"/>
              </a:rPr>
              <a:t>a) </a:t>
            </a:r>
            <a:r>
              <a:rPr kumimoji="1" lang="en-US" sz="2400" b="1" spc="50" dirty="0" err="1">
                <a:ln w="11430"/>
                <a:solidFill>
                  <a:srgbClr val="0000CC"/>
                </a:solidFill>
                <a:effectLst>
                  <a:outerShdw blurRad="76200" dist="50800" dir="5400000" algn="tl" rotWithShape="0">
                    <a:srgbClr val="000000">
                      <a:alpha val="65000"/>
                    </a:srgbClr>
                  </a:outerShdw>
                </a:effectLst>
                <a:latin typeface="SerpentineSans" pitchFamily="18" charset="0"/>
              </a:rPr>
              <a:t>Tính</a:t>
            </a:r>
            <a:r>
              <a:rPr kumimoji="1" lang="en-US" sz="24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400" b="1" spc="50" dirty="0" err="1">
                <a:ln w="11430"/>
                <a:solidFill>
                  <a:srgbClr val="0000CC"/>
                </a:solidFill>
                <a:effectLst>
                  <a:outerShdw blurRad="76200" dist="50800" dir="5400000" algn="tl" rotWithShape="0">
                    <a:srgbClr val="000000">
                      <a:alpha val="65000"/>
                    </a:srgbClr>
                  </a:outerShdw>
                </a:effectLst>
                <a:latin typeface="SerpentineSans" pitchFamily="18" charset="0"/>
              </a:rPr>
              <a:t>tất</a:t>
            </a:r>
            <a:r>
              <a:rPr kumimoji="1" lang="en-US" sz="24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400" b="1" spc="50" dirty="0" err="1">
                <a:ln w="11430"/>
                <a:solidFill>
                  <a:srgbClr val="0000CC"/>
                </a:solidFill>
                <a:effectLst>
                  <a:outerShdw blurRad="76200" dist="50800" dir="5400000" algn="tl" rotWithShape="0">
                    <a:srgbClr val="000000">
                      <a:alpha val="65000"/>
                    </a:srgbClr>
                  </a:outerShdw>
                </a:effectLst>
                <a:latin typeface="SerpentineSans" pitchFamily="18" charset="0"/>
              </a:rPr>
              <a:t>yếu</a:t>
            </a:r>
            <a:r>
              <a:rPr kumimoji="1" lang="en-US" sz="24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400" b="1" spc="50" dirty="0" err="1">
                <a:ln w="11430"/>
                <a:solidFill>
                  <a:srgbClr val="0000CC"/>
                </a:solidFill>
                <a:effectLst>
                  <a:outerShdw blurRad="76200" dist="50800" dir="5400000" algn="tl" rotWithShape="0">
                    <a:srgbClr val="000000">
                      <a:alpha val="65000"/>
                    </a:srgbClr>
                  </a:outerShdw>
                </a:effectLst>
                <a:latin typeface="SerpentineSans" pitchFamily="18" charset="0"/>
              </a:rPr>
              <a:t>khách</a:t>
            </a:r>
            <a:r>
              <a:rPr kumimoji="1" lang="en-US" sz="24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400" b="1" spc="50" dirty="0" err="1">
                <a:ln w="11430"/>
                <a:solidFill>
                  <a:srgbClr val="0000CC"/>
                </a:solidFill>
                <a:effectLst>
                  <a:outerShdw blurRad="76200" dist="50800" dir="5400000" algn="tl" rotWithShape="0">
                    <a:srgbClr val="000000">
                      <a:alpha val="65000"/>
                    </a:srgbClr>
                  </a:outerShdw>
                </a:effectLst>
                <a:latin typeface="SerpentineSans" pitchFamily="18" charset="0"/>
              </a:rPr>
              <a:t>quan</a:t>
            </a:r>
            <a:r>
              <a:rPr kumimoji="1" lang="en-US" sz="24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400" b="1" spc="50" dirty="0" err="1">
                <a:ln w="11430"/>
                <a:solidFill>
                  <a:srgbClr val="0000CC"/>
                </a:solidFill>
                <a:effectLst>
                  <a:outerShdw blurRad="76200" dist="50800" dir="5400000" algn="tl" rotWithShape="0">
                    <a:srgbClr val="000000">
                      <a:alpha val="65000"/>
                    </a:srgbClr>
                  </a:outerShdw>
                </a:effectLst>
                <a:latin typeface="SerpentineSans" pitchFamily="18" charset="0"/>
              </a:rPr>
              <a:t>đi</a:t>
            </a:r>
            <a:r>
              <a:rPr kumimoji="1" lang="en-US" sz="24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400" b="1" spc="50" dirty="0" err="1">
                <a:ln w="11430"/>
                <a:solidFill>
                  <a:srgbClr val="0000CC"/>
                </a:solidFill>
                <a:effectLst>
                  <a:outerShdw blurRad="76200" dist="50800" dir="5400000" algn="tl" rotWithShape="0">
                    <a:srgbClr val="000000">
                      <a:alpha val="65000"/>
                    </a:srgbClr>
                  </a:outerShdw>
                </a:effectLst>
                <a:latin typeface="SerpentineSans" pitchFamily="18" charset="0"/>
              </a:rPr>
              <a:t>lên</a:t>
            </a:r>
            <a:r>
              <a:rPr kumimoji="1" lang="en-US" sz="24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400" b="1" spc="50" dirty="0" err="1">
                <a:ln w="11430"/>
                <a:solidFill>
                  <a:srgbClr val="0000CC"/>
                </a:solidFill>
                <a:effectLst>
                  <a:outerShdw blurRad="76200" dist="50800" dir="5400000" algn="tl" rotWithShape="0">
                    <a:srgbClr val="000000">
                      <a:alpha val="65000"/>
                    </a:srgbClr>
                  </a:outerShdw>
                </a:effectLst>
                <a:latin typeface="SerpentineSans" pitchFamily="18" charset="0"/>
              </a:rPr>
              <a:t>chủ</a:t>
            </a:r>
            <a:r>
              <a:rPr kumimoji="1" lang="en-US" sz="24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400" b="1" spc="50" dirty="0" err="1">
                <a:ln w="11430"/>
                <a:solidFill>
                  <a:srgbClr val="0000CC"/>
                </a:solidFill>
                <a:effectLst>
                  <a:outerShdw blurRad="76200" dist="50800" dir="5400000" algn="tl" rotWithShape="0">
                    <a:srgbClr val="000000">
                      <a:alpha val="65000"/>
                    </a:srgbClr>
                  </a:outerShdw>
                </a:effectLst>
                <a:latin typeface="SerpentineSans" pitchFamily="18" charset="0"/>
              </a:rPr>
              <a:t>nghĩa</a:t>
            </a:r>
            <a:r>
              <a:rPr kumimoji="1" lang="en-US" sz="24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400" b="1" spc="50" dirty="0" err="1">
                <a:ln w="11430"/>
                <a:solidFill>
                  <a:srgbClr val="0000CC"/>
                </a:solidFill>
                <a:effectLst>
                  <a:outerShdw blurRad="76200" dist="50800" dir="5400000" algn="tl" rotWithShape="0">
                    <a:srgbClr val="000000">
                      <a:alpha val="65000"/>
                    </a:srgbClr>
                  </a:outerShdw>
                </a:effectLst>
                <a:latin typeface="SerpentineSans" pitchFamily="18" charset="0"/>
              </a:rPr>
              <a:t>xã</a:t>
            </a:r>
            <a:r>
              <a:rPr kumimoji="1" lang="en-US" sz="24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400" b="1" spc="50" dirty="0" err="1">
                <a:ln w="11430"/>
                <a:solidFill>
                  <a:srgbClr val="0000CC"/>
                </a:solidFill>
                <a:effectLst>
                  <a:outerShdw blurRad="76200" dist="50800" dir="5400000" algn="tl" rotWithShape="0">
                    <a:srgbClr val="000000">
                      <a:alpha val="65000"/>
                    </a:srgbClr>
                  </a:outerShdw>
                </a:effectLst>
                <a:latin typeface="SerpentineSans" pitchFamily="18" charset="0"/>
              </a:rPr>
              <a:t>hội</a:t>
            </a:r>
            <a:r>
              <a:rPr kumimoji="1" lang="en-US" sz="2400" b="1" spc="50" dirty="0">
                <a:ln w="11430"/>
                <a:solidFill>
                  <a:srgbClr val="0000CC"/>
                </a:solidFill>
                <a:effectLst>
                  <a:outerShdw blurRad="76200" dist="50800" dir="5400000" algn="tl" rotWithShape="0">
                    <a:srgbClr val="000000">
                      <a:alpha val="65000"/>
                    </a:srgbClr>
                  </a:outerShdw>
                </a:effectLst>
                <a:latin typeface="SerpentineSans" pitchFamily="18" charset="0"/>
              </a:rPr>
              <a:t> ở </a:t>
            </a:r>
            <a:r>
              <a:rPr kumimoji="1" lang="en-US" sz="2400" b="1" spc="50" dirty="0" err="1">
                <a:ln w="11430"/>
                <a:solidFill>
                  <a:srgbClr val="0000CC"/>
                </a:solidFill>
                <a:effectLst>
                  <a:outerShdw blurRad="76200" dist="50800" dir="5400000" algn="tl" rotWithShape="0">
                    <a:srgbClr val="000000">
                      <a:alpha val="65000"/>
                    </a:srgbClr>
                  </a:outerShdw>
                </a:effectLst>
                <a:latin typeface="SerpentineSans" pitchFamily="18" charset="0"/>
              </a:rPr>
              <a:t>Việt</a:t>
            </a:r>
            <a:r>
              <a:rPr kumimoji="1" lang="en-US" sz="2400" b="1" spc="50" dirty="0">
                <a:ln w="11430"/>
                <a:solidFill>
                  <a:srgbClr val="0000CC"/>
                </a:solidFill>
                <a:effectLst>
                  <a:outerShdw blurRad="76200" dist="50800" dir="5400000" algn="tl" rotWithShape="0">
                    <a:srgbClr val="000000">
                      <a:alpha val="65000"/>
                    </a:srgbClr>
                  </a:outerShdw>
                </a:effectLst>
                <a:latin typeface="SerpentineSans" pitchFamily="18" charset="0"/>
              </a:rPr>
              <a:t> Nam</a:t>
            </a:r>
          </a:p>
          <a:p>
            <a:pPr marL="609600" indent="-609600">
              <a:spcBef>
                <a:spcPct val="20000"/>
              </a:spcBef>
              <a:buClr>
                <a:schemeClr val="hlink"/>
              </a:buClr>
              <a:buSzPct val="65000"/>
              <a:defRPr/>
            </a:pPr>
            <a:r>
              <a:rPr lang="en-US" sz="2800" b="1" spc="50" dirty="0">
                <a:ln w="11430"/>
                <a:solidFill>
                  <a:srgbClr val="0000CC"/>
                </a:solidFill>
                <a:effectLst>
                  <a:outerShdw blurRad="76200" dist="50800" dir="5400000" algn="tl" rotWithShape="0">
                    <a:srgbClr val="000000">
                      <a:alpha val="65000"/>
                    </a:srgbClr>
                  </a:outerShdw>
                </a:effectLst>
                <a:latin typeface="Arial Narrow" pitchFamily="34" charset="0"/>
              </a:rPr>
              <a:t>	</a:t>
            </a:r>
            <a:r>
              <a:rPr lang="en-US" sz="3200" b="1" spc="50" dirty="0">
                <a:ln w="11430"/>
                <a:solidFill>
                  <a:srgbClr val="0000CC"/>
                </a:solidFill>
                <a:effectLst>
                  <a:outerShdw blurRad="76200" dist="50800" dir="5400000" algn="tl" rotWithShape="0">
                    <a:srgbClr val="000000">
                      <a:alpha val="65000"/>
                    </a:srgbClr>
                  </a:outerShdw>
                </a:effectLst>
                <a:latin typeface="Arial Narrow" pitchFamily="34" charset="0"/>
              </a:rPr>
              <a:t>	</a:t>
            </a:r>
          </a:p>
          <a:p>
            <a:pPr marL="609600" indent="-609600">
              <a:spcBef>
                <a:spcPct val="20000"/>
              </a:spcBef>
              <a:buClr>
                <a:schemeClr val="hlink"/>
              </a:buClr>
              <a:buSzPct val="65000"/>
              <a:defRPr/>
            </a:pPr>
            <a:r>
              <a:rPr lang="en-US" sz="3200" b="1" spc="50" dirty="0">
                <a:ln w="11430"/>
                <a:solidFill>
                  <a:srgbClr val="0000CC"/>
                </a:solidFill>
                <a:effectLst>
                  <a:outerShdw blurRad="76200" dist="50800" dir="5400000" algn="tl" rotWithShape="0">
                    <a:srgbClr val="000000">
                      <a:alpha val="65000"/>
                    </a:srgbClr>
                  </a:outerShdw>
                </a:effectLst>
                <a:latin typeface="Arial Narrow" pitchFamily="34" charset="0"/>
              </a:rPr>
              <a:t>       </a:t>
            </a:r>
            <a:endParaRPr lang="en-US" sz="2800" b="1" spc="50" dirty="0">
              <a:ln w="11430"/>
              <a:solidFill>
                <a:srgbClr val="0000CC"/>
              </a:solidFill>
              <a:effectLst>
                <a:outerShdw blurRad="76200" dist="50800" dir="5400000" algn="tl" rotWithShape="0">
                  <a:srgbClr val="000000">
                    <a:alpha val="65000"/>
                  </a:srgbClr>
                </a:outerShdw>
              </a:effectLst>
              <a:latin typeface="Arial Narrow" pitchFamily="34" charset="0"/>
            </a:endParaRPr>
          </a:p>
        </p:txBody>
      </p:sp>
      <p:sp>
        <p:nvSpPr>
          <p:cNvPr id="8" name="WordArt 7"/>
          <p:cNvSpPr>
            <a:spLocks noChangeArrowheads="1" noChangeShapeType="1" noTextEdit="1"/>
          </p:cNvSpPr>
          <p:nvPr/>
        </p:nvSpPr>
        <p:spPr bwMode="auto">
          <a:xfrm>
            <a:off x="325437" y="914400"/>
            <a:ext cx="6858001" cy="381001"/>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ndParaRPr>
          </a:p>
        </p:txBody>
      </p:sp>
      <p:sp>
        <p:nvSpPr>
          <p:cNvPr id="5" name="TextBox 4"/>
          <p:cNvSpPr txBox="1"/>
          <p:nvPr/>
        </p:nvSpPr>
        <p:spPr>
          <a:xfrm>
            <a:off x="0" y="4869359"/>
            <a:ext cx="9144000"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spcBef>
                <a:spcPct val="20000"/>
              </a:spcBef>
              <a:buClr>
                <a:schemeClr val="hlink"/>
              </a:buClr>
              <a:buSzPct val="65000"/>
              <a:defRPr/>
            </a:pPr>
            <a:r>
              <a:rPr lang="en-US" sz="22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Hai</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là</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quá</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độ</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gián</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tiếp</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từ</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xã</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hội</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tiền</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tư</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bản</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lên</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chủ</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nghĩa</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xã</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hội</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bỏ</a:t>
            </a:r>
            <a:r>
              <a:rPr lang="en-US" sz="2200" b="1" spc="50" dirty="0">
                <a:ln w="11430"/>
                <a:effectLst>
                  <a:outerShdw blurRad="76200" dist="50800" dir="5400000" algn="tl" rotWithShape="0">
                    <a:srgbClr val="000000">
                      <a:alpha val="65000"/>
                    </a:srgbClr>
                  </a:outerShdw>
                </a:effectLst>
                <a:cs typeface="Times New Roman" pitchFamily="18" charset="0"/>
              </a:rPr>
              <a:t> qua </a:t>
            </a:r>
            <a:r>
              <a:rPr lang="en-US" sz="2200" b="1" spc="50" dirty="0" err="1">
                <a:ln w="11430"/>
                <a:effectLst>
                  <a:outerShdw blurRad="76200" dist="50800" dir="5400000" algn="tl" rotWithShape="0">
                    <a:srgbClr val="000000">
                      <a:alpha val="65000"/>
                    </a:srgbClr>
                  </a:outerShdw>
                </a:effectLst>
                <a:cs typeface="Times New Roman" pitchFamily="18" charset="0"/>
              </a:rPr>
              <a:t>giai</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đọan</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phát</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triển</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tư</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bản</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chủ</a:t>
            </a:r>
            <a:r>
              <a:rPr lang="en-US" sz="2200" b="1" spc="50" dirty="0">
                <a:ln w="11430"/>
                <a:effectLst>
                  <a:outerShdw blurRad="76200" dist="50800" dir="5400000" algn="tl" rotWithShape="0">
                    <a:srgbClr val="000000">
                      <a:alpha val="65000"/>
                    </a:srgbClr>
                  </a:outerShdw>
                </a:effectLst>
                <a:cs typeface="Times New Roman" pitchFamily="18" charset="0"/>
              </a:rPr>
              <a:t> </a:t>
            </a:r>
            <a:r>
              <a:rPr lang="en-US" sz="2200" b="1" spc="50" dirty="0" err="1">
                <a:ln w="11430"/>
                <a:effectLst>
                  <a:outerShdw blurRad="76200" dist="50800" dir="5400000" algn="tl" rotWithShape="0">
                    <a:srgbClr val="000000">
                      <a:alpha val="65000"/>
                    </a:srgbClr>
                  </a:outerShdw>
                </a:effectLst>
                <a:cs typeface="Times New Roman" pitchFamily="18" charset="0"/>
              </a:rPr>
              <a:t>nghĩa</a:t>
            </a:r>
            <a:r>
              <a:rPr lang="en-US" sz="2200" b="1" spc="50" dirty="0">
                <a:ln w="11430"/>
                <a:effectLst>
                  <a:outerShdw blurRad="76200" dist="50800" dir="5400000" algn="tl" rotWithShape="0">
                    <a:srgbClr val="000000">
                      <a:alpha val="65000"/>
                    </a:srgbClr>
                  </a:outerShdw>
                </a:effectLst>
                <a:cs typeface="Times New Roman" pitchFamily="18" charset="0"/>
              </a:rPr>
              <a:t>.</a:t>
            </a:r>
          </a:p>
        </p:txBody>
      </p:sp>
      <p:sp>
        <p:nvSpPr>
          <p:cNvPr id="9" name="TextBox 8"/>
          <p:cNvSpPr txBox="1"/>
          <p:nvPr/>
        </p:nvSpPr>
        <p:spPr>
          <a:xfrm>
            <a:off x="304800" y="2895600"/>
            <a:ext cx="8382000" cy="51911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800" spc="50" dirty="0">
                <a:ln w="11430"/>
                <a:solidFill>
                  <a:srgbClr val="000066"/>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sym typeface="Wingdings"/>
              </a:rPr>
              <a:t></a:t>
            </a:r>
            <a:r>
              <a:rPr lang="en-US" sz="2800" spc="50" dirty="0">
                <a:ln w="11430"/>
                <a:solidFill>
                  <a:srgbClr val="000066"/>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800" spc="50" dirty="0" err="1">
                <a:ln w="11430"/>
                <a:solidFill>
                  <a:srgbClr val="000066"/>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Có</a:t>
            </a:r>
            <a:r>
              <a:rPr lang="en-US" sz="2800" spc="50" dirty="0">
                <a:ln w="11430"/>
                <a:solidFill>
                  <a:srgbClr val="000066"/>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800" spc="50" dirty="0" err="1">
                <a:ln w="11430"/>
                <a:solidFill>
                  <a:srgbClr val="000066"/>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hai</a:t>
            </a:r>
            <a:r>
              <a:rPr lang="en-US" sz="2800" spc="50" dirty="0">
                <a:ln w="11430"/>
                <a:solidFill>
                  <a:srgbClr val="000066"/>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800" spc="50" dirty="0" err="1">
                <a:ln w="11430"/>
                <a:solidFill>
                  <a:srgbClr val="000066"/>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hình</a:t>
            </a:r>
            <a:r>
              <a:rPr lang="en-US" sz="2800" spc="50" dirty="0">
                <a:ln w="11430"/>
                <a:solidFill>
                  <a:srgbClr val="000066"/>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800" spc="50" dirty="0" err="1">
                <a:ln w="11430"/>
                <a:solidFill>
                  <a:srgbClr val="000066"/>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thức</a:t>
            </a:r>
            <a:r>
              <a:rPr lang="en-US" sz="2800" spc="50" dirty="0">
                <a:ln w="11430"/>
                <a:solidFill>
                  <a:srgbClr val="000066"/>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800" spc="50" dirty="0" err="1">
                <a:ln w="11430"/>
                <a:solidFill>
                  <a:srgbClr val="000066"/>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quá</a:t>
            </a:r>
            <a:r>
              <a:rPr lang="en-US" sz="2800" spc="50" dirty="0">
                <a:ln w="11430"/>
                <a:solidFill>
                  <a:srgbClr val="000066"/>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800" spc="50" dirty="0" err="1">
                <a:ln w="11430"/>
                <a:solidFill>
                  <a:srgbClr val="000066"/>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độ</a:t>
            </a:r>
            <a:r>
              <a:rPr lang="en-US" sz="2800" spc="50" dirty="0">
                <a:ln w="11430"/>
                <a:solidFill>
                  <a:srgbClr val="000066"/>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a:t>
            </a:r>
          </a:p>
        </p:txBody>
      </p:sp>
      <p:sp>
        <p:nvSpPr>
          <p:cNvPr id="10" name="TextBox 9"/>
          <p:cNvSpPr txBox="1"/>
          <p:nvPr/>
        </p:nvSpPr>
        <p:spPr>
          <a:xfrm>
            <a:off x="457200" y="3733800"/>
            <a:ext cx="85344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2400" spc="50" dirty="0">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400" spc="50" dirty="0" err="1">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Một</a:t>
            </a:r>
            <a:r>
              <a:rPr lang="en-US" sz="2400" spc="50" dirty="0">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400" spc="50" dirty="0" err="1">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là</a:t>
            </a:r>
            <a:r>
              <a:rPr lang="en-US" sz="2400" spc="50" dirty="0">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400" spc="50" dirty="0" err="1">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quá</a:t>
            </a:r>
            <a:r>
              <a:rPr lang="en-US" sz="2400" spc="50" dirty="0">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400" spc="50" dirty="0" err="1">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độ</a:t>
            </a:r>
            <a:r>
              <a:rPr lang="en-US" sz="2400" spc="50" dirty="0">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400" spc="50" dirty="0" err="1">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trực</a:t>
            </a:r>
            <a:r>
              <a:rPr lang="en-US" sz="2400" spc="50" dirty="0">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400" spc="50" dirty="0" err="1">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tiếp</a:t>
            </a:r>
            <a:r>
              <a:rPr lang="en-US" sz="2400" spc="50" dirty="0">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400" spc="50" dirty="0" err="1">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từ</a:t>
            </a:r>
            <a:r>
              <a:rPr lang="en-US" sz="2400" spc="50" dirty="0">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400" spc="50" dirty="0" err="1">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chủ</a:t>
            </a:r>
            <a:r>
              <a:rPr lang="en-US" sz="2400" spc="50" dirty="0">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400" spc="50" dirty="0" err="1">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nghĩa</a:t>
            </a:r>
            <a:r>
              <a:rPr lang="en-US" sz="2400" spc="50" dirty="0">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400" spc="50" dirty="0" err="1">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tư</a:t>
            </a:r>
            <a:r>
              <a:rPr lang="en-US" sz="2400" spc="50" dirty="0">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400" spc="50" dirty="0" err="1">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bản</a:t>
            </a:r>
            <a:r>
              <a:rPr lang="en-US" sz="2400" spc="50" dirty="0">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400" spc="50" dirty="0" err="1">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lên</a:t>
            </a:r>
            <a:r>
              <a:rPr lang="en-US" sz="2400" spc="50" dirty="0">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400" spc="50" dirty="0" err="1">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chủ</a:t>
            </a:r>
            <a:r>
              <a:rPr lang="en-US" sz="2400" spc="50" dirty="0">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400" spc="50" dirty="0" err="1">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nghĩa</a:t>
            </a:r>
            <a:r>
              <a:rPr lang="en-US" sz="2400" spc="50" dirty="0">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400" spc="50" dirty="0" err="1">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xã</a:t>
            </a:r>
            <a:r>
              <a:rPr lang="en-US" sz="2400" spc="50" dirty="0">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r>
              <a:rPr lang="en-US" sz="2400" spc="50" dirty="0" err="1">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hội</a:t>
            </a:r>
            <a:r>
              <a:rPr lang="en-US" sz="2400" spc="50" dirty="0">
                <a:ln w="11430"/>
                <a:solidFill>
                  <a:srgbClr val="00206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Grp="1" noChangeArrowheads="1"/>
          </p:cNvSpPr>
          <p:nvPr>
            <p:ph idx="1"/>
          </p:nvPr>
        </p:nvSpPr>
        <p:spPr>
          <a:xfrm>
            <a:off x="0" y="2362200"/>
            <a:ext cx="9144000" cy="1371600"/>
          </a:xfrm>
        </p:spPr>
        <p:txBody>
          <a:bodyPr>
            <a:normAutofit/>
          </a:bodyPr>
          <a:lstStyle/>
          <a:p>
            <a:pPr algn="just" eaLnBrk="1" hangingPunct="1">
              <a:lnSpc>
                <a:spcPct val="80000"/>
              </a:lnSpc>
              <a:buFont typeface="Wingdings" pitchFamily="2" charset="2"/>
              <a:buNone/>
            </a:pPr>
            <a:r>
              <a:rPr lang="en-US" sz="2000" dirty="0" smtClean="0">
                <a:latin typeface="SerpentineSans" pitchFamily="18" charset="0"/>
                <a:ea typeface="SerpentineSans" pitchFamily="18" charset="0"/>
                <a:cs typeface="SerpentineSans" pitchFamily="18" charset="0"/>
              </a:rPr>
              <a:t>   </a:t>
            </a:r>
          </a:p>
          <a:p>
            <a:pPr algn="just" eaLnBrk="1" hangingPunct="1">
              <a:lnSpc>
                <a:spcPct val="80000"/>
              </a:lnSpc>
              <a:buFont typeface="Wingdings" pitchFamily="2" charset="2"/>
              <a:buNone/>
            </a:pP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Sau</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khi</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hoàn</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thành</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cuộc</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cách</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mạng</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dân</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tộc</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dân</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chủ</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nhân</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dân</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Đảng</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và</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nhân</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dân</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ta</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lựa</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chọn</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con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đường</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đi</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lên</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chủ</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nghĩa</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xã</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hội</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bỏ</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qua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giai</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vi-VN"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đ</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oạn</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phát</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a:t>
            </a:r>
            <a:r>
              <a:rPr lang="en-US" sz="2300" dirty="0" err="1"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triển</a:t>
            </a:r>
            <a:r>
              <a:rPr lang="en-US" sz="2300" dirty="0" smtClean="0">
                <a:solidFill>
                  <a:srgbClr val="FF0000"/>
                </a:solidFill>
                <a:effectLst>
                  <a:outerShdw blurRad="38100" dist="38100" dir="2700000" algn="tl">
                    <a:srgbClr val="C0C0C0"/>
                  </a:outerShdw>
                </a:effectLst>
                <a:latin typeface="SerpentineSans" pitchFamily="18" charset="0"/>
                <a:ea typeface="SerpentineSans" pitchFamily="18" charset="0"/>
                <a:cs typeface="SerpentineSans" pitchFamily="18" charset="0"/>
              </a:rPr>
              <a:t> TBCN. </a:t>
            </a:r>
          </a:p>
        </p:txBody>
      </p:sp>
      <p:sp>
        <p:nvSpPr>
          <p:cNvPr id="11" name="WordArt 7"/>
          <p:cNvSpPr>
            <a:spLocks noChangeArrowheads="1" noChangeShapeType="1" noTextEdit="1"/>
          </p:cNvSpPr>
          <p:nvPr/>
        </p:nvSpPr>
        <p:spPr bwMode="auto">
          <a:xfrm>
            <a:off x="228600" y="609600"/>
            <a:ext cx="8231454" cy="381001"/>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ndParaRPr>
          </a:p>
        </p:txBody>
      </p:sp>
      <p:sp>
        <p:nvSpPr>
          <p:cNvPr id="7" name="TextBox 6"/>
          <p:cNvSpPr txBox="1"/>
          <p:nvPr/>
        </p:nvSpPr>
        <p:spPr>
          <a:xfrm>
            <a:off x="228600" y="4114800"/>
            <a:ext cx="8686800" cy="157003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buFont typeface="Wingdings" pitchFamily="2" charset="2"/>
              <a:buNone/>
              <a:defRPr/>
            </a:pP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Chỉ</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có</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đi</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lên</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CNXH,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đất</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nước</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mới</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thực</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sự</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độc</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lập</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a:t>
            </a:r>
          </a:p>
          <a:p>
            <a:pPr algn="just">
              <a:buFont typeface="Wingdings" pitchFamily="2" charset="2"/>
              <a:buNone/>
              <a:defRPr/>
            </a:pP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Đi</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lên</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CNXH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mới</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xóa</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bỏ</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vi-VN"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được</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áp</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bức</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bóc</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lột</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a:t>
            </a:r>
          </a:p>
          <a:p>
            <a:pPr algn="just">
              <a:defRPr/>
            </a:pP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Đi</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lên</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CNXH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để</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có</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cuộc</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sống</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ấm</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no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hạnh</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phúc</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Mọi</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người</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có</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điều</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kiện</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phát</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triển</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toàn</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dirty="0" err="1">
                <a:ln w="11430"/>
                <a:effectLst>
                  <a:outerShdw blurRad="76200" dist="50800" dir="5400000" algn="tl" rotWithShape="0">
                    <a:srgbClr val="000000">
                      <a:alpha val="65000"/>
                    </a:srgbClr>
                  </a:outerShdw>
                </a:effectLst>
                <a:latin typeface="SerpentineSans" pitchFamily="18" charset="0"/>
                <a:cs typeface="SerpentineSans" pitchFamily="18" charset="0"/>
              </a:rPr>
              <a:t>diện</a:t>
            </a:r>
            <a:r>
              <a:rPr lang="en-US" sz="2400" b="1" spc="50" dirty="0">
                <a:ln w="11430"/>
                <a:effectLst>
                  <a:outerShdw blurRad="76200" dist="50800" dir="5400000" algn="tl" rotWithShape="0">
                    <a:srgbClr val="000000">
                      <a:alpha val="65000"/>
                    </a:srgbClr>
                  </a:outerShdw>
                </a:effectLst>
                <a:latin typeface="SerpentineSans" pitchFamily="18" charset="0"/>
                <a:cs typeface="SerpentineSans" pitchFamily="18" charset="0"/>
              </a:rPr>
              <a:t>.</a:t>
            </a:r>
          </a:p>
        </p:txBody>
      </p:sp>
      <p:sp>
        <p:nvSpPr>
          <p:cNvPr id="8" name="TextBox 7"/>
          <p:cNvSpPr txBox="1"/>
          <p:nvPr/>
        </p:nvSpPr>
        <p:spPr>
          <a:xfrm>
            <a:off x="152400" y="5867400"/>
            <a:ext cx="8763000" cy="8302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b="1" spc="50">
                <a:ln w="11430"/>
                <a:solidFill>
                  <a:srgbClr val="FF0000"/>
                </a:solidFill>
                <a:effectLst>
                  <a:outerShdw blurRad="76200" dist="50800" dir="5400000" algn="tl" rotWithShape="0">
                    <a:srgbClr val="000000">
                      <a:alpha val="65000"/>
                    </a:srgbClr>
                  </a:outerShdw>
                </a:effectLst>
                <a:latin typeface="SerpentineSans" pitchFamily="18" charset="0"/>
                <a:cs typeface="SerpentineSans" pitchFamily="18" charset="0"/>
              </a:rPr>
              <a:t> </a:t>
            </a:r>
            <a:r>
              <a:rPr lang="en-US" sz="2400" b="1" spc="50">
                <a:ln w="11430"/>
                <a:solidFill>
                  <a:srgbClr val="FF0000"/>
                </a:solidFill>
                <a:effectLst>
                  <a:outerShdw blurRad="76200" dist="50800" dir="5400000" algn="tl" rotWithShape="0">
                    <a:srgbClr val="000000">
                      <a:alpha val="65000"/>
                    </a:srgbClr>
                  </a:outerShdw>
                </a:effectLst>
                <a:latin typeface="SerpentineSans" pitchFamily="18" charset="0"/>
                <a:cs typeface="SerpentineSans" pitchFamily="18" charset="0"/>
              </a:rPr>
              <a:t>=&gt; Điều này thể hiện sự ưu việt hơn của CNXH so với các chế độ xã hội trước đây trong lịch sử.</a:t>
            </a:r>
          </a:p>
        </p:txBody>
      </p:sp>
      <p:sp>
        <p:nvSpPr>
          <p:cNvPr id="10" name="TextBox 9"/>
          <p:cNvSpPr txBox="1">
            <a:spLocks noChangeArrowheads="1"/>
          </p:cNvSpPr>
          <p:nvPr/>
        </p:nvSpPr>
        <p:spPr bwMode="auto">
          <a:xfrm>
            <a:off x="381000" y="3667125"/>
            <a:ext cx="1447800" cy="523875"/>
          </a:xfrm>
          <a:prstGeom prst="rect">
            <a:avLst/>
          </a:prstGeom>
          <a:noFill/>
          <a:ln w="9525">
            <a:noFill/>
            <a:miter lim="800000"/>
            <a:headEnd/>
            <a:tailEnd/>
          </a:ln>
        </p:spPr>
        <p:txBody>
          <a:bodyPr>
            <a:spAutoFit/>
          </a:bodyPr>
          <a:lstStyle/>
          <a:p>
            <a:r>
              <a:rPr lang="en-US" sz="2800">
                <a:solidFill>
                  <a:srgbClr val="0000CC"/>
                </a:solidFill>
                <a:latin typeface="SerpentineSans" pitchFamily="18" charset="0"/>
                <a:ea typeface="SerpentineSans" pitchFamily="18" charset="0"/>
                <a:cs typeface="SerpentineSans" pitchFamily="18" charset="0"/>
              </a:rPr>
              <a:t>Vì:</a:t>
            </a:r>
          </a:p>
        </p:txBody>
      </p:sp>
      <p:sp>
        <p:nvSpPr>
          <p:cNvPr id="12" name="Text Box 5"/>
          <p:cNvSpPr txBox="1">
            <a:spLocks noChangeArrowheads="1"/>
          </p:cNvSpPr>
          <p:nvPr/>
        </p:nvSpPr>
        <p:spPr bwMode="auto">
          <a:xfrm>
            <a:off x="228600" y="1143000"/>
            <a:ext cx="8686800" cy="146084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spcBef>
                <a:spcPct val="20000"/>
              </a:spcBef>
              <a:buClr>
                <a:schemeClr val="hlink"/>
              </a:buClr>
              <a:buSzPct val="65000"/>
              <a:defRPr/>
            </a:pPr>
            <a:r>
              <a:rPr kumimoji="1" lang="en-US" sz="2800" b="1" spc="50" dirty="0">
                <a:ln w="11430"/>
                <a:solidFill>
                  <a:srgbClr val="0000CC"/>
                </a:solidFill>
                <a:effectLst>
                  <a:outerShdw blurRad="76200" dist="50800" dir="5400000" algn="tl" rotWithShape="0">
                    <a:srgbClr val="000000">
                      <a:alpha val="65000"/>
                    </a:srgbClr>
                  </a:outerShdw>
                </a:effectLst>
                <a:latin typeface="SerpentineSans" pitchFamily="18" charset="0"/>
              </a:rPr>
              <a:t>a) </a:t>
            </a:r>
            <a:r>
              <a:rPr kumimoji="1" lang="en-US" sz="2800" b="1" spc="50" dirty="0" err="1">
                <a:ln w="11430"/>
                <a:solidFill>
                  <a:srgbClr val="0000CC"/>
                </a:solidFill>
                <a:effectLst>
                  <a:outerShdw blurRad="76200" dist="50800" dir="5400000" algn="tl" rotWithShape="0">
                    <a:srgbClr val="000000">
                      <a:alpha val="65000"/>
                    </a:srgbClr>
                  </a:outerShdw>
                </a:effectLst>
                <a:latin typeface="SerpentineSans" pitchFamily="18" charset="0"/>
              </a:rPr>
              <a:t>Tính</a:t>
            </a:r>
            <a:r>
              <a:rPr kumimoji="1" lang="en-US" sz="28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800" b="1" spc="50" dirty="0" err="1">
                <a:ln w="11430"/>
                <a:solidFill>
                  <a:srgbClr val="0000CC"/>
                </a:solidFill>
                <a:effectLst>
                  <a:outerShdw blurRad="76200" dist="50800" dir="5400000" algn="tl" rotWithShape="0">
                    <a:srgbClr val="000000">
                      <a:alpha val="65000"/>
                    </a:srgbClr>
                  </a:outerShdw>
                </a:effectLst>
                <a:latin typeface="SerpentineSans" pitchFamily="18" charset="0"/>
              </a:rPr>
              <a:t>tất</a:t>
            </a:r>
            <a:r>
              <a:rPr kumimoji="1" lang="en-US" sz="28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800" b="1" spc="50" dirty="0" err="1">
                <a:ln w="11430"/>
                <a:solidFill>
                  <a:srgbClr val="0000CC"/>
                </a:solidFill>
                <a:effectLst>
                  <a:outerShdw blurRad="76200" dist="50800" dir="5400000" algn="tl" rotWithShape="0">
                    <a:srgbClr val="000000">
                      <a:alpha val="65000"/>
                    </a:srgbClr>
                  </a:outerShdw>
                </a:effectLst>
                <a:latin typeface="SerpentineSans" pitchFamily="18" charset="0"/>
              </a:rPr>
              <a:t>yếu</a:t>
            </a:r>
            <a:r>
              <a:rPr kumimoji="1" lang="en-US" sz="28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800" b="1" spc="50" dirty="0" err="1">
                <a:ln w="11430"/>
                <a:solidFill>
                  <a:srgbClr val="0000CC"/>
                </a:solidFill>
                <a:effectLst>
                  <a:outerShdw blurRad="76200" dist="50800" dir="5400000" algn="tl" rotWithShape="0">
                    <a:srgbClr val="000000">
                      <a:alpha val="65000"/>
                    </a:srgbClr>
                  </a:outerShdw>
                </a:effectLst>
                <a:latin typeface="SerpentineSans" pitchFamily="18" charset="0"/>
              </a:rPr>
              <a:t>khách</a:t>
            </a:r>
            <a:r>
              <a:rPr kumimoji="1" lang="en-US" sz="28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800" b="1" spc="50" dirty="0" err="1">
                <a:ln w="11430"/>
                <a:solidFill>
                  <a:srgbClr val="0000CC"/>
                </a:solidFill>
                <a:effectLst>
                  <a:outerShdw blurRad="76200" dist="50800" dir="5400000" algn="tl" rotWithShape="0">
                    <a:srgbClr val="000000">
                      <a:alpha val="65000"/>
                    </a:srgbClr>
                  </a:outerShdw>
                </a:effectLst>
                <a:latin typeface="SerpentineSans" pitchFamily="18" charset="0"/>
              </a:rPr>
              <a:t>quan</a:t>
            </a:r>
            <a:r>
              <a:rPr kumimoji="1" lang="en-US" sz="28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800" b="1" spc="50" dirty="0" err="1">
                <a:ln w="11430"/>
                <a:solidFill>
                  <a:srgbClr val="0000CC"/>
                </a:solidFill>
                <a:effectLst>
                  <a:outerShdw blurRad="76200" dist="50800" dir="5400000" algn="tl" rotWithShape="0">
                    <a:srgbClr val="000000">
                      <a:alpha val="65000"/>
                    </a:srgbClr>
                  </a:outerShdw>
                </a:effectLst>
                <a:latin typeface="SerpentineSans" pitchFamily="18" charset="0"/>
              </a:rPr>
              <a:t>đi</a:t>
            </a:r>
            <a:r>
              <a:rPr kumimoji="1" lang="en-US" sz="28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800" b="1" spc="50" dirty="0" err="1">
                <a:ln w="11430"/>
                <a:solidFill>
                  <a:srgbClr val="0000CC"/>
                </a:solidFill>
                <a:effectLst>
                  <a:outerShdw blurRad="76200" dist="50800" dir="5400000" algn="tl" rotWithShape="0">
                    <a:srgbClr val="000000">
                      <a:alpha val="65000"/>
                    </a:srgbClr>
                  </a:outerShdw>
                </a:effectLst>
                <a:latin typeface="SerpentineSans" pitchFamily="18" charset="0"/>
              </a:rPr>
              <a:t>lên</a:t>
            </a:r>
            <a:r>
              <a:rPr kumimoji="1" lang="en-US" sz="28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800" b="1" spc="50" dirty="0" err="1">
                <a:ln w="11430"/>
                <a:solidFill>
                  <a:srgbClr val="0000CC"/>
                </a:solidFill>
                <a:effectLst>
                  <a:outerShdw blurRad="76200" dist="50800" dir="5400000" algn="tl" rotWithShape="0">
                    <a:srgbClr val="000000">
                      <a:alpha val="65000"/>
                    </a:srgbClr>
                  </a:outerShdw>
                </a:effectLst>
                <a:latin typeface="SerpentineSans" pitchFamily="18" charset="0"/>
              </a:rPr>
              <a:t>chủ</a:t>
            </a:r>
            <a:r>
              <a:rPr kumimoji="1" lang="en-US" sz="28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800" b="1" spc="50" dirty="0" err="1">
                <a:ln w="11430"/>
                <a:solidFill>
                  <a:srgbClr val="0000CC"/>
                </a:solidFill>
                <a:effectLst>
                  <a:outerShdw blurRad="76200" dist="50800" dir="5400000" algn="tl" rotWithShape="0">
                    <a:srgbClr val="000000">
                      <a:alpha val="65000"/>
                    </a:srgbClr>
                  </a:outerShdw>
                </a:effectLst>
                <a:latin typeface="SerpentineSans" pitchFamily="18" charset="0"/>
              </a:rPr>
              <a:t>nghĩa</a:t>
            </a:r>
            <a:r>
              <a:rPr kumimoji="1" lang="en-US" sz="28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800" b="1" spc="50" dirty="0" err="1">
                <a:ln w="11430"/>
                <a:solidFill>
                  <a:srgbClr val="0000CC"/>
                </a:solidFill>
                <a:effectLst>
                  <a:outerShdw blurRad="76200" dist="50800" dir="5400000" algn="tl" rotWithShape="0">
                    <a:srgbClr val="000000">
                      <a:alpha val="65000"/>
                    </a:srgbClr>
                  </a:outerShdw>
                </a:effectLst>
                <a:latin typeface="SerpentineSans" pitchFamily="18" charset="0"/>
              </a:rPr>
              <a:t>xã</a:t>
            </a:r>
            <a:r>
              <a:rPr kumimoji="1" lang="en-US" sz="28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800" b="1" spc="50" dirty="0" err="1">
                <a:ln w="11430"/>
                <a:solidFill>
                  <a:srgbClr val="0000CC"/>
                </a:solidFill>
                <a:effectLst>
                  <a:outerShdw blurRad="76200" dist="50800" dir="5400000" algn="tl" rotWithShape="0">
                    <a:srgbClr val="000000">
                      <a:alpha val="65000"/>
                    </a:srgbClr>
                  </a:outerShdw>
                </a:effectLst>
                <a:latin typeface="SerpentineSans" pitchFamily="18" charset="0"/>
              </a:rPr>
              <a:t>hội</a:t>
            </a:r>
            <a:r>
              <a:rPr kumimoji="1" lang="en-US" sz="2800" b="1" spc="50" dirty="0">
                <a:ln w="11430"/>
                <a:solidFill>
                  <a:srgbClr val="0000CC"/>
                </a:solidFill>
                <a:effectLst>
                  <a:outerShdw blurRad="76200" dist="50800" dir="5400000" algn="tl" rotWithShape="0">
                    <a:srgbClr val="000000">
                      <a:alpha val="65000"/>
                    </a:srgbClr>
                  </a:outerShdw>
                </a:effectLst>
                <a:latin typeface="SerpentineSans" pitchFamily="18" charset="0"/>
              </a:rPr>
              <a:t> ở </a:t>
            </a:r>
            <a:r>
              <a:rPr kumimoji="1" lang="en-US" sz="2800" b="1" spc="50" dirty="0" err="1">
                <a:ln w="11430"/>
                <a:solidFill>
                  <a:srgbClr val="0000CC"/>
                </a:solidFill>
                <a:effectLst>
                  <a:outerShdw blurRad="76200" dist="50800" dir="5400000" algn="tl" rotWithShape="0">
                    <a:srgbClr val="000000">
                      <a:alpha val="65000"/>
                    </a:srgbClr>
                  </a:outerShdw>
                </a:effectLst>
                <a:latin typeface="SerpentineSans" pitchFamily="18" charset="0"/>
              </a:rPr>
              <a:t>Việt</a:t>
            </a:r>
            <a:r>
              <a:rPr kumimoji="1" lang="en-US" sz="2800" b="1" spc="50" dirty="0">
                <a:ln w="11430"/>
                <a:solidFill>
                  <a:srgbClr val="0000CC"/>
                </a:solidFill>
                <a:effectLst>
                  <a:outerShdw blurRad="76200" dist="50800" dir="5400000" algn="tl" rotWithShape="0">
                    <a:srgbClr val="000000">
                      <a:alpha val="65000"/>
                    </a:srgbClr>
                  </a:outerShdw>
                </a:effectLst>
                <a:latin typeface="SerpentineSans" pitchFamily="18" charset="0"/>
              </a:rPr>
              <a:t> Nam</a:t>
            </a:r>
          </a:p>
          <a:p>
            <a:pPr marL="609600" indent="-609600" eaLnBrk="0" hangingPunct="0">
              <a:spcBef>
                <a:spcPct val="50000"/>
              </a:spcBef>
              <a:defRPr/>
            </a:pPr>
            <a:endParaRPr lang="en-US" sz="2800" b="1" spc="50" dirty="0">
              <a:ln w="11430"/>
              <a:solidFill>
                <a:srgbClr val="0000CC"/>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diamond(in)">
                                      <p:cBhvr>
                                        <p:cTn id="7" dur="2000"/>
                                        <p:tgtEl>
                                          <p:spTgt spid="9216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ChangeArrowheads="1"/>
          </p:cNvSpPr>
          <p:nvPr/>
        </p:nvSpPr>
        <p:spPr bwMode="auto">
          <a:xfrm>
            <a:off x="152400" y="2895600"/>
            <a:ext cx="8839200" cy="519113"/>
          </a:xfrm>
          <a:prstGeom prst="rect">
            <a:avLst/>
          </a:prstGeom>
          <a:noFill/>
          <a:ln w="9525">
            <a:noFill/>
            <a:miter lim="800000"/>
            <a:headEnd/>
            <a:tailEnd/>
          </a:ln>
          <a:effectLst/>
        </p:spPr>
        <p:txBody>
          <a:bodyPr>
            <a:spAutoFit/>
          </a:bodyPr>
          <a:lstStyle/>
          <a:p>
            <a:pPr>
              <a:spcBef>
                <a:spcPct val="20000"/>
              </a:spcBef>
              <a:buClr>
                <a:schemeClr val="hlink"/>
              </a:buClr>
              <a:buSzPct val="65000"/>
              <a:buFont typeface="Wingdings" pitchFamily="2" charset="2"/>
              <a:buNone/>
              <a:defRPr/>
            </a:pPr>
            <a:r>
              <a:rPr lang="en-US" sz="2800" b="1">
                <a:effectLst>
                  <a:outerShdw blurRad="38100" dist="38100" dir="2700000" algn="tl">
                    <a:srgbClr val="000000"/>
                  </a:outerShdw>
                </a:effectLst>
              </a:rPr>
              <a:t>    </a:t>
            </a:r>
          </a:p>
        </p:txBody>
      </p:sp>
      <p:sp>
        <p:nvSpPr>
          <p:cNvPr id="11" name="WordArt 7"/>
          <p:cNvSpPr>
            <a:spLocks noChangeArrowheads="1" noChangeShapeType="1" noTextEdit="1"/>
          </p:cNvSpPr>
          <p:nvPr/>
        </p:nvSpPr>
        <p:spPr bwMode="auto">
          <a:xfrm>
            <a:off x="304800" y="1676400"/>
            <a:ext cx="6858000" cy="381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ndParaRPr>
          </a:p>
        </p:txBody>
      </p:sp>
      <p:sp>
        <p:nvSpPr>
          <p:cNvPr id="7" name="WordArt 9"/>
          <p:cNvSpPr>
            <a:spLocks noChangeArrowheads="1" noChangeShapeType="1" noTextEdit="1"/>
          </p:cNvSpPr>
          <p:nvPr/>
        </p:nvSpPr>
        <p:spPr bwMode="auto">
          <a:xfrm>
            <a:off x="1295400" y="228600"/>
            <a:ext cx="6400800" cy="112395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Bài 8 </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CHỦ NGHĨA XÃ HỘI</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(Tiết 2) </a:t>
            </a:r>
          </a:p>
        </p:txBody>
      </p:sp>
      <p:sp>
        <p:nvSpPr>
          <p:cNvPr id="8" name="TextBox 7"/>
          <p:cNvSpPr txBox="1"/>
          <p:nvPr/>
        </p:nvSpPr>
        <p:spPr>
          <a:xfrm>
            <a:off x="228600" y="3200400"/>
            <a:ext cx="8763000" cy="76993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a:ln w="11430"/>
                <a:effectLst>
                  <a:outerShdw blurRad="76200" dist="50800" dir="5400000" algn="tl" rotWithShape="0">
                    <a:srgbClr val="000000">
                      <a:alpha val="65000"/>
                    </a:srgbClr>
                  </a:outerShdw>
                </a:effectLst>
                <a:latin typeface="Arial Narrow" pitchFamily="34" charset="0"/>
                <a:cs typeface="SerpentineSans" pitchFamily="18" charset="0"/>
              </a:rPr>
              <a:t>-  </a:t>
            </a: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Việc làm đúng đắn.</a:t>
            </a:r>
          </a:p>
          <a:p>
            <a:pPr>
              <a:defRPr/>
            </a:pPr>
            <a:endParaRPr lang="en-US" b="1" spc="50">
              <a:ln w="11430"/>
              <a:effectLst>
                <a:outerShdw blurRad="76200" dist="50800" dir="5400000" algn="tl" rotWithShape="0">
                  <a:srgbClr val="000000">
                    <a:alpha val="65000"/>
                  </a:srgbClr>
                </a:outerShdw>
              </a:effectLst>
            </a:endParaRPr>
          </a:p>
        </p:txBody>
      </p:sp>
      <p:sp>
        <p:nvSpPr>
          <p:cNvPr id="10" name="TextBox 9"/>
          <p:cNvSpPr txBox="1"/>
          <p:nvPr/>
        </p:nvSpPr>
        <p:spPr>
          <a:xfrm>
            <a:off x="228600" y="3657600"/>
            <a:ext cx="8686800" cy="8302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 Phù hợp với điều kiện lịch sử.</a:t>
            </a:r>
          </a:p>
          <a:p>
            <a:pPr>
              <a:defRPr/>
            </a:pPr>
            <a:endParaRPr lang="en-US" sz="2400" b="1" spc="50">
              <a:ln w="11430"/>
              <a:effectLst>
                <a:outerShdw blurRad="76200" dist="50800" dir="5400000" algn="tl" rotWithShape="0">
                  <a:srgbClr val="000000">
                    <a:alpha val="65000"/>
                  </a:srgbClr>
                </a:outerShdw>
              </a:effectLst>
            </a:endParaRPr>
          </a:p>
        </p:txBody>
      </p:sp>
      <p:sp>
        <p:nvSpPr>
          <p:cNvPr id="12" name="TextBox 11"/>
          <p:cNvSpPr txBox="1"/>
          <p:nvPr/>
        </p:nvSpPr>
        <p:spPr>
          <a:xfrm>
            <a:off x="228600" y="4114800"/>
            <a:ext cx="8915400" cy="76993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 Phù hợp với nguyện vọng chính đáng của nhân dân.</a:t>
            </a:r>
          </a:p>
          <a:p>
            <a:pPr>
              <a:defRPr/>
            </a:pPr>
            <a:endParaRPr lang="en-US" b="1" spc="50">
              <a:ln w="11430"/>
              <a:effectLst>
                <a:outerShdw blurRad="76200" dist="50800" dir="5400000" algn="tl" rotWithShape="0">
                  <a:srgbClr val="000000">
                    <a:alpha val="65000"/>
                  </a:srgbClr>
                </a:outerShdw>
              </a:effectLst>
            </a:endParaRPr>
          </a:p>
        </p:txBody>
      </p:sp>
      <p:sp>
        <p:nvSpPr>
          <p:cNvPr id="13" name="TextBox 12"/>
          <p:cNvSpPr txBox="1"/>
          <p:nvPr/>
        </p:nvSpPr>
        <p:spPr>
          <a:xfrm>
            <a:off x="249237" y="4584700"/>
            <a:ext cx="8915400" cy="8921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a:ln w="11430"/>
                <a:effectLst>
                  <a:outerShdw blurRad="76200" dist="50800" dir="5400000" algn="tl" rotWithShape="0">
                    <a:srgbClr val="000000">
                      <a:alpha val="65000"/>
                    </a:srgbClr>
                  </a:outerShdw>
                </a:effectLst>
                <a:latin typeface="SerpentineSans" pitchFamily="18" charset="0"/>
                <a:cs typeface="SerpentineSans" pitchFamily="18" charset="0"/>
              </a:rPr>
              <a:t>- Phù hợp với xu thế thời đại.</a:t>
            </a:r>
          </a:p>
          <a:p>
            <a:pPr>
              <a:defRPr/>
            </a:pPr>
            <a:endParaRPr lang="en-US" sz="2800" b="1" spc="50">
              <a:ln w="11430"/>
              <a:effectLst>
                <a:outerShdw blurRad="76200" dist="50800" dir="5400000" algn="tl" rotWithShape="0">
                  <a:srgbClr val="000000">
                    <a:alpha val="65000"/>
                  </a:srgbClr>
                </a:outerShdw>
              </a:effectLst>
            </a:endParaRPr>
          </a:p>
        </p:txBody>
      </p:sp>
      <p:sp>
        <p:nvSpPr>
          <p:cNvPr id="14" name="Text Box 5"/>
          <p:cNvSpPr txBox="1">
            <a:spLocks noChangeArrowheads="1"/>
          </p:cNvSpPr>
          <p:nvPr/>
        </p:nvSpPr>
        <p:spPr bwMode="auto">
          <a:xfrm>
            <a:off x="228600" y="2133600"/>
            <a:ext cx="8686800" cy="149271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spcBef>
                <a:spcPct val="20000"/>
              </a:spcBef>
              <a:buClr>
                <a:schemeClr val="hlink"/>
              </a:buClr>
              <a:buSzPct val="65000"/>
              <a:defRPr/>
            </a:pPr>
            <a:r>
              <a:rPr kumimoji="1" lang="en-US" sz="2600" b="1" spc="50">
                <a:ln w="11430"/>
                <a:solidFill>
                  <a:srgbClr val="0000CC"/>
                </a:solidFill>
                <a:effectLst>
                  <a:outerShdw blurRad="76200" dist="50800" dir="5400000" algn="tl" rotWithShape="0">
                    <a:srgbClr val="000000">
                      <a:alpha val="65000"/>
                    </a:srgbClr>
                  </a:outerShdw>
                </a:effectLst>
                <a:latin typeface="SerpentineSans" pitchFamily="18" charset="0"/>
              </a:rPr>
              <a:t>a) Tính tất yếu khách quan đi lên chủ nghĩa xã hội ở Việt Nam</a:t>
            </a:r>
          </a:p>
          <a:p>
            <a:pPr marL="609600" indent="-609600" eaLnBrk="0" hangingPunct="0">
              <a:spcBef>
                <a:spcPct val="50000"/>
              </a:spcBef>
              <a:defRPr/>
            </a:pPr>
            <a:endParaRPr lang="en-US" sz="2600" b="1" spc="50">
              <a:ln w="11430"/>
              <a:solidFill>
                <a:srgbClr val="0000CC"/>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3" name="Rectangle 9"/>
          <p:cNvSpPr>
            <a:spLocks noChangeArrowheads="1"/>
          </p:cNvSpPr>
          <p:nvPr/>
        </p:nvSpPr>
        <p:spPr bwMode="auto">
          <a:xfrm>
            <a:off x="4953000" y="1981200"/>
            <a:ext cx="3886200" cy="4724400"/>
          </a:xfrm>
          <a:prstGeom prst="rect">
            <a:avLst/>
          </a:prstGeom>
          <a:solidFill>
            <a:schemeClr val="accent2">
              <a:lumMod val="20000"/>
              <a:lumOff val="80000"/>
            </a:schemeClr>
          </a:solidFill>
          <a:ln w="28575">
            <a:solidFill>
              <a:srgbClr val="FFFF00"/>
            </a:solidFill>
            <a:miter lim="800000"/>
            <a:headEnd/>
            <a:tailEnd/>
          </a:ln>
          <a:effectLst/>
        </p:spPr>
        <p:txBody>
          <a:bodyPr wrap="none" anchor="ctr"/>
          <a:lstStyle/>
          <a:p>
            <a:pPr eaLnBrk="0" hangingPunct="0">
              <a:defRPr/>
            </a:pPr>
            <a:endParaRPr lang="en-US"/>
          </a:p>
        </p:txBody>
      </p:sp>
      <p:sp>
        <p:nvSpPr>
          <p:cNvPr id="88069" name="Rectangle 5"/>
          <p:cNvSpPr>
            <a:spLocks noChangeArrowheads="1"/>
          </p:cNvSpPr>
          <p:nvPr/>
        </p:nvSpPr>
        <p:spPr bwMode="auto">
          <a:xfrm>
            <a:off x="5105400" y="1981200"/>
            <a:ext cx="3657600" cy="477053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19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Mục tiêu "dân giàu, nước mạnh, xã hội công bằng, dân chủ, văn minh" được Đảng khẳng định có sức mạnh cổ vũ hết sức to lớn trong công cuộc đổi mới toàn diện đất nước, hối thúc toàn dân vào cuộc chiến chống nghèo nàn, lạc hậu; đặc biệt là khuyến khích mạnh mẽ doanh nhân thuộc mọi thành phần kinh tế đầu tư sản xuất kinh doanh, ra sức "làm giàu" cho mình và cho đất nước.  </a:t>
            </a:r>
          </a:p>
        </p:txBody>
      </p:sp>
      <p:pic>
        <p:nvPicPr>
          <p:cNvPr id="29700" name="Picture 11" descr="bacho-cd%20copy"/>
          <p:cNvPicPr>
            <a:picLocks noChangeAspect="1" noChangeArrowheads="1"/>
          </p:cNvPicPr>
          <p:nvPr/>
        </p:nvPicPr>
        <p:blipFill>
          <a:blip r:embed="rId2"/>
          <a:srcRect/>
          <a:stretch>
            <a:fillRect/>
          </a:stretch>
        </p:blipFill>
        <p:spPr bwMode="auto">
          <a:xfrm>
            <a:off x="228600" y="1981200"/>
            <a:ext cx="4572000" cy="4648200"/>
          </a:xfrm>
          <a:prstGeom prst="rect">
            <a:avLst/>
          </a:prstGeom>
          <a:noFill/>
          <a:ln w="38100">
            <a:solidFill>
              <a:srgbClr val="FF00FF"/>
            </a:solidFill>
            <a:miter lim="800000"/>
            <a:headEnd/>
            <a:tailEnd/>
          </a:ln>
        </p:spPr>
      </p:pic>
      <p:sp>
        <p:nvSpPr>
          <p:cNvPr id="11" name="WordArt 7"/>
          <p:cNvSpPr>
            <a:spLocks noChangeArrowheads="1" noChangeShapeType="1" noTextEdit="1"/>
          </p:cNvSpPr>
          <p:nvPr/>
        </p:nvSpPr>
        <p:spPr bwMode="auto">
          <a:xfrm>
            <a:off x="304800" y="1219200"/>
            <a:ext cx="6858000" cy="381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8073"/>
                                        </p:tgtEl>
                                        <p:attrNameLst>
                                          <p:attrName>style.visibility</p:attrName>
                                        </p:attrNameLst>
                                      </p:cBhvr>
                                      <p:to>
                                        <p:strVal val="visible"/>
                                      </p:to>
                                    </p:set>
                                    <p:animEffect transition="in" filter="diamond(in)">
                                      <p:cBhvr>
                                        <p:cTn id="7" dur="2000"/>
                                        <p:tgtEl>
                                          <p:spTgt spid="8807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8069"/>
                                        </p:tgtEl>
                                        <p:attrNameLst>
                                          <p:attrName>style.visibility</p:attrName>
                                        </p:attrNameLst>
                                      </p:cBhvr>
                                      <p:to>
                                        <p:strVal val="visible"/>
                                      </p:to>
                                    </p:set>
                                    <p:animEffect transition="in" filter="diamond(in)">
                                      <p:cBhvr>
                                        <p:cTn id="12" dur="20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txBox="1">
            <a:spLocks noChangeArrowheads="1"/>
          </p:cNvSpPr>
          <p:nvPr/>
        </p:nvSpPr>
        <p:spPr>
          <a:xfrm>
            <a:off x="228600" y="1828800"/>
            <a:ext cx="87630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kumimoji="1" lang="en-US" sz="2500" b="1" spc="50" dirty="0">
                <a:ln w="11430"/>
                <a:solidFill>
                  <a:srgbClr val="0000CC"/>
                </a:solidFill>
                <a:effectLst>
                  <a:outerShdw blurRad="76200" dist="50800" dir="5400000" algn="tl" rotWithShape="0">
                    <a:srgbClr val="000000">
                      <a:alpha val="65000"/>
                    </a:srgbClr>
                  </a:outerShdw>
                </a:effectLst>
                <a:latin typeface="SerpentineSans" pitchFamily="18" charset="0"/>
              </a:rPr>
              <a:t>b) </a:t>
            </a:r>
            <a:r>
              <a:rPr kumimoji="1" lang="en-US" sz="2500" b="1" spc="50" dirty="0" err="1">
                <a:ln w="11430"/>
                <a:solidFill>
                  <a:srgbClr val="0000CC"/>
                </a:solidFill>
                <a:effectLst>
                  <a:outerShdw blurRad="76200" dist="50800" dir="5400000" algn="tl" rotWithShape="0">
                    <a:srgbClr val="000000">
                      <a:alpha val="65000"/>
                    </a:srgbClr>
                  </a:outerShdw>
                </a:effectLst>
                <a:latin typeface="SerpentineSans" pitchFamily="18" charset="0"/>
              </a:rPr>
              <a:t>Đặc</a:t>
            </a:r>
            <a:r>
              <a:rPr kumimoji="1" lang="en-US" sz="25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500" b="1" spc="50" dirty="0" err="1">
                <a:ln w="11430"/>
                <a:solidFill>
                  <a:srgbClr val="0000CC"/>
                </a:solidFill>
                <a:effectLst>
                  <a:outerShdw blurRad="76200" dist="50800" dir="5400000" algn="tl" rotWithShape="0">
                    <a:srgbClr val="000000">
                      <a:alpha val="65000"/>
                    </a:srgbClr>
                  </a:outerShdw>
                </a:effectLst>
                <a:latin typeface="SerpentineSans" pitchFamily="18" charset="0"/>
              </a:rPr>
              <a:t>điểm</a:t>
            </a:r>
            <a:r>
              <a:rPr kumimoji="1" lang="en-US" sz="25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500" b="1" spc="50" dirty="0" err="1">
                <a:ln w="11430"/>
                <a:solidFill>
                  <a:srgbClr val="0000CC"/>
                </a:solidFill>
                <a:effectLst>
                  <a:outerShdw blurRad="76200" dist="50800" dir="5400000" algn="tl" rotWithShape="0">
                    <a:srgbClr val="000000">
                      <a:alpha val="65000"/>
                    </a:srgbClr>
                  </a:outerShdw>
                </a:effectLst>
                <a:latin typeface="SerpentineSans" pitchFamily="18" charset="0"/>
              </a:rPr>
              <a:t>của</a:t>
            </a:r>
            <a:r>
              <a:rPr kumimoji="1" lang="en-US" sz="25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500" b="1" spc="50" dirty="0" err="1">
                <a:ln w="11430"/>
                <a:solidFill>
                  <a:srgbClr val="0000CC"/>
                </a:solidFill>
                <a:effectLst>
                  <a:outerShdw blurRad="76200" dist="50800" dir="5400000" algn="tl" rotWithShape="0">
                    <a:srgbClr val="000000">
                      <a:alpha val="65000"/>
                    </a:srgbClr>
                  </a:outerShdw>
                </a:effectLst>
                <a:latin typeface="SerpentineSans" pitchFamily="18" charset="0"/>
              </a:rPr>
              <a:t>thời</a:t>
            </a:r>
            <a:r>
              <a:rPr kumimoji="1" lang="en-US" sz="25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500" b="1" spc="50" dirty="0" err="1">
                <a:ln w="11430"/>
                <a:solidFill>
                  <a:srgbClr val="0000CC"/>
                </a:solidFill>
                <a:effectLst>
                  <a:outerShdw blurRad="76200" dist="50800" dir="5400000" algn="tl" rotWithShape="0">
                    <a:srgbClr val="000000">
                      <a:alpha val="65000"/>
                    </a:srgbClr>
                  </a:outerShdw>
                </a:effectLst>
                <a:latin typeface="SerpentineSans" pitchFamily="18" charset="0"/>
              </a:rPr>
              <a:t>kì</a:t>
            </a:r>
            <a:r>
              <a:rPr kumimoji="1" lang="en-US" sz="25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500" b="1" spc="50" dirty="0" err="1">
                <a:ln w="11430"/>
                <a:solidFill>
                  <a:srgbClr val="0000CC"/>
                </a:solidFill>
                <a:effectLst>
                  <a:outerShdw blurRad="76200" dist="50800" dir="5400000" algn="tl" rotWithShape="0">
                    <a:srgbClr val="000000">
                      <a:alpha val="65000"/>
                    </a:srgbClr>
                  </a:outerShdw>
                </a:effectLst>
                <a:latin typeface="SerpentineSans" pitchFamily="18" charset="0"/>
              </a:rPr>
              <a:t>quá</a:t>
            </a:r>
            <a:r>
              <a:rPr kumimoji="1" lang="en-US" sz="25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500" b="1" spc="50" dirty="0" err="1">
                <a:ln w="11430"/>
                <a:solidFill>
                  <a:srgbClr val="0000CC"/>
                </a:solidFill>
                <a:effectLst>
                  <a:outerShdw blurRad="76200" dist="50800" dir="5400000" algn="tl" rotWithShape="0">
                    <a:srgbClr val="000000">
                      <a:alpha val="65000"/>
                    </a:srgbClr>
                  </a:outerShdw>
                </a:effectLst>
                <a:latin typeface="SerpentineSans" pitchFamily="18" charset="0"/>
              </a:rPr>
              <a:t>độ</a:t>
            </a:r>
            <a:r>
              <a:rPr kumimoji="1" lang="en-US" sz="25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500" b="1" spc="50" dirty="0" err="1">
                <a:ln w="11430"/>
                <a:solidFill>
                  <a:srgbClr val="0000CC"/>
                </a:solidFill>
                <a:effectLst>
                  <a:outerShdw blurRad="76200" dist="50800" dir="5400000" algn="tl" rotWithShape="0">
                    <a:srgbClr val="000000">
                      <a:alpha val="65000"/>
                    </a:srgbClr>
                  </a:outerShdw>
                </a:effectLst>
                <a:latin typeface="SerpentineSans" pitchFamily="18" charset="0"/>
              </a:rPr>
              <a:t>lên</a:t>
            </a:r>
            <a:r>
              <a:rPr kumimoji="1" lang="en-US" sz="25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500" b="1" spc="50" dirty="0" err="1">
                <a:ln w="11430"/>
                <a:solidFill>
                  <a:srgbClr val="0000CC"/>
                </a:solidFill>
                <a:effectLst>
                  <a:outerShdw blurRad="76200" dist="50800" dir="5400000" algn="tl" rotWithShape="0">
                    <a:srgbClr val="000000">
                      <a:alpha val="65000"/>
                    </a:srgbClr>
                  </a:outerShdw>
                </a:effectLst>
                <a:latin typeface="SerpentineSans" pitchFamily="18" charset="0"/>
              </a:rPr>
              <a:t>chủ</a:t>
            </a:r>
            <a:r>
              <a:rPr kumimoji="1" lang="en-US" sz="25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500" b="1" spc="50" dirty="0" err="1">
                <a:ln w="11430"/>
                <a:solidFill>
                  <a:srgbClr val="0000CC"/>
                </a:solidFill>
                <a:effectLst>
                  <a:outerShdw blurRad="76200" dist="50800" dir="5400000" algn="tl" rotWithShape="0">
                    <a:srgbClr val="000000">
                      <a:alpha val="65000"/>
                    </a:srgbClr>
                  </a:outerShdw>
                </a:effectLst>
                <a:latin typeface="SerpentineSans" pitchFamily="18" charset="0"/>
              </a:rPr>
              <a:t>nghĩa</a:t>
            </a:r>
            <a:r>
              <a:rPr kumimoji="1" lang="en-US" sz="25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500" b="1" spc="50" dirty="0" err="1">
                <a:ln w="11430"/>
                <a:solidFill>
                  <a:srgbClr val="0000CC"/>
                </a:solidFill>
                <a:effectLst>
                  <a:outerShdw blurRad="76200" dist="50800" dir="5400000" algn="tl" rotWithShape="0">
                    <a:srgbClr val="000000">
                      <a:alpha val="65000"/>
                    </a:srgbClr>
                  </a:outerShdw>
                </a:effectLst>
                <a:latin typeface="SerpentineSans" pitchFamily="18" charset="0"/>
              </a:rPr>
              <a:t>xã</a:t>
            </a:r>
            <a:r>
              <a:rPr kumimoji="1" lang="en-US" sz="25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500" b="1" spc="50" dirty="0" err="1">
                <a:ln w="11430"/>
                <a:solidFill>
                  <a:srgbClr val="0000CC"/>
                </a:solidFill>
                <a:effectLst>
                  <a:outerShdw blurRad="76200" dist="50800" dir="5400000" algn="tl" rotWithShape="0">
                    <a:srgbClr val="000000">
                      <a:alpha val="65000"/>
                    </a:srgbClr>
                  </a:outerShdw>
                </a:effectLst>
                <a:latin typeface="SerpentineSans" pitchFamily="18" charset="0"/>
              </a:rPr>
              <a:t>hội</a:t>
            </a:r>
            <a:r>
              <a:rPr kumimoji="1" lang="en-US" sz="2500" b="1" spc="50" dirty="0">
                <a:ln w="11430"/>
                <a:solidFill>
                  <a:srgbClr val="0000CC"/>
                </a:solidFill>
                <a:effectLst>
                  <a:outerShdw blurRad="76200" dist="50800" dir="5400000" algn="tl" rotWithShape="0">
                    <a:srgbClr val="000000">
                      <a:alpha val="65000"/>
                    </a:srgbClr>
                  </a:outerShdw>
                </a:effectLst>
                <a:latin typeface="SerpentineSans" pitchFamily="18" charset="0"/>
              </a:rPr>
              <a:t> ở </a:t>
            </a:r>
            <a:r>
              <a:rPr kumimoji="1" lang="en-US" sz="2500" b="1" spc="50" dirty="0" err="1">
                <a:ln w="11430"/>
                <a:solidFill>
                  <a:srgbClr val="0000CC"/>
                </a:solidFill>
                <a:effectLst>
                  <a:outerShdw blurRad="76200" dist="50800" dir="5400000" algn="tl" rotWithShape="0">
                    <a:srgbClr val="000000">
                      <a:alpha val="65000"/>
                    </a:srgbClr>
                  </a:outerShdw>
                </a:effectLst>
                <a:latin typeface="SerpentineSans" pitchFamily="18" charset="0"/>
              </a:rPr>
              <a:t>nước</a:t>
            </a:r>
            <a:r>
              <a:rPr kumimoji="1" lang="en-US" sz="2500" b="1" spc="50" dirty="0">
                <a:ln w="11430"/>
                <a:solidFill>
                  <a:srgbClr val="0000CC"/>
                </a:solidFill>
                <a:effectLst>
                  <a:outerShdw blurRad="76200" dist="50800" dir="5400000" algn="tl" rotWithShape="0">
                    <a:srgbClr val="000000">
                      <a:alpha val="65000"/>
                    </a:srgbClr>
                  </a:outerShdw>
                </a:effectLst>
                <a:latin typeface="SerpentineSans" pitchFamily="18" charset="0"/>
              </a:rPr>
              <a:t> </a:t>
            </a:r>
            <a:r>
              <a:rPr kumimoji="1" lang="en-US" sz="2500" b="1" spc="50" dirty="0" err="1">
                <a:ln w="11430"/>
                <a:solidFill>
                  <a:srgbClr val="0000CC"/>
                </a:solidFill>
                <a:effectLst>
                  <a:outerShdw blurRad="76200" dist="50800" dir="5400000" algn="tl" rotWithShape="0">
                    <a:srgbClr val="000000">
                      <a:alpha val="65000"/>
                    </a:srgbClr>
                  </a:outerShdw>
                </a:effectLst>
                <a:latin typeface="SerpentineSans" pitchFamily="18" charset="0"/>
              </a:rPr>
              <a:t>ta</a:t>
            </a:r>
            <a:r>
              <a:rPr kumimoji="1" lang="en-US" sz="2500" b="1" spc="50" dirty="0" smtClean="0">
                <a:ln w="11430"/>
                <a:solidFill>
                  <a:srgbClr val="0000CC"/>
                </a:solidFill>
                <a:effectLst>
                  <a:outerShdw blurRad="76200" dist="50800" dir="5400000" algn="tl" rotWithShape="0">
                    <a:srgbClr val="000000">
                      <a:alpha val="65000"/>
                    </a:srgbClr>
                  </a:outerShdw>
                </a:effectLst>
                <a:latin typeface="SerpentineSans" pitchFamily="18" charset="0"/>
              </a:rPr>
              <a:t>. (HD HS TỰ HỌC)</a:t>
            </a:r>
            <a:endParaRPr kumimoji="1" lang="en-US" sz="2500" b="1" spc="50" dirty="0">
              <a:ln w="11430"/>
              <a:solidFill>
                <a:srgbClr val="0000CC"/>
              </a:solidFill>
              <a:effectLst>
                <a:outerShdw blurRad="76200" dist="50800" dir="5400000" algn="tl" rotWithShape="0">
                  <a:srgbClr val="000000">
                    <a:alpha val="65000"/>
                  </a:srgbClr>
                </a:outerShdw>
              </a:effectLst>
              <a:latin typeface="SerpentineSans" pitchFamily="18" charset="0"/>
            </a:endParaRPr>
          </a:p>
        </p:txBody>
      </p:sp>
      <p:sp>
        <p:nvSpPr>
          <p:cNvPr id="15" name="WordArt 7"/>
          <p:cNvSpPr>
            <a:spLocks noChangeArrowheads="1" noChangeShapeType="1" noTextEdit="1"/>
          </p:cNvSpPr>
          <p:nvPr/>
        </p:nvSpPr>
        <p:spPr bwMode="auto">
          <a:xfrm>
            <a:off x="228600" y="1371600"/>
            <a:ext cx="6858001" cy="381001"/>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ndParaRPr>
          </a:p>
        </p:txBody>
      </p:sp>
      <p:sp>
        <p:nvSpPr>
          <p:cNvPr id="7" name="WordArt 9"/>
          <p:cNvSpPr>
            <a:spLocks noChangeArrowheads="1" noChangeShapeType="1" noTextEdit="1"/>
          </p:cNvSpPr>
          <p:nvPr/>
        </p:nvSpPr>
        <p:spPr bwMode="auto">
          <a:xfrm>
            <a:off x="1295400" y="228600"/>
            <a:ext cx="6400800" cy="97155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Bài 8 </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CHỦ NGHĨA XÃ HỘI</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(Tiết 2)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514600" y="5867400"/>
            <a:ext cx="6477000" cy="762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2514600" y="4876800"/>
            <a:ext cx="6477000" cy="762000"/>
          </a:xfrm>
          <a:prstGeom prst="rect">
            <a:avLst/>
          </a:prstGeom>
          <a:solidFill>
            <a:srgbClr val="00B0F0"/>
          </a:solidFill>
          <a:ln>
            <a:solidFill>
              <a:srgbClr val="A919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2514600" y="3962400"/>
            <a:ext cx="6477000" cy="76200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2514600" y="2971800"/>
            <a:ext cx="6477000" cy="838200"/>
          </a:xfrm>
          <a:prstGeom prst="rect">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0"/>
          <p:cNvSpPr txBox="1">
            <a:spLocks noChangeArrowheads="1"/>
          </p:cNvSpPr>
          <p:nvPr/>
        </p:nvSpPr>
        <p:spPr>
          <a:xfrm>
            <a:off x="228600" y="1828800"/>
            <a:ext cx="87630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kumimoji="1" lang="en-US" sz="2500" b="1" spc="50">
                <a:ln w="11430"/>
                <a:solidFill>
                  <a:srgbClr val="0000CC"/>
                </a:solidFill>
                <a:effectLst>
                  <a:outerShdw blurRad="76200" dist="50800" dir="5400000" algn="tl" rotWithShape="0">
                    <a:srgbClr val="000000">
                      <a:alpha val="65000"/>
                    </a:srgbClr>
                  </a:outerShdw>
                </a:effectLst>
                <a:latin typeface="SerpentineSans" pitchFamily="18" charset="0"/>
              </a:rPr>
              <a:t>b) Đặc điểm của thời kì quá độ lên chủ nghĩa xã hội ở nước ta.</a:t>
            </a:r>
          </a:p>
        </p:txBody>
      </p:sp>
      <p:sp>
        <p:nvSpPr>
          <p:cNvPr id="15" name="WordArt 7"/>
          <p:cNvSpPr>
            <a:spLocks noChangeArrowheads="1" noChangeShapeType="1" noTextEdit="1"/>
          </p:cNvSpPr>
          <p:nvPr/>
        </p:nvSpPr>
        <p:spPr bwMode="auto">
          <a:xfrm>
            <a:off x="228600" y="1371600"/>
            <a:ext cx="6858001" cy="381001"/>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ndParaRPr>
          </a:p>
        </p:txBody>
      </p:sp>
      <p:sp>
        <p:nvSpPr>
          <p:cNvPr id="7" name="WordArt 9"/>
          <p:cNvSpPr>
            <a:spLocks noChangeArrowheads="1" noChangeShapeType="1" noTextEdit="1"/>
          </p:cNvSpPr>
          <p:nvPr/>
        </p:nvSpPr>
        <p:spPr bwMode="auto">
          <a:xfrm>
            <a:off x="1295400" y="228600"/>
            <a:ext cx="6400800" cy="97155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Bài 8 </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CHỦ NGHĨA XÃ HỘI</a:t>
            </a:r>
          </a:p>
          <a:p>
            <a:pPr algn="ctr" eaLnBrk="0" hangingPunct="0">
              <a:defRPr/>
            </a:pPr>
            <a:r>
              <a:rPr kumimoji="1" lang="en-US" sz="2600" b="1">
                <a:ln w="11430"/>
                <a:solidFill>
                  <a:srgbClr val="0000CC"/>
                </a:solidFill>
                <a:effectLst>
                  <a:outerShdw blurRad="50800" dist="39000" dir="5460000" algn="tl">
                    <a:srgbClr val="000000">
                      <a:alpha val="38000"/>
                    </a:srgbClr>
                  </a:outerShdw>
                </a:effectLst>
                <a:latin typeface="SerpentineSans" pitchFamily="18" charset="0"/>
              </a:rPr>
              <a:t>(Tiết 2) </a:t>
            </a:r>
          </a:p>
        </p:txBody>
      </p:sp>
      <p:sp>
        <p:nvSpPr>
          <p:cNvPr id="16" name="Vertical Scroll 15"/>
          <p:cNvSpPr/>
          <p:nvPr/>
        </p:nvSpPr>
        <p:spPr>
          <a:xfrm>
            <a:off x="0" y="3048000"/>
            <a:ext cx="2286000" cy="3581400"/>
          </a:xfrm>
          <a:prstGeom prst="verticalScroll">
            <a:avLst/>
          </a:prstGeom>
          <a:solidFill>
            <a:srgbClr val="00B0F0"/>
          </a:solidFill>
          <a:ln>
            <a:solidFill>
              <a:srgbClr val="D6009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Thảo</a:t>
            </a:r>
          </a:p>
          <a:p>
            <a:pPr algn="ctr">
              <a:defRPr/>
            </a:pPr>
            <a:r>
              <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luận</a:t>
            </a:r>
          </a:p>
          <a:p>
            <a:pPr algn="ctr">
              <a:defRPr/>
            </a:pPr>
            <a:r>
              <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nhóm </a:t>
            </a:r>
            <a:endPar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1905000" y="2971800"/>
            <a:ext cx="7523565" cy="830997"/>
          </a:xfrm>
          <a:prstGeom prst="rect">
            <a:avLst/>
          </a:prstGeom>
          <a:noFill/>
          <a:effectLst>
            <a:outerShdw blurRad="50800" dist="38100" dir="2700000" algn="tl" rotWithShape="0">
              <a:prstClr val="black">
                <a:alpha val="40000"/>
              </a:prstClr>
            </a:out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Nhóm 1: Đặc </a:t>
            </a:r>
            <a:r>
              <a:rPr lang="vi-VN" sz="24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đ</a:t>
            </a:r>
            <a:r>
              <a:rPr lang="en-US" sz="24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iểm thời kì quá </a:t>
            </a:r>
            <a:r>
              <a:rPr lang="vi-VN" sz="24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độ</a:t>
            </a:r>
            <a:r>
              <a:rPr lang="en-US" sz="24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trên</a:t>
            </a:r>
          </a:p>
          <a:p>
            <a:pPr algn="ctr">
              <a:defRPr/>
            </a:pPr>
            <a:r>
              <a:rPr lang="en-US" sz="24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lĩnh vực chính trị </a:t>
            </a:r>
            <a:endParaRPr lang="en-US" sz="2400" b="1" spc="50">
              <a:ln w="11430"/>
              <a:effectLst>
                <a:outerShdw blurRad="76200" dist="50800" dir="5400000" algn="tl" rotWithShape="0">
                  <a:srgbClr val="000000">
                    <a:alpha val="65000"/>
                  </a:srgbClr>
                </a:outerShdw>
              </a:effectLst>
            </a:endParaRPr>
          </a:p>
        </p:txBody>
      </p:sp>
      <p:sp>
        <p:nvSpPr>
          <p:cNvPr id="21" name="Rectangle 20"/>
          <p:cNvSpPr/>
          <p:nvPr/>
        </p:nvSpPr>
        <p:spPr>
          <a:xfrm>
            <a:off x="1981200" y="3962400"/>
            <a:ext cx="7391400" cy="830997"/>
          </a:xfrm>
          <a:prstGeom prst="rect">
            <a:avLst/>
          </a:prstGeom>
          <a:noFill/>
          <a:effectLst>
            <a:outerShdw blurRad="50800" dist="38100" dir="2700000" algn="tl" rotWithShape="0">
              <a:prstClr val="black">
                <a:alpha val="40000"/>
              </a:prstClr>
            </a:out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a:ln w="11430"/>
                <a:solidFill>
                  <a:srgbClr val="FF000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Nhóm 2: Đặc </a:t>
            </a:r>
            <a:r>
              <a:rPr lang="vi-VN" sz="2400" b="1" spc="50">
                <a:ln w="11430"/>
                <a:solidFill>
                  <a:srgbClr val="FF000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đ</a:t>
            </a:r>
            <a:r>
              <a:rPr lang="en-US" sz="2400" b="1" spc="50">
                <a:ln w="11430"/>
                <a:solidFill>
                  <a:srgbClr val="FF000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iểm thời kì quá </a:t>
            </a:r>
            <a:r>
              <a:rPr lang="vi-VN" sz="2400" b="1" spc="50">
                <a:ln w="11430"/>
                <a:solidFill>
                  <a:srgbClr val="FF000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độ</a:t>
            </a:r>
            <a:r>
              <a:rPr lang="en-US" sz="2400" b="1" spc="50">
                <a:ln w="11430"/>
                <a:solidFill>
                  <a:srgbClr val="FF000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trên</a:t>
            </a:r>
          </a:p>
          <a:p>
            <a:pPr algn="ctr">
              <a:defRPr/>
            </a:pPr>
            <a:r>
              <a:rPr lang="en-US" sz="2400" b="1" spc="50">
                <a:ln w="11430"/>
                <a:solidFill>
                  <a:srgbClr val="FF0000"/>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lĩnh vực kinh tế  </a:t>
            </a:r>
            <a:endParaRPr lang="en-US" sz="2400" b="1" spc="50">
              <a:ln w="11430"/>
              <a:solidFill>
                <a:srgbClr val="FF0000"/>
              </a:solidFill>
              <a:effectLst>
                <a:outerShdw blurRad="76200" dist="50800" dir="5400000" algn="tl" rotWithShape="0">
                  <a:srgbClr val="000000">
                    <a:alpha val="65000"/>
                  </a:srgbClr>
                </a:outerShdw>
              </a:effectLst>
            </a:endParaRPr>
          </a:p>
        </p:txBody>
      </p:sp>
      <p:sp>
        <p:nvSpPr>
          <p:cNvPr id="22" name="Rectangle 21"/>
          <p:cNvSpPr/>
          <p:nvPr/>
        </p:nvSpPr>
        <p:spPr>
          <a:xfrm>
            <a:off x="1981200" y="4876800"/>
            <a:ext cx="7523565" cy="830997"/>
          </a:xfrm>
          <a:prstGeom prst="rect">
            <a:avLst/>
          </a:prstGeom>
          <a:noFill/>
          <a:effectLst>
            <a:outerShdw blurRad="50800" dist="38100" dir="2700000" algn="tl" rotWithShape="0">
              <a:prstClr val="black">
                <a:alpha val="40000"/>
              </a:prstClr>
            </a:out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Nhóm 3: Đặc </a:t>
            </a:r>
            <a:r>
              <a:rPr lang="vi-VN" sz="24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đ</a:t>
            </a:r>
            <a:r>
              <a:rPr lang="en-US" sz="24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iểm thời kì quá </a:t>
            </a:r>
            <a:r>
              <a:rPr lang="vi-VN" sz="24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độ</a:t>
            </a:r>
            <a:r>
              <a:rPr lang="en-US" sz="24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trên</a:t>
            </a:r>
          </a:p>
          <a:p>
            <a:pPr algn="ctr">
              <a:defRPr/>
            </a:pPr>
            <a:r>
              <a:rPr lang="en-US" sz="24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lĩnh vực t</a:t>
            </a:r>
            <a:r>
              <a:rPr lang="vi-VN" sz="24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ư</a:t>
            </a:r>
            <a:r>
              <a:rPr lang="en-US" sz="24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t</a:t>
            </a:r>
            <a:r>
              <a:rPr lang="vi-VN" sz="24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ưởng</a:t>
            </a:r>
            <a:r>
              <a:rPr lang="en-US" sz="24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v</a:t>
            </a:r>
            <a:r>
              <a:rPr lang="vi-VN" sz="24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ă</a:t>
            </a:r>
            <a:r>
              <a:rPr lang="en-US" sz="2400" b="1" spc="50">
                <a:ln w="11430"/>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n hoá </a:t>
            </a:r>
            <a:endParaRPr lang="en-US" sz="2400" b="1" spc="50">
              <a:ln w="11430"/>
              <a:effectLst>
                <a:outerShdw blurRad="76200" dist="50800" dir="5400000" algn="tl" rotWithShape="0">
                  <a:srgbClr val="000000">
                    <a:alpha val="65000"/>
                  </a:srgbClr>
                </a:outerShdw>
              </a:effectLst>
            </a:endParaRPr>
          </a:p>
        </p:txBody>
      </p:sp>
      <p:sp>
        <p:nvSpPr>
          <p:cNvPr id="23" name="Rectangle 22"/>
          <p:cNvSpPr/>
          <p:nvPr/>
        </p:nvSpPr>
        <p:spPr>
          <a:xfrm>
            <a:off x="2057401" y="5867400"/>
            <a:ext cx="7391400" cy="830997"/>
          </a:xfrm>
          <a:prstGeom prst="rect">
            <a:avLst/>
          </a:prstGeom>
          <a:noFill/>
          <a:effectLst>
            <a:outerShdw blurRad="50800" dist="38100" dir="2700000" algn="tl" rotWithShape="0">
              <a:prstClr val="black">
                <a:alpha val="40000"/>
              </a:prstClr>
            </a:out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a:ln w="11430"/>
                <a:solidFill>
                  <a:srgbClr val="0000CC"/>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Nhóm 4: Đặc </a:t>
            </a:r>
            <a:r>
              <a:rPr lang="vi-VN" sz="2400" b="1" spc="50">
                <a:ln w="11430"/>
                <a:solidFill>
                  <a:srgbClr val="0000CC"/>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đ</a:t>
            </a:r>
            <a:r>
              <a:rPr lang="en-US" sz="2400" b="1" spc="50">
                <a:ln w="11430"/>
                <a:solidFill>
                  <a:srgbClr val="0000CC"/>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iểm thời kì quá </a:t>
            </a:r>
            <a:r>
              <a:rPr lang="vi-VN" sz="2400" b="1" spc="50">
                <a:ln w="11430"/>
                <a:solidFill>
                  <a:srgbClr val="0000CC"/>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độ</a:t>
            </a:r>
            <a:r>
              <a:rPr lang="en-US" sz="2400" b="1" spc="50">
                <a:ln w="11430"/>
                <a:solidFill>
                  <a:srgbClr val="0000CC"/>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trên</a:t>
            </a:r>
          </a:p>
          <a:p>
            <a:pPr algn="ctr">
              <a:defRPr/>
            </a:pPr>
            <a:r>
              <a:rPr lang="en-US" sz="2400" b="1" spc="50">
                <a:ln w="11430"/>
                <a:solidFill>
                  <a:srgbClr val="0000CC"/>
                </a:soli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lĩnh vực xã hội </a:t>
            </a:r>
            <a:endParaRPr lang="en-US" sz="2400" b="1" spc="50">
              <a:ln w="11430"/>
              <a:solidFill>
                <a:srgbClr val="0000CC"/>
              </a:solidFill>
              <a:effectLst>
                <a:outerShdw blurRad="76200" dist="50800" dir="5400000" algn="tl" rotWithShape="0">
                  <a:srgbClr val="000000">
                    <a:alpha val="65000"/>
                  </a:srgbClr>
                </a:outerShdw>
              </a:effectLst>
            </a:endParaRPr>
          </a:p>
        </p:txBody>
      </p:sp>
      <p:cxnSp>
        <p:nvCxnSpPr>
          <p:cNvPr id="25" name="Straight Arrow Connector 24"/>
          <p:cNvCxnSpPr/>
          <p:nvPr/>
        </p:nvCxnSpPr>
        <p:spPr>
          <a:xfrm rot="5400000" flipH="1" flipV="1">
            <a:off x="1714500" y="3771900"/>
            <a:ext cx="1066800" cy="533400"/>
          </a:xfrm>
          <a:prstGeom prst="straightConnector1">
            <a:avLst/>
          </a:prstGeom>
          <a:ln cmpd="sng">
            <a:solidFill>
              <a:srgbClr val="FF0000">
                <a:alpha val="68000"/>
              </a:srgbClr>
            </a:solidFill>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rot="16200000" flipH="1">
            <a:off x="1447800" y="5105400"/>
            <a:ext cx="16002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981200" y="4267200"/>
            <a:ext cx="533400" cy="304800"/>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1981200" y="4572000"/>
            <a:ext cx="533400" cy="533400"/>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5"/>
          <p:cNvSpPr>
            <a:spLocks noChangeArrowheads="1"/>
          </p:cNvSpPr>
          <p:nvPr/>
        </p:nvSpPr>
        <p:spPr bwMode="auto">
          <a:xfrm>
            <a:off x="517525" y="2266890"/>
            <a:ext cx="4740275" cy="40011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20000"/>
              </a:spcBef>
              <a:buClr>
                <a:schemeClr val="hlink"/>
              </a:buClr>
              <a:buSzPct val="65000"/>
              <a:buFont typeface="Wingdings" pitchFamily="2" charset="2"/>
              <a:buNone/>
              <a:defRPr/>
            </a:pPr>
            <a:r>
              <a:rPr lang="en-US" b="1" spc="50">
                <a:ln w="11430"/>
                <a:solidFill>
                  <a:srgbClr val="FF0000"/>
                </a:solidFill>
                <a:effectLst>
                  <a:outerShdw blurRad="76200" dist="50800" dir="5400000" algn="tl" rotWithShape="0">
                    <a:srgbClr val="000000">
                      <a:alpha val="65000"/>
                    </a:srgbClr>
                  </a:outerShdw>
                </a:effectLst>
                <a:latin typeface="Arial Narrow" pitchFamily="34" charset="0"/>
              </a:rPr>
              <a:t> </a:t>
            </a:r>
            <a:r>
              <a:rPr kumimoji="1" lang="en-US" b="1" spc="50">
                <a:ln w="11430"/>
                <a:solidFill>
                  <a:srgbClr val="FF0000"/>
                </a:solidFill>
                <a:effectLst>
                  <a:outerShdw blurRad="76200" dist="50800" dir="5400000" algn="tl" rotWithShape="0">
                    <a:srgbClr val="000000">
                      <a:alpha val="65000"/>
                    </a:srgbClr>
                  </a:outerShdw>
                </a:effectLst>
                <a:latin typeface="SerpentineSans" pitchFamily="18" charset="0"/>
              </a:rPr>
              <a:t>*  Lĩnh vực chính trị</a:t>
            </a:r>
          </a:p>
        </p:txBody>
      </p:sp>
      <p:pic>
        <p:nvPicPr>
          <p:cNvPr id="100361" name="Picture 9" descr="1170408731images958545_khaimac1"/>
          <p:cNvPicPr>
            <a:picLocks noChangeAspect="1" noChangeArrowheads="1"/>
          </p:cNvPicPr>
          <p:nvPr/>
        </p:nvPicPr>
        <p:blipFill>
          <a:blip r:embed="rId2"/>
          <a:srcRect/>
          <a:stretch>
            <a:fillRect/>
          </a:stretch>
        </p:blipFill>
        <p:spPr bwMode="auto">
          <a:xfrm>
            <a:off x="4800600" y="2743200"/>
            <a:ext cx="4038600" cy="3352800"/>
          </a:xfrm>
          <a:prstGeom prst="rect">
            <a:avLst/>
          </a:prstGeom>
          <a:noFill/>
          <a:ln w="38100">
            <a:solidFill>
              <a:srgbClr val="FFFF00"/>
            </a:solidFill>
            <a:miter lim="800000"/>
            <a:headEnd/>
            <a:tailEnd/>
          </a:ln>
        </p:spPr>
      </p:pic>
      <p:sp>
        <p:nvSpPr>
          <p:cNvPr id="100369" name="Rectangle 17"/>
          <p:cNvSpPr>
            <a:spLocks noChangeArrowheads="1"/>
          </p:cNvSpPr>
          <p:nvPr/>
        </p:nvSpPr>
        <p:spPr bwMode="auto">
          <a:xfrm>
            <a:off x="5257800" y="6172200"/>
            <a:ext cx="3200400" cy="533400"/>
          </a:xfrm>
          <a:prstGeom prst="rect">
            <a:avLst/>
          </a:prstGeom>
          <a:solidFill>
            <a:schemeClr val="accent1"/>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Xã hội chủ nghĩa    </a:t>
            </a:r>
          </a:p>
        </p:txBody>
      </p:sp>
      <p:sp>
        <p:nvSpPr>
          <p:cNvPr id="100372" name="Rectangle 20"/>
          <p:cNvSpPr>
            <a:spLocks noChangeArrowheads="1"/>
          </p:cNvSpPr>
          <p:nvPr/>
        </p:nvSpPr>
        <p:spPr bwMode="auto">
          <a:xfrm>
            <a:off x="762000" y="6172200"/>
            <a:ext cx="2895600" cy="533400"/>
          </a:xfrm>
          <a:prstGeom prst="rect">
            <a:avLst/>
          </a:prstGeom>
          <a:solidFill>
            <a:schemeClr val="accent1"/>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Xã hội phong kiến </a:t>
            </a:r>
            <a:r>
              <a:rPr lang="en-US" sz="2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a typeface="SerpentineSans" pitchFamily="18" charset="0"/>
                <a:cs typeface="SerpentineSans" pitchFamily="18" charset="0"/>
              </a:rPr>
              <a:t> </a:t>
            </a:r>
          </a:p>
        </p:txBody>
      </p:sp>
      <p:sp>
        <p:nvSpPr>
          <p:cNvPr id="15" name="WordArt 7"/>
          <p:cNvSpPr>
            <a:spLocks noChangeArrowheads="1" noChangeShapeType="1" noTextEdit="1"/>
          </p:cNvSpPr>
          <p:nvPr/>
        </p:nvSpPr>
        <p:spPr bwMode="auto">
          <a:xfrm>
            <a:off x="152400" y="1066800"/>
            <a:ext cx="6858001" cy="381001"/>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vi-VN"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rPr>
              <a:t>2/ Quá độ lên chủ nghĩa xã hội ở nước ta</a:t>
            </a:r>
            <a:endParaRPr kumimoji="1" lang="en-US" sz="105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rpentineSans" pitchFamily="18" charset="0"/>
            </a:endParaRPr>
          </a:p>
        </p:txBody>
      </p:sp>
      <p:pic>
        <p:nvPicPr>
          <p:cNvPr id="11" name="Picture 10" descr="news_1219464965.gif"/>
          <p:cNvPicPr>
            <a:picLocks noChangeAspect="1"/>
          </p:cNvPicPr>
          <p:nvPr/>
        </p:nvPicPr>
        <p:blipFill>
          <a:blip r:embed="rId3"/>
          <a:srcRect/>
          <a:stretch>
            <a:fillRect/>
          </a:stretch>
        </p:blipFill>
        <p:spPr bwMode="auto">
          <a:xfrm>
            <a:off x="228600" y="2743200"/>
            <a:ext cx="3962400" cy="3352800"/>
          </a:xfrm>
          <a:prstGeom prst="rect">
            <a:avLst/>
          </a:prstGeom>
          <a:noFill/>
          <a:ln w="9525">
            <a:noFill/>
            <a:miter lim="800000"/>
            <a:headEnd/>
            <a:tailEnd/>
          </a:ln>
        </p:spPr>
      </p:pic>
      <p:sp>
        <p:nvSpPr>
          <p:cNvPr id="12" name="Right Arrow 11"/>
          <p:cNvSpPr/>
          <p:nvPr/>
        </p:nvSpPr>
        <p:spPr>
          <a:xfrm>
            <a:off x="4267200" y="4267200"/>
            <a:ext cx="457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WordArt 9"/>
          <p:cNvSpPr>
            <a:spLocks noChangeArrowheads="1" noChangeShapeType="1" noTextEdit="1"/>
          </p:cNvSpPr>
          <p:nvPr/>
        </p:nvSpPr>
        <p:spPr bwMode="auto">
          <a:xfrm>
            <a:off x="1371600" y="0"/>
            <a:ext cx="6400800" cy="97155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Bài 8 </a:t>
            </a:r>
          </a:p>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CHỦ NGHĨA XÃ HỘI</a:t>
            </a:r>
          </a:p>
          <a:p>
            <a:pPr algn="ctr" eaLnBrk="0" hangingPunct="0">
              <a:defRPr/>
            </a:pPr>
            <a:r>
              <a:rPr kumimoji="1" lang="en-US" sz="2600" b="1">
                <a:ln w="11430"/>
                <a:solidFill>
                  <a:srgbClr val="FF0000"/>
                </a:solidFill>
                <a:effectLst>
                  <a:outerShdw blurRad="50800" dist="39000" dir="5460000" algn="tl">
                    <a:srgbClr val="000000">
                      <a:alpha val="38000"/>
                    </a:srgbClr>
                  </a:outerShdw>
                </a:effectLst>
                <a:latin typeface="SerpentineSans" pitchFamily="18" charset="0"/>
              </a:rPr>
              <a:t>(Tiết 2) </a:t>
            </a:r>
          </a:p>
        </p:txBody>
      </p:sp>
      <p:sp>
        <p:nvSpPr>
          <p:cNvPr id="16" name="Rectangle 10"/>
          <p:cNvSpPr txBox="1">
            <a:spLocks noChangeArrowheads="1"/>
          </p:cNvSpPr>
          <p:nvPr/>
        </p:nvSpPr>
        <p:spPr>
          <a:xfrm>
            <a:off x="228600" y="1371600"/>
            <a:ext cx="87630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kumimoji="1" lang="en-US" sz="2500" b="1" spc="50">
                <a:ln w="11430"/>
                <a:solidFill>
                  <a:srgbClr val="0000CC"/>
                </a:solidFill>
                <a:effectLst>
                  <a:outerShdw blurRad="76200" dist="50800" dir="5400000" algn="tl" rotWithShape="0">
                    <a:srgbClr val="000000">
                      <a:alpha val="65000"/>
                    </a:srgbClr>
                  </a:outerShdw>
                </a:effectLst>
                <a:latin typeface="SerpentineSans" pitchFamily="18" charset="0"/>
              </a:rPr>
              <a:t>b) Đặc điểm của thời kì quá độ lên chủ nghĩa xã hội ở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0372"/>
                                        </p:tgtEl>
                                        <p:attrNameLst>
                                          <p:attrName>style.visibility</p:attrName>
                                        </p:attrNameLst>
                                      </p:cBhvr>
                                      <p:to>
                                        <p:strVal val="visible"/>
                                      </p:to>
                                    </p:set>
                                    <p:animEffect transition="in" filter="diamond(in)">
                                      <p:cBhvr>
                                        <p:cTn id="12" dur="2000"/>
                                        <p:tgtEl>
                                          <p:spTgt spid="10037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00361"/>
                                        </p:tgtEl>
                                        <p:attrNameLst>
                                          <p:attrName>style.visibility</p:attrName>
                                        </p:attrNameLst>
                                      </p:cBhvr>
                                      <p:to>
                                        <p:strVal val="visible"/>
                                      </p:to>
                                    </p:set>
                                    <p:animEffect transition="in" filter="diamond(in)">
                                      <p:cBhvr>
                                        <p:cTn id="22" dur="2000"/>
                                        <p:tgtEl>
                                          <p:spTgt spid="10036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0369"/>
                                        </p:tgtEl>
                                        <p:attrNameLst>
                                          <p:attrName>style.visibility</p:attrName>
                                        </p:attrNameLst>
                                      </p:cBhvr>
                                      <p:to>
                                        <p:strVal val="visible"/>
                                      </p:to>
                                    </p:set>
                                    <p:animEffect transition="in" filter="diamond(in)">
                                      <p:cBhvr>
                                        <p:cTn id="27" dur="2000"/>
                                        <p:tgtEl>
                                          <p:spTgt spid="100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Textured</Template>
  <TotalTime>1147</TotalTime>
  <Words>1905</Words>
  <Application>Microsoft Office PowerPoint</Application>
  <PresentationFormat>On-screen Show (4:3)</PresentationFormat>
  <Paragraphs>194</Paragraphs>
  <Slides>23</Slides>
  <Notes>1</Notes>
  <HiddenSlides>0</HiddenSlides>
  <MMClips>0</MMClips>
  <ScaleCrop>false</ScaleCrop>
  <HeadingPairs>
    <vt:vector size="4" baseType="variant">
      <vt:variant>
        <vt:lpstr>Theme</vt:lpstr>
      </vt:variant>
      <vt:variant>
        <vt:i4>6</vt:i4>
      </vt:variant>
      <vt:variant>
        <vt:lpstr>Slide Titles</vt:lpstr>
      </vt:variant>
      <vt:variant>
        <vt:i4>23</vt:i4>
      </vt:variant>
    </vt:vector>
  </HeadingPairs>
  <TitlesOfParts>
    <vt:vector size="29" baseType="lpstr">
      <vt:lpstr>Textured</vt:lpstr>
      <vt:lpstr>Office Theme</vt:lpstr>
      <vt:lpstr>2_Office Theme</vt:lpstr>
      <vt:lpstr>3_Office Theme</vt:lpstr>
      <vt:lpstr>1_Office Theme</vt: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GV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VAN KHIEM</dc:creator>
  <cp:lastModifiedBy>COMPUTER</cp:lastModifiedBy>
  <cp:revision>236</cp:revision>
  <dcterms:created xsi:type="dcterms:W3CDTF">2008-11-26T13:54:05Z</dcterms:created>
  <dcterms:modified xsi:type="dcterms:W3CDTF">2021-12-20T07:27:35Z</dcterms:modified>
</cp:coreProperties>
</file>