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2" r:id="rId3"/>
    <p:sldId id="275" r:id="rId4"/>
    <p:sldId id="276" r:id="rId5"/>
    <p:sldId id="264" r:id="rId6"/>
    <p:sldId id="273" r:id="rId7"/>
    <p:sldId id="328" r:id="rId8"/>
    <p:sldId id="274" r:id="rId9"/>
    <p:sldId id="270" r:id="rId10"/>
    <p:sldId id="271" r:id="rId11"/>
    <p:sldId id="284" r:id="rId12"/>
    <p:sldId id="285" r:id="rId13"/>
    <p:sldId id="337" r:id="rId14"/>
    <p:sldId id="288" r:id="rId15"/>
    <p:sldId id="289" r:id="rId16"/>
    <p:sldId id="296" r:id="rId17"/>
    <p:sldId id="338" r:id="rId18"/>
    <p:sldId id="305" r:id="rId19"/>
    <p:sldId id="308" r:id="rId20"/>
    <p:sldId id="298" r:id="rId21"/>
    <p:sldId id="339" r:id="rId22"/>
    <p:sldId id="329" r:id="rId23"/>
    <p:sldId id="330" r:id="rId24"/>
    <p:sldId id="331" r:id="rId25"/>
    <p:sldId id="336" r:id="rId26"/>
    <p:sldId id="335" r:id="rId27"/>
    <p:sldId id="332" r:id="rId28"/>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FF99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14" autoAdjust="0"/>
    <p:restoredTop sz="85305" autoAdjust="0"/>
  </p:normalViewPr>
  <p:slideViewPr>
    <p:cSldViewPr>
      <p:cViewPr>
        <p:scale>
          <a:sx n="70" d="100"/>
          <a:sy n="70" d="100"/>
        </p:scale>
        <p:origin x="-1386" y="-168"/>
      </p:cViewPr>
      <p:guideLst>
        <p:guide orient="horz" pos="2160"/>
        <p:guide pos="2880"/>
      </p:guideLst>
    </p:cSldViewPr>
  </p:slideViewPr>
  <p:outlineViewPr>
    <p:cViewPr>
      <p:scale>
        <a:sx n="33" d="100"/>
        <a:sy n="33" d="100"/>
      </p:scale>
      <p:origin x="0" y="6198"/>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345298-DB69-40FA-A512-98F0C2CDF0D8}"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vi-VN"/>
        </a:p>
      </dgm:t>
    </dgm:pt>
    <dgm:pt modelId="{444CEC29-494B-41B1-BA0B-BB441158EC34}">
      <dgm:prSet phldrT="[Text]"/>
      <dgm:spPr/>
      <dgm:t>
        <a:bodyPr/>
        <a:lstStyle/>
        <a:p>
          <a:r>
            <a:rPr lang="vi-VN" dirty="0" smtClean="0">
              <a:solidFill>
                <a:srgbClr val="FFC000"/>
              </a:solidFill>
            </a:rPr>
            <a:t>???</a:t>
          </a:r>
          <a:endParaRPr lang="vi-VN" dirty="0">
            <a:solidFill>
              <a:srgbClr val="FFC000"/>
            </a:solidFill>
          </a:endParaRPr>
        </a:p>
      </dgm:t>
    </dgm:pt>
    <dgm:pt modelId="{8A5EBA2F-CD36-4A7B-B0B4-62398EE9BE81}" type="parTrans" cxnId="{2F0961D3-69B7-4432-A733-FA35BB5AED74}">
      <dgm:prSet/>
      <dgm:spPr/>
      <dgm:t>
        <a:bodyPr/>
        <a:lstStyle/>
        <a:p>
          <a:endParaRPr lang="vi-VN"/>
        </a:p>
      </dgm:t>
    </dgm:pt>
    <dgm:pt modelId="{236DEEA3-D80F-409D-8AB3-55E64B4E7E91}" type="sibTrans" cxnId="{2F0961D3-69B7-4432-A733-FA35BB5AED74}">
      <dgm:prSet/>
      <dgm:spPr/>
      <dgm:t>
        <a:bodyPr/>
        <a:lstStyle/>
        <a:p>
          <a:endParaRPr lang="vi-VN"/>
        </a:p>
      </dgm:t>
    </dgm:pt>
    <dgm:pt modelId="{DED23149-3E5A-4D4A-8544-679C1B63F854}">
      <dgm:prSet phldrT="[Text]"/>
      <dgm:spPr/>
      <dgm:t>
        <a:bodyPr/>
        <a:lstStyle/>
        <a:p>
          <a:r>
            <a:rPr lang="vi-VN" dirty="0" smtClean="0">
              <a:solidFill>
                <a:srgbClr val="FFC000"/>
              </a:solidFill>
            </a:rPr>
            <a:t>???</a:t>
          </a:r>
          <a:endParaRPr lang="vi-VN" dirty="0">
            <a:solidFill>
              <a:srgbClr val="FFC000"/>
            </a:solidFill>
          </a:endParaRPr>
        </a:p>
      </dgm:t>
    </dgm:pt>
    <dgm:pt modelId="{CA52C406-AE10-4652-A74A-5D6EC00F4FCA}" type="sibTrans" cxnId="{FA5D3EB5-7FDD-4BC9-8464-0432B1401B1F}">
      <dgm:prSet/>
      <dgm:spPr/>
      <dgm:t>
        <a:bodyPr/>
        <a:lstStyle/>
        <a:p>
          <a:endParaRPr lang="vi-VN"/>
        </a:p>
      </dgm:t>
    </dgm:pt>
    <dgm:pt modelId="{30D230BC-927A-48DF-8348-A8D59EB2B339}" type="parTrans" cxnId="{FA5D3EB5-7FDD-4BC9-8464-0432B1401B1F}">
      <dgm:prSet/>
      <dgm:spPr/>
      <dgm:t>
        <a:bodyPr/>
        <a:lstStyle/>
        <a:p>
          <a:endParaRPr lang="vi-VN"/>
        </a:p>
      </dgm:t>
    </dgm:pt>
    <dgm:pt modelId="{3C2DCE0E-0A54-451D-B8F7-805D6D7A295F}">
      <dgm:prSet phldrT="[Text]"/>
      <dgm:spPr/>
      <dgm:t>
        <a:bodyPr/>
        <a:lstStyle/>
        <a:p>
          <a:r>
            <a:rPr lang="vi-VN" dirty="0" smtClean="0">
              <a:solidFill>
                <a:srgbClr val="FFC000"/>
              </a:solidFill>
            </a:rPr>
            <a:t>???</a:t>
          </a:r>
          <a:endParaRPr lang="vi-VN" dirty="0">
            <a:solidFill>
              <a:srgbClr val="FFC000"/>
            </a:solidFill>
          </a:endParaRPr>
        </a:p>
      </dgm:t>
    </dgm:pt>
    <dgm:pt modelId="{E6224BAB-A7F3-4162-9BF2-C453351B213C}" type="sibTrans" cxnId="{0011B301-283C-44F6-92A1-E4B0056F56FE}">
      <dgm:prSet/>
      <dgm:spPr/>
      <dgm:t>
        <a:bodyPr/>
        <a:lstStyle/>
        <a:p>
          <a:endParaRPr lang="vi-VN"/>
        </a:p>
      </dgm:t>
    </dgm:pt>
    <dgm:pt modelId="{718CE522-F1FC-409B-93CD-51EB1A71A416}" type="parTrans" cxnId="{0011B301-283C-44F6-92A1-E4B0056F56FE}">
      <dgm:prSet/>
      <dgm:spPr/>
      <dgm:t>
        <a:bodyPr/>
        <a:lstStyle/>
        <a:p>
          <a:endParaRPr lang="vi-VN"/>
        </a:p>
      </dgm:t>
    </dgm:pt>
    <dgm:pt modelId="{445009B4-964C-47D1-A6CE-707C6C84E194}" type="pres">
      <dgm:prSet presAssocID="{64345298-DB69-40FA-A512-98F0C2CDF0D8}" presName="composite" presStyleCnt="0">
        <dgm:presLayoutVars>
          <dgm:chMax val="5"/>
          <dgm:dir/>
          <dgm:animLvl val="ctr"/>
          <dgm:resizeHandles val="exact"/>
        </dgm:presLayoutVars>
      </dgm:prSet>
      <dgm:spPr/>
      <dgm:t>
        <a:bodyPr/>
        <a:lstStyle/>
        <a:p>
          <a:endParaRPr lang="vi-VN"/>
        </a:p>
      </dgm:t>
    </dgm:pt>
    <dgm:pt modelId="{F7321E4D-B952-4871-897C-3AE789631CB5}" type="pres">
      <dgm:prSet presAssocID="{64345298-DB69-40FA-A512-98F0C2CDF0D8}" presName="cycle" presStyleCnt="0"/>
      <dgm:spPr/>
    </dgm:pt>
    <dgm:pt modelId="{E72A558A-A56C-4653-9683-699FCABBEC4D}" type="pres">
      <dgm:prSet presAssocID="{64345298-DB69-40FA-A512-98F0C2CDF0D8}" presName="centerShape" presStyleCnt="0"/>
      <dgm:spPr/>
    </dgm:pt>
    <dgm:pt modelId="{A7CFADC8-7014-488C-99BA-3E27F5077D43}" type="pres">
      <dgm:prSet presAssocID="{64345298-DB69-40FA-A512-98F0C2CDF0D8}" presName="connSite" presStyleLbl="node1" presStyleIdx="0" presStyleCnt="4"/>
      <dgm:spPr/>
    </dgm:pt>
    <dgm:pt modelId="{7A783906-F1B1-4670-A3A6-AD47333F6EDB}" type="pres">
      <dgm:prSet presAssocID="{64345298-DB69-40FA-A512-98F0C2CDF0D8}" presName="visible" presStyleLbl="node1" presStyleIdx="0" presStyleCnt="4" custScaleX="137858" custScaleY="127866" custLinFactNeighborX="-39013" custLinFactNeighborY="-4477">
        <dgm:style>
          <a:lnRef idx="2">
            <a:schemeClr val="dk1"/>
          </a:lnRef>
          <a:fillRef idx="1">
            <a:schemeClr val="lt1"/>
          </a:fillRef>
          <a:effectRef idx="0">
            <a:schemeClr val="dk1"/>
          </a:effectRef>
          <a:fontRef idx="minor">
            <a:schemeClr val="dk1"/>
          </a:fontRef>
        </dgm:style>
      </dgm:prSet>
      <dgm:spPr>
        <a:prstGeom prst="ellipse">
          <a:avLst/>
        </a:prstGeom>
        <a:blipFill rotWithShape="0">
          <a:blip xmlns:r="http://schemas.openxmlformats.org/officeDocument/2006/relationships" r:embed="rId1"/>
          <a:stretch>
            <a:fillRect/>
          </a:stretch>
        </a:blipFill>
      </dgm:spPr>
      <dgm:t>
        <a:bodyPr/>
        <a:lstStyle/>
        <a:p>
          <a:endParaRPr lang="vi-VN"/>
        </a:p>
      </dgm:t>
    </dgm:pt>
    <dgm:pt modelId="{DC214D35-E257-4FB3-863B-9B1A041CE9B3}" type="pres">
      <dgm:prSet presAssocID="{718CE522-F1FC-409B-93CD-51EB1A71A416}" presName="Name25" presStyleLbl="parChTrans1D1" presStyleIdx="0" presStyleCnt="3"/>
      <dgm:spPr/>
      <dgm:t>
        <a:bodyPr/>
        <a:lstStyle/>
        <a:p>
          <a:endParaRPr lang="vi-VN"/>
        </a:p>
      </dgm:t>
    </dgm:pt>
    <dgm:pt modelId="{E892BFDB-8D7C-4009-A762-EF697D5B6667}" type="pres">
      <dgm:prSet presAssocID="{3C2DCE0E-0A54-451D-B8F7-805D6D7A295F}" presName="node" presStyleCnt="0"/>
      <dgm:spPr/>
    </dgm:pt>
    <dgm:pt modelId="{72719AE0-176F-4464-B42E-F09AD4419C4D}" type="pres">
      <dgm:prSet presAssocID="{3C2DCE0E-0A54-451D-B8F7-805D6D7A295F}" presName="parentNode" presStyleLbl="node1" presStyleIdx="1" presStyleCnt="4" custScaleX="107593" custScaleY="107270" custLinFactNeighborX="63330" custLinFactNeighborY="-6579">
        <dgm:presLayoutVars>
          <dgm:chMax val="1"/>
          <dgm:bulletEnabled val="1"/>
        </dgm:presLayoutVars>
      </dgm:prSet>
      <dgm:spPr/>
      <dgm:t>
        <a:bodyPr/>
        <a:lstStyle/>
        <a:p>
          <a:endParaRPr lang="vi-VN"/>
        </a:p>
      </dgm:t>
    </dgm:pt>
    <dgm:pt modelId="{9507FB37-357D-4370-A30A-23CE506B7D54}" type="pres">
      <dgm:prSet presAssocID="{3C2DCE0E-0A54-451D-B8F7-805D6D7A295F}" presName="childNode" presStyleLbl="revTx" presStyleIdx="0" presStyleCnt="0">
        <dgm:presLayoutVars>
          <dgm:bulletEnabled val="1"/>
        </dgm:presLayoutVars>
      </dgm:prSet>
      <dgm:spPr/>
    </dgm:pt>
    <dgm:pt modelId="{AE5E450F-05E5-406B-94F7-C6C8FE8E0255}" type="pres">
      <dgm:prSet presAssocID="{30D230BC-927A-48DF-8348-A8D59EB2B339}" presName="Name25" presStyleLbl="parChTrans1D1" presStyleIdx="1" presStyleCnt="3"/>
      <dgm:spPr/>
      <dgm:t>
        <a:bodyPr/>
        <a:lstStyle/>
        <a:p>
          <a:endParaRPr lang="vi-VN"/>
        </a:p>
      </dgm:t>
    </dgm:pt>
    <dgm:pt modelId="{C07332E3-662D-485F-AA6A-213ED56A5984}" type="pres">
      <dgm:prSet presAssocID="{DED23149-3E5A-4D4A-8544-679C1B63F854}" presName="node" presStyleCnt="0"/>
      <dgm:spPr/>
    </dgm:pt>
    <dgm:pt modelId="{9A3EFA1C-2AFC-46BF-91B1-5312A743CA7E}" type="pres">
      <dgm:prSet presAssocID="{DED23149-3E5A-4D4A-8544-679C1B63F854}" presName="parentNode" presStyleLbl="node1" presStyleIdx="2" presStyleCnt="4" custScaleX="106737" custScaleY="105190" custLinFactNeighborX="85625" custLinFactNeighborY="-11888">
        <dgm:presLayoutVars>
          <dgm:chMax val="1"/>
          <dgm:bulletEnabled val="1"/>
        </dgm:presLayoutVars>
      </dgm:prSet>
      <dgm:spPr/>
      <dgm:t>
        <a:bodyPr/>
        <a:lstStyle/>
        <a:p>
          <a:endParaRPr lang="vi-VN"/>
        </a:p>
      </dgm:t>
    </dgm:pt>
    <dgm:pt modelId="{AA7B6A86-6124-40EB-A58A-FF02D441A392}" type="pres">
      <dgm:prSet presAssocID="{DED23149-3E5A-4D4A-8544-679C1B63F854}" presName="childNode" presStyleLbl="revTx" presStyleIdx="0" presStyleCnt="0">
        <dgm:presLayoutVars>
          <dgm:bulletEnabled val="1"/>
        </dgm:presLayoutVars>
      </dgm:prSet>
      <dgm:spPr/>
      <dgm:t>
        <a:bodyPr/>
        <a:lstStyle/>
        <a:p>
          <a:endParaRPr lang="vi-VN"/>
        </a:p>
      </dgm:t>
    </dgm:pt>
    <dgm:pt modelId="{958694D3-D78F-4002-89B4-C3E17E90A0A7}" type="pres">
      <dgm:prSet presAssocID="{8A5EBA2F-CD36-4A7B-B0B4-62398EE9BE81}" presName="Name25" presStyleLbl="parChTrans1D1" presStyleIdx="2" presStyleCnt="3"/>
      <dgm:spPr/>
      <dgm:t>
        <a:bodyPr/>
        <a:lstStyle/>
        <a:p>
          <a:endParaRPr lang="vi-VN"/>
        </a:p>
      </dgm:t>
    </dgm:pt>
    <dgm:pt modelId="{B57C0AE9-81B6-4543-B97B-D6AE83241180}" type="pres">
      <dgm:prSet presAssocID="{444CEC29-494B-41B1-BA0B-BB441158EC34}" presName="node" presStyleCnt="0"/>
      <dgm:spPr/>
    </dgm:pt>
    <dgm:pt modelId="{7A640F59-237B-454D-9ED4-53BE7A441BAE}" type="pres">
      <dgm:prSet presAssocID="{444CEC29-494B-41B1-BA0B-BB441158EC34}" presName="parentNode" presStyleLbl="node1" presStyleIdx="3" presStyleCnt="4" custScaleX="99463" custScaleY="102274" custLinFactNeighborX="85689" custLinFactNeighborY="-6145">
        <dgm:presLayoutVars>
          <dgm:chMax val="1"/>
          <dgm:bulletEnabled val="1"/>
        </dgm:presLayoutVars>
      </dgm:prSet>
      <dgm:spPr/>
      <dgm:t>
        <a:bodyPr/>
        <a:lstStyle/>
        <a:p>
          <a:endParaRPr lang="vi-VN"/>
        </a:p>
      </dgm:t>
    </dgm:pt>
    <dgm:pt modelId="{D5BF0BE0-DED4-4801-B413-8519C729DCBB}" type="pres">
      <dgm:prSet presAssocID="{444CEC29-494B-41B1-BA0B-BB441158EC34}" presName="childNode" presStyleLbl="revTx" presStyleIdx="0" presStyleCnt="0">
        <dgm:presLayoutVars>
          <dgm:bulletEnabled val="1"/>
        </dgm:presLayoutVars>
      </dgm:prSet>
      <dgm:spPr/>
      <dgm:t>
        <a:bodyPr/>
        <a:lstStyle/>
        <a:p>
          <a:endParaRPr lang="vi-VN"/>
        </a:p>
      </dgm:t>
    </dgm:pt>
  </dgm:ptLst>
  <dgm:cxnLst>
    <dgm:cxn modelId="{0011B301-283C-44F6-92A1-E4B0056F56FE}" srcId="{64345298-DB69-40FA-A512-98F0C2CDF0D8}" destId="{3C2DCE0E-0A54-451D-B8F7-805D6D7A295F}" srcOrd="0" destOrd="0" parTransId="{718CE522-F1FC-409B-93CD-51EB1A71A416}" sibTransId="{E6224BAB-A7F3-4162-9BF2-C453351B213C}"/>
    <dgm:cxn modelId="{4AB83D7C-322F-4DB1-B226-FCA408AA3729}" type="presOf" srcId="{64345298-DB69-40FA-A512-98F0C2CDF0D8}" destId="{445009B4-964C-47D1-A6CE-707C6C84E194}" srcOrd="0" destOrd="0" presId="urn:microsoft.com/office/officeart/2005/8/layout/radial2"/>
    <dgm:cxn modelId="{0BA42422-D68A-4E62-B813-61020A4AE307}" type="presOf" srcId="{3C2DCE0E-0A54-451D-B8F7-805D6D7A295F}" destId="{72719AE0-176F-4464-B42E-F09AD4419C4D}" srcOrd="0" destOrd="0" presId="urn:microsoft.com/office/officeart/2005/8/layout/radial2"/>
    <dgm:cxn modelId="{2F0961D3-69B7-4432-A733-FA35BB5AED74}" srcId="{64345298-DB69-40FA-A512-98F0C2CDF0D8}" destId="{444CEC29-494B-41B1-BA0B-BB441158EC34}" srcOrd="2" destOrd="0" parTransId="{8A5EBA2F-CD36-4A7B-B0B4-62398EE9BE81}" sibTransId="{236DEEA3-D80F-409D-8AB3-55E64B4E7E91}"/>
    <dgm:cxn modelId="{A80B6109-C54C-491B-B46B-972EA4225815}" type="presOf" srcId="{8A5EBA2F-CD36-4A7B-B0B4-62398EE9BE81}" destId="{958694D3-D78F-4002-89B4-C3E17E90A0A7}" srcOrd="0" destOrd="0" presId="urn:microsoft.com/office/officeart/2005/8/layout/radial2"/>
    <dgm:cxn modelId="{B173E9C5-B277-45A2-BD75-CE90FEA7E13C}" type="presOf" srcId="{718CE522-F1FC-409B-93CD-51EB1A71A416}" destId="{DC214D35-E257-4FB3-863B-9B1A041CE9B3}" srcOrd="0" destOrd="0" presId="urn:microsoft.com/office/officeart/2005/8/layout/radial2"/>
    <dgm:cxn modelId="{073DCC19-A9C9-473C-BC7D-56FC66407A27}" type="presOf" srcId="{444CEC29-494B-41B1-BA0B-BB441158EC34}" destId="{7A640F59-237B-454D-9ED4-53BE7A441BAE}" srcOrd="0" destOrd="0" presId="urn:microsoft.com/office/officeart/2005/8/layout/radial2"/>
    <dgm:cxn modelId="{FA5D3EB5-7FDD-4BC9-8464-0432B1401B1F}" srcId="{64345298-DB69-40FA-A512-98F0C2CDF0D8}" destId="{DED23149-3E5A-4D4A-8544-679C1B63F854}" srcOrd="1" destOrd="0" parTransId="{30D230BC-927A-48DF-8348-A8D59EB2B339}" sibTransId="{CA52C406-AE10-4652-A74A-5D6EC00F4FCA}"/>
    <dgm:cxn modelId="{D62CBF50-5861-4F86-81B5-0F315B874E2F}" type="presOf" srcId="{DED23149-3E5A-4D4A-8544-679C1B63F854}" destId="{9A3EFA1C-2AFC-46BF-91B1-5312A743CA7E}" srcOrd="0" destOrd="0" presId="urn:microsoft.com/office/officeart/2005/8/layout/radial2"/>
    <dgm:cxn modelId="{E4AFCC60-A9DC-4D0D-917F-144531DE4EC2}" type="presOf" srcId="{30D230BC-927A-48DF-8348-A8D59EB2B339}" destId="{AE5E450F-05E5-406B-94F7-C6C8FE8E0255}" srcOrd="0" destOrd="0" presId="urn:microsoft.com/office/officeart/2005/8/layout/radial2"/>
    <dgm:cxn modelId="{3ADBD4C2-AE6F-4B5E-A57A-D8495C467859}" type="presParOf" srcId="{445009B4-964C-47D1-A6CE-707C6C84E194}" destId="{F7321E4D-B952-4871-897C-3AE789631CB5}" srcOrd="0" destOrd="0" presId="urn:microsoft.com/office/officeart/2005/8/layout/radial2"/>
    <dgm:cxn modelId="{B1AB36FB-0274-4A16-A577-F236E424EB8A}" type="presParOf" srcId="{F7321E4D-B952-4871-897C-3AE789631CB5}" destId="{E72A558A-A56C-4653-9683-699FCABBEC4D}" srcOrd="0" destOrd="0" presId="urn:microsoft.com/office/officeart/2005/8/layout/radial2"/>
    <dgm:cxn modelId="{A584F5B0-0C5A-4ADE-8162-8DEDCFE31E2D}" type="presParOf" srcId="{E72A558A-A56C-4653-9683-699FCABBEC4D}" destId="{A7CFADC8-7014-488C-99BA-3E27F5077D43}" srcOrd="0" destOrd="0" presId="urn:microsoft.com/office/officeart/2005/8/layout/radial2"/>
    <dgm:cxn modelId="{C73F8FD6-9BE2-474B-B321-037EA61E5DC8}" type="presParOf" srcId="{E72A558A-A56C-4653-9683-699FCABBEC4D}" destId="{7A783906-F1B1-4670-A3A6-AD47333F6EDB}" srcOrd="1" destOrd="0" presId="urn:microsoft.com/office/officeart/2005/8/layout/radial2"/>
    <dgm:cxn modelId="{3CD6DC9C-DE37-4B44-AE1B-643295739237}" type="presParOf" srcId="{F7321E4D-B952-4871-897C-3AE789631CB5}" destId="{DC214D35-E257-4FB3-863B-9B1A041CE9B3}" srcOrd="1" destOrd="0" presId="urn:microsoft.com/office/officeart/2005/8/layout/radial2"/>
    <dgm:cxn modelId="{6B9877A5-1DAA-4BBC-8F74-0A62AAB893DF}" type="presParOf" srcId="{F7321E4D-B952-4871-897C-3AE789631CB5}" destId="{E892BFDB-8D7C-4009-A762-EF697D5B6667}" srcOrd="2" destOrd="0" presId="urn:microsoft.com/office/officeart/2005/8/layout/radial2"/>
    <dgm:cxn modelId="{45E7960F-382C-4F1A-8C80-2B30715049C9}" type="presParOf" srcId="{E892BFDB-8D7C-4009-A762-EF697D5B6667}" destId="{72719AE0-176F-4464-B42E-F09AD4419C4D}" srcOrd="0" destOrd="0" presId="urn:microsoft.com/office/officeart/2005/8/layout/radial2"/>
    <dgm:cxn modelId="{9247B538-BA79-4F59-B496-CCFDE87857CD}" type="presParOf" srcId="{E892BFDB-8D7C-4009-A762-EF697D5B6667}" destId="{9507FB37-357D-4370-A30A-23CE506B7D54}" srcOrd="1" destOrd="0" presId="urn:microsoft.com/office/officeart/2005/8/layout/radial2"/>
    <dgm:cxn modelId="{F2BB20A3-5AAE-4C3C-9C44-A9AD84E1D3B7}" type="presParOf" srcId="{F7321E4D-B952-4871-897C-3AE789631CB5}" destId="{AE5E450F-05E5-406B-94F7-C6C8FE8E0255}" srcOrd="3" destOrd="0" presId="urn:microsoft.com/office/officeart/2005/8/layout/radial2"/>
    <dgm:cxn modelId="{7384C5DF-BD97-4616-81E7-370FDE7AEB20}" type="presParOf" srcId="{F7321E4D-B952-4871-897C-3AE789631CB5}" destId="{C07332E3-662D-485F-AA6A-213ED56A5984}" srcOrd="4" destOrd="0" presId="urn:microsoft.com/office/officeart/2005/8/layout/radial2"/>
    <dgm:cxn modelId="{BC932BA2-EAF9-4387-9EF9-B8BE9DD88FD5}" type="presParOf" srcId="{C07332E3-662D-485F-AA6A-213ED56A5984}" destId="{9A3EFA1C-2AFC-46BF-91B1-5312A743CA7E}" srcOrd="0" destOrd="0" presId="urn:microsoft.com/office/officeart/2005/8/layout/radial2"/>
    <dgm:cxn modelId="{07640C32-5A8B-4387-B9E2-82DB8FD3DFB1}" type="presParOf" srcId="{C07332E3-662D-485F-AA6A-213ED56A5984}" destId="{AA7B6A86-6124-40EB-A58A-FF02D441A392}" srcOrd="1" destOrd="0" presId="urn:microsoft.com/office/officeart/2005/8/layout/radial2"/>
    <dgm:cxn modelId="{F6D4DA03-C1BB-4241-A5DB-B7F13964FFD0}" type="presParOf" srcId="{F7321E4D-B952-4871-897C-3AE789631CB5}" destId="{958694D3-D78F-4002-89B4-C3E17E90A0A7}" srcOrd="5" destOrd="0" presId="urn:microsoft.com/office/officeart/2005/8/layout/radial2"/>
    <dgm:cxn modelId="{92D22F1A-AFE0-40B3-B293-E324D9E92F85}" type="presParOf" srcId="{F7321E4D-B952-4871-897C-3AE789631CB5}" destId="{B57C0AE9-81B6-4543-B97B-D6AE83241180}" srcOrd="6" destOrd="0" presId="urn:microsoft.com/office/officeart/2005/8/layout/radial2"/>
    <dgm:cxn modelId="{8D6178CC-1073-43D2-AEB8-4C5F387AA410}" type="presParOf" srcId="{B57C0AE9-81B6-4543-B97B-D6AE83241180}" destId="{7A640F59-237B-454D-9ED4-53BE7A441BAE}" srcOrd="0" destOrd="0" presId="urn:microsoft.com/office/officeart/2005/8/layout/radial2"/>
    <dgm:cxn modelId="{26F3EFA6-9440-4E0C-99AA-8AE9C65F0F8C}" type="presParOf" srcId="{B57C0AE9-81B6-4543-B97B-D6AE83241180}" destId="{D5BF0BE0-DED4-4801-B413-8519C729DCBB}" srcOrd="1" destOrd="0" presId="urn:microsoft.com/office/officeart/2005/8/layout/radial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8694D3-D78F-4002-89B4-C3E17E90A0A7}">
      <dsp:nvSpPr>
        <dsp:cNvPr id="0" name=""/>
        <dsp:cNvSpPr/>
      </dsp:nvSpPr>
      <dsp:spPr>
        <a:xfrm rot="1686674">
          <a:off x="3038412" y="3069489"/>
          <a:ext cx="1729804" cy="47548"/>
        </a:xfrm>
        <a:custGeom>
          <a:avLst/>
          <a:gdLst/>
          <a:ahLst/>
          <a:cxnLst/>
          <a:rect l="0" t="0" r="0" b="0"/>
          <a:pathLst>
            <a:path>
              <a:moveTo>
                <a:pt x="0" y="23774"/>
              </a:moveTo>
              <a:lnTo>
                <a:pt x="1729804" y="237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5E450F-05E5-406B-94F7-C6C8FE8E0255}">
      <dsp:nvSpPr>
        <dsp:cNvPr id="0" name=""/>
        <dsp:cNvSpPr/>
      </dsp:nvSpPr>
      <dsp:spPr>
        <a:xfrm rot="21437638">
          <a:off x="3139422" y="2176418"/>
          <a:ext cx="1826579" cy="47548"/>
        </a:xfrm>
        <a:custGeom>
          <a:avLst/>
          <a:gdLst/>
          <a:ahLst/>
          <a:cxnLst/>
          <a:rect l="0" t="0" r="0" b="0"/>
          <a:pathLst>
            <a:path>
              <a:moveTo>
                <a:pt x="0" y="23774"/>
              </a:moveTo>
              <a:lnTo>
                <a:pt x="1826579" y="237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214D35-E257-4FB3-863B-9B1A041CE9B3}">
      <dsp:nvSpPr>
        <dsp:cNvPr id="0" name=""/>
        <dsp:cNvSpPr/>
      </dsp:nvSpPr>
      <dsp:spPr>
        <a:xfrm rot="19669231">
          <a:off x="3031263" y="1398219"/>
          <a:ext cx="1421436" cy="47548"/>
        </a:xfrm>
        <a:custGeom>
          <a:avLst/>
          <a:gdLst/>
          <a:ahLst/>
          <a:cxnLst/>
          <a:rect l="0" t="0" r="0" b="0"/>
          <a:pathLst>
            <a:path>
              <a:moveTo>
                <a:pt x="0" y="23774"/>
              </a:moveTo>
              <a:lnTo>
                <a:pt x="1421436" y="237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783906-F1B1-4670-A3A6-AD47333F6EDB}">
      <dsp:nvSpPr>
        <dsp:cNvPr id="0" name=""/>
        <dsp:cNvSpPr/>
      </dsp:nvSpPr>
      <dsp:spPr>
        <a:xfrm>
          <a:off x="32978" y="792085"/>
          <a:ext cx="2996939" cy="2779720"/>
        </a:xfrm>
        <a:prstGeom prst="ellipse">
          <a:avLst/>
        </a:prstGeom>
        <a:blipFill rotWithShape="0">
          <a:blip xmlns:r="http://schemas.openxmlformats.org/officeDocument/2006/relationships" r:embed="rId1"/>
          <a:stretch>
            <a:fillRect/>
          </a:stretch>
        </a:blip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72719AE0-176F-4464-B42E-F09AD4419C4D}">
      <dsp:nvSpPr>
        <dsp:cNvPr id="0" name=""/>
        <dsp:cNvSpPr/>
      </dsp:nvSpPr>
      <dsp:spPr>
        <a:xfrm>
          <a:off x="4235222" y="-29495"/>
          <a:ext cx="1403399" cy="13991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vi-VN" sz="4000" kern="1200" dirty="0" smtClean="0">
              <a:solidFill>
                <a:srgbClr val="FFC000"/>
              </a:solidFill>
            </a:rPr>
            <a:t>???</a:t>
          </a:r>
          <a:endParaRPr lang="vi-VN" sz="4000" kern="1200" dirty="0">
            <a:solidFill>
              <a:srgbClr val="FFC000"/>
            </a:solidFill>
          </a:endParaRPr>
        </a:p>
      </dsp:txBody>
      <dsp:txXfrm>
        <a:off x="4235222" y="-29495"/>
        <a:ext cx="1403399" cy="1399186"/>
      </dsp:txXfrm>
    </dsp:sp>
    <dsp:sp modelId="{9A3EFA1C-2AFC-46BF-91B1-5312A743CA7E}">
      <dsp:nvSpPr>
        <dsp:cNvPr id="0" name=""/>
        <dsp:cNvSpPr/>
      </dsp:nvSpPr>
      <dsp:spPr>
        <a:xfrm>
          <a:off x="4964184" y="1438182"/>
          <a:ext cx="1392234" cy="13720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vi-VN" sz="4000" kern="1200" dirty="0" smtClean="0">
              <a:solidFill>
                <a:srgbClr val="FFC000"/>
              </a:solidFill>
            </a:rPr>
            <a:t>???</a:t>
          </a:r>
          <a:endParaRPr lang="vi-VN" sz="4000" kern="1200" dirty="0">
            <a:solidFill>
              <a:srgbClr val="FFC000"/>
            </a:solidFill>
          </a:endParaRPr>
        </a:p>
      </dsp:txBody>
      <dsp:txXfrm>
        <a:off x="4964184" y="1438182"/>
        <a:ext cx="1392234" cy="1372055"/>
      </dsp:txXfrm>
    </dsp:sp>
    <dsp:sp modelId="{AA7B6A86-6124-40EB-A58A-FF02D441A392}">
      <dsp:nvSpPr>
        <dsp:cNvPr id="0" name=""/>
        <dsp:cNvSpPr/>
      </dsp:nvSpPr>
      <dsp:spPr>
        <a:xfrm>
          <a:off x="6377011" y="1438182"/>
          <a:ext cx="2088351" cy="1372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2000250">
            <a:lnSpc>
              <a:spcPct val="90000"/>
            </a:lnSpc>
            <a:spcBef>
              <a:spcPct val="0"/>
            </a:spcBef>
            <a:spcAft>
              <a:spcPct val="15000"/>
            </a:spcAft>
            <a:buChar char="••"/>
          </a:pPr>
          <a:endParaRPr lang="vi-VN" sz="4500" kern="1200" dirty="0"/>
        </a:p>
        <a:p>
          <a:pPr marL="285750" lvl="1" indent="-285750" algn="l" defTabSz="2000250">
            <a:lnSpc>
              <a:spcPct val="90000"/>
            </a:lnSpc>
            <a:spcBef>
              <a:spcPct val="0"/>
            </a:spcBef>
            <a:spcAft>
              <a:spcPct val="15000"/>
            </a:spcAft>
            <a:buChar char="••"/>
          </a:pPr>
          <a:endParaRPr lang="vi-VN" sz="4500" kern="1200" dirty="0"/>
        </a:p>
      </dsp:txBody>
      <dsp:txXfrm>
        <a:off x="6377011" y="1438182"/>
        <a:ext cx="2088351" cy="1372055"/>
      </dsp:txXfrm>
    </dsp:sp>
    <dsp:sp modelId="{7A640F59-237B-454D-9ED4-53BE7A441BAE}">
      <dsp:nvSpPr>
        <dsp:cNvPr id="0" name=""/>
        <dsp:cNvSpPr/>
      </dsp:nvSpPr>
      <dsp:spPr>
        <a:xfrm>
          <a:off x="4593141" y="3141285"/>
          <a:ext cx="1297355" cy="13340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vi-VN" sz="4000" kern="1200" dirty="0" smtClean="0">
              <a:solidFill>
                <a:srgbClr val="FFC000"/>
              </a:solidFill>
            </a:rPr>
            <a:t>???</a:t>
          </a:r>
          <a:endParaRPr lang="vi-VN" sz="4000" kern="1200" dirty="0">
            <a:solidFill>
              <a:srgbClr val="FFC000"/>
            </a:solidFill>
          </a:endParaRPr>
        </a:p>
      </dsp:txBody>
      <dsp:txXfrm>
        <a:off x="4593141" y="3141285"/>
        <a:ext cx="1297355" cy="1334020"/>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14B16640-E0DC-4E2D-B34A-A362E8D3445F}" type="datetimeFigureOut">
              <a:rPr lang="vi-VN" smtClean="0"/>
              <a:pPr/>
              <a:t>04/12/2021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3229E06-CB7D-45DE-9E26-4E7AD8195385}" type="slidenum">
              <a:rPr lang="vi-VN" smtClean="0"/>
              <a:pPr/>
              <a:t>‹#›</a:t>
            </a:fld>
            <a:endParaRPr lang="vi-VN"/>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14B16640-E0DC-4E2D-B34A-A362E8D3445F}" type="datetimeFigureOut">
              <a:rPr lang="vi-VN" smtClean="0"/>
              <a:pPr/>
              <a:t>04/12/2021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3229E06-CB7D-45DE-9E26-4E7AD8195385}" type="slidenum">
              <a:rPr lang="vi-VN" smtClean="0"/>
              <a:pPr/>
              <a:t>‹#›</a:t>
            </a:fld>
            <a:endParaRPr lang="vi-VN"/>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14B16640-E0DC-4E2D-B34A-A362E8D3445F}" type="datetimeFigureOut">
              <a:rPr lang="vi-VN" smtClean="0"/>
              <a:pPr/>
              <a:t>04/12/2021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3229E06-CB7D-45DE-9E26-4E7AD8195385}" type="slidenum">
              <a:rPr lang="vi-VN" smtClean="0"/>
              <a:pPr/>
              <a:t>‹#›</a:t>
            </a:fld>
            <a:endParaRPr lang="vi-VN"/>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14B16640-E0DC-4E2D-B34A-A362E8D3445F}" type="datetimeFigureOut">
              <a:rPr lang="vi-VN" smtClean="0"/>
              <a:pPr/>
              <a:t>04/12/2021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3229E06-CB7D-45DE-9E26-4E7AD8195385}" type="slidenum">
              <a:rPr lang="vi-VN" smtClean="0"/>
              <a:pPr/>
              <a:t>‹#›</a:t>
            </a:fld>
            <a:endParaRPr lang="vi-VN"/>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B16640-E0DC-4E2D-B34A-A362E8D3445F}" type="datetimeFigureOut">
              <a:rPr lang="vi-VN" smtClean="0"/>
              <a:pPr/>
              <a:t>04/12/2021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3229E06-CB7D-45DE-9E26-4E7AD8195385}" type="slidenum">
              <a:rPr lang="vi-VN" smtClean="0"/>
              <a:pPr/>
              <a:t>‹#›</a:t>
            </a:fld>
            <a:endParaRPr lang="vi-VN"/>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14B16640-E0DC-4E2D-B34A-A362E8D3445F}" type="datetimeFigureOut">
              <a:rPr lang="vi-VN" smtClean="0"/>
              <a:pPr/>
              <a:t>04/12/2021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3229E06-CB7D-45DE-9E26-4E7AD8195385}" type="slidenum">
              <a:rPr lang="vi-VN" smtClean="0"/>
              <a:pPr/>
              <a:t>‹#›</a:t>
            </a:fld>
            <a:endParaRPr lang="vi-VN"/>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14B16640-E0DC-4E2D-B34A-A362E8D3445F}" type="datetimeFigureOut">
              <a:rPr lang="vi-VN" smtClean="0"/>
              <a:pPr/>
              <a:t>04/12/2021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73229E06-CB7D-45DE-9E26-4E7AD8195385}" type="slidenum">
              <a:rPr lang="vi-VN" smtClean="0"/>
              <a:pPr/>
              <a:t>‹#›</a:t>
            </a:fld>
            <a:endParaRPr lang="vi-VN"/>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14B16640-E0DC-4E2D-B34A-A362E8D3445F}" type="datetimeFigureOut">
              <a:rPr lang="vi-VN" smtClean="0"/>
              <a:pPr/>
              <a:t>04/12/2021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73229E06-CB7D-45DE-9E26-4E7AD8195385}" type="slidenum">
              <a:rPr lang="vi-VN" smtClean="0"/>
              <a:pPr/>
              <a:t>‹#›</a:t>
            </a:fld>
            <a:endParaRPr lang="vi-VN"/>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B16640-E0DC-4E2D-B34A-A362E8D3445F}" type="datetimeFigureOut">
              <a:rPr lang="vi-VN" smtClean="0"/>
              <a:pPr/>
              <a:t>04/12/2021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73229E06-CB7D-45DE-9E26-4E7AD8195385}" type="slidenum">
              <a:rPr lang="vi-VN" smtClean="0"/>
              <a:pPr/>
              <a:t>‹#›</a:t>
            </a:fld>
            <a:endParaRPr lang="vi-VN"/>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B16640-E0DC-4E2D-B34A-A362E8D3445F}" type="datetimeFigureOut">
              <a:rPr lang="vi-VN" smtClean="0"/>
              <a:pPr/>
              <a:t>04/12/2021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3229E06-CB7D-45DE-9E26-4E7AD8195385}" type="slidenum">
              <a:rPr lang="vi-VN" smtClean="0"/>
              <a:pPr/>
              <a:t>‹#›</a:t>
            </a:fld>
            <a:endParaRPr lang="vi-VN"/>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B16640-E0DC-4E2D-B34A-A362E8D3445F}" type="datetimeFigureOut">
              <a:rPr lang="vi-VN" smtClean="0"/>
              <a:pPr/>
              <a:t>04/12/2021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3229E06-CB7D-45DE-9E26-4E7AD8195385}" type="slidenum">
              <a:rPr lang="vi-VN" smtClean="0"/>
              <a:pPr/>
              <a:t>‹#›</a:t>
            </a:fld>
            <a:endParaRPr lang="vi-VN"/>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16640-E0DC-4E2D-B34A-A362E8D3445F}" type="datetimeFigureOut">
              <a:rPr lang="vi-VN" smtClean="0"/>
              <a:pPr/>
              <a:t>04/12/2021</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229E06-CB7D-45DE-9E26-4E7AD8195385}" type="slidenum">
              <a:rPr lang="vi-VN" smtClean="0"/>
              <a:pPr/>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r>
              <a:rPr lang="en-US" dirty="0" err="1" smtClean="0"/>
              <a:t>Bài</a:t>
            </a:r>
            <a:r>
              <a:rPr lang="en-US" dirty="0" smtClean="0"/>
              <a:t> 9</a:t>
            </a:r>
            <a:endParaRPr lang="vi-VN" dirty="0"/>
          </a:p>
        </p:txBody>
      </p:sp>
      <p:pic>
        <p:nvPicPr>
          <p:cNvPr id="1026" name="Picture 2" descr="D:\tải xuống.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3180184" y="5085184"/>
            <a:ext cx="2536335" cy="923330"/>
          </a:xfrm>
          <a:prstGeom prst="rect">
            <a:avLst/>
          </a:prstGeom>
          <a:noFill/>
        </p:spPr>
        <p:txBody>
          <a:bodyPr wrap="none" lIns="91440" tIns="45720" rIns="91440" bIns="45720">
            <a:spAutoFit/>
          </a:bodyPr>
          <a:lstStyle/>
          <a:p>
            <a:pPr algn="ct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63500">
                    <a:schemeClr val="accent3">
                      <a:satMod val="175000"/>
                      <a:alpha val="40000"/>
                    </a:schemeClr>
                  </a:glow>
                  <a:outerShdw blurRad="55000" dist="50800" dir="5400000" algn="tl">
                    <a:srgbClr val="000000">
                      <a:alpha val="33000"/>
                    </a:srgbClr>
                  </a:outerShdw>
                </a:effectLst>
              </a:rPr>
              <a:t>( </a:t>
            </a:r>
            <a:r>
              <a:rPr lang="en-US" sz="5400"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63500">
                    <a:schemeClr val="accent3">
                      <a:satMod val="175000"/>
                      <a:alpha val="40000"/>
                    </a:schemeClr>
                  </a:glow>
                  <a:outerShdw blurRad="55000" dist="50800" dir="5400000" algn="tl">
                    <a:srgbClr val="000000">
                      <a:alpha val="33000"/>
                    </a:srgbClr>
                  </a:outerShdw>
                </a:effectLst>
              </a:rPr>
              <a:t>Tiết</a:t>
            </a: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63500">
                    <a:schemeClr val="accent3">
                      <a:satMod val="175000"/>
                      <a:alpha val="40000"/>
                    </a:schemeClr>
                  </a:glow>
                  <a:outerShdw blurRad="55000" dist="50800" dir="5400000" algn="tl">
                    <a:srgbClr val="000000">
                      <a:alpha val="33000"/>
                    </a:srgbClr>
                  </a:outerShdw>
                </a:effectLst>
              </a:rPr>
              <a:t> 1 )</a:t>
            </a:r>
            <a:endPar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63500">
                  <a:schemeClr val="accent3">
                    <a:satMod val="175000"/>
                    <a:alpha val="40000"/>
                  </a:schemeClr>
                </a:glow>
                <a:outerShdw blurRad="55000" dist="50800" dir="5400000" algn="tl">
                  <a:srgbClr val="000000">
                    <a:alpha val="33000"/>
                  </a:srgbClr>
                </a:outerShd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59216" cy="706090"/>
          </a:xfrm>
        </p:spPr>
        <p:txBody>
          <a:bodyPr>
            <a:normAutofit/>
          </a:bodyPr>
          <a:lstStyle/>
          <a:p>
            <a:pPr algn="l">
              <a:buFont typeface="Arial" pitchFamily="34" charset="0"/>
              <a:buChar char="•"/>
            </a:pPr>
            <a:r>
              <a:rPr lang="vi-VN" sz="2800" dirty="0" smtClean="0"/>
              <a:t> Quá trình phát triển của xã hội</a:t>
            </a:r>
            <a:endParaRPr lang="vi-VN" sz="2800" dirty="0"/>
          </a:p>
        </p:txBody>
      </p:sp>
      <p:sp>
        <p:nvSpPr>
          <p:cNvPr id="3" name="Content Placeholder 2"/>
          <p:cNvSpPr>
            <a:spLocks noGrp="1"/>
          </p:cNvSpPr>
          <p:nvPr>
            <p:ph idx="1"/>
          </p:nvPr>
        </p:nvSpPr>
        <p:spPr>
          <a:xfrm>
            <a:off x="457200" y="1052736"/>
            <a:ext cx="8229600" cy="5073427"/>
          </a:xfrm>
        </p:spPr>
        <p:txBody>
          <a:bodyPr>
            <a:normAutofit/>
          </a:bodyPr>
          <a:lstStyle/>
          <a:p>
            <a:pPr marL="514350" indent="-514350">
              <a:buFont typeface="Courier New" pitchFamily="49" charset="0"/>
              <a:buChar char="o"/>
            </a:pPr>
            <a:r>
              <a:rPr lang="vi-VN" sz="2800" dirty="0" smtClean="0">
                <a:latin typeface="+mj-lt"/>
              </a:rPr>
              <a:t>Người tối cổ sống theo bầy, đàn trong hang động, núi đá, sau biết dựng lều.</a:t>
            </a:r>
          </a:p>
          <a:p>
            <a:pPr marL="514350" indent="-514350">
              <a:buNone/>
            </a:pPr>
            <a:endParaRPr lang="vi-VN" sz="2800" dirty="0">
              <a:latin typeface="+mj-lt"/>
            </a:endParaRPr>
          </a:p>
        </p:txBody>
      </p:sp>
      <p:pic>
        <p:nvPicPr>
          <p:cNvPr id="1025" name="Picture 1" descr="D:\Người tối cổ.jpg"/>
          <p:cNvPicPr>
            <a:picLocks noChangeAspect="1" noChangeArrowheads="1"/>
          </p:cNvPicPr>
          <p:nvPr/>
        </p:nvPicPr>
        <p:blipFill>
          <a:blip r:embed="rId2" cstate="print"/>
          <a:srcRect/>
          <a:stretch>
            <a:fillRect/>
          </a:stretch>
        </p:blipFill>
        <p:spPr bwMode="auto">
          <a:xfrm>
            <a:off x="251520" y="2348880"/>
            <a:ext cx="3816423" cy="3054474"/>
          </a:xfrm>
          <a:prstGeom prst="rect">
            <a:avLst/>
          </a:prstGeom>
          <a:noFill/>
        </p:spPr>
      </p:pic>
      <p:sp>
        <p:nvSpPr>
          <p:cNvPr id="5" name="Right Arrow 4"/>
          <p:cNvSpPr/>
          <p:nvPr/>
        </p:nvSpPr>
        <p:spPr>
          <a:xfrm>
            <a:off x="4211960" y="3284984"/>
            <a:ext cx="936104"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26" name="Picture 2" descr="D:\xa-hoi-nguyen-thuy-3 xây nhà.jpg"/>
          <p:cNvPicPr>
            <a:picLocks noChangeAspect="1" noChangeArrowheads="1"/>
          </p:cNvPicPr>
          <p:nvPr/>
        </p:nvPicPr>
        <p:blipFill>
          <a:blip r:embed="rId3" cstate="print"/>
          <a:srcRect/>
          <a:stretch>
            <a:fillRect/>
          </a:stretch>
        </p:blipFill>
        <p:spPr bwMode="auto">
          <a:xfrm>
            <a:off x="5292080" y="2276872"/>
            <a:ext cx="3635896" cy="3126183"/>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5"/>
                                        </p:tgtEl>
                                        <p:attrNameLst>
                                          <p:attrName>style.visibility</p:attrName>
                                        </p:attrNameLst>
                                      </p:cBhvr>
                                      <p:to>
                                        <p:strVal val="visible"/>
                                      </p:to>
                                    </p:set>
                                    <p:anim calcmode="lin" valueType="num">
                                      <p:cBhvr additive="base">
                                        <p:cTn id="17" dur="500" fill="hold"/>
                                        <p:tgtEl>
                                          <p:spTgt spid="1025"/>
                                        </p:tgtEl>
                                        <p:attrNameLst>
                                          <p:attrName>ppt_x</p:attrName>
                                        </p:attrNameLst>
                                      </p:cBhvr>
                                      <p:tavLst>
                                        <p:tav tm="0">
                                          <p:val>
                                            <p:strVal val="#ppt_x"/>
                                          </p:val>
                                        </p:tav>
                                        <p:tav tm="100000">
                                          <p:val>
                                            <p:strVal val="#ppt_x"/>
                                          </p:val>
                                        </p:tav>
                                      </p:tavLst>
                                    </p:anim>
                                    <p:anim calcmode="lin" valueType="num">
                                      <p:cBhvr additive="base">
                                        <p:cTn id="18" dur="500" fill="hold"/>
                                        <p:tgtEl>
                                          <p:spTgt spid="102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box(in)">
                                      <p:cBhvr>
                                        <p:cTn id="2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9512" y="188640"/>
            <a:ext cx="8229600" cy="1080120"/>
          </a:xfrm>
        </p:spPr>
        <p:txBody>
          <a:bodyPr>
            <a:normAutofit/>
          </a:bodyPr>
          <a:lstStyle/>
          <a:p>
            <a:pPr algn="l">
              <a:buFont typeface="Courier New" pitchFamily="49" charset="0"/>
              <a:buChar char="o"/>
            </a:pPr>
            <a:r>
              <a:rPr lang="vi-VN" sz="2800" dirty="0" smtClean="0"/>
              <a:t> Người tinh khôn: sống thành từng nhóm nhỏ, có quan hệ họ hàng dần dần trở thành thị tộc và bộ lạc.</a:t>
            </a:r>
            <a:endParaRPr lang="vi-VN" sz="2800" dirty="0"/>
          </a:p>
        </p:txBody>
      </p:sp>
      <p:pic>
        <p:nvPicPr>
          <p:cNvPr id="5" name="Picture 2" descr="D:\NTK 1.jpg"/>
          <p:cNvPicPr>
            <a:picLocks noGrp="1" noChangeAspect="1" noChangeArrowheads="1"/>
          </p:cNvPicPr>
          <p:nvPr>
            <p:ph idx="1"/>
          </p:nvPr>
        </p:nvPicPr>
        <p:blipFill>
          <a:blip r:embed="rId2" cstate="print"/>
          <a:srcRect/>
          <a:stretch>
            <a:fillRect/>
          </a:stretch>
        </p:blipFill>
        <p:spPr bwMode="auto">
          <a:xfrm>
            <a:off x="179512" y="2132856"/>
            <a:ext cx="3816424" cy="2905560"/>
          </a:xfrm>
          <a:prstGeom prst="rect">
            <a:avLst/>
          </a:prstGeom>
          <a:noFill/>
        </p:spPr>
      </p:pic>
      <p:sp>
        <p:nvSpPr>
          <p:cNvPr id="6" name="Right Arrow 5"/>
          <p:cNvSpPr/>
          <p:nvPr/>
        </p:nvSpPr>
        <p:spPr>
          <a:xfrm>
            <a:off x="4139952" y="3284984"/>
            <a:ext cx="792088"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4" descr="Káº¿t quáº£ hÃ¬nh áº£nh cho NgÆ°á»i tinh khÃ´n sá»ng thÃ nh thá» tá»c vÃ  bá» láº¡c"/>
          <p:cNvPicPr>
            <a:picLocks noChangeAspect="1" noChangeArrowheads="1"/>
          </p:cNvPicPr>
          <p:nvPr/>
        </p:nvPicPr>
        <p:blipFill>
          <a:blip r:embed="rId3" cstate="print"/>
          <a:srcRect/>
          <a:stretch>
            <a:fillRect/>
          </a:stretch>
        </p:blipFill>
        <p:spPr bwMode="auto">
          <a:xfrm>
            <a:off x="5004048" y="2132856"/>
            <a:ext cx="3995936" cy="288032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106690"/>
          </a:xfrm>
        </p:spPr>
        <p:txBody>
          <a:bodyPr>
            <a:normAutofit/>
          </a:bodyPr>
          <a:lstStyle/>
          <a:p>
            <a:pPr algn="l"/>
            <a:r>
              <a:rPr lang="vi-VN" sz="2800" b="1" dirty="0" smtClean="0">
                <a:sym typeface="Wingdings 2"/>
              </a:rPr>
              <a:t> </a:t>
            </a:r>
            <a:r>
              <a:rPr lang="vi-VN" sz="4000" b="1" dirty="0" smtClean="0">
                <a:sym typeface="Wingdings 2"/>
              </a:rPr>
              <a:t>Kết luận :</a:t>
            </a:r>
            <a:br>
              <a:rPr lang="vi-VN" sz="4000" b="1" dirty="0" smtClean="0">
                <a:sym typeface="Wingdings 2"/>
              </a:rPr>
            </a:br>
            <a:r>
              <a:rPr lang="vi-VN" sz="4000" b="1" dirty="0" smtClean="0">
                <a:sym typeface="Wingdings 2"/>
              </a:rPr>
              <a:t>   - Lịch sử loài người được hình thành từ khi con người biết chế tạo và sử dụng công cụ lao động.</a:t>
            </a:r>
            <a:br>
              <a:rPr lang="vi-VN" sz="4000" b="1" dirty="0" smtClean="0">
                <a:sym typeface="Wingdings 2"/>
              </a:rPr>
            </a:br>
            <a:r>
              <a:rPr lang="vi-VN" sz="4000" b="1" dirty="0" smtClean="0">
                <a:sym typeface="Wingdings 2"/>
              </a:rPr>
              <a:t>  - Nhờ biết lao động, con người đã tự mình tách ra khỏi thế giới động vật chuyển sang thế giới loài người và lịch sử xã hội cũng bắt đầu từ đó.</a:t>
            </a:r>
            <a:r>
              <a:rPr lang="vi-VN" sz="2800" b="1" dirty="0" smtClean="0">
                <a:sym typeface="Wingdings 2"/>
              </a:rPr>
              <a:t/>
            </a:r>
            <a:br>
              <a:rPr lang="vi-VN" sz="2800" b="1" dirty="0" smtClean="0">
                <a:sym typeface="Wingdings 2"/>
              </a:rPr>
            </a:br>
            <a:endParaRPr lang="vi-VN" sz="28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42918"/>
            <a:ext cx="9144000" cy="2215991"/>
          </a:xfrm>
          <a:prstGeom prst="rect">
            <a:avLst/>
          </a:prstGeom>
          <a:noFill/>
        </p:spPr>
        <p:txBody>
          <a:bodyPr wrap="square" rtlCol="0">
            <a:spAutoFit/>
          </a:bodyPr>
          <a:lstStyle/>
          <a:p>
            <a:r>
              <a:rPr lang="en-US" sz="4000" dirty="0" smtClean="0">
                <a:latin typeface="Times New Roman" pitchFamily="18" charset="0"/>
                <a:cs typeface="Times New Roman" pitchFamily="18" charset="0"/>
                <a:sym typeface="Wingdings"/>
              </a:rPr>
              <a:t></a:t>
            </a:r>
            <a:r>
              <a:rPr lang="en-US" sz="4000" dirty="0" err="1" smtClean="0">
                <a:latin typeface="Times New Roman" pitchFamily="18" charset="0"/>
                <a:cs typeface="Times New Roman" pitchFamily="18" charset="0"/>
              </a:rPr>
              <a:t>Việc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chế</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tạo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ra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công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cụ</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lao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động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có</a:t>
            </a:r>
            <a:r>
              <a:rPr lang="en-US" sz="4000" dirty="0" smtClean="0">
                <a:latin typeface="Times New Roman" pitchFamily="18" charset="0"/>
                <a:cs typeface="Times New Roman" pitchFamily="18" charset="0"/>
              </a:rPr>
              <a:t> ý </a:t>
            </a:r>
            <a:r>
              <a:rPr lang="en-US" sz="4000" dirty="0" err="1" smtClean="0">
                <a:latin typeface="Times New Roman" pitchFamily="18" charset="0"/>
                <a:cs typeface="Times New Roman" pitchFamily="18" charset="0"/>
              </a:rPr>
              <a:t>nghĩa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giúp</a:t>
            </a:r>
            <a:r>
              <a:rPr lang="en-US" sz="4000" dirty="0" smtClean="0">
                <a:latin typeface="Times New Roman" pitchFamily="18" charset="0"/>
                <a:cs typeface="Times New Roman" pitchFamily="18" charset="0"/>
              </a:rPr>
              <a:t> con </a:t>
            </a:r>
            <a:r>
              <a:rPr lang="en-US" sz="4000" dirty="0" err="1" smtClean="0">
                <a:latin typeface="Times New Roman" pitchFamily="18" charset="0"/>
                <a:cs typeface="Times New Roman" pitchFamily="18" charset="0"/>
              </a:rPr>
              <a:t>người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tự</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sáng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tạo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ra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lịch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sử</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của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mình</a:t>
            </a:r>
            <a:r>
              <a:rPr lang="en-US" sz="4000" dirty="0" smtClean="0">
                <a:latin typeface="Times New Roman" pitchFamily="18" charset="0"/>
                <a:cs typeface="Times New Roman" pitchFamily="18" charset="0"/>
              </a:rPr>
              <a:t>.</a:t>
            </a:r>
          </a:p>
          <a:p>
            <a:endParaRPr 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251520" y="260648"/>
            <a:ext cx="8435280" cy="1426170"/>
          </a:xfrm>
        </p:spPr>
        <p:txBody>
          <a:bodyPr>
            <a:normAutofit/>
          </a:bodyPr>
          <a:lstStyle/>
          <a:p>
            <a:pPr algn="l"/>
            <a:r>
              <a:rPr lang="vi-VN" sz="2800" b="1" dirty="0" smtClean="0"/>
              <a:t>b</a:t>
            </a:r>
            <a:r>
              <a:rPr lang="en-US" sz="2800" b="1" dirty="0" smtClean="0"/>
              <a:t>)</a:t>
            </a:r>
            <a:r>
              <a:rPr lang="vi-VN" sz="2800" b="1" dirty="0" smtClean="0"/>
              <a:t> Con người là chủ thể sáng tạo nên các giá trị vật chất và tinh thần của xã hội</a:t>
            </a:r>
            <a:br>
              <a:rPr lang="vi-VN" sz="2800" b="1" dirty="0" smtClean="0"/>
            </a:br>
            <a:r>
              <a:rPr lang="vi-VN" sz="2800" b="1" dirty="0" smtClean="0">
                <a:sym typeface="Wingdings"/>
              </a:rPr>
              <a:t>  </a:t>
            </a:r>
            <a:r>
              <a:rPr lang="vi-VN" sz="2800" dirty="0" smtClean="0">
                <a:sym typeface="Wingdings"/>
              </a:rPr>
              <a:t>Sáng tạo ra các giá trị vật chất</a:t>
            </a:r>
            <a:endParaRPr lang="vi-VN" sz="2800" dirty="0"/>
          </a:p>
        </p:txBody>
      </p:sp>
      <p:sp>
        <p:nvSpPr>
          <p:cNvPr id="7" name="Content Placeholder 4"/>
          <p:cNvSpPr>
            <a:spLocks noGrp="1"/>
          </p:cNvSpPr>
          <p:nvPr>
            <p:ph idx="1"/>
          </p:nvPr>
        </p:nvSpPr>
        <p:spPr>
          <a:xfrm>
            <a:off x="251520" y="1628800"/>
            <a:ext cx="8424936" cy="2088232"/>
          </a:xfrm>
        </p:spPr>
        <p:txBody>
          <a:bodyPr>
            <a:normAutofit/>
          </a:bodyPr>
          <a:lstStyle/>
          <a:p>
            <a:pPr>
              <a:buFont typeface="Courier New" pitchFamily="49" charset="0"/>
              <a:buChar char="o"/>
            </a:pPr>
            <a:r>
              <a:rPr lang="vi-VN" sz="2800" dirty="0" smtClean="0">
                <a:latin typeface="+mj-lt"/>
              </a:rPr>
              <a:t> Để tồn tại và phát triển con người phải lao động sản xuất tạo ra của cải vật chất để nuôi sống xã hội.</a:t>
            </a:r>
          </a:p>
          <a:p>
            <a:pPr>
              <a:buNone/>
            </a:pPr>
            <a:r>
              <a:rPr lang="vi-VN" sz="2800" dirty="0" smtClean="0">
                <a:latin typeface="+mj-lt"/>
              </a:rPr>
              <a:t>Ví dụ : Con người sản xuất ra lương thực, thực phẩm để nuôi sống bản thân</a:t>
            </a:r>
            <a:r>
              <a:rPr lang="vi-VN" dirty="0" smtClean="0"/>
              <a:t>, </a:t>
            </a:r>
            <a:r>
              <a:rPr lang="vi-VN" sz="2800" dirty="0" smtClean="0">
                <a:latin typeface="+mj-lt"/>
              </a:rPr>
              <a:t>sản xuất hàng tiêu dùng,...</a:t>
            </a:r>
          </a:p>
          <a:p>
            <a:pPr>
              <a:buNone/>
            </a:pPr>
            <a:endParaRPr lang="vi-VN" dirty="0" smtClean="0"/>
          </a:p>
          <a:p>
            <a:pPr>
              <a:buNone/>
            </a:pPr>
            <a:endParaRPr lang="vi-VN" dirty="0"/>
          </a:p>
        </p:txBody>
      </p:sp>
      <p:pic>
        <p:nvPicPr>
          <p:cNvPr id="43011" name="Picture 3" descr="D:\content_5af3f37a70ef8.jpg"/>
          <p:cNvPicPr>
            <a:picLocks noChangeAspect="1" noChangeArrowheads="1"/>
          </p:cNvPicPr>
          <p:nvPr/>
        </p:nvPicPr>
        <p:blipFill>
          <a:blip r:embed="rId2" cstate="print"/>
          <a:srcRect/>
          <a:stretch>
            <a:fillRect/>
          </a:stretch>
        </p:blipFill>
        <p:spPr bwMode="auto">
          <a:xfrm>
            <a:off x="251520" y="3789040"/>
            <a:ext cx="4320479" cy="2625744"/>
          </a:xfrm>
          <a:prstGeom prst="rect">
            <a:avLst/>
          </a:prstGeom>
          <a:noFill/>
        </p:spPr>
      </p:pic>
      <p:pic>
        <p:nvPicPr>
          <p:cNvPr id="43013" name="Picture 5" descr="D:\tải xuống.jpg"/>
          <p:cNvPicPr>
            <a:picLocks noChangeAspect="1" noChangeArrowheads="1"/>
          </p:cNvPicPr>
          <p:nvPr/>
        </p:nvPicPr>
        <p:blipFill>
          <a:blip r:embed="rId3" cstate="print"/>
          <a:srcRect/>
          <a:stretch>
            <a:fillRect/>
          </a:stretch>
        </p:blipFill>
        <p:spPr bwMode="auto">
          <a:xfrm>
            <a:off x="4716016" y="3789040"/>
            <a:ext cx="3888432" cy="266429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ox(i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ox(in)">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8" presetClass="entr" presetSubtype="0" accel="100000" fill="hold" nodeType="clickEffect">
                                  <p:stCondLst>
                                    <p:cond delay="0"/>
                                  </p:stCondLst>
                                  <p:childTnLst>
                                    <p:set>
                                      <p:cBhvr>
                                        <p:cTn id="21" dur="1" fill="hold">
                                          <p:stCondLst>
                                            <p:cond delay="0"/>
                                          </p:stCondLst>
                                        </p:cTn>
                                        <p:tgtEl>
                                          <p:spTgt spid="43011"/>
                                        </p:tgtEl>
                                        <p:attrNameLst>
                                          <p:attrName>style.visibility</p:attrName>
                                        </p:attrNameLst>
                                      </p:cBhvr>
                                      <p:to>
                                        <p:strVal val="visible"/>
                                      </p:to>
                                    </p:set>
                                    <p:anim calcmode="lin" valueType="num">
                                      <p:cBhvr>
                                        <p:cTn id="22" dur="500" fill="hold"/>
                                        <p:tgtEl>
                                          <p:spTgt spid="43011"/>
                                        </p:tgtEl>
                                        <p:attrNameLst>
                                          <p:attrName>ppt_w</p:attrName>
                                        </p:attrNameLst>
                                      </p:cBhvr>
                                      <p:tavLst>
                                        <p:tav tm="0">
                                          <p:val>
                                            <p:strVal val="#ppt_w*2.5"/>
                                          </p:val>
                                        </p:tav>
                                        <p:tav tm="100000">
                                          <p:val>
                                            <p:strVal val="#ppt_w"/>
                                          </p:val>
                                        </p:tav>
                                      </p:tavLst>
                                    </p:anim>
                                    <p:anim calcmode="lin" valueType="num">
                                      <p:cBhvr>
                                        <p:cTn id="23" dur="500" fill="hold"/>
                                        <p:tgtEl>
                                          <p:spTgt spid="43011"/>
                                        </p:tgtEl>
                                        <p:attrNameLst>
                                          <p:attrName>ppt_h</p:attrName>
                                        </p:attrNameLst>
                                      </p:cBhvr>
                                      <p:tavLst>
                                        <p:tav tm="0">
                                          <p:val>
                                            <p:strVal val="#ppt_h*0.01"/>
                                          </p:val>
                                        </p:tav>
                                        <p:tav tm="100000">
                                          <p:val>
                                            <p:strVal val="#ppt_h"/>
                                          </p:val>
                                        </p:tav>
                                      </p:tavLst>
                                    </p:anim>
                                    <p:anim calcmode="lin" valueType="num">
                                      <p:cBhvr>
                                        <p:cTn id="24" dur="500" fill="hold"/>
                                        <p:tgtEl>
                                          <p:spTgt spid="43011"/>
                                        </p:tgtEl>
                                        <p:attrNameLst>
                                          <p:attrName>ppt_x</p:attrName>
                                        </p:attrNameLst>
                                      </p:cBhvr>
                                      <p:tavLst>
                                        <p:tav tm="0">
                                          <p:val>
                                            <p:strVal val="#ppt_x"/>
                                          </p:val>
                                        </p:tav>
                                        <p:tav tm="100000">
                                          <p:val>
                                            <p:strVal val="#ppt_x"/>
                                          </p:val>
                                        </p:tav>
                                      </p:tavLst>
                                    </p:anim>
                                    <p:anim calcmode="lin" valueType="num">
                                      <p:cBhvr>
                                        <p:cTn id="25" dur="500" fill="hold"/>
                                        <p:tgtEl>
                                          <p:spTgt spid="43011"/>
                                        </p:tgtEl>
                                        <p:attrNameLst>
                                          <p:attrName>ppt_y</p:attrName>
                                        </p:attrNameLst>
                                      </p:cBhvr>
                                      <p:tavLst>
                                        <p:tav tm="0">
                                          <p:val>
                                            <p:strVal val="#ppt_h+1"/>
                                          </p:val>
                                        </p:tav>
                                        <p:tav tm="100000">
                                          <p:val>
                                            <p:strVal val="#ppt_y"/>
                                          </p:val>
                                        </p:tav>
                                      </p:tavLst>
                                    </p:anim>
                                    <p:animEffect transition="in" filter="fade">
                                      <p:cBhvr>
                                        <p:cTn id="26" dur="500"/>
                                        <p:tgtEl>
                                          <p:spTgt spid="4301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43013"/>
                                        </p:tgtEl>
                                        <p:attrNameLst>
                                          <p:attrName>style.visibility</p:attrName>
                                        </p:attrNameLst>
                                      </p:cBhvr>
                                      <p:to>
                                        <p:strVal val="visible"/>
                                      </p:to>
                                    </p:set>
                                    <p:anim calcmode="lin" valueType="num">
                                      <p:cBhvr>
                                        <p:cTn id="31" dur="500" fill="hold"/>
                                        <p:tgtEl>
                                          <p:spTgt spid="43013"/>
                                        </p:tgtEl>
                                        <p:attrNameLst>
                                          <p:attrName>ppt_w</p:attrName>
                                        </p:attrNameLst>
                                      </p:cBhvr>
                                      <p:tavLst>
                                        <p:tav tm="0">
                                          <p:val>
                                            <p:fltVal val="0"/>
                                          </p:val>
                                        </p:tav>
                                        <p:tav tm="100000">
                                          <p:val>
                                            <p:strVal val="#ppt_w"/>
                                          </p:val>
                                        </p:tav>
                                      </p:tavLst>
                                    </p:anim>
                                    <p:anim calcmode="lin" valueType="num">
                                      <p:cBhvr>
                                        <p:cTn id="32" dur="500" fill="hold"/>
                                        <p:tgtEl>
                                          <p:spTgt spid="43013"/>
                                        </p:tgtEl>
                                        <p:attrNameLst>
                                          <p:attrName>ppt_h</p:attrName>
                                        </p:attrNameLst>
                                      </p:cBhvr>
                                      <p:tavLst>
                                        <p:tav tm="0">
                                          <p:val>
                                            <p:fltVal val="0"/>
                                          </p:val>
                                        </p:tav>
                                        <p:tav tm="100000">
                                          <p:val>
                                            <p:strVal val="#ppt_h"/>
                                          </p:val>
                                        </p:tav>
                                      </p:tavLst>
                                    </p:anim>
                                    <p:animEffect transition="in" filter="fade">
                                      <p:cBhvr>
                                        <p:cTn id="33" dur="500"/>
                                        <p:tgtEl>
                                          <p:spTgt spid="43013"/>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xit" presetSubtype="16" fill="hold" nodeType="clickEffect">
                                  <p:stCondLst>
                                    <p:cond delay="0"/>
                                  </p:stCondLst>
                                  <p:childTnLst>
                                    <p:animEffect transition="out" filter="diamond(in)">
                                      <p:cBhvr>
                                        <p:cTn id="37" dur="2000"/>
                                        <p:tgtEl>
                                          <p:spTgt spid="7">
                                            <p:txEl>
                                              <p:pRg st="1" end="1"/>
                                            </p:txEl>
                                          </p:spTgt>
                                        </p:tgtEl>
                                      </p:cBhvr>
                                    </p:animEffect>
                                    <p:set>
                                      <p:cBhvr>
                                        <p:cTn id="38" dur="1" fill="hold">
                                          <p:stCondLst>
                                            <p:cond delay="1999"/>
                                          </p:stCondLst>
                                        </p:cTn>
                                        <p:tgtEl>
                                          <p:spTgt spid="7">
                                            <p:txEl>
                                              <p:pRg st="1" end="1"/>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nodeType="clickEffect">
                                  <p:stCondLst>
                                    <p:cond delay="0"/>
                                  </p:stCondLst>
                                  <p:childTnLst>
                                    <p:animEffect transition="out" filter="blinds(horizontal)">
                                      <p:cBhvr>
                                        <p:cTn id="42" dur="500"/>
                                        <p:tgtEl>
                                          <p:spTgt spid="43011"/>
                                        </p:tgtEl>
                                      </p:cBhvr>
                                    </p:animEffect>
                                    <p:set>
                                      <p:cBhvr>
                                        <p:cTn id="43" dur="1" fill="hold">
                                          <p:stCondLst>
                                            <p:cond delay="499"/>
                                          </p:stCondLst>
                                        </p:cTn>
                                        <p:tgtEl>
                                          <p:spTgt spid="43011"/>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5" presetClass="exit" presetSubtype="10" fill="hold" nodeType="clickEffect">
                                  <p:stCondLst>
                                    <p:cond delay="0"/>
                                  </p:stCondLst>
                                  <p:childTnLst>
                                    <p:animEffect transition="out" filter="checkerboard(across)">
                                      <p:cBhvr>
                                        <p:cTn id="47" dur="500"/>
                                        <p:tgtEl>
                                          <p:spTgt spid="43013"/>
                                        </p:tgtEl>
                                      </p:cBhvr>
                                    </p:animEffect>
                                    <p:set>
                                      <p:cBhvr>
                                        <p:cTn id="48" dur="1" fill="hold">
                                          <p:stCondLst>
                                            <p:cond delay="499"/>
                                          </p:stCondLst>
                                        </p:cTn>
                                        <p:tgtEl>
                                          <p:spTgt spid="430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251520" y="188640"/>
            <a:ext cx="8219256" cy="1498178"/>
          </a:xfrm>
        </p:spPr>
        <p:txBody>
          <a:bodyPr>
            <a:normAutofit/>
          </a:bodyPr>
          <a:lstStyle/>
          <a:p>
            <a:pPr algn="l"/>
            <a:r>
              <a:rPr lang="vi-VN" sz="2800" b="1" dirty="0" smtClean="0"/>
              <a:t>b</a:t>
            </a:r>
            <a:r>
              <a:rPr lang="en-US" sz="2800" b="1" dirty="0" smtClean="0"/>
              <a:t>)</a:t>
            </a:r>
            <a:r>
              <a:rPr lang="vi-VN" sz="2800" b="1" dirty="0" smtClean="0"/>
              <a:t> Con người là chủ thể sáng tạo nên các giá trị vật chất và tinh thần của xã hội</a:t>
            </a:r>
            <a:br>
              <a:rPr lang="vi-VN" sz="2800" b="1" dirty="0" smtClean="0"/>
            </a:br>
            <a:r>
              <a:rPr lang="vi-VN" sz="2800" b="1" dirty="0" smtClean="0">
                <a:sym typeface="Wingdings"/>
              </a:rPr>
              <a:t>  </a:t>
            </a:r>
            <a:r>
              <a:rPr lang="vi-VN" sz="2800" dirty="0" smtClean="0">
                <a:sym typeface="Wingdings"/>
              </a:rPr>
              <a:t>Sáng tạo ra các giá trị vật chất</a:t>
            </a:r>
            <a:endParaRPr lang="vi-VN" sz="2800" dirty="0"/>
          </a:p>
        </p:txBody>
      </p:sp>
      <p:sp>
        <p:nvSpPr>
          <p:cNvPr id="4" name="Content Placeholder 4"/>
          <p:cNvSpPr txBox="1">
            <a:spLocks/>
          </p:cNvSpPr>
          <p:nvPr/>
        </p:nvSpPr>
        <p:spPr>
          <a:xfrm>
            <a:off x="251520" y="1628800"/>
            <a:ext cx="8364538" cy="492601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Courier New" pitchFamily="49" charset="0"/>
              <a:buChar char="o"/>
              <a:tabLst/>
              <a:defRPr/>
            </a:pPr>
            <a:r>
              <a:rPr kumimoji="0" lang="vi-VN" sz="2800" b="0" i="0" u="none" strike="noStrike" kern="1200" cap="none" spc="0" normalizeH="0" baseline="0" noProof="0" dirty="0" smtClean="0">
                <a:ln>
                  <a:noFill/>
                </a:ln>
                <a:solidFill>
                  <a:schemeClr val="tx1"/>
                </a:solidFill>
                <a:effectLst/>
                <a:uLnTx/>
                <a:uFillTx/>
                <a:latin typeface="+mj-lt"/>
                <a:ea typeface="+mn-ea"/>
                <a:cs typeface="+mn-cs"/>
              </a:rPr>
              <a:t> Để tồn tại và phát triển con người phải lao động sản xuất tạo ra của cải vật chất để nuôi sống xã hội.</a:t>
            </a:r>
          </a:p>
          <a:p>
            <a:pPr marL="342900" lvl="0" indent="-342900">
              <a:spcBef>
                <a:spcPct val="20000"/>
              </a:spcBef>
              <a:buFont typeface="Courier New" pitchFamily="49" charset="0"/>
              <a:buChar char="o"/>
            </a:pPr>
            <a:r>
              <a:rPr lang="vi-VN" sz="3200" dirty="0" smtClean="0"/>
              <a:t> </a:t>
            </a:r>
            <a:r>
              <a:rPr lang="vi-VN" sz="2800" dirty="0" smtClean="0">
                <a:latin typeface="+mj-lt"/>
              </a:rPr>
              <a:t>Sản xuất ra của cải vật chất là đặc trưng chỉ có ở con người.</a:t>
            </a:r>
          </a:p>
          <a:p>
            <a:pPr marL="342900" lvl="0" indent="-342900">
              <a:spcBef>
                <a:spcPct val="20000"/>
              </a:spcBef>
              <a:buFont typeface="Courier New" pitchFamily="49" charset="0"/>
              <a:buChar char="o"/>
            </a:pPr>
            <a:r>
              <a:rPr lang="vi-VN" sz="2800" dirty="0" smtClean="0">
                <a:latin typeface="+mj-lt"/>
              </a:rPr>
              <a:t>Là kết quả của quá trình lao động và sáng tạo của con người.</a:t>
            </a:r>
          </a:p>
          <a:p>
            <a:pPr marL="342900" lvl="0" indent="-342900">
              <a:spcBef>
                <a:spcPct val="20000"/>
              </a:spcBef>
            </a:pPr>
            <a:endParaRPr lang="vi-VN" sz="2800" dirty="0" smtClean="0">
              <a:latin typeface="+mj-lt"/>
            </a:endParaRPr>
          </a:p>
          <a:p>
            <a:pPr marL="342900" lvl="0" indent="-342900">
              <a:spcBef>
                <a:spcPct val="20000"/>
              </a:spcBef>
            </a:pPr>
            <a:endParaRPr kumimoji="0" lang="vi-VN" sz="2800" b="0" i="0" u="none" strike="noStrike" kern="1200" cap="none" spc="0" normalizeH="0" baseline="0" noProof="0" dirty="0" smtClean="0">
              <a:ln>
                <a:noFill/>
              </a:ln>
              <a:solidFill>
                <a:schemeClr val="tx1"/>
              </a:solidFill>
              <a:effectLst/>
              <a:uLnTx/>
              <a:uFillTx/>
              <a:latin typeface="+mj-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ox(i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ox(in)">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5536" y="836712"/>
            <a:ext cx="8748464" cy="6021288"/>
          </a:xfrm>
        </p:spPr>
        <p:txBody>
          <a:bodyPr>
            <a:normAutofit/>
          </a:bodyPr>
          <a:lstStyle/>
          <a:p>
            <a:pPr>
              <a:buFont typeface="Courier New" pitchFamily="49" charset="0"/>
              <a:buChar char="o"/>
            </a:pPr>
            <a:r>
              <a:rPr lang="vi-VN" sz="2800" dirty="0" smtClean="0">
                <a:latin typeface="+mj-lt"/>
              </a:rPr>
              <a:t> Đời sống lao động của con người là nguồn đề tài vô tận của các giá trị văn hóa, tinh thần.</a:t>
            </a:r>
          </a:p>
          <a:p>
            <a:pPr>
              <a:buFont typeface="Courier New" pitchFamily="49" charset="0"/>
              <a:buChar char="o"/>
            </a:pPr>
            <a:r>
              <a:rPr lang="vi-VN" sz="2800" dirty="0" smtClean="0">
                <a:latin typeface="+mj-lt"/>
              </a:rPr>
              <a:t> Con người là tác giả của các công trình văn hóa nghệ thuật.</a:t>
            </a:r>
          </a:p>
          <a:p>
            <a:pPr>
              <a:buNone/>
            </a:pPr>
            <a:r>
              <a:rPr lang="vi-VN" sz="2800" dirty="0" smtClean="0">
                <a:latin typeface="+mj-lt"/>
              </a:rPr>
              <a:t> Ví dụ : Múa hát, cồng chiêng Tây Nguyên,...</a:t>
            </a:r>
            <a:endParaRPr lang="vi-VN" sz="2800" dirty="0">
              <a:latin typeface="+mj-lt"/>
            </a:endParaRPr>
          </a:p>
        </p:txBody>
      </p:sp>
      <p:sp>
        <p:nvSpPr>
          <p:cNvPr id="5" name="Title 2"/>
          <p:cNvSpPr>
            <a:spLocks noGrp="1"/>
          </p:cNvSpPr>
          <p:nvPr>
            <p:ph type="title"/>
          </p:nvPr>
        </p:nvSpPr>
        <p:spPr>
          <a:xfrm>
            <a:off x="251520" y="0"/>
            <a:ext cx="8229600" cy="1143000"/>
          </a:xfrm>
        </p:spPr>
        <p:txBody>
          <a:bodyPr>
            <a:normAutofit/>
          </a:bodyPr>
          <a:lstStyle/>
          <a:p>
            <a:pPr algn="l"/>
            <a:r>
              <a:rPr lang="vi-VN" sz="2800" dirty="0" smtClean="0">
                <a:sym typeface="Wingdings"/>
              </a:rPr>
              <a:t> Sáng tạo ra các giá trị tinh thần</a:t>
            </a:r>
            <a:endParaRPr lang="vi-VN" sz="2800" dirty="0"/>
          </a:p>
        </p:txBody>
      </p:sp>
      <p:pic>
        <p:nvPicPr>
          <p:cNvPr id="44034" name="Picture 2" descr="D:\tincd-dao-1491490273989.jpg"/>
          <p:cNvPicPr>
            <a:picLocks noChangeAspect="1" noChangeArrowheads="1"/>
          </p:cNvPicPr>
          <p:nvPr/>
        </p:nvPicPr>
        <p:blipFill>
          <a:blip r:embed="rId2" cstate="print"/>
          <a:srcRect/>
          <a:stretch>
            <a:fillRect/>
          </a:stretch>
        </p:blipFill>
        <p:spPr bwMode="auto">
          <a:xfrm>
            <a:off x="179512" y="3573016"/>
            <a:ext cx="4248472" cy="2808312"/>
          </a:xfrm>
          <a:prstGeom prst="rect">
            <a:avLst/>
          </a:prstGeom>
          <a:noFill/>
        </p:spPr>
      </p:pic>
      <p:pic>
        <p:nvPicPr>
          <p:cNvPr id="44035" name="Picture 3" descr="D:\Đoàn nghệ nhân cồng chiêng.jpg"/>
          <p:cNvPicPr>
            <a:picLocks noChangeAspect="1" noChangeArrowheads="1"/>
          </p:cNvPicPr>
          <p:nvPr/>
        </p:nvPicPr>
        <p:blipFill>
          <a:blip r:embed="rId3" cstate="print"/>
          <a:srcRect/>
          <a:stretch>
            <a:fillRect/>
          </a:stretch>
        </p:blipFill>
        <p:spPr bwMode="auto">
          <a:xfrm>
            <a:off x="4644008" y="3573016"/>
            <a:ext cx="4286250" cy="28575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ox(in)">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linds(horizontal)">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1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4034"/>
                                        </p:tgtEl>
                                        <p:attrNameLst>
                                          <p:attrName>style.visibility</p:attrName>
                                        </p:attrNameLst>
                                      </p:cBhvr>
                                      <p:to>
                                        <p:strVal val="visible"/>
                                      </p:to>
                                    </p:set>
                                    <p:anim calcmode="lin" valueType="num">
                                      <p:cBhvr additive="base">
                                        <p:cTn id="27" dur="1000" fill="hold"/>
                                        <p:tgtEl>
                                          <p:spTgt spid="44034"/>
                                        </p:tgtEl>
                                        <p:attrNameLst>
                                          <p:attrName>ppt_x</p:attrName>
                                        </p:attrNameLst>
                                      </p:cBhvr>
                                      <p:tavLst>
                                        <p:tav tm="0">
                                          <p:val>
                                            <p:strVal val="#ppt_x"/>
                                          </p:val>
                                        </p:tav>
                                        <p:tav tm="100000">
                                          <p:val>
                                            <p:strVal val="#ppt_x"/>
                                          </p:val>
                                        </p:tav>
                                      </p:tavLst>
                                    </p:anim>
                                    <p:anim calcmode="lin" valueType="num">
                                      <p:cBhvr additive="base">
                                        <p:cTn id="28" dur="1000" fill="hold"/>
                                        <p:tgtEl>
                                          <p:spTgt spid="4403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4035"/>
                                        </p:tgtEl>
                                        <p:attrNameLst>
                                          <p:attrName>style.visibility</p:attrName>
                                        </p:attrNameLst>
                                      </p:cBhvr>
                                      <p:to>
                                        <p:strVal val="visible"/>
                                      </p:to>
                                    </p:set>
                                    <p:anim calcmode="lin" valueType="num">
                                      <p:cBhvr additive="base">
                                        <p:cTn id="33" dur="1000" fill="hold"/>
                                        <p:tgtEl>
                                          <p:spTgt spid="44035"/>
                                        </p:tgtEl>
                                        <p:attrNameLst>
                                          <p:attrName>ppt_x</p:attrName>
                                        </p:attrNameLst>
                                      </p:cBhvr>
                                      <p:tavLst>
                                        <p:tav tm="0">
                                          <p:val>
                                            <p:strVal val="#ppt_x"/>
                                          </p:val>
                                        </p:tav>
                                        <p:tav tm="100000">
                                          <p:val>
                                            <p:strVal val="#ppt_x"/>
                                          </p:val>
                                        </p:tav>
                                      </p:tavLst>
                                    </p:anim>
                                    <p:anim calcmode="lin" valueType="num">
                                      <p:cBhvr additive="base">
                                        <p:cTn id="34" dur="1000" fill="hold"/>
                                        <p:tgtEl>
                                          <p:spTgt spid="440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308872"/>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b) Con </a:t>
            </a:r>
            <a:r>
              <a:rPr lang="en-US" sz="3200" b="1" dirty="0" err="1" smtClean="0">
                <a:latin typeface="Times New Roman" pitchFamily="18" charset="0"/>
                <a:cs typeface="Times New Roman" pitchFamily="18" charset="0"/>
              </a:rPr>
              <a:t>người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chủ</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thể</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sáng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tạo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nên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giá</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trị</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vật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chất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thần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xã</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hội</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Con </a:t>
            </a:r>
            <a:r>
              <a:rPr lang="en-US" sz="3200" dirty="0" err="1" smtClean="0">
                <a:latin typeface="Times New Roman" pitchFamily="18" charset="0"/>
                <a:cs typeface="Times New Roman" pitchFamily="18" charset="0"/>
              </a:rPr>
              <a:t>người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cải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chỉ</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đảm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bảo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tồn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hội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còn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thúc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đẩy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hội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triển</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Ngoài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ra</a:t>
            </a:r>
            <a:r>
              <a:rPr lang="en-US" sz="3200" dirty="0" smtClean="0">
                <a:latin typeface="Times New Roman" pitchFamily="18" charset="0"/>
                <a:cs typeface="Times New Roman" pitchFamily="18" charset="0"/>
              </a:rPr>
              <a:t> con </a:t>
            </a:r>
            <a:r>
              <a:rPr lang="en-US" sz="3200" dirty="0" err="1" smtClean="0">
                <a:latin typeface="Times New Roman" pitchFamily="18" charset="0"/>
                <a:cs typeface="Times New Roman" pitchFamily="18" charset="0"/>
              </a:rPr>
              <a:t>người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còn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giá</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trị</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thần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như</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khoa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phẩm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nghệ</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thuật</a:t>
            </a:r>
            <a:r>
              <a:rPr lang="en-US" sz="3200" dirty="0" smtClean="0">
                <a:latin typeface="Times New Roman" pitchFamily="18" charset="0"/>
                <a:cs typeface="Times New Roman" pitchFamily="18" charset="0"/>
              </a:rPr>
              <a:t>.</a:t>
            </a:r>
          </a:p>
          <a:p>
            <a:endParaRPr lang="en-US"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l"/>
            <a:r>
              <a:rPr lang="vi-VN" sz="3200" b="1" dirty="0" smtClean="0"/>
              <a:t>c</a:t>
            </a:r>
            <a:r>
              <a:rPr lang="en-US" sz="3200" b="1" dirty="0" smtClean="0"/>
              <a:t>) </a:t>
            </a:r>
            <a:r>
              <a:rPr lang="vi-VN" sz="3200" b="1" dirty="0" smtClean="0"/>
              <a:t> </a:t>
            </a:r>
            <a:r>
              <a:rPr lang="vi-VN" sz="3200" b="1" dirty="0" smtClean="0"/>
              <a:t>Con người là động lực của các cuộc cách mạng xã hội</a:t>
            </a:r>
            <a:endParaRPr lang="vi-VN" sz="3200" b="1" dirty="0"/>
          </a:p>
        </p:txBody>
      </p:sp>
      <p:sp>
        <p:nvSpPr>
          <p:cNvPr id="3" name="Content Placeholder 2"/>
          <p:cNvSpPr>
            <a:spLocks noGrp="1"/>
          </p:cNvSpPr>
          <p:nvPr>
            <p:ph idx="1"/>
          </p:nvPr>
        </p:nvSpPr>
        <p:spPr>
          <a:xfrm>
            <a:off x="467544" y="1124744"/>
            <a:ext cx="8229600" cy="5184576"/>
          </a:xfrm>
        </p:spPr>
        <p:txBody>
          <a:bodyPr>
            <a:normAutofit/>
          </a:bodyPr>
          <a:lstStyle/>
          <a:p>
            <a:r>
              <a:rPr lang="vi-VN" sz="2800" dirty="0" smtClean="0">
                <a:latin typeface="+mj-lt"/>
              </a:rPr>
              <a:t>Nhu cầu về cuộc sống tốt đẹp hơn là động lực thúc đẩy con người không ngừng đấu tranh để cải tạo xã hội, mọi cuộc cách mạng đều do con người tạo ra.</a:t>
            </a:r>
          </a:p>
          <a:p>
            <a:pPr>
              <a:buNone/>
            </a:pPr>
            <a:r>
              <a:rPr lang="vi-VN" sz="2800" dirty="0" smtClean="0">
                <a:latin typeface="+mj-lt"/>
              </a:rPr>
              <a:t>Ví dụ: Từ Công xã nguyên thủy </a:t>
            </a:r>
            <a:r>
              <a:rPr lang="vi-VN" sz="2800" dirty="0" smtClean="0">
                <a:latin typeface="+mj-lt"/>
                <a:sym typeface="Wingdings"/>
              </a:rPr>
              <a:t> Chiếm hữu nô lệ  Chế độ phong kiến  Tư bản chủ nghĩa  </a:t>
            </a:r>
            <a:r>
              <a:rPr lang="en-US" sz="2800" dirty="0" err="1" smtClean="0">
                <a:latin typeface="Times New Roman" pitchFamily="18" charset="0"/>
                <a:cs typeface="Times New Roman" pitchFamily="18" charset="0"/>
                <a:sym typeface="Wingdings"/>
              </a:rPr>
              <a:t>Chủ</a:t>
            </a:r>
            <a:r>
              <a:rPr lang="en-US" sz="2800" dirty="0" smtClean="0">
                <a:latin typeface="Times New Roman" pitchFamily="18" charset="0"/>
                <a:cs typeface="Times New Roman" pitchFamily="18" charset="0"/>
                <a:sym typeface="Wingdings"/>
              </a:rPr>
              <a:t> </a:t>
            </a:r>
            <a:r>
              <a:rPr lang="en-US" sz="2800" dirty="0" err="1" smtClean="0">
                <a:latin typeface="Times New Roman" pitchFamily="18" charset="0"/>
                <a:cs typeface="Times New Roman" pitchFamily="18" charset="0"/>
                <a:sym typeface="Wingdings"/>
              </a:rPr>
              <a:t>nghĩa</a:t>
            </a:r>
            <a:r>
              <a:rPr lang="en-US" sz="2800" dirty="0" smtClean="0">
                <a:latin typeface="Times New Roman" pitchFamily="18" charset="0"/>
                <a:cs typeface="Times New Roman" pitchFamily="18" charset="0"/>
                <a:sym typeface="Wingdings"/>
              </a:rPr>
              <a:t> </a:t>
            </a:r>
            <a:r>
              <a:rPr lang="en-US" sz="2800" dirty="0" err="1" smtClean="0">
                <a:latin typeface="Times New Roman" pitchFamily="18" charset="0"/>
                <a:cs typeface="Times New Roman" pitchFamily="18" charset="0"/>
                <a:sym typeface="Wingdings"/>
              </a:rPr>
              <a:t>Cộng</a:t>
            </a:r>
            <a:r>
              <a:rPr lang="en-US" sz="2800" dirty="0" smtClean="0">
                <a:latin typeface="Times New Roman" pitchFamily="18" charset="0"/>
                <a:cs typeface="Times New Roman" pitchFamily="18" charset="0"/>
                <a:sym typeface="Wingdings"/>
              </a:rPr>
              <a:t> </a:t>
            </a:r>
            <a:r>
              <a:rPr lang="en-US" sz="2800" dirty="0" err="1" smtClean="0">
                <a:latin typeface="Times New Roman" pitchFamily="18" charset="0"/>
                <a:cs typeface="Times New Roman" pitchFamily="18" charset="0"/>
                <a:sym typeface="Wingdings"/>
              </a:rPr>
              <a:t>Sản</a:t>
            </a:r>
            <a:r>
              <a:rPr lang="en-US" sz="2800" dirty="0" smtClean="0">
                <a:latin typeface="Times New Roman" pitchFamily="18" charset="0"/>
                <a:cs typeface="Times New Roman" pitchFamily="18" charset="0"/>
                <a:sym typeface="Wingdings"/>
              </a:rPr>
              <a:t>.</a:t>
            </a:r>
            <a:endParaRPr lang="vi-VN" sz="28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3528" y="332656"/>
            <a:ext cx="8229600" cy="1143000"/>
          </a:xfrm>
        </p:spPr>
        <p:txBody>
          <a:bodyPr>
            <a:normAutofit fontScale="90000"/>
          </a:bodyPr>
          <a:lstStyle/>
          <a:p>
            <a:r>
              <a:rPr lang="vi-VN" sz="2900" dirty="0" smtClean="0"/>
              <a:t>Ví dụ: Từ Công xã nguyên thủy </a:t>
            </a:r>
            <a:r>
              <a:rPr lang="vi-VN" sz="2900" dirty="0" smtClean="0">
                <a:sym typeface="Wingdings"/>
              </a:rPr>
              <a:t> Chiếm hữu nô lệ  Chế độ phong kiến  Tư bản chủ nghĩa  Xã hội chủ nghĩa</a:t>
            </a:r>
            <a:r>
              <a:rPr lang="vi-VN" dirty="0" smtClean="0"/>
              <a:t/>
            </a:r>
            <a:br>
              <a:rPr lang="vi-VN" dirty="0" smtClean="0"/>
            </a:br>
            <a:endParaRPr lang="vi-VN" dirty="0"/>
          </a:p>
        </p:txBody>
      </p:sp>
      <p:grpSp>
        <p:nvGrpSpPr>
          <p:cNvPr id="7" name="Group 6"/>
          <p:cNvGrpSpPr/>
          <p:nvPr/>
        </p:nvGrpSpPr>
        <p:grpSpPr>
          <a:xfrm>
            <a:off x="395536" y="1124744"/>
            <a:ext cx="2736304" cy="1512168"/>
            <a:chOff x="75486" y="98950"/>
            <a:chExt cx="3077935" cy="1946203"/>
          </a:xfrm>
        </p:grpSpPr>
        <p:sp>
          <p:nvSpPr>
            <p:cNvPr id="8" name="Rounded Rectangle 7"/>
            <p:cNvSpPr/>
            <p:nvPr/>
          </p:nvSpPr>
          <p:spPr>
            <a:xfrm>
              <a:off x="75486" y="98950"/>
              <a:ext cx="3077935" cy="1918974"/>
            </a:xfrm>
            <a:prstGeom prst="roundRect">
              <a:avLst>
                <a:gd name="adj" fmla="val 18591"/>
              </a:avLst>
            </a:prstGeom>
            <a:blipFill rotWithShape="0">
              <a:blip r:embed="rId2" cstate="prin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131691" y="238589"/>
              <a:ext cx="2965525" cy="18065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vi-VN" sz="6500" kern="1200" dirty="0"/>
            </a:p>
          </p:txBody>
        </p:sp>
      </p:grpSp>
      <p:sp>
        <p:nvSpPr>
          <p:cNvPr id="10" name="Rectangle 9"/>
          <p:cNvSpPr/>
          <p:nvPr/>
        </p:nvSpPr>
        <p:spPr>
          <a:xfrm>
            <a:off x="611560" y="2852936"/>
            <a:ext cx="2376264" cy="3600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dirty="0" smtClean="0"/>
              <a:t>Công xã nguyên thủy</a:t>
            </a:r>
            <a:endParaRPr lang="vi-VN" dirty="0"/>
          </a:p>
        </p:txBody>
      </p:sp>
      <p:sp>
        <p:nvSpPr>
          <p:cNvPr id="11" name="Right Arrow 10"/>
          <p:cNvSpPr/>
          <p:nvPr/>
        </p:nvSpPr>
        <p:spPr>
          <a:xfrm>
            <a:off x="3275856" y="1772816"/>
            <a:ext cx="64807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2" name="Group 11"/>
          <p:cNvGrpSpPr/>
          <p:nvPr/>
        </p:nvGrpSpPr>
        <p:grpSpPr>
          <a:xfrm>
            <a:off x="3995936" y="1124744"/>
            <a:ext cx="2808312" cy="1611894"/>
            <a:chOff x="4984604" y="-113019"/>
            <a:chExt cx="3272318" cy="2455817"/>
          </a:xfrm>
        </p:grpSpPr>
        <p:sp>
          <p:nvSpPr>
            <p:cNvPr id="13" name="Rounded Rectangle 12"/>
            <p:cNvSpPr/>
            <p:nvPr/>
          </p:nvSpPr>
          <p:spPr>
            <a:xfrm>
              <a:off x="4984604" y="-113019"/>
              <a:ext cx="2959116" cy="2411612"/>
            </a:xfrm>
            <a:prstGeom prst="roundRect">
              <a:avLst>
                <a:gd name="adj" fmla="val 15768"/>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4"/>
            <p:cNvSpPr/>
            <p:nvPr/>
          </p:nvSpPr>
          <p:spPr>
            <a:xfrm>
              <a:off x="5439074" y="72454"/>
              <a:ext cx="2817848" cy="22703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vi-VN" sz="6500" kern="1200" dirty="0" smtClean="0"/>
                <a:t> </a:t>
              </a:r>
              <a:endParaRPr lang="vi-VN" sz="6500" kern="1200" dirty="0"/>
            </a:p>
          </p:txBody>
        </p:sp>
      </p:grpSp>
      <p:sp>
        <p:nvSpPr>
          <p:cNvPr id="15" name="Rectangle 14"/>
          <p:cNvSpPr/>
          <p:nvPr/>
        </p:nvSpPr>
        <p:spPr>
          <a:xfrm>
            <a:off x="4283968" y="2852936"/>
            <a:ext cx="2016224" cy="3600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dirty="0" smtClean="0"/>
              <a:t>Chiếm hữu nô lệ</a:t>
            </a:r>
            <a:endParaRPr lang="vi-VN" dirty="0"/>
          </a:p>
        </p:txBody>
      </p:sp>
      <p:sp>
        <p:nvSpPr>
          <p:cNvPr id="17" name="Right Arrow 16"/>
          <p:cNvSpPr/>
          <p:nvPr/>
        </p:nvSpPr>
        <p:spPr>
          <a:xfrm rot="3512986">
            <a:off x="6666530" y="2368341"/>
            <a:ext cx="483784" cy="480457"/>
          </a:xfrm>
          <a:prstGeom prst="rightArrow">
            <a:avLst>
              <a:gd name="adj1" fmla="val 50000"/>
              <a:gd name="adj2" fmla="val 529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8" name="Group 17"/>
          <p:cNvGrpSpPr/>
          <p:nvPr/>
        </p:nvGrpSpPr>
        <p:grpSpPr>
          <a:xfrm>
            <a:off x="6588223" y="2852936"/>
            <a:ext cx="2376264" cy="1469987"/>
            <a:chOff x="6826745" y="1851051"/>
            <a:chExt cx="2317253" cy="2128168"/>
          </a:xfrm>
        </p:grpSpPr>
        <p:sp>
          <p:nvSpPr>
            <p:cNvPr id="19" name="Rounded Rectangle 18"/>
            <p:cNvSpPr/>
            <p:nvPr/>
          </p:nvSpPr>
          <p:spPr>
            <a:xfrm>
              <a:off x="6826745" y="1851051"/>
              <a:ext cx="2317253" cy="2084986"/>
            </a:xfrm>
            <a:prstGeom prst="roundRect">
              <a:avLst>
                <a:gd name="adj" fmla="val 10000"/>
              </a:avLst>
            </a:prstGeom>
            <a:blipFill rotWithShape="0">
              <a:blip r:embed="rId4" cstate="prin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ounded Rectangle 4"/>
            <p:cNvSpPr/>
            <p:nvPr/>
          </p:nvSpPr>
          <p:spPr>
            <a:xfrm>
              <a:off x="6887813" y="2016367"/>
              <a:ext cx="2195119" cy="19628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0" tIns="240030" rIns="240030" bIns="240030" numCol="1" spcCol="1270" anchor="ctr" anchorCtr="0">
              <a:noAutofit/>
            </a:bodyPr>
            <a:lstStyle/>
            <a:p>
              <a:pPr lvl="0" algn="ctr" defTabSz="2800350">
                <a:lnSpc>
                  <a:spcPct val="90000"/>
                </a:lnSpc>
                <a:spcBef>
                  <a:spcPct val="0"/>
                </a:spcBef>
                <a:spcAft>
                  <a:spcPct val="35000"/>
                </a:spcAft>
              </a:pPr>
              <a:r>
                <a:rPr lang="vi-VN" sz="6300" kern="1200" dirty="0" smtClean="0"/>
                <a:t> </a:t>
              </a:r>
              <a:endParaRPr lang="vi-VN" sz="6300" kern="1200" dirty="0"/>
            </a:p>
          </p:txBody>
        </p:sp>
      </p:grpSp>
      <p:sp>
        <p:nvSpPr>
          <p:cNvPr id="21" name="Right Arrow 20"/>
          <p:cNvSpPr/>
          <p:nvPr/>
        </p:nvSpPr>
        <p:spPr>
          <a:xfrm rot="8497548">
            <a:off x="6033760" y="4125162"/>
            <a:ext cx="559631" cy="496320"/>
          </a:xfrm>
          <a:prstGeom prst="rightArrow">
            <a:avLst>
              <a:gd name="adj1" fmla="val 50000"/>
              <a:gd name="adj2" fmla="val 529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2" name="Group 21"/>
          <p:cNvGrpSpPr/>
          <p:nvPr/>
        </p:nvGrpSpPr>
        <p:grpSpPr>
          <a:xfrm>
            <a:off x="3851920" y="4653136"/>
            <a:ext cx="2828936" cy="1656453"/>
            <a:chOff x="3484268" y="3525404"/>
            <a:chExt cx="2554955" cy="1584445"/>
          </a:xfrm>
        </p:grpSpPr>
        <p:sp>
          <p:nvSpPr>
            <p:cNvPr id="26" name="Rounded Rectangle 25"/>
            <p:cNvSpPr/>
            <p:nvPr/>
          </p:nvSpPr>
          <p:spPr>
            <a:xfrm>
              <a:off x="3484268" y="3525404"/>
              <a:ext cx="2276192" cy="1584445"/>
            </a:xfrm>
            <a:prstGeom prst="roundRect">
              <a:avLst>
                <a:gd name="adj" fmla="val 10000"/>
              </a:avLst>
            </a:prstGeom>
            <a:blipFill rotWithShape="0">
              <a:blip r:embed="rId5" cstate="prin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Rounded Rectangle 4"/>
            <p:cNvSpPr/>
            <p:nvPr/>
          </p:nvSpPr>
          <p:spPr>
            <a:xfrm>
              <a:off x="3855845" y="3571811"/>
              <a:ext cx="2183378" cy="14916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0" tIns="240030" rIns="240030" bIns="240030" numCol="1" spcCol="1270" anchor="ctr" anchorCtr="0">
              <a:noAutofit/>
            </a:bodyPr>
            <a:lstStyle/>
            <a:p>
              <a:pPr lvl="0" algn="ctr" defTabSz="2800350">
                <a:lnSpc>
                  <a:spcPct val="90000"/>
                </a:lnSpc>
                <a:spcBef>
                  <a:spcPct val="0"/>
                </a:spcBef>
                <a:spcAft>
                  <a:spcPct val="35000"/>
                </a:spcAft>
              </a:pPr>
              <a:r>
                <a:rPr lang="vi-VN" sz="6300" kern="1200" dirty="0" smtClean="0"/>
                <a:t> </a:t>
              </a:r>
              <a:endParaRPr lang="vi-VN" sz="6300" kern="1200" dirty="0"/>
            </a:p>
          </p:txBody>
        </p:sp>
      </p:grpSp>
      <p:grpSp>
        <p:nvGrpSpPr>
          <p:cNvPr id="23" name="Group 22"/>
          <p:cNvGrpSpPr/>
          <p:nvPr/>
        </p:nvGrpSpPr>
        <p:grpSpPr>
          <a:xfrm>
            <a:off x="395536" y="4581128"/>
            <a:ext cx="2520280" cy="1512167"/>
            <a:chOff x="251526" y="3384373"/>
            <a:chExt cx="2696078" cy="1617716"/>
          </a:xfrm>
        </p:grpSpPr>
        <p:sp>
          <p:nvSpPr>
            <p:cNvPr id="24" name="Rounded Rectangle 23"/>
            <p:cNvSpPr/>
            <p:nvPr/>
          </p:nvSpPr>
          <p:spPr>
            <a:xfrm>
              <a:off x="251526" y="3384373"/>
              <a:ext cx="2696078" cy="1617716"/>
            </a:xfrm>
            <a:prstGeom prst="roundRect">
              <a:avLst>
                <a:gd name="adj" fmla="val 10000"/>
              </a:avLst>
            </a:prstGeom>
            <a:blipFill rotWithShape="0">
              <a:blip r:embed="rId6" cstate="prin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ounded Rectangle 6"/>
            <p:cNvSpPr/>
            <p:nvPr/>
          </p:nvSpPr>
          <p:spPr>
            <a:xfrm>
              <a:off x="298907" y="3431754"/>
              <a:ext cx="2601316" cy="15229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0" tIns="240030" rIns="240030" bIns="240030" numCol="1" spcCol="1270" anchor="ctr" anchorCtr="0">
              <a:noAutofit/>
            </a:bodyPr>
            <a:lstStyle/>
            <a:p>
              <a:pPr lvl="0" algn="ctr" defTabSz="2800350">
                <a:lnSpc>
                  <a:spcPct val="90000"/>
                </a:lnSpc>
                <a:spcBef>
                  <a:spcPct val="0"/>
                </a:spcBef>
                <a:spcAft>
                  <a:spcPct val="35000"/>
                </a:spcAft>
              </a:pPr>
              <a:r>
                <a:rPr lang="vi-VN" sz="6300" kern="1200" dirty="0" smtClean="0"/>
                <a:t> </a:t>
              </a:r>
              <a:endParaRPr lang="vi-VN" sz="6300" kern="1200" dirty="0"/>
            </a:p>
          </p:txBody>
        </p:sp>
      </p:grpSp>
      <p:sp>
        <p:nvSpPr>
          <p:cNvPr id="28" name="Right Arrow 27"/>
          <p:cNvSpPr/>
          <p:nvPr/>
        </p:nvSpPr>
        <p:spPr>
          <a:xfrm rot="10800000">
            <a:off x="3059832" y="5157192"/>
            <a:ext cx="642470" cy="554447"/>
          </a:xfrm>
          <a:prstGeom prst="rightArrow">
            <a:avLst>
              <a:gd name="adj1" fmla="val 50000"/>
              <a:gd name="adj2" fmla="val 529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Rectangle 28"/>
          <p:cNvSpPr/>
          <p:nvPr/>
        </p:nvSpPr>
        <p:spPr>
          <a:xfrm>
            <a:off x="467544" y="6309320"/>
            <a:ext cx="2376264" cy="3657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dirty="0" smtClean="0"/>
              <a:t>Xã hội chủ nghĩa</a:t>
            </a:r>
            <a:endParaRPr lang="vi-VN" dirty="0"/>
          </a:p>
        </p:txBody>
      </p:sp>
      <p:sp>
        <p:nvSpPr>
          <p:cNvPr id="30" name="Rectangle 29"/>
          <p:cNvSpPr/>
          <p:nvPr/>
        </p:nvSpPr>
        <p:spPr>
          <a:xfrm>
            <a:off x="4067944" y="6381328"/>
            <a:ext cx="2160240" cy="3326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dirty="0" smtClean="0"/>
              <a:t>Tư bản chủ nghĩa</a:t>
            </a:r>
            <a:endParaRPr lang="vi-VN" dirty="0"/>
          </a:p>
        </p:txBody>
      </p:sp>
      <p:sp>
        <p:nvSpPr>
          <p:cNvPr id="31" name="Rectangle 30"/>
          <p:cNvSpPr/>
          <p:nvPr/>
        </p:nvSpPr>
        <p:spPr>
          <a:xfrm>
            <a:off x="7236296" y="4509120"/>
            <a:ext cx="1619672" cy="3600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dirty="0" smtClean="0"/>
              <a:t>Phong kiến</a:t>
            </a:r>
            <a:endParaRPr lang="vi-VN"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in)">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1000" fill="hold"/>
                                        <p:tgtEl>
                                          <p:spTgt spid="15"/>
                                        </p:tgtEl>
                                        <p:attrNameLst>
                                          <p:attrName>ppt_w</p:attrName>
                                        </p:attrNameLst>
                                      </p:cBhvr>
                                      <p:tavLst>
                                        <p:tav tm="0">
                                          <p:val>
                                            <p:strVal val="#ppt_w+.3"/>
                                          </p:val>
                                        </p:tav>
                                        <p:tav tm="100000">
                                          <p:val>
                                            <p:strVal val="#ppt_w"/>
                                          </p:val>
                                        </p:tav>
                                      </p:tavLst>
                                    </p:anim>
                                    <p:anim calcmode="lin" valueType="num">
                                      <p:cBhvr>
                                        <p:cTn id="33" dur="1000" fill="hold"/>
                                        <p:tgtEl>
                                          <p:spTgt spid="15"/>
                                        </p:tgtEl>
                                        <p:attrNameLst>
                                          <p:attrName>ppt_h</p:attrName>
                                        </p:attrNameLst>
                                      </p:cBhvr>
                                      <p:tavLst>
                                        <p:tav tm="0">
                                          <p:val>
                                            <p:strVal val="#ppt_h"/>
                                          </p:val>
                                        </p:tav>
                                        <p:tav tm="100000">
                                          <p:val>
                                            <p:strVal val="#ppt_h"/>
                                          </p:val>
                                        </p:tav>
                                      </p:tavLst>
                                    </p:anim>
                                    <p:animEffect transition="in" filter="fade">
                                      <p:cBhvr>
                                        <p:cTn id="34" dur="1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linds(horizontal)">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linds(horizontal)">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1000" fill="hold"/>
                                        <p:tgtEl>
                                          <p:spTgt spid="31"/>
                                        </p:tgtEl>
                                        <p:attrNameLst>
                                          <p:attrName>ppt_w</p:attrName>
                                        </p:attrNameLst>
                                      </p:cBhvr>
                                      <p:tavLst>
                                        <p:tav tm="0">
                                          <p:val>
                                            <p:strVal val="#ppt_w+.3"/>
                                          </p:val>
                                        </p:tav>
                                        <p:tav tm="100000">
                                          <p:val>
                                            <p:strVal val="#ppt_w"/>
                                          </p:val>
                                        </p:tav>
                                      </p:tavLst>
                                    </p:anim>
                                    <p:anim calcmode="lin" valueType="num">
                                      <p:cBhvr>
                                        <p:cTn id="50" dur="1000" fill="hold"/>
                                        <p:tgtEl>
                                          <p:spTgt spid="31"/>
                                        </p:tgtEl>
                                        <p:attrNameLst>
                                          <p:attrName>ppt_h</p:attrName>
                                        </p:attrNameLst>
                                      </p:cBhvr>
                                      <p:tavLst>
                                        <p:tav tm="0">
                                          <p:val>
                                            <p:strVal val="#ppt_h"/>
                                          </p:val>
                                        </p:tav>
                                        <p:tav tm="100000">
                                          <p:val>
                                            <p:strVal val="#ppt_h"/>
                                          </p:val>
                                        </p:tav>
                                      </p:tavLst>
                                    </p:anim>
                                    <p:animEffect transition="in" filter="fade">
                                      <p:cBhvr>
                                        <p:cTn id="51" dur="10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dissolve">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20" presetClass="entr" presetSubtype="0"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edge">
                                      <p:cBhvr>
                                        <p:cTn id="61" dur="20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additive="base">
                                        <p:cTn id="66" dur="500" fill="hold"/>
                                        <p:tgtEl>
                                          <p:spTgt spid="30"/>
                                        </p:tgtEl>
                                        <p:attrNameLst>
                                          <p:attrName>ppt_x</p:attrName>
                                        </p:attrNameLst>
                                      </p:cBhvr>
                                      <p:tavLst>
                                        <p:tav tm="0">
                                          <p:val>
                                            <p:strVal val="#ppt_x"/>
                                          </p:val>
                                        </p:tav>
                                        <p:tav tm="100000">
                                          <p:val>
                                            <p:strVal val="#ppt_x"/>
                                          </p:val>
                                        </p:tav>
                                      </p:tavLst>
                                    </p:anim>
                                    <p:anim calcmode="lin" valueType="num">
                                      <p:cBhvr additive="base">
                                        <p:cTn id="6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55" presetClass="entr" presetSubtype="0"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1000" fill="hold"/>
                                        <p:tgtEl>
                                          <p:spTgt spid="28"/>
                                        </p:tgtEl>
                                        <p:attrNameLst>
                                          <p:attrName>ppt_w</p:attrName>
                                        </p:attrNameLst>
                                      </p:cBhvr>
                                      <p:tavLst>
                                        <p:tav tm="0">
                                          <p:val>
                                            <p:strVal val="#ppt_w*0.70"/>
                                          </p:val>
                                        </p:tav>
                                        <p:tav tm="100000">
                                          <p:val>
                                            <p:strVal val="#ppt_w"/>
                                          </p:val>
                                        </p:tav>
                                      </p:tavLst>
                                    </p:anim>
                                    <p:anim calcmode="lin" valueType="num">
                                      <p:cBhvr>
                                        <p:cTn id="73" dur="1000" fill="hold"/>
                                        <p:tgtEl>
                                          <p:spTgt spid="28"/>
                                        </p:tgtEl>
                                        <p:attrNameLst>
                                          <p:attrName>ppt_h</p:attrName>
                                        </p:attrNameLst>
                                      </p:cBhvr>
                                      <p:tavLst>
                                        <p:tav tm="0">
                                          <p:val>
                                            <p:strVal val="#ppt_h"/>
                                          </p:val>
                                        </p:tav>
                                        <p:tav tm="100000">
                                          <p:val>
                                            <p:strVal val="#ppt_h"/>
                                          </p:val>
                                        </p:tav>
                                      </p:tavLst>
                                    </p:anim>
                                    <p:animEffect transition="in" filter="fade">
                                      <p:cBhvr>
                                        <p:cTn id="74" dur="1000"/>
                                        <p:tgtEl>
                                          <p:spTgt spid="28"/>
                                        </p:tgtEl>
                                      </p:cBhvr>
                                    </p:animEffect>
                                  </p:childTnLst>
                                </p:cTn>
                              </p:par>
                            </p:childTnLst>
                          </p:cTn>
                        </p:par>
                      </p:childTnLst>
                    </p:cTn>
                  </p:par>
                  <p:par>
                    <p:cTn id="75" fill="hold">
                      <p:stCondLst>
                        <p:cond delay="indefinite"/>
                      </p:stCondLst>
                      <p:childTnLst>
                        <p:par>
                          <p:cTn id="76" fill="hold">
                            <p:stCondLst>
                              <p:cond delay="0"/>
                            </p:stCondLst>
                            <p:childTnLst>
                              <p:par>
                                <p:cTn id="77" presetID="20" presetClass="entr" presetSubtype="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wedge">
                                      <p:cBhvr>
                                        <p:cTn id="79" dur="2000"/>
                                        <p:tgtEl>
                                          <p:spTgt spid="23"/>
                                        </p:tgtEl>
                                      </p:cBhvr>
                                    </p:animEffect>
                                  </p:childTnLst>
                                </p:cTn>
                              </p:par>
                            </p:childTnLst>
                          </p:cTn>
                        </p:par>
                      </p:childTnLst>
                    </p:cTn>
                  </p:par>
                  <p:par>
                    <p:cTn id="80" fill="hold">
                      <p:stCondLst>
                        <p:cond delay="indefinite"/>
                      </p:stCondLst>
                      <p:childTnLst>
                        <p:par>
                          <p:cTn id="81" fill="hold">
                            <p:stCondLst>
                              <p:cond delay="0"/>
                            </p:stCondLst>
                            <p:childTnLst>
                              <p:par>
                                <p:cTn id="82" presetID="18" presetClass="entr" presetSubtype="12" fill="hold" grpId="0" nodeType="click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strips(downLeft)">
                                      <p:cBhvr>
                                        <p:cTn id="8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5" grpId="0" animBg="1"/>
      <p:bldP spid="17" grpId="0" animBg="1"/>
      <p:bldP spid="21" grpId="0" animBg="1"/>
      <p:bldP spid="28" grpId="0" animBg="1"/>
      <p:bldP spid="29" grpId="0" animBg="1"/>
      <p:bldP spid="30" grpId="0" animBg="1"/>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Times New Roman" pitchFamily="18" charset="0"/>
                <a:cs typeface="Times New Roman" pitchFamily="18" charset="0"/>
              </a:rPr>
              <a:t>I. M</a:t>
            </a:r>
            <a:r>
              <a:rPr lang="vi-VN" sz="2800" b="1" dirty="0" smtClean="0">
                <a:latin typeface="Times New Roman" pitchFamily="18" charset="0"/>
                <a:cs typeface="Times New Roman" pitchFamily="18" charset="0"/>
              </a:rPr>
              <a:t>ở đầu </a:t>
            </a:r>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học</a:t>
            </a:r>
            <a:r>
              <a:rPr lang="en-US" sz="2800" b="1" dirty="0" smtClean="0">
                <a:latin typeface="Times New Roman" pitchFamily="18" charset="0"/>
                <a:cs typeface="Times New Roman" pitchFamily="18" charset="0"/>
              </a:rPr>
              <a:t> </a:t>
            </a:r>
            <a:br>
              <a:rPr lang="en-US" sz="2800" b="1"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II. </a:t>
            </a:r>
            <a:r>
              <a:rPr lang="en-US" sz="2800" b="1" dirty="0" err="1" smtClean="0">
                <a:latin typeface="Times New Roman" pitchFamily="18" charset="0"/>
                <a:cs typeface="Times New Roman" pitchFamily="18" charset="0"/>
              </a:rPr>
              <a:t>Nội</a:t>
            </a:r>
            <a:r>
              <a:rPr lang="en-US" sz="2800" b="1" dirty="0" smtClean="0">
                <a:latin typeface="Times New Roman" pitchFamily="18" charset="0"/>
                <a:cs typeface="Times New Roman" pitchFamily="18" charset="0"/>
              </a:rPr>
              <a:t> dung </a:t>
            </a:r>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học</a:t>
            </a:r>
            <a:endParaRPr lang="vi-VN" sz="2800" b="1" dirty="0">
              <a:latin typeface="Times New Roman" pitchFamily="18" charset="0"/>
              <a:cs typeface="Times New Roman" pitchFamily="18" charset="0"/>
            </a:endParaRPr>
          </a:p>
        </p:txBody>
      </p:sp>
      <p:sp>
        <p:nvSpPr>
          <p:cNvPr id="4" name="Content Placeholder 3"/>
          <p:cNvSpPr>
            <a:spLocks noGrp="1"/>
          </p:cNvSpPr>
          <p:nvPr>
            <p:ph sz="half" idx="1"/>
          </p:nvPr>
        </p:nvSpPr>
        <p:spPr>
          <a:xfrm>
            <a:off x="4355976" y="980728"/>
            <a:ext cx="4614664" cy="495801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None/>
            </a:pPr>
            <a:r>
              <a:rPr lang="en-US" sz="2600" dirty="0" err="1" smtClean="0">
                <a:solidFill>
                  <a:schemeClr val="bg1"/>
                </a:solidFill>
                <a:latin typeface="Times New Roman" pitchFamily="18" charset="0"/>
                <a:cs typeface="Times New Roman" pitchFamily="18" charset="0"/>
              </a:rPr>
              <a:t>Triết</a:t>
            </a:r>
            <a:r>
              <a:rPr lang="en-US" sz="2600" dirty="0" smtClean="0">
                <a:solidFill>
                  <a:schemeClr val="bg1"/>
                </a:solidFill>
                <a:latin typeface="Times New Roman" pitchFamily="18" charset="0"/>
                <a:cs typeface="Times New Roman" pitchFamily="18" charset="0"/>
              </a:rPr>
              <a:t> </a:t>
            </a:r>
            <a:r>
              <a:rPr lang="en-US" sz="2600" dirty="0" err="1" smtClean="0">
                <a:solidFill>
                  <a:schemeClr val="bg1"/>
                </a:solidFill>
                <a:latin typeface="Times New Roman" pitchFamily="18" charset="0"/>
                <a:cs typeface="Times New Roman" pitchFamily="18" charset="0"/>
              </a:rPr>
              <a:t>học</a:t>
            </a:r>
            <a:r>
              <a:rPr lang="en-US" sz="2600" dirty="0" smtClean="0">
                <a:solidFill>
                  <a:schemeClr val="bg1"/>
                </a:solidFill>
                <a:latin typeface="Times New Roman" pitchFamily="18" charset="0"/>
                <a:cs typeface="Times New Roman" pitchFamily="18" charset="0"/>
              </a:rPr>
              <a:t> </a:t>
            </a:r>
            <a:r>
              <a:rPr lang="en-US" sz="2600" dirty="0" err="1" smtClean="0">
                <a:solidFill>
                  <a:schemeClr val="bg1"/>
                </a:solidFill>
                <a:latin typeface="Times New Roman" pitchFamily="18" charset="0"/>
                <a:cs typeface="Times New Roman" pitchFamily="18" charset="0"/>
              </a:rPr>
              <a:t>duy</a:t>
            </a:r>
            <a:r>
              <a:rPr lang="en-US" sz="2600" dirty="0" smtClean="0">
                <a:solidFill>
                  <a:schemeClr val="bg1"/>
                </a:solidFill>
                <a:latin typeface="Times New Roman" pitchFamily="18" charset="0"/>
                <a:cs typeface="Times New Roman" pitchFamily="18" charset="0"/>
              </a:rPr>
              <a:t> </a:t>
            </a:r>
            <a:r>
              <a:rPr lang="en-US" sz="2600" dirty="0" err="1" smtClean="0">
                <a:solidFill>
                  <a:schemeClr val="bg1"/>
                </a:solidFill>
                <a:latin typeface="Times New Roman" pitchFamily="18" charset="0"/>
                <a:cs typeface="Times New Roman" pitchFamily="18" charset="0"/>
              </a:rPr>
              <a:t>tâm</a:t>
            </a:r>
            <a:r>
              <a:rPr lang="en-US" sz="2600" dirty="0" smtClean="0">
                <a:solidFill>
                  <a:schemeClr val="bg1"/>
                </a:solidFill>
                <a:latin typeface="Times New Roman" pitchFamily="18" charset="0"/>
                <a:cs typeface="Times New Roman" pitchFamily="18" charset="0"/>
              </a:rPr>
              <a:t> </a:t>
            </a:r>
            <a:r>
              <a:rPr lang="en-US" sz="2600" dirty="0" err="1" smtClean="0">
                <a:solidFill>
                  <a:schemeClr val="bg1"/>
                </a:solidFill>
                <a:latin typeface="Times New Roman" pitchFamily="18" charset="0"/>
                <a:cs typeface="Times New Roman" pitchFamily="18" charset="0"/>
              </a:rPr>
              <a:t>cho</a:t>
            </a:r>
            <a:r>
              <a:rPr lang="en-US" sz="2600" dirty="0" smtClean="0">
                <a:solidFill>
                  <a:schemeClr val="bg1"/>
                </a:solidFill>
                <a:latin typeface="Times New Roman" pitchFamily="18" charset="0"/>
                <a:cs typeface="Times New Roman" pitchFamily="18" charset="0"/>
              </a:rPr>
              <a:t> </a:t>
            </a:r>
            <a:r>
              <a:rPr lang="en-US" sz="2600" dirty="0" err="1" smtClean="0">
                <a:solidFill>
                  <a:schemeClr val="bg1"/>
                </a:solidFill>
                <a:latin typeface="Times New Roman" pitchFamily="18" charset="0"/>
                <a:cs typeface="Times New Roman" pitchFamily="18" charset="0"/>
              </a:rPr>
              <a:t>rằng</a:t>
            </a:r>
            <a:r>
              <a:rPr lang="en-US" sz="2600" dirty="0" smtClean="0">
                <a:solidFill>
                  <a:schemeClr val="bg1"/>
                </a:solidFill>
                <a:latin typeface="Times New Roman" pitchFamily="18" charset="0"/>
                <a:cs typeface="Times New Roman" pitchFamily="18" charset="0"/>
              </a:rPr>
              <a:t> “ </a:t>
            </a:r>
            <a:r>
              <a:rPr lang="en-US" sz="2600" dirty="0" err="1" smtClean="0">
                <a:solidFill>
                  <a:schemeClr val="bg1"/>
                </a:solidFill>
                <a:latin typeface="Times New Roman" pitchFamily="18" charset="0"/>
                <a:cs typeface="Times New Roman" pitchFamily="18" charset="0"/>
              </a:rPr>
              <a:t>Thần</a:t>
            </a:r>
            <a:r>
              <a:rPr lang="en-US" sz="2600" dirty="0" smtClean="0">
                <a:solidFill>
                  <a:schemeClr val="bg1"/>
                </a:solidFill>
                <a:latin typeface="Times New Roman" pitchFamily="18" charset="0"/>
                <a:cs typeface="Times New Roman" pitchFamily="18" charset="0"/>
              </a:rPr>
              <a:t> </a:t>
            </a:r>
            <a:r>
              <a:rPr lang="en-US" sz="2600" dirty="0" err="1" smtClean="0">
                <a:solidFill>
                  <a:schemeClr val="bg1"/>
                </a:solidFill>
                <a:latin typeface="Times New Roman" pitchFamily="18" charset="0"/>
                <a:cs typeface="Times New Roman" pitchFamily="18" charset="0"/>
              </a:rPr>
              <a:t>thánh</a:t>
            </a:r>
            <a:r>
              <a:rPr lang="en-US" sz="2600" dirty="0" smtClean="0">
                <a:solidFill>
                  <a:schemeClr val="bg1"/>
                </a:solidFill>
                <a:latin typeface="Times New Roman" pitchFamily="18" charset="0"/>
                <a:cs typeface="Times New Roman" pitchFamily="18" charset="0"/>
              </a:rPr>
              <a:t>, </a:t>
            </a:r>
            <a:r>
              <a:rPr lang="en-US" sz="2600" dirty="0" err="1" smtClean="0">
                <a:solidFill>
                  <a:schemeClr val="bg1"/>
                </a:solidFill>
                <a:latin typeface="Times New Roman" pitchFamily="18" charset="0"/>
                <a:cs typeface="Times New Roman" pitchFamily="18" charset="0"/>
              </a:rPr>
              <a:t>th</a:t>
            </a:r>
            <a:r>
              <a:rPr lang="vi-VN" sz="2600" dirty="0" smtClean="0">
                <a:solidFill>
                  <a:schemeClr val="bg1"/>
                </a:solidFill>
                <a:latin typeface="Times New Roman" pitchFamily="18" charset="0"/>
                <a:cs typeface="Times New Roman" pitchFamily="18" charset="0"/>
              </a:rPr>
              <a:t>ượng đế đã tạo ra và quyết định sự phát triển của loài người”, liệu điều đó có đúng không ???</a:t>
            </a:r>
            <a:endParaRPr lang="vi-VN" sz="2600" dirty="0">
              <a:solidFill>
                <a:schemeClr val="bg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4">
                                            <p:bg/>
                                          </p:spTgt>
                                        </p:tgtEl>
                                        <p:attrNameLst>
                                          <p:attrName>style.visibility</p:attrName>
                                        </p:attrNameLst>
                                      </p:cBhvr>
                                      <p:to>
                                        <p:strVal val="visible"/>
                                      </p:to>
                                    </p:set>
                                    <p:anim calcmode="lin" valueType="num">
                                      <p:cBhvr>
                                        <p:cTn id="12" dur="1000" fill="hold"/>
                                        <p:tgtEl>
                                          <p:spTgt spid="4">
                                            <p:bg/>
                                          </p:spTgt>
                                        </p:tgtEl>
                                        <p:attrNameLst>
                                          <p:attrName>ppt_w</p:attrName>
                                        </p:attrNameLst>
                                      </p:cBhvr>
                                      <p:tavLst>
                                        <p:tav tm="0">
                                          <p:val>
                                            <p:fltVal val="0"/>
                                          </p:val>
                                        </p:tav>
                                        <p:tav tm="100000">
                                          <p:val>
                                            <p:strVal val="#ppt_w"/>
                                          </p:val>
                                        </p:tav>
                                      </p:tavLst>
                                    </p:anim>
                                    <p:anim calcmode="lin" valueType="num">
                                      <p:cBhvr>
                                        <p:cTn id="13" dur="1000" fill="hold"/>
                                        <p:tgtEl>
                                          <p:spTgt spid="4">
                                            <p:bg/>
                                          </p:spTgt>
                                        </p:tgtEl>
                                        <p:attrNameLst>
                                          <p:attrName>ppt_h</p:attrName>
                                        </p:attrNameLst>
                                      </p:cBhvr>
                                      <p:tavLst>
                                        <p:tav tm="0">
                                          <p:val>
                                            <p:fltVal val="0"/>
                                          </p:val>
                                        </p:tav>
                                        <p:tav tm="100000">
                                          <p:val>
                                            <p:strVal val="#ppt_h"/>
                                          </p:val>
                                        </p:tav>
                                      </p:tavLst>
                                    </p:anim>
                                    <p:anim calcmode="lin" valueType="num">
                                      <p:cBhvr>
                                        <p:cTn id="14" dur="1000" fill="hold"/>
                                        <p:tgtEl>
                                          <p:spTgt spid="4">
                                            <p:bg/>
                                          </p:spTgt>
                                        </p:tgtEl>
                                        <p:attrNameLst>
                                          <p:attrName>style.rotation</p:attrName>
                                        </p:attrNameLst>
                                      </p:cBhvr>
                                      <p:tavLst>
                                        <p:tav tm="0">
                                          <p:val>
                                            <p:fltVal val="90"/>
                                          </p:val>
                                        </p:tav>
                                        <p:tav tm="100000">
                                          <p:val>
                                            <p:fltVal val="0"/>
                                          </p:val>
                                        </p:tav>
                                      </p:tavLst>
                                    </p:anim>
                                    <p:animEffect transition="in" filter="fade">
                                      <p:cBhvr>
                                        <p:cTn id="15" dur="1000"/>
                                        <p:tgtEl>
                                          <p:spTgt spid="4">
                                            <p:bg/>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iterate type="lt">
                                    <p:tmPct val="5000"/>
                                  </p:iterate>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p:cTn id="20"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34682"/>
          </a:xfrm>
        </p:spPr>
        <p:txBody>
          <a:bodyPr/>
          <a:lstStyle/>
          <a:p>
            <a:r>
              <a:rPr lang="vi-VN" b="1" dirty="0" smtClean="0">
                <a:sym typeface="Wingdings 2"/>
              </a:rPr>
              <a:t></a:t>
            </a:r>
            <a:r>
              <a:rPr lang="vi-VN" dirty="0" smtClean="0">
                <a:sym typeface="Wingdings 2"/>
              </a:rPr>
              <a:t> </a:t>
            </a:r>
            <a:r>
              <a:rPr lang="vi-VN" b="1" dirty="0" smtClean="0">
                <a:sym typeface="Wingdings 2"/>
              </a:rPr>
              <a:t>Kết luận: Con người là chủ thể của lịch sử, sáng tạo ra lịch sử. Trong quá trình đó, con người luôn tôn trọng và biết vận dụng quy luật khách quan để phục vụ cuộc sống của mình.</a:t>
            </a:r>
            <a:endParaRPr lang="vi-VN"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71480"/>
            <a:ext cx="9144000" cy="2554545"/>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c) Con </a:t>
            </a:r>
            <a:r>
              <a:rPr lang="en-US" sz="3200" b="1" dirty="0" err="1" smtClean="0">
                <a:latin typeface="Times New Roman" pitchFamily="18" charset="0"/>
                <a:cs typeface="Times New Roman" pitchFamily="18" charset="0"/>
              </a:rPr>
              <a:t>người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động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lực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cuộc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CMXH</a:t>
            </a:r>
            <a:endParaRPr lang="en-US" sz="3200" dirty="0" smtClean="0">
              <a:latin typeface="Times New Roman" pitchFamily="18" charset="0"/>
              <a:cs typeface="Times New Roman" pitchFamily="18" charset="0"/>
            </a:endParaRPr>
          </a:p>
          <a:p>
            <a:r>
              <a:rPr lang="en-US" sz="3200" dirty="0" err="1" smtClean="0">
                <a:latin typeface="Times New Roman" pitchFamily="18" charset="0"/>
                <a:cs typeface="Times New Roman" pitchFamily="18" charset="0"/>
              </a:rPr>
              <a:t>Nhu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cầu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về</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cuộc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sống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tốt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đẹp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thúc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đẩy</a:t>
            </a:r>
            <a:r>
              <a:rPr lang="en-US" sz="3200" dirty="0" smtClean="0">
                <a:latin typeface="Times New Roman" pitchFamily="18" charset="0"/>
                <a:cs typeface="Times New Roman" pitchFamily="18" charset="0"/>
              </a:rPr>
              <a:t> con </a:t>
            </a:r>
            <a:r>
              <a:rPr lang="en-US" sz="3200" dirty="0" err="1" smtClean="0">
                <a:latin typeface="Times New Roman" pitchFamily="18" charset="0"/>
                <a:cs typeface="Times New Roman" pitchFamily="18" charset="0"/>
              </a:rPr>
              <a:t>người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ngừng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đấu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tranh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cải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hội.Biểu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cụ</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cuộc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đấu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tranh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cấp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đỉnh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cao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cuộc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hội</a:t>
            </a:r>
            <a:endParaRPr lang="en-US" sz="3200" dirty="0">
              <a:latin typeface="Times New Roman" pitchFamily="18" charset="0"/>
              <a:cs typeface="Times New Roman" pitchFamily="18"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fontScale="90000"/>
          </a:bodyPr>
          <a:lstStyle/>
          <a:p>
            <a:pPr algn="l"/>
            <a:r>
              <a:rPr lang="vi-VN" b="1" dirty="0" smtClean="0"/>
              <a:t>    </a:t>
            </a:r>
            <a:r>
              <a:rPr lang="vi-VN" sz="3800" b="1" dirty="0" smtClean="0"/>
              <a:t>Câu 1.</a:t>
            </a:r>
            <a:r>
              <a:rPr lang="vi-VN" sz="3800" dirty="0" smtClean="0"/>
              <a:t> Chủ thể nào dưới đây sáng tạo ra  lịch sử xã hội loài người?</a:t>
            </a:r>
            <a:br>
              <a:rPr lang="vi-VN" sz="3800" dirty="0" smtClean="0"/>
            </a:br>
            <a:r>
              <a:rPr lang="vi-VN" sz="3800" dirty="0" smtClean="0"/>
              <a:t/>
            </a:r>
            <a:br>
              <a:rPr lang="vi-VN" sz="3800" dirty="0" smtClean="0"/>
            </a:br>
            <a:r>
              <a:rPr lang="vi-VN" sz="3800" dirty="0" smtClean="0"/>
              <a:t>	A. Thần linh</a:t>
            </a:r>
            <a:br>
              <a:rPr lang="vi-VN" sz="3800" dirty="0" smtClean="0"/>
            </a:br>
            <a:r>
              <a:rPr lang="vi-VN" sz="3800" dirty="0" smtClean="0"/>
              <a:t/>
            </a:r>
            <a:br>
              <a:rPr lang="vi-VN" sz="3800" dirty="0" smtClean="0"/>
            </a:br>
            <a:r>
              <a:rPr lang="vi-VN" sz="3800" dirty="0" smtClean="0"/>
              <a:t>	B.Thượng đế</a:t>
            </a:r>
            <a:br>
              <a:rPr lang="vi-VN" sz="3800" dirty="0" smtClean="0"/>
            </a:br>
            <a:r>
              <a:rPr lang="vi-VN" sz="3800" dirty="0" smtClean="0"/>
              <a:t/>
            </a:r>
            <a:br>
              <a:rPr lang="vi-VN" sz="3800" dirty="0" smtClean="0"/>
            </a:br>
            <a:r>
              <a:rPr lang="vi-VN" sz="3800" dirty="0" smtClean="0"/>
              <a:t>	C. Loài vượn cổ</a:t>
            </a:r>
            <a:br>
              <a:rPr lang="vi-VN" sz="3800" dirty="0" smtClean="0"/>
            </a:br>
            <a:r>
              <a:rPr lang="vi-VN" sz="3800" dirty="0" smtClean="0"/>
              <a:t>	</a:t>
            </a:r>
            <a:br>
              <a:rPr lang="vi-VN" sz="3800" dirty="0" smtClean="0"/>
            </a:br>
            <a:r>
              <a:rPr lang="vi-VN" sz="3800" dirty="0" smtClean="0"/>
              <a:t>	D. Con người</a:t>
            </a:r>
            <a:br>
              <a:rPr lang="vi-VN" sz="3800" dirty="0" smtClean="0"/>
            </a:br>
            <a:r>
              <a:rPr lang="vi-VN" dirty="0" smtClean="0"/>
              <a:t/>
            </a:r>
            <a:br>
              <a:rPr lang="vi-VN" dirty="0" smtClean="0"/>
            </a:br>
            <a:endParaRPr lang="vi-VN" dirty="0"/>
          </a:p>
        </p:txBody>
      </p:sp>
      <p:sp>
        <p:nvSpPr>
          <p:cNvPr id="4" name="Oval 3"/>
          <p:cNvSpPr/>
          <p:nvPr/>
        </p:nvSpPr>
        <p:spPr>
          <a:xfrm>
            <a:off x="755576" y="4869160"/>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latin typeface="+mj-lt"/>
              </a:rPr>
              <a:t>D</a:t>
            </a:r>
            <a:endParaRPr lang="vi-VN" sz="3200" dirty="0">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2"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ppt_w</p:attrName>
                                        </p:attrNameLst>
                                      </p:cBhvr>
                                      <p:tavLst>
                                        <p:tav tm="0" fmla="#ppt_w*sin(2.5*pi*$)">
                                          <p:val>
                                            <p:fltVal val="0"/>
                                          </p:val>
                                        </p:tav>
                                        <p:tav tm="100000">
                                          <p:val>
                                            <p:fltVal val="1"/>
                                          </p:val>
                                        </p:tav>
                                      </p:tavLst>
                                    </p:anim>
                                    <p:anim calcmode="lin" valueType="num">
                                      <p:cBhvr>
                                        <p:cTn id="9"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5536" y="404664"/>
            <a:ext cx="8229600" cy="6034682"/>
          </a:xfrm>
        </p:spPr>
        <p:txBody>
          <a:bodyPr>
            <a:normAutofit fontScale="90000"/>
          </a:bodyPr>
          <a:lstStyle/>
          <a:p>
            <a:pPr algn="l"/>
            <a:r>
              <a:rPr lang="vi-VN" sz="3600" b="1" kern="1400" dirty="0" smtClean="0"/>
              <a:t>Câu 2.</a:t>
            </a:r>
            <a:r>
              <a:rPr lang="vi-VN" sz="3600" kern="1400" dirty="0" smtClean="0"/>
              <a:t> Lịch sử xã hội loài người                      được hình thành khi con người biết</a:t>
            </a:r>
            <a:br>
              <a:rPr lang="vi-VN" sz="3600" kern="1400" dirty="0" smtClean="0"/>
            </a:br>
            <a:r>
              <a:rPr lang="vi-VN" sz="3600" kern="1400" dirty="0" smtClean="0"/>
              <a:t/>
            </a:r>
            <a:br>
              <a:rPr lang="vi-VN" sz="3600" kern="1400" dirty="0" smtClean="0"/>
            </a:br>
            <a:r>
              <a:rPr lang="vi-VN" sz="3600" kern="1400" dirty="0" smtClean="0"/>
              <a:t>A. Chế tạo và sử dụng công cụ lao động</a:t>
            </a:r>
            <a:br>
              <a:rPr lang="vi-VN" sz="3600" kern="1400" dirty="0" smtClean="0"/>
            </a:br>
            <a:r>
              <a:rPr lang="vi-VN" sz="3600" kern="1400" dirty="0" smtClean="0"/>
              <a:t/>
            </a:r>
            <a:br>
              <a:rPr lang="vi-VN" sz="3600" kern="1400" dirty="0" smtClean="0"/>
            </a:br>
            <a:r>
              <a:rPr lang="vi-VN" sz="3600" kern="1400" dirty="0" smtClean="0"/>
              <a:t>B. Trao đổi thông tin</a:t>
            </a:r>
            <a:br>
              <a:rPr lang="vi-VN" sz="3600" kern="1400" dirty="0" smtClean="0"/>
            </a:br>
            <a:r>
              <a:rPr lang="vi-VN" sz="3600" kern="1400" dirty="0" smtClean="0"/>
              <a:t/>
            </a:r>
            <a:br>
              <a:rPr lang="vi-VN" sz="3600" kern="1400" dirty="0" smtClean="0"/>
            </a:br>
            <a:r>
              <a:rPr lang="vi-VN" sz="3600" kern="1400" dirty="0" smtClean="0"/>
              <a:t>C. Trồng trọt và chăn nuôi</a:t>
            </a:r>
            <a:br>
              <a:rPr lang="vi-VN" sz="3600" kern="1400" dirty="0" smtClean="0"/>
            </a:br>
            <a:r>
              <a:rPr lang="vi-VN" sz="3600" kern="1400" dirty="0" smtClean="0"/>
              <a:t/>
            </a:r>
            <a:br>
              <a:rPr lang="vi-VN" sz="3600" kern="1400" dirty="0" smtClean="0"/>
            </a:br>
            <a:r>
              <a:rPr lang="vi-VN" sz="3600" kern="1400" dirty="0" smtClean="0"/>
              <a:t>D. Ăn chín, uống sôi.</a:t>
            </a:r>
            <a:br>
              <a:rPr lang="vi-VN" sz="3600" kern="1400" dirty="0" smtClean="0"/>
            </a:br>
            <a:r>
              <a:rPr lang="vi-VN" dirty="0" smtClean="0"/>
              <a:t/>
            </a:r>
            <a:br>
              <a:rPr lang="vi-VN" dirty="0" smtClean="0"/>
            </a:br>
            <a:endParaRPr lang="vi-VN" dirty="0"/>
          </a:p>
        </p:txBody>
      </p:sp>
      <p:sp>
        <p:nvSpPr>
          <p:cNvPr id="7" name="Oval 6"/>
          <p:cNvSpPr/>
          <p:nvPr/>
        </p:nvSpPr>
        <p:spPr>
          <a:xfrm>
            <a:off x="251520" y="1772816"/>
            <a:ext cx="720080"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latin typeface="+mj-lt"/>
              </a:rPr>
              <a:t>A</a:t>
            </a:r>
            <a:endParaRPr lang="vi-VN" sz="2800" dirty="0">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2"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2"/>
      <p:bldP spid="7"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Autofit/>
          </a:bodyPr>
          <a:lstStyle/>
          <a:p>
            <a:pPr algn="l"/>
            <a:r>
              <a:rPr lang="vi-VN" sz="3200" b="1" dirty="0" smtClean="0"/>
              <a:t>    Câu 3.</a:t>
            </a:r>
            <a:r>
              <a:rPr lang="vi-VN" sz="3200" dirty="0" smtClean="0"/>
              <a:t> Khẳng định nào dưới đây không đúng về 		vai trò chủ thể lịch sử của con người?</a:t>
            </a:r>
            <a:br>
              <a:rPr lang="vi-VN" sz="3200" dirty="0" smtClean="0"/>
            </a:br>
            <a:r>
              <a:rPr lang="vi-VN" sz="3200" dirty="0" smtClean="0"/>
              <a:t/>
            </a:r>
            <a:br>
              <a:rPr lang="vi-VN" sz="3200" dirty="0" smtClean="0"/>
            </a:br>
            <a:r>
              <a:rPr lang="vi-VN" sz="3200" dirty="0" smtClean="0"/>
              <a:t>     A. Con người sáng tạo ra lịch sử của mình</a:t>
            </a:r>
            <a:br>
              <a:rPr lang="vi-VN" sz="3200" dirty="0" smtClean="0"/>
            </a:br>
            <a:r>
              <a:rPr lang="vi-VN" sz="3200" dirty="0" smtClean="0"/>
              <a:t/>
            </a:r>
            <a:br>
              <a:rPr lang="vi-VN" sz="3200" dirty="0" smtClean="0"/>
            </a:br>
            <a:r>
              <a:rPr lang="vi-VN" sz="3200" dirty="0" smtClean="0"/>
              <a:t>     B. Con người là chủ thể sáng tạo nên các giá trị vật                                                                      chất</a:t>
            </a:r>
            <a:br>
              <a:rPr lang="vi-VN" sz="3200" dirty="0" smtClean="0"/>
            </a:br>
            <a:r>
              <a:rPr lang="vi-VN" sz="3200" dirty="0" smtClean="0"/>
              <a:t/>
            </a:r>
            <a:br>
              <a:rPr lang="vi-VN" sz="3200" dirty="0" smtClean="0"/>
            </a:br>
            <a:r>
              <a:rPr lang="vi-VN" sz="3200" dirty="0" smtClean="0"/>
              <a:t>     C. Con người là mục tiêu của sự phát triển xã hội</a:t>
            </a:r>
            <a:br>
              <a:rPr lang="vi-VN" sz="3200" dirty="0" smtClean="0"/>
            </a:br>
            <a:r>
              <a:rPr lang="vi-VN" sz="3200" dirty="0" smtClean="0"/>
              <a:t/>
            </a:r>
            <a:br>
              <a:rPr lang="vi-VN" sz="3200" dirty="0" smtClean="0"/>
            </a:br>
            <a:r>
              <a:rPr lang="vi-VN" sz="3200" dirty="0" smtClean="0"/>
              <a:t>     D. Con người là động lực của các cuộc cách mạng xã hội</a:t>
            </a:r>
            <a:endParaRPr lang="vi-VN" sz="3200" dirty="0"/>
          </a:p>
        </p:txBody>
      </p:sp>
      <p:sp>
        <p:nvSpPr>
          <p:cNvPr id="4" name="Oval 3"/>
          <p:cNvSpPr/>
          <p:nvPr/>
        </p:nvSpPr>
        <p:spPr>
          <a:xfrm>
            <a:off x="323528" y="4293096"/>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latin typeface="+mj-lt"/>
              </a:rPr>
              <a:t>C.</a:t>
            </a:r>
            <a:endParaRPr lang="vi-VN" sz="2800" dirty="0">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pPr algn="l"/>
            <a:r>
              <a:rPr lang="vi-VN" sz="3600" b="1" dirty="0" smtClean="0"/>
              <a:t>	Câu 4. </a:t>
            </a:r>
            <a:r>
              <a:rPr lang="vi-VN" sz="3600" dirty="0" smtClean="0"/>
              <a:t>Để đảm bảo cho sự tồn tại và phát 		triển của xã hội con người phải</a:t>
            </a:r>
            <a:br>
              <a:rPr lang="vi-VN" sz="3600" dirty="0" smtClean="0"/>
            </a:br>
            <a:r>
              <a:rPr lang="vi-VN" sz="3600" dirty="0" smtClean="0"/>
              <a:t/>
            </a:r>
            <a:br>
              <a:rPr lang="vi-VN" sz="3600" dirty="0" smtClean="0"/>
            </a:br>
            <a:r>
              <a:rPr lang="vi-VN" sz="3600" dirty="0" smtClean="0"/>
              <a:t>	A. Thông minh</a:t>
            </a:r>
            <a:br>
              <a:rPr lang="vi-VN" sz="3600" dirty="0" smtClean="0"/>
            </a:br>
            <a:r>
              <a:rPr lang="vi-VN" sz="3600" dirty="0" smtClean="0"/>
              <a:t/>
            </a:r>
            <a:br>
              <a:rPr lang="vi-VN" sz="3600" dirty="0" smtClean="0"/>
            </a:br>
            <a:r>
              <a:rPr lang="vi-VN" sz="3600" dirty="0" smtClean="0"/>
              <a:t>	B. Cần cù</a:t>
            </a:r>
            <a:br>
              <a:rPr lang="vi-VN" sz="3600" dirty="0" smtClean="0"/>
            </a:br>
            <a:r>
              <a:rPr lang="vi-VN" sz="3600" dirty="0" smtClean="0"/>
              <a:t/>
            </a:r>
            <a:br>
              <a:rPr lang="vi-VN" sz="3600" dirty="0" smtClean="0"/>
            </a:br>
            <a:r>
              <a:rPr lang="vi-VN" sz="3600" dirty="0" smtClean="0"/>
              <a:t>	C. Lao động</a:t>
            </a:r>
            <a:br>
              <a:rPr lang="vi-VN" sz="3600" dirty="0" smtClean="0"/>
            </a:br>
            <a:r>
              <a:rPr lang="vi-VN" sz="3600" dirty="0" smtClean="0"/>
              <a:t/>
            </a:r>
            <a:br>
              <a:rPr lang="vi-VN" sz="3600" dirty="0" smtClean="0"/>
            </a:br>
            <a:r>
              <a:rPr lang="vi-VN" sz="3600" dirty="0" smtClean="0"/>
              <a:t>	D. Sáng tạo</a:t>
            </a:r>
            <a:endParaRPr lang="vi-VN" sz="3600" dirty="0"/>
          </a:p>
        </p:txBody>
      </p:sp>
      <p:sp>
        <p:nvSpPr>
          <p:cNvPr id="5" name="Oval 4"/>
          <p:cNvSpPr/>
          <p:nvPr/>
        </p:nvSpPr>
        <p:spPr>
          <a:xfrm>
            <a:off x="827584" y="4437112"/>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latin typeface="+mj-lt"/>
              </a:rPr>
              <a:t>C</a:t>
            </a:r>
            <a:endParaRPr lang="vi-VN" sz="3200" dirty="0">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2"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2"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endParaRPr lang="vi-VN" dirty="0"/>
          </a:p>
        </p:txBody>
      </p:sp>
      <p:graphicFrame>
        <p:nvGraphicFramePr>
          <p:cNvPr id="5" name="Table 4"/>
          <p:cNvGraphicFramePr>
            <a:graphicFrameLocks noGrp="1"/>
          </p:cNvGraphicFramePr>
          <p:nvPr/>
        </p:nvGraphicFramePr>
        <p:xfrm>
          <a:off x="323528" y="188640"/>
          <a:ext cx="8532440" cy="6408713"/>
        </p:xfrm>
        <a:graphic>
          <a:graphicData uri="http://schemas.openxmlformats.org/drawingml/2006/table">
            <a:tbl>
              <a:tblPr firstRow="1" bandRow="1">
                <a:tableStyleId>{22838BEF-8BB2-4498-84A7-C5851F593DF1}</a:tableStyleId>
              </a:tblPr>
              <a:tblGrid>
                <a:gridCol w="4320480"/>
                <a:gridCol w="4211960"/>
              </a:tblGrid>
              <a:tr h="911168">
                <a:tc>
                  <a:txBody>
                    <a:bodyPr/>
                    <a:lstStyle/>
                    <a:p>
                      <a:pPr algn="ctr"/>
                      <a:r>
                        <a:rPr lang="vi-VN" sz="2000" b="0" dirty="0" smtClean="0">
                          <a:latin typeface="+mj-lt"/>
                        </a:rPr>
                        <a:t>1.Nếu con người ngừng sản</a:t>
                      </a:r>
                      <a:r>
                        <a:rPr lang="vi-VN" sz="2000" b="0" baseline="0" dirty="0" smtClean="0">
                          <a:latin typeface="+mj-lt"/>
                        </a:rPr>
                        <a:t> xuất của cải vật chất</a:t>
                      </a:r>
                      <a:endParaRPr lang="vi-VN" sz="2000" b="0" dirty="0">
                        <a:latin typeface="+mj-lt"/>
                      </a:endParaRPr>
                    </a:p>
                  </a:txBody>
                  <a:tcPr anchor="ctr"/>
                </a:tc>
                <a:tc>
                  <a:txBody>
                    <a:bodyPr/>
                    <a:lstStyle/>
                    <a:p>
                      <a:pPr algn="ctr"/>
                      <a:r>
                        <a:rPr lang="vi-VN" sz="2000" b="0" kern="1200" dirty="0" smtClean="0">
                          <a:solidFill>
                            <a:schemeClr val="dk1"/>
                          </a:solidFill>
                          <a:latin typeface="+mj-lt"/>
                          <a:ea typeface="+mn-ea"/>
                          <a:cs typeface="+mn-cs"/>
                        </a:rPr>
                        <a:t>A, Tự sáng tạo ra lịch sử của mình</a:t>
                      </a:r>
                      <a:endParaRPr lang="vi-VN" sz="2000" b="0" i="0" dirty="0">
                        <a:latin typeface="+mj-lt"/>
                      </a:endParaRPr>
                    </a:p>
                  </a:txBody>
                  <a:tcPr anchor="ctr"/>
                </a:tc>
              </a:tr>
              <a:tr h="852734">
                <a:tc>
                  <a:txBody>
                    <a:bodyPr/>
                    <a:lstStyle/>
                    <a:p>
                      <a:pPr algn="ctr"/>
                      <a:r>
                        <a:rPr lang="vi-VN" sz="2000" dirty="0" smtClean="0">
                          <a:latin typeface="+mj-lt"/>
                        </a:rPr>
                        <a:t>2.Sản xuất của cải vật chất là quá trình lao động</a:t>
                      </a:r>
                      <a:endParaRPr lang="vi-VN" sz="2000" dirty="0">
                        <a:latin typeface="+mj-lt"/>
                      </a:endParaRPr>
                    </a:p>
                  </a:txBody>
                  <a:tcPr anchor="ctr"/>
                </a:tc>
                <a:tc>
                  <a:txBody>
                    <a:bodyPr/>
                    <a:lstStyle/>
                    <a:p>
                      <a:pPr algn="ctr"/>
                      <a:r>
                        <a:rPr lang="vi-VN" sz="2000" kern="1200" dirty="0" smtClean="0">
                          <a:solidFill>
                            <a:schemeClr val="dk1"/>
                          </a:solidFill>
                          <a:latin typeface="+mj-lt"/>
                          <a:ea typeface="+mn-ea"/>
                          <a:cs typeface="+mn-cs"/>
                        </a:rPr>
                        <a:t>B, Con người là chủ thể sáng tạo nên các giá trị tinh thần</a:t>
                      </a:r>
                      <a:endParaRPr lang="vi-VN" sz="2400" dirty="0">
                        <a:latin typeface="+mj-lt"/>
                      </a:endParaRPr>
                    </a:p>
                  </a:txBody>
                  <a:tcPr anchor="ctr"/>
                </a:tc>
              </a:tr>
              <a:tr h="852734">
                <a:tc>
                  <a:txBody>
                    <a:bodyPr/>
                    <a:lstStyle/>
                    <a:p>
                      <a:pPr algn="ctr"/>
                      <a:r>
                        <a:rPr lang="vi-VN" sz="2000" kern="1200" dirty="0" smtClean="0">
                          <a:solidFill>
                            <a:schemeClr val="dk1"/>
                          </a:solidFill>
                          <a:latin typeface="+mj-lt"/>
                          <a:ea typeface="+mn-ea"/>
                          <a:cs typeface="+mn-cs"/>
                        </a:rPr>
                        <a:t>3.Việc chế tạo ra công cụ lao động giúp con người</a:t>
                      </a:r>
                      <a:endParaRPr lang="vi-VN" sz="2000" dirty="0">
                        <a:latin typeface="+mj-lt"/>
                      </a:endParaRPr>
                    </a:p>
                  </a:txBody>
                  <a:tcPr anchor="ctr"/>
                </a:tc>
                <a:tc>
                  <a:txBody>
                    <a:bodyPr/>
                    <a:lstStyle/>
                    <a:p>
                      <a:pPr algn="ctr"/>
                      <a:r>
                        <a:rPr lang="vi-VN" sz="2000" kern="1200" dirty="0" smtClean="0">
                          <a:solidFill>
                            <a:schemeClr val="dk1"/>
                          </a:solidFill>
                          <a:latin typeface="+mj-lt"/>
                          <a:ea typeface="+mn-ea"/>
                          <a:cs typeface="+mn-cs"/>
                        </a:rPr>
                        <a:t>C, Nhu cầu về một cuộc sống tốt đẹp hơn</a:t>
                      </a:r>
                      <a:endParaRPr lang="vi-VN" sz="2400" dirty="0">
                        <a:latin typeface="+mj-lt"/>
                      </a:endParaRPr>
                    </a:p>
                  </a:txBody>
                  <a:tcPr anchor="ctr"/>
                </a:tc>
              </a:tr>
              <a:tr h="852734">
                <a:tc>
                  <a:txBody>
                    <a:bodyPr/>
                    <a:lstStyle/>
                    <a:p>
                      <a:pPr algn="ctr"/>
                      <a:r>
                        <a:rPr lang="vi-VN" sz="2000" kern="1200" dirty="0" smtClean="0">
                          <a:solidFill>
                            <a:schemeClr val="dk1"/>
                          </a:solidFill>
                          <a:latin typeface="+mj-lt"/>
                          <a:ea typeface="+mn-ea"/>
                          <a:cs typeface="+mn-cs"/>
                        </a:rPr>
                        <a:t>4.Để đảm bảo cho sự tồn tại và phát triển của xã hội, con người phải</a:t>
                      </a:r>
                      <a:endParaRPr lang="vi-VN" sz="2000" dirty="0">
                        <a:latin typeface="+mj-lt"/>
                      </a:endParaRPr>
                    </a:p>
                  </a:txBody>
                  <a:tcPr anchor="ctr"/>
                </a:tc>
                <a:tc>
                  <a:txBody>
                    <a:bodyPr/>
                    <a:lstStyle/>
                    <a:p>
                      <a:pPr algn="ctr"/>
                      <a:r>
                        <a:rPr lang="vi-VN" sz="2000" kern="1200" dirty="0" smtClean="0">
                          <a:solidFill>
                            <a:schemeClr val="dk1"/>
                          </a:solidFill>
                          <a:latin typeface="+mj-lt"/>
                          <a:ea typeface="+mn-ea"/>
                          <a:cs typeface="+mn-cs"/>
                        </a:rPr>
                        <a:t>D, Lao động </a:t>
                      </a:r>
                      <a:endParaRPr lang="vi-VN" sz="2400" dirty="0">
                        <a:latin typeface="+mj-lt"/>
                      </a:endParaRPr>
                    </a:p>
                  </a:txBody>
                  <a:tcPr anchor="ctr"/>
                </a:tc>
              </a:tr>
              <a:tr h="863121">
                <a:tc>
                  <a:txBody>
                    <a:bodyPr/>
                    <a:lstStyle/>
                    <a:p>
                      <a:pPr algn="ctr"/>
                      <a:r>
                        <a:rPr lang="vi-VN" sz="2000" kern="1200" dirty="0" smtClean="0">
                          <a:solidFill>
                            <a:schemeClr val="dk1"/>
                          </a:solidFill>
                          <a:latin typeface="+mj-lt"/>
                          <a:ea typeface="+mn-ea"/>
                          <a:cs typeface="+mn-cs"/>
                        </a:rPr>
                        <a:t>5.Con người là tác giả của các công trình khoa học thể hiện</a:t>
                      </a:r>
                      <a:endParaRPr lang="vi-VN" sz="2400" dirty="0">
                        <a:latin typeface="+mj-lt"/>
                      </a:endParaRPr>
                    </a:p>
                  </a:txBody>
                  <a:tcPr anchor="ctr"/>
                </a:tc>
                <a:tc>
                  <a:txBody>
                    <a:bodyPr/>
                    <a:lstStyle/>
                    <a:p>
                      <a:pPr algn="ctr"/>
                      <a:r>
                        <a:rPr lang="vi-VN" sz="2000" dirty="0" smtClean="0">
                          <a:latin typeface="+mj-lt"/>
                        </a:rPr>
                        <a:t>E, Con người không thể tồn tại và phát triển</a:t>
                      </a:r>
                      <a:endParaRPr lang="vi-VN" sz="2000" dirty="0">
                        <a:latin typeface="+mj-lt"/>
                      </a:endParaRPr>
                    </a:p>
                  </a:txBody>
                  <a:tcPr anchor="ctr"/>
                </a:tc>
              </a:tr>
              <a:tr h="1223488">
                <a:tc>
                  <a:txBody>
                    <a:bodyPr/>
                    <a:lstStyle/>
                    <a:p>
                      <a:pPr algn="ctr"/>
                      <a:r>
                        <a:rPr lang="vi-VN" sz="2000" dirty="0" smtClean="0">
                          <a:latin typeface="+mj-lt"/>
                        </a:rPr>
                        <a:t>6.</a:t>
                      </a:r>
                      <a:r>
                        <a:rPr lang="vi-VN" sz="1800" kern="1200" dirty="0" smtClean="0">
                          <a:solidFill>
                            <a:schemeClr val="dk1"/>
                          </a:solidFill>
                          <a:latin typeface="+mn-lt"/>
                          <a:ea typeface="+mn-ea"/>
                          <a:cs typeface="+mn-cs"/>
                        </a:rPr>
                        <a:t> </a:t>
                      </a:r>
                      <a:r>
                        <a:rPr lang="vi-VN" sz="2000" kern="1200" dirty="0" smtClean="0">
                          <a:solidFill>
                            <a:schemeClr val="dk1"/>
                          </a:solidFill>
                          <a:latin typeface="+mj-lt"/>
                          <a:ea typeface="+mn-ea"/>
                          <a:cs typeface="+mn-cs"/>
                        </a:rPr>
                        <a:t>Giá trị vật chất mà con người sáng tạo nên</a:t>
                      </a:r>
                      <a:endParaRPr lang="vi-VN" sz="2000" dirty="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smtClean="0">
                          <a:solidFill>
                            <a:schemeClr val="dk1"/>
                          </a:solidFill>
                          <a:latin typeface="+mj-lt"/>
                          <a:ea typeface="+mn-ea"/>
                          <a:cs typeface="+mn-cs"/>
                        </a:rPr>
                        <a:t>F, Có mục đích và không</a:t>
                      </a:r>
                      <a:r>
                        <a:rPr lang="vi-VN" sz="2000" kern="1200" baseline="0" dirty="0" smtClean="0">
                          <a:solidFill>
                            <a:schemeClr val="dk1"/>
                          </a:solidFill>
                          <a:latin typeface="+mj-lt"/>
                          <a:ea typeface="+mn-ea"/>
                          <a:cs typeface="+mn-cs"/>
                        </a:rPr>
                        <a:t> ngừng sáng tạo</a:t>
                      </a:r>
                      <a:endParaRPr lang="vi-VN" sz="2000" kern="1200" dirty="0" smtClean="0">
                        <a:solidFill>
                          <a:schemeClr val="dk1"/>
                        </a:solidFill>
                        <a:latin typeface="+mj-lt"/>
                        <a:ea typeface="+mn-ea"/>
                        <a:cs typeface="+mn-cs"/>
                      </a:endParaRPr>
                    </a:p>
                  </a:txBody>
                  <a:tcPr anchor="ctr"/>
                </a:tc>
              </a:tr>
              <a:tr h="852734">
                <a:tc>
                  <a:txBody>
                    <a:bodyPr/>
                    <a:lstStyle/>
                    <a:p>
                      <a:pPr algn="ctr"/>
                      <a:r>
                        <a:rPr lang="vi-VN" sz="2000" kern="1200" dirty="0" smtClean="0">
                          <a:solidFill>
                            <a:schemeClr val="dk1"/>
                          </a:solidFill>
                          <a:latin typeface="+mj-lt"/>
                          <a:ea typeface="+mn-ea"/>
                          <a:cs typeface="+mn-cs"/>
                        </a:rPr>
                        <a:t>7.Động lực thúc đẩy con người không ngừng đấu tranh để cải tạo xã hội là</a:t>
                      </a:r>
                      <a:endParaRPr lang="vi-VN" sz="2000" dirty="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smtClean="0">
                          <a:solidFill>
                            <a:schemeClr val="dk1"/>
                          </a:solidFill>
                          <a:latin typeface="+mj-lt"/>
                          <a:ea typeface="+mn-ea"/>
                          <a:cs typeface="+mn-cs"/>
                        </a:rPr>
                        <a:t>G, Phương tiện đi lại</a:t>
                      </a:r>
                    </a:p>
                    <a:p>
                      <a:pPr algn="ctr"/>
                      <a:endParaRPr lang="vi-VN" sz="2000" dirty="0">
                        <a:latin typeface="+mj-lt"/>
                      </a:endParaRPr>
                    </a:p>
                  </a:txBody>
                  <a:tcPr anchor="ctr"/>
                </a:tc>
              </a:tr>
            </a:tbl>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ome\Pictures\Untitled.bm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itle 1"/>
          <p:cNvSpPr txBox="1">
            <a:spLocks/>
          </p:cNvSpPr>
          <p:nvPr/>
        </p:nvSpPr>
        <p:spPr>
          <a:xfrm>
            <a:off x="323528" y="836712"/>
            <a:ext cx="8229600" cy="5602634"/>
          </a:xfrm>
          <a:prstGeom prst="rect">
            <a:avLst/>
          </a:prstGeom>
        </p:spPr>
        <p:txBody>
          <a:bodyP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vi-VN" sz="4400" b="0" i="0" u="none" strike="noStrike" kern="1200" cap="none" spc="0" normalizeH="0" baseline="0" noProof="0" dirty="0" smtClean="0">
                <a:ln>
                  <a:noFill/>
                </a:ln>
                <a:solidFill>
                  <a:schemeClr val="tx1"/>
                </a:solidFill>
                <a:effectLst/>
                <a:uLnTx/>
                <a:uFillTx/>
                <a:latin typeface="+mj-lt"/>
                <a:ea typeface="+mj-ea"/>
                <a:cs typeface="+mj-cs"/>
              </a:rPr>
              <a:t>Đáp án: </a:t>
            </a:r>
            <a:br>
              <a:rPr kumimoji="0" lang="vi-VN" sz="4400" b="0" i="0" u="none" strike="noStrike" kern="1200" cap="none" spc="0" normalizeH="0" baseline="0" noProof="0" dirty="0" smtClean="0">
                <a:ln>
                  <a:noFill/>
                </a:ln>
                <a:solidFill>
                  <a:schemeClr val="tx1"/>
                </a:solidFill>
                <a:effectLst/>
                <a:uLnTx/>
                <a:uFillTx/>
                <a:latin typeface="+mj-lt"/>
                <a:ea typeface="+mj-ea"/>
                <a:cs typeface="+mj-cs"/>
              </a:rPr>
            </a:br>
            <a:r>
              <a:rPr kumimoji="0" lang="vi-VN" sz="4400" b="0" i="0" u="none" strike="noStrike" kern="1200" cap="none" spc="0" normalizeH="0" baseline="0" noProof="0" dirty="0" smtClean="0">
                <a:ln>
                  <a:noFill/>
                </a:ln>
                <a:solidFill>
                  <a:schemeClr val="tx1"/>
                </a:solidFill>
                <a:effectLst/>
                <a:uLnTx/>
                <a:uFillTx/>
                <a:latin typeface="+mj-lt"/>
                <a:ea typeface="+mj-ea"/>
                <a:cs typeface="+mj-cs"/>
              </a:rPr>
              <a:t>1 – E</a:t>
            </a:r>
            <a:br>
              <a:rPr kumimoji="0" lang="vi-VN" sz="4400" b="0" i="0" u="none" strike="noStrike" kern="1200" cap="none" spc="0" normalizeH="0" baseline="0" noProof="0" dirty="0" smtClean="0">
                <a:ln>
                  <a:noFill/>
                </a:ln>
                <a:solidFill>
                  <a:schemeClr val="tx1"/>
                </a:solidFill>
                <a:effectLst/>
                <a:uLnTx/>
                <a:uFillTx/>
                <a:latin typeface="+mj-lt"/>
                <a:ea typeface="+mj-ea"/>
                <a:cs typeface="+mj-cs"/>
              </a:rPr>
            </a:br>
            <a:r>
              <a:rPr kumimoji="0" lang="vi-VN" sz="4400" b="0" i="0" u="none" strike="noStrike" kern="1200" cap="none" spc="0" normalizeH="0" baseline="0" noProof="0" dirty="0" smtClean="0">
                <a:ln>
                  <a:noFill/>
                </a:ln>
                <a:solidFill>
                  <a:schemeClr val="tx1"/>
                </a:solidFill>
                <a:effectLst/>
                <a:uLnTx/>
                <a:uFillTx/>
                <a:latin typeface="+mj-lt"/>
                <a:ea typeface="+mj-ea"/>
                <a:cs typeface="+mj-cs"/>
              </a:rPr>
              <a:t>2 – F</a:t>
            </a:r>
            <a:br>
              <a:rPr kumimoji="0" lang="vi-VN" sz="4400" b="0" i="0" u="none" strike="noStrike" kern="1200" cap="none" spc="0" normalizeH="0" baseline="0" noProof="0" dirty="0" smtClean="0">
                <a:ln>
                  <a:noFill/>
                </a:ln>
                <a:solidFill>
                  <a:schemeClr val="tx1"/>
                </a:solidFill>
                <a:effectLst/>
                <a:uLnTx/>
                <a:uFillTx/>
                <a:latin typeface="+mj-lt"/>
                <a:ea typeface="+mj-ea"/>
                <a:cs typeface="+mj-cs"/>
              </a:rPr>
            </a:br>
            <a:r>
              <a:rPr kumimoji="0" lang="vi-VN" sz="4400" b="0" i="0" u="none" strike="noStrike" kern="1200" cap="none" spc="0" normalizeH="0" baseline="0" noProof="0" dirty="0" smtClean="0">
                <a:ln>
                  <a:noFill/>
                </a:ln>
                <a:solidFill>
                  <a:schemeClr val="tx1"/>
                </a:solidFill>
                <a:effectLst/>
                <a:uLnTx/>
                <a:uFillTx/>
                <a:latin typeface="+mj-lt"/>
                <a:ea typeface="+mj-ea"/>
                <a:cs typeface="+mj-cs"/>
              </a:rPr>
              <a:t>3 – A</a:t>
            </a:r>
            <a:br>
              <a:rPr kumimoji="0" lang="vi-VN" sz="4400" b="0" i="0" u="none" strike="noStrike" kern="1200" cap="none" spc="0" normalizeH="0" baseline="0" noProof="0" dirty="0" smtClean="0">
                <a:ln>
                  <a:noFill/>
                </a:ln>
                <a:solidFill>
                  <a:schemeClr val="tx1"/>
                </a:solidFill>
                <a:effectLst/>
                <a:uLnTx/>
                <a:uFillTx/>
                <a:latin typeface="+mj-lt"/>
                <a:ea typeface="+mj-ea"/>
                <a:cs typeface="+mj-cs"/>
              </a:rPr>
            </a:br>
            <a:r>
              <a:rPr kumimoji="0" lang="vi-VN" sz="4400" b="0" i="0" u="none" strike="noStrike" kern="1200" cap="none" spc="0" normalizeH="0" baseline="0" noProof="0" dirty="0" smtClean="0">
                <a:ln>
                  <a:noFill/>
                </a:ln>
                <a:solidFill>
                  <a:schemeClr val="tx1"/>
                </a:solidFill>
                <a:effectLst/>
                <a:uLnTx/>
                <a:uFillTx/>
                <a:latin typeface="+mj-lt"/>
                <a:ea typeface="+mj-ea"/>
                <a:cs typeface="+mj-cs"/>
              </a:rPr>
              <a:t>4 – D</a:t>
            </a:r>
            <a:br>
              <a:rPr kumimoji="0" lang="vi-VN" sz="4400" b="0" i="0" u="none" strike="noStrike" kern="1200" cap="none" spc="0" normalizeH="0" baseline="0" noProof="0" dirty="0" smtClean="0">
                <a:ln>
                  <a:noFill/>
                </a:ln>
                <a:solidFill>
                  <a:schemeClr val="tx1"/>
                </a:solidFill>
                <a:effectLst/>
                <a:uLnTx/>
                <a:uFillTx/>
                <a:latin typeface="+mj-lt"/>
                <a:ea typeface="+mj-ea"/>
                <a:cs typeface="+mj-cs"/>
              </a:rPr>
            </a:br>
            <a:r>
              <a:rPr kumimoji="0" lang="vi-VN" sz="4400" b="0" i="0" u="none" strike="noStrike" kern="1200" cap="none" spc="0" normalizeH="0" baseline="0" noProof="0" dirty="0" smtClean="0">
                <a:ln>
                  <a:noFill/>
                </a:ln>
                <a:solidFill>
                  <a:schemeClr val="tx1"/>
                </a:solidFill>
                <a:effectLst/>
                <a:uLnTx/>
                <a:uFillTx/>
                <a:latin typeface="+mj-lt"/>
                <a:ea typeface="+mj-ea"/>
                <a:cs typeface="+mj-cs"/>
              </a:rPr>
              <a:t>5 – B</a:t>
            </a:r>
            <a:br>
              <a:rPr kumimoji="0" lang="vi-VN" sz="4400" b="0" i="0" u="none" strike="noStrike" kern="1200" cap="none" spc="0" normalizeH="0" baseline="0" noProof="0" dirty="0" smtClean="0">
                <a:ln>
                  <a:noFill/>
                </a:ln>
                <a:solidFill>
                  <a:schemeClr val="tx1"/>
                </a:solidFill>
                <a:effectLst/>
                <a:uLnTx/>
                <a:uFillTx/>
                <a:latin typeface="+mj-lt"/>
                <a:ea typeface="+mj-ea"/>
                <a:cs typeface="+mj-cs"/>
              </a:rPr>
            </a:br>
            <a:r>
              <a:rPr kumimoji="0" lang="vi-VN" sz="4400" b="0" i="0" u="none" strike="noStrike" kern="1200" cap="none" spc="0" normalizeH="0" baseline="0" noProof="0" dirty="0" smtClean="0">
                <a:ln>
                  <a:noFill/>
                </a:ln>
                <a:solidFill>
                  <a:schemeClr val="tx1"/>
                </a:solidFill>
                <a:effectLst/>
                <a:uLnTx/>
                <a:uFillTx/>
                <a:latin typeface="+mj-lt"/>
                <a:ea typeface="+mj-ea"/>
                <a:cs typeface="+mj-cs"/>
              </a:rPr>
              <a:t>6 – G</a:t>
            </a:r>
            <a:br>
              <a:rPr kumimoji="0" lang="vi-VN" sz="4400" b="0" i="0" u="none" strike="noStrike" kern="1200" cap="none" spc="0" normalizeH="0" baseline="0" noProof="0" dirty="0" smtClean="0">
                <a:ln>
                  <a:noFill/>
                </a:ln>
                <a:solidFill>
                  <a:schemeClr val="tx1"/>
                </a:solidFill>
                <a:effectLst/>
                <a:uLnTx/>
                <a:uFillTx/>
                <a:latin typeface="+mj-lt"/>
                <a:ea typeface="+mj-ea"/>
                <a:cs typeface="+mj-cs"/>
              </a:rPr>
            </a:br>
            <a:r>
              <a:rPr kumimoji="0" lang="vi-VN" sz="4400" b="0" i="0" u="none" strike="noStrike" kern="1200" cap="none" spc="0" normalizeH="0" baseline="0" noProof="0" dirty="0" smtClean="0">
                <a:ln>
                  <a:noFill/>
                </a:ln>
                <a:solidFill>
                  <a:schemeClr val="tx1"/>
                </a:solidFill>
                <a:effectLst/>
                <a:uLnTx/>
                <a:uFillTx/>
                <a:latin typeface="+mj-lt"/>
                <a:ea typeface="+mj-ea"/>
                <a:cs typeface="+mj-cs"/>
              </a:rPr>
              <a:t>7 – C</a:t>
            </a:r>
            <a:br>
              <a:rPr kumimoji="0" lang="vi-VN" sz="4400" b="0" i="0" u="none" strike="noStrike" kern="1200" cap="none" spc="0" normalizeH="0" baseline="0" noProof="0" dirty="0" smtClean="0">
                <a:ln>
                  <a:noFill/>
                </a:ln>
                <a:solidFill>
                  <a:schemeClr val="tx1"/>
                </a:solidFill>
                <a:effectLst/>
                <a:uLnTx/>
                <a:uFillTx/>
                <a:latin typeface="+mj-lt"/>
                <a:ea typeface="+mj-ea"/>
                <a:cs typeface="+mj-cs"/>
              </a:rPr>
            </a:br>
            <a:r>
              <a:rPr kumimoji="0" lang="vi-VN" sz="4400" b="0" i="0" u="none" strike="noStrike" kern="1200" cap="none" spc="0" normalizeH="0" baseline="0" noProof="0" dirty="0" smtClean="0">
                <a:ln>
                  <a:noFill/>
                </a:ln>
                <a:solidFill>
                  <a:schemeClr val="tx1"/>
                </a:solidFill>
                <a:effectLst/>
                <a:uLnTx/>
                <a:uFillTx/>
                <a:latin typeface="+mj-lt"/>
                <a:ea typeface="+mj-ea"/>
                <a:cs typeface="+mj-cs"/>
              </a:rPr>
              <a:t> </a:t>
            </a:r>
            <a:br>
              <a:rPr kumimoji="0" lang="vi-VN" sz="4400" b="0" i="0" u="none" strike="noStrike" kern="1200" cap="none" spc="0" normalizeH="0" baseline="0" noProof="0" dirty="0" smtClean="0">
                <a:ln>
                  <a:noFill/>
                </a:ln>
                <a:solidFill>
                  <a:schemeClr val="tx1"/>
                </a:solidFill>
                <a:effectLst/>
                <a:uLnTx/>
                <a:uFillTx/>
                <a:latin typeface="+mj-lt"/>
                <a:ea typeface="+mj-ea"/>
                <a:cs typeface="+mj-cs"/>
              </a:rPr>
            </a:br>
            <a:endParaRPr kumimoji="0" lang="vi-VN"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67544" y="332656"/>
            <a:ext cx="8064896" cy="1470025"/>
          </a:xfrm>
        </p:spPr>
        <p:txBody>
          <a:bodyPr>
            <a:normAutofit/>
          </a:bodyPr>
          <a:lstStyle/>
          <a:p>
            <a:pPr algn="l"/>
            <a:r>
              <a:rPr lang="vi-VN" sz="2800" dirty="0" smtClean="0"/>
              <a:t>Triết học duy học biện chứng đã khẳng định: “ Con người là chủ thể của lịch sử.”</a:t>
            </a:r>
            <a:br>
              <a:rPr lang="vi-VN" sz="2800" dirty="0" smtClean="0"/>
            </a:br>
            <a:endParaRPr lang="vi-VN" sz="2800" dirty="0"/>
          </a:p>
        </p:txBody>
      </p:sp>
      <p:sp>
        <p:nvSpPr>
          <p:cNvPr id="11" name="Subtitle 10"/>
          <p:cNvSpPr>
            <a:spLocks noGrp="1"/>
          </p:cNvSpPr>
          <p:nvPr>
            <p:ph type="subTitle" idx="1"/>
          </p:nvPr>
        </p:nvSpPr>
        <p:spPr>
          <a:xfrm>
            <a:off x="611560" y="1700808"/>
            <a:ext cx="7920880" cy="4608512"/>
          </a:xfrm>
        </p:spPr>
        <p:txBody>
          <a:bodyPr/>
          <a:lstStyle/>
          <a:p>
            <a:endParaRPr lang="vi-VN" dirty="0"/>
          </a:p>
        </p:txBody>
      </p:sp>
      <p:pic>
        <p:nvPicPr>
          <p:cNvPr id="28676" name="Picture 4" descr="D:\con-ngi-11-638.jpg"/>
          <p:cNvPicPr>
            <a:picLocks noChangeAspect="1" noChangeArrowheads="1"/>
          </p:cNvPicPr>
          <p:nvPr/>
        </p:nvPicPr>
        <p:blipFill>
          <a:blip r:embed="rId2" cstate="print"/>
          <a:srcRect/>
          <a:stretch>
            <a:fillRect/>
          </a:stretch>
        </p:blipFill>
        <p:spPr bwMode="auto">
          <a:xfrm>
            <a:off x="611560" y="1412776"/>
            <a:ext cx="7920880" cy="381642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8676"/>
                                        </p:tgtEl>
                                        <p:attrNameLst>
                                          <p:attrName>style.visibility</p:attrName>
                                        </p:attrNameLst>
                                      </p:cBhvr>
                                      <p:to>
                                        <p:strVal val="visible"/>
                                      </p:to>
                                    </p:set>
                                    <p:animEffect transition="in" filter="box(in)">
                                      <p:cBhvr>
                                        <p:cTn id="12"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4" name="Content Placeholder 3">
            <a:hlinkClick r:id="" action="ppaction://noaction" highlightClick="1"/>
          </p:cNvPr>
          <p:cNvSpPr>
            <a:spLocks noGrp="1"/>
          </p:cNvSpPr>
          <p:nvPr>
            <p:ph idx="1"/>
          </p:nvPr>
        </p:nvSpPr>
        <p:spPr>
          <a:xfrm>
            <a:off x="0" y="0"/>
            <a:ext cx="9144000" cy="6858000"/>
          </a:xfrm>
          <a:prstGeom prst="actionButtonHelp">
            <a:avLst/>
          </a:prstGeom>
        </p:spPr>
        <p:style>
          <a:lnRef idx="1">
            <a:schemeClr val="accent5"/>
          </a:lnRef>
          <a:fillRef idx="2">
            <a:schemeClr val="accent5"/>
          </a:fillRef>
          <a:effectRef idx="1">
            <a:schemeClr val="accent5"/>
          </a:effectRef>
          <a:fontRef idx="minor">
            <a:schemeClr val="dk1"/>
          </a:fontRef>
        </p:style>
        <p:txBody>
          <a:bodyPr rtlCol="0" anchor="ctr"/>
          <a:lstStyle/>
          <a:p>
            <a:r>
              <a:rPr lang="vi-VN" dirty="0" smtClean="0">
                <a:solidFill>
                  <a:srgbClr val="FF0000"/>
                </a:solidFill>
              </a:rPr>
              <a:t>Vậy tại sao lại nói con người là chủ thể của lịch sử? Là chủ thể của lịch sử con người cần được nhà nước và xã hội quan tâm như thế nào ?</a:t>
            </a:r>
            <a:endParaRPr lang="vi-VN"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1000" fill="hold"/>
                                        <p:tgtEl>
                                          <p:spTgt spid="4">
                                            <p:bg/>
                                          </p:spTgt>
                                        </p:tgtEl>
                                        <p:attrNameLst>
                                          <p:attrName>ppt_w</p:attrName>
                                        </p:attrNameLst>
                                      </p:cBhvr>
                                      <p:tavLst>
                                        <p:tav tm="0">
                                          <p:val>
                                            <p:strVal val="#ppt_w+.3"/>
                                          </p:val>
                                        </p:tav>
                                        <p:tav tm="100000">
                                          <p:val>
                                            <p:strVal val="#ppt_w"/>
                                          </p:val>
                                        </p:tav>
                                      </p:tavLst>
                                    </p:anim>
                                    <p:anim calcmode="lin" valueType="num">
                                      <p:cBhvr>
                                        <p:cTn id="8" dur="1000" fill="hold"/>
                                        <p:tgtEl>
                                          <p:spTgt spid="4">
                                            <p:bg/>
                                          </p:spTgt>
                                        </p:tgtEl>
                                        <p:attrNameLst>
                                          <p:attrName>ppt_h</p:attrName>
                                        </p:attrNameLst>
                                      </p:cBhvr>
                                      <p:tavLst>
                                        <p:tav tm="0">
                                          <p:val>
                                            <p:strVal val="#ppt_h"/>
                                          </p:val>
                                        </p:tav>
                                        <p:tav tm="100000">
                                          <p:val>
                                            <p:strVal val="#ppt_h"/>
                                          </p:val>
                                        </p:tav>
                                      </p:tavLst>
                                    </p:anim>
                                    <p:animEffect transition="in" filter="fade">
                                      <p:cBhvr>
                                        <p:cTn id="9" dur="1000"/>
                                        <p:tgtEl>
                                          <p:spTgt spid="4">
                                            <p:bg/>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a:off x="539552" y="1124744"/>
            <a:ext cx="8208912" cy="1224136"/>
          </a:xfrm>
        </p:spPr>
        <p:style>
          <a:lnRef idx="2">
            <a:schemeClr val="accent3">
              <a:shade val="50000"/>
            </a:schemeClr>
          </a:lnRef>
          <a:fillRef idx="1">
            <a:schemeClr val="accent3"/>
          </a:fillRef>
          <a:effectRef idx="0">
            <a:schemeClr val="accent3"/>
          </a:effectRef>
          <a:fontRef idx="minor">
            <a:schemeClr val="lt1"/>
          </a:fontRef>
        </p:style>
        <p:txBody>
          <a:bodyPr/>
          <a:lstStyle/>
          <a:p>
            <a:r>
              <a:rPr lang="vi-VN" dirty="0" smtClean="0">
                <a:solidFill>
                  <a:srgbClr val="FFFF00"/>
                </a:solidFill>
                <a:latin typeface="Times New Roman" pitchFamily="18" charset="0"/>
                <a:cs typeface="Times New Roman" pitchFamily="18" charset="0"/>
              </a:rPr>
              <a:t>Vai trò chủ thể lịch sử của con người được thể hiện ở những đặc điểm nào???</a:t>
            </a:r>
            <a:endParaRPr lang="vi-VN" dirty="0">
              <a:solidFill>
                <a:srgbClr val="FFFF00"/>
              </a:solidFill>
            </a:endParaRPr>
          </a:p>
        </p:txBody>
      </p:sp>
      <p:sp>
        <p:nvSpPr>
          <p:cNvPr id="8" name="Title 7"/>
          <p:cNvSpPr>
            <a:spLocks noGrp="1"/>
          </p:cNvSpPr>
          <p:nvPr>
            <p:ph type="ctrTitle"/>
          </p:nvPr>
        </p:nvSpPr>
        <p:spPr>
          <a:xfrm>
            <a:off x="539552" y="260648"/>
            <a:ext cx="7772400" cy="1470025"/>
          </a:xfrm>
        </p:spPr>
        <p:txBody>
          <a:bodyPr>
            <a:normAutofit/>
          </a:bodyPr>
          <a:lstStyle/>
          <a:p>
            <a:pPr algn="l"/>
            <a:r>
              <a:rPr lang="en-US" sz="3600" b="1" dirty="0" smtClean="0">
                <a:latin typeface="Times New Roman" pitchFamily="18" charset="0"/>
                <a:cs typeface="Times New Roman" pitchFamily="18" charset="0"/>
              </a:rPr>
              <a:t>1. Con </a:t>
            </a:r>
            <a:r>
              <a:rPr lang="en-US" sz="3600" b="1" dirty="0" err="1" smtClean="0">
                <a:latin typeface="Times New Roman" pitchFamily="18" charset="0"/>
                <a:cs typeface="Times New Roman" pitchFamily="18" charset="0"/>
              </a:rPr>
              <a:t>ng</a:t>
            </a:r>
            <a:r>
              <a:rPr lang="vi-VN" sz="3600" b="1" dirty="0" smtClean="0">
                <a:latin typeface="Times New Roman" pitchFamily="18" charset="0"/>
                <a:cs typeface="Times New Roman" pitchFamily="18" charset="0"/>
              </a:rPr>
              <a:t>ười là chủ thể của lịch sử</a:t>
            </a:r>
            <a:br>
              <a:rPr lang="vi-VN" sz="3600" b="1" dirty="0" smtClean="0">
                <a:latin typeface="Times New Roman" pitchFamily="18" charset="0"/>
                <a:cs typeface="Times New Roman" pitchFamily="18" charset="0"/>
              </a:rPr>
            </a:br>
            <a:endParaRPr lang="vi-VN" sz="3600" b="1" dirty="0">
              <a:latin typeface="Times New Roman" pitchFamily="18" charset="0"/>
              <a:cs typeface="Times New Roman" pitchFamily="18" charset="0"/>
            </a:endParaRPr>
          </a:p>
        </p:txBody>
      </p:sp>
      <p:pic>
        <p:nvPicPr>
          <p:cNvPr id="10241" name="Picture 1" descr="D:\NTK.jpg"/>
          <p:cNvPicPr>
            <a:picLocks noChangeAspect="1" noChangeArrowheads="1"/>
          </p:cNvPicPr>
          <p:nvPr/>
        </p:nvPicPr>
        <p:blipFill>
          <a:blip r:embed="rId2" cstate="print"/>
          <a:srcRect/>
          <a:stretch>
            <a:fillRect/>
          </a:stretch>
        </p:blipFill>
        <p:spPr bwMode="auto">
          <a:xfrm>
            <a:off x="2267744" y="2780928"/>
            <a:ext cx="4464496" cy="334837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9">
                                            <p:bg/>
                                          </p:spTgt>
                                        </p:tgtEl>
                                        <p:attrNameLst>
                                          <p:attrName>style.visibility</p:attrName>
                                        </p:attrNameLst>
                                      </p:cBhvr>
                                      <p:to>
                                        <p:strVal val="visible"/>
                                      </p:to>
                                    </p:set>
                                    <p:anim calcmode="lin" valueType="num">
                                      <p:cBhvr>
                                        <p:cTn id="12" dur="1000" fill="hold"/>
                                        <p:tgtEl>
                                          <p:spTgt spid="9">
                                            <p:bg/>
                                          </p:spTgt>
                                        </p:tgtEl>
                                        <p:attrNameLst>
                                          <p:attrName>ppt_w</p:attrName>
                                        </p:attrNameLst>
                                      </p:cBhvr>
                                      <p:tavLst>
                                        <p:tav tm="0">
                                          <p:val>
                                            <p:strVal val="#ppt_w*0.70"/>
                                          </p:val>
                                        </p:tav>
                                        <p:tav tm="100000">
                                          <p:val>
                                            <p:strVal val="#ppt_w"/>
                                          </p:val>
                                        </p:tav>
                                      </p:tavLst>
                                    </p:anim>
                                    <p:anim calcmode="lin" valueType="num">
                                      <p:cBhvr>
                                        <p:cTn id="13" dur="1000" fill="hold"/>
                                        <p:tgtEl>
                                          <p:spTgt spid="9">
                                            <p:bg/>
                                          </p:spTgt>
                                        </p:tgtEl>
                                        <p:attrNameLst>
                                          <p:attrName>ppt_h</p:attrName>
                                        </p:attrNameLst>
                                      </p:cBhvr>
                                      <p:tavLst>
                                        <p:tav tm="0">
                                          <p:val>
                                            <p:strVal val="#ppt_h"/>
                                          </p:val>
                                        </p:tav>
                                        <p:tav tm="100000">
                                          <p:val>
                                            <p:strVal val="#ppt_h"/>
                                          </p:val>
                                        </p:tav>
                                      </p:tavLst>
                                    </p:anim>
                                    <p:animEffect transition="in" filter="fade">
                                      <p:cBhvr>
                                        <p:cTn id="14" dur="1000"/>
                                        <p:tgtEl>
                                          <p:spTgt spid="9">
                                            <p:bg/>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p:cTn id="19"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0241"/>
                                        </p:tgtEl>
                                        <p:attrNameLst>
                                          <p:attrName>style.visibility</p:attrName>
                                        </p:attrNameLst>
                                      </p:cBhvr>
                                      <p:to>
                                        <p:strVal val="visible"/>
                                      </p:to>
                                    </p:set>
                                    <p:animEffect transition="in" filter="blinds(horizontal)">
                                      <p:cBhvr>
                                        <p:cTn id="26" dur="500"/>
                                        <p:tgtEl>
                                          <p:spTgt spid="10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992888" cy="1368152"/>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vi-VN" sz="2800" dirty="0" smtClean="0">
                <a:solidFill>
                  <a:srgbClr val="FF0000"/>
                </a:solidFill>
                <a:latin typeface="Times New Roman" pitchFamily="18" charset="0"/>
                <a:cs typeface="Times New Roman" pitchFamily="18" charset="0"/>
              </a:rPr>
              <a:t/>
            </a:r>
            <a:br>
              <a:rPr lang="vi-VN" sz="2800" dirty="0" smtClean="0">
                <a:solidFill>
                  <a:srgbClr val="FF0000"/>
                </a:solidFill>
                <a:latin typeface="Times New Roman" pitchFamily="18" charset="0"/>
                <a:cs typeface="Times New Roman" pitchFamily="18" charset="0"/>
              </a:rPr>
            </a:br>
            <a:r>
              <a:rPr lang="vi-VN" sz="3100" dirty="0" smtClean="0">
                <a:solidFill>
                  <a:srgbClr val="FFFF00"/>
                </a:solidFill>
                <a:latin typeface="Times New Roman" pitchFamily="18" charset="0"/>
                <a:cs typeface="Times New Roman" pitchFamily="18" charset="0"/>
              </a:rPr>
              <a:t>Vai trò chủ thể lịch sử của con người được thể hiện ở những đặc điểm nào???</a:t>
            </a:r>
            <a:r>
              <a:rPr lang="vi-VN" sz="2800" dirty="0" smtClean="0">
                <a:solidFill>
                  <a:srgbClr val="FF0000"/>
                </a:solidFill>
              </a:rPr>
              <a:t/>
            </a:r>
            <a:br>
              <a:rPr lang="vi-VN" sz="2800" dirty="0" smtClean="0">
                <a:solidFill>
                  <a:srgbClr val="FF0000"/>
                </a:solidFill>
              </a:rPr>
            </a:br>
            <a:endParaRPr lang="vi-VN" sz="2800" dirty="0"/>
          </a:p>
        </p:txBody>
      </p:sp>
      <p:graphicFrame>
        <p:nvGraphicFramePr>
          <p:cNvPr id="4" name="Content Placeholder 4"/>
          <p:cNvGraphicFramePr>
            <a:graphicFrameLocks noGrp="1"/>
          </p:cNvGraphicFramePr>
          <p:nvPr>
            <p:ph idx="1"/>
          </p:nvPr>
        </p:nvGraphicFramePr>
        <p:xfrm>
          <a:off x="395536" y="198884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7224" y="4857760"/>
            <a:ext cx="2160240" cy="1323439"/>
          </a:xfrm>
          <a:prstGeom prst="rect">
            <a:avLst/>
          </a:prstGeom>
          <a:noFill/>
        </p:spPr>
        <p:txBody>
          <a:bodyPr wrap="square" rtlCol="0">
            <a:spAutoFit/>
          </a:bodyPr>
          <a:lstStyle/>
          <a:p>
            <a:pPr algn="ctr"/>
            <a:r>
              <a:rPr lang="vi-VN" sz="4000" b="1" dirty="0" smtClean="0">
                <a:latin typeface="+mj-lt"/>
              </a:rPr>
              <a:t>Con người</a:t>
            </a:r>
            <a:endParaRPr lang="vi-VN" sz="4000" b="1" dirty="0">
              <a:latin typeface="+mj-lt"/>
            </a:endParaRPr>
          </a:p>
        </p:txBody>
      </p:sp>
      <p:sp>
        <p:nvSpPr>
          <p:cNvPr id="6" name="Oval 5"/>
          <p:cNvSpPr/>
          <p:nvPr/>
        </p:nvSpPr>
        <p:spPr>
          <a:xfrm>
            <a:off x="323528" y="1772816"/>
            <a:ext cx="3096344" cy="3006275"/>
          </a:xfrm>
          <a:prstGeom prst="ellipse">
            <a:avLst/>
          </a:prstGeom>
          <a:blipFill rotWithShape="0">
            <a:blip r:embed="rId2" cstate="prin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cxnSp>
        <p:nvCxnSpPr>
          <p:cNvPr id="10" name="Straight Connector 9"/>
          <p:cNvCxnSpPr/>
          <p:nvPr/>
        </p:nvCxnSpPr>
        <p:spPr>
          <a:xfrm flipV="1">
            <a:off x="3275856" y="1412776"/>
            <a:ext cx="1728192" cy="936104"/>
          </a:xfrm>
          <a:prstGeom prst="line">
            <a:avLst/>
          </a:prstGeom>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5004048" y="188640"/>
            <a:ext cx="2808312" cy="194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dirty="0" smtClean="0"/>
              <a:t>Tự sáng tạo ra lịch sử của mình</a:t>
            </a:r>
            <a:endParaRPr lang="vi-VN" sz="2800" dirty="0"/>
          </a:p>
        </p:txBody>
      </p:sp>
      <p:cxnSp>
        <p:nvCxnSpPr>
          <p:cNvPr id="20" name="Straight Connector 19"/>
          <p:cNvCxnSpPr/>
          <p:nvPr/>
        </p:nvCxnSpPr>
        <p:spPr>
          <a:xfrm>
            <a:off x="3491880" y="3356992"/>
            <a:ext cx="20882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131840" y="4221088"/>
            <a:ext cx="1728192" cy="1008112"/>
          </a:xfrm>
          <a:prstGeom prst="line">
            <a:avLst/>
          </a:prstGeom>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5652120" y="2204864"/>
            <a:ext cx="3240360" cy="2232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600" dirty="0" smtClean="0"/>
              <a:t> Là chủ thể sáng tạo nên các giá trị vật chất và tinh thần</a:t>
            </a:r>
            <a:endParaRPr lang="vi-VN" sz="2600" dirty="0"/>
          </a:p>
        </p:txBody>
      </p:sp>
      <p:sp>
        <p:nvSpPr>
          <p:cNvPr id="25" name="Oval 24"/>
          <p:cNvSpPr/>
          <p:nvPr/>
        </p:nvSpPr>
        <p:spPr>
          <a:xfrm>
            <a:off x="4860032" y="4653136"/>
            <a:ext cx="3096344" cy="2016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600" dirty="0" smtClean="0"/>
              <a:t>Là động lực của các cuộc cách mạng xã hội</a:t>
            </a:r>
            <a:endParaRPr lang="vi-VN" sz="2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2"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ox(in)">
                                      <p:cBhvr>
                                        <p:cTn id="22" dur="1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10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linds(horizont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1"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ppt_x"/>
                                          </p:val>
                                        </p:tav>
                                        <p:tav tm="100000">
                                          <p:val>
                                            <p:strVal val="#ppt_x"/>
                                          </p:val>
                                        </p:tav>
                                      </p:tavLst>
                                    </p:anim>
                                    <p:anim calcmode="lin" valueType="num">
                                      <p:cBhvr additive="base">
                                        <p:cTn id="4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2" animBg="1"/>
      <p:bldP spid="24" grpId="0" animBg="1"/>
      <p:bldP spid="2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normAutofit/>
          </a:bodyPr>
          <a:lstStyle/>
          <a:p>
            <a:pPr algn="l"/>
            <a:r>
              <a:rPr lang="vi-VN" sz="2800" b="1" dirty="0" smtClean="0"/>
              <a:t>a</a:t>
            </a:r>
            <a:r>
              <a:rPr lang="en-US" sz="2800" b="1" dirty="0" smtClean="0"/>
              <a:t>)</a:t>
            </a:r>
            <a:r>
              <a:rPr lang="vi-VN" sz="2800" b="1" dirty="0" smtClean="0"/>
              <a:t> Con người tạo ra lịch sử của mình</a:t>
            </a:r>
            <a:r>
              <a:rPr lang="vi-VN" sz="2800" dirty="0" smtClean="0"/>
              <a:t/>
            </a:r>
            <a:br>
              <a:rPr lang="vi-VN" sz="2800" dirty="0" smtClean="0"/>
            </a:br>
            <a:r>
              <a:rPr lang="vi-VN" sz="2800" dirty="0" smtClean="0"/>
              <a:t> </a:t>
            </a:r>
            <a:endParaRPr lang="vi-VN" sz="2800" dirty="0"/>
          </a:p>
        </p:txBody>
      </p:sp>
      <p:sp>
        <p:nvSpPr>
          <p:cNvPr id="3" name="Content Placeholder 2"/>
          <p:cNvSpPr>
            <a:spLocks noGrp="1"/>
          </p:cNvSpPr>
          <p:nvPr>
            <p:ph idx="1"/>
          </p:nvPr>
        </p:nvSpPr>
        <p:spPr>
          <a:xfrm>
            <a:off x="467544" y="548680"/>
            <a:ext cx="8229600" cy="6309320"/>
          </a:xfrm>
        </p:spPr>
        <p:txBody>
          <a:bodyPr>
            <a:normAutofit/>
          </a:bodyPr>
          <a:lstStyle/>
          <a:p>
            <a:r>
              <a:rPr lang="vi-VN" sz="2800" dirty="0" smtClean="0">
                <a:latin typeface="+mj-lt"/>
              </a:rPr>
              <a:t>Quá trình phát triển của con người :</a:t>
            </a:r>
            <a:endParaRPr lang="vi-VN" sz="2800" dirty="0">
              <a:latin typeface="+mj-lt"/>
            </a:endParaRPr>
          </a:p>
        </p:txBody>
      </p:sp>
      <p:pic>
        <p:nvPicPr>
          <p:cNvPr id="4" name="Picture 1" descr="D:\1a(9).PNG"/>
          <p:cNvPicPr>
            <a:picLocks noChangeAspect="1" noChangeArrowheads="1"/>
          </p:cNvPicPr>
          <p:nvPr/>
        </p:nvPicPr>
        <p:blipFill>
          <a:blip r:embed="rId2" cstate="print"/>
          <a:srcRect/>
          <a:stretch>
            <a:fillRect/>
          </a:stretch>
        </p:blipFill>
        <p:spPr bwMode="auto">
          <a:xfrm>
            <a:off x="539552" y="1340768"/>
            <a:ext cx="8064896" cy="3960440"/>
          </a:xfrm>
          <a:prstGeom prst="rect">
            <a:avLst/>
          </a:prstGeom>
          <a:noFill/>
        </p:spPr>
      </p:pic>
      <p:sp>
        <p:nvSpPr>
          <p:cNvPr id="5" name="Rectangle 4"/>
          <p:cNvSpPr/>
          <p:nvPr/>
        </p:nvSpPr>
        <p:spPr>
          <a:xfrm>
            <a:off x="611560" y="5589240"/>
            <a:ext cx="7848872" cy="954107"/>
          </a:xfrm>
          <a:prstGeom prst="rect">
            <a:avLst/>
          </a:prstGeom>
        </p:spPr>
        <p:txBody>
          <a:bodyPr wrap="square">
            <a:spAutoFit/>
          </a:bodyPr>
          <a:lstStyle/>
          <a:p>
            <a:pPr>
              <a:buFont typeface="Courier New" pitchFamily="49" charset="0"/>
              <a:buChar char="o"/>
            </a:pPr>
            <a:r>
              <a:rPr lang="vi-VN" sz="2800" dirty="0" smtClean="0">
                <a:latin typeface="+mj-lt"/>
              </a:rPr>
              <a:t> Người tối cổ: biết sử dụng hòn đá, cành cây làm công cụ lao động</a:t>
            </a:r>
            <a:r>
              <a:rPr lang="vi-VN" dirty="0" smtClean="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3"/>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strVal val="#ppt_w*0.70"/>
                                          </p:val>
                                        </p:tav>
                                        <p:tav tm="100000">
                                          <p:val>
                                            <p:strVal val="#ppt_w"/>
                                          </p:val>
                                        </p:tav>
                                      </p:tavLst>
                                    </p:anim>
                                    <p:anim calcmode="lin" valueType="num">
                                      <p:cBhvr>
                                        <p:cTn id="25" dur="1000" fill="hold"/>
                                        <p:tgtEl>
                                          <p:spTgt spid="5"/>
                                        </p:tgtEl>
                                        <p:attrNameLst>
                                          <p:attrName>ppt_h</p:attrName>
                                        </p:attrNameLst>
                                      </p:cBhvr>
                                      <p:tavLst>
                                        <p:tav tm="0">
                                          <p:val>
                                            <p:strVal val="#ppt_h"/>
                                          </p:val>
                                        </p:tav>
                                        <p:tav tm="100000">
                                          <p:val>
                                            <p:strVal val="#ppt_h"/>
                                          </p:val>
                                        </p:tav>
                                      </p:tavLst>
                                    </p:anim>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1368152"/>
          </a:xfrm>
        </p:spPr>
        <p:txBody>
          <a:bodyPr>
            <a:normAutofit fontScale="90000"/>
          </a:bodyPr>
          <a:lstStyle/>
          <a:p>
            <a:pPr>
              <a:buFont typeface="Courier New" pitchFamily="49" charset="0"/>
              <a:buChar char="o"/>
            </a:pPr>
            <a:r>
              <a:rPr lang="vi-VN" dirty="0" smtClean="0"/>
              <a:t> </a:t>
            </a:r>
            <a:r>
              <a:rPr lang="vi-VN" sz="3100" dirty="0" smtClean="0"/>
              <a:t>Người tinh khôn: Lúc đầu sử dụng công cụ lao động                              bằng đá, sau bằng đồ kim loại.</a:t>
            </a:r>
            <a:br>
              <a:rPr lang="vi-VN" sz="3100" dirty="0" smtClean="0"/>
            </a:br>
            <a:r>
              <a:rPr lang="vi-VN" sz="3100" dirty="0" smtClean="0"/>
              <a:t>( Công cụ lao động của người tinh khôn ) </a:t>
            </a:r>
            <a:endParaRPr lang="vi-VN" sz="3100" dirty="0"/>
          </a:p>
        </p:txBody>
      </p:sp>
      <p:pic>
        <p:nvPicPr>
          <p:cNvPr id="8" name="Content Placeholder 7" descr="1aa.PNG"/>
          <p:cNvPicPr>
            <a:picLocks noGrp="1" noChangeAspect="1"/>
          </p:cNvPicPr>
          <p:nvPr>
            <p:ph idx="1"/>
          </p:nvPr>
        </p:nvPicPr>
        <p:blipFill>
          <a:blip r:embed="rId2" cstate="print"/>
          <a:stretch>
            <a:fillRect/>
          </a:stretch>
        </p:blipFill>
        <p:spPr>
          <a:xfrm>
            <a:off x="547986" y="1700808"/>
            <a:ext cx="7912446" cy="4861348"/>
          </a:xfrm>
        </p:spPr>
      </p:pic>
      <p:pic>
        <p:nvPicPr>
          <p:cNvPr id="2050" name="Picture 2" descr="D:\250px-National_park_stone_tools.jpg"/>
          <p:cNvPicPr>
            <a:picLocks noGrp="1" noChangeAspect="1" noChangeArrowheads="1"/>
          </p:cNvPicPr>
          <p:nvPr>
            <p:ph sz="half" idx="4294967295"/>
          </p:nvPr>
        </p:nvPicPr>
        <p:blipFill>
          <a:blip r:embed="rId3" cstate="print"/>
          <a:stretch>
            <a:fillRect/>
          </a:stretch>
        </p:blipFill>
        <p:spPr bwMode="auto">
          <a:xfrm>
            <a:off x="4211960" y="4221088"/>
            <a:ext cx="4248472" cy="23314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2.5"/>
                                          </p:val>
                                        </p:tav>
                                        <p:tav tm="100000">
                                          <p:val>
                                            <p:strVal val="#ppt_w"/>
                                          </p:val>
                                        </p:tav>
                                      </p:tavLst>
                                    </p:anim>
                                    <p:anim calcmode="lin" valueType="num">
                                      <p:cBhvr>
                                        <p:cTn id="8" dur="2000" fill="hold"/>
                                        <p:tgtEl>
                                          <p:spTgt spid="2"/>
                                        </p:tgtEl>
                                        <p:attrNameLst>
                                          <p:attrName>ppt_h</p:attrName>
                                        </p:attrNameLst>
                                      </p:cBhvr>
                                      <p:tavLst>
                                        <p:tav tm="0">
                                          <p:val>
                                            <p:strVal val="#ppt_h*0.01"/>
                                          </p:val>
                                        </p:tav>
                                        <p:tav tm="100000">
                                          <p:val>
                                            <p:strVal val="#ppt_h"/>
                                          </p:val>
                                        </p:tav>
                                      </p:tavLst>
                                    </p:anim>
                                    <p:anim calcmode="lin" valueType="num">
                                      <p:cBhvr>
                                        <p:cTn id="9" dur="2000" fill="hold"/>
                                        <p:tgtEl>
                                          <p:spTgt spid="2"/>
                                        </p:tgtEl>
                                        <p:attrNameLst>
                                          <p:attrName>ppt_x</p:attrName>
                                        </p:attrNameLst>
                                      </p:cBhvr>
                                      <p:tavLst>
                                        <p:tav tm="0">
                                          <p:val>
                                            <p:strVal val="#ppt_x"/>
                                          </p:val>
                                        </p:tav>
                                        <p:tav tm="100000">
                                          <p:val>
                                            <p:strVal val="#ppt_x"/>
                                          </p:val>
                                        </p:tav>
                                      </p:tavLst>
                                    </p:anim>
                                    <p:anim calcmode="lin" valueType="num">
                                      <p:cBhvr>
                                        <p:cTn id="10" dur="2000" fill="hold"/>
                                        <p:tgtEl>
                                          <p:spTgt spid="2"/>
                                        </p:tgtEl>
                                        <p:attrNameLst>
                                          <p:attrName>ppt_y</p:attrName>
                                        </p:attrNameLst>
                                      </p:cBhvr>
                                      <p:tavLst>
                                        <p:tav tm="0">
                                          <p:val>
                                            <p:strVal val="#ppt_h+1"/>
                                          </p:val>
                                        </p:tav>
                                        <p:tav tm="100000">
                                          <p:val>
                                            <p:strVal val="#ppt_y"/>
                                          </p:val>
                                        </p:tav>
                                      </p:tavLst>
                                    </p:anim>
                                    <p:animEffect transition="in" filter="fade">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1000"/>
                                        <p:tgtEl>
                                          <p:spTgt spid="8"/>
                                        </p:tgtEl>
                                      </p:cBhvr>
                                    </p:animEffect>
                                  </p:childTnLst>
                                </p:cTn>
                              </p:par>
                              <p:par>
                                <p:cTn id="17" presetID="3" presetClass="entr" presetSubtype="1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blinds(horizontal)">
                                      <p:cBhvr>
                                        <p:cTn id="1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1688</TotalTime>
  <Words>1010</Words>
  <Application>Microsoft Office PowerPoint</Application>
  <PresentationFormat>On-screen Show (4:3)</PresentationFormat>
  <Paragraphs>78</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I. Mở đầu bài  học  II. Nội dung bài học</vt:lpstr>
      <vt:lpstr>Triết học duy học biện chứng đã khẳng định: “ Con người là chủ thể của lịch sử.” </vt:lpstr>
      <vt:lpstr>Slide 4</vt:lpstr>
      <vt:lpstr>1. Con người là chủ thể của lịch sử </vt:lpstr>
      <vt:lpstr> Vai trò chủ thể lịch sử của con người được thể hiện ở những đặc điểm nào??? </vt:lpstr>
      <vt:lpstr>Slide 7</vt:lpstr>
      <vt:lpstr>a) Con người tạo ra lịch sử của mình  </vt:lpstr>
      <vt:lpstr> Người tinh khôn: Lúc đầu sử dụng công cụ lao động                              bằng đá, sau bằng đồ kim loại. ( Công cụ lao động của người tinh khôn ) </vt:lpstr>
      <vt:lpstr> Quá trình phát triển của xã hội</vt:lpstr>
      <vt:lpstr> Người tinh khôn: sống thành từng nhóm nhỏ, có quan hệ họ hàng dần dần trở thành thị tộc và bộ lạc.</vt:lpstr>
      <vt:lpstr> Kết luận :    - Lịch sử loài người được hình thành từ khi con người biết chế tạo và sử dụng công cụ lao động.   - Nhờ biết lao động, con người đã tự mình tách ra khỏi thế giới động vật chuyển sang thế giới loài người và lịch sử xã hội cũng bắt đầu từ đó. </vt:lpstr>
      <vt:lpstr>Slide 13</vt:lpstr>
      <vt:lpstr>b) Con người là chủ thể sáng tạo nên các giá trị vật chất và tinh thần của xã hội   Sáng tạo ra các giá trị vật chất</vt:lpstr>
      <vt:lpstr>b) Con người là chủ thể sáng tạo nên các giá trị vật chất và tinh thần của xã hội   Sáng tạo ra các giá trị vật chất</vt:lpstr>
      <vt:lpstr> Sáng tạo ra các giá trị tinh thần</vt:lpstr>
      <vt:lpstr>Slide 17</vt:lpstr>
      <vt:lpstr>c)  Con người là động lực của các cuộc cách mạng xã hội</vt:lpstr>
      <vt:lpstr>Ví dụ: Từ Công xã nguyên thủy  Chiếm hữu nô lệ  Chế độ phong kiến  Tư bản chủ nghĩa  Xã hội chủ nghĩa </vt:lpstr>
      <vt:lpstr> Kết luận: Con người là chủ thể của lịch sử, sáng tạo ra lịch sử. Trong quá trình đó, con người luôn tôn trọng và biết vận dụng quy luật khách quan để phục vụ cuộc sống của mình.</vt:lpstr>
      <vt:lpstr>Slide 21</vt:lpstr>
      <vt:lpstr>    Câu 1. Chủ thể nào dưới đây sáng tạo ra  lịch sử xã hội loài người?   A. Thần linh   B.Thượng đế   C. Loài vượn cổ    D. Con người  </vt:lpstr>
      <vt:lpstr>Câu 2. Lịch sử xã hội loài người                      được hình thành khi con người biết  A. Chế tạo và sử dụng công cụ lao động  B. Trao đổi thông tin  C. Trồng trọt và chăn nuôi  D. Ăn chín, uống sôi.  </vt:lpstr>
      <vt:lpstr>    Câu 3. Khẳng định nào dưới đây không đúng về   vai trò chủ thể lịch sử của con người?       A. Con người sáng tạo ra lịch sử của mình       B. Con người là chủ thể sáng tạo nên các giá trị vật                                                                      chất       C. Con người là mục tiêu của sự phát triển xã hội       D. Con người là động lực của các cuộc cách mạng xã hội</vt:lpstr>
      <vt:lpstr> Câu 4. Để đảm bảo cho sự tồn tại và phát   triển của xã hội con người phải   A. Thông minh   B. Cần cù   C. Lao động   D. Sáng tạo</vt:lpstr>
      <vt:lpstr>Slide 26</vt:lpstr>
      <vt:lpstr>Slide 27</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dc:title>
  <dc:creator>Home</dc:creator>
  <cp:lastModifiedBy>AutoBVT</cp:lastModifiedBy>
  <cp:revision>104</cp:revision>
  <dcterms:created xsi:type="dcterms:W3CDTF">2018-11-04T15:37:25Z</dcterms:created>
  <dcterms:modified xsi:type="dcterms:W3CDTF">2021-12-04T10:48:58Z</dcterms:modified>
</cp:coreProperties>
</file>