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5" r:id="rId3"/>
    <p:sldId id="306" r:id="rId4"/>
    <p:sldId id="307" r:id="rId5"/>
    <p:sldId id="308" r:id="rId6"/>
    <p:sldId id="309" r:id="rId7"/>
    <p:sldId id="286" r:id="rId8"/>
    <p:sldId id="301" r:id="rId9"/>
    <p:sldId id="302" r:id="rId10"/>
    <p:sldId id="303" r:id="rId11"/>
    <p:sldId id="304" r:id="rId12"/>
    <p:sldId id="287" r:id="rId13"/>
    <p:sldId id="312" r:id="rId14"/>
    <p:sldId id="310" r:id="rId15"/>
    <p:sldId id="31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4C8EE1-CE0F-4D3D-94D1-D55831B6E8DD}"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2738D-0EC6-416B-A3F3-B796259A699C}" type="slidenum">
              <a:rPr lang="en-US" smtClean="0"/>
              <a:t>‹#›</a:t>
            </a:fld>
            <a:endParaRPr lang="en-US"/>
          </a:p>
        </p:txBody>
      </p:sp>
    </p:spTree>
    <p:extLst>
      <p:ext uri="{BB962C8B-B14F-4D97-AF65-F5344CB8AC3E}">
        <p14:creationId xmlns:p14="http://schemas.microsoft.com/office/powerpoint/2010/main" val="220897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4C8EE1-CE0F-4D3D-94D1-D55831B6E8DD}"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2738D-0EC6-416B-A3F3-B796259A699C}" type="slidenum">
              <a:rPr lang="en-US" smtClean="0"/>
              <a:t>‹#›</a:t>
            </a:fld>
            <a:endParaRPr lang="en-US"/>
          </a:p>
        </p:txBody>
      </p:sp>
    </p:spTree>
    <p:extLst>
      <p:ext uri="{BB962C8B-B14F-4D97-AF65-F5344CB8AC3E}">
        <p14:creationId xmlns:p14="http://schemas.microsoft.com/office/powerpoint/2010/main" val="267710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4C8EE1-CE0F-4D3D-94D1-D55831B6E8DD}"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2738D-0EC6-416B-A3F3-B796259A699C}" type="slidenum">
              <a:rPr lang="en-US" smtClean="0"/>
              <a:t>‹#›</a:t>
            </a:fld>
            <a:endParaRPr lang="en-US"/>
          </a:p>
        </p:txBody>
      </p:sp>
    </p:spTree>
    <p:extLst>
      <p:ext uri="{BB962C8B-B14F-4D97-AF65-F5344CB8AC3E}">
        <p14:creationId xmlns:p14="http://schemas.microsoft.com/office/powerpoint/2010/main" val="135176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4C8EE1-CE0F-4D3D-94D1-D55831B6E8DD}"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2738D-0EC6-416B-A3F3-B796259A699C}" type="slidenum">
              <a:rPr lang="en-US" smtClean="0"/>
              <a:t>‹#›</a:t>
            </a:fld>
            <a:endParaRPr lang="en-US"/>
          </a:p>
        </p:txBody>
      </p:sp>
    </p:spTree>
    <p:extLst>
      <p:ext uri="{BB962C8B-B14F-4D97-AF65-F5344CB8AC3E}">
        <p14:creationId xmlns:p14="http://schemas.microsoft.com/office/powerpoint/2010/main" val="1791481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4C8EE1-CE0F-4D3D-94D1-D55831B6E8DD}"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42738D-0EC6-416B-A3F3-B796259A699C}" type="slidenum">
              <a:rPr lang="en-US" smtClean="0"/>
              <a:t>‹#›</a:t>
            </a:fld>
            <a:endParaRPr lang="en-US"/>
          </a:p>
        </p:txBody>
      </p:sp>
    </p:spTree>
    <p:extLst>
      <p:ext uri="{BB962C8B-B14F-4D97-AF65-F5344CB8AC3E}">
        <p14:creationId xmlns:p14="http://schemas.microsoft.com/office/powerpoint/2010/main" val="33824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4C8EE1-CE0F-4D3D-94D1-D55831B6E8DD}"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2738D-0EC6-416B-A3F3-B796259A699C}" type="slidenum">
              <a:rPr lang="en-US" smtClean="0"/>
              <a:t>‹#›</a:t>
            </a:fld>
            <a:endParaRPr lang="en-US"/>
          </a:p>
        </p:txBody>
      </p:sp>
    </p:spTree>
    <p:extLst>
      <p:ext uri="{BB962C8B-B14F-4D97-AF65-F5344CB8AC3E}">
        <p14:creationId xmlns:p14="http://schemas.microsoft.com/office/powerpoint/2010/main" val="1386691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4C8EE1-CE0F-4D3D-94D1-D55831B6E8DD}" type="datetimeFigureOut">
              <a:rPr lang="en-US" smtClean="0"/>
              <a:t>11/27/2021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42738D-0EC6-416B-A3F3-B796259A699C}" type="slidenum">
              <a:rPr lang="en-US" smtClean="0"/>
              <a:t>‹#›</a:t>
            </a:fld>
            <a:endParaRPr lang="en-US"/>
          </a:p>
        </p:txBody>
      </p:sp>
    </p:spTree>
    <p:extLst>
      <p:ext uri="{BB962C8B-B14F-4D97-AF65-F5344CB8AC3E}">
        <p14:creationId xmlns:p14="http://schemas.microsoft.com/office/powerpoint/2010/main" val="3486626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4C8EE1-CE0F-4D3D-94D1-D55831B6E8DD}" type="datetimeFigureOut">
              <a:rPr lang="en-US" smtClean="0"/>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42738D-0EC6-416B-A3F3-B796259A699C}" type="slidenum">
              <a:rPr lang="en-US" smtClean="0"/>
              <a:t>‹#›</a:t>
            </a:fld>
            <a:endParaRPr lang="en-US"/>
          </a:p>
        </p:txBody>
      </p:sp>
    </p:spTree>
    <p:extLst>
      <p:ext uri="{BB962C8B-B14F-4D97-AF65-F5344CB8AC3E}">
        <p14:creationId xmlns:p14="http://schemas.microsoft.com/office/powerpoint/2010/main" val="1251195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4C8EE1-CE0F-4D3D-94D1-D55831B6E8DD}" type="datetimeFigureOut">
              <a:rPr lang="en-US" smtClean="0"/>
              <a:t>11/27/2021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42738D-0EC6-416B-A3F3-B796259A699C}" type="slidenum">
              <a:rPr lang="en-US" smtClean="0"/>
              <a:t>‹#›</a:t>
            </a:fld>
            <a:endParaRPr lang="en-US"/>
          </a:p>
        </p:txBody>
      </p:sp>
    </p:spTree>
    <p:extLst>
      <p:ext uri="{BB962C8B-B14F-4D97-AF65-F5344CB8AC3E}">
        <p14:creationId xmlns:p14="http://schemas.microsoft.com/office/powerpoint/2010/main" val="57439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C8EE1-CE0F-4D3D-94D1-D55831B6E8DD}"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2738D-0EC6-416B-A3F3-B796259A699C}" type="slidenum">
              <a:rPr lang="en-US" smtClean="0"/>
              <a:t>‹#›</a:t>
            </a:fld>
            <a:endParaRPr lang="en-US"/>
          </a:p>
        </p:txBody>
      </p:sp>
    </p:spTree>
    <p:extLst>
      <p:ext uri="{BB962C8B-B14F-4D97-AF65-F5344CB8AC3E}">
        <p14:creationId xmlns:p14="http://schemas.microsoft.com/office/powerpoint/2010/main" val="3443334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4C8EE1-CE0F-4D3D-94D1-D55831B6E8DD}"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42738D-0EC6-416B-A3F3-B796259A699C}" type="slidenum">
              <a:rPr lang="en-US" smtClean="0"/>
              <a:t>‹#›</a:t>
            </a:fld>
            <a:endParaRPr lang="en-US"/>
          </a:p>
        </p:txBody>
      </p:sp>
    </p:spTree>
    <p:extLst>
      <p:ext uri="{BB962C8B-B14F-4D97-AF65-F5344CB8AC3E}">
        <p14:creationId xmlns:p14="http://schemas.microsoft.com/office/powerpoint/2010/main" val="2388554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C8EE1-CE0F-4D3D-94D1-D55831B6E8DD}" type="datetimeFigureOut">
              <a:rPr lang="en-US" smtClean="0"/>
              <a:t>11/27/2021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2738D-0EC6-416B-A3F3-B796259A699C}" type="slidenum">
              <a:rPr lang="en-US" smtClean="0"/>
              <a:t>‹#›</a:t>
            </a:fld>
            <a:endParaRPr lang="en-US"/>
          </a:p>
        </p:txBody>
      </p:sp>
    </p:spTree>
    <p:extLst>
      <p:ext uri="{BB962C8B-B14F-4D97-AF65-F5344CB8AC3E}">
        <p14:creationId xmlns:p14="http://schemas.microsoft.com/office/powerpoint/2010/main" val="201443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pattFill prst="pct10">
            <a:fgClr>
              <a:srgbClr val="00B0F0"/>
            </a:fgClr>
            <a:bgClr>
              <a:schemeClr val="bg1"/>
            </a:bgClr>
          </a:pattFill>
        </p:spPr>
        <p:txBody>
          <a:bodyPr>
            <a:normAutofit fontScale="90000"/>
          </a:bodyPr>
          <a:lstStyle/>
          <a:p>
            <a:pPr algn="ctr"/>
            <a:r>
              <a:rPr lang="en-US" dirty="0" smtClean="0">
                <a:latin typeface="Times New Roman" pitchFamily="18" charset="0"/>
                <a:cs typeface="Times New Roman" pitchFamily="18" charset="0"/>
              </a:rPr>
              <a:t>CHƯƠNG TRÌNH THỂ DỤC LỚP 12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NĂM HỌC 2021 – 2022</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TUẦN </a:t>
            </a:r>
            <a:r>
              <a:rPr lang="en-US" dirty="0" smtClean="0">
                <a:latin typeface="Times New Roman" pitchFamily="18" charset="0"/>
                <a:cs typeface="Times New Roman" pitchFamily="18" charset="0"/>
              </a:rPr>
              <a:t>14</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4" name="Text Placeholder 3"/>
          <p:cNvSpPr>
            <a:spLocks noGrp="1"/>
          </p:cNvSpPr>
          <p:nvPr>
            <p:ph type="body" sz="half" idx="2"/>
          </p:nvPr>
        </p:nvSpPr>
        <p:spPr>
          <a:xfrm>
            <a:off x="0" y="1219200"/>
            <a:ext cx="9144000" cy="5638800"/>
          </a:xfrm>
          <a:solidFill>
            <a:schemeClr val="bg1"/>
          </a:solidFill>
        </p:spPr>
        <p:txBody>
          <a:bodyPr>
            <a:noAutofit/>
          </a:bodyPr>
          <a:lstStyle/>
          <a:p>
            <a:pPr algn="ctr">
              <a:spcBef>
                <a:spcPts val="0"/>
              </a:spcBef>
            </a:pPr>
            <a:r>
              <a:rPr lang="en-US" sz="2400" b="1" dirty="0" smtClean="0">
                <a:latin typeface="Times New Roman" pitchFamily="18" charset="0"/>
                <a:cs typeface="Times New Roman" pitchFamily="18" charset="0"/>
              </a:rPr>
              <a:t>NỘI DUNG BUỔI HỌC</a:t>
            </a:r>
          </a:p>
          <a:p>
            <a:pPr algn="ctr">
              <a:spcBef>
                <a:spcPts val="0"/>
              </a:spcBef>
            </a:pPr>
            <a:r>
              <a:rPr lang="en-US" sz="3200" b="1" dirty="0" smtClean="0">
                <a:solidFill>
                  <a:srgbClr val="FF0000"/>
                </a:solidFill>
                <a:latin typeface="Times New Roman" pitchFamily="18" charset="0"/>
                <a:cs typeface="Times New Roman" pitchFamily="18" charset="0"/>
              </a:rPr>
              <a:t>CHẠY TIẾP SỨC - BÓNG CHUYỀN </a:t>
            </a:r>
            <a:endParaRPr lang="en-US" sz="3600" b="1" dirty="0" smtClean="0">
              <a:solidFill>
                <a:srgbClr val="FF0000"/>
              </a:solidFill>
              <a:latin typeface="Times New Roman" pitchFamily="18" charset="0"/>
              <a:cs typeface="Times New Roman" pitchFamily="18" charset="0"/>
            </a:endParaRPr>
          </a:p>
          <a:p>
            <a:pPr>
              <a:spcBef>
                <a:spcPts val="0"/>
              </a:spcBef>
            </a:pPr>
            <a:r>
              <a:rPr lang="en-US" sz="1800" b="1" dirty="0" smtClean="0">
                <a:solidFill>
                  <a:srgbClr val="002060"/>
                </a:solidFill>
                <a:latin typeface="Times New Roman" pitchFamily="18" charset="0"/>
                <a:cs typeface="Times New Roman" pitchFamily="18" charset="0"/>
              </a:rPr>
              <a:t>I. KHỞI ĐỘNG</a:t>
            </a:r>
            <a:r>
              <a:rPr lang="en-US" sz="1800" b="1" dirty="0" smtClean="0">
                <a:latin typeface="Times New Roman" pitchFamily="18" charset="0"/>
                <a:cs typeface="Times New Roman" pitchFamily="18" charset="0"/>
              </a:rPr>
              <a:t> </a:t>
            </a:r>
          </a:p>
          <a:p>
            <a:pPr>
              <a:spcBef>
                <a:spcPts val="0"/>
              </a:spcBef>
            </a:pPr>
            <a:r>
              <a:rPr lang="en-US" sz="1600" b="1" dirty="0" err="1" smtClean="0">
                <a:latin typeface="Times New Roman" pitchFamily="18" charset="0"/>
                <a:cs typeface="Times New Roman" pitchFamily="18" charset="0"/>
              </a:rPr>
              <a:t>Xoay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các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khớp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ép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dọc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ép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ngang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gập</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duỗi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động</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tác</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tay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này</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chạm</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mủi</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chân</a:t>
            </a:r>
            <a:r>
              <a:rPr lang="en-US" sz="1600" b="1" dirty="0" smtClean="0">
                <a:latin typeface="Times New Roman" pitchFamily="18" charset="0"/>
                <a:cs typeface="Times New Roman" pitchFamily="18" charset="0"/>
              </a:rPr>
              <a:t> </a:t>
            </a:r>
            <a:r>
              <a:rPr lang="en-US" sz="1600" b="1" dirty="0" err="1" smtClean="0">
                <a:latin typeface="Times New Roman" pitchFamily="18" charset="0"/>
                <a:cs typeface="Times New Roman" pitchFamily="18" charset="0"/>
              </a:rPr>
              <a:t>kia</a:t>
            </a:r>
            <a:r>
              <a:rPr lang="en-US" sz="1600" b="1"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a:spcBef>
                <a:spcPts val="0"/>
              </a:spcBef>
            </a:pPr>
            <a:r>
              <a:rPr lang="en-US" sz="1600" b="1" dirty="0" smtClean="0">
                <a:solidFill>
                  <a:srgbClr val="002060"/>
                </a:solidFill>
                <a:latin typeface="Times New Roman" pitchFamily="18" charset="0"/>
                <a:cs typeface="Times New Roman" pitchFamily="18" charset="0"/>
              </a:rPr>
              <a:t>II</a:t>
            </a:r>
            <a:r>
              <a:rPr lang="en-US" sz="1600" b="1" dirty="0">
                <a:solidFill>
                  <a:srgbClr val="002060"/>
                </a:solidFill>
                <a:latin typeface="Times New Roman" pitchFamily="18" charset="0"/>
                <a:cs typeface="Times New Roman" pitchFamily="18" charset="0"/>
              </a:rPr>
              <a:t>. </a:t>
            </a:r>
            <a:r>
              <a:rPr lang="en-US" sz="1600" b="1" dirty="0" smtClean="0">
                <a:solidFill>
                  <a:srgbClr val="002060"/>
                </a:solidFill>
                <a:latin typeface="Times New Roman" pitchFamily="18" charset="0"/>
                <a:cs typeface="Times New Roman" pitchFamily="18" charset="0"/>
              </a:rPr>
              <a:t>NỘI DUNG CHÍNH : </a:t>
            </a:r>
          </a:p>
          <a:p>
            <a:endParaRPr lang="en-US" sz="1600" dirty="0">
              <a:latin typeface="Times New Roman" pitchFamily="18" charset="0"/>
              <a:cs typeface="Times New Roman" pitchFamily="18" charset="0"/>
            </a:endParaRPr>
          </a:p>
          <a:p>
            <a:endParaRPr lang="en-US" sz="2000" dirty="0"/>
          </a:p>
          <a:p>
            <a:endParaRPr lang="en-US" sz="1600" dirty="0" smtClean="0"/>
          </a:p>
          <a:p>
            <a:endParaRPr lang="en-US" sz="1600" dirty="0"/>
          </a:p>
        </p:txBody>
      </p:sp>
      <p:pic>
        <p:nvPicPr>
          <p:cNvPr id="5" name="Picture 2" descr="D:\HINH TD K11\TRAO G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24200"/>
            <a:ext cx="739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1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fade">
                                      <p:cBhvr>
                                        <p:cTn id="24" dur="1000"/>
                                        <p:tgtEl>
                                          <p:spTgt spid="4">
                                            <p:txEl>
                                              <p:pRg st="3" end="3"/>
                                            </p:txEl>
                                          </p:spTgt>
                                        </p:tgtEl>
                                      </p:cBhvr>
                                    </p:animEffect>
                                    <p:anim calcmode="lin" valueType="num">
                                      <p:cBhvr>
                                        <p:cTn id="2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a:solidFill>
            <a:schemeClr val="accent4">
              <a:lumMod val="40000"/>
              <a:lumOff val="60000"/>
            </a:schemeClr>
          </a:solidFill>
        </p:spPr>
        <p:txBody>
          <a:bodyPr>
            <a:noAutofit/>
          </a:bodyPr>
          <a:lstStyle/>
          <a:p>
            <a:pPr marL="571500" indent="-571500" algn="ctr"/>
            <a:r>
              <a:rPr lang="en-US" sz="2800" dirty="0" err="1">
                <a:latin typeface="Times New Roman" pitchFamily="18" charset="0"/>
                <a:cs typeface="Times New Roman" pitchFamily="18" charset="0"/>
              </a:rPr>
              <a:t>Chuyền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Chuyền</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bóng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a:t>
            </a:r>
            <a:endParaRPr lang="en-US" sz="3200" dirty="0"/>
          </a:p>
        </p:txBody>
      </p:sp>
      <p:sp>
        <p:nvSpPr>
          <p:cNvPr id="4" name="Text Placeholder 3"/>
          <p:cNvSpPr>
            <a:spLocks noGrp="1"/>
          </p:cNvSpPr>
          <p:nvPr>
            <p:ph type="body" sz="half" idx="2"/>
          </p:nvPr>
        </p:nvSpPr>
        <p:spPr>
          <a:xfrm>
            <a:off x="0" y="609600"/>
            <a:ext cx="4114800" cy="6248400"/>
          </a:xfrm>
          <a:solidFill>
            <a:schemeClr val="accent6">
              <a:lumMod val="60000"/>
              <a:lumOff val="40000"/>
            </a:schemeClr>
          </a:solidFill>
        </p:spPr>
        <p:txBody>
          <a:bodyPr>
            <a:normAutofit/>
          </a:bodyPr>
          <a:lstStyle/>
          <a:p>
            <a:pPr marL="457200" indent="-457200">
              <a:buFont typeface="Wingdings" pitchFamily="2" charset="2"/>
              <a:buChar char="q"/>
            </a:pPr>
            <a:r>
              <a:rPr lang="vi-VN" sz="2800" dirty="0">
                <a:latin typeface="+mj-lt"/>
              </a:rPr>
              <a:t>Chuyền hai phải là một cầu thủ năng động và nhanh </a:t>
            </a:r>
            <a:r>
              <a:rPr lang="vi-VN" sz="2800" dirty="0" smtClean="0">
                <a:latin typeface="+mj-lt"/>
              </a:rPr>
              <a:t>nhẹn</a:t>
            </a:r>
            <a:endParaRPr lang="en-US" sz="2800" dirty="0" smtClean="0">
              <a:latin typeface="+mj-lt"/>
            </a:endParaRPr>
          </a:p>
          <a:p>
            <a:pPr marL="457200" indent="-457200">
              <a:buFont typeface="Wingdings" pitchFamily="2" charset="2"/>
              <a:buChar char="q"/>
            </a:pP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chuyền</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nhẹn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trung</a:t>
            </a:r>
            <a:endParaRPr lang="en-US" sz="2800" dirty="0" smtClean="0">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609600"/>
            <a:ext cx="5029200" cy="6248400"/>
          </a:xfrm>
        </p:spPr>
      </p:pic>
    </p:spTree>
    <p:extLst>
      <p:ext uri="{BB962C8B-B14F-4D97-AF65-F5344CB8AC3E}">
        <p14:creationId xmlns:p14="http://schemas.microsoft.com/office/powerpoint/2010/main" val="1965080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14800" cy="609600"/>
          </a:xfrm>
          <a:solidFill>
            <a:schemeClr val="accent4">
              <a:lumMod val="40000"/>
              <a:lumOff val="60000"/>
            </a:schemeClr>
          </a:solidFill>
        </p:spPr>
        <p:txBody>
          <a:bodyPr>
            <a:noAutofit/>
          </a:bodyPr>
          <a:lstStyle/>
          <a:p>
            <a:pPr algn="ctr"/>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Ôn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endParaRPr lang="en-US" sz="2800" dirty="0"/>
          </a:p>
        </p:txBody>
      </p:sp>
      <p:sp>
        <p:nvSpPr>
          <p:cNvPr id="4" name="Text Placeholder 3"/>
          <p:cNvSpPr>
            <a:spLocks noGrp="1"/>
          </p:cNvSpPr>
          <p:nvPr>
            <p:ph type="body" sz="half" idx="2"/>
          </p:nvPr>
        </p:nvSpPr>
        <p:spPr>
          <a:xfrm>
            <a:off x="0" y="609600"/>
            <a:ext cx="4114800" cy="6248400"/>
          </a:xfrm>
          <a:solidFill>
            <a:schemeClr val="accent6">
              <a:lumMod val="60000"/>
              <a:lumOff val="40000"/>
            </a:schemeClr>
          </a:solidFill>
        </p:spPr>
        <p:txBody>
          <a:bodyPr>
            <a:normAutofit fontScale="85000" lnSpcReduction="20000"/>
          </a:bodyPr>
          <a:lstStyle/>
          <a:p>
            <a:pPr algn="just"/>
            <a:r>
              <a:rPr lang="en-US" sz="2800" dirty="0" smtClean="0">
                <a:latin typeface="+mj-lt"/>
              </a:rPr>
              <a:t>	</a:t>
            </a:r>
            <a:r>
              <a:rPr lang="vi-VN" sz="2800" dirty="0" smtClean="0">
                <a:latin typeface="+mj-lt"/>
              </a:rPr>
              <a:t>Muốn </a:t>
            </a:r>
            <a:r>
              <a:rPr lang="vi-VN" sz="2800" dirty="0">
                <a:latin typeface="+mj-lt"/>
              </a:rPr>
              <a:t>tạo được những cú đập bóng chuyền xoáy, điều quan trọng là bạn phải luyện cổ tay sao cho thật dẻo để khi bật lên, quan sát thấy đối phương chắn có thể xoay cổ tay tránh tay chắn của đối phương. Gập cổ tay cũng là một cách để bạn có thể đập bóng chuyền xoáy.</a:t>
            </a:r>
          </a:p>
          <a:p>
            <a:pPr algn="just"/>
            <a:r>
              <a:rPr lang="en-US" sz="2800" dirty="0" smtClean="0">
                <a:latin typeface="+mj-lt"/>
              </a:rPr>
              <a:t>	</a:t>
            </a:r>
            <a:r>
              <a:rPr lang="vi-VN" sz="2800" dirty="0" smtClean="0">
                <a:latin typeface="+mj-lt"/>
              </a:rPr>
              <a:t>Khi </a:t>
            </a:r>
            <a:r>
              <a:rPr lang="vi-VN" sz="2800" dirty="0">
                <a:latin typeface="+mj-lt"/>
              </a:rPr>
              <a:t>đập bóng, muốn xoáy, chúng ta không được đập chính giữa trái bóng mà phải đập quả bóng lật hai bên tùy theo tay thuận của bạn. Chẳng hạn, một vận động viên thuận tay phải, muốn đập xoáy sang bên trái thì tay đạp phải lật nhanh bên trái một chút và tương tự cho những tình huống khác</a:t>
            </a:r>
            <a:r>
              <a:rPr lang="vi-VN" sz="2800" dirty="0" smtClean="0">
                <a:latin typeface="+mj-lt"/>
              </a:rPr>
              <a:t>.</a:t>
            </a:r>
            <a:endParaRPr lang="vi-VN" sz="2800" dirty="0">
              <a:latin typeface="+mj-lt"/>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0"/>
            <a:ext cx="5029200" cy="6858000"/>
          </a:xfrm>
        </p:spPr>
      </p:pic>
    </p:spTree>
    <p:extLst>
      <p:ext uri="{BB962C8B-B14F-4D97-AF65-F5344CB8AC3E}">
        <p14:creationId xmlns:p14="http://schemas.microsoft.com/office/powerpoint/2010/main" val="3002427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38600" cy="762000"/>
          </a:xfrm>
          <a:solidFill>
            <a:schemeClr val="accent4">
              <a:lumMod val="40000"/>
              <a:lumOff val="60000"/>
            </a:schemeClr>
          </a:solidFill>
        </p:spPr>
        <p:txBody>
          <a:bodyPr>
            <a:noAutofit/>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endParaRPr lang="en-US" sz="2800" dirty="0"/>
          </a:p>
        </p:txBody>
      </p:sp>
      <p:sp>
        <p:nvSpPr>
          <p:cNvPr id="4" name="Text Placeholder 3"/>
          <p:cNvSpPr>
            <a:spLocks noGrp="1"/>
          </p:cNvSpPr>
          <p:nvPr>
            <p:ph type="body" sz="half" idx="2"/>
          </p:nvPr>
        </p:nvSpPr>
        <p:spPr>
          <a:xfrm>
            <a:off x="0" y="762000"/>
            <a:ext cx="4114800" cy="6096000"/>
          </a:xfrm>
          <a:solidFill>
            <a:schemeClr val="accent6">
              <a:lumMod val="60000"/>
              <a:lumOff val="40000"/>
            </a:schemeClr>
          </a:solidFill>
        </p:spPr>
        <p:txBody>
          <a:bodyPr>
            <a:normAutofit/>
          </a:bodyPr>
          <a:lstStyle/>
          <a:p>
            <a:pPr marL="342900" indent="-342900">
              <a:buFont typeface="Courier New" pitchFamily="49" charset="0"/>
              <a:buChar char="o"/>
            </a:pPr>
            <a:r>
              <a:rPr lang="en-US" sz="2800" dirty="0" err="1" smtClean="0">
                <a:latin typeface="Times New Roman" pitchFamily="18" charset="0"/>
                <a:cs typeface="Times New Roman" pitchFamily="18" charset="0"/>
              </a:rPr>
              <a:t>Tại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chỗ</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treo</a:t>
            </a:r>
            <a:r>
              <a:rPr lang="en-US" sz="2800" dirty="0" smtClean="0">
                <a:latin typeface="Times New Roman" pitchFamily="18" charset="0"/>
                <a:cs typeface="Times New Roman" pitchFamily="18" charset="0"/>
              </a:rPr>
              <a:t>.</a:t>
            </a:r>
          </a:p>
          <a:p>
            <a:pPr marL="342900" indent="-342900">
              <a:buFont typeface="Courier New" pitchFamily="49" charset="0"/>
              <a:buChar char="o"/>
            </a:pP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đà</a:t>
            </a:r>
            <a:r>
              <a:rPr lang="en-US" sz="2800" dirty="0" smtClean="0">
                <a:latin typeface="Times New Roman" pitchFamily="18" charset="0"/>
                <a:cs typeface="Times New Roman" pitchFamily="18" charset="0"/>
              </a:rPr>
              <a:t> 3 </a:t>
            </a:r>
            <a:r>
              <a:rPr lang="en-US" sz="2800" dirty="0" err="1" smtClean="0">
                <a:latin typeface="Times New Roman" pitchFamily="18" charset="0"/>
                <a:cs typeface="Times New Roman" pitchFamily="18" charset="0"/>
              </a:rPr>
              <a:t>bước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chụm</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chân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giậm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nhảy</a:t>
            </a:r>
            <a:r>
              <a:rPr lang="en-US" sz="2800" dirty="0" smtClean="0">
                <a:latin typeface="Times New Roman" pitchFamily="18" charset="0"/>
                <a:cs typeface="Times New Roman" pitchFamily="18" charset="0"/>
              </a:rPr>
              <a:t> .</a:t>
            </a:r>
          </a:p>
          <a:p>
            <a:pPr marL="342900" indent="-342900">
              <a:buFont typeface="Courier New" pitchFamily="49" charset="0"/>
              <a:buChar char="o"/>
            </a:pPr>
            <a:r>
              <a:rPr lang="en-US" sz="2800" dirty="0" err="1" smtClean="0">
                <a:latin typeface="Times New Roman" pitchFamily="18" charset="0"/>
                <a:cs typeface="Times New Roman" pitchFamily="18" charset="0"/>
              </a:rPr>
              <a:t>Lấy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treo</a:t>
            </a:r>
            <a:r>
              <a:rPr lang="en-US" sz="2800" dirty="0" smtClean="0">
                <a:latin typeface="Times New Roman" pitchFamily="18" charset="0"/>
                <a:cs typeface="Times New Roman" pitchFamily="18" charset="0"/>
              </a:rPr>
              <a:t>.</a:t>
            </a:r>
          </a:p>
          <a:p>
            <a:pPr marL="342900" indent="-342900">
              <a:buFont typeface="Courier New" pitchFamily="49" charset="0"/>
              <a:buChar char="o"/>
            </a:pPr>
            <a:r>
              <a:rPr lang="en-US" sz="2800" dirty="0" err="1" smtClean="0">
                <a:latin typeface="Times New Roman" pitchFamily="18" charset="0"/>
                <a:cs typeface="Times New Roman" pitchFamily="18" charset="0"/>
              </a:rPr>
              <a:t>Tập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cát</a:t>
            </a:r>
            <a:r>
              <a:rPr lang="en-US" sz="2800" dirty="0" smtClean="0">
                <a:latin typeface="Times New Roman" pitchFamily="18" charset="0"/>
                <a:cs typeface="Times New Roman" pitchFamily="18" charset="0"/>
              </a:rPr>
              <a: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0"/>
            <a:ext cx="5029200" cy="6705600"/>
          </a:xfrm>
        </p:spPr>
      </p:pic>
    </p:spTree>
    <p:extLst>
      <p:ext uri="{BB962C8B-B14F-4D97-AF65-F5344CB8AC3E}">
        <p14:creationId xmlns:p14="http://schemas.microsoft.com/office/powerpoint/2010/main" val="3029721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chemeClr val="accent4">
              <a:lumMod val="40000"/>
              <a:lumOff val="60000"/>
            </a:schemeClr>
          </a:solidFill>
        </p:spPr>
        <p:txBody>
          <a:bodyPr>
            <a:noAutofit/>
          </a:bodyPr>
          <a:lstStyle/>
          <a:p>
            <a:pPr algn="ct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r>
              <a:rPr lang="en-US" sz="32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tay</a:t>
            </a:r>
            <a:r>
              <a:rPr lang="en-US" sz="2800" dirty="0" smtClean="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endParaRPr lang="en-US" sz="4000" dirty="0"/>
          </a:p>
        </p:txBody>
      </p:sp>
      <p:sp>
        <p:nvSpPr>
          <p:cNvPr id="4" name="Text Placeholder 3"/>
          <p:cNvSpPr>
            <a:spLocks noGrp="1"/>
          </p:cNvSpPr>
          <p:nvPr>
            <p:ph type="body" sz="half" idx="2"/>
          </p:nvPr>
        </p:nvSpPr>
        <p:spPr>
          <a:xfrm>
            <a:off x="0" y="533400"/>
            <a:ext cx="4114800" cy="6324600"/>
          </a:xfrm>
          <a:solidFill>
            <a:schemeClr val="accent6">
              <a:lumMod val="60000"/>
              <a:lumOff val="40000"/>
            </a:schemeClr>
          </a:solidFill>
        </p:spPr>
        <p:txBody>
          <a:bodyPr>
            <a:normAutofit fontScale="77500" lnSpcReduction="20000"/>
          </a:bodyPr>
          <a:lstStyle/>
          <a:p>
            <a:pPr algn="just"/>
            <a:r>
              <a:rPr lang="vi-VN" sz="2800" b="1" dirty="0">
                <a:latin typeface="+mj-lt"/>
              </a:rPr>
              <a:t>Những sai lầm thường gặp khi phát bóng cao </a:t>
            </a:r>
            <a:r>
              <a:rPr lang="vi-VN" sz="2800" b="1" dirty="0" smtClean="0">
                <a:latin typeface="+mj-lt"/>
              </a:rPr>
              <a:t>tay</a:t>
            </a:r>
            <a:endParaRPr lang="en-US" sz="2800" b="1" dirty="0" smtClean="0">
              <a:latin typeface="+mj-lt"/>
            </a:endParaRPr>
          </a:p>
          <a:p>
            <a:pPr marL="457200" indent="-457200" algn="just">
              <a:buFont typeface="Wingdings" pitchFamily="2" charset="2"/>
              <a:buChar char="q"/>
            </a:pPr>
            <a:r>
              <a:rPr lang="vi-VN" sz="2800" dirty="0" smtClean="0">
                <a:latin typeface="+mj-lt"/>
              </a:rPr>
              <a:t>Khi </a:t>
            </a:r>
            <a:r>
              <a:rPr lang="vi-VN" sz="2800" dirty="0">
                <a:latin typeface="+mj-lt"/>
              </a:rPr>
              <a:t>phát bóng cao tay, rất nhiều người chơi mới gặp phải các sai lầm sau khiến đường bóng bay không chuẩn, bao gồm:</a:t>
            </a:r>
          </a:p>
          <a:p>
            <a:pPr marL="457200" indent="-457200" algn="just">
              <a:buFont typeface="Wingdings" pitchFamily="2" charset="2"/>
              <a:buChar char="q"/>
            </a:pPr>
            <a:r>
              <a:rPr lang="vi-VN" sz="2800" dirty="0" smtClean="0">
                <a:latin typeface="+mj-lt"/>
              </a:rPr>
              <a:t>Tung </a:t>
            </a:r>
            <a:r>
              <a:rPr lang="vi-VN" sz="2800" dirty="0">
                <a:latin typeface="+mj-lt"/>
              </a:rPr>
              <a:t>bóng quá xa người, quá thấp, quá cao hoặc nghiêng, lệch hẳn sang một bên.</a:t>
            </a:r>
          </a:p>
          <a:p>
            <a:pPr marL="457200" indent="-457200" algn="just">
              <a:buFont typeface="Wingdings" pitchFamily="2" charset="2"/>
              <a:buChar char="q"/>
            </a:pPr>
            <a:r>
              <a:rPr lang="vi-VN" sz="2800" dirty="0" smtClean="0">
                <a:latin typeface="+mj-lt"/>
              </a:rPr>
              <a:t>Tiếp </a:t>
            </a:r>
            <a:r>
              <a:rPr lang="vi-VN" sz="2800" dirty="0">
                <a:latin typeface="+mj-lt"/>
              </a:rPr>
              <a:t>xúc bóng không chính xác.</a:t>
            </a:r>
          </a:p>
          <a:p>
            <a:pPr marL="457200" indent="-457200" algn="just">
              <a:buFont typeface="Wingdings" pitchFamily="2" charset="2"/>
              <a:buChar char="q"/>
            </a:pPr>
            <a:r>
              <a:rPr lang="vi-VN" sz="2800" dirty="0" smtClean="0">
                <a:latin typeface="+mj-lt"/>
              </a:rPr>
              <a:t>Tay </a:t>
            </a:r>
            <a:r>
              <a:rPr lang="vi-VN" sz="2800" dirty="0">
                <a:latin typeface="+mj-lt"/>
              </a:rPr>
              <a:t>co khi thực hiện đánh bóng.</a:t>
            </a:r>
          </a:p>
          <a:p>
            <a:pPr marL="457200" indent="-457200" algn="just">
              <a:buFont typeface="Wingdings" pitchFamily="2" charset="2"/>
              <a:buChar char="q"/>
            </a:pPr>
            <a:r>
              <a:rPr lang="vi-VN" sz="2800" dirty="0">
                <a:latin typeface="+mj-lt"/>
              </a:rPr>
              <a:t> </a:t>
            </a:r>
            <a:r>
              <a:rPr lang="vi-VN" sz="2800" dirty="0" smtClean="0">
                <a:latin typeface="+mj-lt"/>
              </a:rPr>
              <a:t>Các </a:t>
            </a:r>
            <a:r>
              <a:rPr lang="vi-VN" sz="2800" dirty="0">
                <a:latin typeface="+mj-lt"/>
              </a:rPr>
              <a:t>bộ phận thân thể khi thực hiện phát bóng như chân, tay (cổ tay, khuỷu tay), thân, cổ phối hợp không nhịp nhàng.</a:t>
            </a:r>
          </a:p>
          <a:p>
            <a:pPr marL="457200" indent="-457200" algn="just">
              <a:buFont typeface="Wingdings" pitchFamily="2" charset="2"/>
              <a:buChar char="q"/>
            </a:pPr>
            <a:r>
              <a:rPr lang="vi-VN" sz="2800" dirty="0" smtClean="0">
                <a:latin typeface="+mj-lt"/>
              </a:rPr>
              <a:t>Tư </a:t>
            </a:r>
            <a:r>
              <a:rPr lang="vi-VN" sz="2800" dirty="0">
                <a:latin typeface="+mj-lt"/>
              </a:rPr>
              <a:t>thế chuẩn bị chưa ổn định, quá vội vàng trong việc phát bóng.</a:t>
            </a:r>
          </a:p>
          <a:p>
            <a:pPr algn="just"/>
            <a:endParaRPr lang="vi-VN" sz="2800" b="1" dirty="0">
              <a:latin typeface="+mj-lt"/>
            </a:endParaRPr>
          </a:p>
          <a:p>
            <a:pPr algn="just"/>
            <a:endParaRPr lang="en-US" sz="2800" dirty="0" smtClean="0">
              <a:latin typeface="+mj-lt"/>
              <a:cs typeface="Times New Roman"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533400"/>
            <a:ext cx="5029200" cy="6248400"/>
          </a:xfrm>
        </p:spPr>
      </p:pic>
    </p:spTree>
    <p:extLst>
      <p:ext uri="{BB962C8B-B14F-4D97-AF65-F5344CB8AC3E}">
        <p14:creationId xmlns:p14="http://schemas.microsoft.com/office/powerpoint/2010/main" val="2556670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634" y="609600"/>
            <a:ext cx="85344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u="sng" dirty="0" smtClean="0">
                <a:solidFill>
                  <a:schemeClr val="tx1"/>
                </a:solidFill>
                <a:latin typeface="Times New Roman" pitchFamily="18" charset="0"/>
                <a:cs typeface="Times New Roman" pitchFamily="18" charset="0"/>
              </a:rPr>
              <a:t> </a:t>
            </a:r>
            <a:r>
              <a:rPr lang="en-US" sz="2400" b="1" i="1" u="sng" dirty="0" err="1" smtClean="0">
                <a:solidFill>
                  <a:schemeClr val="tx1"/>
                </a:solidFill>
                <a:latin typeface="Times New Roman" pitchFamily="18" charset="0"/>
                <a:cs typeface="Times New Roman" pitchFamily="18" charset="0"/>
              </a:rPr>
              <a:t>Câu</a:t>
            </a:r>
            <a:r>
              <a:rPr lang="en-US" sz="2400" b="1" i="1" u="sng" dirty="0" smtClean="0">
                <a:solidFill>
                  <a:schemeClr val="tx1"/>
                </a:solidFill>
                <a:latin typeface="Times New Roman" pitchFamily="18" charset="0"/>
                <a:cs typeface="Times New Roman" pitchFamily="18" charset="0"/>
              </a:rPr>
              <a:t> </a:t>
            </a:r>
            <a:r>
              <a:rPr lang="en-US" sz="2400" b="1" i="1" u="sng" dirty="0" err="1" smtClean="0">
                <a:solidFill>
                  <a:schemeClr val="tx1"/>
                </a:solidFill>
                <a:latin typeface="Times New Roman" pitchFamily="18" charset="0"/>
                <a:cs typeface="Times New Roman" pitchFamily="18" charset="0"/>
              </a:rPr>
              <a:t>hỏi</a:t>
            </a:r>
            <a:r>
              <a:rPr lang="en-US" sz="2400" b="1" i="1" u="sng" dirty="0" smtClean="0">
                <a:solidFill>
                  <a:schemeClr val="tx1"/>
                </a:solidFill>
                <a:latin typeface="Times New Roman" pitchFamily="18" charset="0"/>
                <a:cs typeface="Times New Roman" pitchFamily="18" charset="0"/>
              </a:rPr>
              <a:t>   1</a:t>
            </a:r>
            <a:r>
              <a:rPr lang="en-US" b="1" i="1" u="sng"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  </a:t>
            </a:r>
            <a:r>
              <a:rPr lang="vi-VN" sz="2800" b="1" dirty="0">
                <a:solidFill>
                  <a:schemeClr val="tx1"/>
                </a:solidFill>
                <a:latin typeface="+mj-lt"/>
              </a:rPr>
              <a:t>Trong chạy tiếp sức </a:t>
            </a:r>
            <a:r>
              <a:rPr lang="en-US" sz="2800" b="1" dirty="0" err="1" smtClean="0">
                <a:solidFill>
                  <a:schemeClr val="tx1"/>
                </a:solidFill>
                <a:latin typeface="Times New Roman" pitchFamily="18" charset="0"/>
                <a:cs typeface="Times New Roman" pitchFamily="18" charset="0"/>
              </a:rPr>
              <a:t>cự</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ly</a:t>
            </a:r>
            <a:r>
              <a:rPr lang="en-US" sz="2800" b="1" dirty="0" smtClean="0">
                <a:solidFill>
                  <a:schemeClr val="tx1"/>
                </a:solidFill>
                <a:latin typeface="Times New Roman" pitchFamily="18" charset="0"/>
                <a:cs typeface="Times New Roman" pitchFamily="18" charset="0"/>
              </a:rPr>
              <a:t> </a:t>
            </a:r>
            <a:r>
              <a:rPr lang="vi-VN" sz="2800" b="1" dirty="0" smtClean="0">
                <a:solidFill>
                  <a:schemeClr val="tx1"/>
                </a:solidFill>
                <a:latin typeface="+mj-lt"/>
              </a:rPr>
              <a:t>4x100m </a:t>
            </a:r>
            <a:r>
              <a:rPr lang="vi-VN" sz="2800" b="1" dirty="0">
                <a:solidFill>
                  <a:schemeClr val="tx1"/>
                </a:solidFill>
                <a:latin typeface="+mj-lt"/>
              </a:rPr>
              <a:t>người số </a:t>
            </a:r>
            <a:r>
              <a:rPr lang="en-US" sz="2800" b="1" dirty="0" err="1" smtClean="0">
                <a:solidFill>
                  <a:schemeClr val="tx1"/>
                </a:solidFill>
                <a:latin typeface="Times New Roman" pitchFamily="18" charset="0"/>
                <a:cs typeface="Times New Roman" pitchFamily="18" charset="0"/>
              </a:rPr>
              <a:t>mấy</a:t>
            </a:r>
            <a:r>
              <a:rPr lang="vi-VN" sz="2800" b="1" dirty="0" smtClean="0">
                <a:solidFill>
                  <a:schemeClr val="tx1"/>
                </a:solidFill>
                <a:latin typeface="+mj-lt"/>
              </a:rPr>
              <a:t> </a:t>
            </a:r>
            <a:r>
              <a:rPr lang="vi-VN" sz="2800" b="1" dirty="0">
                <a:solidFill>
                  <a:schemeClr val="tx1"/>
                </a:solidFill>
                <a:latin typeface="+mj-lt"/>
              </a:rPr>
              <a:t>chạy cự li ngắn </a:t>
            </a:r>
            <a:r>
              <a:rPr lang="vi-VN" sz="2800" b="1" dirty="0" smtClean="0">
                <a:solidFill>
                  <a:schemeClr val="tx1"/>
                </a:solidFill>
                <a:latin typeface="+mj-lt"/>
              </a:rPr>
              <a:t>nhất</a:t>
            </a:r>
            <a:r>
              <a:rPr lang="en-US" sz="2800" b="1" dirty="0" smtClean="0">
                <a:solidFill>
                  <a:schemeClr val="tx1"/>
                </a:solidFill>
                <a:latin typeface="+mj-lt"/>
              </a:rPr>
              <a:t> </a:t>
            </a:r>
            <a:r>
              <a:rPr lang="en-US" sz="28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4" name="Rounded Rectangle 3"/>
          <p:cNvSpPr/>
          <p:nvPr/>
        </p:nvSpPr>
        <p:spPr>
          <a:xfrm>
            <a:off x="420718" y="2314433"/>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A. </a:t>
            </a:r>
            <a:r>
              <a:rPr lang="en-US" sz="2400" b="1" dirty="0" err="1" smtClean="0">
                <a:solidFill>
                  <a:schemeClr val="tx1"/>
                </a:solidFill>
                <a:latin typeface="Times New Roman" pitchFamily="18" charset="0"/>
                <a:cs typeface="Times New Roman" pitchFamily="18" charset="0"/>
              </a:rPr>
              <a:t>Số</a:t>
            </a:r>
            <a:r>
              <a:rPr lang="en-US" sz="2400" b="1" dirty="0" smtClean="0">
                <a:solidFill>
                  <a:schemeClr val="tx1"/>
                </a:solidFill>
                <a:latin typeface="Times New Roman" pitchFamily="18" charset="0"/>
                <a:cs typeface="Times New Roman" pitchFamily="18" charset="0"/>
              </a:rPr>
              <a:t> 1 </a:t>
            </a:r>
            <a:endParaRPr lang="en-US" sz="2400" b="1" dirty="0">
              <a:solidFill>
                <a:schemeClr val="tx1"/>
              </a:solidFill>
              <a:latin typeface="Times New Roman" pitchFamily="18" charset="0"/>
              <a:cs typeface="Times New Roman" pitchFamily="18" charset="0"/>
            </a:endParaRPr>
          </a:p>
        </p:txBody>
      </p:sp>
      <p:sp>
        <p:nvSpPr>
          <p:cNvPr id="9" name="Rounded Rectangle 8"/>
          <p:cNvSpPr/>
          <p:nvPr/>
        </p:nvSpPr>
        <p:spPr>
          <a:xfrm>
            <a:off x="457200" y="3352800"/>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B</a:t>
            </a:r>
            <a:r>
              <a:rPr lang="en-US" sz="2400" b="1" dirty="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Số</a:t>
            </a:r>
            <a:r>
              <a:rPr lang="en-US" sz="2400" b="1" dirty="0" smtClean="0">
                <a:solidFill>
                  <a:schemeClr val="tx1"/>
                </a:solidFill>
                <a:latin typeface="Times New Roman" pitchFamily="18" charset="0"/>
                <a:cs typeface="Times New Roman" pitchFamily="18" charset="0"/>
              </a:rPr>
              <a:t> 2 </a:t>
            </a:r>
            <a:endParaRPr lang="en-US" sz="2400" b="1" dirty="0">
              <a:solidFill>
                <a:schemeClr val="tx1"/>
              </a:solidFill>
              <a:latin typeface="Times New Roman" pitchFamily="18" charset="0"/>
              <a:cs typeface="Times New Roman" pitchFamily="18" charset="0"/>
            </a:endParaRPr>
          </a:p>
        </p:txBody>
      </p:sp>
      <p:sp>
        <p:nvSpPr>
          <p:cNvPr id="11" name="Rounded Rectangle 10"/>
          <p:cNvSpPr/>
          <p:nvPr/>
        </p:nvSpPr>
        <p:spPr>
          <a:xfrm>
            <a:off x="457200" y="4419600"/>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C. </a:t>
            </a:r>
            <a:r>
              <a:rPr lang="en-US" sz="2400" b="1" dirty="0" err="1" smtClean="0">
                <a:solidFill>
                  <a:schemeClr val="tx1"/>
                </a:solidFill>
                <a:latin typeface="Times New Roman" pitchFamily="18" charset="0"/>
                <a:cs typeface="Times New Roman" pitchFamily="18" charset="0"/>
              </a:rPr>
              <a:t>Số</a:t>
            </a:r>
            <a:r>
              <a:rPr lang="en-US" sz="2400" b="1" dirty="0" smtClean="0">
                <a:solidFill>
                  <a:schemeClr val="tx1"/>
                </a:solidFill>
                <a:latin typeface="Times New Roman" pitchFamily="18" charset="0"/>
                <a:cs typeface="Times New Roman" pitchFamily="18" charset="0"/>
              </a:rPr>
              <a:t> 3 </a:t>
            </a:r>
            <a:endParaRPr lang="en-US" sz="2400" b="1" dirty="0">
              <a:solidFill>
                <a:schemeClr val="tx1"/>
              </a:solidFill>
              <a:latin typeface="Times New Roman" pitchFamily="18" charset="0"/>
              <a:cs typeface="Times New Roman" pitchFamily="18" charset="0"/>
            </a:endParaRPr>
          </a:p>
        </p:txBody>
      </p:sp>
      <p:sp>
        <p:nvSpPr>
          <p:cNvPr id="13" name="Rounded Rectangle 12"/>
          <p:cNvSpPr/>
          <p:nvPr/>
        </p:nvSpPr>
        <p:spPr>
          <a:xfrm>
            <a:off x="489857" y="5486400"/>
            <a:ext cx="83820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tx1"/>
                </a:solidFill>
                <a:latin typeface="Times New Roman" pitchFamily="18" charset="0"/>
                <a:cs typeface="Times New Roman" pitchFamily="18" charset="0"/>
              </a:rPr>
              <a:t> D. </a:t>
            </a:r>
            <a:r>
              <a:rPr lang="en-US" sz="2400" b="1" dirty="0" err="1" smtClean="0">
                <a:solidFill>
                  <a:schemeClr val="tx1"/>
                </a:solidFill>
                <a:latin typeface="Times New Roman" pitchFamily="18" charset="0"/>
                <a:cs typeface="Times New Roman" pitchFamily="18" charset="0"/>
              </a:rPr>
              <a:t>Số</a:t>
            </a:r>
            <a:r>
              <a:rPr lang="en-US" sz="2400" b="1" dirty="0" smtClean="0">
                <a:solidFill>
                  <a:schemeClr val="tx1"/>
                </a:solidFill>
                <a:latin typeface="Times New Roman" pitchFamily="18" charset="0"/>
                <a:cs typeface="Times New Roman" pitchFamily="18" charset="0"/>
              </a:rPr>
              <a:t> 4</a:t>
            </a:r>
            <a:endParaRPr lang="en-US" sz="2400" b="1" dirty="0">
              <a:solidFill>
                <a:schemeClr val="tx1"/>
              </a:solidFill>
              <a:latin typeface="Times New Roman" pitchFamily="18" charset="0"/>
              <a:cs typeface="Times New Roman" pitchFamily="18" charset="0"/>
            </a:endParaRPr>
          </a:p>
        </p:txBody>
      </p:sp>
      <p:sp>
        <p:nvSpPr>
          <p:cNvPr id="3" name="TextBox 2"/>
          <p:cNvSpPr txBox="1"/>
          <p:nvPr/>
        </p:nvSpPr>
        <p:spPr>
          <a:xfrm>
            <a:off x="762000" y="0"/>
            <a:ext cx="8016834" cy="400110"/>
          </a:xfrm>
          <a:prstGeom prst="rect">
            <a:avLst/>
          </a:prstGeom>
          <a:noFill/>
        </p:spPr>
        <p:txBody>
          <a:bodyPr wrap="square" rtlCol="0">
            <a:spAutoFit/>
          </a:bodyPr>
          <a:lstStyle/>
          <a:p>
            <a:pPr algn="ctr"/>
            <a:r>
              <a:rPr lang="en-US" sz="2000" b="1" dirty="0" smtClean="0">
                <a:latin typeface="Times New Roman" pitchFamily="18" charset="0"/>
                <a:cs typeface="Times New Roman" pitchFamily="18" charset="0"/>
              </a:rPr>
              <a:t>III. PHẦN KẾT THÚC</a:t>
            </a:r>
            <a:endParaRPr lang="en-US" sz="2000" b="1" dirty="0">
              <a:latin typeface="Times New Roman" pitchFamily="18" charset="0"/>
              <a:cs typeface="Times New Roman" pitchFamily="18" charset="0"/>
            </a:endParaRPr>
          </a:p>
        </p:txBody>
      </p:sp>
      <p:sp>
        <p:nvSpPr>
          <p:cNvPr id="5" name="TextBox 4"/>
          <p:cNvSpPr txBox="1"/>
          <p:nvPr/>
        </p:nvSpPr>
        <p:spPr>
          <a:xfrm>
            <a:off x="7315200" y="2464600"/>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ĐÚNG</a:t>
            </a:r>
            <a:endParaRPr lang="en-US" sz="2400" b="1" dirty="0">
              <a:latin typeface="Times New Roman" pitchFamily="18" charset="0"/>
              <a:cs typeface="Times New Roman" pitchFamily="18" charset="0"/>
            </a:endParaRPr>
          </a:p>
        </p:txBody>
      </p:sp>
      <p:sp>
        <p:nvSpPr>
          <p:cNvPr id="10" name="TextBox 9"/>
          <p:cNvSpPr txBox="1"/>
          <p:nvPr/>
        </p:nvSpPr>
        <p:spPr>
          <a:xfrm>
            <a:off x="7467600" y="3502967"/>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SAI</a:t>
            </a:r>
            <a:endParaRPr lang="en-US" sz="2400" b="1" dirty="0">
              <a:latin typeface="Times New Roman" pitchFamily="18" charset="0"/>
              <a:cs typeface="Times New Roman" pitchFamily="18" charset="0"/>
            </a:endParaRPr>
          </a:p>
        </p:txBody>
      </p:sp>
      <p:sp>
        <p:nvSpPr>
          <p:cNvPr id="12" name="TextBox 11"/>
          <p:cNvSpPr txBox="1"/>
          <p:nvPr/>
        </p:nvSpPr>
        <p:spPr>
          <a:xfrm>
            <a:off x="7467600" y="5636567"/>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SAI</a:t>
            </a:r>
            <a:endParaRPr lang="en-US" sz="2400" b="1" dirty="0">
              <a:latin typeface="Times New Roman" pitchFamily="18" charset="0"/>
              <a:cs typeface="Times New Roman" pitchFamily="18" charset="0"/>
            </a:endParaRPr>
          </a:p>
        </p:txBody>
      </p:sp>
      <p:sp>
        <p:nvSpPr>
          <p:cNvPr id="14" name="TextBox 13"/>
          <p:cNvSpPr txBox="1"/>
          <p:nvPr/>
        </p:nvSpPr>
        <p:spPr>
          <a:xfrm>
            <a:off x="7467600" y="4595243"/>
            <a:ext cx="1219200" cy="461665"/>
          </a:xfrm>
          <a:prstGeom prst="rect">
            <a:avLst/>
          </a:prstGeom>
          <a:noFill/>
        </p:spPr>
        <p:txBody>
          <a:bodyPr wrap="square" rtlCol="0">
            <a:spAutoFit/>
          </a:bodyPr>
          <a:lstStyle/>
          <a:p>
            <a:pPr algn="r"/>
            <a:r>
              <a:rPr lang="en-US" sz="2400" b="1" dirty="0" smtClean="0">
                <a:latin typeface="Times New Roman" pitchFamily="18" charset="0"/>
                <a:cs typeface="Times New Roman" pitchFamily="18" charset="0"/>
              </a:rPr>
              <a:t>SAI</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90477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4"/>
                                        </p:tgtEl>
                                        <p:attrNameLst>
                                          <p:attrName>fillcolor</p:attrName>
                                        </p:attrNameLst>
                                      </p:cBhvr>
                                      <p:to>
                                        <a:srgbClr val="00B050"/>
                                      </p:to>
                                    </p:animClr>
                                    <p:set>
                                      <p:cBhvr>
                                        <p:cTn id="32" dur="500" fill="hold"/>
                                        <p:tgtEl>
                                          <p:spTgt spid="4"/>
                                        </p:tgtEl>
                                        <p:attrNameLst>
                                          <p:attrName>fill.type</p:attrName>
                                        </p:attrNameLst>
                                      </p:cBhvr>
                                      <p:to>
                                        <p:strVal val="solid"/>
                                      </p:to>
                                    </p:set>
                                    <p:set>
                                      <p:cBhvr>
                                        <p:cTn id="33"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9"/>
                                        </p:tgtEl>
                                        <p:attrNameLst>
                                          <p:attrName>fillcolor</p:attrName>
                                        </p:attrNameLst>
                                      </p:cBhvr>
                                      <p:to>
                                        <a:srgbClr val="FF0000"/>
                                      </p:to>
                                    </p:animClr>
                                    <p:set>
                                      <p:cBhvr>
                                        <p:cTn id="39" dur="500" fill="hold"/>
                                        <p:tgtEl>
                                          <p:spTgt spid="9"/>
                                        </p:tgtEl>
                                        <p:attrNameLst>
                                          <p:attrName>fill.type</p:attrName>
                                        </p:attrNameLst>
                                      </p:cBhvr>
                                      <p:to>
                                        <p:strVal val="solid"/>
                                      </p:to>
                                    </p:set>
                                    <p:set>
                                      <p:cBhvr>
                                        <p:cTn id="40"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1"/>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1"/>
                                        </p:tgtEl>
                                        <p:attrNameLst>
                                          <p:attrName>fillcolor</p:attrName>
                                        </p:attrNameLst>
                                      </p:cBhvr>
                                      <p:to>
                                        <a:srgbClr val="FF0000"/>
                                      </p:to>
                                    </p:animClr>
                                    <p:set>
                                      <p:cBhvr>
                                        <p:cTn id="46" dur="500" fill="hold"/>
                                        <p:tgtEl>
                                          <p:spTgt spid="11"/>
                                        </p:tgtEl>
                                        <p:attrNameLst>
                                          <p:attrName>fill.type</p:attrName>
                                        </p:attrNameLst>
                                      </p:cBhvr>
                                      <p:to>
                                        <p:strVal val="solid"/>
                                      </p:to>
                                    </p:set>
                                    <p:set>
                                      <p:cBhvr>
                                        <p:cTn id="47"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3"/>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13"/>
                                        </p:tgtEl>
                                        <p:attrNameLst>
                                          <p:attrName>fillcolor</p:attrName>
                                        </p:attrNameLst>
                                      </p:cBhvr>
                                      <p:to>
                                        <a:srgbClr val="FF0000"/>
                                      </p:to>
                                    </p:animClr>
                                    <p:set>
                                      <p:cBhvr>
                                        <p:cTn id="53" dur="500" fill="hold"/>
                                        <p:tgtEl>
                                          <p:spTgt spid="13"/>
                                        </p:tgtEl>
                                        <p:attrNameLst>
                                          <p:attrName>fill.type</p:attrName>
                                        </p:attrNameLst>
                                      </p:cBhvr>
                                      <p:to>
                                        <p:strVal val="solid"/>
                                      </p:to>
                                    </p:set>
                                    <p:set>
                                      <p:cBhvr>
                                        <p:cTn id="54" dur="5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5" grpId="0"/>
      <p:bldP spid="10"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4400"/>
          </a:xfrm>
          <a:solidFill>
            <a:schemeClr val="accent1"/>
          </a:solidFill>
        </p:spPr>
        <p:txBody>
          <a:bodyPr>
            <a:noAutofit/>
          </a:bodyPr>
          <a:lstStyle/>
          <a:p>
            <a:pPr algn="ct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2 : </a:t>
            </a:r>
            <a:r>
              <a:rPr lang="en-US" sz="2800" dirty="0" err="1" smtClean="0">
                <a:latin typeface="Times New Roman" pitchFamily="18" charset="0"/>
                <a:cs typeface="Times New Roman" pitchFamily="18" charset="0"/>
              </a:rPr>
              <a:t>Hãy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tài</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ý </a:t>
            </a:r>
            <a:r>
              <a:rPr lang="en-US" sz="2800" dirty="0" err="1" smtClean="0">
                <a:latin typeface="Times New Roman" pitchFamily="18" charset="0"/>
                <a:cs typeface="Times New Roman" pitchFamily="18" charset="0"/>
              </a:rPr>
              <a:t>nghĩa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6" name="Text Placeholder 10"/>
          <p:cNvSpPr txBox="1">
            <a:spLocks noGrp="1"/>
          </p:cNvSpPr>
          <p:nvPr>
            <p:ph type="body" sz="half" idx="2"/>
          </p:nvPr>
        </p:nvSpPr>
        <p:spPr>
          <a:xfrm>
            <a:off x="228600" y="1587500"/>
            <a:ext cx="3962400"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A. </a:t>
            </a:r>
            <a:r>
              <a:rPr lang="en-US" sz="2400" b="1" dirty="0" err="1" smtClean="0">
                <a:solidFill>
                  <a:schemeClr val="tx1"/>
                </a:solidFill>
                <a:latin typeface="Times New Roman" pitchFamily="18" charset="0"/>
                <a:cs typeface="Times New Roman" pitchFamily="18" charset="0"/>
              </a:rPr>
              <a:t>Thông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báo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bắt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đầu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hiệp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thứ</a:t>
            </a:r>
            <a:r>
              <a:rPr lang="en-US" sz="2400" b="1" dirty="0" smtClean="0">
                <a:solidFill>
                  <a:schemeClr val="tx1"/>
                </a:solidFill>
                <a:latin typeface="Times New Roman" pitchFamily="18" charset="0"/>
                <a:cs typeface="Times New Roman" pitchFamily="18" charset="0"/>
              </a:rPr>
              <a:t> 4.</a:t>
            </a:r>
            <a:endParaRPr lang="en-US" sz="2400" b="1" dirty="0">
              <a:solidFill>
                <a:schemeClr val="tx1"/>
              </a:solidFill>
              <a:latin typeface="Times New Roman" pitchFamily="18" charset="0"/>
              <a:cs typeface="Times New Roman" pitchFamily="18" charset="0"/>
            </a:endParaRPr>
          </a:p>
        </p:txBody>
      </p:sp>
      <p:sp>
        <p:nvSpPr>
          <p:cNvPr id="8" name="Text Placeholder 10"/>
          <p:cNvSpPr txBox="1">
            <a:spLocks/>
          </p:cNvSpPr>
          <p:nvPr/>
        </p:nvSpPr>
        <p:spPr>
          <a:xfrm>
            <a:off x="228599" y="4114800"/>
            <a:ext cx="3962401"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C. </a:t>
            </a:r>
            <a:r>
              <a:rPr lang="en-US" sz="2400" b="1" dirty="0" err="1" smtClean="0">
                <a:solidFill>
                  <a:schemeClr val="tx1"/>
                </a:solidFill>
                <a:latin typeface="Times New Roman" pitchFamily="18" charset="0"/>
                <a:cs typeface="Times New Roman" pitchFamily="18" charset="0"/>
              </a:rPr>
              <a:t>Còn</a:t>
            </a:r>
            <a:r>
              <a:rPr lang="en-US" sz="2400" b="1" dirty="0" smtClean="0">
                <a:solidFill>
                  <a:schemeClr val="tx1"/>
                </a:solidFill>
                <a:latin typeface="Times New Roman" pitchFamily="18" charset="0"/>
                <a:cs typeface="Times New Roman" pitchFamily="18" charset="0"/>
              </a:rPr>
              <a:t> 4 </a:t>
            </a:r>
            <a:r>
              <a:rPr lang="en-US" sz="2400" b="1" dirty="0" err="1" smtClean="0">
                <a:solidFill>
                  <a:schemeClr val="tx1"/>
                </a:solidFill>
                <a:latin typeface="Times New Roman" pitchFamily="18" charset="0"/>
                <a:cs typeface="Times New Roman" pitchFamily="18" charset="0"/>
              </a:rPr>
              <a:t>phút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hết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giờ</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đấu</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9" name="Text Placeholder 10"/>
          <p:cNvSpPr txBox="1">
            <a:spLocks/>
          </p:cNvSpPr>
          <p:nvPr/>
        </p:nvSpPr>
        <p:spPr>
          <a:xfrm>
            <a:off x="228600" y="2841336"/>
            <a:ext cx="3962400"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a:t>
            </a:r>
            <a:r>
              <a:rPr lang="en-US" sz="2400" b="1" dirty="0" smtClean="0">
                <a:solidFill>
                  <a:schemeClr val="tx1"/>
                </a:solidFill>
                <a:latin typeface="Times New Roman" pitchFamily="18" charset="0"/>
                <a:cs typeface="Times New Roman" pitchFamily="18" charset="0"/>
              </a:rPr>
              <a:t>B. </a:t>
            </a:r>
            <a:r>
              <a:rPr lang="en-US" sz="2400" b="1" dirty="0" err="1" smtClean="0">
                <a:solidFill>
                  <a:schemeClr val="tx1"/>
                </a:solidFill>
                <a:latin typeface="Times New Roman" pitchFamily="18" charset="0"/>
                <a:cs typeface="Times New Roman" pitchFamily="18" charset="0"/>
              </a:rPr>
              <a:t>Một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đội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chạm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bóng</a:t>
            </a:r>
            <a:r>
              <a:rPr lang="en-US" sz="2400" b="1" dirty="0" smtClean="0">
                <a:solidFill>
                  <a:schemeClr val="tx1"/>
                </a:solidFill>
                <a:latin typeface="Times New Roman" pitchFamily="18" charset="0"/>
                <a:cs typeface="Times New Roman" pitchFamily="18" charset="0"/>
              </a:rPr>
              <a:t> 4 </a:t>
            </a:r>
            <a:r>
              <a:rPr lang="en-US" sz="2400" b="1" dirty="0" err="1" smtClean="0">
                <a:solidFill>
                  <a:schemeClr val="tx1"/>
                </a:solidFill>
                <a:latin typeface="Times New Roman" pitchFamily="18" charset="0"/>
                <a:cs typeface="Times New Roman" pitchFamily="18" charset="0"/>
              </a:rPr>
              <a:t>lượt</a:t>
            </a:r>
            <a:r>
              <a:rPr lang="en-US" sz="2400" b="1" dirty="0" smtClean="0">
                <a:solidFill>
                  <a:schemeClr val="tx1"/>
                </a:solidFill>
                <a:latin typeface="Times New Roman" pitchFamily="18" charset="0"/>
                <a:cs typeface="Times New Roman" pitchFamily="18" charset="0"/>
              </a:rPr>
              <a:t> .</a:t>
            </a:r>
            <a:endParaRPr lang="en-US" sz="2400" b="1" dirty="0">
              <a:solidFill>
                <a:schemeClr val="tx1"/>
              </a:solidFill>
              <a:latin typeface="Times New Roman" pitchFamily="18" charset="0"/>
              <a:cs typeface="Times New Roman" pitchFamily="18" charset="0"/>
            </a:endParaRPr>
          </a:p>
        </p:txBody>
      </p:sp>
      <p:sp>
        <p:nvSpPr>
          <p:cNvPr id="11" name="Text Placeholder 10"/>
          <p:cNvSpPr txBox="1">
            <a:spLocks/>
          </p:cNvSpPr>
          <p:nvPr/>
        </p:nvSpPr>
        <p:spPr>
          <a:xfrm>
            <a:off x="256308" y="5410200"/>
            <a:ext cx="5306291" cy="9271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l" defTabSz="914400" rtl="0" eaLnBrk="1" latinLnBrk="0" hangingPunct="1">
              <a:spcBef>
                <a:spcPct val="20000"/>
              </a:spcBef>
              <a:buFont typeface="Arial" pitchFamily="34" charset="0"/>
              <a:buNone/>
              <a:defRPr sz="1400" kern="1200">
                <a:solidFill>
                  <a:schemeClr val="lt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lt1"/>
                </a:solidFill>
                <a:latin typeface="+mn-lt"/>
                <a:ea typeface="+mn-ea"/>
                <a:cs typeface="+mn-cs"/>
              </a:defRPr>
            </a:lvl9pPr>
          </a:lstStyle>
          <a:p>
            <a:r>
              <a:rPr lang="en-US" sz="2400" b="1" dirty="0" smtClean="0">
                <a:solidFill>
                  <a:schemeClr val="tx1"/>
                </a:solidFill>
                <a:latin typeface="Times New Roman" pitchFamily="18" charset="0"/>
                <a:cs typeface="Times New Roman" pitchFamily="18" charset="0"/>
              </a:rPr>
              <a:t> D. </a:t>
            </a:r>
            <a:r>
              <a:rPr lang="en-US" sz="2400" b="1" dirty="0" err="1" smtClean="0">
                <a:solidFill>
                  <a:schemeClr val="tx1"/>
                </a:solidFill>
                <a:latin typeface="Times New Roman" pitchFamily="18" charset="0"/>
                <a:cs typeface="Times New Roman" pitchFamily="18" charset="0"/>
              </a:rPr>
              <a:t>Xin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hội</a:t>
            </a:r>
            <a:r>
              <a:rPr lang="en-US" sz="2400" b="1" dirty="0" smtClean="0">
                <a:solidFill>
                  <a:schemeClr val="tx1"/>
                </a:solidFill>
                <a:latin typeface="Times New Roman" pitchFamily="18" charset="0"/>
                <a:cs typeface="Times New Roman" pitchFamily="18" charset="0"/>
              </a:rPr>
              <a:t> ý </a:t>
            </a:r>
            <a:r>
              <a:rPr lang="en-US" sz="2400" b="1" dirty="0" err="1" smtClean="0">
                <a:solidFill>
                  <a:schemeClr val="tx1"/>
                </a:solidFill>
                <a:latin typeface="Times New Roman" pitchFamily="18" charset="0"/>
                <a:cs typeface="Times New Roman" pitchFamily="18" charset="0"/>
              </a:rPr>
              <a:t>lần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thứ</a:t>
            </a:r>
            <a:r>
              <a:rPr lang="en-US" sz="2400" b="1" dirty="0" smtClean="0">
                <a:solidFill>
                  <a:schemeClr val="tx1"/>
                </a:solidFill>
                <a:latin typeface="Times New Roman" pitchFamily="18" charset="0"/>
                <a:cs typeface="Times New Roman" pitchFamily="18" charset="0"/>
              </a:rPr>
              <a:t> 4.</a:t>
            </a:r>
            <a:endParaRPr lang="en-US" sz="2400" b="1" dirty="0">
              <a:solidFill>
                <a:schemeClr val="tx1"/>
              </a:solidFill>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143000"/>
            <a:ext cx="4495800" cy="4038600"/>
          </a:xfrm>
        </p:spPr>
      </p:pic>
    </p:spTree>
    <p:extLst>
      <p:ext uri="{BB962C8B-B14F-4D97-AF65-F5344CB8AC3E}">
        <p14:creationId xmlns:p14="http://schemas.microsoft.com/office/powerpoint/2010/main" val="928581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
                                        </p:tgtEl>
                                        <p:attrNameLst>
                                          <p:attrName>fillcolor</p:attrName>
                                        </p:attrNameLst>
                                      </p:cBhvr>
                                      <p:to>
                                        <a:srgbClr val="FF0000"/>
                                      </p:to>
                                    </p:animClr>
                                    <p:set>
                                      <p:cBhvr>
                                        <p:cTn id="7" dur="500" fill="hold"/>
                                        <p:tgtEl>
                                          <p:spTgt spid="6"/>
                                        </p:tgtEl>
                                        <p:attrNameLst>
                                          <p:attrName>fill.type</p:attrName>
                                        </p:attrNameLst>
                                      </p:cBhvr>
                                      <p:to>
                                        <p:strVal val="solid"/>
                                      </p:to>
                                    </p:set>
                                    <p:set>
                                      <p:cBhvr>
                                        <p:cTn id="8" dur="5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8"/>
                                        </p:tgtEl>
                                        <p:attrNameLst>
                                          <p:attrName>fillcolor</p:attrName>
                                        </p:attrNameLst>
                                      </p:cBhvr>
                                      <p:to>
                                        <a:srgbClr val="FF0000"/>
                                      </p:to>
                                    </p:animClr>
                                    <p:set>
                                      <p:cBhvr>
                                        <p:cTn id="14" dur="500" fill="hold"/>
                                        <p:tgtEl>
                                          <p:spTgt spid="8"/>
                                        </p:tgtEl>
                                        <p:attrNameLst>
                                          <p:attrName>fill.type</p:attrName>
                                        </p:attrNameLst>
                                      </p:cBhvr>
                                      <p:to>
                                        <p:strVal val="solid"/>
                                      </p:to>
                                    </p:set>
                                    <p:set>
                                      <p:cBhvr>
                                        <p:cTn id="15"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9"/>
                                        </p:tgtEl>
                                        <p:attrNameLst>
                                          <p:attrName>fillcolor</p:attrName>
                                        </p:attrNameLst>
                                      </p:cBhvr>
                                      <p:to>
                                        <a:srgbClr val="00B050"/>
                                      </p:to>
                                    </p:animClr>
                                    <p:set>
                                      <p:cBhvr>
                                        <p:cTn id="21" dur="500" fill="hold"/>
                                        <p:tgtEl>
                                          <p:spTgt spid="9"/>
                                        </p:tgtEl>
                                        <p:attrNameLst>
                                          <p:attrName>fill.type</p:attrName>
                                        </p:attrNameLst>
                                      </p:cBhvr>
                                      <p:to>
                                        <p:strVal val="solid"/>
                                      </p:to>
                                    </p:set>
                                    <p:set>
                                      <p:cBhvr>
                                        <p:cTn id="22"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1"/>
                                        </p:tgtEl>
                                        <p:attrNameLst>
                                          <p:attrName>fillcolor</p:attrName>
                                        </p:attrNameLst>
                                      </p:cBhvr>
                                      <p:to>
                                        <a:srgbClr val="FF0000"/>
                                      </p:to>
                                    </p:animClr>
                                    <p:set>
                                      <p:cBhvr>
                                        <p:cTn id="28" dur="500" fill="hold"/>
                                        <p:tgtEl>
                                          <p:spTgt spid="11"/>
                                        </p:tgtEl>
                                        <p:attrNameLst>
                                          <p:attrName>fill.type</p:attrName>
                                        </p:attrNameLst>
                                      </p:cBhvr>
                                      <p:to>
                                        <p:strVal val="solid"/>
                                      </p:to>
                                    </p:set>
                                    <p:set>
                                      <p:cBhvr>
                                        <p:cTn id="29" dur="5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61999"/>
          </a:xfrm>
          <a:solidFill>
            <a:schemeClr val="accent5"/>
          </a:solidFill>
        </p:spPr>
        <p:txBody>
          <a:bodyPr>
            <a:normAutofit fontScale="90000"/>
          </a:bodyPr>
          <a:lstStyle/>
          <a:p>
            <a:r>
              <a:rPr lang="en-US" b="1" dirty="0" smtClean="0">
                <a:latin typeface="Times New Roman" pitchFamily="18" charset="0"/>
                <a:cs typeface="Times New Roman" pitchFamily="18" charset="0"/>
              </a:rPr>
              <a:t>A. CHẠY </a:t>
            </a:r>
            <a:r>
              <a:rPr lang="en-US" b="1" dirty="0" smtClean="0">
                <a:latin typeface="Times New Roman" pitchFamily="18" charset="0"/>
                <a:cs typeface="Times New Roman" pitchFamily="18" charset="0"/>
              </a:rPr>
              <a:t>TIẾP SỨC</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0" y="1143000"/>
            <a:ext cx="8991600" cy="4572000"/>
          </a:xfrm>
        </p:spPr>
        <p:txBody>
          <a:bodyPr>
            <a:normAutofit/>
          </a:bodyPr>
          <a:lstStyle/>
          <a:p>
            <a:pPr algn="l"/>
            <a:r>
              <a:rPr lang="vi-VN" sz="5400" dirty="0">
                <a:solidFill>
                  <a:schemeClr val="tx1"/>
                </a:solidFill>
                <a:latin typeface="+mj-lt"/>
              </a:rPr>
              <a:t>1. Kĩ thuật trao và nhận tín gậy</a:t>
            </a:r>
          </a:p>
          <a:p>
            <a:pPr algn="l"/>
            <a:r>
              <a:rPr lang="vi-VN" sz="5400" dirty="0">
                <a:solidFill>
                  <a:schemeClr val="tx1"/>
                </a:solidFill>
                <a:latin typeface="+mj-lt"/>
              </a:rPr>
              <a:t>2. Động tác tại chỗ trao tín gậy</a:t>
            </a:r>
            <a:endParaRPr lang="en-US" sz="5400" dirty="0">
              <a:solidFill>
                <a:schemeClr val="tx1"/>
              </a:solidFill>
              <a:latin typeface="+mj-lt"/>
            </a:endParaRPr>
          </a:p>
          <a:p>
            <a:pPr algn="l"/>
            <a:r>
              <a:rPr lang="vi-VN" sz="5400" dirty="0">
                <a:solidFill>
                  <a:schemeClr val="tx1"/>
                </a:solidFill>
                <a:latin typeface="+mj-lt"/>
              </a:rPr>
              <a:t>3. Động tác tại chỗ nhận tín gậy</a:t>
            </a:r>
            <a:endParaRPr lang="en-US" sz="5400" dirty="0">
              <a:solidFill>
                <a:schemeClr val="tx1"/>
              </a:solidFill>
              <a:latin typeface="+mj-lt"/>
            </a:endParaRPr>
          </a:p>
          <a:p>
            <a:pPr algn="l"/>
            <a:endParaRPr lang="en-US" sz="5400" dirty="0">
              <a:solidFill>
                <a:schemeClr val="tx1"/>
              </a:solidFill>
              <a:latin typeface="+mj-lt"/>
            </a:endParaRPr>
          </a:p>
        </p:txBody>
      </p:sp>
    </p:spTree>
    <p:extLst>
      <p:ext uri="{BB962C8B-B14F-4D97-AF65-F5344CB8AC3E}">
        <p14:creationId xmlns:p14="http://schemas.microsoft.com/office/powerpoint/2010/main" val="2731982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371109" cy="1039091"/>
          </a:xfrm>
          <a:solidFill>
            <a:schemeClr val="accent5"/>
          </a:solidFill>
        </p:spPr>
        <p:txBody>
          <a:bodyPr>
            <a:noAutofit/>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1. </a:t>
            </a:r>
            <a:r>
              <a:rPr lang="vi-VN" sz="2400" dirty="0" smtClean="0">
                <a:latin typeface="Times New Roman" pitchFamily="18" charset="0"/>
                <a:cs typeface="Times New Roman" pitchFamily="18" charset="0"/>
              </a:rPr>
              <a:t>Kĩ thuật trao và nhận tín gậy</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2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br>
              <a:rPr lang="en-US" sz="2400"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1066800"/>
            <a:ext cx="4343400" cy="5791200"/>
          </a:xfrm>
          <a:solidFill>
            <a:schemeClr val="accent6">
              <a:lumMod val="60000"/>
              <a:lumOff val="40000"/>
            </a:schemeClr>
          </a:solidFill>
        </p:spPr>
        <p:txBody>
          <a:bodyPr>
            <a:noAutofit/>
          </a:bodyPr>
          <a:lstStyle/>
          <a:p>
            <a:pPr algn="just"/>
            <a:r>
              <a:rPr lang="vi-VN" sz="2800" b="1" i="1" u="sng" dirty="0" smtClean="0">
                <a:latin typeface="Times New Roman" pitchFamily="18" charset="0"/>
                <a:cs typeface="Times New Roman" pitchFamily="18" charset="0"/>
              </a:rPr>
              <a:t>Cách 1: </a:t>
            </a:r>
            <a:r>
              <a:rPr lang="vi-VN" sz="2800" dirty="0" smtClean="0">
                <a:latin typeface="Times New Roman" pitchFamily="18" charset="0"/>
                <a:cs typeface="Times New Roman" pitchFamily="18" charset="0"/>
              </a:rPr>
              <a:t>Trao và nhận tín gậy từ dưới lên, tín gậy được đưa từ dưới lên vào giữa ngón cái và ngón trỏ của bàn tay người nhận. Người nhận tín gậy khi đưa tay về sau. Cánh tay duỗi thẳng cố định. Bàn tay xòe ra như đo gang, các ngón con hướng chếch ra ngoài- xuống dưới; ngón cái hướng chếch vào trong, lòng bàn tay hướng về sau- xuống dưới</a:t>
            </a:r>
            <a:endParaRPr lang="en-US" sz="2800" dirty="0" smtClean="0">
              <a:latin typeface="Times New Roman" pitchFamily="18" charset="0"/>
              <a:cs typeface="Times New Roman" pitchFamily="18" charset="0"/>
            </a:endParaRPr>
          </a:p>
          <a:p>
            <a:endParaRPr lang="en-US" sz="2800"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1219200"/>
            <a:ext cx="46481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998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371109" cy="1039091"/>
          </a:xfrm>
          <a:solidFill>
            <a:schemeClr val="accent5"/>
          </a:solidFill>
        </p:spPr>
        <p:txBody>
          <a:bodyPr>
            <a:noAutofit/>
          </a:bodyPr>
          <a:lstStyle/>
          <a:p>
            <a:pPr algn="ct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smtClean="0">
                <a:latin typeface="Times New Roman" pitchFamily="18" charset="0"/>
                <a:cs typeface="Times New Roman" pitchFamily="18" charset="0"/>
              </a:rPr>
              <a:t>1. </a:t>
            </a:r>
            <a:r>
              <a:rPr lang="vi-VN" sz="2400" dirty="0" smtClean="0">
                <a:latin typeface="Times New Roman" pitchFamily="18" charset="0"/>
                <a:cs typeface="Times New Roman" pitchFamily="18" charset="0"/>
              </a:rPr>
              <a:t>Kĩ thuật trao và nhận tín gậy</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1066800"/>
            <a:ext cx="4343400" cy="5791200"/>
          </a:xfrm>
          <a:solidFill>
            <a:schemeClr val="accent6">
              <a:lumMod val="60000"/>
              <a:lumOff val="40000"/>
            </a:schemeClr>
          </a:solidFill>
        </p:spPr>
        <p:txBody>
          <a:bodyPr>
            <a:noAutofit/>
          </a:bodyPr>
          <a:lstStyle/>
          <a:p>
            <a:r>
              <a:rPr lang="vi-VN" sz="4000" b="1" i="1" u="sng" dirty="0">
                <a:latin typeface="Times New Roman" pitchFamily="18" charset="0"/>
                <a:cs typeface="Times New Roman" pitchFamily="18" charset="0"/>
              </a:rPr>
              <a:t>Cách 2: </a:t>
            </a:r>
            <a:r>
              <a:rPr lang="vi-VN" sz="4000" dirty="0">
                <a:latin typeface="Times New Roman" pitchFamily="18" charset="0"/>
                <a:cs typeface="Times New Roman" pitchFamily="18" charset="0"/>
              </a:rPr>
              <a:t>Trao và nhận tín gậy từ trên xuống. Tín gậy được đưa từ trên xuống. Người nhận tín gậy phải để lòng bàn tay ngửa, ngược với cách 1</a:t>
            </a:r>
            <a:endParaRPr lang="en-US" sz="2800" dirty="0">
              <a:latin typeface="Times New Roman" pitchFamily="18" charset="0"/>
              <a:cs typeface="Times New Roman" pitchFamily="18" charset="0"/>
            </a:endParaRPr>
          </a:p>
          <a:p>
            <a:endParaRPr lang="en-US" sz="2800"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95800" y="1219200"/>
            <a:ext cx="46481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691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447309" cy="1115291"/>
          </a:xfrm>
          <a:solidFill>
            <a:schemeClr val="accent5"/>
          </a:solidFill>
        </p:spPr>
        <p:txBody>
          <a:bodyPr>
            <a:noAutofit/>
          </a:bodyPr>
          <a:lstStyle/>
          <a:p>
            <a:pPr algn="ct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2. </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Động tác tại chỗ trao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nhận</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tín </a:t>
            </a:r>
            <a:r>
              <a:rPr lang="vi-VN" sz="1800" dirty="0">
                <a:latin typeface="Times New Roman" pitchFamily="18" charset="0"/>
                <a:cs typeface="Times New Roman" pitchFamily="18" charset="0"/>
              </a:rPr>
              <a:t>gậy</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1066800"/>
            <a:ext cx="4419600" cy="5791200"/>
          </a:xfrm>
          <a:solidFill>
            <a:schemeClr val="accent6">
              <a:lumMod val="60000"/>
              <a:lumOff val="40000"/>
            </a:schemeClr>
          </a:solidFill>
        </p:spPr>
        <p:txBody>
          <a:bodyPr>
            <a:noAutofit/>
          </a:bodyPr>
          <a:lstStyle/>
          <a:p>
            <a:pPr algn="just"/>
            <a:r>
              <a:rPr lang="vi-VN" sz="3600" b="1" i="1" u="sng" dirty="0">
                <a:latin typeface="Times New Roman" pitchFamily="18" charset="0"/>
                <a:cs typeface="Times New Roman" pitchFamily="18" charset="0"/>
              </a:rPr>
              <a:t>TTCB: </a:t>
            </a:r>
            <a:r>
              <a:rPr lang="vi-VN" sz="3600" dirty="0">
                <a:latin typeface="Times New Roman" pitchFamily="18" charset="0"/>
                <a:cs typeface="Times New Roman" pitchFamily="18" charset="0"/>
              </a:rPr>
              <a:t>Đứng chân trước chân sau, chân bên tay cầm gậy phía sau. Cầm tín gậy tay phải chạy đoạn 1 và đoạn 3,cầm tay trái chạy doạn 2 và đoạn 4, cầm sát đầu phía sau tín gậy</a:t>
            </a:r>
            <a:endParaRPr lang="en-US" sz="36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1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9600" y="0"/>
            <a:ext cx="4724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6522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9" y="27709"/>
            <a:ext cx="4447309" cy="1115291"/>
          </a:xfrm>
          <a:solidFill>
            <a:schemeClr val="accent5"/>
          </a:solidFill>
        </p:spPr>
        <p:txBody>
          <a:bodyPr>
            <a:noAutofit/>
          </a:bodyPr>
          <a:lstStyle/>
          <a:p>
            <a:pPr algn="ct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2. </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Động tác tại chỗ trao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nhận</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tín </a:t>
            </a:r>
            <a:r>
              <a:rPr lang="vi-VN" sz="1800" dirty="0">
                <a:latin typeface="Times New Roman" pitchFamily="18" charset="0"/>
                <a:cs typeface="Times New Roman" pitchFamily="18" charset="0"/>
              </a:rPr>
              <a:t>gậy</a:t>
            </a:r>
            <a:r>
              <a:rPr lang="en-US" sz="1800" dirty="0">
                <a:latin typeface="Times New Roman" pitchFamily="18" charset="0"/>
                <a:cs typeface="Times New Roman" pitchFamily="18" charset="0"/>
              </a:rPr>
              <a:t/>
            </a:r>
            <a:br>
              <a:rPr lang="en-US" sz="1800" dirty="0">
                <a:latin typeface="Times New Roman" pitchFamily="18" charset="0"/>
                <a:cs typeface="Times New Roman" pitchFamily="18" charset="0"/>
              </a:rPr>
            </a:br>
            <a:r>
              <a:rPr lang="en-US" sz="1800" dirty="0" smtClean="0">
                <a:latin typeface="Times New Roman" pitchFamily="18" charset="0"/>
                <a:cs typeface="Times New Roman" pitchFamily="18" charset="0"/>
              </a:rPr>
              <a:t/>
            </a:r>
            <a:br>
              <a:rPr lang="en-US" sz="1800" dirty="0" smtClean="0">
                <a:latin typeface="Times New Roman" pitchFamily="18" charset="0"/>
                <a:cs typeface="Times New Roman" pitchFamily="18" charset="0"/>
              </a:rPr>
            </a:br>
            <a:endParaRPr lang="en-US" sz="1800" dirty="0">
              <a:latin typeface="Times New Roman" pitchFamily="18" charset="0"/>
              <a:cs typeface="Times New Roman" pitchFamily="18" charset="0"/>
            </a:endParaRPr>
          </a:p>
        </p:txBody>
      </p:sp>
      <p:sp>
        <p:nvSpPr>
          <p:cNvPr id="4" name="Text Placeholder 3"/>
          <p:cNvSpPr>
            <a:spLocks noGrp="1"/>
          </p:cNvSpPr>
          <p:nvPr>
            <p:ph type="body" sz="half" idx="2"/>
          </p:nvPr>
        </p:nvSpPr>
        <p:spPr>
          <a:xfrm>
            <a:off x="0" y="1066800"/>
            <a:ext cx="4419600" cy="5791200"/>
          </a:xfrm>
          <a:solidFill>
            <a:schemeClr val="accent6">
              <a:lumMod val="60000"/>
              <a:lumOff val="40000"/>
            </a:schemeClr>
          </a:solidFill>
        </p:spPr>
        <p:txBody>
          <a:bodyPr>
            <a:noAutofit/>
          </a:bodyPr>
          <a:lstStyle/>
          <a:p>
            <a:r>
              <a:rPr lang="vi-VN" sz="3600" b="1" i="1" u="sng" dirty="0">
                <a:latin typeface="Times New Roman" pitchFamily="18" charset="0"/>
                <a:cs typeface="Times New Roman" pitchFamily="18" charset="0"/>
              </a:rPr>
              <a:t>Động tác: </a:t>
            </a:r>
            <a:r>
              <a:rPr lang="vi-VN" sz="3600" dirty="0">
                <a:latin typeface="Times New Roman" pitchFamily="18" charset="0"/>
                <a:cs typeface="Times New Roman" pitchFamily="18" charset="0"/>
              </a:rPr>
              <a:t>Đánh tay nhịp nhàn, khi tay có tín gậy đưa về trước thì hô “ bắt” và đánh tay này về sau 1 nhịp nữa rồi mới đưa thẳng tay về trước, làm động tác trao gậy theo kiểu quy định</a:t>
            </a:r>
            <a:endParaRPr lang="en-US" sz="36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27709"/>
            <a:ext cx="4800600" cy="6705599"/>
          </a:xfrm>
        </p:spPr>
      </p:pic>
    </p:spTree>
    <p:extLst>
      <p:ext uri="{BB962C8B-B14F-4D97-AF65-F5344CB8AC3E}">
        <p14:creationId xmlns:p14="http://schemas.microsoft.com/office/powerpoint/2010/main" val="1723644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219199"/>
          </a:xfrm>
          <a:solidFill>
            <a:schemeClr val="accent6">
              <a:lumMod val="75000"/>
            </a:schemeClr>
          </a:solidFill>
        </p:spPr>
        <p:txBody>
          <a:bodyPr/>
          <a:lstStyle/>
          <a:p>
            <a:r>
              <a:rPr lang="en-US" b="1" dirty="0" smtClean="0">
                <a:latin typeface="Times New Roman" pitchFamily="18" charset="0"/>
                <a:cs typeface="Times New Roman" pitchFamily="18" charset="0"/>
              </a:rPr>
              <a:t>BÓNG CHUYỀN</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a:xfrm>
            <a:off x="0" y="1219200"/>
            <a:ext cx="9144000" cy="5638800"/>
          </a:xfrm>
          <a:solidFill>
            <a:schemeClr val="accent5">
              <a:lumMod val="40000"/>
              <a:lumOff val="60000"/>
            </a:schemeClr>
          </a:solidFill>
        </p:spPr>
        <p:txBody>
          <a:bodyPr>
            <a:noAutofit/>
          </a:bodyPr>
          <a:lstStyle/>
          <a:p>
            <a:pPr marL="514350" indent="-514350" algn="l">
              <a:buFont typeface="+mj-lt"/>
              <a:buAutoNum type="arabicPeriod"/>
            </a:pPr>
            <a:r>
              <a:rPr lang="en-US" sz="2400" b="1" dirty="0" err="1" smtClean="0">
                <a:solidFill>
                  <a:schemeClr val="tx1"/>
                </a:solidFill>
                <a:latin typeface="Times New Roman" pitchFamily="18" charset="0"/>
                <a:cs typeface="Times New Roman" pitchFamily="18" charset="0"/>
              </a:rPr>
              <a:t>Ôn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kỹ</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thuật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chuyền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hai</a:t>
            </a:r>
            <a:r>
              <a:rPr lang="en-US" sz="2400" b="1" dirty="0" smtClean="0">
                <a:solidFill>
                  <a:schemeClr val="tx1"/>
                </a:solidFill>
                <a:latin typeface="Times New Roman" pitchFamily="18" charset="0"/>
                <a:cs typeface="Times New Roman" pitchFamily="18" charset="0"/>
              </a:rPr>
              <a:t>.</a:t>
            </a:r>
          </a:p>
          <a:p>
            <a:pPr marL="571500" indent="-571500" algn="l">
              <a:buFont typeface="Wingdings" pitchFamily="2" charset="2"/>
              <a:buChar char="q"/>
            </a:pPr>
            <a:r>
              <a:rPr lang="en-US" sz="2400" dirty="0" err="1" smtClean="0">
                <a:solidFill>
                  <a:schemeClr val="tx1"/>
                </a:solidFill>
                <a:latin typeface="Times New Roman" pitchFamily="18" charset="0"/>
                <a:cs typeface="Times New Roman" pitchFamily="18" charset="0"/>
              </a:rPr>
              <a:t>Chuyền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bóng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mặt</a:t>
            </a:r>
            <a:r>
              <a:rPr lang="en-US" sz="2400" dirty="0" smtClean="0">
                <a:solidFill>
                  <a:schemeClr val="tx1"/>
                </a:solidFill>
                <a:latin typeface="Times New Roman" pitchFamily="18" charset="0"/>
                <a:cs typeface="Times New Roman" pitchFamily="18" charset="0"/>
              </a:rPr>
              <a:t>.</a:t>
            </a:r>
          </a:p>
          <a:p>
            <a:pPr marL="571500" indent="-571500" algn="l">
              <a:buFont typeface="Wingdings" pitchFamily="2" charset="2"/>
              <a:buChar char="q"/>
            </a:pPr>
            <a:r>
              <a:rPr lang="en-US" sz="2400" dirty="0" err="1">
                <a:solidFill>
                  <a:schemeClr val="tx1"/>
                </a:solidFill>
                <a:latin typeface="Times New Roman" pitchFamily="18" charset="0"/>
                <a:cs typeface="Times New Roman" pitchFamily="18" charset="0"/>
              </a:rPr>
              <a:t>Chuyền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bóng</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đầu</a:t>
            </a:r>
            <a:r>
              <a:rPr lang="en-US" sz="2400" dirty="0" smtClean="0">
                <a:solidFill>
                  <a:schemeClr val="tx1"/>
                </a:solidFill>
                <a:latin typeface="Times New Roman" pitchFamily="18" charset="0"/>
                <a:cs typeface="Times New Roman" pitchFamily="18" charset="0"/>
              </a:rPr>
              <a:t>.</a:t>
            </a:r>
          </a:p>
          <a:p>
            <a:pPr marL="571500" indent="-571500" algn="l">
              <a:buFont typeface="Wingdings" pitchFamily="2" charset="2"/>
              <a:buChar char="q"/>
            </a:pPr>
            <a:r>
              <a:rPr lang="en-US" sz="2400" dirty="0" err="1" smtClean="0">
                <a:solidFill>
                  <a:schemeClr val="tx1"/>
                </a:solidFill>
                <a:latin typeface="Times New Roman" pitchFamily="18" charset="0"/>
                <a:cs typeface="Times New Roman" pitchFamily="18" charset="0"/>
              </a:rPr>
              <a:t>Chuyền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bóng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bình</a:t>
            </a:r>
            <a:r>
              <a:rPr lang="en-US" sz="2400" dirty="0" smtClean="0">
                <a:solidFill>
                  <a:schemeClr val="tx1"/>
                </a:solidFill>
                <a:latin typeface="Times New Roman" pitchFamily="18" charset="0"/>
                <a:cs typeface="Times New Roman" pitchFamily="18" charset="0"/>
              </a:rPr>
              <a:t>.</a:t>
            </a:r>
          </a:p>
          <a:p>
            <a:pPr marL="571500" indent="-571500" algn="l">
              <a:buFont typeface="Wingdings" pitchFamily="2" charset="2"/>
              <a:buChar char="q"/>
            </a:pPr>
            <a:r>
              <a:rPr lang="en-US" sz="2400" dirty="0" err="1" smtClean="0">
                <a:solidFill>
                  <a:schemeClr val="tx1"/>
                </a:solidFill>
                <a:latin typeface="Times New Roman" pitchFamily="18" charset="0"/>
                <a:cs typeface="Times New Roman" pitchFamily="18" charset="0"/>
              </a:rPr>
              <a:t>Chuyền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bóng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nhanh</a:t>
            </a:r>
            <a:r>
              <a:rPr lang="en-US" sz="2400" dirty="0" smtClean="0">
                <a:solidFill>
                  <a:schemeClr val="tx1"/>
                </a:solidFill>
                <a:latin typeface="Times New Roman" pitchFamily="18" charset="0"/>
                <a:cs typeface="Times New Roman" pitchFamily="18" charset="0"/>
              </a:rPr>
              <a:t>.</a:t>
            </a:r>
          </a:p>
          <a:p>
            <a:pPr algn="l"/>
            <a:r>
              <a:rPr lang="en-US" sz="2400" dirty="0" smtClean="0">
                <a:solidFill>
                  <a:schemeClr val="tx1"/>
                </a:solidFill>
                <a:latin typeface="Times New Roman" pitchFamily="18" charset="0"/>
                <a:cs typeface="Times New Roman" pitchFamily="18" charset="0"/>
              </a:rPr>
              <a:t> 2. </a:t>
            </a:r>
            <a:r>
              <a:rPr lang="en-US" sz="2400" b="1" dirty="0" err="1" smtClean="0">
                <a:solidFill>
                  <a:schemeClr val="tx1"/>
                </a:solidFill>
                <a:latin typeface="Times New Roman" pitchFamily="18" charset="0"/>
                <a:cs typeface="Times New Roman" pitchFamily="18" charset="0"/>
              </a:rPr>
              <a:t>Ôn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kỹ</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thuật</a:t>
            </a:r>
            <a:r>
              <a:rPr lang="en-US" sz="2400" b="1" dirty="0" smtClean="0">
                <a:solidFill>
                  <a:schemeClr val="tx1"/>
                </a:solidFill>
                <a:latin typeface="Times New Roman" pitchFamily="18" charset="0"/>
                <a:cs typeface="Times New Roman" pitchFamily="18" charset="0"/>
              </a:rPr>
              <a:t> </a:t>
            </a:r>
            <a:r>
              <a:rPr lang="en-US" sz="2400" b="1" dirty="0" err="1">
                <a:solidFill>
                  <a:schemeClr val="tx1"/>
                </a:solidFill>
                <a:latin typeface="Times New Roman" pitchFamily="18" charset="0"/>
                <a:cs typeface="Times New Roman" pitchFamily="18" charset="0"/>
              </a:rPr>
              <a:t>đ</a:t>
            </a:r>
            <a:r>
              <a:rPr lang="en-US" sz="2400" b="1" dirty="0" err="1" smtClean="0">
                <a:solidFill>
                  <a:schemeClr val="tx1"/>
                </a:solidFill>
                <a:latin typeface="Times New Roman" pitchFamily="18" charset="0"/>
                <a:cs typeface="Times New Roman" pitchFamily="18" charset="0"/>
              </a:rPr>
              <a:t>ập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bóng</a:t>
            </a:r>
            <a:r>
              <a:rPr lang="en-US" sz="2400" dirty="0">
                <a:solidFill>
                  <a:schemeClr val="tx1"/>
                </a:solidFill>
                <a:latin typeface="Times New Roman" pitchFamily="18" charset="0"/>
                <a:cs typeface="Times New Roman" pitchFamily="18" charset="0"/>
              </a:rPr>
              <a:t>.</a:t>
            </a:r>
            <a:endParaRPr lang="en-US" sz="2400" dirty="0" smtClean="0">
              <a:solidFill>
                <a:schemeClr val="tx1"/>
              </a:solidFill>
              <a:latin typeface="Times New Roman" pitchFamily="18" charset="0"/>
              <a:cs typeface="Times New Roman" pitchFamily="18" charset="0"/>
            </a:endParaRPr>
          </a:p>
          <a:p>
            <a:pPr marL="571500" indent="-571500" algn="l">
              <a:buFont typeface="Wingdings" pitchFamily="2" charset="2"/>
              <a:buChar char="q"/>
            </a:pPr>
            <a:r>
              <a:rPr lang="en-US" sz="2400" dirty="0" err="1" smtClean="0">
                <a:solidFill>
                  <a:schemeClr val="tx1"/>
                </a:solidFill>
                <a:latin typeface="Times New Roman" pitchFamily="18" charset="0"/>
                <a:cs typeface="Times New Roman" pitchFamily="18" charset="0"/>
              </a:rPr>
              <a:t>Đập</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bóng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chính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diện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theo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phương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lấy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đà</a:t>
            </a:r>
            <a:r>
              <a:rPr lang="en-US" sz="2400" dirty="0" smtClean="0">
                <a:solidFill>
                  <a:schemeClr val="tx1"/>
                </a:solidFill>
                <a:latin typeface="Times New Roman" pitchFamily="18" charset="0"/>
                <a:cs typeface="Times New Roman" pitchFamily="18" charset="0"/>
              </a:rPr>
              <a:t>.</a:t>
            </a:r>
          </a:p>
          <a:p>
            <a:pPr marL="571500" indent="-571500" algn="l">
              <a:buFont typeface="Wingdings" pitchFamily="2" charset="2"/>
              <a:buChar char="q"/>
            </a:pPr>
            <a:r>
              <a:rPr lang="en-US" sz="2400" dirty="0" err="1" smtClean="0">
                <a:solidFill>
                  <a:schemeClr val="tx1"/>
                </a:solidFill>
                <a:latin typeface="Times New Roman" pitchFamily="18" charset="0"/>
                <a:cs typeface="Times New Roman" pitchFamily="18" charset="0"/>
              </a:rPr>
              <a:t>Đập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bóng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bình</a:t>
            </a:r>
            <a:r>
              <a:rPr lang="en-US" sz="2400" dirty="0" smtClean="0">
                <a:solidFill>
                  <a:schemeClr val="tx1"/>
                </a:solidFill>
                <a:latin typeface="Times New Roman" pitchFamily="18" charset="0"/>
                <a:cs typeface="Times New Roman" pitchFamily="18" charset="0"/>
              </a:rPr>
              <a:t>.</a:t>
            </a:r>
          </a:p>
          <a:p>
            <a:pPr marL="571500" indent="-571500" algn="l">
              <a:buFont typeface="Wingdings" pitchFamily="2" charset="2"/>
              <a:buChar char="q"/>
            </a:pPr>
            <a:r>
              <a:rPr lang="en-US" sz="2400" dirty="0" err="1" smtClean="0">
                <a:solidFill>
                  <a:schemeClr val="tx1"/>
                </a:solidFill>
                <a:latin typeface="Times New Roman" pitchFamily="18" charset="0"/>
                <a:cs typeface="Times New Roman" pitchFamily="18" charset="0"/>
              </a:rPr>
              <a:t>Đập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bóng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nhanh</a:t>
            </a:r>
            <a:r>
              <a:rPr lang="en-US" sz="2400" dirty="0" smtClean="0">
                <a:solidFill>
                  <a:schemeClr val="tx1"/>
                </a:solidFill>
                <a:latin typeface="Times New Roman" pitchFamily="18" charset="0"/>
                <a:cs typeface="Times New Roman" pitchFamily="18" charset="0"/>
              </a:rPr>
              <a:t>.</a:t>
            </a:r>
          </a:p>
          <a:p>
            <a:pPr marL="571500" indent="-571500" algn="l">
              <a:buFont typeface="Wingdings" pitchFamily="2" charset="2"/>
              <a:buChar char="q"/>
            </a:pPr>
            <a:r>
              <a:rPr lang="en-US" sz="2400" dirty="0" err="1" smtClean="0">
                <a:solidFill>
                  <a:schemeClr val="tx1"/>
                </a:solidFill>
                <a:latin typeface="Times New Roman" pitchFamily="18" charset="0"/>
                <a:cs typeface="Times New Roman" pitchFamily="18" charset="0"/>
              </a:rPr>
              <a:t>Đập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bóng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đầu</a:t>
            </a:r>
            <a:endParaRPr lang="en-US" sz="2400"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3. </a:t>
            </a:r>
            <a:r>
              <a:rPr lang="en-US" sz="2400" b="1" dirty="0" err="1" smtClean="0">
                <a:solidFill>
                  <a:schemeClr val="tx1"/>
                </a:solidFill>
                <a:latin typeface="Times New Roman" pitchFamily="18" charset="0"/>
                <a:cs typeface="Times New Roman" pitchFamily="18" charset="0"/>
              </a:rPr>
              <a:t>Ôn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kỹ</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thuật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phát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bóng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cao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tay</a:t>
            </a:r>
            <a:r>
              <a:rPr lang="en-US" sz="2400" b="1" dirty="0" smtClean="0">
                <a:solidFill>
                  <a:schemeClr val="tx1"/>
                </a:solidFill>
                <a:latin typeface="Times New Roman" pitchFamily="18" charset="0"/>
                <a:cs typeface="Times New Roman" pitchFamily="18" charset="0"/>
              </a:rPr>
              <a:t>.</a:t>
            </a:r>
            <a:endParaRPr lang="en-US" sz="2400" b="1" dirty="0" smtClean="0">
              <a:solidFill>
                <a:schemeClr val="tx1"/>
              </a:solidFill>
              <a:latin typeface="Times New Roman" pitchFamily="18" charset="0"/>
              <a:cs typeface="Times New Roman" pitchFamily="18" charset="0"/>
            </a:endParaRPr>
          </a:p>
          <a:p>
            <a:pPr algn="l"/>
            <a:r>
              <a:rPr lang="en-US" sz="2400" dirty="0" smtClean="0">
                <a:solidFill>
                  <a:schemeClr val="tx1"/>
                </a:solidFill>
                <a:latin typeface="Times New Roman" pitchFamily="18" charset="0"/>
                <a:cs typeface="Times New Roman" pitchFamily="18" charset="0"/>
              </a:rPr>
              <a:t>4. </a:t>
            </a:r>
            <a:r>
              <a:rPr lang="en-US" sz="2400"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Luật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bóng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chuyền</a:t>
            </a:r>
            <a:endParaRPr lang="en-US" sz="2400" b="1" dirty="0">
              <a:solidFill>
                <a:schemeClr val="tx1"/>
              </a:solidFill>
              <a:latin typeface="Times New Roman" pitchFamily="18" charset="0"/>
              <a:cs typeface="Times New Roman" pitchFamily="18" charset="0"/>
            </a:endParaRPr>
          </a:p>
          <a:p>
            <a:pPr marL="514350" indent="-514350" algn="l">
              <a:buFont typeface="+mj-lt"/>
              <a:buAutoNum type="arabicPeriod"/>
            </a:pPr>
            <a:endParaRPr lang="en-US" sz="12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37371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14800" cy="1066800"/>
          </a:xfrm>
          <a:solidFill>
            <a:schemeClr val="accent4">
              <a:lumMod val="40000"/>
              <a:lumOff val="60000"/>
            </a:schemeClr>
          </a:solidFill>
        </p:spPr>
        <p:txBody>
          <a:bodyPr>
            <a:noAutofit/>
          </a:bodyPr>
          <a:lstStyle/>
          <a:p>
            <a:pPr algn="ct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a:t>
            </a:r>
            <a:br>
              <a:rPr lang="en-US" sz="2400" dirty="0" smtClean="0">
                <a:latin typeface="Times New Roman" pitchFamily="18" charset="0"/>
                <a:cs typeface="Times New Roman" pitchFamily="18" charset="0"/>
              </a:rPr>
            </a:br>
            <a:endParaRPr lang="en-US" sz="2800" dirty="0"/>
          </a:p>
        </p:txBody>
      </p:sp>
      <p:sp>
        <p:nvSpPr>
          <p:cNvPr id="4" name="Text Placeholder 3"/>
          <p:cNvSpPr>
            <a:spLocks noGrp="1"/>
          </p:cNvSpPr>
          <p:nvPr>
            <p:ph type="body" sz="half" idx="2"/>
          </p:nvPr>
        </p:nvSpPr>
        <p:spPr>
          <a:xfrm>
            <a:off x="0" y="762000"/>
            <a:ext cx="4114800" cy="6096000"/>
          </a:xfrm>
          <a:solidFill>
            <a:schemeClr val="accent6">
              <a:lumMod val="60000"/>
              <a:lumOff val="40000"/>
            </a:schemeClr>
          </a:solidFill>
        </p:spPr>
        <p:txBody>
          <a:bodyPr>
            <a:normAutofit lnSpcReduction="10000"/>
          </a:bodyPr>
          <a:lstStyle/>
          <a:p>
            <a:pPr algn="just"/>
            <a:r>
              <a:rPr lang="en-US" sz="2800" b="1" dirty="0" err="1">
                <a:latin typeface="Times New Roman" pitchFamily="18" charset="0"/>
                <a:cs typeface="Times New Roman" pitchFamily="18" charset="0"/>
              </a:rPr>
              <a:t>Chuyền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bóng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smtClean="0">
                <a:latin typeface="Times New Roman" pitchFamily="18" charset="0"/>
                <a:cs typeface="Times New Roman" pitchFamily="18" charset="0"/>
              </a:rPr>
              <a:t>.</a:t>
            </a:r>
          </a:p>
          <a:p>
            <a:pPr marL="342900" indent="-342900">
              <a:buFont typeface="Wingdings" pitchFamily="2" charset="2"/>
              <a:buChar char="q"/>
            </a:pPr>
            <a:r>
              <a:rPr lang="vi-VN" sz="2400" dirty="0">
                <a:latin typeface="+mj-lt"/>
              </a:rPr>
              <a:t>Để tay như lúc chuyền bóng, cố định khuỷu tay, chỉ sử dụng cổ tay để thao tác chuyền bóng lên khoảng 20 -30cm và cứ thế thực hiện</a:t>
            </a:r>
          </a:p>
          <a:p>
            <a:pPr marL="342900" indent="-342900">
              <a:buFont typeface="Wingdings" pitchFamily="2" charset="2"/>
              <a:buChar char="q"/>
            </a:pPr>
            <a:r>
              <a:rPr lang="vi-VN" sz="2400" dirty="0">
                <a:latin typeface="+mj-lt"/>
              </a:rPr>
              <a:t>Để tay như lúc chuyền bóng, không cố định khuỷu tay sử dụng lực cổ tay cùng khuỷu tay để chuyền, chuyền bóng cao nhất có thể và cứ thế thực hiện</a:t>
            </a:r>
          </a:p>
          <a:p>
            <a:pPr marL="342900" indent="-342900">
              <a:buFont typeface="Wingdings" pitchFamily="2" charset="2"/>
              <a:buChar char="q"/>
            </a:pPr>
            <a:r>
              <a:rPr lang="vi-VN" sz="2400" dirty="0">
                <a:latin typeface="+mj-lt"/>
              </a:rPr>
              <a:t>Đánh cầu lông cũng giúp cho các bạn có một cổ tay “dẻo” hơn</a:t>
            </a:r>
          </a:p>
          <a:p>
            <a:endParaRPr lang="en-US" sz="2800" dirty="0">
              <a:latin typeface="Times New Roman" pitchFamily="18" charset="0"/>
              <a:cs typeface="Times New Roman" pitchFamily="18" charset="0"/>
            </a:endParaRPr>
          </a:p>
          <a:p>
            <a:pPr marL="342900" indent="-342900">
              <a:buFont typeface="Courier New" pitchFamily="49" charset="0"/>
              <a:buChar char="o"/>
            </a:pPr>
            <a:endParaRPr lang="en-US" sz="2800" dirty="0" smtClean="0">
              <a:latin typeface="Times New Roman" pitchFamily="18" charset="0"/>
              <a:cs typeface="Times New Roman"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0"/>
            <a:ext cx="5029200" cy="6857999"/>
          </a:xfrm>
        </p:spPr>
      </p:pic>
    </p:spTree>
    <p:extLst>
      <p:ext uri="{BB962C8B-B14F-4D97-AF65-F5344CB8AC3E}">
        <p14:creationId xmlns:p14="http://schemas.microsoft.com/office/powerpoint/2010/main" val="7075670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114800" cy="1066800"/>
          </a:xfrm>
          <a:solidFill>
            <a:schemeClr val="accent4">
              <a:lumMod val="40000"/>
              <a:lumOff val="60000"/>
            </a:schemeClr>
          </a:solidFill>
        </p:spPr>
        <p:txBody>
          <a:bodyPr>
            <a:noAutofit/>
          </a:bodyPr>
          <a:lstStyle/>
          <a:p>
            <a:pPr algn="ctr"/>
            <a:r>
              <a:rPr lang="en-US" sz="2400" dirty="0" err="1">
                <a:latin typeface="Times New Roman" pitchFamily="18" charset="0"/>
                <a:cs typeface="Times New Roman" pitchFamily="18" charset="0"/>
              </a:rPr>
              <a:t>Chuyền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bóng</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sau</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en-US" sz="2400" dirty="0"/>
          </a:p>
        </p:txBody>
      </p:sp>
      <p:sp>
        <p:nvSpPr>
          <p:cNvPr id="4" name="Text Placeholder 3"/>
          <p:cNvSpPr>
            <a:spLocks noGrp="1"/>
          </p:cNvSpPr>
          <p:nvPr>
            <p:ph type="body" sz="half" idx="2"/>
          </p:nvPr>
        </p:nvSpPr>
        <p:spPr>
          <a:xfrm>
            <a:off x="0" y="1066800"/>
            <a:ext cx="4114800" cy="5791200"/>
          </a:xfrm>
          <a:solidFill>
            <a:schemeClr val="accent6">
              <a:lumMod val="60000"/>
              <a:lumOff val="40000"/>
            </a:schemeClr>
          </a:solidFill>
        </p:spPr>
        <p:txBody>
          <a:bodyPr>
            <a:noAutofit/>
          </a:bodyPr>
          <a:lstStyle/>
          <a:p>
            <a:pPr algn="just"/>
            <a:r>
              <a:rPr lang="vi-VN" sz="2400" dirty="0">
                <a:latin typeface="+mj-lt"/>
              </a:rPr>
              <a:t>Chuyền 2 phải đối mặt và đưa ra các quyết định nhanh chóng trong khoảng thời gian cực ngắn. Nếu có thể thì vị trí thuận lợi nhất của chuyền 2 là giữa khu vực số 3 và số 2, và đối mặt với các cầu thủ bắt bước 1 của đội mình để xác định vị trí của bóng. Chuyền 2 sẽ phải cắt quỹ đạo của những quả bóng được bắt khá cao bằng cách nhảy chuyền.</a:t>
            </a:r>
            <a:endParaRPr lang="en-US" sz="2400" dirty="0" smtClean="0">
              <a:latin typeface="+mj-lt"/>
              <a:cs typeface="Times New Roman" pitchFamily="18"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0"/>
            <a:ext cx="5029200" cy="6858000"/>
          </a:xfrm>
        </p:spPr>
      </p:pic>
    </p:spTree>
    <p:extLst>
      <p:ext uri="{BB962C8B-B14F-4D97-AF65-F5344CB8AC3E}">
        <p14:creationId xmlns:p14="http://schemas.microsoft.com/office/powerpoint/2010/main" val="4024629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947</TotalTime>
  <Words>811</Words>
  <Application>Microsoft Office PowerPoint</Application>
  <PresentationFormat>On-screen Show (4:3)</PresentationFormat>
  <Paragraphs>74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CHƯƠNG TRÌNH THỂ DỤC LỚP 12  NĂM HỌC 2021 – 2022 TUẦN 14 </vt:lpstr>
      <vt:lpstr>A. CHẠY TIẾP SỨC</vt:lpstr>
      <vt:lpstr>       1. Kĩ thuật trao và nhận tín gậy Có 2 cách  </vt:lpstr>
      <vt:lpstr>       1. Kĩ thuật trao và nhận tín gậy </vt:lpstr>
      <vt:lpstr>       2.  Động tác tại chỗ trao và nhận tín gậy  </vt:lpstr>
      <vt:lpstr>       2.  Động tác tại chỗ trao và nhận tín gậy  </vt:lpstr>
      <vt:lpstr>BÓNG CHUYỀN</vt:lpstr>
      <vt:lpstr>1. Ôn kỹ thuật chuyền hai. </vt:lpstr>
      <vt:lpstr>Chuyền bóng ra sau đầu. </vt:lpstr>
      <vt:lpstr>Chuyền bóng trung bình - Chuyền bóng nhanh.</vt:lpstr>
      <vt:lpstr>2. Ôn kỹ thuật đập bóng</vt:lpstr>
      <vt:lpstr>      Kỹ thuật đập bóng</vt:lpstr>
      <vt:lpstr>      3. Ôn kỹ thuật phát bóng cao tay. </vt:lpstr>
      <vt:lpstr>PowerPoint Presentation</vt:lpstr>
      <vt:lpstr>Câu 2 : Hãy cho biết kí hiệu của trọng tài ở hình bên có ý nghĩa là gì?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TRÌNH THỂ DỤC LỚP 12  NĂM HỌC 2021 – 2022 TUẦN 8</dc:title>
  <dc:creator>PC</dc:creator>
  <cp:lastModifiedBy>PC</cp:lastModifiedBy>
  <cp:revision>87</cp:revision>
  <dcterms:created xsi:type="dcterms:W3CDTF">2021-10-16T02:07:31Z</dcterms:created>
  <dcterms:modified xsi:type="dcterms:W3CDTF">2021-11-27T15:55:42Z</dcterms:modified>
</cp:coreProperties>
</file>