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68" r:id="rId2"/>
    <p:sldId id="320" r:id="rId3"/>
    <p:sldId id="257" r:id="rId4"/>
    <p:sldId id="258" r:id="rId5"/>
    <p:sldId id="270" r:id="rId6"/>
    <p:sldId id="316" r:id="rId7"/>
    <p:sldId id="339" r:id="rId8"/>
    <p:sldId id="260" r:id="rId9"/>
    <p:sldId id="273" r:id="rId10"/>
    <p:sldId id="315" r:id="rId11"/>
    <p:sldId id="313" r:id="rId12"/>
    <p:sldId id="318" r:id="rId13"/>
    <p:sldId id="300" r:id="rId14"/>
    <p:sldId id="324" r:id="rId15"/>
    <p:sldId id="301" r:id="rId16"/>
    <p:sldId id="340" r:id="rId17"/>
    <p:sldId id="347" r:id="rId18"/>
  </p:sldIdLst>
  <p:sldSz cx="9144000" cy="6858000" type="screen4x3"/>
  <p:notesSz cx="6858000" cy="9144000"/>
  <p:embeddedFontLst>
    <p:embeddedFont>
      <p:font typeface="VNI-Heather" pitchFamily="2" charset="0"/>
      <p:regular r:id="rId20"/>
    </p:embeddedFont>
    <p:embeddedFont>
      <p:font typeface="VNI-Auchon" pitchFamily="2" charset="0"/>
      <p:bold r:id="rId21"/>
    </p:embeddedFont>
    <p:embeddedFont>
      <p:font typeface="VNI-Times" pitchFamily="2" charset="0"/>
      <p:regular r:id="rId22"/>
      <p:bold r:id="rId23"/>
      <p:italic r:id="rId24"/>
      <p:boldItalic r:id="rId25"/>
    </p:embeddedFont>
    <p:embeddedFont>
      <p:font typeface="Wingdings 3" pitchFamily="18" charset="2"/>
      <p:regular r:id="rId26"/>
    </p:embeddedFont>
    <p:embeddedFont>
      <p:font typeface="VNI-Commerce" pitchFamily="2" charset="0"/>
      <p:boldItalic r:id="rId27"/>
    </p:embeddedFont>
    <p:embeddedFont>
      <p:font typeface="VNI-Duff" pitchFamily="2" charset="0"/>
      <p:regular r:id="rId28"/>
    </p:embeddedFont>
  </p:embeddedFont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7D5A3"/>
    <a:srgbClr val="FC1010"/>
    <a:srgbClr val="1E6778"/>
    <a:srgbClr val="0000FF"/>
    <a:srgbClr val="CC0000"/>
    <a:srgbClr val="FFFF00"/>
    <a:srgbClr val="18E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00"/>
  </p:normalViewPr>
  <p:slideViewPr>
    <p:cSldViewPr showGuides="1">
      <p:cViewPr>
        <p:scale>
          <a:sx n="64" d="100"/>
          <a:sy n="64" d="100"/>
        </p:scale>
        <p:origin x="-15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Header Placeholder 20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en-US" sz="1200" dirty="0"/>
          </a:p>
        </p:txBody>
      </p:sp>
      <p:sp>
        <p:nvSpPr>
          <p:cNvPr id="2051" name="Date Placeholder 205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endParaRPr lang="en-US" sz="1200" dirty="0"/>
          </a:p>
        </p:txBody>
      </p:sp>
      <p:sp>
        <p:nvSpPr>
          <p:cNvPr id="2052" name="Slide Image Placeholder 205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53" name="Text Placeholder 2052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2054" name="Footer Placeholder 205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eaLnBrk="1" hangingPunct="1"/>
            <a:endParaRPr lang="en-US" sz="1200" dirty="0"/>
          </a:p>
        </p:txBody>
      </p:sp>
      <p:sp>
        <p:nvSpPr>
          <p:cNvPr id="2055" name="Slide Number Placeholder 205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20628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sz="1200" dirty="0"/>
              <a:t>17</a:t>
            </a:fld>
            <a:endParaRPr lang="en-US" sz="1200" dirty="0"/>
          </a:p>
        </p:txBody>
      </p:sp>
      <p:sp>
        <p:nvSpPr>
          <p:cNvPr id="61442" name="Slide Image Placeholder 6144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Text Placeholder 6144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en-US"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hangingPunct="1"/>
            <a:fld id="{BB962C8B-B14F-4D97-AF65-F5344CB8AC3E}" type="datetime1">
              <a:rPr lang="en-US"/>
              <a:t>11/14/2021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hangingPunct="1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9.jpeg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4.jpeg"/><Relationship Id="rId4" Type="http://schemas.openxmlformats.org/officeDocument/2006/relationships/image" Target="../media/image11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9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s 6145" descr="Parchment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147" name="Group 25"/>
          <p:cNvGrpSpPr/>
          <p:nvPr/>
        </p:nvGrpSpPr>
        <p:grpSpPr>
          <a:xfrm>
            <a:off x="-34925" y="5553075"/>
            <a:ext cx="9220200" cy="1314450"/>
            <a:chOff x="0" y="3498"/>
            <a:chExt cx="5808" cy="828"/>
          </a:xfrm>
        </p:grpSpPr>
        <p:pic>
          <p:nvPicPr>
            <p:cNvPr id="6148" name="Picture 8" descr="539516596_1e032ea4ab_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0" y="3498"/>
              <a:ext cx="618" cy="8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9" name="Picture 9" descr="539516596_1e032ea4ab_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0" y="3498"/>
              <a:ext cx="618" cy="8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0" name="Picture 10" descr="539516596_1e032ea4ab_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8" y="3498"/>
              <a:ext cx="618" cy="8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1" name="Picture 11" descr="539516596_1e032ea4ab_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4" y="3504"/>
              <a:ext cx="618" cy="8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2" name="Picture 12" descr="539516596_1e032ea4ab_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56" y="3498"/>
              <a:ext cx="618" cy="8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3" name="Picture 13" descr="539516596_1e032ea4ab_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8" y="3504"/>
              <a:ext cx="618" cy="8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4" name="Picture 14" descr="539516596_1e032ea4ab_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2" y="3504"/>
              <a:ext cx="618" cy="8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5" name="Picture 15" descr="539516596_1e032ea4ab_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6" y="3498"/>
              <a:ext cx="618" cy="8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6" name="Picture 16" descr="539516596_1e032ea4ab_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" y="3498"/>
              <a:ext cx="618" cy="8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7" name="Picture 17" descr="539516596_1e032ea4ab_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504"/>
              <a:ext cx="618" cy="8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8" name="Picture 18" descr="539516596_1e032ea4ab_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" y="3498"/>
              <a:ext cx="618" cy="8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9" name="Picture 19" descr="539516596_1e032ea4ab_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6" y="3504"/>
              <a:ext cx="618" cy="8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0" name="Picture 20" descr="539516596_1e032ea4ab_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2" y="3504"/>
              <a:ext cx="618" cy="82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4117" name="Picture 21" descr="BACK1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863" y="0"/>
            <a:ext cx="1862137" cy="1754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62" name="Down Ribbon 6161" descr="Bouquet"/>
          <p:cNvSpPr/>
          <p:nvPr/>
        </p:nvSpPr>
        <p:spPr>
          <a:xfrm>
            <a:off x="533400" y="304800"/>
            <a:ext cx="1524000" cy="457200"/>
          </a:xfrm>
          <a:prstGeom prst="ribbon">
            <a:avLst>
              <a:gd name="adj1" fmla="val 28472"/>
              <a:gd name="adj2" fmla="val 50000"/>
            </a:avLst>
          </a:prstGeom>
          <a:blipFill rotWithShape="1">
            <a:blip r:embed="rId5"/>
          </a:blipFill>
          <a:ln w="9525" cap="flat" cmpd="sng">
            <a:solidFill>
              <a:srgbClr val="CC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b="1" i="1" err="1">
                <a:solidFill>
                  <a:srgbClr val="000099"/>
                </a:solidFill>
                <a:latin typeface="VNI-Commerce" pitchFamily="2" charset="0"/>
              </a:rPr>
              <a:t>Tieát</a:t>
            </a:r>
            <a:r>
              <a:rPr b="1" i="1">
                <a:solidFill>
                  <a:srgbClr val="000099"/>
                </a:solidFill>
                <a:latin typeface="VNI-Commerce" pitchFamily="2" charset="0"/>
              </a:rPr>
              <a:t> 9</a:t>
            </a:r>
          </a:p>
        </p:txBody>
      </p:sp>
      <p:sp>
        <p:nvSpPr>
          <p:cNvPr id="6163" name="Rectangles 6162" descr="H36"/>
          <p:cNvSpPr/>
          <p:nvPr/>
        </p:nvSpPr>
        <p:spPr>
          <a:xfrm>
            <a:off x="1676400" y="685800"/>
            <a:ext cx="5638800" cy="2133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1">
                  <a:blip r:embed="rId6"/>
                  <a:stretch>
                    <a:fillRect/>
                  </a:stretch>
                </a:blipFill>
                <a:latin typeface="VNI-Heather" pitchFamily="2" charset="0"/>
                <a:ea typeface="VNI-Heather" pitchFamily="2" charset="0"/>
              </a:rPr>
              <a:t>Quang hôïp</a:t>
            </a:r>
          </a:p>
        </p:txBody>
      </p:sp>
      <p:sp>
        <p:nvSpPr>
          <p:cNvPr id="6164" name="Rectangles 6163" descr="HOA QUỲNH"/>
          <p:cNvSpPr/>
          <p:nvPr/>
        </p:nvSpPr>
        <p:spPr>
          <a:xfrm>
            <a:off x="838200" y="2057400"/>
            <a:ext cx="7848600" cy="24955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1">
                  <a:blip r:embed="rId7"/>
                  <a:stretch>
                    <a:fillRect/>
                  </a:stretch>
                </a:blipFill>
                <a:latin typeface="VNI-Auchon" pitchFamily="2" charset="0"/>
                <a:ea typeface="VNI-Auchon" pitchFamily="2" charset="0"/>
              </a:rPr>
              <a:t>ÔÛ caùc nhoùm thöïc vaät </a:t>
            </a:r>
          </a:p>
        </p:txBody>
      </p:sp>
      <p:sp>
        <p:nvSpPr>
          <p:cNvPr id="6165" name="Rectangles 6164" descr="H - 11"/>
          <p:cNvSpPr/>
          <p:nvPr/>
        </p:nvSpPr>
        <p:spPr>
          <a:xfrm>
            <a:off x="1219200" y="4495800"/>
            <a:ext cx="6781800" cy="762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  <a:scene3d>
              <a:camera prst="legacyObliqueBottomLeft">
                <a:rot lat="0" lon="0" rev="0"/>
              </a:camera>
              <a:lightRig rig="legacyFlat3" dir="b"/>
            </a:scene3d>
            <a:sp3d extrusionH="430200" prstMaterial="legacyMatte">
              <a:extrusionClr>
                <a:schemeClr val="bg1"/>
              </a:extrusionClr>
            </a:sp3d>
          </a:bodyPr>
          <a:lstStyle/>
          <a:p>
            <a:pPr algn="ctr"/>
            <a:r>
              <a:rPr lang="en-US" sz="3600">
                <a:blipFill rotWithShape="1">
                  <a:blip r:embed="rId8"/>
                  <a:stretch>
                    <a:fillRect/>
                  </a:stretch>
                </a:blipFill>
                <a:latin typeface="VNI-Duff" pitchFamily="2" charset="0"/>
                <a:ea typeface="VNI-Duff" pitchFamily="2" charset="0"/>
              </a:rPr>
              <a:t>C3, C4, CAM</a:t>
            </a:r>
          </a:p>
        </p:txBody>
      </p:sp>
      <p:sp>
        <p:nvSpPr>
          <p:cNvPr id="6166" name="Text Box 6165"/>
          <p:cNvSpPr txBox="1"/>
          <p:nvPr/>
        </p:nvSpPr>
        <p:spPr>
          <a:xfrm>
            <a:off x="76200" y="152400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>
                <a:solidFill>
                  <a:srgbClr val="FF3300"/>
                </a:solidFill>
                <a:sym typeface="Wingdings" panose="05000000000000000000" pitchFamily="2" charset="2"/>
              </a:rPr>
              <a:t></a:t>
            </a:r>
          </a:p>
        </p:txBody>
      </p:sp>
    </p:spTree>
  </p:cSld>
  <p:clrMapOvr>
    <a:masterClrMapping/>
  </p:clrMapOvr>
  <p:transition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s 17409" descr="Parchment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1" name="Text Box 17410" descr="Bouquet"/>
          <p:cNvSpPr txBox="1"/>
          <p:nvPr/>
        </p:nvSpPr>
        <p:spPr>
          <a:xfrm>
            <a:off x="990600" y="914400"/>
            <a:ext cx="1981200" cy="396875"/>
          </a:xfrm>
          <a:prstGeom prst="rect">
            <a:avLst/>
          </a:prstGeom>
          <a:blipFill rotWithShape="1">
            <a:blip r:embed="rId3"/>
          </a:blip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i="1">
                <a:solidFill>
                  <a:srgbClr val="008000"/>
                </a:solidFill>
              </a:rPr>
              <a:t>b. </a:t>
            </a:r>
            <a:r>
              <a:rPr b="1" i="1" err="1">
                <a:solidFill>
                  <a:srgbClr val="008000"/>
                </a:solidFill>
              </a:rPr>
              <a:t>Thực</a:t>
            </a:r>
            <a:r>
              <a:rPr b="1" i="1">
                <a:solidFill>
                  <a:srgbClr val="008000"/>
                </a:solidFill>
              </a:rPr>
              <a:t> </a:t>
            </a:r>
            <a:r>
              <a:rPr b="1" i="1" err="1">
                <a:solidFill>
                  <a:srgbClr val="008000"/>
                </a:solidFill>
              </a:rPr>
              <a:t>vật</a:t>
            </a:r>
            <a:r>
              <a:rPr b="1" i="1">
                <a:solidFill>
                  <a:srgbClr val="008000"/>
                </a:solidFill>
              </a:rPr>
              <a:t> C</a:t>
            </a:r>
            <a:r>
              <a:rPr b="1" i="1" baseline="-25000">
                <a:solidFill>
                  <a:srgbClr val="008000"/>
                </a:solidFill>
              </a:rPr>
              <a:t>4</a:t>
            </a:r>
            <a:r>
              <a:t>:</a:t>
            </a:r>
          </a:p>
        </p:txBody>
      </p:sp>
      <p:sp>
        <p:nvSpPr>
          <p:cNvPr id="17412" name="Text Box 17411" descr="Pink tissue paper"/>
          <p:cNvSpPr txBox="1"/>
          <p:nvPr/>
        </p:nvSpPr>
        <p:spPr>
          <a:xfrm>
            <a:off x="685800" y="381000"/>
            <a:ext cx="3810000" cy="396875"/>
          </a:xfrm>
          <a:prstGeom prst="rect">
            <a:avLst/>
          </a:prstGeom>
          <a:blipFill rotWithShape="1">
            <a:blip r:embed="rId4"/>
          </a:blip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i="1">
                <a:solidFill>
                  <a:srgbClr val="3333CC"/>
                </a:solidFill>
              </a:rPr>
              <a:t>2- </a:t>
            </a:r>
            <a:r>
              <a:rPr b="1" i="1" err="1">
                <a:solidFill>
                  <a:srgbClr val="3333CC"/>
                </a:solidFill>
              </a:rPr>
              <a:t>Pha</a:t>
            </a:r>
            <a:r>
              <a:rPr b="1" i="1">
                <a:solidFill>
                  <a:srgbClr val="3333CC"/>
                </a:solidFill>
              </a:rPr>
              <a:t> </a:t>
            </a:r>
            <a:r>
              <a:rPr b="1" i="1" err="1">
                <a:solidFill>
                  <a:srgbClr val="3333CC"/>
                </a:solidFill>
              </a:rPr>
              <a:t>tối</a:t>
            </a:r>
            <a:r>
              <a:rPr b="1" i="1">
                <a:solidFill>
                  <a:srgbClr val="3333CC"/>
                </a:solidFill>
              </a:rPr>
              <a:t>: (</a:t>
            </a:r>
            <a:r>
              <a:rPr b="1" i="1" err="1">
                <a:solidFill>
                  <a:srgbClr val="3333CC"/>
                </a:solidFill>
              </a:rPr>
              <a:t>Pha</a:t>
            </a:r>
            <a:r>
              <a:rPr b="1" i="1">
                <a:solidFill>
                  <a:srgbClr val="3333CC"/>
                </a:solidFill>
              </a:rPr>
              <a:t> </a:t>
            </a:r>
            <a:r>
              <a:rPr b="1" i="1" err="1">
                <a:solidFill>
                  <a:srgbClr val="3333CC"/>
                </a:solidFill>
              </a:rPr>
              <a:t>cố</a:t>
            </a:r>
            <a:r>
              <a:rPr b="1" i="1">
                <a:solidFill>
                  <a:srgbClr val="3333CC"/>
                </a:solidFill>
              </a:rPr>
              <a:t> </a:t>
            </a:r>
            <a:r>
              <a:rPr b="1" i="1" err="1">
                <a:solidFill>
                  <a:srgbClr val="3333CC"/>
                </a:solidFill>
              </a:rPr>
              <a:t>định</a:t>
            </a:r>
            <a:r>
              <a:rPr b="1" i="1">
                <a:solidFill>
                  <a:srgbClr val="3333CC"/>
                </a:solidFill>
              </a:rPr>
              <a:t> CO</a:t>
            </a:r>
            <a:r>
              <a:rPr b="1" i="1" baseline="-25000">
                <a:solidFill>
                  <a:srgbClr val="3333CC"/>
                </a:solidFill>
              </a:rPr>
              <a:t>2</a:t>
            </a:r>
            <a:r>
              <a:rPr b="1" i="1">
                <a:solidFill>
                  <a:srgbClr val="3333CC"/>
                </a:solidFill>
              </a:rPr>
              <a:t>)</a:t>
            </a:r>
          </a:p>
        </p:txBody>
      </p:sp>
      <p:sp>
        <p:nvSpPr>
          <p:cNvPr id="17414" name="Text Box 17413"/>
          <p:cNvSpPr txBox="1"/>
          <p:nvPr/>
        </p:nvSpPr>
        <p:spPr>
          <a:xfrm>
            <a:off x="762000" y="1676400"/>
            <a:ext cx="6019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/>
          </a:p>
        </p:txBody>
      </p:sp>
      <p:sp>
        <p:nvSpPr>
          <p:cNvPr id="17415" name="Text Box 17414"/>
          <p:cNvSpPr txBox="1"/>
          <p:nvPr/>
        </p:nvSpPr>
        <p:spPr>
          <a:xfrm>
            <a:off x="381000" y="1371600"/>
            <a:ext cx="8763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>
                <a:solidFill>
                  <a:srgbClr val="FF3300"/>
                </a:solidFill>
                <a:sym typeface="Wingdings" panose="05000000000000000000" pitchFamily="2" charset="2"/>
              </a:rPr>
              <a:t></a:t>
            </a:r>
            <a:r>
              <a:rPr b="1" i="1">
                <a:solidFill>
                  <a:srgbClr val="0000FF"/>
                </a:solidFill>
              </a:rPr>
              <a:t> </a:t>
            </a:r>
            <a:r>
              <a:rPr b="1" i="1" err="1">
                <a:solidFill>
                  <a:srgbClr val="0000FF"/>
                </a:solidFill>
              </a:rPr>
              <a:t>Đại</a:t>
            </a:r>
            <a:r>
              <a:rPr b="1" i="1">
                <a:solidFill>
                  <a:srgbClr val="0000FF"/>
                </a:solidFill>
              </a:rPr>
              <a:t> </a:t>
            </a:r>
            <a:r>
              <a:rPr b="1" i="1" err="1">
                <a:solidFill>
                  <a:srgbClr val="0000FF"/>
                </a:solidFill>
              </a:rPr>
              <a:t>diện</a:t>
            </a:r>
            <a:r>
              <a:rPr err="1"/>
              <a:t>:Một</a:t>
            </a:r>
            <a:r>
              <a:t> </a:t>
            </a:r>
            <a:r>
              <a:rPr err="1"/>
              <a:t>số</a:t>
            </a:r>
            <a:r>
              <a:t> </a:t>
            </a:r>
            <a:r>
              <a:rPr err="1"/>
              <a:t>loài</a:t>
            </a:r>
            <a:r>
              <a:t> TV </a:t>
            </a:r>
            <a:r>
              <a:rPr err="1"/>
              <a:t>sống</a:t>
            </a:r>
            <a:r>
              <a:t> ở </a:t>
            </a:r>
            <a:r>
              <a:rPr err="1"/>
              <a:t>vùng</a:t>
            </a:r>
            <a:r>
              <a:t> </a:t>
            </a:r>
            <a:r>
              <a:rPr err="1"/>
              <a:t>nhiệt</a:t>
            </a:r>
            <a:r>
              <a:t> </a:t>
            </a:r>
            <a:r>
              <a:rPr err="1"/>
              <a:t>đới</a:t>
            </a:r>
            <a:r>
              <a:t> </a:t>
            </a:r>
            <a:r>
              <a:rPr err="1"/>
              <a:t>và</a:t>
            </a:r>
            <a:r>
              <a:t> </a:t>
            </a:r>
            <a:r>
              <a:rPr err="1"/>
              <a:t>cận</a:t>
            </a:r>
            <a:r>
              <a:t> </a:t>
            </a:r>
            <a:r>
              <a:rPr err="1"/>
              <a:t>nhiệt</a:t>
            </a:r>
            <a:r>
              <a:t> </a:t>
            </a:r>
            <a:r>
              <a:rPr err="1"/>
              <a:t>đới</a:t>
            </a:r>
            <a:r>
              <a:t>: </a:t>
            </a:r>
            <a:r>
              <a:rPr err="1"/>
              <a:t>mía</a:t>
            </a:r>
            <a:r>
              <a:t>, </a:t>
            </a:r>
            <a:r>
              <a:rPr err="1"/>
              <a:t>bắp</a:t>
            </a:r>
            <a:r>
              <a:t>, </a:t>
            </a:r>
            <a:r>
              <a:rPr err="1"/>
              <a:t>cao</a:t>
            </a:r>
            <a:r>
              <a:t> </a:t>
            </a:r>
            <a:r>
              <a:rPr err="1"/>
              <a:t>lương</a:t>
            </a:r>
            <a:r>
              <a:t>, </a:t>
            </a:r>
            <a:r>
              <a:rPr err="1"/>
              <a:t>rau</a:t>
            </a:r>
            <a:r>
              <a:t> </a:t>
            </a:r>
            <a:r>
              <a:rPr err="1"/>
              <a:t>dền</a:t>
            </a:r>
            <a:r>
              <a:t>…</a:t>
            </a:r>
          </a:p>
        </p:txBody>
      </p:sp>
      <p:sp>
        <p:nvSpPr>
          <p:cNvPr id="17416" name="Text Box 17415"/>
          <p:cNvSpPr txBox="1"/>
          <p:nvPr/>
        </p:nvSpPr>
        <p:spPr>
          <a:xfrm>
            <a:off x="381000" y="2438400"/>
            <a:ext cx="8763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har char="-"/>
            </a:pPr>
            <a:r>
              <a:t>  </a:t>
            </a:r>
            <a:r>
              <a:rPr err="1"/>
              <a:t>Pha</a:t>
            </a:r>
            <a:r>
              <a:t> </a:t>
            </a:r>
            <a:r>
              <a:rPr err="1"/>
              <a:t>tối</a:t>
            </a:r>
            <a:r>
              <a:t> </a:t>
            </a:r>
            <a:r>
              <a:rPr err="1"/>
              <a:t>xảy</a:t>
            </a:r>
            <a:r>
              <a:t> </a:t>
            </a:r>
            <a:r>
              <a:rPr err="1"/>
              <a:t>ra</a:t>
            </a:r>
            <a:r>
              <a:t> </a:t>
            </a:r>
            <a:r>
              <a:rPr err="1"/>
              <a:t>trong</a:t>
            </a:r>
            <a:r>
              <a:t> </a:t>
            </a:r>
            <a:r>
              <a:rPr err="1"/>
              <a:t>chất</a:t>
            </a:r>
            <a:r>
              <a:t> </a:t>
            </a:r>
            <a:r>
              <a:rPr err="1"/>
              <a:t>nền</a:t>
            </a:r>
            <a:r>
              <a:t> (</a:t>
            </a:r>
            <a:r>
              <a:rPr err="1"/>
              <a:t>Strôma</a:t>
            </a:r>
            <a:r>
              <a:t>) </a:t>
            </a:r>
            <a:r>
              <a:rPr err="1"/>
              <a:t>của</a:t>
            </a:r>
            <a:r>
              <a:t> </a:t>
            </a:r>
            <a:r>
              <a:rPr err="1"/>
              <a:t>lục</a:t>
            </a:r>
            <a:r>
              <a:t> </a:t>
            </a:r>
            <a:r>
              <a:rPr err="1"/>
              <a:t>lạp</a:t>
            </a:r>
            <a:r>
              <a:t>, </a:t>
            </a:r>
            <a:r>
              <a:rPr err="1"/>
              <a:t>trong</a:t>
            </a:r>
            <a:r>
              <a:t> </a:t>
            </a:r>
            <a:r>
              <a:rPr i="1" err="1">
                <a:solidFill>
                  <a:srgbClr val="FF00FF"/>
                </a:solidFill>
              </a:rPr>
              <a:t>tế</a:t>
            </a:r>
            <a:r>
              <a:rPr i="1">
                <a:solidFill>
                  <a:srgbClr val="FF00FF"/>
                </a:solidFill>
              </a:rPr>
              <a:t> </a:t>
            </a:r>
            <a:r>
              <a:rPr i="1" err="1">
                <a:solidFill>
                  <a:srgbClr val="FF00FF"/>
                </a:solidFill>
              </a:rPr>
              <a:t>bào</a:t>
            </a:r>
            <a:r>
              <a:rPr i="1">
                <a:solidFill>
                  <a:srgbClr val="FF00FF"/>
                </a:solidFill>
              </a:rPr>
              <a:t> </a:t>
            </a:r>
            <a:r>
              <a:rPr i="1" err="1">
                <a:solidFill>
                  <a:srgbClr val="FF00FF"/>
                </a:solidFill>
              </a:rPr>
              <a:t>mô</a:t>
            </a:r>
            <a:r>
              <a:rPr i="1">
                <a:solidFill>
                  <a:srgbClr val="FF00FF"/>
                </a:solidFill>
              </a:rPr>
              <a:t> </a:t>
            </a:r>
            <a:r>
              <a:rPr i="1" err="1">
                <a:solidFill>
                  <a:srgbClr val="FF00FF"/>
                </a:solidFill>
              </a:rPr>
              <a:t>giậu</a:t>
            </a:r>
            <a:r>
              <a:t> </a:t>
            </a:r>
            <a:r>
              <a:rPr err="1"/>
              <a:t>và</a:t>
            </a:r>
            <a:r>
              <a:t> </a:t>
            </a:r>
            <a:r>
              <a:rPr err="1">
                <a:solidFill>
                  <a:srgbClr val="FF00FF"/>
                </a:solidFill>
              </a:rPr>
              <a:t>tế</a:t>
            </a:r>
            <a:r>
              <a:rPr>
                <a:solidFill>
                  <a:srgbClr val="FF00FF"/>
                </a:solidFill>
              </a:rPr>
              <a:t> </a:t>
            </a:r>
            <a:r>
              <a:rPr err="1">
                <a:solidFill>
                  <a:srgbClr val="FF00FF"/>
                </a:solidFill>
              </a:rPr>
              <a:t>bào</a:t>
            </a:r>
            <a:r>
              <a:rPr>
                <a:solidFill>
                  <a:srgbClr val="FF00FF"/>
                </a:solidFill>
              </a:rPr>
              <a:t> </a:t>
            </a:r>
            <a:r>
              <a:rPr err="1">
                <a:solidFill>
                  <a:srgbClr val="FF00FF"/>
                </a:solidFill>
              </a:rPr>
              <a:t>bao</a:t>
            </a:r>
            <a:r>
              <a:rPr>
                <a:solidFill>
                  <a:srgbClr val="FF00FF"/>
                </a:solidFill>
              </a:rPr>
              <a:t> </a:t>
            </a:r>
            <a:r>
              <a:rPr err="1">
                <a:solidFill>
                  <a:srgbClr val="FF00FF"/>
                </a:solidFill>
              </a:rPr>
              <a:t>bó</a:t>
            </a:r>
            <a:r>
              <a:rPr>
                <a:solidFill>
                  <a:srgbClr val="FF00FF"/>
                </a:solidFill>
              </a:rPr>
              <a:t> </a:t>
            </a:r>
            <a:r>
              <a:rPr err="1">
                <a:solidFill>
                  <a:srgbClr val="FF00FF"/>
                </a:solidFill>
              </a:rPr>
              <a:t>mạch</a:t>
            </a:r>
            <a:r>
              <a:t>,</a:t>
            </a:r>
            <a:r>
              <a:rPr>
                <a:solidFill>
                  <a:srgbClr val="FF00FF"/>
                </a:solidFill>
              </a:rPr>
              <a:t> </a:t>
            </a:r>
          </a:p>
        </p:txBody>
      </p:sp>
      <p:sp>
        <p:nvSpPr>
          <p:cNvPr id="17417" name="Text Box 17416"/>
          <p:cNvSpPr txBox="1"/>
          <p:nvPr/>
        </p:nvSpPr>
        <p:spPr>
          <a:xfrm>
            <a:off x="381000" y="2133600"/>
            <a:ext cx="1752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>
                <a:solidFill>
                  <a:srgbClr val="FF3300"/>
                </a:solidFill>
                <a:sym typeface="Wingdings" panose="05000000000000000000" pitchFamily="2" charset="2"/>
              </a:rPr>
              <a:t> </a:t>
            </a:r>
            <a:r>
              <a:rPr b="1" i="1" err="1">
                <a:solidFill>
                  <a:srgbClr val="0000FF"/>
                </a:solidFill>
                <a:sym typeface="Wingdings" panose="05000000000000000000" pitchFamily="2" charset="2"/>
              </a:rPr>
              <a:t>Diễn</a:t>
            </a:r>
            <a:r>
              <a:rPr b="1" i="1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b="1" i="1" err="1">
                <a:solidFill>
                  <a:srgbClr val="0000FF"/>
                </a:solidFill>
                <a:sym typeface="Wingdings" panose="05000000000000000000" pitchFamily="2" charset="2"/>
              </a:rPr>
              <a:t>biến</a:t>
            </a:r>
            <a:r>
              <a:rPr>
                <a:solidFill>
                  <a:srgbClr val="FF3300"/>
                </a:solidFill>
                <a:sym typeface="Wingdings" panose="05000000000000000000" pitchFamily="2" charset="2"/>
              </a:rPr>
              <a:t>:</a:t>
            </a:r>
          </a:p>
        </p:txBody>
      </p:sp>
      <p:sp>
        <p:nvSpPr>
          <p:cNvPr id="17418" name="Text Box 17417"/>
          <p:cNvSpPr txBox="1"/>
          <p:nvPr/>
        </p:nvSpPr>
        <p:spPr>
          <a:xfrm>
            <a:off x="152400" y="304800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>
                <a:solidFill>
                  <a:srgbClr val="FF3300"/>
                </a:solidFill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17419" name="Action Button: Forward or Next 17418" descr="Medium wood">
            <a:hlinkClick r:id="" action="ppaction://noaction"/>
          </p:cNvPr>
          <p:cNvSpPr/>
          <p:nvPr/>
        </p:nvSpPr>
        <p:spPr>
          <a:xfrm flipH="1">
            <a:off x="4572000" y="5181600"/>
            <a:ext cx="152400" cy="152400"/>
          </a:xfrm>
          <a:prstGeom prst="actionButtonForwardNext">
            <a:avLst/>
          </a:prstGeom>
          <a:blipFill rotWithShape="1">
            <a:blip r:embed="rId5"/>
          </a:blipFill>
          <a:ln w="9525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7427" name="Group 17426"/>
          <p:cNvGrpSpPr/>
          <p:nvPr/>
        </p:nvGrpSpPr>
        <p:grpSpPr>
          <a:xfrm>
            <a:off x="6324600" y="3276600"/>
            <a:ext cx="2438400" cy="2781300"/>
            <a:chOff x="3792" y="2304"/>
            <a:chExt cx="1536" cy="1752"/>
          </a:xfrm>
        </p:grpSpPr>
        <p:pic>
          <p:nvPicPr>
            <p:cNvPr id="17423" name="Picture 6" descr="laC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92" y="2304"/>
              <a:ext cx="1536" cy="1572"/>
            </a:xfrm>
            <a:prstGeom prst="rect">
              <a:avLst/>
            </a:prstGeom>
            <a:noFill/>
            <a:ln w="317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7421" name="Rectangle 7"/>
            <p:cNvSpPr/>
            <p:nvPr/>
          </p:nvSpPr>
          <p:spPr>
            <a:xfrm>
              <a:off x="3792" y="3888"/>
              <a:ext cx="1536" cy="168"/>
            </a:xfrm>
            <a:prstGeom prst="rect">
              <a:avLst/>
            </a:prstGeom>
            <a:solidFill>
              <a:srgbClr val="99FF66"/>
            </a:solidFill>
            <a:ln w="317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/>
              <a:r>
                <a:rPr sz="1200" b="1">
                  <a:solidFill>
                    <a:srgbClr val="6600CC"/>
                  </a:solidFill>
                  <a:latin typeface="VNI-Times" pitchFamily="2" charset="0"/>
                </a:rPr>
                <a:t>CAÁU TRUÙC LAÙ THÖÏC VAÄT C</a:t>
              </a:r>
              <a:r>
                <a:rPr sz="1200" b="1" baseline="-25000">
                  <a:solidFill>
                    <a:srgbClr val="6600CC"/>
                  </a:solidFill>
                  <a:latin typeface="VNI-Times" pitchFamily="2" charset="0"/>
                </a:rPr>
                <a:t>4</a:t>
              </a:r>
            </a:p>
          </p:txBody>
        </p:sp>
        <p:sp>
          <p:nvSpPr>
            <p:cNvPr id="17424" name="Text Box 17423"/>
            <p:cNvSpPr txBox="1"/>
            <p:nvPr/>
          </p:nvSpPr>
          <p:spPr>
            <a:xfrm>
              <a:off x="4944" y="2640"/>
              <a:ext cx="384" cy="135"/>
            </a:xfrm>
            <a:prstGeom prst="rect">
              <a:avLst/>
            </a:prstGeom>
            <a:solidFill>
              <a:srgbClr val="F8F8F8"/>
            </a:solidFill>
            <a:ln w="57150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800" b="1" err="1">
                  <a:solidFill>
                    <a:srgbClr val="A22700"/>
                  </a:solidFill>
                </a:rPr>
                <a:t>mô</a:t>
              </a:r>
              <a:r>
                <a:rPr sz="800" b="1">
                  <a:solidFill>
                    <a:srgbClr val="A22700"/>
                  </a:solidFill>
                </a:rPr>
                <a:t> </a:t>
              </a:r>
              <a:r>
                <a:rPr sz="800" b="1" err="1">
                  <a:solidFill>
                    <a:srgbClr val="A22700"/>
                  </a:solidFill>
                </a:rPr>
                <a:t>giậu</a:t>
              </a:r>
              <a:endParaRPr sz="800" b="1">
                <a:solidFill>
                  <a:srgbClr val="A22700"/>
                </a:solidFill>
              </a:endParaRPr>
            </a:p>
          </p:txBody>
        </p:sp>
      </p:grp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6" grpId="0"/>
      <p:bldP spid="174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anchor="ctr" anchorCtr="0"/>
          <a:lstStyle/>
          <a:p>
            <a:endParaRPr/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/>
        <p:txBody>
          <a:bodyPr vert="horz" wrap="square" lIns="91440" tIns="45720" rIns="91440" bIns="45720" anchor="t" anchorCtr="0"/>
          <a:lstStyle/>
          <a:p>
            <a:endParaRPr/>
          </a:p>
        </p:txBody>
      </p:sp>
      <p:sp>
        <p:nvSpPr>
          <p:cNvPr id="18436" name="Rectangle 6"/>
          <p:cNvSpPr/>
          <p:nvPr/>
        </p:nvSpPr>
        <p:spPr>
          <a:xfrm>
            <a:off x="0" y="0"/>
            <a:ext cx="1749425" cy="685800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anchor="ctr" anchorCtr="0"/>
          <a:lstStyle/>
          <a:p>
            <a:pPr algn="ctr"/>
            <a:r>
              <a:rPr sz="2400" b="1">
                <a:solidFill>
                  <a:srgbClr val="6600CC"/>
                </a:solidFill>
                <a:latin typeface="VNI-Times" pitchFamily="2" charset="0"/>
              </a:rPr>
              <a:t>PHA</a:t>
            </a:r>
            <a:br>
              <a:rPr sz="2400" b="1">
                <a:solidFill>
                  <a:srgbClr val="6600CC"/>
                </a:solidFill>
                <a:latin typeface="VNI-Times" pitchFamily="2" charset="0"/>
              </a:rPr>
            </a:br>
            <a:r>
              <a:rPr sz="2400" b="1">
                <a:solidFill>
                  <a:srgbClr val="6600CC"/>
                </a:solidFill>
                <a:latin typeface="VNI-Times" pitchFamily="2" charset="0"/>
              </a:rPr>
              <a:t/>
            </a:r>
            <a:br>
              <a:rPr sz="2400" b="1">
                <a:solidFill>
                  <a:srgbClr val="6600CC"/>
                </a:solidFill>
                <a:latin typeface="VNI-Times" pitchFamily="2" charset="0"/>
              </a:rPr>
            </a:br>
            <a:r>
              <a:rPr sz="2400" b="1">
                <a:solidFill>
                  <a:srgbClr val="6600CC"/>
                </a:solidFill>
                <a:latin typeface="VNI-Times" pitchFamily="2" charset="0"/>
              </a:rPr>
              <a:t>TOÁI</a:t>
            </a:r>
            <a:br>
              <a:rPr sz="2400" b="1">
                <a:solidFill>
                  <a:srgbClr val="6600CC"/>
                </a:solidFill>
                <a:latin typeface="VNI-Times" pitchFamily="2" charset="0"/>
              </a:rPr>
            </a:br>
            <a:r>
              <a:rPr sz="2400" b="1">
                <a:solidFill>
                  <a:srgbClr val="6600CC"/>
                </a:solidFill>
                <a:latin typeface="VNI-Times" pitchFamily="2" charset="0"/>
              </a:rPr>
              <a:t/>
            </a:r>
            <a:br>
              <a:rPr sz="2400" b="1">
                <a:solidFill>
                  <a:srgbClr val="6600CC"/>
                </a:solidFill>
                <a:latin typeface="VNI-Times" pitchFamily="2" charset="0"/>
              </a:rPr>
            </a:br>
            <a:r>
              <a:rPr sz="2400" b="1">
                <a:solidFill>
                  <a:srgbClr val="6600CC"/>
                </a:solidFill>
                <a:latin typeface="VNI-Times" pitchFamily="2" charset="0"/>
              </a:rPr>
              <a:t>TRONG</a:t>
            </a:r>
            <a:br>
              <a:rPr sz="2400" b="1">
                <a:solidFill>
                  <a:srgbClr val="6600CC"/>
                </a:solidFill>
                <a:latin typeface="VNI-Times" pitchFamily="2" charset="0"/>
              </a:rPr>
            </a:br>
            <a:r>
              <a:rPr sz="2400" b="1">
                <a:solidFill>
                  <a:srgbClr val="6600CC"/>
                </a:solidFill>
                <a:latin typeface="VNI-Times" pitchFamily="2" charset="0"/>
              </a:rPr>
              <a:t/>
            </a:r>
            <a:br>
              <a:rPr sz="2400" b="1">
                <a:solidFill>
                  <a:srgbClr val="6600CC"/>
                </a:solidFill>
                <a:latin typeface="VNI-Times" pitchFamily="2" charset="0"/>
              </a:rPr>
            </a:br>
            <a:r>
              <a:rPr sz="2400" b="1">
                <a:solidFill>
                  <a:srgbClr val="6600CC"/>
                </a:solidFill>
                <a:latin typeface="VNI-Times" pitchFamily="2" charset="0"/>
              </a:rPr>
              <a:t>QUANG</a:t>
            </a:r>
            <a:br>
              <a:rPr sz="2400" b="1">
                <a:solidFill>
                  <a:srgbClr val="6600CC"/>
                </a:solidFill>
                <a:latin typeface="VNI-Times" pitchFamily="2" charset="0"/>
              </a:rPr>
            </a:br>
            <a:r>
              <a:rPr sz="2400" b="1">
                <a:solidFill>
                  <a:srgbClr val="6600CC"/>
                </a:solidFill>
                <a:latin typeface="VNI-Times" pitchFamily="2" charset="0"/>
              </a:rPr>
              <a:t/>
            </a:r>
            <a:br>
              <a:rPr sz="2400" b="1">
                <a:solidFill>
                  <a:srgbClr val="6600CC"/>
                </a:solidFill>
                <a:latin typeface="VNI-Times" pitchFamily="2" charset="0"/>
              </a:rPr>
            </a:br>
            <a:r>
              <a:rPr sz="2400" b="1">
                <a:solidFill>
                  <a:srgbClr val="6600CC"/>
                </a:solidFill>
                <a:latin typeface="VNI-Times" pitchFamily="2" charset="0"/>
              </a:rPr>
              <a:t>HÔÏP</a:t>
            </a:r>
            <a:br>
              <a:rPr sz="2400" b="1">
                <a:solidFill>
                  <a:srgbClr val="6600CC"/>
                </a:solidFill>
                <a:latin typeface="VNI-Times" pitchFamily="2" charset="0"/>
              </a:rPr>
            </a:br>
            <a:r>
              <a:rPr sz="2400" b="1">
                <a:solidFill>
                  <a:srgbClr val="6600CC"/>
                </a:solidFill>
                <a:latin typeface="VNI-Times" pitchFamily="2" charset="0"/>
              </a:rPr>
              <a:t/>
            </a:r>
            <a:br>
              <a:rPr sz="2400" b="1">
                <a:solidFill>
                  <a:srgbClr val="6600CC"/>
                </a:solidFill>
                <a:latin typeface="VNI-Times" pitchFamily="2" charset="0"/>
              </a:rPr>
            </a:br>
            <a:r>
              <a:rPr sz="2400" b="1">
                <a:solidFill>
                  <a:srgbClr val="6600CC"/>
                </a:solidFill>
                <a:latin typeface="VNI-Times" pitchFamily="2" charset="0"/>
              </a:rPr>
              <a:t>ÔÛ</a:t>
            </a:r>
            <a:br>
              <a:rPr sz="2400" b="1">
                <a:solidFill>
                  <a:srgbClr val="6600CC"/>
                </a:solidFill>
                <a:latin typeface="VNI-Times" pitchFamily="2" charset="0"/>
              </a:rPr>
            </a:br>
            <a:r>
              <a:rPr sz="2400" b="1">
                <a:solidFill>
                  <a:srgbClr val="6600CC"/>
                </a:solidFill>
                <a:latin typeface="VNI-Times" pitchFamily="2" charset="0"/>
              </a:rPr>
              <a:t/>
            </a:r>
            <a:br>
              <a:rPr sz="2400" b="1">
                <a:solidFill>
                  <a:srgbClr val="6600CC"/>
                </a:solidFill>
                <a:latin typeface="VNI-Times" pitchFamily="2" charset="0"/>
              </a:rPr>
            </a:br>
            <a:r>
              <a:rPr sz="2400" b="1">
                <a:solidFill>
                  <a:srgbClr val="6600CC"/>
                </a:solidFill>
                <a:latin typeface="VNI-Times" pitchFamily="2" charset="0"/>
              </a:rPr>
              <a:t>THÖÏC</a:t>
            </a:r>
            <a:br>
              <a:rPr sz="2400" b="1">
                <a:solidFill>
                  <a:srgbClr val="6600CC"/>
                </a:solidFill>
                <a:latin typeface="VNI-Times" pitchFamily="2" charset="0"/>
              </a:rPr>
            </a:br>
            <a:r>
              <a:rPr sz="2400" b="1">
                <a:solidFill>
                  <a:srgbClr val="6600CC"/>
                </a:solidFill>
                <a:latin typeface="VNI-Times" pitchFamily="2" charset="0"/>
              </a:rPr>
              <a:t/>
            </a:r>
            <a:br>
              <a:rPr sz="2400" b="1">
                <a:solidFill>
                  <a:srgbClr val="6600CC"/>
                </a:solidFill>
                <a:latin typeface="VNI-Times" pitchFamily="2" charset="0"/>
              </a:rPr>
            </a:br>
            <a:r>
              <a:rPr sz="2400" b="1">
                <a:solidFill>
                  <a:srgbClr val="6600CC"/>
                </a:solidFill>
                <a:latin typeface="VNI-Times" pitchFamily="2" charset="0"/>
              </a:rPr>
              <a:t>VAÄT</a:t>
            </a:r>
            <a:br>
              <a:rPr sz="2400" b="1">
                <a:solidFill>
                  <a:srgbClr val="6600CC"/>
                </a:solidFill>
                <a:latin typeface="VNI-Times" pitchFamily="2" charset="0"/>
              </a:rPr>
            </a:br>
            <a:r>
              <a:rPr sz="2400" b="1">
                <a:solidFill>
                  <a:srgbClr val="6600CC"/>
                </a:solidFill>
                <a:latin typeface="VNI-Times" pitchFamily="2" charset="0"/>
              </a:rPr>
              <a:t/>
            </a:r>
            <a:br>
              <a:rPr sz="2400" b="1">
                <a:solidFill>
                  <a:srgbClr val="6600CC"/>
                </a:solidFill>
                <a:latin typeface="VNI-Times" pitchFamily="2" charset="0"/>
              </a:rPr>
            </a:br>
            <a:r>
              <a:rPr sz="2400" b="1">
                <a:solidFill>
                  <a:srgbClr val="6600CC"/>
                </a:solidFill>
                <a:latin typeface="VNI-Times" pitchFamily="2" charset="0"/>
              </a:rPr>
              <a:t>C</a:t>
            </a:r>
            <a:r>
              <a:rPr sz="2400" b="1" baseline="-25000">
                <a:solidFill>
                  <a:srgbClr val="6600CC"/>
                </a:solidFill>
                <a:latin typeface="VNI-Times" pitchFamily="2" charset="0"/>
              </a:rPr>
              <a:t>4</a:t>
            </a:r>
          </a:p>
        </p:txBody>
      </p:sp>
      <p:pic>
        <p:nvPicPr>
          <p:cNvPr id="18437" name="Picture 7" descr="phatoiC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8" y="0"/>
            <a:ext cx="741521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0" name="Text Box 8"/>
          <p:cNvSpPr txBox="1"/>
          <p:nvPr/>
        </p:nvSpPr>
        <p:spPr>
          <a:xfrm>
            <a:off x="4019550" y="471488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>
                <a:latin typeface="VNI-Times" pitchFamily="2" charset="0"/>
              </a:rPr>
              <a:t>CO</a:t>
            </a:r>
            <a:r>
              <a:rPr sz="2400" b="1" baseline="-25000">
                <a:latin typeface="VNI-Times" pitchFamily="2" charset="0"/>
              </a:rPr>
              <a:t>2</a:t>
            </a:r>
          </a:p>
        </p:txBody>
      </p:sp>
      <p:sp>
        <p:nvSpPr>
          <p:cNvPr id="23561" name="Arc 9"/>
          <p:cNvSpPr/>
          <p:nvPr/>
        </p:nvSpPr>
        <p:spPr>
          <a:xfrm flipH="1">
            <a:off x="4324350" y="1143000"/>
            <a:ext cx="533400" cy="685800"/>
          </a:xfrm>
          <a:custGeom>
            <a:avLst/>
            <a:gdLst>
              <a:gd name="txL" fmla="*/ 0 w 22588"/>
              <a:gd name="txT" fmla="*/ 0 h 21600"/>
              <a:gd name="txR" fmla="*/ 22588 w 22588"/>
              <a:gd name="txB" fmla="*/ 21600 h 21600"/>
            </a:gdLst>
            <a:ahLst/>
            <a:cxnLst>
              <a:cxn ang="0">
                <a:pos x="0" y="735870"/>
              </a:cxn>
              <a:cxn ang="0">
                <a:pos x="297442799" y="691329076"/>
              </a:cxn>
              <a:cxn ang="0">
                <a:pos x="13010187" y="691329076"/>
              </a:cxn>
            </a:cxnLst>
            <a:rect l="txL" t="txT" r="txR" b="txB"/>
            <a:pathLst>
              <a:path w="22588" h="21600" fill="none">
                <a:moveTo>
                  <a:pt x="-1" y="22"/>
                </a:moveTo>
                <a:cubicBezTo>
                  <a:pt x="329" y="7"/>
                  <a:pt x="658" y="-1"/>
                  <a:pt x="988" y="0"/>
                </a:cubicBezTo>
                <a:cubicBezTo>
                  <a:pt x="12917" y="0"/>
                  <a:pt x="22588" y="9670"/>
                  <a:pt x="22588" y="21600"/>
                </a:cubicBezTo>
              </a:path>
              <a:path w="22588" h="21600" stroke="0">
                <a:moveTo>
                  <a:pt x="-1" y="22"/>
                </a:moveTo>
                <a:cubicBezTo>
                  <a:pt x="329" y="7"/>
                  <a:pt x="658" y="-1"/>
                  <a:pt x="988" y="0"/>
                </a:cubicBezTo>
                <a:cubicBezTo>
                  <a:pt x="12917" y="0"/>
                  <a:pt x="22588" y="9670"/>
                  <a:pt x="22588" y="21600"/>
                </a:cubicBezTo>
                <a:lnTo>
                  <a:pt x="988" y="21600"/>
                </a:lnTo>
                <a:close/>
              </a:path>
            </a:pathLst>
          </a:custGeom>
          <a:noFill/>
          <a:ln w="57150" cap="flat" cmpd="sng">
            <a:solidFill>
              <a:srgbClr val="CC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 anchorCtr="0"/>
          <a:lstStyle/>
          <a:p>
            <a:endParaRPr sz="1800"/>
          </a:p>
        </p:txBody>
      </p:sp>
      <p:sp>
        <p:nvSpPr>
          <p:cNvPr id="23562" name="Line 10"/>
          <p:cNvSpPr/>
          <p:nvPr/>
        </p:nvSpPr>
        <p:spPr>
          <a:xfrm>
            <a:off x="4400550" y="914400"/>
            <a:ext cx="0" cy="457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63" name="Text Box 11"/>
          <p:cNvSpPr txBox="1"/>
          <p:nvPr/>
        </p:nvSpPr>
        <p:spPr>
          <a:xfrm>
            <a:off x="6096000" y="3581400"/>
            <a:ext cx="1981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400" b="1" err="1">
                <a:latin typeface="VNI-Times" pitchFamily="2" charset="0"/>
              </a:rPr>
              <a:t>Chaát</a:t>
            </a:r>
            <a:r>
              <a:rPr sz="2400" b="1">
                <a:latin typeface="VNI-Times" pitchFamily="2" charset="0"/>
              </a:rPr>
              <a:t> 3C</a:t>
            </a:r>
          </a:p>
          <a:p>
            <a:pPr algn="ctr"/>
            <a:r>
              <a:rPr b="1">
                <a:latin typeface="VNI-Times" pitchFamily="2" charset="0"/>
              </a:rPr>
              <a:t>(</a:t>
            </a:r>
            <a:r>
              <a:rPr b="1" err="1">
                <a:latin typeface="VNI-Times" pitchFamily="2" charset="0"/>
              </a:rPr>
              <a:t>Axit</a:t>
            </a:r>
            <a:r>
              <a:rPr b="1">
                <a:latin typeface="VNI-Times" pitchFamily="2" charset="0"/>
              </a:rPr>
              <a:t> </a:t>
            </a:r>
            <a:r>
              <a:rPr b="1" err="1">
                <a:latin typeface="VNI-Times" pitchFamily="2" charset="0"/>
              </a:rPr>
              <a:t>Pyruvic</a:t>
            </a:r>
            <a:r>
              <a:rPr b="1">
                <a:latin typeface="VNI-Times" pitchFamily="2" charset="0"/>
              </a:rPr>
              <a:t>)</a:t>
            </a:r>
          </a:p>
        </p:txBody>
      </p:sp>
      <p:sp>
        <p:nvSpPr>
          <p:cNvPr id="23564" name="Text Box 12"/>
          <p:cNvSpPr txBox="1"/>
          <p:nvPr/>
        </p:nvSpPr>
        <p:spPr>
          <a:xfrm>
            <a:off x="3600450" y="38100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>
                <a:latin typeface="VNI-Times" pitchFamily="2" charset="0"/>
              </a:rPr>
              <a:t>CO</a:t>
            </a:r>
            <a:r>
              <a:rPr sz="2400" b="1" baseline="-25000">
                <a:latin typeface="VNI-Times" pitchFamily="2" charset="0"/>
              </a:rPr>
              <a:t>2</a:t>
            </a:r>
          </a:p>
        </p:txBody>
      </p:sp>
      <p:sp>
        <p:nvSpPr>
          <p:cNvPr id="23565" name="Arc 13"/>
          <p:cNvSpPr/>
          <p:nvPr/>
        </p:nvSpPr>
        <p:spPr>
          <a:xfrm>
            <a:off x="5630863" y="1143000"/>
            <a:ext cx="793750" cy="2590800"/>
          </a:xfrm>
          <a:custGeom>
            <a:avLst/>
            <a:gdLst>
              <a:gd name="txL" fmla="*/ 0 w 25373"/>
              <a:gd name="txT" fmla="*/ 0 h 21600"/>
              <a:gd name="txR" fmla="*/ 25373 w 25373"/>
              <a:gd name="txB" fmla="*/ 21600 h 21600"/>
            </a:gdLst>
            <a:ahLst/>
            <a:cxnLst>
              <a:cxn ang="0">
                <a:pos x="0" y="574632275"/>
              </a:cxn>
              <a:cxn ang="0">
                <a:pos x="776796740" y="2147483647"/>
              </a:cxn>
              <a:cxn ang="0">
                <a:pos x="115694040" y="2147483647"/>
              </a:cxn>
            </a:cxnLst>
            <a:rect l="txL" t="txT" r="txR" b="txB"/>
            <a:pathLst>
              <a:path w="25373" h="21600" fill="none">
                <a:moveTo>
                  <a:pt x="0" y="333"/>
                </a:moveTo>
                <a:cubicBezTo>
                  <a:pt x="1247" y="111"/>
                  <a:pt x="2512" y="-1"/>
                  <a:pt x="3779" y="0"/>
                </a:cubicBezTo>
                <a:cubicBezTo>
                  <a:pt x="15507" y="0"/>
                  <a:pt x="25092" y="9359"/>
                  <a:pt x="25372" y="21084"/>
                </a:cubicBezTo>
              </a:path>
              <a:path w="25373" h="21600" stroke="0">
                <a:moveTo>
                  <a:pt x="0" y="333"/>
                </a:moveTo>
                <a:cubicBezTo>
                  <a:pt x="1247" y="111"/>
                  <a:pt x="2512" y="-1"/>
                  <a:pt x="3779" y="0"/>
                </a:cubicBezTo>
                <a:cubicBezTo>
                  <a:pt x="15507" y="0"/>
                  <a:pt x="25092" y="9359"/>
                  <a:pt x="25372" y="21084"/>
                </a:cubicBezTo>
                <a:lnTo>
                  <a:pt x="3779" y="21600"/>
                </a:lnTo>
                <a:close/>
              </a:path>
            </a:pathLst>
          </a:custGeom>
          <a:noFill/>
          <a:ln w="57150" cap="flat" cmpd="sng">
            <a:solidFill>
              <a:srgbClr val="CC00FF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wrap="none" anchor="ctr" anchorCtr="0"/>
          <a:lstStyle/>
          <a:p>
            <a:endParaRPr sz="1800"/>
          </a:p>
        </p:txBody>
      </p:sp>
      <p:grpSp>
        <p:nvGrpSpPr>
          <p:cNvPr id="3" name="Group 14"/>
          <p:cNvGrpSpPr/>
          <p:nvPr/>
        </p:nvGrpSpPr>
        <p:grpSpPr>
          <a:xfrm>
            <a:off x="4495800" y="2743200"/>
            <a:ext cx="1738313" cy="1195388"/>
            <a:chOff x="2880" y="1776"/>
            <a:chExt cx="1008" cy="720"/>
          </a:xfrm>
        </p:grpSpPr>
        <p:sp>
          <p:nvSpPr>
            <p:cNvPr id="18445" name="Arc 15"/>
            <p:cNvSpPr/>
            <p:nvPr/>
          </p:nvSpPr>
          <p:spPr>
            <a:xfrm flipH="1" flipV="1">
              <a:off x="2976" y="2352"/>
              <a:ext cx="912" cy="144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 cap="flat" cmpd="sng">
              <a:solidFill>
                <a:srgbClr val="CC00FF"/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 rot="10800000" wrap="none" anchor="ctr" anchorCtr="0"/>
            <a:lstStyle/>
            <a:p>
              <a:endParaRPr sz="1800"/>
            </a:p>
          </p:txBody>
        </p:sp>
        <p:sp>
          <p:nvSpPr>
            <p:cNvPr id="18446" name="Line 16"/>
            <p:cNvSpPr/>
            <p:nvPr/>
          </p:nvSpPr>
          <p:spPr>
            <a:xfrm>
              <a:off x="2880" y="1776"/>
              <a:ext cx="96" cy="576"/>
            </a:xfrm>
            <a:prstGeom prst="line">
              <a:avLst/>
            </a:prstGeom>
            <a:ln w="57150" cap="flat" cmpd="sng">
              <a:solidFill>
                <a:srgbClr val="CC00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3569" name="Line 17"/>
          <p:cNvSpPr/>
          <p:nvPr/>
        </p:nvSpPr>
        <p:spPr>
          <a:xfrm flipH="1">
            <a:off x="4114800" y="3638550"/>
            <a:ext cx="495300" cy="24765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448" name="Arc 18"/>
          <p:cNvSpPr/>
          <p:nvPr/>
        </p:nvSpPr>
        <p:spPr>
          <a:xfrm flipV="1">
            <a:off x="5430838" y="5334000"/>
            <a:ext cx="2112962" cy="533400"/>
          </a:xfrm>
          <a:custGeom>
            <a:avLst/>
            <a:gdLst>
              <a:gd name="txL" fmla="*/ 0 w 31697"/>
              <a:gd name="txT" fmla="*/ 0 h 21600"/>
              <a:gd name="txR" fmla="*/ 31697 w 31697"/>
              <a:gd name="txB" fmla="*/ 21600 h 21600"/>
            </a:gdLst>
            <a:ahLst/>
            <a:cxnLst>
              <a:cxn ang="0">
                <a:pos x="0" y="32334239"/>
              </a:cxn>
              <a:cxn ang="0">
                <a:pos x="2147483647" y="278807585"/>
              </a:cxn>
              <a:cxn ang="0">
                <a:pos x="2147483647" y="278807585"/>
              </a:cxn>
            </a:cxnLst>
            <a:rect l="txL" t="txT" r="txR" b="txB"/>
            <a:pathLst>
              <a:path w="31697" h="21600" fill="none">
                <a:moveTo>
                  <a:pt x="0" y="2505"/>
                </a:moveTo>
                <a:cubicBezTo>
                  <a:pt x="3111" y="859"/>
                  <a:pt x="6577" y="-1"/>
                  <a:pt x="10097" y="0"/>
                </a:cubicBezTo>
                <a:cubicBezTo>
                  <a:pt x="22026" y="0"/>
                  <a:pt x="31697" y="9670"/>
                  <a:pt x="31697" y="21600"/>
                </a:cubicBezTo>
              </a:path>
              <a:path w="31697" h="21600" stroke="0">
                <a:moveTo>
                  <a:pt x="0" y="2505"/>
                </a:moveTo>
                <a:cubicBezTo>
                  <a:pt x="3111" y="859"/>
                  <a:pt x="6577" y="-1"/>
                  <a:pt x="10097" y="0"/>
                </a:cubicBezTo>
                <a:cubicBezTo>
                  <a:pt x="22026" y="0"/>
                  <a:pt x="31697" y="9670"/>
                  <a:pt x="31697" y="21600"/>
                </a:cubicBezTo>
                <a:lnTo>
                  <a:pt x="10097" y="21600"/>
                </a:lnTo>
                <a:close/>
              </a:path>
            </a:pathLst>
          </a:custGeom>
          <a:noFill/>
          <a:ln w="57150" cap="flat" cmpd="sng">
            <a:solidFill>
              <a:srgbClr val="3399FF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rot="10800000" wrap="none" anchor="ctr" anchorCtr="0"/>
          <a:lstStyle/>
          <a:p>
            <a:endParaRPr sz="1800"/>
          </a:p>
        </p:txBody>
      </p:sp>
      <p:sp>
        <p:nvSpPr>
          <p:cNvPr id="23571" name="Arc 19"/>
          <p:cNvSpPr/>
          <p:nvPr/>
        </p:nvSpPr>
        <p:spPr>
          <a:xfrm rot="-647727">
            <a:off x="5183188" y="4359275"/>
            <a:ext cx="2287587" cy="898525"/>
          </a:xfrm>
          <a:custGeom>
            <a:avLst/>
            <a:gdLst>
              <a:gd name="txL" fmla="*/ 0 w 29728"/>
              <a:gd name="txT" fmla="*/ 0 h 21600"/>
              <a:gd name="txR" fmla="*/ 29728 w 29728"/>
              <a:gd name="txB" fmla="*/ 21600 h 21600"/>
            </a:gdLst>
            <a:ahLst/>
            <a:cxnLst>
              <a:cxn ang="0">
                <a:pos x="0" y="67858643"/>
              </a:cxn>
              <a:cxn ang="0">
                <a:pos x="2147483647" y="923008807"/>
              </a:cxn>
              <a:cxn ang="0">
                <a:pos x="2147483647" y="923008807"/>
              </a:cxn>
            </a:cxnLst>
            <a:rect l="txL" t="txT" r="txR" b="txB"/>
            <a:pathLst>
              <a:path w="29728" h="21600" fill="none">
                <a:moveTo>
                  <a:pt x="-1" y="1587"/>
                </a:moveTo>
                <a:cubicBezTo>
                  <a:pt x="2581" y="539"/>
                  <a:pt x="5341" y="-1"/>
                  <a:pt x="8128" y="0"/>
                </a:cubicBezTo>
                <a:cubicBezTo>
                  <a:pt x="20057" y="0"/>
                  <a:pt x="29728" y="9670"/>
                  <a:pt x="29728" y="21600"/>
                </a:cubicBezTo>
              </a:path>
              <a:path w="29728" h="21600" stroke="0">
                <a:moveTo>
                  <a:pt x="-1" y="1587"/>
                </a:moveTo>
                <a:cubicBezTo>
                  <a:pt x="2581" y="539"/>
                  <a:pt x="5341" y="-1"/>
                  <a:pt x="8128" y="0"/>
                </a:cubicBezTo>
                <a:cubicBezTo>
                  <a:pt x="20057" y="0"/>
                  <a:pt x="29728" y="9670"/>
                  <a:pt x="29728" y="21600"/>
                </a:cubicBezTo>
                <a:lnTo>
                  <a:pt x="8128" y="21600"/>
                </a:lnTo>
                <a:close/>
              </a:path>
            </a:pathLst>
          </a:custGeom>
          <a:noFill/>
          <a:ln w="57150" cap="flat" cmpd="sng">
            <a:solidFill>
              <a:srgbClr val="3399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 anchorCtr="0"/>
          <a:lstStyle/>
          <a:p>
            <a:pPr algn="ctr"/>
            <a:endParaRPr sz="1800">
              <a:solidFill>
                <a:srgbClr val="66CCFF"/>
              </a:solidFill>
            </a:endParaRPr>
          </a:p>
        </p:txBody>
      </p:sp>
      <p:sp>
        <p:nvSpPr>
          <p:cNvPr id="23572" name="Arc 20"/>
          <p:cNvSpPr/>
          <p:nvPr/>
        </p:nvSpPr>
        <p:spPr>
          <a:xfrm flipH="1">
            <a:off x="4768850" y="4781550"/>
            <a:ext cx="488950" cy="693738"/>
          </a:xfrm>
          <a:custGeom>
            <a:avLst/>
            <a:gdLst>
              <a:gd name="txL" fmla="*/ 0 w 21600"/>
              <a:gd name="txT" fmla="*/ 0 h 30067"/>
              <a:gd name="txR" fmla="*/ 21600 w 21600"/>
              <a:gd name="txB" fmla="*/ 30067 h 30067"/>
            </a:gdLst>
            <a:ahLst/>
            <a:cxnLst>
              <a:cxn ang="0">
                <a:pos x="183767671" y="0"/>
              </a:cxn>
              <a:cxn ang="0">
                <a:pos x="175868777" y="450455062"/>
              </a:cxn>
              <a:cxn ang="0">
                <a:pos x="0" y="219961520"/>
              </a:cxn>
            </a:cxnLst>
            <a:rect l="txL" t="txT" r="txR" b="txB"/>
            <a:pathLst>
              <a:path w="21600" h="30067" fill="none">
                <a:moveTo>
                  <a:pt x="15842" y="0"/>
                </a:moveTo>
                <a:cubicBezTo>
                  <a:pt x="19543" y="3993"/>
                  <a:pt x="21600" y="9237"/>
                  <a:pt x="21600" y="14682"/>
                </a:cubicBezTo>
                <a:cubicBezTo>
                  <a:pt x="21600" y="20465"/>
                  <a:pt x="19280" y="26007"/>
                  <a:pt x="15161" y="30066"/>
                </a:cubicBezTo>
              </a:path>
              <a:path w="21600" h="30067" stroke="0">
                <a:moveTo>
                  <a:pt x="15842" y="0"/>
                </a:moveTo>
                <a:cubicBezTo>
                  <a:pt x="19543" y="3993"/>
                  <a:pt x="21600" y="9237"/>
                  <a:pt x="21600" y="14682"/>
                </a:cubicBezTo>
                <a:cubicBezTo>
                  <a:pt x="21600" y="20465"/>
                  <a:pt x="19280" y="26007"/>
                  <a:pt x="15161" y="30066"/>
                </a:cubicBezTo>
                <a:lnTo>
                  <a:pt x="0" y="14682"/>
                </a:lnTo>
                <a:close/>
              </a:path>
            </a:pathLst>
          </a:custGeom>
          <a:noFill/>
          <a:ln w="57150" cap="flat" cmpd="sng">
            <a:solidFill>
              <a:srgbClr val="3399FF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wrap="none" anchor="ctr" anchorCtr="0"/>
          <a:lstStyle/>
          <a:p>
            <a:endParaRPr sz="1800"/>
          </a:p>
        </p:txBody>
      </p:sp>
      <p:sp>
        <p:nvSpPr>
          <p:cNvPr id="23573" name="Text Box 21"/>
          <p:cNvSpPr txBox="1"/>
          <p:nvPr/>
        </p:nvSpPr>
        <p:spPr>
          <a:xfrm>
            <a:off x="7086600" y="49530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>
                <a:latin typeface="VNI-Times" pitchFamily="2" charset="0"/>
              </a:rPr>
              <a:t>APG</a:t>
            </a:r>
            <a:endParaRPr sz="2400" b="1" baseline="-25000">
              <a:latin typeface="VNI-Times" pitchFamily="2" charset="0"/>
            </a:endParaRPr>
          </a:p>
        </p:txBody>
      </p:sp>
      <p:sp>
        <p:nvSpPr>
          <p:cNvPr id="23574" name="Text Box 22"/>
          <p:cNvSpPr txBox="1"/>
          <p:nvPr/>
        </p:nvSpPr>
        <p:spPr>
          <a:xfrm>
            <a:off x="4724400" y="53721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err="1">
                <a:latin typeface="VNI-Times" pitchFamily="2" charset="0"/>
              </a:rPr>
              <a:t>AlPG</a:t>
            </a:r>
            <a:endParaRPr sz="2400" b="1" baseline="-25000">
              <a:latin typeface="VNI-Times" pitchFamily="2" charset="0"/>
            </a:endParaRPr>
          </a:p>
        </p:txBody>
      </p:sp>
      <p:sp>
        <p:nvSpPr>
          <p:cNvPr id="23575" name="Text Box 23"/>
          <p:cNvSpPr txBox="1"/>
          <p:nvPr/>
        </p:nvSpPr>
        <p:spPr>
          <a:xfrm>
            <a:off x="3505200" y="4343400"/>
            <a:ext cx="182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>
                <a:latin typeface="VNI-Times" pitchFamily="2" charset="0"/>
              </a:rPr>
              <a:t>Rib-1,5-ñiP</a:t>
            </a:r>
            <a:endParaRPr sz="2400" b="1" baseline="-25000">
              <a:latin typeface="VNI-Times" pitchFamily="2" charset="0"/>
            </a:endParaRPr>
          </a:p>
        </p:txBody>
      </p:sp>
      <p:sp>
        <p:nvSpPr>
          <p:cNvPr id="23576" name="Line 24"/>
          <p:cNvSpPr/>
          <p:nvPr/>
        </p:nvSpPr>
        <p:spPr>
          <a:xfrm>
            <a:off x="4419600" y="4114800"/>
            <a:ext cx="1143000" cy="304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4" name="Group 25"/>
          <p:cNvGrpSpPr/>
          <p:nvPr/>
        </p:nvGrpSpPr>
        <p:grpSpPr>
          <a:xfrm>
            <a:off x="5314950" y="1697038"/>
            <a:ext cx="990600" cy="1274762"/>
            <a:chOff x="3264" y="768"/>
            <a:chExt cx="624" cy="803"/>
          </a:xfrm>
        </p:grpSpPr>
        <p:sp>
          <p:nvSpPr>
            <p:cNvPr id="18456" name="Oval 26"/>
            <p:cNvSpPr/>
            <p:nvPr/>
          </p:nvSpPr>
          <p:spPr>
            <a:xfrm>
              <a:off x="3312" y="768"/>
              <a:ext cx="528" cy="803"/>
            </a:xfrm>
            <a:prstGeom prst="ellipse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sz="1800"/>
            </a:p>
          </p:txBody>
        </p:sp>
        <p:sp>
          <p:nvSpPr>
            <p:cNvPr id="18457" name="Text Box 27"/>
            <p:cNvSpPr txBox="1"/>
            <p:nvPr/>
          </p:nvSpPr>
          <p:spPr>
            <a:xfrm>
              <a:off x="3264" y="816"/>
              <a:ext cx="624" cy="6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sz="1900" b="1">
                  <a:solidFill>
                    <a:srgbClr val="6600CC"/>
                  </a:solidFill>
                  <a:latin typeface="VNI-Times" pitchFamily="2" charset="0"/>
                </a:rPr>
                <a:t>CHU</a:t>
              </a:r>
            </a:p>
            <a:p>
              <a:pPr algn="ctr"/>
              <a:r>
                <a:rPr sz="1900" b="1">
                  <a:solidFill>
                    <a:srgbClr val="6600CC"/>
                  </a:solidFill>
                  <a:latin typeface="VNI-Times" pitchFamily="2" charset="0"/>
                </a:rPr>
                <a:t>TRÌNH</a:t>
              </a:r>
            </a:p>
            <a:p>
              <a:pPr algn="ctr"/>
              <a:r>
                <a:rPr sz="1900" b="1">
                  <a:solidFill>
                    <a:srgbClr val="6600CC"/>
                  </a:solidFill>
                  <a:latin typeface="VNI-Times" pitchFamily="2" charset="0"/>
                </a:rPr>
                <a:t>C</a:t>
              </a:r>
              <a:r>
                <a:rPr sz="1900" b="1" baseline="-25000">
                  <a:solidFill>
                    <a:srgbClr val="6600CC"/>
                  </a:solidFill>
                  <a:latin typeface="VNI-Times" pitchFamily="2" charset="0"/>
                </a:rPr>
                <a:t>4</a:t>
              </a:r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4819650" y="838200"/>
            <a:ext cx="819150" cy="457200"/>
            <a:chOff x="3048" y="528"/>
            <a:chExt cx="516" cy="288"/>
          </a:xfrm>
        </p:grpSpPr>
        <p:sp>
          <p:nvSpPr>
            <p:cNvPr id="18459" name="Rectangle 29"/>
            <p:cNvSpPr/>
            <p:nvPr/>
          </p:nvSpPr>
          <p:spPr>
            <a:xfrm>
              <a:off x="3084" y="576"/>
              <a:ext cx="480" cy="240"/>
            </a:xfrm>
            <a:prstGeom prst="rect">
              <a:avLst/>
            </a:prstGeom>
            <a:solidFill>
              <a:srgbClr val="66FFFF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sz="1800"/>
            </a:p>
          </p:txBody>
        </p:sp>
        <p:sp>
          <p:nvSpPr>
            <p:cNvPr id="18460" name="Text Box 30"/>
            <p:cNvSpPr txBox="1"/>
            <p:nvPr/>
          </p:nvSpPr>
          <p:spPr>
            <a:xfrm>
              <a:off x="3048" y="528"/>
              <a:ext cx="50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sz="2400" b="1">
                  <a:solidFill>
                    <a:srgbClr val="CC3300"/>
                  </a:solidFill>
                  <a:latin typeface="VNI-Times" pitchFamily="2" charset="0"/>
                </a:rPr>
                <a:t>PEP</a:t>
              </a:r>
            </a:p>
          </p:txBody>
        </p:sp>
      </p:grpSp>
      <p:grpSp>
        <p:nvGrpSpPr>
          <p:cNvPr id="6" name="Group 31"/>
          <p:cNvGrpSpPr/>
          <p:nvPr/>
        </p:nvGrpSpPr>
        <p:grpSpPr>
          <a:xfrm>
            <a:off x="5143500" y="4591050"/>
            <a:ext cx="2171700" cy="990600"/>
            <a:chOff x="3000" y="3024"/>
            <a:chExt cx="1368" cy="624"/>
          </a:xfrm>
        </p:grpSpPr>
        <p:sp>
          <p:nvSpPr>
            <p:cNvPr id="18462" name="Oval 32"/>
            <p:cNvSpPr/>
            <p:nvPr/>
          </p:nvSpPr>
          <p:spPr>
            <a:xfrm>
              <a:off x="3000" y="3024"/>
              <a:ext cx="1344" cy="624"/>
            </a:xfrm>
            <a:prstGeom prst="ellipse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sz="1800"/>
            </a:p>
          </p:txBody>
        </p:sp>
        <p:sp>
          <p:nvSpPr>
            <p:cNvPr id="18463" name="Text Box 33"/>
            <p:cNvSpPr txBox="1"/>
            <p:nvPr/>
          </p:nvSpPr>
          <p:spPr>
            <a:xfrm>
              <a:off x="3024" y="3120"/>
              <a:ext cx="1344" cy="4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sz="2100" b="1">
                  <a:solidFill>
                    <a:schemeClr val="accent2"/>
                  </a:solidFill>
                  <a:latin typeface="VNI-Times" pitchFamily="2" charset="0"/>
                </a:rPr>
                <a:t>CHU TRÌNH C</a:t>
              </a:r>
              <a:r>
                <a:rPr sz="2100" b="1" baseline="-25000">
                  <a:solidFill>
                    <a:schemeClr val="accent2"/>
                  </a:solidFill>
                  <a:latin typeface="VNI-Times" pitchFamily="2" charset="0"/>
                </a:rPr>
                <a:t>3</a:t>
              </a:r>
            </a:p>
            <a:p>
              <a:pPr algn="ctr"/>
              <a:r>
                <a:rPr sz="2100" b="1">
                  <a:solidFill>
                    <a:schemeClr val="accent2"/>
                  </a:solidFill>
                  <a:latin typeface="VNI-Times" pitchFamily="2" charset="0"/>
                </a:rPr>
                <a:t>(CANVIN)</a:t>
              </a:r>
            </a:p>
          </p:txBody>
        </p:sp>
      </p:grpSp>
      <p:grpSp>
        <p:nvGrpSpPr>
          <p:cNvPr id="7" name="Group 34"/>
          <p:cNvGrpSpPr/>
          <p:nvPr/>
        </p:nvGrpSpPr>
        <p:grpSpPr>
          <a:xfrm>
            <a:off x="3276600" y="1752600"/>
            <a:ext cx="2286000" cy="1066800"/>
            <a:chOff x="2160" y="1104"/>
            <a:chExt cx="1440" cy="672"/>
          </a:xfrm>
        </p:grpSpPr>
        <p:sp>
          <p:nvSpPr>
            <p:cNvPr id="18465" name="Rectangle 35"/>
            <p:cNvSpPr/>
            <p:nvPr/>
          </p:nvSpPr>
          <p:spPr>
            <a:xfrm>
              <a:off x="2160" y="1104"/>
              <a:ext cx="816" cy="288"/>
            </a:xfrm>
            <a:prstGeom prst="rect">
              <a:avLst/>
            </a:prstGeom>
            <a:solidFill>
              <a:srgbClr val="66FFFF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sz="1800"/>
            </a:p>
          </p:txBody>
        </p:sp>
        <p:sp>
          <p:nvSpPr>
            <p:cNvPr id="18466" name="Text Box 36"/>
            <p:cNvSpPr txBox="1"/>
            <p:nvPr/>
          </p:nvSpPr>
          <p:spPr>
            <a:xfrm>
              <a:off x="2160" y="1104"/>
              <a:ext cx="1440" cy="6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sz="2400" b="1" err="1">
                  <a:solidFill>
                    <a:srgbClr val="CC3300"/>
                  </a:solidFill>
                  <a:latin typeface="VNI-Times" pitchFamily="2" charset="0"/>
                </a:rPr>
                <a:t>Chaát</a:t>
              </a:r>
              <a:r>
                <a:rPr sz="2400" b="1">
                  <a:solidFill>
                    <a:srgbClr val="CC3300"/>
                  </a:solidFill>
                  <a:latin typeface="VNI-Times" pitchFamily="2" charset="0"/>
                </a:rPr>
                <a:t> 4C</a:t>
              </a:r>
            </a:p>
            <a:p>
              <a:r>
                <a:rPr b="1" err="1">
                  <a:latin typeface="VNI-Times" pitchFamily="2" charset="0"/>
                </a:rPr>
                <a:t>Axit</a:t>
              </a:r>
              <a:r>
                <a:rPr b="1">
                  <a:latin typeface="VNI-Times" pitchFamily="2" charset="0"/>
                </a:rPr>
                <a:t> </a:t>
              </a:r>
              <a:r>
                <a:rPr b="1" err="1">
                  <a:latin typeface="VNI-Times" pitchFamily="2" charset="0"/>
                </a:rPr>
                <a:t>OÂxaloâ</a:t>
              </a:r>
              <a:r>
                <a:rPr b="1">
                  <a:latin typeface="VNI-Times" pitchFamily="2" charset="0"/>
                </a:rPr>
                <a:t> </a:t>
              </a:r>
              <a:r>
                <a:rPr b="1" err="1">
                  <a:latin typeface="VNI-Times" pitchFamily="2" charset="0"/>
                </a:rPr>
                <a:t>Axeâtic</a:t>
              </a:r>
              <a:endParaRPr b="1">
                <a:latin typeface="VNI-Times" pitchFamily="2" charset="0"/>
              </a:endParaRPr>
            </a:p>
            <a:p>
              <a:r>
                <a:rPr b="1">
                  <a:latin typeface="VNI-Times" pitchFamily="2" charset="0"/>
                  <a:sym typeface="Wingdings 3" panose="05040102010807070707" pitchFamily="18" charset="2"/>
                </a:rPr>
                <a:t> </a:t>
              </a:r>
              <a:r>
                <a:rPr b="1" err="1">
                  <a:latin typeface="VNI-Times" pitchFamily="2" charset="0"/>
                  <a:sym typeface="Wingdings 3" panose="05040102010807070707" pitchFamily="18" charset="2"/>
                </a:rPr>
                <a:t>A</a:t>
              </a:r>
              <a:r>
                <a:rPr b="1" err="1">
                  <a:latin typeface="VNI-Times" pitchFamily="2" charset="0"/>
                </a:rPr>
                <a:t>xit</a:t>
              </a:r>
              <a:r>
                <a:rPr b="1">
                  <a:latin typeface="VNI-Times" pitchFamily="2" charset="0"/>
                </a:rPr>
                <a:t> </a:t>
              </a:r>
              <a:r>
                <a:rPr b="1" err="1">
                  <a:latin typeface="VNI-Times" pitchFamily="2" charset="0"/>
                </a:rPr>
                <a:t>Malic</a:t>
              </a:r>
              <a:r>
                <a:rPr b="1">
                  <a:latin typeface="VNI-Times" pitchFamily="2" charset="0"/>
                </a:rPr>
                <a:t>)</a:t>
              </a:r>
            </a:p>
          </p:txBody>
        </p:sp>
      </p:grpSp>
      <p:sp>
        <p:nvSpPr>
          <p:cNvPr id="8" name="Text Box 22"/>
          <p:cNvSpPr txBox="1"/>
          <p:nvPr/>
        </p:nvSpPr>
        <p:spPr>
          <a:xfrm>
            <a:off x="3200400" y="5334000"/>
            <a:ext cx="1447800" cy="427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200" b="1">
                <a:latin typeface="VNI-Times" pitchFamily="2" charset="0"/>
              </a:rPr>
              <a:t>C</a:t>
            </a:r>
            <a:r>
              <a:rPr sz="2200" b="1" baseline="-25000">
                <a:latin typeface="VNI-Times" pitchFamily="2" charset="0"/>
              </a:rPr>
              <a:t>6</a:t>
            </a:r>
            <a:r>
              <a:rPr sz="2200" b="1">
                <a:latin typeface="VNI-Times" pitchFamily="2" charset="0"/>
              </a:rPr>
              <a:t>H</a:t>
            </a:r>
            <a:r>
              <a:rPr sz="2200" b="1" baseline="-25000">
                <a:latin typeface="VNI-Times" pitchFamily="2" charset="0"/>
              </a:rPr>
              <a:t>12</a:t>
            </a:r>
            <a:r>
              <a:rPr sz="2200" b="1">
                <a:latin typeface="VNI-Times" pitchFamily="2" charset="0"/>
              </a:rPr>
              <a:t>O</a:t>
            </a:r>
            <a:r>
              <a:rPr sz="2200" b="1" baseline="-25000">
                <a:latin typeface="VNI-Times" pitchFamily="2" charset="0"/>
              </a:rPr>
              <a:t>6</a:t>
            </a:r>
          </a:p>
        </p:txBody>
      </p:sp>
      <p:sp>
        <p:nvSpPr>
          <p:cNvPr id="9" name="Line 17"/>
          <p:cNvSpPr/>
          <p:nvPr/>
        </p:nvSpPr>
        <p:spPr>
          <a:xfrm flipH="1">
            <a:off x="4476750" y="5715000"/>
            <a:ext cx="3429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469" name="Text Box 18468"/>
          <p:cNvSpPr txBox="1"/>
          <p:nvPr/>
        </p:nvSpPr>
        <p:spPr>
          <a:xfrm>
            <a:off x="1676400" y="776288"/>
            <a:ext cx="1600200" cy="5191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err="1">
                <a:solidFill>
                  <a:srgbClr val="CC0066"/>
                </a:solidFill>
              </a:rPr>
              <a:t>mô</a:t>
            </a:r>
            <a:r>
              <a:rPr sz="2800" b="1">
                <a:solidFill>
                  <a:srgbClr val="CC0066"/>
                </a:solidFill>
              </a:rPr>
              <a:t> </a:t>
            </a:r>
            <a:r>
              <a:rPr sz="2800" b="1" err="1">
                <a:solidFill>
                  <a:srgbClr val="CC0066"/>
                </a:solidFill>
              </a:rPr>
              <a:t>giậu</a:t>
            </a:r>
            <a:endParaRPr sz="2800" b="1">
              <a:solidFill>
                <a:srgbClr val="CC0066"/>
              </a:solidFill>
            </a:endParaRPr>
          </a:p>
        </p:txBody>
      </p:sp>
      <p:sp>
        <p:nvSpPr>
          <p:cNvPr id="18470" name="Straight Connector 18469"/>
          <p:cNvSpPr/>
          <p:nvPr/>
        </p:nvSpPr>
        <p:spPr>
          <a:xfrm flipV="1">
            <a:off x="3048000" y="1066800"/>
            <a:ext cx="2286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71" name="Action Button: Forward or Next 18470" descr="Paper bag">
            <a:hlinkClick r:id="" action="ppaction://noaction"/>
          </p:cNvPr>
          <p:cNvSpPr/>
          <p:nvPr/>
        </p:nvSpPr>
        <p:spPr>
          <a:xfrm>
            <a:off x="8458200" y="5715000"/>
            <a:ext cx="228600" cy="228600"/>
          </a:xfrm>
          <a:prstGeom prst="actionButtonForwardNext">
            <a:avLst/>
          </a:prstGeom>
          <a:blipFill rotWithShape="1">
            <a:blip r:embed="rId3"/>
          </a:blip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472" name="Action Button: Forward or Next 18471" descr="Green marble">
            <a:hlinkClick r:id="rId4" action="ppaction://hlinksldjump"/>
          </p:cNvPr>
          <p:cNvSpPr/>
          <p:nvPr/>
        </p:nvSpPr>
        <p:spPr>
          <a:xfrm>
            <a:off x="8458200" y="6096000"/>
            <a:ext cx="228600" cy="214313"/>
          </a:xfrm>
          <a:prstGeom prst="actionButtonForwardNext">
            <a:avLst/>
          </a:prstGeom>
          <a:blipFill rotWithShape="1">
            <a:blip r:embed="rId5"/>
          </a:blip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473" name="Action Button: Forward or Next 18472">
            <a:hlinkClick r:id="" action="ppaction://noaction"/>
          </p:cNvPr>
          <p:cNvSpPr/>
          <p:nvPr/>
        </p:nvSpPr>
        <p:spPr>
          <a:xfrm>
            <a:off x="8458200" y="6477000"/>
            <a:ext cx="228600" cy="228600"/>
          </a:xfrm>
          <a:prstGeom prst="actionButtonForwardNext">
            <a:avLst/>
          </a:prstGeom>
          <a:solidFill>
            <a:srgbClr val="0000F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6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000"/>
                            </p:stCondLst>
                            <p:childTnLst>
                              <p:par>
                                <p:cTn id="7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4" dur="1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300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  <p:bldP spid="23561" grpId="0" animBg="1"/>
      <p:bldP spid="23563" grpId="0"/>
      <p:bldP spid="23564" grpId="0"/>
      <p:bldP spid="23565" grpId="0" animBg="1"/>
      <p:bldP spid="18448" grpId="0" animBg="1"/>
      <p:bldP spid="23571" grpId="0" animBg="1"/>
      <p:bldP spid="23572" grpId="0" animBg="1"/>
      <p:bldP spid="23573" grpId="0"/>
      <p:bldP spid="23574" grpId="0"/>
      <p:bldP spid="2357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s 20481" descr="Parchment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3" name="Text Box 20482" descr="Bouquet"/>
          <p:cNvSpPr txBox="1"/>
          <p:nvPr/>
        </p:nvSpPr>
        <p:spPr>
          <a:xfrm>
            <a:off x="304800" y="0"/>
            <a:ext cx="1981200" cy="396875"/>
          </a:xfrm>
          <a:prstGeom prst="rect">
            <a:avLst/>
          </a:prstGeom>
          <a:blipFill rotWithShape="1">
            <a:blip r:embed="rId3"/>
          </a:blip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i="1">
                <a:solidFill>
                  <a:srgbClr val="008000"/>
                </a:solidFill>
              </a:rPr>
              <a:t>b. </a:t>
            </a:r>
            <a:r>
              <a:rPr b="1" i="1" err="1">
                <a:solidFill>
                  <a:srgbClr val="008000"/>
                </a:solidFill>
              </a:rPr>
              <a:t>Thực</a:t>
            </a:r>
            <a:r>
              <a:rPr b="1" i="1">
                <a:solidFill>
                  <a:srgbClr val="008000"/>
                </a:solidFill>
              </a:rPr>
              <a:t> </a:t>
            </a:r>
            <a:r>
              <a:rPr b="1" i="1" err="1">
                <a:solidFill>
                  <a:srgbClr val="008000"/>
                </a:solidFill>
              </a:rPr>
              <a:t>vật</a:t>
            </a:r>
            <a:r>
              <a:rPr b="1" i="1">
                <a:solidFill>
                  <a:srgbClr val="008000"/>
                </a:solidFill>
              </a:rPr>
              <a:t> C</a:t>
            </a:r>
            <a:r>
              <a:rPr b="1" i="1" baseline="-25000">
                <a:solidFill>
                  <a:srgbClr val="008000"/>
                </a:solidFill>
              </a:rPr>
              <a:t>4</a:t>
            </a:r>
            <a:r>
              <a:t>:</a:t>
            </a:r>
          </a:p>
        </p:txBody>
      </p:sp>
      <p:sp>
        <p:nvSpPr>
          <p:cNvPr id="20485" name="Text Box 20484"/>
          <p:cNvSpPr txBox="1"/>
          <p:nvPr/>
        </p:nvSpPr>
        <p:spPr>
          <a:xfrm>
            <a:off x="762000" y="1676400"/>
            <a:ext cx="6019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/>
          </a:p>
        </p:txBody>
      </p:sp>
      <p:sp>
        <p:nvSpPr>
          <p:cNvPr id="20486" name="Text Box 20485"/>
          <p:cNvSpPr txBox="1"/>
          <p:nvPr/>
        </p:nvSpPr>
        <p:spPr>
          <a:xfrm>
            <a:off x="381000" y="1371600"/>
            <a:ext cx="8763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>
                <a:solidFill>
                  <a:srgbClr val="FF3300"/>
                </a:solidFill>
                <a:sym typeface="Wingdings" panose="05000000000000000000" pitchFamily="2" charset="2"/>
              </a:rPr>
              <a:t></a:t>
            </a:r>
            <a:r>
              <a:rPr b="1" i="1">
                <a:solidFill>
                  <a:srgbClr val="0000FF"/>
                </a:solidFill>
              </a:rPr>
              <a:t> </a:t>
            </a:r>
            <a:r>
              <a:rPr b="1" i="1" err="1">
                <a:solidFill>
                  <a:srgbClr val="0000FF"/>
                </a:solidFill>
              </a:rPr>
              <a:t>Đại</a:t>
            </a:r>
            <a:r>
              <a:rPr b="1" i="1">
                <a:solidFill>
                  <a:srgbClr val="0000FF"/>
                </a:solidFill>
              </a:rPr>
              <a:t> </a:t>
            </a:r>
            <a:r>
              <a:rPr b="1" i="1" err="1">
                <a:solidFill>
                  <a:srgbClr val="0000FF"/>
                </a:solidFill>
              </a:rPr>
              <a:t>diện</a:t>
            </a:r>
            <a:r>
              <a:rPr err="1"/>
              <a:t>:Một</a:t>
            </a:r>
            <a:r>
              <a:t> </a:t>
            </a:r>
            <a:r>
              <a:rPr err="1"/>
              <a:t>số</a:t>
            </a:r>
            <a:r>
              <a:t> </a:t>
            </a:r>
            <a:r>
              <a:rPr err="1"/>
              <a:t>loài</a:t>
            </a:r>
            <a:r>
              <a:t> TV </a:t>
            </a:r>
            <a:r>
              <a:rPr err="1"/>
              <a:t>sống</a:t>
            </a:r>
            <a:r>
              <a:t> ở </a:t>
            </a:r>
            <a:r>
              <a:rPr err="1"/>
              <a:t>vùng</a:t>
            </a:r>
            <a:r>
              <a:t> </a:t>
            </a:r>
            <a:r>
              <a:rPr err="1"/>
              <a:t>nhiệt</a:t>
            </a:r>
            <a:r>
              <a:t> </a:t>
            </a:r>
            <a:r>
              <a:rPr err="1"/>
              <a:t>đới</a:t>
            </a:r>
            <a:r>
              <a:t> </a:t>
            </a:r>
            <a:r>
              <a:rPr err="1"/>
              <a:t>và</a:t>
            </a:r>
            <a:r>
              <a:t> </a:t>
            </a:r>
            <a:r>
              <a:rPr err="1"/>
              <a:t>cận</a:t>
            </a:r>
            <a:r>
              <a:t> </a:t>
            </a:r>
            <a:r>
              <a:rPr err="1"/>
              <a:t>nhiệt</a:t>
            </a:r>
            <a:r>
              <a:t> </a:t>
            </a:r>
            <a:r>
              <a:rPr err="1"/>
              <a:t>đới</a:t>
            </a:r>
            <a:r>
              <a:t>: </a:t>
            </a:r>
            <a:r>
              <a:rPr err="1"/>
              <a:t>mía</a:t>
            </a:r>
            <a:r>
              <a:t>, </a:t>
            </a:r>
            <a:r>
              <a:rPr err="1"/>
              <a:t>bắp</a:t>
            </a:r>
            <a:r>
              <a:t>, </a:t>
            </a:r>
            <a:r>
              <a:rPr err="1"/>
              <a:t>cao</a:t>
            </a:r>
            <a:r>
              <a:t> </a:t>
            </a:r>
            <a:r>
              <a:rPr err="1"/>
              <a:t>lương</a:t>
            </a:r>
            <a:r>
              <a:t>, </a:t>
            </a:r>
            <a:r>
              <a:rPr err="1"/>
              <a:t>rau</a:t>
            </a:r>
            <a:r>
              <a:t> </a:t>
            </a:r>
            <a:r>
              <a:rPr err="1"/>
              <a:t>dền</a:t>
            </a:r>
            <a:r>
              <a:t>…</a:t>
            </a:r>
          </a:p>
        </p:txBody>
      </p:sp>
      <p:sp>
        <p:nvSpPr>
          <p:cNvPr id="20487" name="Text Box 20486"/>
          <p:cNvSpPr txBox="1"/>
          <p:nvPr/>
        </p:nvSpPr>
        <p:spPr>
          <a:xfrm>
            <a:off x="381000" y="2438400"/>
            <a:ext cx="8763000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har char="-"/>
            </a:pPr>
            <a:r>
              <a:t>  </a:t>
            </a:r>
            <a:r>
              <a:rPr err="1"/>
              <a:t>Pha</a:t>
            </a:r>
            <a:r>
              <a:t> </a:t>
            </a:r>
            <a:r>
              <a:rPr err="1"/>
              <a:t>tối</a:t>
            </a:r>
            <a:r>
              <a:t> </a:t>
            </a:r>
            <a:r>
              <a:rPr err="1"/>
              <a:t>xảy</a:t>
            </a:r>
            <a:r>
              <a:t> </a:t>
            </a:r>
            <a:r>
              <a:rPr err="1"/>
              <a:t>ra</a:t>
            </a:r>
            <a:r>
              <a:t> </a:t>
            </a:r>
            <a:r>
              <a:rPr err="1"/>
              <a:t>trong</a:t>
            </a:r>
            <a:r>
              <a:t> </a:t>
            </a:r>
            <a:r>
              <a:rPr err="1"/>
              <a:t>chất</a:t>
            </a:r>
            <a:r>
              <a:t> </a:t>
            </a:r>
            <a:r>
              <a:rPr err="1"/>
              <a:t>nền</a:t>
            </a:r>
            <a:r>
              <a:t> (</a:t>
            </a:r>
            <a:r>
              <a:rPr err="1"/>
              <a:t>Strôma</a:t>
            </a:r>
            <a:r>
              <a:t>) </a:t>
            </a:r>
            <a:r>
              <a:rPr err="1"/>
              <a:t>của</a:t>
            </a:r>
            <a:r>
              <a:t> </a:t>
            </a:r>
            <a:r>
              <a:rPr err="1"/>
              <a:t>lục</a:t>
            </a:r>
            <a:r>
              <a:t> </a:t>
            </a:r>
            <a:r>
              <a:rPr err="1"/>
              <a:t>lạp</a:t>
            </a:r>
            <a:r>
              <a:t>, </a:t>
            </a:r>
            <a:r>
              <a:rPr err="1"/>
              <a:t>trong</a:t>
            </a:r>
            <a:r>
              <a:t> </a:t>
            </a:r>
            <a:r>
              <a:rPr i="1" err="1">
                <a:solidFill>
                  <a:srgbClr val="FF00FF"/>
                </a:solidFill>
              </a:rPr>
              <a:t>tế</a:t>
            </a:r>
            <a:r>
              <a:rPr i="1">
                <a:solidFill>
                  <a:srgbClr val="FF00FF"/>
                </a:solidFill>
              </a:rPr>
              <a:t> </a:t>
            </a:r>
            <a:r>
              <a:rPr i="1" err="1">
                <a:solidFill>
                  <a:srgbClr val="FF00FF"/>
                </a:solidFill>
              </a:rPr>
              <a:t>bào</a:t>
            </a:r>
            <a:r>
              <a:rPr i="1">
                <a:solidFill>
                  <a:srgbClr val="FF00FF"/>
                </a:solidFill>
              </a:rPr>
              <a:t> </a:t>
            </a:r>
            <a:r>
              <a:rPr i="1" err="1">
                <a:solidFill>
                  <a:srgbClr val="FF00FF"/>
                </a:solidFill>
              </a:rPr>
              <a:t>mô</a:t>
            </a:r>
            <a:r>
              <a:rPr i="1">
                <a:solidFill>
                  <a:srgbClr val="FF00FF"/>
                </a:solidFill>
              </a:rPr>
              <a:t> </a:t>
            </a:r>
            <a:r>
              <a:rPr i="1" err="1">
                <a:solidFill>
                  <a:srgbClr val="FF00FF"/>
                </a:solidFill>
              </a:rPr>
              <a:t>giậu</a:t>
            </a:r>
            <a:r>
              <a:t> </a:t>
            </a:r>
            <a:r>
              <a:rPr err="1"/>
              <a:t>và</a:t>
            </a:r>
            <a:r>
              <a:t> </a:t>
            </a:r>
            <a:r>
              <a:rPr err="1">
                <a:solidFill>
                  <a:srgbClr val="FF00FF"/>
                </a:solidFill>
              </a:rPr>
              <a:t>tế</a:t>
            </a:r>
            <a:r>
              <a:rPr>
                <a:solidFill>
                  <a:srgbClr val="FF00FF"/>
                </a:solidFill>
              </a:rPr>
              <a:t> </a:t>
            </a:r>
            <a:r>
              <a:rPr err="1">
                <a:solidFill>
                  <a:srgbClr val="FF00FF"/>
                </a:solidFill>
              </a:rPr>
              <a:t>bào</a:t>
            </a:r>
            <a:r>
              <a:rPr>
                <a:solidFill>
                  <a:srgbClr val="FF00FF"/>
                </a:solidFill>
              </a:rPr>
              <a:t> </a:t>
            </a:r>
            <a:r>
              <a:rPr err="1">
                <a:solidFill>
                  <a:srgbClr val="FF00FF"/>
                </a:solidFill>
              </a:rPr>
              <a:t>bao</a:t>
            </a:r>
            <a:r>
              <a:rPr>
                <a:solidFill>
                  <a:srgbClr val="FF00FF"/>
                </a:solidFill>
              </a:rPr>
              <a:t> </a:t>
            </a:r>
            <a:r>
              <a:rPr err="1">
                <a:solidFill>
                  <a:srgbClr val="FF00FF"/>
                </a:solidFill>
              </a:rPr>
              <a:t>bó</a:t>
            </a:r>
            <a:r>
              <a:rPr>
                <a:solidFill>
                  <a:srgbClr val="FF00FF"/>
                </a:solidFill>
              </a:rPr>
              <a:t> </a:t>
            </a:r>
            <a:r>
              <a:rPr err="1">
                <a:solidFill>
                  <a:srgbClr val="FF00FF"/>
                </a:solidFill>
              </a:rPr>
              <a:t>mạch</a:t>
            </a:r>
            <a:r>
              <a:rPr>
                <a:solidFill>
                  <a:srgbClr val="FF00FF"/>
                </a:solidFill>
              </a:rPr>
              <a:t>, </a:t>
            </a:r>
            <a:r>
              <a:t>qua 2 </a:t>
            </a:r>
            <a:r>
              <a:rPr err="1"/>
              <a:t>giai</a:t>
            </a:r>
            <a:r>
              <a:t> </a:t>
            </a:r>
            <a:r>
              <a:rPr err="1"/>
              <a:t>đoạn</a:t>
            </a:r>
            <a:r>
              <a:rPr>
                <a:solidFill>
                  <a:srgbClr val="FF00FF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>
                <a:solidFill>
                  <a:srgbClr val="FF00FF"/>
                </a:solidFill>
              </a:rPr>
              <a:t>       </a:t>
            </a:r>
            <a:r>
              <a:t>* </a:t>
            </a:r>
            <a:r>
              <a:rPr b="1" i="1">
                <a:solidFill>
                  <a:srgbClr val="6600CC"/>
                </a:solidFill>
              </a:rPr>
              <a:t>Chu </a:t>
            </a:r>
            <a:r>
              <a:rPr b="1" i="1" err="1">
                <a:solidFill>
                  <a:srgbClr val="6600CC"/>
                </a:solidFill>
              </a:rPr>
              <a:t>trình</a:t>
            </a:r>
            <a:r>
              <a:rPr b="1" i="1">
                <a:solidFill>
                  <a:srgbClr val="6600CC"/>
                </a:solidFill>
              </a:rPr>
              <a:t> C</a:t>
            </a:r>
            <a:r>
              <a:rPr b="1" i="1" baseline="-25000">
                <a:solidFill>
                  <a:srgbClr val="6600CC"/>
                </a:solidFill>
              </a:rPr>
              <a:t>4</a:t>
            </a:r>
            <a:r>
              <a:t>: </a:t>
            </a:r>
            <a:r>
              <a:rPr err="1"/>
              <a:t>xảy</a:t>
            </a:r>
            <a:r>
              <a:t> </a:t>
            </a:r>
            <a:r>
              <a:rPr err="1"/>
              <a:t>ra</a:t>
            </a:r>
            <a:r>
              <a:t> </a:t>
            </a:r>
            <a:r>
              <a:rPr err="1"/>
              <a:t>trong</a:t>
            </a:r>
            <a:r>
              <a:t> </a:t>
            </a:r>
            <a:r>
              <a:rPr err="1"/>
              <a:t>trong</a:t>
            </a:r>
            <a:r>
              <a:t> </a:t>
            </a:r>
            <a:r>
              <a:rPr b="1" i="1" err="1"/>
              <a:t>tế</a:t>
            </a:r>
            <a:r>
              <a:rPr b="1" i="1"/>
              <a:t> </a:t>
            </a:r>
            <a:r>
              <a:rPr b="1" i="1" err="1"/>
              <a:t>bào</a:t>
            </a:r>
            <a:r>
              <a:rPr b="1" i="1"/>
              <a:t> </a:t>
            </a:r>
            <a:r>
              <a:rPr b="1" i="1" err="1"/>
              <a:t>mô</a:t>
            </a:r>
            <a:r>
              <a:rPr b="1" i="1"/>
              <a:t> </a:t>
            </a:r>
            <a:r>
              <a:rPr b="1" i="1" err="1"/>
              <a:t>giậu</a:t>
            </a:r>
            <a:r>
              <a:rPr b="1"/>
              <a:t>.</a:t>
            </a:r>
          </a:p>
          <a:p>
            <a:pPr>
              <a:spcBef>
                <a:spcPct val="50000"/>
              </a:spcBef>
            </a:pPr>
            <a:r>
              <a:t>       * </a:t>
            </a:r>
            <a:r>
              <a:rPr b="1" i="1">
                <a:solidFill>
                  <a:srgbClr val="6600CC"/>
                </a:solidFill>
              </a:rPr>
              <a:t>Chu </a:t>
            </a:r>
            <a:r>
              <a:rPr b="1" i="1" err="1">
                <a:solidFill>
                  <a:srgbClr val="6600CC"/>
                </a:solidFill>
              </a:rPr>
              <a:t>trình</a:t>
            </a:r>
            <a:r>
              <a:rPr b="1" i="1">
                <a:solidFill>
                  <a:srgbClr val="6600CC"/>
                </a:solidFill>
              </a:rPr>
              <a:t> C</a:t>
            </a:r>
            <a:r>
              <a:rPr b="1" i="1" baseline="-25000">
                <a:solidFill>
                  <a:srgbClr val="6600CC"/>
                </a:solidFill>
              </a:rPr>
              <a:t>3</a:t>
            </a:r>
            <a:r>
              <a:t>: </a:t>
            </a:r>
            <a:r>
              <a:rPr err="1"/>
              <a:t>xảy</a:t>
            </a:r>
            <a:r>
              <a:t> </a:t>
            </a:r>
            <a:r>
              <a:rPr err="1"/>
              <a:t>ra</a:t>
            </a:r>
            <a:r>
              <a:t> </a:t>
            </a:r>
            <a:r>
              <a:rPr err="1"/>
              <a:t>trong</a:t>
            </a:r>
            <a:r>
              <a:t> </a:t>
            </a:r>
            <a:r>
              <a:rPr b="1" i="1" err="1"/>
              <a:t>tế</a:t>
            </a:r>
            <a:r>
              <a:rPr b="1" i="1"/>
              <a:t> </a:t>
            </a:r>
            <a:r>
              <a:rPr b="1" i="1" err="1"/>
              <a:t>bào</a:t>
            </a:r>
            <a:r>
              <a:rPr b="1" i="1"/>
              <a:t> </a:t>
            </a:r>
            <a:r>
              <a:rPr b="1" i="1" err="1"/>
              <a:t>bao</a:t>
            </a:r>
            <a:r>
              <a:rPr b="1" i="1"/>
              <a:t> </a:t>
            </a:r>
            <a:r>
              <a:rPr b="1" i="1" err="1"/>
              <a:t>bó</a:t>
            </a:r>
            <a:r>
              <a:rPr b="1" i="1"/>
              <a:t> </a:t>
            </a:r>
            <a:r>
              <a:rPr b="1" i="1" err="1"/>
              <a:t>mạch</a:t>
            </a:r>
            <a:r>
              <a:t>.</a:t>
            </a:r>
          </a:p>
        </p:txBody>
      </p:sp>
      <p:sp>
        <p:nvSpPr>
          <p:cNvPr id="20488" name="Text Box 20487"/>
          <p:cNvSpPr txBox="1"/>
          <p:nvPr/>
        </p:nvSpPr>
        <p:spPr>
          <a:xfrm>
            <a:off x="381000" y="2133600"/>
            <a:ext cx="1752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>
                <a:solidFill>
                  <a:srgbClr val="FF3300"/>
                </a:solidFill>
                <a:sym typeface="Wingdings" panose="05000000000000000000" pitchFamily="2" charset="2"/>
              </a:rPr>
              <a:t> </a:t>
            </a:r>
            <a:r>
              <a:rPr b="1" i="1" err="1">
                <a:solidFill>
                  <a:srgbClr val="0000FF"/>
                </a:solidFill>
                <a:sym typeface="Wingdings" panose="05000000000000000000" pitchFamily="2" charset="2"/>
              </a:rPr>
              <a:t>Diễn</a:t>
            </a:r>
            <a:r>
              <a:rPr b="1" i="1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b="1" i="1" err="1">
                <a:solidFill>
                  <a:srgbClr val="0000FF"/>
                </a:solidFill>
                <a:sym typeface="Wingdings" panose="05000000000000000000" pitchFamily="2" charset="2"/>
              </a:rPr>
              <a:t>biến</a:t>
            </a:r>
            <a:r>
              <a:rPr>
                <a:solidFill>
                  <a:srgbClr val="FF3300"/>
                </a:solidFill>
                <a:sym typeface="Wingdings" panose="05000000000000000000" pitchFamily="2" charset="2"/>
              </a:rPr>
              <a:t>:</a:t>
            </a:r>
          </a:p>
        </p:txBody>
      </p:sp>
      <p:sp>
        <p:nvSpPr>
          <p:cNvPr id="20489" name="Text Box 20488"/>
          <p:cNvSpPr txBox="1"/>
          <p:nvPr/>
        </p:nvSpPr>
        <p:spPr>
          <a:xfrm>
            <a:off x="381000" y="4267200"/>
            <a:ext cx="3429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>
                <a:solidFill>
                  <a:srgbClr val="FF00FF"/>
                </a:solidFill>
              </a:rPr>
              <a:t>- </a:t>
            </a:r>
            <a:r>
              <a:rPr b="1" i="1" err="1">
                <a:solidFill>
                  <a:srgbClr val="FF00FF"/>
                </a:solidFill>
              </a:rPr>
              <a:t>Chất</a:t>
            </a:r>
            <a:r>
              <a:rPr b="1" i="1">
                <a:solidFill>
                  <a:srgbClr val="FF00FF"/>
                </a:solidFill>
              </a:rPr>
              <a:t> </a:t>
            </a:r>
            <a:r>
              <a:rPr b="1" i="1" err="1">
                <a:solidFill>
                  <a:srgbClr val="FF00FF"/>
                </a:solidFill>
              </a:rPr>
              <a:t>nhận</a:t>
            </a:r>
            <a:r>
              <a:rPr b="1" i="1">
                <a:solidFill>
                  <a:srgbClr val="FF00FF"/>
                </a:solidFill>
              </a:rPr>
              <a:t> CO</a:t>
            </a:r>
            <a:r>
              <a:rPr b="1" i="1" baseline="-25000">
                <a:solidFill>
                  <a:srgbClr val="FF00FF"/>
                </a:solidFill>
              </a:rPr>
              <a:t>2</a:t>
            </a:r>
            <a:r>
              <a:rPr b="1" i="1">
                <a:solidFill>
                  <a:srgbClr val="FF00FF"/>
                </a:solidFill>
              </a:rPr>
              <a:t> </a:t>
            </a:r>
            <a:r>
              <a:rPr b="1" i="1" err="1">
                <a:solidFill>
                  <a:srgbClr val="FF00FF"/>
                </a:solidFill>
              </a:rPr>
              <a:t>đầu</a:t>
            </a:r>
            <a:r>
              <a:rPr b="1" i="1">
                <a:solidFill>
                  <a:srgbClr val="FF00FF"/>
                </a:solidFill>
              </a:rPr>
              <a:t> </a:t>
            </a:r>
            <a:r>
              <a:rPr b="1" i="1" err="1">
                <a:solidFill>
                  <a:srgbClr val="FF00FF"/>
                </a:solidFill>
              </a:rPr>
              <a:t>tiên</a:t>
            </a:r>
            <a:r>
              <a:rPr>
                <a:solidFill>
                  <a:srgbClr val="FF00FF"/>
                </a:solidFill>
              </a:rPr>
              <a:t>:</a:t>
            </a:r>
          </a:p>
        </p:txBody>
      </p:sp>
      <p:sp>
        <p:nvSpPr>
          <p:cNvPr id="20490" name="Text Box 20489"/>
          <p:cNvSpPr txBox="1"/>
          <p:nvPr/>
        </p:nvSpPr>
        <p:spPr>
          <a:xfrm>
            <a:off x="381000" y="4784725"/>
            <a:ext cx="4038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i="1">
                <a:solidFill>
                  <a:srgbClr val="FF00FF"/>
                </a:solidFill>
              </a:rPr>
              <a:t>- </a:t>
            </a:r>
            <a:r>
              <a:rPr b="1" i="1" err="1">
                <a:solidFill>
                  <a:srgbClr val="FF00FF"/>
                </a:solidFill>
              </a:rPr>
              <a:t>Sản</a:t>
            </a:r>
            <a:r>
              <a:rPr b="1" i="1">
                <a:solidFill>
                  <a:srgbClr val="FF00FF"/>
                </a:solidFill>
              </a:rPr>
              <a:t> </a:t>
            </a:r>
            <a:r>
              <a:rPr b="1" i="1" err="1">
                <a:solidFill>
                  <a:srgbClr val="FF00FF"/>
                </a:solidFill>
              </a:rPr>
              <a:t>phẩm</a:t>
            </a:r>
            <a:r>
              <a:rPr b="1" i="1">
                <a:solidFill>
                  <a:srgbClr val="FF00FF"/>
                </a:solidFill>
              </a:rPr>
              <a:t> </a:t>
            </a:r>
            <a:r>
              <a:rPr b="1" i="1" err="1">
                <a:solidFill>
                  <a:srgbClr val="FF00FF"/>
                </a:solidFill>
              </a:rPr>
              <a:t>ổn</a:t>
            </a:r>
            <a:r>
              <a:rPr b="1" i="1">
                <a:solidFill>
                  <a:srgbClr val="FF00FF"/>
                </a:solidFill>
              </a:rPr>
              <a:t> </a:t>
            </a:r>
            <a:r>
              <a:rPr b="1" i="1" err="1">
                <a:solidFill>
                  <a:srgbClr val="FF00FF"/>
                </a:solidFill>
              </a:rPr>
              <a:t>định</a:t>
            </a:r>
            <a:r>
              <a:rPr b="1" i="1">
                <a:solidFill>
                  <a:srgbClr val="FF00FF"/>
                </a:solidFill>
              </a:rPr>
              <a:t> </a:t>
            </a:r>
            <a:r>
              <a:rPr b="1" i="1" err="1">
                <a:solidFill>
                  <a:srgbClr val="FF00FF"/>
                </a:solidFill>
              </a:rPr>
              <a:t>đầu</a:t>
            </a:r>
            <a:r>
              <a:rPr b="1" i="1">
                <a:solidFill>
                  <a:srgbClr val="FF00FF"/>
                </a:solidFill>
              </a:rPr>
              <a:t> </a:t>
            </a:r>
            <a:r>
              <a:rPr b="1" i="1" err="1">
                <a:solidFill>
                  <a:srgbClr val="FF00FF"/>
                </a:solidFill>
              </a:rPr>
              <a:t>tiên</a:t>
            </a:r>
            <a:r>
              <a:rPr b="1" i="1">
                <a:solidFill>
                  <a:srgbClr val="FF00FF"/>
                </a:solidFill>
              </a:rPr>
              <a:t>:</a:t>
            </a:r>
          </a:p>
        </p:txBody>
      </p:sp>
      <p:sp>
        <p:nvSpPr>
          <p:cNvPr id="20491" name="Text Box 20490"/>
          <p:cNvSpPr txBox="1"/>
          <p:nvPr/>
        </p:nvSpPr>
        <p:spPr>
          <a:xfrm>
            <a:off x="3733800" y="4251325"/>
            <a:ext cx="4038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t>PEP (</a:t>
            </a:r>
            <a:r>
              <a:rPr err="1"/>
              <a:t>Photpho</a:t>
            </a:r>
            <a:r>
              <a:t> </a:t>
            </a:r>
            <a:r>
              <a:rPr err="1"/>
              <a:t>Enol</a:t>
            </a:r>
            <a:r>
              <a:t> </a:t>
            </a:r>
            <a:r>
              <a:rPr err="1"/>
              <a:t>Piruvic</a:t>
            </a:r>
            <a:r>
              <a:t>)</a:t>
            </a:r>
          </a:p>
        </p:txBody>
      </p:sp>
      <p:sp>
        <p:nvSpPr>
          <p:cNvPr id="20492" name="Text Box 20491"/>
          <p:cNvSpPr txBox="1"/>
          <p:nvPr/>
        </p:nvSpPr>
        <p:spPr>
          <a:xfrm>
            <a:off x="4114800" y="4800600"/>
            <a:ext cx="5257800" cy="85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err="1"/>
              <a:t>Hợp</a:t>
            </a:r>
            <a:r>
              <a:t> </a:t>
            </a:r>
            <a:r>
              <a:rPr err="1"/>
              <a:t>chất</a:t>
            </a:r>
            <a:r>
              <a:t> 4C: AOA (</a:t>
            </a:r>
            <a:r>
              <a:rPr err="1"/>
              <a:t>Axit</a:t>
            </a:r>
            <a:r>
              <a:t> </a:t>
            </a:r>
            <a:r>
              <a:rPr err="1"/>
              <a:t>Oxalo</a:t>
            </a:r>
            <a:r>
              <a:t> </a:t>
            </a:r>
            <a:r>
              <a:rPr err="1"/>
              <a:t>Axêtic</a:t>
            </a:r>
            <a:r>
              <a:t>); </a:t>
            </a:r>
          </a:p>
          <a:p>
            <a:pPr>
              <a:spcBef>
                <a:spcPct val="50000"/>
              </a:spcBef>
            </a:pPr>
            <a:r>
              <a:t>                      AM    (</a:t>
            </a:r>
            <a:r>
              <a:rPr err="1"/>
              <a:t>Axit</a:t>
            </a:r>
            <a:r>
              <a:t> </a:t>
            </a:r>
            <a:r>
              <a:rPr err="1"/>
              <a:t>Malic</a:t>
            </a:r>
            <a:r>
              <a:t>)</a:t>
            </a:r>
          </a:p>
        </p:txBody>
      </p:sp>
      <p:sp>
        <p:nvSpPr>
          <p:cNvPr id="20493" name="Action Button: Back or Previous 20492" descr="Green marble">
            <a:hlinkClick r:id="rId4" action="ppaction://hlinksldjump"/>
          </p:cNvPr>
          <p:cNvSpPr/>
          <p:nvPr/>
        </p:nvSpPr>
        <p:spPr>
          <a:xfrm>
            <a:off x="7924800" y="6291263"/>
            <a:ext cx="304800" cy="261937"/>
          </a:xfrm>
          <a:prstGeom prst="actionButtonBackPrevious">
            <a:avLst/>
          </a:prstGeom>
          <a:blipFill rotWithShape="1">
            <a:blip r:embed="rId5"/>
          </a:blipFill>
          <a:ln w="9525"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9" grpId="0"/>
      <p:bldP spid="20490" grpId="0"/>
      <p:bldP spid="20491" grpId="0"/>
      <p:bldP spid="204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6091238" y="2127250"/>
            <a:ext cx="2900362" cy="3359150"/>
            <a:chOff x="3837" y="1200"/>
            <a:chExt cx="1827" cy="2116"/>
          </a:xfrm>
        </p:grpSpPr>
        <p:sp>
          <p:nvSpPr>
            <p:cNvPr id="21507" name="Rectangle 8"/>
            <p:cNvSpPr/>
            <p:nvPr/>
          </p:nvSpPr>
          <p:spPr>
            <a:xfrm>
              <a:off x="3837" y="2980"/>
              <a:ext cx="1802" cy="336"/>
            </a:xfrm>
            <a:prstGeom prst="rect">
              <a:avLst/>
            </a:prstGeom>
            <a:solidFill>
              <a:srgbClr val="66FFFF"/>
            </a:solidFill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sz="2800" b="1">
                  <a:solidFill>
                    <a:srgbClr val="6600CC"/>
                  </a:solidFill>
                  <a:latin typeface="VNI-Times" pitchFamily="2" charset="0"/>
                </a:rPr>
                <a:t>DÖÙA</a:t>
              </a:r>
            </a:p>
          </p:txBody>
        </p:sp>
        <p:pic>
          <p:nvPicPr>
            <p:cNvPr id="21508" name="Picture 9" descr="http://fig.cox.miami.edu/~cmallery/255/255phts/cr10x19ab.jpg"/>
            <p:cNvPicPr>
              <a:picLocks noChangeAspect="1"/>
            </p:cNvPicPr>
            <p:nvPr/>
          </p:nvPicPr>
          <p:blipFill>
            <a:blip r:embed="rId2"/>
            <a:srcRect l="51755" t="1175" r="1224" b="62286"/>
            <a:stretch>
              <a:fillRect/>
            </a:stretch>
          </p:blipFill>
          <p:spPr>
            <a:xfrm>
              <a:off x="3840" y="1200"/>
              <a:ext cx="1824" cy="177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" name="Group 13"/>
          <p:cNvGrpSpPr/>
          <p:nvPr/>
        </p:nvGrpSpPr>
        <p:grpSpPr>
          <a:xfrm>
            <a:off x="131763" y="2127250"/>
            <a:ext cx="2840037" cy="3414713"/>
            <a:chOff x="83" y="1200"/>
            <a:chExt cx="1789" cy="2151"/>
          </a:xfrm>
        </p:grpSpPr>
        <p:pic>
          <p:nvPicPr>
            <p:cNvPr id="21513" name="Picture 14" descr="Cactus at golf cours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" y="1200"/>
              <a:ext cx="1776" cy="182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14" name="Rectangle 15"/>
            <p:cNvSpPr/>
            <p:nvPr/>
          </p:nvSpPr>
          <p:spPr>
            <a:xfrm>
              <a:off x="83" y="3015"/>
              <a:ext cx="1783" cy="336"/>
            </a:xfrm>
            <a:prstGeom prst="rect">
              <a:avLst/>
            </a:prstGeom>
            <a:solidFill>
              <a:srgbClr val="66FFFF"/>
            </a:solidFill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sz="2700" b="1">
                  <a:solidFill>
                    <a:srgbClr val="6600CC"/>
                  </a:solidFill>
                  <a:latin typeface="VNI-Times" pitchFamily="2" charset="0"/>
                </a:rPr>
                <a:t>XÖÔNG ROÀNG</a:t>
              </a:r>
            </a:p>
          </p:txBody>
        </p:sp>
      </p:grpSp>
      <p:sp>
        <p:nvSpPr>
          <p:cNvPr id="21516" name="Text Box 21515" descr="Bouquet"/>
          <p:cNvSpPr txBox="1"/>
          <p:nvPr/>
        </p:nvSpPr>
        <p:spPr>
          <a:xfrm>
            <a:off x="609600" y="685800"/>
            <a:ext cx="2438400" cy="396875"/>
          </a:xfrm>
          <a:prstGeom prst="rect">
            <a:avLst/>
          </a:prstGeom>
          <a:blipFill rotWithShape="1">
            <a:blip r:embed="rId4"/>
          </a:blip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i="1">
                <a:solidFill>
                  <a:srgbClr val="008000"/>
                </a:solidFill>
              </a:rPr>
              <a:t>c. </a:t>
            </a:r>
            <a:r>
              <a:rPr b="1" i="1" err="1">
                <a:solidFill>
                  <a:srgbClr val="008000"/>
                </a:solidFill>
              </a:rPr>
              <a:t>Thực</a:t>
            </a:r>
            <a:r>
              <a:rPr b="1" i="1">
                <a:solidFill>
                  <a:srgbClr val="008000"/>
                </a:solidFill>
              </a:rPr>
              <a:t> </a:t>
            </a:r>
            <a:r>
              <a:rPr b="1" i="1" err="1">
                <a:solidFill>
                  <a:srgbClr val="008000"/>
                </a:solidFill>
              </a:rPr>
              <a:t>vật</a:t>
            </a:r>
            <a:r>
              <a:rPr b="1" i="1">
                <a:solidFill>
                  <a:srgbClr val="008000"/>
                </a:solidFill>
              </a:rPr>
              <a:t> CAM:</a:t>
            </a:r>
          </a:p>
        </p:txBody>
      </p:sp>
      <p:sp>
        <p:nvSpPr>
          <p:cNvPr id="21517" name="Text Box 21516" descr="Pink tissue paper"/>
          <p:cNvSpPr txBox="1"/>
          <p:nvPr/>
        </p:nvSpPr>
        <p:spPr>
          <a:xfrm>
            <a:off x="228600" y="212725"/>
            <a:ext cx="3886200" cy="396875"/>
          </a:xfrm>
          <a:prstGeom prst="rect">
            <a:avLst/>
          </a:prstGeom>
          <a:blipFill rotWithShape="1">
            <a:blip r:embed="rId5"/>
          </a:blip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i="1">
                <a:solidFill>
                  <a:srgbClr val="3333CC"/>
                </a:solidFill>
              </a:rPr>
              <a:t>2- </a:t>
            </a:r>
            <a:r>
              <a:rPr b="1" i="1" err="1">
                <a:solidFill>
                  <a:srgbClr val="3333CC"/>
                </a:solidFill>
              </a:rPr>
              <a:t>Pha</a:t>
            </a:r>
            <a:r>
              <a:rPr b="1" i="1">
                <a:solidFill>
                  <a:srgbClr val="3333CC"/>
                </a:solidFill>
              </a:rPr>
              <a:t> </a:t>
            </a:r>
            <a:r>
              <a:rPr b="1" i="1" err="1">
                <a:solidFill>
                  <a:srgbClr val="3333CC"/>
                </a:solidFill>
              </a:rPr>
              <a:t>tối</a:t>
            </a:r>
            <a:r>
              <a:rPr b="1" i="1">
                <a:solidFill>
                  <a:srgbClr val="3333CC"/>
                </a:solidFill>
              </a:rPr>
              <a:t>: (</a:t>
            </a:r>
            <a:r>
              <a:rPr b="1" i="1" err="1">
                <a:solidFill>
                  <a:srgbClr val="3333CC"/>
                </a:solidFill>
              </a:rPr>
              <a:t>Pha</a:t>
            </a:r>
            <a:r>
              <a:rPr b="1" i="1">
                <a:solidFill>
                  <a:srgbClr val="3333CC"/>
                </a:solidFill>
              </a:rPr>
              <a:t> </a:t>
            </a:r>
            <a:r>
              <a:rPr b="1" i="1" err="1">
                <a:solidFill>
                  <a:srgbClr val="3333CC"/>
                </a:solidFill>
              </a:rPr>
              <a:t>cố</a:t>
            </a:r>
            <a:r>
              <a:rPr b="1" i="1">
                <a:solidFill>
                  <a:srgbClr val="3333CC"/>
                </a:solidFill>
              </a:rPr>
              <a:t> </a:t>
            </a:r>
            <a:r>
              <a:rPr b="1" i="1" err="1">
                <a:solidFill>
                  <a:srgbClr val="3333CC"/>
                </a:solidFill>
              </a:rPr>
              <a:t>định</a:t>
            </a:r>
            <a:r>
              <a:rPr b="1" i="1">
                <a:solidFill>
                  <a:srgbClr val="3333CC"/>
                </a:solidFill>
              </a:rPr>
              <a:t> CO</a:t>
            </a:r>
            <a:r>
              <a:rPr b="1" i="1" baseline="-25000">
                <a:solidFill>
                  <a:srgbClr val="3333CC"/>
                </a:solidFill>
              </a:rPr>
              <a:t>2</a:t>
            </a:r>
            <a:r>
              <a:rPr b="1" i="1">
                <a:solidFill>
                  <a:srgbClr val="3333CC"/>
                </a:solidFill>
              </a:rPr>
              <a:t>)</a:t>
            </a:r>
          </a:p>
        </p:txBody>
      </p:sp>
      <p:sp>
        <p:nvSpPr>
          <p:cNvPr id="21518" name="Cloud Callout 21517"/>
          <p:cNvSpPr/>
          <p:nvPr/>
        </p:nvSpPr>
        <p:spPr>
          <a:xfrm>
            <a:off x="4267200" y="0"/>
            <a:ext cx="4876800" cy="1676400"/>
          </a:xfrm>
          <a:prstGeom prst="cloudCallout">
            <a:avLst>
              <a:gd name="adj1" fmla="val -34375"/>
              <a:gd name="adj2" fmla="val 89963"/>
            </a:avLst>
          </a:prstGeom>
          <a:solidFill>
            <a:srgbClr val="E6CBFD"/>
          </a:solidFill>
          <a:ln w="95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b="1" err="1">
                <a:solidFill>
                  <a:srgbClr val="FF0000"/>
                </a:solidFill>
              </a:rPr>
              <a:t>Loài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 err="1">
                <a:solidFill>
                  <a:srgbClr val="FF0000"/>
                </a:solidFill>
              </a:rPr>
              <a:t>thực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 err="1">
                <a:solidFill>
                  <a:srgbClr val="FF0000"/>
                </a:solidFill>
              </a:rPr>
              <a:t>vật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 err="1">
                <a:solidFill>
                  <a:srgbClr val="FF0000"/>
                </a:solidFill>
              </a:rPr>
              <a:t>nào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 err="1">
                <a:solidFill>
                  <a:srgbClr val="FF0000"/>
                </a:solidFill>
              </a:rPr>
              <a:t>thuộc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 err="1">
                <a:solidFill>
                  <a:srgbClr val="FF0000"/>
                </a:solidFill>
              </a:rPr>
              <a:t>nhóm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 err="1">
                <a:solidFill>
                  <a:srgbClr val="FF0000"/>
                </a:solidFill>
              </a:rPr>
              <a:t>thực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 err="1">
                <a:solidFill>
                  <a:srgbClr val="FF0000"/>
                </a:solidFill>
              </a:rPr>
              <a:t>vật</a:t>
            </a:r>
            <a:r>
              <a:rPr b="1">
                <a:solidFill>
                  <a:srgbClr val="FF0000"/>
                </a:solidFill>
              </a:rPr>
              <a:t> CAM?</a:t>
            </a:r>
          </a:p>
        </p:txBody>
      </p:sp>
      <p:grpSp>
        <p:nvGrpSpPr>
          <p:cNvPr id="3" name="Group 10"/>
          <p:cNvGrpSpPr/>
          <p:nvPr/>
        </p:nvGrpSpPr>
        <p:grpSpPr>
          <a:xfrm>
            <a:off x="3089275" y="2127250"/>
            <a:ext cx="2903538" cy="4273550"/>
            <a:chOff x="1946" y="1200"/>
            <a:chExt cx="1829" cy="2692"/>
          </a:xfrm>
        </p:grpSpPr>
        <p:sp>
          <p:nvSpPr>
            <p:cNvPr id="21510" name="Rectangle 11"/>
            <p:cNvSpPr/>
            <p:nvPr/>
          </p:nvSpPr>
          <p:spPr>
            <a:xfrm>
              <a:off x="1946" y="3556"/>
              <a:ext cx="1811" cy="336"/>
            </a:xfrm>
            <a:prstGeom prst="rect">
              <a:avLst/>
            </a:prstGeom>
            <a:solidFill>
              <a:srgbClr val="66FFFF"/>
            </a:solidFill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sz="2700" b="1">
                  <a:solidFill>
                    <a:srgbClr val="6600CC"/>
                  </a:solidFill>
                  <a:latin typeface="VNI-Times" pitchFamily="2" charset="0"/>
                </a:rPr>
                <a:t>THANH LONG</a:t>
              </a:r>
            </a:p>
          </p:txBody>
        </p:sp>
        <p:pic>
          <p:nvPicPr>
            <p:cNvPr id="21511" name="Picture 12" descr="The image “http://www.giaitri.mobi/vcms/media/photos/news_2006/news_1020051/news_181020054.jpg” cannot be displayed, because it contains errors."/>
            <p:cNvPicPr>
              <a:picLocks noChangeAspect="1"/>
            </p:cNvPicPr>
            <p:nvPr/>
          </p:nvPicPr>
          <p:blipFill>
            <a:blip r:embed="rId6">
              <a:lum bright="-12000"/>
            </a:blip>
            <a:stretch>
              <a:fillRect/>
            </a:stretch>
          </p:blipFill>
          <p:spPr>
            <a:xfrm>
              <a:off x="1948" y="1200"/>
              <a:ext cx="1827" cy="2352"/>
            </a:xfrm>
            <a:prstGeom prst="rect">
              <a:avLst/>
            </a:prstGeom>
            <a:solidFill>
              <a:srgbClr val="66FFFF"/>
            </a:solidFill>
            <a:ln w="9525">
              <a:noFill/>
            </a:ln>
          </p:spPr>
        </p:pic>
      </p:grp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animBg="1"/>
      <p:bldP spid="215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s 23553" descr="Bouquet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Action Button: Back or Previous 23568" descr="Water droplets">
            <a:hlinkClick r:id="rId3" action="ppaction://hlinksldjump"/>
          </p:cNvPr>
          <p:cNvSpPr/>
          <p:nvPr/>
        </p:nvSpPr>
        <p:spPr>
          <a:xfrm>
            <a:off x="8559800" y="5943600"/>
            <a:ext cx="203200" cy="228600"/>
          </a:xfrm>
          <a:prstGeom prst="actionButtonBackPrevious">
            <a:avLst/>
          </a:prstGeom>
          <a:blipFill rotWithShape="1">
            <a:blip r:embed="rId4"/>
          </a:blip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Straight Connector 23569"/>
          <p:cNvSpPr/>
          <p:nvPr/>
        </p:nvSpPr>
        <p:spPr>
          <a:xfrm>
            <a:off x="6705600" y="2590800"/>
            <a:ext cx="457200" cy="0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71" name="Straight Connector 23570"/>
          <p:cNvSpPr/>
          <p:nvPr/>
        </p:nvSpPr>
        <p:spPr>
          <a:xfrm>
            <a:off x="7696200" y="2590800"/>
            <a:ext cx="381000" cy="0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74" name="Action Button: End 23573">
            <a:hlinkClick r:id="" action="ppaction://noaction"/>
          </p:cNvPr>
          <p:cNvSpPr/>
          <p:nvPr/>
        </p:nvSpPr>
        <p:spPr>
          <a:xfrm>
            <a:off x="8610600" y="6400800"/>
            <a:ext cx="152400" cy="152400"/>
          </a:xfrm>
          <a:prstGeom prst="actionButtonEnd">
            <a:avLst/>
          </a:prstGeom>
          <a:solidFill>
            <a:srgbClr val="0000F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3577" name="Picture 235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0"/>
            <a:ext cx="528955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s 22529" descr="Parchment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1" name="Text Box 22530" descr="Bouquet"/>
          <p:cNvSpPr txBox="1"/>
          <p:nvPr/>
        </p:nvSpPr>
        <p:spPr>
          <a:xfrm>
            <a:off x="533400" y="304800"/>
            <a:ext cx="2438400" cy="396875"/>
          </a:xfrm>
          <a:prstGeom prst="rect">
            <a:avLst/>
          </a:prstGeom>
          <a:blipFill rotWithShape="1">
            <a:blip r:embed="rId3"/>
          </a:blip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i="1">
                <a:solidFill>
                  <a:srgbClr val="008000"/>
                </a:solidFill>
              </a:rPr>
              <a:t>c. </a:t>
            </a:r>
            <a:r>
              <a:rPr b="1" i="1" err="1">
                <a:solidFill>
                  <a:srgbClr val="008000"/>
                </a:solidFill>
              </a:rPr>
              <a:t>Thực</a:t>
            </a:r>
            <a:r>
              <a:rPr b="1" i="1">
                <a:solidFill>
                  <a:srgbClr val="008000"/>
                </a:solidFill>
              </a:rPr>
              <a:t> </a:t>
            </a:r>
            <a:r>
              <a:rPr b="1" i="1" err="1">
                <a:solidFill>
                  <a:srgbClr val="008000"/>
                </a:solidFill>
              </a:rPr>
              <a:t>vật</a:t>
            </a:r>
            <a:r>
              <a:rPr b="1" i="1">
                <a:solidFill>
                  <a:srgbClr val="008000"/>
                </a:solidFill>
              </a:rPr>
              <a:t> CAM:</a:t>
            </a:r>
          </a:p>
        </p:txBody>
      </p:sp>
      <p:sp>
        <p:nvSpPr>
          <p:cNvPr id="22532" name="Text Box 22531"/>
          <p:cNvSpPr txBox="1"/>
          <p:nvPr/>
        </p:nvSpPr>
        <p:spPr>
          <a:xfrm>
            <a:off x="381000" y="990600"/>
            <a:ext cx="8763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>
                <a:solidFill>
                  <a:srgbClr val="FF3300"/>
                </a:solidFill>
                <a:sym typeface="Wingdings" panose="05000000000000000000" pitchFamily="2" charset="2"/>
              </a:rPr>
              <a:t></a:t>
            </a:r>
            <a:r>
              <a:rPr b="1" i="1">
                <a:solidFill>
                  <a:srgbClr val="0000FF"/>
                </a:solidFill>
              </a:rPr>
              <a:t> </a:t>
            </a:r>
            <a:r>
              <a:rPr b="1" i="1" err="1">
                <a:solidFill>
                  <a:srgbClr val="0000FF"/>
                </a:solidFill>
              </a:rPr>
              <a:t>Đại</a:t>
            </a:r>
            <a:r>
              <a:rPr b="1" i="1">
                <a:solidFill>
                  <a:srgbClr val="0000FF"/>
                </a:solidFill>
              </a:rPr>
              <a:t> </a:t>
            </a:r>
            <a:r>
              <a:rPr b="1" i="1" err="1">
                <a:solidFill>
                  <a:srgbClr val="0000FF"/>
                </a:solidFill>
              </a:rPr>
              <a:t>diện</a:t>
            </a:r>
            <a:r>
              <a:t>: </a:t>
            </a:r>
            <a:r>
              <a:rPr err="1"/>
              <a:t>Gồm</a:t>
            </a:r>
            <a:r>
              <a:t> </a:t>
            </a:r>
            <a:r>
              <a:rPr err="1"/>
              <a:t>những</a:t>
            </a:r>
            <a:r>
              <a:t> </a:t>
            </a:r>
            <a:r>
              <a:rPr err="1"/>
              <a:t>loài</a:t>
            </a:r>
            <a:r>
              <a:t> TV </a:t>
            </a:r>
            <a:r>
              <a:rPr err="1"/>
              <a:t>mọng</a:t>
            </a:r>
            <a:r>
              <a:t> </a:t>
            </a:r>
            <a:r>
              <a:rPr err="1"/>
              <a:t>nước</a:t>
            </a:r>
            <a:r>
              <a:t>, </a:t>
            </a:r>
            <a:r>
              <a:rPr err="1"/>
              <a:t>sống</a:t>
            </a:r>
            <a:r>
              <a:t> ở </a:t>
            </a:r>
            <a:r>
              <a:rPr err="1"/>
              <a:t>vùng</a:t>
            </a:r>
            <a:r>
              <a:t> </a:t>
            </a:r>
            <a:r>
              <a:rPr err="1"/>
              <a:t>hoang</a:t>
            </a:r>
            <a:r>
              <a:t> </a:t>
            </a:r>
            <a:r>
              <a:rPr err="1"/>
              <a:t>mạc</a:t>
            </a:r>
            <a:r>
              <a:t> (</a:t>
            </a:r>
            <a:r>
              <a:rPr err="1"/>
              <a:t>xương</a:t>
            </a:r>
            <a:r>
              <a:t> </a:t>
            </a:r>
            <a:r>
              <a:rPr err="1"/>
              <a:t>rồng</a:t>
            </a:r>
            <a:r>
              <a:t>, </a:t>
            </a:r>
            <a:r>
              <a:rPr err="1"/>
              <a:t>dứa</a:t>
            </a:r>
            <a:r>
              <a:t>, </a:t>
            </a:r>
            <a:r>
              <a:rPr err="1"/>
              <a:t>thanh</a:t>
            </a:r>
            <a:r>
              <a:t> long…)</a:t>
            </a:r>
          </a:p>
        </p:txBody>
      </p:sp>
      <p:sp>
        <p:nvSpPr>
          <p:cNvPr id="22533" name="Text Box 22532"/>
          <p:cNvSpPr txBox="1"/>
          <p:nvPr/>
        </p:nvSpPr>
        <p:spPr>
          <a:xfrm>
            <a:off x="381000" y="1828800"/>
            <a:ext cx="1752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>
                <a:solidFill>
                  <a:srgbClr val="FF3300"/>
                </a:solidFill>
                <a:sym typeface="Wingdings" panose="05000000000000000000" pitchFamily="2" charset="2"/>
              </a:rPr>
              <a:t> </a:t>
            </a:r>
            <a:r>
              <a:rPr b="1" i="1" err="1">
                <a:solidFill>
                  <a:srgbClr val="0000FF"/>
                </a:solidFill>
                <a:sym typeface="Wingdings" panose="05000000000000000000" pitchFamily="2" charset="2"/>
              </a:rPr>
              <a:t>Diễn</a:t>
            </a:r>
            <a:r>
              <a:rPr b="1" i="1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b="1" i="1" err="1">
                <a:solidFill>
                  <a:srgbClr val="0000FF"/>
                </a:solidFill>
                <a:sym typeface="Wingdings" panose="05000000000000000000" pitchFamily="2" charset="2"/>
              </a:rPr>
              <a:t>biến</a:t>
            </a:r>
            <a:r>
              <a:rPr>
                <a:solidFill>
                  <a:srgbClr val="FF3300"/>
                </a:solidFill>
                <a:sym typeface="Wingdings" panose="05000000000000000000" pitchFamily="2" charset="2"/>
              </a:rPr>
              <a:t>:</a:t>
            </a:r>
          </a:p>
        </p:txBody>
      </p:sp>
      <p:sp>
        <p:nvSpPr>
          <p:cNvPr id="22534" name="Text Box 22533"/>
          <p:cNvSpPr txBox="1"/>
          <p:nvPr/>
        </p:nvSpPr>
        <p:spPr>
          <a:xfrm>
            <a:off x="381000" y="2286000"/>
            <a:ext cx="8763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t>- </a:t>
            </a:r>
            <a:r>
              <a:rPr err="1"/>
              <a:t>Diễn</a:t>
            </a:r>
            <a:r>
              <a:t> </a:t>
            </a:r>
            <a:r>
              <a:rPr err="1"/>
              <a:t>ra</a:t>
            </a:r>
            <a:r>
              <a:t> </a:t>
            </a:r>
            <a:r>
              <a:rPr err="1"/>
              <a:t>trong</a:t>
            </a:r>
            <a:r>
              <a:t> </a:t>
            </a:r>
            <a:r>
              <a:rPr err="1"/>
              <a:t>chất</a:t>
            </a:r>
            <a:r>
              <a:t> </a:t>
            </a:r>
            <a:r>
              <a:rPr err="1"/>
              <a:t>nền</a:t>
            </a:r>
            <a:r>
              <a:t> </a:t>
            </a:r>
            <a:r>
              <a:rPr err="1"/>
              <a:t>của</a:t>
            </a:r>
            <a:r>
              <a:t> 1 </a:t>
            </a:r>
            <a:r>
              <a:rPr err="1"/>
              <a:t>loại</a:t>
            </a:r>
            <a:r>
              <a:t> </a:t>
            </a:r>
            <a:r>
              <a:rPr err="1"/>
              <a:t>lục</a:t>
            </a:r>
            <a:r>
              <a:t> </a:t>
            </a:r>
            <a:r>
              <a:rPr err="1"/>
              <a:t>lạp</a:t>
            </a:r>
            <a:r>
              <a:t> ở </a:t>
            </a:r>
            <a:r>
              <a:rPr err="1"/>
              <a:t>tế</a:t>
            </a:r>
            <a:r>
              <a:t> </a:t>
            </a:r>
            <a:r>
              <a:rPr err="1"/>
              <a:t>bào</a:t>
            </a:r>
            <a:r>
              <a:t> </a:t>
            </a:r>
            <a:r>
              <a:rPr err="1"/>
              <a:t>mô</a:t>
            </a:r>
            <a:r>
              <a:t> </a:t>
            </a:r>
            <a:r>
              <a:rPr err="1"/>
              <a:t>giậu</a:t>
            </a:r>
          </a:p>
        </p:txBody>
      </p:sp>
      <p:sp>
        <p:nvSpPr>
          <p:cNvPr id="22535" name="Text Box 22534"/>
          <p:cNvSpPr txBox="1"/>
          <p:nvPr/>
        </p:nvSpPr>
        <p:spPr>
          <a:xfrm>
            <a:off x="381000" y="2971800"/>
            <a:ext cx="8763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t>- </a:t>
            </a:r>
            <a:r>
              <a:rPr err="1"/>
              <a:t>Bản</a:t>
            </a:r>
            <a:r>
              <a:t> </a:t>
            </a:r>
            <a:r>
              <a:rPr err="1"/>
              <a:t>chất</a:t>
            </a:r>
            <a:r>
              <a:t> </a:t>
            </a:r>
            <a:r>
              <a:rPr err="1"/>
              <a:t>hoá</a:t>
            </a:r>
            <a:r>
              <a:t> </a:t>
            </a:r>
            <a:r>
              <a:rPr err="1"/>
              <a:t>học</a:t>
            </a:r>
            <a:r>
              <a:t> </a:t>
            </a:r>
            <a:r>
              <a:rPr err="1"/>
              <a:t>của</a:t>
            </a:r>
            <a:r>
              <a:t> con </a:t>
            </a:r>
            <a:r>
              <a:rPr err="1"/>
              <a:t>đường</a:t>
            </a:r>
            <a:r>
              <a:t> CAM </a:t>
            </a:r>
            <a:r>
              <a:rPr err="1"/>
              <a:t>giống</a:t>
            </a:r>
            <a:r>
              <a:t> </a:t>
            </a:r>
            <a:r>
              <a:rPr err="1"/>
              <a:t>giống</a:t>
            </a:r>
            <a:r>
              <a:t> </a:t>
            </a:r>
            <a:r>
              <a:rPr err="1"/>
              <a:t>với</a:t>
            </a:r>
            <a:r>
              <a:t> con </a:t>
            </a:r>
            <a:r>
              <a:rPr err="1"/>
              <a:t>đường</a:t>
            </a:r>
            <a:r>
              <a:t> C</a:t>
            </a:r>
            <a:r>
              <a:rPr baseline="-25000"/>
              <a:t>4</a:t>
            </a:r>
            <a:r>
              <a:t> (</a:t>
            </a:r>
            <a:r>
              <a:rPr err="1"/>
              <a:t>Chất</a:t>
            </a:r>
            <a:r>
              <a:t> </a:t>
            </a:r>
            <a:r>
              <a:rPr err="1"/>
              <a:t>nhận</a:t>
            </a:r>
            <a:r>
              <a:t> CO</a:t>
            </a:r>
            <a:r>
              <a:rPr baseline="-25000"/>
              <a:t>2</a:t>
            </a:r>
            <a:r>
              <a:t>, </a:t>
            </a:r>
            <a:r>
              <a:rPr err="1"/>
              <a:t>sản</a:t>
            </a:r>
            <a:r>
              <a:t> </a:t>
            </a:r>
            <a:r>
              <a:rPr err="1"/>
              <a:t>phẩm</a:t>
            </a:r>
            <a:r>
              <a:t> ban </a:t>
            </a:r>
            <a:r>
              <a:rPr err="1"/>
              <a:t>đầu</a:t>
            </a:r>
            <a:r>
              <a:t>, </a:t>
            </a:r>
            <a:r>
              <a:rPr err="1"/>
              <a:t>tiến</a:t>
            </a:r>
            <a:r>
              <a:t> </a:t>
            </a:r>
            <a:r>
              <a:rPr err="1"/>
              <a:t>trình</a:t>
            </a:r>
            <a:r>
              <a:t> </a:t>
            </a:r>
            <a:r>
              <a:rPr err="1"/>
              <a:t>gồm</a:t>
            </a:r>
            <a:r>
              <a:t> 2 </a:t>
            </a:r>
            <a:r>
              <a:rPr err="1"/>
              <a:t>giai</a:t>
            </a:r>
            <a:r>
              <a:t> </a:t>
            </a:r>
            <a:r>
              <a:rPr err="1"/>
              <a:t>đoạn</a:t>
            </a:r>
            <a:r>
              <a:t>…)</a:t>
            </a:r>
            <a:endParaRPr baseline="-25000"/>
          </a:p>
        </p:txBody>
      </p:sp>
      <p:sp>
        <p:nvSpPr>
          <p:cNvPr id="22536" name="Text Box 22535"/>
          <p:cNvSpPr txBox="1"/>
          <p:nvPr/>
        </p:nvSpPr>
        <p:spPr>
          <a:xfrm>
            <a:off x="457200" y="3962400"/>
            <a:ext cx="8763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t>- </a:t>
            </a:r>
            <a:r>
              <a:rPr err="1"/>
              <a:t>Giai</a:t>
            </a:r>
            <a:r>
              <a:t> </a:t>
            </a:r>
            <a:r>
              <a:rPr err="1"/>
              <a:t>đoạn</a:t>
            </a:r>
            <a:r>
              <a:t> C</a:t>
            </a:r>
            <a:r>
              <a:rPr baseline="-25000"/>
              <a:t>4</a:t>
            </a:r>
            <a:r>
              <a:t> </a:t>
            </a:r>
            <a:r>
              <a:rPr err="1"/>
              <a:t>xảy</a:t>
            </a:r>
            <a:r>
              <a:t> </a:t>
            </a:r>
            <a:r>
              <a:rPr err="1"/>
              <a:t>ra</a:t>
            </a:r>
            <a:r>
              <a:t> </a:t>
            </a:r>
            <a:r>
              <a:rPr err="1"/>
              <a:t>vào</a:t>
            </a:r>
            <a:r>
              <a:t> ban </a:t>
            </a:r>
            <a:r>
              <a:rPr err="1"/>
              <a:t>đêm</a:t>
            </a:r>
            <a:r>
              <a:t> (</a:t>
            </a:r>
            <a:r>
              <a:rPr err="1"/>
              <a:t>lúc</a:t>
            </a:r>
            <a:r>
              <a:t> </a:t>
            </a:r>
            <a:r>
              <a:rPr err="1"/>
              <a:t>khí</a:t>
            </a:r>
            <a:r>
              <a:t> </a:t>
            </a:r>
            <a:r>
              <a:rPr err="1"/>
              <a:t>khổng</a:t>
            </a:r>
            <a:r>
              <a:t> </a:t>
            </a:r>
            <a:r>
              <a:rPr err="1"/>
              <a:t>mở</a:t>
            </a:r>
            <a:r>
              <a:t>), </a:t>
            </a:r>
            <a:r>
              <a:rPr err="1"/>
              <a:t>giai</a:t>
            </a:r>
            <a:r>
              <a:t> </a:t>
            </a:r>
            <a:r>
              <a:rPr err="1"/>
              <a:t>đoạn</a:t>
            </a:r>
            <a:r>
              <a:t> C</a:t>
            </a:r>
            <a:r>
              <a:rPr baseline="-25000"/>
              <a:t>3</a:t>
            </a:r>
            <a:r>
              <a:t> </a:t>
            </a:r>
            <a:r>
              <a:rPr err="1"/>
              <a:t>xảy</a:t>
            </a:r>
            <a:r>
              <a:t> </a:t>
            </a:r>
            <a:r>
              <a:rPr err="1"/>
              <a:t>ra</a:t>
            </a:r>
            <a:r>
              <a:t> </a:t>
            </a:r>
            <a:r>
              <a:rPr err="1"/>
              <a:t>vào</a:t>
            </a:r>
            <a:r>
              <a:t> ban </a:t>
            </a:r>
            <a:r>
              <a:rPr err="1"/>
              <a:t>ngày</a:t>
            </a:r>
            <a:r>
              <a:t> (</a:t>
            </a:r>
            <a:r>
              <a:rPr err="1"/>
              <a:t>lúc</a:t>
            </a:r>
            <a:r>
              <a:t> </a:t>
            </a:r>
            <a:r>
              <a:rPr err="1"/>
              <a:t>khí</a:t>
            </a:r>
            <a:r>
              <a:t> </a:t>
            </a:r>
            <a:r>
              <a:rPr err="1"/>
              <a:t>khổng</a:t>
            </a:r>
            <a:r>
              <a:t> </a:t>
            </a:r>
            <a:r>
              <a:rPr err="1"/>
              <a:t>đóng</a:t>
            </a:r>
            <a:r>
              <a:t>).</a:t>
            </a:r>
            <a:endParaRPr baseline="-25000"/>
          </a:p>
        </p:txBody>
      </p:sp>
      <p:sp>
        <p:nvSpPr>
          <p:cNvPr id="22537" name="Action Button: Forward or Next 22536" descr="Water droplets">
            <a:hlinkClick r:id="rId4" action="ppaction://hlinksldjump"/>
          </p:cNvPr>
          <p:cNvSpPr/>
          <p:nvPr/>
        </p:nvSpPr>
        <p:spPr>
          <a:xfrm flipH="1" flipV="1">
            <a:off x="7924800" y="3505200"/>
            <a:ext cx="76200" cy="76200"/>
          </a:xfrm>
          <a:prstGeom prst="actionButtonForwardNext">
            <a:avLst/>
          </a:prstGeom>
          <a:blipFill rotWithShape="1">
            <a:blip r:embed="rId5"/>
          </a:blip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Action Button: Forward or Next 22537">
            <a:hlinkClick r:id="" action="ppaction://noaction"/>
          </p:cNvPr>
          <p:cNvSpPr/>
          <p:nvPr/>
        </p:nvSpPr>
        <p:spPr>
          <a:xfrm>
            <a:off x="2057400" y="1981200"/>
            <a:ext cx="152400" cy="12700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Text Box 22538"/>
          <p:cNvSpPr txBox="1"/>
          <p:nvPr/>
        </p:nvSpPr>
        <p:spPr>
          <a:xfrm>
            <a:off x="76200" y="228600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>
                <a:solidFill>
                  <a:srgbClr val="FF3300"/>
                </a:solidFill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22540" name="Action Button: End 22539" descr="Pink tissue paper">
            <a:hlinkClick r:id="" action="ppaction://noaction"/>
          </p:cNvPr>
          <p:cNvSpPr/>
          <p:nvPr/>
        </p:nvSpPr>
        <p:spPr>
          <a:xfrm flipV="1">
            <a:off x="8458200" y="6248400"/>
            <a:ext cx="304800" cy="304800"/>
          </a:xfrm>
          <a:prstGeom prst="actionButtonEnd">
            <a:avLst/>
          </a:prstGeom>
          <a:blipFill rotWithShape="1">
            <a:blip r:embed="rId6"/>
          </a:blip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Action Button: Forward or Next 22541" descr="Water droplets">
            <a:hlinkClick r:id="rId4" action="ppaction://hlinksldjump"/>
          </p:cNvPr>
          <p:cNvSpPr/>
          <p:nvPr/>
        </p:nvSpPr>
        <p:spPr>
          <a:xfrm>
            <a:off x="5257800" y="6172200"/>
            <a:ext cx="152400" cy="152400"/>
          </a:xfrm>
          <a:prstGeom prst="actionButtonForwardNext">
            <a:avLst/>
          </a:prstGeom>
          <a:blipFill rotWithShape="1">
            <a:blip r:embed="rId5"/>
          </a:blipFill>
          <a:ln w="9525"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4" grpId="0"/>
      <p:bldP spid="22535" grpId="0"/>
      <p:bldP spid="225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53249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endParaRPr/>
          </a:p>
        </p:txBody>
      </p:sp>
      <p:sp>
        <p:nvSpPr>
          <p:cNvPr id="53251" name="Text Placeholder 5325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3252" name="Picture 532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3212" y="-227012"/>
            <a:ext cx="9752012" cy="7313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60417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endParaRPr/>
          </a:p>
        </p:txBody>
      </p:sp>
      <p:sp>
        <p:nvSpPr>
          <p:cNvPr id="60419" name="Text Placeholder 604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60420" name="Picture 60419" descr="hoa-huong-duong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7" name="Rectangles 59396"/>
          <p:cNvSpPr/>
          <p:nvPr/>
        </p:nvSpPr>
        <p:spPr>
          <a:xfrm>
            <a:off x="533400" y="3429000"/>
            <a:ext cx="8229600" cy="25908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lstStyle/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Thank You For Watching </a:t>
            </a:r>
          </a:p>
        </p:txBody>
      </p:sp>
    </p:spTree>
  </p:cSld>
  <p:clrMapOvr>
    <a:masterClrMapping/>
  </p:clrMapOvr>
  <p:transition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s 7169" descr="Parchment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1" name="Text Box 7170"/>
          <p:cNvSpPr txBox="1"/>
          <p:nvPr/>
        </p:nvSpPr>
        <p:spPr>
          <a:xfrm>
            <a:off x="457200" y="762000"/>
            <a:ext cx="8305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err="1">
                <a:solidFill>
                  <a:srgbClr val="0000FF"/>
                </a:solidFill>
              </a:rPr>
              <a:t>Quá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 err="1">
                <a:solidFill>
                  <a:srgbClr val="0000FF"/>
                </a:solidFill>
              </a:rPr>
              <a:t>trình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 err="1">
                <a:solidFill>
                  <a:srgbClr val="0000FF"/>
                </a:solidFill>
              </a:rPr>
              <a:t>quang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 err="1">
                <a:solidFill>
                  <a:srgbClr val="0000FF"/>
                </a:solidFill>
              </a:rPr>
              <a:t>hợp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 err="1">
                <a:solidFill>
                  <a:srgbClr val="0000FF"/>
                </a:solidFill>
              </a:rPr>
              <a:t>gồm</a:t>
            </a:r>
            <a:r>
              <a:rPr b="1">
                <a:solidFill>
                  <a:srgbClr val="0000FF"/>
                </a:solidFill>
              </a:rPr>
              <a:t> 2 </a:t>
            </a:r>
            <a:r>
              <a:rPr b="1" err="1">
                <a:solidFill>
                  <a:srgbClr val="0000FF"/>
                </a:solidFill>
              </a:rPr>
              <a:t>pha</a:t>
            </a:r>
            <a:r>
              <a:rPr b="1">
                <a:solidFill>
                  <a:srgbClr val="0000FF"/>
                </a:solidFill>
              </a:rPr>
              <a:t>: </a:t>
            </a:r>
            <a:r>
              <a:rPr b="1" err="1">
                <a:solidFill>
                  <a:srgbClr val="0000FF"/>
                </a:solidFill>
              </a:rPr>
              <a:t>Pha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 err="1">
                <a:solidFill>
                  <a:srgbClr val="0000FF"/>
                </a:solidFill>
              </a:rPr>
              <a:t>sáng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 err="1">
                <a:solidFill>
                  <a:srgbClr val="0000FF"/>
                </a:solidFill>
              </a:rPr>
              <a:t>và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 err="1">
                <a:solidFill>
                  <a:srgbClr val="0000FF"/>
                </a:solidFill>
              </a:rPr>
              <a:t>pha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 err="1">
                <a:solidFill>
                  <a:srgbClr val="0000FF"/>
                </a:solidFill>
              </a:rPr>
              <a:t>tối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7172" name="Text Box 7171"/>
          <p:cNvSpPr txBox="1"/>
          <p:nvPr/>
        </p:nvSpPr>
        <p:spPr>
          <a:xfrm>
            <a:off x="381000" y="1371600"/>
            <a:ext cx="8305800" cy="85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har char="•"/>
            </a:pPr>
            <a:r>
              <a:rPr b="1">
                <a:solidFill>
                  <a:srgbClr val="0000FF"/>
                </a:solidFill>
              </a:rPr>
              <a:t> </a:t>
            </a:r>
            <a:r>
              <a:rPr b="1" err="1">
                <a:solidFill>
                  <a:srgbClr val="FF0000"/>
                </a:solidFill>
              </a:rPr>
              <a:t>Pha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 err="1">
                <a:solidFill>
                  <a:srgbClr val="FF0000"/>
                </a:solidFill>
              </a:rPr>
              <a:t>sáng</a:t>
            </a:r>
            <a:r>
              <a:rPr b="1">
                <a:solidFill>
                  <a:srgbClr val="0000FF"/>
                </a:solidFill>
              </a:rPr>
              <a:t>: </a:t>
            </a:r>
            <a:r>
              <a:rPr b="1" err="1">
                <a:solidFill>
                  <a:srgbClr val="0000FF"/>
                </a:solidFill>
              </a:rPr>
              <a:t>Xảy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 err="1">
                <a:solidFill>
                  <a:srgbClr val="0000FF"/>
                </a:solidFill>
              </a:rPr>
              <a:t>ra</a:t>
            </a:r>
            <a:r>
              <a:rPr b="1">
                <a:solidFill>
                  <a:srgbClr val="0000FF"/>
                </a:solidFill>
              </a:rPr>
              <a:t> ở </a:t>
            </a:r>
            <a:r>
              <a:rPr b="1" err="1">
                <a:solidFill>
                  <a:srgbClr val="0000FF"/>
                </a:solidFill>
              </a:rPr>
              <a:t>tilacôit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 err="1">
                <a:solidFill>
                  <a:srgbClr val="0000FF"/>
                </a:solidFill>
              </a:rPr>
              <a:t>của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 err="1">
                <a:solidFill>
                  <a:srgbClr val="0000FF"/>
                </a:solidFill>
              </a:rPr>
              <a:t>lục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 err="1">
                <a:solidFill>
                  <a:srgbClr val="0000FF"/>
                </a:solidFill>
              </a:rPr>
              <a:t>lạp</a:t>
            </a:r>
            <a:r>
              <a:rPr b="1">
                <a:solidFill>
                  <a:srgbClr val="0000FF"/>
                </a:solidFill>
              </a:rPr>
              <a:t>.</a:t>
            </a:r>
          </a:p>
          <a:p>
            <a:pPr>
              <a:spcBef>
                <a:spcPct val="50000"/>
              </a:spcBef>
              <a:buChar char="•"/>
            </a:pPr>
            <a:r>
              <a:rPr b="1">
                <a:solidFill>
                  <a:srgbClr val="0000FF"/>
                </a:solidFill>
              </a:rPr>
              <a:t> </a:t>
            </a:r>
            <a:r>
              <a:rPr b="1" err="1">
                <a:solidFill>
                  <a:srgbClr val="FF0000"/>
                </a:solidFill>
              </a:rPr>
              <a:t>Pha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 err="1">
                <a:solidFill>
                  <a:srgbClr val="FF0000"/>
                </a:solidFill>
              </a:rPr>
              <a:t>tối</a:t>
            </a:r>
            <a:r>
              <a:rPr b="1">
                <a:solidFill>
                  <a:srgbClr val="0000FF"/>
                </a:solidFill>
              </a:rPr>
              <a:t>: </a:t>
            </a:r>
            <a:r>
              <a:rPr b="1" err="1">
                <a:solidFill>
                  <a:srgbClr val="0000FF"/>
                </a:solidFill>
              </a:rPr>
              <a:t>Xảy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 err="1">
                <a:solidFill>
                  <a:srgbClr val="0000FF"/>
                </a:solidFill>
              </a:rPr>
              <a:t>ra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 err="1">
                <a:solidFill>
                  <a:srgbClr val="0000FF"/>
                </a:solidFill>
              </a:rPr>
              <a:t>trong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 err="1">
                <a:solidFill>
                  <a:srgbClr val="0000FF"/>
                </a:solidFill>
              </a:rPr>
              <a:t>chất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 err="1">
                <a:solidFill>
                  <a:srgbClr val="0000FF"/>
                </a:solidFill>
              </a:rPr>
              <a:t>nền</a:t>
            </a:r>
            <a:r>
              <a:rPr b="1">
                <a:solidFill>
                  <a:srgbClr val="0000FF"/>
                </a:solidFill>
              </a:rPr>
              <a:t> (</a:t>
            </a:r>
            <a:r>
              <a:rPr b="1" err="1">
                <a:solidFill>
                  <a:srgbClr val="0000FF"/>
                </a:solidFill>
              </a:rPr>
              <a:t>strôma</a:t>
            </a:r>
            <a:r>
              <a:rPr b="1">
                <a:solidFill>
                  <a:srgbClr val="0000FF"/>
                </a:solidFill>
              </a:rPr>
              <a:t>) </a:t>
            </a:r>
            <a:r>
              <a:rPr b="1" err="1">
                <a:solidFill>
                  <a:srgbClr val="0000FF"/>
                </a:solidFill>
              </a:rPr>
              <a:t>của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 err="1">
                <a:solidFill>
                  <a:srgbClr val="0000FF"/>
                </a:solidFill>
              </a:rPr>
              <a:t>lục</a:t>
            </a:r>
            <a:r>
              <a:rPr b="1">
                <a:solidFill>
                  <a:srgbClr val="0000FF"/>
                </a:solidFill>
              </a:rPr>
              <a:t> </a:t>
            </a:r>
            <a:r>
              <a:rPr b="1" err="1">
                <a:solidFill>
                  <a:srgbClr val="0000FF"/>
                </a:solidFill>
              </a:rPr>
              <a:t>lạp</a:t>
            </a:r>
            <a:r>
              <a:rPr b="1">
                <a:solidFill>
                  <a:srgbClr val="0000FF"/>
                </a:solidFill>
              </a:rPr>
              <a:t>. </a:t>
            </a:r>
          </a:p>
        </p:txBody>
      </p:sp>
      <p:grpSp>
        <p:nvGrpSpPr>
          <p:cNvPr id="7173" name="Group 7172"/>
          <p:cNvGrpSpPr/>
          <p:nvPr/>
        </p:nvGrpSpPr>
        <p:grpSpPr>
          <a:xfrm>
            <a:off x="4876800" y="2438400"/>
            <a:ext cx="3962400" cy="3875088"/>
            <a:chOff x="1920" y="1536"/>
            <a:chExt cx="2496" cy="2441"/>
          </a:xfrm>
        </p:grpSpPr>
        <p:grpSp>
          <p:nvGrpSpPr>
            <p:cNvPr id="7174" name="Group 7173"/>
            <p:cNvGrpSpPr/>
            <p:nvPr/>
          </p:nvGrpSpPr>
          <p:grpSpPr>
            <a:xfrm>
              <a:off x="1920" y="1536"/>
              <a:ext cx="2496" cy="2441"/>
              <a:chOff x="3024" y="1104"/>
              <a:chExt cx="2496" cy="2441"/>
            </a:xfrm>
          </p:grpSpPr>
          <p:pic>
            <p:nvPicPr>
              <p:cNvPr id="7175" name="Picture 6" descr="luclap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4" y="1104"/>
                <a:ext cx="2496" cy="2441"/>
              </a:xfrm>
              <a:prstGeom prst="rect">
                <a:avLst/>
              </a:prstGeom>
              <a:noFill/>
              <a:ln w="57150" cap="flat" cmpd="thinThick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sp>
            <p:nvSpPr>
              <p:cNvPr id="7176" name="Rectangle 7"/>
              <p:cNvSpPr/>
              <p:nvPr/>
            </p:nvSpPr>
            <p:spPr>
              <a:xfrm>
                <a:off x="4608" y="3264"/>
                <a:ext cx="816" cy="240"/>
              </a:xfrm>
              <a:prstGeom prst="rect">
                <a:avLst/>
              </a:prstGeom>
              <a:solidFill>
                <a:srgbClr val="FFFF00"/>
              </a:solidFill>
              <a:ln w="3175">
                <a:noFill/>
              </a:ln>
            </p:spPr>
            <p:txBody>
              <a:bodyPr anchor="ctr" anchorCtr="0"/>
              <a:lstStyle/>
              <a:p>
                <a:pPr algn="ctr"/>
                <a:r>
                  <a:rPr sz="2400" b="1" err="1">
                    <a:solidFill>
                      <a:srgbClr val="6600CC"/>
                    </a:solidFill>
                    <a:latin typeface="VNI-Times" pitchFamily="2" charset="0"/>
                  </a:rPr>
                  <a:t>Stroâma</a:t>
                </a:r>
                <a:endParaRPr sz="2400" b="1">
                  <a:solidFill>
                    <a:srgbClr val="6600CC"/>
                  </a:solidFill>
                  <a:latin typeface="VNI-Times" pitchFamily="2" charset="0"/>
                </a:endParaRPr>
              </a:p>
            </p:txBody>
          </p:sp>
          <p:sp>
            <p:nvSpPr>
              <p:cNvPr id="7177" name="Rectangle 8"/>
              <p:cNvSpPr/>
              <p:nvPr/>
            </p:nvSpPr>
            <p:spPr>
              <a:xfrm>
                <a:off x="3056" y="1121"/>
                <a:ext cx="832" cy="271"/>
              </a:xfrm>
              <a:prstGeom prst="rect">
                <a:avLst/>
              </a:prstGeom>
              <a:solidFill>
                <a:srgbClr val="FFCCFF"/>
              </a:solidFill>
              <a:ln w="3175">
                <a:noFill/>
              </a:ln>
            </p:spPr>
            <p:txBody>
              <a:bodyPr anchor="ctr" anchorCtr="0"/>
              <a:lstStyle/>
              <a:p>
                <a:pPr algn="ctr"/>
                <a:r>
                  <a:rPr b="1">
                    <a:solidFill>
                      <a:srgbClr val="6600CC"/>
                    </a:solidFill>
                    <a:latin typeface="VNI-Times" pitchFamily="2" charset="0"/>
                  </a:rPr>
                  <a:t>LUÏC LAÏP</a:t>
                </a:r>
              </a:p>
            </p:txBody>
          </p:sp>
        </p:grpSp>
        <p:sp>
          <p:nvSpPr>
            <p:cNvPr id="7178" name="Text Box 7177"/>
            <p:cNvSpPr txBox="1"/>
            <p:nvPr/>
          </p:nvSpPr>
          <p:spPr>
            <a:xfrm>
              <a:off x="2784" y="3686"/>
              <a:ext cx="720" cy="250"/>
            </a:xfrm>
            <a:prstGeom prst="rect">
              <a:avLst/>
            </a:prstGeom>
            <a:solidFill>
              <a:srgbClr val="66FF33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err="1">
                  <a:solidFill>
                    <a:srgbClr val="FF0000"/>
                  </a:solidFill>
                </a:rPr>
                <a:t>Tilacôit</a:t>
              </a:r>
              <a:endParaRPr b="1">
                <a:solidFill>
                  <a:srgbClr val="FF0000"/>
                </a:solidFill>
              </a:endParaRPr>
            </a:p>
          </p:txBody>
        </p:sp>
      </p:grpSp>
      <p:sp>
        <p:nvSpPr>
          <p:cNvPr id="7179" name="Text Box 7178"/>
          <p:cNvSpPr txBox="1"/>
          <p:nvPr/>
        </p:nvSpPr>
        <p:spPr>
          <a:xfrm>
            <a:off x="457200" y="2514600"/>
            <a:ext cx="38100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>
                <a:solidFill>
                  <a:srgbClr val="660066"/>
                </a:solidFill>
              </a:rPr>
              <a:t>    </a:t>
            </a:r>
            <a:r>
              <a:rPr b="1">
                <a:solidFill>
                  <a:srgbClr val="660066"/>
                </a:solidFill>
              </a:rPr>
              <a:t>* </a:t>
            </a:r>
            <a:r>
              <a:rPr b="1" err="1">
                <a:solidFill>
                  <a:srgbClr val="660066"/>
                </a:solidFill>
              </a:rPr>
              <a:t>Quang</a:t>
            </a:r>
            <a:r>
              <a:rPr b="1">
                <a:solidFill>
                  <a:srgbClr val="660066"/>
                </a:solidFill>
              </a:rPr>
              <a:t> </a:t>
            </a:r>
            <a:r>
              <a:rPr b="1" err="1">
                <a:solidFill>
                  <a:srgbClr val="660066"/>
                </a:solidFill>
              </a:rPr>
              <a:t>hợp</a:t>
            </a:r>
            <a:r>
              <a:rPr b="1">
                <a:solidFill>
                  <a:srgbClr val="660066"/>
                </a:solidFill>
              </a:rPr>
              <a:t> ở </a:t>
            </a:r>
            <a:r>
              <a:rPr b="1" err="1">
                <a:solidFill>
                  <a:srgbClr val="660066"/>
                </a:solidFill>
              </a:rPr>
              <a:t>các</a:t>
            </a:r>
            <a:r>
              <a:rPr b="1">
                <a:solidFill>
                  <a:srgbClr val="660066"/>
                </a:solidFill>
              </a:rPr>
              <a:t> </a:t>
            </a:r>
            <a:r>
              <a:rPr b="1" err="1">
                <a:solidFill>
                  <a:srgbClr val="660066"/>
                </a:solidFill>
              </a:rPr>
              <a:t>nhóm</a:t>
            </a:r>
            <a:r>
              <a:rPr b="1">
                <a:solidFill>
                  <a:srgbClr val="660066"/>
                </a:solidFill>
              </a:rPr>
              <a:t> TV C</a:t>
            </a:r>
            <a:r>
              <a:rPr b="1" baseline="-25000">
                <a:solidFill>
                  <a:srgbClr val="660066"/>
                </a:solidFill>
              </a:rPr>
              <a:t>3</a:t>
            </a:r>
            <a:r>
              <a:rPr b="1">
                <a:solidFill>
                  <a:srgbClr val="660066"/>
                </a:solidFill>
              </a:rPr>
              <a:t>, C</a:t>
            </a:r>
            <a:r>
              <a:rPr b="1" baseline="-25000">
                <a:solidFill>
                  <a:srgbClr val="660066"/>
                </a:solidFill>
              </a:rPr>
              <a:t>4</a:t>
            </a:r>
            <a:r>
              <a:rPr b="1">
                <a:solidFill>
                  <a:srgbClr val="660066"/>
                </a:solidFill>
              </a:rPr>
              <a:t>, CAM </a:t>
            </a:r>
            <a:r>
              <a:rPr b="1" err="1">
                <a:solidFill>
                  <a:srgbClr val="660066"/>
                </a:solidFill>
              </a:rPr>
              <a:t>chỉ</a:t>
            </a:r>
            <a:r>
              <a:rPr b="1">
                <a:solidFill>
                  <a:srgbClr val="660066"/>
                </a:solidFill>
              </a:rPr>
              <a:t> </a:t>
            </a:r>
            <a:r>
              <a:rPr b="1" err="1">
                <a:solidFill>
                  <a:srgbClr val="660066"/>
                </a:solidFill>
              </a:rPr>
              <a:t>khác</a:t>
            </a:r>
            <a:r>
              <a:rPr b="1">
                <a:solidFill>
                  <a:srgbClr val="660066"/>
                </a:solidFill>
              </a:rPr>
              <a:t> </a:t>
            </a:r>
            <a:r>
              <a:rPr b="1" err="1">
                <a:solidFill>
                  <a:srgbClr val="660066"/>
                </a:solidFill>
              </a:rPr>
              <a:t>nhau</a:t>
            </a:r>
            <a:r>
              <a:rPr b="1">
                <a:solidFill>
                  <a:srgbClr val="660066"/>
                </a:solidFill>
              </a:rPr>
              <a:t> </a:t>
            </a:r>
            <a:r>
              <a:rPr b="1" err="1">
                <a:solidFill>
                  <a:srgbClr val="660066"/>
                </a:solidFill>
              </a:rPr>
              <a:t>chủ</a:t>
            </a:r>
            <a:r>
              <a:rPr b="1">
                <a:solidFill>
                  <a:srgbClr val="660066"/>
                </a:solidFill>
              </a:rPr>
              <a:t> </a:t>
            </a:r>
            <a:r>
              <a:rPr b="1" err="1">
                <a:solidFill>
                  <a:srgbClr val="660066"/>
                </a:solidFill>
              </a:rPr>
              <a:t>yếu</a:t>
            </a:r>
            <a:r>
              <a:rPr b="1">
                <a:solidFill>
                  <a:srgbClr val="660066"/>
                </a:solidFill>
              </a:rPr>
              <a:t> </a:t>
            </a:r>
            <a:r>
              <a:rPr b="1" err="1">
                <a:solidFill>
                  <a:srgbClr val="660066"/>
                </a:solidFill>
              </a:rPr>
              <a:t>trong</a:t>
            </a:r>
            <a:r>
              <a:rPr b="1">
                <a:solidFill>
                  <a:srgbClr val="660066"/>
                </a:solidFill>
              </a:rPr>
              <a:t> </a:t>
            </a:r>
            <a:r>
              <a:rPr b="1" err="1">
                <a:solidFill>
                  <a:srgbClr val="660066"/>
                </a:solidFill>
              </a:rPr>
              <a:t>pha</a:t>
            </a:r>
            <a:r>
              <a:rPr b="1">
                <a:solidFill>
                  <a:srgbClr val="660066"/>
                </a:solidFill>
              </a:rPr>
              <a:t> </a:t>
            </a:r>
            <a:r>
              <a:rPr b="1" err="1">
                <a:solidFill>
                  <a:srgbClr val="660066"/>
                </a:solidFill>
              </a:rPr>
              <a:t>tối</a:t>
            </a:r>
            <a:r>
              <a:rPr b="1">
                <a:solidFill>
                  <a:srgbClr val="660066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1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s 9217" descr="Parchment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9" name="Text Box 9218" descr="Pink tissue paper"/>
          <p:cNvSpPr txBox="1"/>
          <p:nvPr/>
        </p:nvSpPr>
        <p:spPr>
          <a:xfrm>
            <a:off x="685800" y="152400"/>
            <a:ext cx="1752600" cy="396875"/>
          </a:xfrm>
          <a:prstGeom prst="rect">
            <a:avLst/>
          </a:prstGeom>
          <a:blipFill rotWithShape="1">
            <a:blip r:embed="rId3"/>
          </a:blip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i="1">
                <a:solidFill>
                  <a:srgbClr val="3333CC"/>
                </a:solidFill>
              </a:rPr>
              <a:t>1- </a:t>
            </a:r>
            <a:r>
              <a:rPr b="1" i="1" err="1">
                <a:solidFill>
                  <a:srgbClr val="3333CC"/>
                </a:solidFill>
              </a:rPr>
              <a:t>Pha</a:t>
            </a:r>
            <a:r>
              <a:rPr b="1" i="1">
                <a:solidFill>
                  <a:srgbClr val="3333CC"/>
                </a:solidFill>
              </a:rPr>
              <a:t> </a:t>
            </a:r>
            <a:r>
              <a:rPr b="1" i="1" err="1">
                <a:solidFill>
                  <a:srgbClr val="3333CC"/>
                </a:solidFill>
              </a:rPr>
              <a:t>sáng</a:t>
            </a:r>
            <a:r>
              <a:rPr b="1" i="1"/>
              <a:t>:</a:t>
            </a:r>
          </a:p>
        </p:txBody>
      </p:sp>
      <p:sp>
        <p:nvSpPr>
          <p:cNvPr id="9220" name="Text Box 9219"/>
          <p:cNvSpPr txBox="1"/>
          <p:nvPr/>
        </p:nvSpPr>
        <p:spPr>
          <a:xfrm>
            <a:off x="762000" y="685800"/>
            <a:ext cx="78486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i="1">
                <a:solidFill>
                  <a:srgbClr val="006600"/>
                </a:solidFill>
              </a:rPr>
              <a:t>+ </a:t>
            </a:r>
            <a:r>
              <a:rPr sz="2400" b="1" i="1" err="1">
                <a:solidFill>
                  <a:srgbClr val="006600"/>
                </a:solidFill>
              </a:rPr>
              <a:t>Khái</a:t>
            </a:r>
            <a:r>
              <a:rPr sz="2400" b="1" i="1">
                <a:solidFill>
                  <a:srgbClr val="006600"/>
                </a:solidFill>
              </a:rPr>
              <a:t> </a:t>
            </a:r>
            <a:r>
              <a:rPr sz="2400" b="1" i="1" err="1">
                <a:solidFill>
                  <a:srgbClr val="006600"/>
                </a:solidFill>
              </a:rPr>
              <a:t>niệm</a:t>
            </a:r>
            <a:r>
              <a:rPr sz="2400"/>
              <a:t>: </a:t>
            </a:r>
            <a:r>
              <a:rPr sz="2400" err="1"/>
              <a:t>Là</a:t>
            </a:r>
            <a:r>
              <a:rPr sz="2400"/>
              <a:t> </a:t>
            </a:r>
            <a:r>
              <a:rPr sz="2400" err="1"/>
              <a:t>pha</a:t>
            </a:r>
            <a:r>
              <a:rPr sz="2400"/>
              <a:t> </a:t>
            </a:r>
            <a:r>
              <a:rPr sz="2400" err="1"/>
              <a:t>chuyển</a:t>
            </a:r>
            <a:r>
              <a:rPr sz="2400"/>
              <a:t> </a:t>
            </a:r>
            <a:r>
              <a:rPr sz="2400" err="1"/>
              <a:t>hoá</a:t>
            </a:r>
            <a:r>
              <a:rPr sz="2400"/>
              <a:t> </a:t>
            </a:r>
            <a:r>
              <a:rPr lang="en-US" sz="2400"/>
              <a:t>n</a:t>
            </a:r>
            <a:r>
              <a:rPr lang="vi-VN" altLang="en-US" sz="2400"/>
              <a:t>ăng</a:t>
            </a:r>
            <a:r>
              <a:rPr sz="2400"/>
              <a:t> </a:t>
            </a:r>
            <a:r>
              <a:rPr sz="2400" err="1"/>
              <a:t>của</a:t>
            </a:r>
            <a:r>
              <a:rPr sz="2400"/>
              <a:t> </a:t>
            </a:r>
            <a:r>
              <a:rPr sz="2400" err="1"/>
              <a:t>ánh</a:t>
            </a:r>
            <a:r>
              <a:rPr sz="2400"/>
              <a:t> </a:t>
            </a:r>
            <a:r>
              <a:rPr sz="2400" err="1"/>
              <a:t>sáng</a:t>
            </a:r>
            <a:r>
              <a:rPr sz="2400"/>
              <a:t> </a:t>
            </a:r>
            <a:r>
              <a:rPr sz="2400" err="1"/>
              <a:t>đã</a:t>
            </a:r>
            <a:r>
              <a:rPr sz="2400"/>
              <a:t> </a:t>
            </a:r>
            <a:r>
              <a:rPr sz="2400" err="1"/>
              <a:t>được</a:t>
            </a:r>
            <a:r>
              <a:rPr sz="2400"/>
              <a:t> </a:t>
            </a:r>
            <a:r>
              <a:rPr sz="2400" err="1"/>
              <a:t>diệp</a:t>
            </a:r>
            <a:r>
              <a:rPr sz="2400"/>
              <a:t> </a:t>
            </a:r>
            <a:r>
              <a:rPr sz="2400" err="1"/>
              <a:t>lục</a:t>
            </a:r>
            <a:r>
              <a:rPr sz="2400"/>
              <a:t> </a:t>
            </a:r>
            <a:r>
              <a:rPr sz="2400" err="1"/>
              <a:t>hấp</a:t>
            </a:r>
            <a:r>
              <a:rPr sz="2400"/>
              <a:t> </a:t>
            </a:r>
            <a:r>
              <a:rPr sz="2400" err="1"/>
              <a:t>thụ</a:t>
            </a:r>
            <a:r>
              <a:rPr sz="2400"/>
              <a:t> </a:t>
            </a:r>
            <a:r>
              <a:rPr sz="2400" err="1"/>
              <a:t>thành</a:t>
            </a:r>
            <a:r>
              <a:rPr lang="vi-VN" sz="2400" err="1"/>
              <a:t> năng lượng</a:t>
            </a:r>
            <a:r>
              <a:rPr sz="2400"/>
              <a:t> </a:t>
            </a:r>
            <a:r>
              <a:rPr sz="2400" err="1"/>
              <a:t>của</a:t>
            </a:r>
            <a:r>
              <a:rPr sz="2400"/>
              <a:t> </a:t>
            </a:r>
            <a:r>
              <a:rPr sz="2400" err="1"/>
              <a:t>các</a:t>
            </a:r>
            <a:r>
              <a:rPr sz="2400"/>
              <a:t> </a:t>
            </a:r>
            <a:r>
              <a:rPr sz="2400" err="1"/>
              <a:t>liên</a:t>
            </a:r>
            <a:r>
              <a:rPr sz="2400"/>
              <a:t> </a:t>
            </a:r>
            <a:r>
              <a:rPr sz="2400" err="1"/>
              <a:t>kết</a:t>
            </a:r>
            <a:r>
              <a:rPr sz="2400"/>
              <a:t> </a:t>
            </a:r>
            <a:r>
              <a:rPr sz="2400" err="1"/>
              <a:t>hoá</a:t>
            </a:r>
            <a:r>
              <a:rPr sz="2400"/>
              <a:t> </a:t>
            </a:r>
            <a:r>
              <a:rPr sz="2400" err="1"/>
              <a:t>học</a:t>
            </a:r>
            <a:r>
              <a:rPr sz="2400"/>
              <a:t> </a:t>
            </a:r>
            <a:r>
              <a:rPr sz="2400" err="1"/>
              <a:t>trong</a:t>
            </a:r>
            <a:r>
              <a:rPr sz="2400"/>
              <a:t> ATP </a:t>
            </a:r>
            <a:r>
              <a:rPr sz="2400" err="1"/>
              <a:t>và</a:t>
            </a:r>
            <a:r>
              <a:rPr sz="2400"/>
              <a:t> NADPH, </a:t>
            </a:r>
            <a:r>
              <a:rPr sz="2400" err="1"/>
              <a:t>xảy</a:t>
            </a:r>
            <a:r>
              <a:rPr sz="2400"/>
              <a:t> </a:t>
            </a:r>
            <a:r>
              <a:rPr sz="2400" err="1"/>
              <a:t>ra</a:t>
            </a:r>
            <a:r>
              <a:rPr sz="2400"/>
              <a:t> ở </a:t>
            </a:r>
            <a:r>
              <a:rPr sz="2400" err="1"/>
              <a:t>tilacôit</a:t>
            </a:r>
            <a:r>
              <a:rPr sz="2400"/>
              <a:t>, </a:t>
            </a:r>
            <a:r>
              <a:rPr sz="2400" err="1"/>
              <a:t>chỉ</a:t>
            </a:r>
            <a:r>
              <a:rPr sz="2400"/>
              <a:t> </a:t>
            </a:r>
            <a:r>
              <a:rPr sz="2400" err="1"/>
              <a:t>có</a:t>
            </a:r>
            <a:r>
              <a:rPr sz="2400"/>
              <a:t> </a:t>
            </a:r>
            <a:r>
              <a:rPr sz="2400" err="1"/>
              <a:t>khi</a:t>
            </a:r>
            <a:r>
              <a:rPr sz="2400"/>
              <a:t> </a:t>
            </a:r>
            <a:r>
              <a:rPr sz="2400" err="1"/>
              <a:t>chiếu</a:t>
            </a:r>
            <a:r>
              <a:rPr sz="2400"/>
              <a:t> </a:t>
            </a:r>
            <a:r>
              <a:rPr sz="2400" err="1"/>
              <a:t>sáng</a:t>
            </a:r>
            <a:r>
              <a:rPr sz="2400"/>
              <a:t>.</a:t>
            </a:r>
          </a:p>
        </p:txBody>
      </p:sp>
      <p:grpSp>
        <p:nvGrpSpPr>
          <p:cNvPr id="9221" name="Group 9220"/>
          <p:cNvGrpSpPr/>
          <p:nvPr/>
        </p:nvGrpSpPr>
        <p:grpSpPr>
          <a:xfrm>
            <a:off x="609600" y="2209800"/>
            <a:ext cx="7848600" cy="3014663"/>
            <a:chOff x="432" y="1728"/>
            <a:chExt cx="4944" cy="1899"/>
          </a:xfrm>
        </p:grpSpPr>
        <p:sp>
          <p:nvSpPr>
            <p:cNvPr id="9222" name="Text Box 9221"/>
            <p:cNvSpPr txBox="1"/>
            <p:nvPr/>
          </p:nvSpPr>
          <p:spPr>
            <a:xfrm>
              <a:off x="432" y="1728"/>
              <a:ext cx="4944" cy="18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 b="1" i="1">
                  <a:solidFill>
                    <a:srgbClr val="006600"/>
                  </a:solidFill>
                </a:rPr>
                <a:t>+ </a:t>
              </a:r>
              <a:r>
                <a:rPr sz="2400" b="1" i="1" err="1">
                  <a:solidFill>
                    <a:srgbClr val="006600"/>
                  </a:solidFill>
                </a:rPr>
                <a:t>Quang</a:t>
              </a:r>
              <a:r>
                <a:rPr sz="2400" b="1" i="1">
                  <a:solidFill>
                    <a:srgbClr val="006600"/>
                  </a:solidFill>
                </a:rPr>
                <a:t> </a:t>
              </a:r>
              <a:r>
                <a:rPr sz="2400" b="1" i="1" err="1">
                  <a:solidFill>
                    <a:srgbClr val="006600"/>
                  </a:solidFill>
                </a:rPr>
                <a:t>phân</a:t>
              </a:r>
              <a:r>
                <a:rPr sz="2400" b="1" i="1">
                  <a:solidFill>
                    <a:srgbClr val="006600"/>
                  </a:solidFill>
                </a:rPr>
                <a:t> </a:t>
              </a:r>
              <a:r>
                <a:rPr sz="2400" b="1" i="1" err="1">
                  <a:solidFill>
                    <a:srgbClr val="006600"/>
                  </a:solidFill>
                </a:rPr>
                <a:t>ly</a:t>
              </a:r>
              <a:r>
                <a:rPr sz="2400" b="1" i="1">
                  <a:solidFill>
                    <a:srgbClr val="006600"/>
                  </a:solidFill>
                </a:rPr>
                <a:t> </a:t>
              </a:r>
              <a:r>
                <a:rPr sz="2400" b="1" i="1" err="1">
                  <a:solidFill>
                    <a:srgbClr val="006600"/>
                  </a:solidFill>
                </a:rPr>
                <a:t>nước</a:t>
              </a:r>
              <a:r>
                <a:rPr sz="2400" b="1" i="1">
                  <a:solidFill>
                    <a:srgbClr val="006600"/>
                  </a:solidFill>
                </a:rPr>
                <a:t> </a:t>
              </a:r>
              <a:r>
                <a:rPr sz="2400" b="1" i="1" err="1">
                  <a:solidFill>
                    <a:srgbClr val="006600"/>
                  </a:solidFill>
                </a:rPr>
                <a:t>diễn</a:t>
              </a:r>
              <a:r>
                <a:rPr sz="2400" b="1" i="1">
                  <a:solidFill>
                    <a:srgbClr val="006600"/>
                  </a:solidFill>
                </a:rPr>
                <a:t> </a:t>
              </a:r>
              <a:r>
                <a:rPr sz="2400" b="1" i="1" err="1">
                  <a:solidFill>
                    <a:srgbClr val="006600"/>
                  </a:solidFill>
                </a:rPr>
                <a:t>ra</a:t>
              </a:r>
              <a:r>
                <a:rPr sz="2400" b="1" i="1">
                  <a:solidFill>
                    <a:srgbClr val="006600"/>
                  </a:solidFill>
                </a:rPr>
                <a:t> </a:t>
              </a:r>
              <a:r>
                <a:rPr sz="2400" b="1" i="1" err="1">
                  <a:solidFill>
                    <a:srgbClr val="006600"/>
                  </a:solidFill>
                </a:rPr>
                <a:t>trong</a:t>
              </a:r>
              <a:r>
                <a:rPr sz="2400" b="1" i="1">
                  <a:solidFill>
                    <a:srgbClr val="006600"/>
                  </a:solidFill>
                </a:rPr>
                <a:t> </a:t>
              </a:r>
              <a:r>
                <a:rPr sz="2400" b="1" i="1" err="1">
                  <a:solidFill>
                    <a:srgbClr val="006600"/>
                  </a:solidFill>
                </a:rPr>
                <a:t>xoang</a:t>
              </a:r>
              <a:r>
                <a:rPr sz="2400" b="1" i="1">
                  <a:solidFill>
                    <a:srgbClr val="006600"/>
                  </a:solidFill>
                </a:rPr>
                <a:t> </a:t>
              </a:r>
              <a:r>
                <a:rPr sz="2400" b="1" i="1" err="1">
                  <a:solidFill>
                    <a:srgbClr val="006600"/>
                  </a:solidFill>
                </a:rPr>
                <a:t>tilacôit</a:t>
              </a:r>
              <a:r>
                <a:rPr sz="2400"/>
                <a:t>:</a:t>
              </a:r>
            </a:p>
            <a:p>
              <a:pPr>
                <a:spcBef>
                  <a:spcPct val="50000"/>
                </a:spcBef>
              </a:pPr>
              <a:r>
                <a:rPr sz="2400"/>
                <a:t>         2H</a:t>
              </a:r>
              <a:r>
                <a:rPr sz="2400" baseline="-25000"/>
                <a:t>2</a:t>
              </a:r>
              <a:r>
                <a:rPr sz="2400"/>
                <a:t>O                          4H</a:t>
              </a:r>
              <a:r>
                <a:rPr sz="2400" baseline="30000"/>
                <a:t>+</a:t>
              </a:r>
              <a:r>
                <a:rPr sz="2400"/>
                <a:t> + 4e</a:t>
              </a:r>
              <a:r>
                <a:rPr sz="2400" baseline="30000"/>
                <a:t>-</a:t>
              </a:r>
              <a:r>
                <a:rPr sz="2400"/>
                <a:t> + O</a:t>
              </a:r>
              <a:r>
                <a:rPr sz="2400" baseline="-25000"/>
                <a:t>2</a:t>
              </a:r>
            </a:p>
            <a:p>
              <a:pPr>
                <a:spcBef>
                  <a:spcPct val="50000"/>
                </a:spcBef>
              </a:pPr>
              <a:endParaRPr sz="2400" baseline="-25000"/>
            </a:p>
            <a:p>
              <a:pPr>
                <a:spcBef>
                  <a:spcPct val="50000"/>
                </a:spcBef>
              </a:pPr>
              <a:r>
                <a:rPr sz="2400" baseline="-25000"/>
                <a:t>:  </a:t>
              </a:r>
              <a:r>
                <a:rPr sz="2400"/>
                <a:t>        </a:t>
              </a:r>
              <a:r>
                <a:rPr sz="2400" i="1" err="1"/>
                <a:t>Trong</a:t>
              </a:r>
              <a:r>
                <a:rPr sz="2400" i="1"/>
                <a:t> </a:t>
              </a:r>
              <a:r>
                <a:rPr sz="2400" i="1" err="1"/>
                <a:t>đó</a:t>
              </a:r>
              <a:r>
                <a:rPr sz="2400"/>
                <a:t>: </a:t>
              </a:r>
            </a:p>
            <a:p>
              <a:pPr>
                <a:spcBef>
                  <a:spcPct val="50000"/>
                </a:spcBef>
              </a:pPr>
              <a:r>
                <a:rPr sz="2400"/>
                <a:t>                        * e</a:t>
              </a:r>
              <a:r>
                <a:rPr sz="2400" baseline="30000"/>
                <a:t>- </a:t>
              </a:r>
              <a:r>
                <a:rPr sz="2400"/>
                <a:t>: </a:t>
              </a:r>
              <a:r>
                <a:rPr sz="2400" err="1"/>
                <a:t>Bù</a:t>
              </a:r>
              <a:r>
                <a:rPr sz="2400"/>
                <a:t> </a:t>
              </a:r>
              <a:r>
                <a:rPr sz="2400" err="1"/>
                <a:t>lại</a:t>
              </a:r>
              <a:r>
                <a:rPr sz="2400"/>
                <a:t> </a:t>
              </a:r>
              <a:r>
                <a:rPr sz="2400" err="1"/>
                <a:t>các</a:t>
              </a:r>
              <a:r>
                <a:rPr sz="2400"/>
                <a:t> e</a:t>
              </a:r>
              <a:r>
                <a:rPr sz="2400" baseline="30000"/>
                <a:t>-</a:t>
              </a:r>
              <a:r>
                <a:rPr sz="2400"/>
                <a:t> </a:t>
              </a:r>
              <a:r>
                <a:rPr sz="2400" err="1"/>
                <a:t>của</a:t>
              </a:r>
              <a:r>
                <a:rPr sz="2400"/>
                <a:t> </a:t>
              </a:r>
              <a:r>
                <a:rPr sz="2400" err="1"/>
                <a:t>diệp</a:t>
              </a:r>
              <a:r>
                <a:rPr sz="2400"/>
                <a:t> </a:t>
              </a:r>
              <a:r>
                <a:rPr sz="2400" err="1"/>
                <a:t>lục</a:t>
              </a:r>
              <a:r>
                <a:rPr sz="2400"/>
                <a:t> </a:t>
              </a:r>
              <a:r>
                <a:rPr sz="2400" err="1"/>
                <a:t>đã</a:t>
              </a:r>
              <a:r>
                <a:rPr sz="2400"/>
                <a:t> </a:t>
              </a:r>
              <a:r>
                <a:rPr sz="2400" err="1"/>
                <a:t>bị</a:t>
              </a:r>
              <a:r>
                <a:rPr sz="2400"/>
                <a:t> </a:t>
              </a:r>
              <a:r>
                <a:rPr sz="2400" err="1"/>
                <a:t>mất</a:t>
              </a:r>
              <a:r>
                <a:rPr sz="2400"/>
                <a:t>.</a:t>
              </a:r>
            </a:p>
            <a:p>
              <a:pPr>
                <a:spcBef>
                  <a:spcPct val="50000"/>
                </a:spcBef>
              </a:pPr>
              <a:r>
                <a:rPr sz="2400"/>
                <a:t>                        * H</a:t>
              </a:r>
              <a:r>
                <a:rPr sz="2400" baseline="30000"/>
                <a:t>+</a:t>
              </a:r>
              <a:r>
                <a:rPr sz="2400"/>
                <a:t>: </a:t>
              </a:r>
              <a:r>
                <a:rPr sz="2400" err="1"/>
                <a:t>Khử</a:t>
              </a:r>
              <a:r>
                <a:rPr sz="2400"/>
                <a:t> NADP</a:t>
              </a:r>
              <a:r>
                <a:rPr sz="2400" baseline="30000"/>
                <a:t>+</a:t>
              </a:r>
              <a:r>
                <a:rPr sz="2400"/>
                <a:t> </a:t>
              </a:r>
              <a:r>
                <a:rPr sz="2400">
                  <a:cs typeface="Arial" panose="020B0604020202020204" pitchFamily="34" charset="0"/>
                </a:rPr>
                <a:t>→ NADPH.</a:t>
              </a:r>
              <a:endParaRPr sz="2400" baseline="-25000">
                <a:ea typeface="Arial" panose="020B0604020202020204" pitchFamily="34" charset="0"/>
              </a:endParaRPr>
            </a:p>
          </p:txBody>
        </p:sp>
        <p:grpSp>
          <p:nvGrpSpPr>
            <p:cNvPr id="9223" name="Group 9222"/>
            <p:cNvGrpSpPr/>
            <p:nvPr/>
          </p:nvGrpSpPr>
          <p:grpSpPr>
            <a:xfrm>
              <a:off x="1440" y="1920"/>
              <a:ext cx="960" cy="1344"/>
              <a:chOff x="1440" y="1920"/>
              <a:chExt cx="960" cy="1344"/>
            </a:xfrm>
          </p:grpSpPr>
          <p:grpSp>
            <p:nvGrpSpPr>
              <p:cNvPr id="9224" name="Group 9223"/>
              <p:cNvGrpSpPr/>
              <p:nvPr/>
            </p:nvGrpSpPr>
            <p:grpSpPr>
              <a:xfrm>
                <a:off x="1440" y="1920"/>
                <a:ext cx="960" cy="491"/>
                <a:chOff x="1248" y="2832"/>
                <a:chExt cx="960" cy="491"/>
              </a:xfrm>
            </p:grpSpPr>
            <p:sp>
              <p:nvSpPr>
                <p:cNvPr id="9225" name="Text Box 9224"/>
                <p:cNvSpPr txBox="1"/>
                <p:nvPr/>
              </p:nvSpPr>
              <p:spPr>
                <a:xfrm>
                  <a:off x="1248" y="2832"/>
                  <a:ext cx="960" cy="49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sz="1800" err="1"/>
                    <a:t>Ánh</a:t>
                  </a:r>
                  <a:r>
                    <a:rPr sz="1800"/>
                    <a:t> </a:t>
                  </a:r>
                  <a:r>
                    <a:rPr sz="1800" err="1"/>
                    <a:t>sáng</a:t>
                  </a:r>
                  <a:endParaRPr sz="1800"/>
                </a:p>
                <a:p>
                  <a:pPr>
                    <a:spcBef>
                      <a:spcPct val="50000"/>
                    </a:spcBef>
                  </a:pPr>
                  <a:r>
                    <a:rPr sz="1800" err="1"/>
                    <a:t>Diệp</a:t>
                  </a:r>
                  <a:r>
                    <a:rPr sz="1800"/>
                    <a:t> </a:t>
                  </a:r>
                  <a:r>
                    <a:rPr sz="1800" err="1"/>
                    <a:t>lục</a:t>
                  </a:r>
                  <a:endParaRPr sz="1800"/>
                </a:p>
              </p:txBody>
            </p:sp>
            <p:sp>
              <p:nvSpPr>
                <p:cNvPr id="9226" name="Straight Connector 9225"/>
                <p:cNvSpPr/>
                <p:nvPr/>
              </p:nvSpPr>
              <p:spPr>
                <a:xfrm>
                  <a:off x="1248" y="3072"/>
                  <a:ext cx="768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</p:grpSp>
          <p:sp>
            <p:nvSpPr>
              <p:cNvPr id="9227" name="Left Brace 9226"/>
              <p:cNvSpPr/>
              <p:nvPr/>
            </p:nvSpPr>
            <p:spPr>
              <a:xfrm>
                <a:off x="1440" y="2832"/>
                <a:ext cx="48" cy="432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28" name="Text Box 9227"/>
          <p:cNvSpPr txBox="1"/>
          <p:nvPr/>
        </p:nvSpPr>
        <p:spPr>
          <a:xfrm>
            <a:off x="609600" y="5105400"/>
            <a:ext cx="76962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i="1">
                <a:solidFill>
                  <a:srgbClr val="006600"/>
                </a:solidFill>
              </a:rPr>
              <a:t>+ </a:t>
            </a:r>
            <a:r>
              <a:rPr sz="2400" b="1" i="1" err="1">
                <a:solidFill>
                  <a:srgbClr val="006600"/>
                </a:solidFill>
              </a:rPr>
              <a:t>Sản</a:t>
            </a:r>
            <a:r>
              <a:rPr sz="2400" b="1" i="1">
                <a:solidFill>
                  <a:srgbClr val="006600"/>
                </a:solidFill>
              </a:rPr>
              <a:t> </a:t>
            </a:r>
            <a:r>
              <a:rPr sz="2400" b="1" i="1" err="1">
                <a:solidFill>
                  <a:srgbClr val="006600"/>
                </a:solidFill>
              </a:rPr>
              <a:t>phẩm</a:t>
            </a:r>
            <a:r>
              <a:rPr sz="2400"/>
              <a:t>: </a:t>
            </a:r>
          </a:p>
          <a:p>
            <a:pPr>
              <a:spcBef>
                <a:spcPct val="50000"/>
              </a:spcBef>
            </a:pPr>
            <a:r>
              <a:rPr sz="2400"/>
              <a:t>   * ATP, NADPH: </a:t>
            </a:r>
            <a:r>
              <a:rPr sz="2400" err="1"/>
              <a:t>Cung</a:t>
            </a:r>
            <a:r>
              <a:rPr sz="2400"/>
              <a:t> </a:t>
            </a:r>
            <a:r>
              <a:rPr sz="2400" err="1"/>
              <a:t>cấp</a:t>
            </a:r>
            <a:r>
              <a:rPr sz="2400"/>
              <a:t> </a:t>
            </a:r>
            <a:r>
              <a:rPr sz="2400" err="1"/>
              <a:t>cho</a:t>
            </a:r>
            <a:r>
              <a:rPr sz="2400"/>
              <a:t> </a:t>
            </a:r>
            <a:r>
              <a:rPr sz="2400" err="1"/>
              <a:t>pha</a:t>
            </a:r>
            <a:r>
              <a:rPr sz="2400"/>
              <a:t> </a:t>
            </a:r>
            <a:r>
              <a:rPr sz="2400" err="1"/>
              <a:t>tối</a:t>
            </a:r>
            <a:r>
              <a:rPr sz="2400"/>
              <a:t>.</a:t>
            </a:r>
          </a:p>
          <a:p>
            <a:pPr>
              <a:spcBef>
                <a:spcPct val="50000"/>
              </a:spcBef>
            </a:pPr>
            <a:r>
              <a:rPr sz="2400"/>
              <a:t>   * O</a:t>
            </a:r>
            <a:r>
              <a:rPr sz="2400" baseline="-25000"/>
              <a:t>2 </a:t>
            </a:r>
            <a:r>
              <a:rPr sz="2400"/>
              <a:t>                 : </a:t>
            </a:r>
            <a:r>
              <a:rPr sz="2400" err="1"/>
              <a:t>Thải</a:t>
            </a:r>
            <a:r>
              <a:rPr sz="2400"/>
              <a:t> </a:t>
            </a:r>
            <a:r>
              <a:rPr sz="2400" err="1"/>
              <a:t>ra</a:t>
            </a:r>
            <a:r>
              <a:rPr sz="2400"/>
              <a:t> </a:t>
            </a:r>
            <a:r>
              <a:rPr sz="2400" err="1"/>
              <a:t>môi</a:t>
            </a:r>
            <a:r>
              <a:rPr sz="2400"/>
              <a:t> </a:t>
            </a:r>
            <a:r>
              <a:rPr sz="2400" err="1"/>
              <a:t>trường</a:t>
            </a:r>
            <a:r>
              <a:rPr sz="2400"/>
              <a:t>.</a:t>
            </a:r>
          </a:p>
        </p:txBody>
      </p:sp>
      <p:sp>
        <p:nvSpPr>
          <p:cNvPr id="9229" name="Action Button: Back or Previous 9228">
            <a:hlinkClick r:id="" action="ppaction://noaction"/>
          </p:cNvPr>
          <p:cNvSpPr/>
          <p:nvPr/>
        </p:nvSpPr>
        <p:spPr>
          <a:xfrm>
            <a:off x="8763000" y="6553200"/>
            <a:ext cx="228600" cy="228600"/>
          </a:xfrm>
          <a:prstGeom prst="actionButtonBackPrevious">
            <a:avLst/>
          </a:prstGeom>
          <a:solidFill>
            <a:srgbClr val="00FFCC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234" name="Text Box 9233"/>
          <p:cNvSpPr txBox="1"/>
          <p:nvPr/>
        </p:nvSpPr>
        <p:spPr>
          <a:xfrm>
            <a:off x="0" y="0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>
                <a:solidFill>
                  <a:srgbClr val="FF3300"/>
                </a:solidFill>
                <a:sym typeface="Wingdings" panose="05000000000000000000" pitchFamily="2" charset="2"/>
              </a:rPr>
              <a:t>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s 10241" descr="Parchment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3" name="Text Box 10242" descr="Pink tissue paper"/>
          <p:cNvSpPr txBox="1"/>
          <p:nvPr/>
        </p:nvSpPr>
        <p:spPr>
          <a:xfrm>
            <a:off x="685800" y="381000"/>
            <a:ext cx="3733800" cy="396875"/>
          </a:xfrm>
          <a:prstGeom prst="rect">
            <a:avLst/>
          </a:prstGeom>
          <a:blipFill rotWithShape="1">
            <a:blip r:embed="rId3"/>
          </a:blip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i="1">
                <a:solidFill>
                  <a:srgbClr val="3333CC"/>
                </a:solidFill>
              </a:rPr>
              <a:t>2- </a:t>
            </a:r>
            <a:r>
              <a:rPr b="1" i="1" err="1">
                <a:solidFill>
                  <a:srgbClr val="3333CC"/>
                </a:solidFill>
              </a:rPr>
              <a:t>Pha</a:t>
            </a:r>
            <a:r>
              <a:rPr b="1" i="1">
                <a:solidFill>
                  <a:srgbClr val="3333CC"/>
                </a:solidFill>
              </a:rPr>
              <a:t> </a:t>
            </a:r>
            <a:r>
              <a:rPr b="1" i="1" err="1">
                <a:solidFill>
                  <a:srgbClr val="3333CC"/>
                </a:solidFill>
              </a:rPr>
              <a:t>tối</a:t>
            </a:r>
            <a:r>
              <a:rPr b="1" i="1">
                <a:solidFill>
                  <a:srgbClr val="3333CC"/>
                </a:solidFill>
              </a:rPr>
              <a:t>: (</a:t>
            </a:r>
            <a:r>
              <a:rPr b="1" i="1" err="1">
                <a:solidFill>
                  <a:srgbClr val="3333CC"/>
                </a:solidFill>
              </a:rPr>
              <a:t>Pha</a:t>
            </a:r>
            <a:r>
              <a:rPr b="1" i="1">
                <a:solidFill>
                  <a:srgbClr val="3333CC"/>
                </a:solidFill>
              </a:rPr>
              <a:t> </a:t>
            </a:r>
            <a:r>
              <a:rPr b="1" i="1" err="1">
                <a:solidFill>
                  <a:srgbClr val="3333CC"/>
                </a:solidFill>
              </a:rPr>
              <a:t>cố</a:t>
            </a:r>
            <a:r>
              <a:rPr b="1" i="1">
                <a:solidFill>
                  <a:srgbClr val="3333CC"/>
                </a:solidFill>
              </a:rPr>
              <a:t> </a:t>
            </a:r>
            <a:r>
              <a:rPr b="1" i="1" err="1">
                <a:solidFill>
                  <a:srgbClr val="3333CC"/>
                </a:solidFill>
              </a:rPr>
              <a:t>định</a:t>
            </a:r>
            <a:r>
              <a:rPr b="1" i="1">
                <a:solidFill>
                  <a:srgbClr val="3333CC"/>
                </a:solidFill>
              </a:rPr>
              <a:t> CO</a:t>
            </a:r>
            <a:r>
              <a:rPr b="1" i="1" baseline="-25000">
                <a:solidFill>
                  <a:srgbClr val="3333CC"/>
                </a:solidFill>
              </a:rPr>
              <a:t>2</a:t>
            </a:r>
            <a:r>
              <a:rPr b="1" i="1">
                <a:solidFill>
                  <a:srgbClr val="3333CC"/>
                </a:solidFill>
              </a:rPr>
              <a:t>)</a:t>
            </a:r>
          </a:p>
        </p:txBody>
      </p:sp>
      <p:sp>
        <p:nvSpPr>
          <p:cNvPr id="10244" name="Cloud Callout 10243"/>
          <p:cNvSpPr/>
          <p:nvPr/>
        </p:nvSpPr>
        <p:spPr>
          <a:xfrm>
            <a:off x="457200" y="1447800"/>
            <a:ext cx="8686800" cy="5181600"/>
          </a:xfrm>
          <a:prstGeom prst="cloudCallout">
            <a:avLst>
              <a:gd name="adj1" fmla="val -23245"/>
              <a:gd name="adj2" fmla="val 48255"/>
            </a:avLst>
          </a:prstGeom>
          <a:solidFill>
            <a:srgbClr val="CEFEEC"/>
          </a:solidFill>
          <a:ln w="9525">
            <a:noFill/>
          </a:ln>
        </p:spPr>
        <p:txBody>
          <a:bodyPr anchor="ctr" anchorCtr="0"/>
          <a:lstStyle/>
          <a:p>
            <a:pPr algn="just"/>
            <a:r>
              <a:rPr sz="1800">
                <a:solidFill>
                  <a:srgbClr val="FF33CC"/>
                </a:solidFill>
              </a:rPr>
              <a:t>   </a:t>
            </a:r>
            <a:r>
              <a:rPr sz="2400" err="1">
                <a:solidFill>
                  <a:srgbClr val="FF33CC"/>
                </a:solidFill>
              </a:rPr>
              <a:t>Trong</a:t>
            </a:r>
            <a:r>
              <a:rPr sz="2400">
                <a:solidFill>
                  <a:srgbClr val="FF33CC"/>
                </a:solidFill>
              </a:rPr>
              <a:t> </a:t>
            </a:r>
            <a:r>
              <a:rPr sz="2400" err="1">
                <a:solidFill>
                  <a:srgbClr val="FF33CC"/>
                </a:solidFill>
              </a:rPr>
              <a:t>quá</a:t>
            </a:r>
            <a:r>
              <a:rPr sz="2400">
                <a:solidFill>
                  <a:srgbClr val="FF33CC"/>
                </a:solidFill>
              </a:rPr>
              <a:t> </a:t>
            </a:r>
            <a:r>
              <a:rPr sz="2400" err="1">
                <a:solidFill>
                  <a:srgbClr val="FF33CC"/>
                </a:solidFill>
              </a:rPr>
              <a:t>trình</a:t>
            </a:r>
            <a:r>
              <a:rPr sz="2400">
                <a:solidFill>
                  <a:srgbClr val="FF33CC"/>
                </a:solidFill>
              </a:rPr>
              <a:t> </a:t>
            </a:r>
            <a:r>
              <a:rPr sz="2400" err="1">
                <a:solidFill>
                  <a:srgbClr val="FF33CC"/>
                </a:solidFill>
              </a:rPr>
              <a:t>quang</a:t>
            </a:r>
            <a:r>
              <a:rPr sz="2400">
                <a:solidFill>
                  <a:srgbClr val="FF33CC"/>
                </a:solidFill>
              </a:rPr>
              <a:t> </a:t>
            </a:r>
            <a:r>
              <a:rPr sz="2400" err="1">
                <a:solidFill>
                  <a:srgbClr val="FF33CC"/>
                </a:solidFill>
              </a:rPr>
              <a:t>hợp</a:t>
            </a:r>
            <a:r>
              <a:rPr sz="2400">
                <a:solidFill>
                  <a:srgbClr val="FF33CC"/>
                </a:solidFill>
              </a:rPr>
              <a:t>, </a:t>
            </a:r>
            <a:r>
              <a:rPr sz="2400" err="1">
                <a:solidFill>
                  <a:srgbClr val="FF33CC"/>
                </a:solidFill>
              </a:rPr>
              <a:t>các</a:t>
            </a:r>
            <a:r>
              <a:rPr sz="2400">
                <a:solidFill>
                  <a:srgbClr val="FF33CC"/>
                </a:solidFill>
              </a:rPr>
              <a:t> </a:t>
            </a:r>
            <a:r>
              <a:rPr sz="2400" err="1">
                <a:solidFill>
                  <a:srgbClr val="FF33CC"/>
                </a:solidFill>
              </a:rPr>
              <a:t>nhóm</a:t>
            </a:r>
            <a:r>
              <a:rPr sz="2400">
                <a:solidFill>
                  <a:srgbClr val="FF33CC"/>
                </a:solidFill>
              </a:rPr>
              <a:t> </a:t>
            </a:r>
            <a:r>
              <a:rPr sz="2400" err="1">
                <a:solidFill>
                  <a:srgbClr val="FF33CC"/>
                </a:solidFill>
              </a:rPr>
              <a:t>thực</a:t>
            </a:r>
            <a:r>
              <a:rPr sz="2400">
                <a:solidFill>
                  <a:srgbClr val="FF33CC"/>
                </a:solidFill>
              </a:rPr>
              <a:t> </a:t>
            </a:r>
            <a:r>
              <a:rPr sz="2400" err="1">
                <a:solidFill>
                  <a:srgbClr val="FF33CC"/>
                </a:solidFill>
              </a:rPr>
              <a:t>vật</a:t>
            </a:r>
            <a:r>
              <a:rPr sz="2400">
                <a:solidFill>
                  <a:srgbClr val="FF33CC"/>
                </a:solidFill>
              </a:rPr>
              <a:t> C</a:t>
            </a:r>
            <a:r>
              <a:rPr sz="2400" baseline="-25000">
                <a:solidFill>
                  <a:srgbClr val="FF33CC"/>
                </a:solidFill>
              </a:rPr>
              <a:t>3</a:t>
            </a:r>
            <a:r>
              <a:rPr sz="2400">
                <a:solidFill>
                  <a:srgbClr val="FF33CC"/>
                </a:solidFill>
              </a:rPr>
              <a:t>, C</a:t>
            </a:r>
            <a:r>
              <a:rPr sz="2400" baseline="-25000">
                <a:solidFill>
                  <a:srgbClr val="FF33CC"/>
                </a:solidFill>
              </a:rPr>
              <a:t>4</a:t>
            </a:r>
            <a:r>
              <a:rPr sz="2400">
                <a:solidFill>
                  <a:srgbClr val="FF33CC"/>
                </a:solidFill>
              </a:rPr>
              <a:t>, CAM </a:t>
            </a:r>
            <a:r>
              <a:rPr sz="2400" err="1">
                <a:solidFill>
                  <a:srgbClr val="FF33CC"/>
                </a:solidFill>
              </a:rPr>
              <a:t>đều</a:t>
            </a:r>
            <a:r>
              <a:rPr sz="2400">
                <a:solidFill>
                  <a:srgbClr val="FF33CC"/>
                </a:solidFill>
              </a:rPr>
              <a:t> </a:t>
            </a:r>
            <a:r>
              <a:rPr sz="2400" err="1">
                <a:solidFill>
                  <a:srgbClr val="FF33CC"/>
                </a:solidFill>
              </a:rPr>
              <a:t>giống</a:t>
            </a:r>
            <a:r>
              <a:rPr sz="2400">
                <a:solidFill>
                  <a:srgbClr val="FF33CC"/>
                </a:solidFill>
              </a:rPr>
              <a:t> </a:t>
            </a:r>
            <a:r>
              <a:rPr sz="2400" err="1">
                <a:solidFill>
                  <a:srgbClr val="FF33CC"/>
                </a:solidFill>
              </a:rPr>
              <a:t>nhau</a:t>
            </a:r>
            <a:r>
              <a:rPr sz="2400">
                <a:solidFill>
                  <a:srgbClr val="FF33CC"/>
                </a:solidFill>
              </a:rPr>
              <a:t> ở PHA SÁNG. </a:t>
            </a:r>
            <a:r>
              <a:rPr sz="2400" err="1">
                <a:solidFill>
                  <a:srgbClr val="FF33CC"/>
                </a:solidFill>
              </a:rPr>
              <a:t>Chúng</a:t>
            </a:r>
            <a:r>
              <a:rPr sz="2400">
                <a:solidFill>
                  <a:srgbClr val="FF33CC"/>
                </a:solidFill>
              </a:rPr>
              <a:t> </a:t>
            </a:r>
            <a:r>
              <a:rPr sz="2400" err="1">
                <a:solidFill>
                  <a:srgbClr val="FF33CC"/>
                </a:solidFill>
              </a:rPr>
              <a:t>chỉ</a:t>
            </a:r>
            <a:r>
              <a:rPr sz="2400">
                <a:solidFill>
                  <a:srgbClr val="FF33CC"/>
                </a:solidFill>
              </a:rPr>
              <a:t> </a:t>
            </a:r>
            <a:r>
              <a:rPr sz="2400" err="1">
                <a:solidFill>
                  <a:srgbClr val="FF33CC"/>
                </a:solidFill>
              </a:rPr>
              <a:t>khác</a:t>
            </a:r>
            <a:r>
              <a:rPr sz="2400">
                <a:solidFill>
                  <a:srgbClr val="FF33CC"/>
                </a:solidFill>
              </a:rPr>
              <a:t> </a:t>
            </a:r>
            <a:r>
              <a:rPr sz="2400" err="1">
                <a:solidFill>
                  <a:srgbClr val="FF33CC"/>
                </a:solidFill>
              </a:rPr>
              <a:t>nhau</a:t>
            </a:r>
            <a:r>
              <a:rPr sz="2400">
                <a:solidFill>
                  <a:srgbClr val="FF33CC"/>
                </a:solidFill>
              </a:rPr>
              <a:t> ở PHA TỐI (</a:t>
            </a:r>
            <a:r>
              <a:rPr sz="2400" err="1">
                <a:solidFill>
                  <a:srgbClr val="FF33CC"/>
                </a:solidFill>
              </a:rPr>
              <a:t>Pha</a:t>
            </a:r>
            <a:r>
              <a:rPr sz="2400">
                <a:solidFill>
                  <a:srgbClr val="FF33CC"/>
                </a:solidFill>
              </a:rPr>
              <a:t> </a:t>
            </a:r>
            <a:r>
              <a:rPr sz="2400" err="1">
                <a:solidFill>
                  <a:srgbClr val="FF33CC"/>
                </a:solidFill>
              </a:rPr>
              <a:t>cố</a:t>
            </a:r>
            <a:r>
              <a:rPr sz="2400">
                <a:solidFill>
                  <a:srgbClr val="FF33CC"/>
                </a:solidFill>
              </a:rPr>
              <a:t> </a:t>
            </a:r>
            <a:r>
              <a:rPr sz="2400" err="1">
                <a:solidFill>
                  <a:srgbClr val="FF33CC"/>
                </a:solidFill>
              </a:rPr>
              <a:t>định</a:t>
            </a:r>
            <a:r>
              <a:rPr sz="2400">
                <a:solidFill>
                  <a:srgbClr val="FF33CC"/>
                </a:solidFill>
              </a:rPr>
              <a:t> CO</a:t>
            </a:r>
            <a:r>
              <a:rPr sz="2400" baseline="-25000">
                <a:solidFill>
                  <a:srgbClr val="FF33CC"/>
                </a:solidFill>
              </a:rPr>
              <a:t>2</a:t>
            </a:r>
            <a:r>
              <a:rPr sz="2400">
                <a:solidFill>
                  <a:srgbClr val="FF33CC"/>
                </a:solidFill>
              </a:rPr>
              <a:t>). </a:t>
            </a:r>
            <a:r>
              <a:rPr sz="2400" err="1">
                <a:solidFill>
                  <a:srgbClr val="FF33CC"/>
                </a:solidFill>
              </a:rPr>
              <a:t>Các</a:t>
            </a:r>
            <a:r>
              <a:rPr sz="2400">
                <a:solidFill>
                  <a:srgbClr val="FF33CC"/>
                </a:solidFill>
              </a:rPr>
              <a:t> </a:t>
            </a:r>
            <a:r>
              <a:rPr sz="2400" err="1">
                <a:solidFill>
                  <a:srgbClr val="FF33CC"/>
                </a:solidFill>
              </a:rPr>
              <a:t>nhà</a:t>
            </a:r>
            <a:r>
              <a:rPr sz="2400">
                <a:solidFill>
                  <a:srgbClr val="FF33CC"/>
                </a:solidFill>
              </a:rPr>
              <a:t> </a:t>
            </a:r>
            <a:r>
              <a:rPr sz="2400" err="1">
                <a:solidFill>
                  <a:srgbClr val="FF33CC"/>
                </a:solidFill>
              </a:rPr>
              <a:t>Sinh</a:t>
            </a:r>
            <a:r>
              <a:rPr sz="2400">
                <a:solidFill>
                  <a:srgbClr val="FF33CC"/>
                </a:solidFill>
              </a:rPr>
              <a:t> </a:t>
            </a:r>
            <a:r>
              <a:rPr sz="2400" err="1">
                <a:solidFill>
                  <a:srgbClr val="FF33CC"/>
                </a:solidFill>
              </a:rPr>
              <a:t>lí</a:t>
            </a:r>
            <a:r>
              <a:rPr sz="2400">
                <a:solidFill>
                  <a:srgbClr val="FF33CC"/>
                </a:solidFill>
              </a:rPr>
              <a:t> </a:t>
            </a:r>
            <a:r>
              <a:rPr sz="2400" err="1">
                <a:solidFill>
                  <a:srgbClr val="FF33CC"/>
                </a:solidFill>
              </a:rPr>
              <a:t>học</a:t>
            </a:r>
            <a:r>
              <a:rPr sz="2400">
                <a:solidFill>
                  <a:srgbClr val="FF33CC"/>
                </a:solidFill>
              </a:rPr>
              <a:t> </a:t>
            </a:r>
            <a:r>
              <a:rPr sz="2400" err="1">
                <a:solidFill>
                  <a:srgbClr val="FF33CC"/>
                </a:solidFill>
              </a:rPr>
              <a:t>thực</a:t>
            </a:r>
            <a:r>
              <a:rPr sz="2400">
                <a:solidFill>
                  <a:srgbClr val="FF33CC"/>
                </a:solidFill>
              </a:rPr>
              <a:t> </a:t>
            </a:r>
            <a:r>
              <a:rPr sz="2400" err="1">
                <a:solidFill>
                  <a:srgbClr val="FF33CC"/>
                </a:solidFill>
              </a:rPr>
              <a:t>vật</a:t>
            </a:r>
            <a:r>
              <a:rPr sz="2400">
                <a:solidFill>
                  <a:srgbClr val="FF33CC"/>
                </a:solidFill>
              </a:rPr>
              <a:t> </a:t>
            </a:r>
            <a:r>
              <a:rPr sz="2400" err="1">
                <a:solidFill>
                  <a:srgbClr val="FF33CC"/>
                </a:solidFill>
              </a:rPr>
              <a:t>đã</a:t>
            </a:r>
            <a:r>
              <a:rPr sz="2400">
                <a:solidFill>
                  <a:srgbClr val="FF33CC"/>
                </a:solidFill>
              </a:rPr>
              <a:t> </a:t>
            </a:r>
            <a:r>
              <a:rPr sz="2400" err="1">
                <a:solidFill>
                  <a:srgbClr val="FF33CC"/>
                </a:solidFill>
              </a:rPr>
              <a:t>phát</a:t>
            </a:r>
            <a:r>
              <a:rPr sz="2400">
                <a:solidFill>
                  <a:srgbClr val="FF33CC"/>
                </a:solidFill>
              </a:rPr>
              <a:t> </a:t>
            </a:r>
            <a:r>
              <a:rPr sz="2400" err="1">
                <a:solidFill>
                  <a:srgbClr val="FF33CC"/>
                </a:solidFill>
              </a:rPr>
              <a:t>hiện</a:t>
            </a:r>
            <a:r>
              <a:rPr sz="2400">
                <a:solidFill>
                  <a:srgbClr val="FF33CC"/>
                </a:solidFill>
              </a:rPr>
              <a:t> 3 con </a:t>
            </a:r>
            <a:r>
              <a:rPr sz="2400" err="1">
                <a:solidFill>
                  <a:srgbClr val="FF33CC"/>
                </a:solidFill>
              </a:rPr>
              <a:t>đường</a:t>
            </a:r>
            <a:r>
              <a:rPr sz="2400">
                <a:solidFill>
                  <a:srgbClr val="FF33CC"/>
                </a:solidFill>
              </a:rPr>
              <a:t> </a:t>
            </a:r>
            <a:r>
              <a:rPr sz="2400" err="1">
                <a:solidFill>
                  <a:srgbClr val="FF33CC"/>
                </a:solidFill>
              </a:rPr>
              <a:t>cố</a:t>
            </a:r>
            <a:r>
              <a:rPr sz="2400">
                <a:solidFill>
                  <a:srgbClr val="FF33CC"/>
                </a:solidFill>
              </a:rPr>
              <a:t> </a:t>
            </a:r>
            <a:r>
              <a:rPr sz="2400" err="1">
                <a:solidFill>
                  <a:srgbClr val="FF33CC"/>
                </a:solidFill>
              </a:rPr>
              <a:t>định</a:t>
            </a:r>
            <a:r>
              <a:rPr sz="2400">
                <a:solidFill>
                  <a:srgbClr val="FF33CC"/>
                </a:solidFill>
              </a:rPr>
              <a:t> CO</a:t>
            </a:r>
            <a:r>
              <a:rPr sz="2400" baseline="-25000">
                <a:solidFill>
                  <a:srgbClr val="FF33CC"/>
                </a:solidFill>
              </a:rPr>
              <a:t>2 </a:t>
            </a:r>
            <a:r>
              <a:rPr sz="2400" err="1">
                <a:solidFill>
                  <a:srgbClr val="FF33CC"/>
                </a:solidFill>
              </a:rPr>
              <a:t>tương</a:t>
            </a:r>
            <a:r>
              <a:rPr sz="2400">
                <a:solidFill>
                  <a:srgbClr val="FF33CC"/>
                </a:solidFill>
              </a:rPr>
              <a:t> </a:t>
            </a:r>
            <a:r>
              <a:rPr sz="2400" err="1">
                <a:solidFill>
                  <a:srgbClr val="FF33CC"/>
                </a:solidFill>
              </a:rPr>
              <a:t>ứng</a:t>
            </a:r>
            <a:r>
              <a:rPr sz="2400">
                <a:solidFill>
                  <a:srgbClr val="FF33CC"/>
                </a:solidFill>
              </a:rPr>
              <a:t> </a:t>
            </a:r>
            <a:r>
              <a:rPr sz="2400" err="1">
                <a:solidFill>
                  <a:srgbClr val="FF33CC"/>
                </a:solidFill>
              </a:rPr>
              <a:t>với</a:t>
            </a:r>
            <a:r>
              <a:rPr sz="2400">
                <a:solidFill>
                  <a:srgbClr val="FF33CC"/>
                </a:solidFill>
              </a:rPr>
              <a:t> 3 </a:t>
            </a:r>
            <a:r>
              <a:rPr sz="2400" err="1">
                <a:solidFill>
                  <a:srgbClr val="FF33CC"/>
                </a:solidFill>
              </a:rPr>
              <a:t>nhóm</a:t>
            </a:r>
            <a:r>
              <a:rPr sz="2400">
                <a:solidFill>
                  <a:srgbClr val="FF33CC"/>
                </a:solidFill>
              </a:rPr>
              <a:t> TV  C</a:t>
            </a:r>
            <a:r>
              <a:rPr sz="2400" baseline="-25000">
                <a:solidFill>
                  <a:srgbClr val="FF33CC"/>
                </a:solidFill>
              </a:rPr>
              <a:t>3</a:t>
            </a:r>
            <a:r>
              <a:rPr sz="2400">
                <a:solidFill>
                  <a:srgbClr val="FF33CC"/>
                </a:solidFill>
              </a:rPr>
              <a:t>, C</a:t>
            </a:r>
            <a:r>
              <a:rPr sz="2400" baseline="-25000">
                <a:solidFill>
                  <a:srgbClr val="FF33CC"/>
                </a:solidFill>
              </a:rPr>
              <a:t>4</a:t>
            </a:r>
            <a:r>
              <a:rPr sz="2400">
                <a:solidFill>
                  <a:srgbClr val="FF33CC"/>
                </a:solidFill>
              </a:rPr>
              <a:t>, CAM.</a:t>
            </a:r>
          </a:p>
          <a:p>
            <a:r>
              <a:rPr sz="2400">
                <a:solidFill>
                  <a:srgbClr val="FF33CC"/>
                </a:solidFill>
              </a:rPr>
              <a:t>   </a:t>
            </a:r>
            <a:r>
              <a:rPr sz="2400" err="1">
                <a:solidFill>
                  <a:srgbClr val="FF33CC"/>
                </a:solidFill>
              </a:rPr>
              <a:t>Vậy</a:t>
            </a:r>
            <a:r>
              <a:rPr sz="2400">
                <a:solidFill>
                  <a:srgbClr val="FF33CC"/>
                </a:solidFill>
              </a:rPr>
              <a:t>, ở </a:t>
            </a:r>
            <a:r>
              <a:rPr sz="2400" err="1">
                <a:solidFill>
                  <a:srgbClr val="FF33CC"/>
                </a:solidFill>
              </a:rPr>
              <a:t>từng</a:t>
            </a:r>
            <a:r>
              <a:rPr sz="2400">
                <a:solidFill>
                  <a:srgbClr val="FF33CC"/>
                </a:solidFill>
              </a:rPr>
              <a:t> </a:t>
            </a:r>
            <a:r>
              <a:rPr sz="2400" err="1">
                <a:solidFill>
                  <a:srgbClr val="FF33CC"/>
                </a:solidFill>
              </a:rPr>
              <a:t>nhóm</a:t>
            </a:r>
            <a:r>
              <a:rPr sz="2400">
                <a:solidFill>
                  <a:srgbClr val="FF33CC"/>
                </a:solidFill>
              </a:rPr>
              <a:t> </a:t>
            </a:r>
            <a:r>
              <a:rPr sz="2400" err="1">
                <a:solidFill>
                  <a:srgbClr val="FF33CC"/>
                </a:solidFill>
              </a:rPr>
              <a:t>thực</a:t>
            </a:r>
            <a:r>
              <a:rPr sz="2400">
                <a:solidFill>
                  <a:srgbClr val="FF33CC"/>
                </a:solidFill>
              </a:rPr>
              <a:t> </a:t>
            </a:r>
            <a:r>
              <a:rPr sz="2400" err="1">
                <a:solidFill>
                  <a:srgbClr val="FF33CC"/>
                </a:solidFill>
              </a:rPr>
              <a:t>vật</a:t>
            </a:r>
            <a:r>
              <a:rPr sz="2400">
                <a:solidFill>
                  <a:srgbClr val="FF33CC"/>
                </a:solidFill>
              </a:rPr>
              <a:t> C</a:t>
            </a:r>
            <a:r>
              <a:rPr sz="2400" baseline="-25000">
                <a:solidFill>
                  <a:srgbClr val="FF33CC"/>
                </a:solidFill>
              </a:rPr>
              <a:t>3</a:t>
            </a:r>
            <a:r>
              <a:rPr sz="2400">
                <a:solidFill>
                  <a:srgbClr val="FF33CC"/>
                </a:solidFill>
              </a:rPr>
              <a:t>, C</a:t>
            </a:r>
            <a:r>
              <a:rPr sz="2400" baseline="-25000">
                <a:solidFill>
                  <a:srgbClr val="FF33CC"/>
                </a:solidFill>
              </a:rPr>
              <a:t>4</a:t>
            </a:r>
            <a:r>
              <a:rPr sz="2400">
                <a:solidFill>
                  <a:srgbClr val="FF33CC"/>
                </a:solidFill>
              </a:rPr>
              <a:t>, CAM </a:t>
            </a:r>
            <a:r>
              <a:rPr sz="2400" err="1">
                <a:solidFill>
                  <a:srgbClr val="FF33CC"/>
                </a:solidFill>
              </a:rPr>
              <a:t>thì</a:t>
            </a:r>
            <a:r>
              <a:rPr sz="2400">
                <a:solidFill>
                  <a:srgbClr val="FF33CC"/>
                </a:solidFill>
              </a:rPr>
              <a:t> PHA TỐI </a:t>
            </a:r>
            <a:r>
              <a:rPr sz="2400" err="1">
                <a:solidFill>
                  <a:srgbClr val="FF33CC"/>
                </a:solidFill>
              </a:rPr>
              <a:t>xảy</a:t>
            </a:r>
            <a:r>
              <a:rPr sz="2400">
                <a:solidFill>
                  <a:srgbClr val="FF33CC"/>
                </a:solidFill>
              </a:rPr>
              <a:t> </a:t>
            </a:r>
            <a:r>
              <a:rPr sz="2400" err="1">
                <a:solidFill>
                  <a:srgbClr val="FF33CC"/>
                </a:solidFill>
              </a:rPr>
              <a:t>ra</a:t>
            </a:r>
            <a:r>
              <a:rPr sz="2400">
                <a:solidFill>
                  <a:srgbClr val="FF33CC"/>
                </a:solidFill>
              </a:rPr>
              <a:t> </a:t>
            </a:r>
            <a:r>
              <a:rPr sz="2400" err="1">
                <a:solidFill>
                  <a:srgbClr val="FF33CC"/>
                </a:solidFill>
              </a:rPr>
              <a:t>ntn</a:t>
            </a:r>
            <a:r>
              <a:rPr sz="2400">
                <a:solidFill>
                  <a:srgbClr val="FF33CC"/>
                </a:solidFill>
              </a:rPr>
              <a:t>? </a:t>
            </a:r>
          </a:p>
          <a:p>
            <a:pPr algn="just"/>
            <a:r>
              <a:rPr sz="2400">
                <a:solidFill>
                  <a:srgbClr val="FF33CC"/>
                </a:solidFill>
              </a:rPr>
              <a:t>   </a:t>
            </a:r>
          </a:p>
        </p:txBody>
      </p:sp>
      <p:sp>
        <p:nvSpPr>
          <p:cNvPr id="10245" name="Text Box 10244" descr="Bouquet"/>
          <p:cNvSpPr txBox="1"/>
          <p:nvPr/>
        </p:nvSpPr>
        <p:spPr>
          <a:xfrm>
            <a:off x="1066800" y="838200"/>
            <a:ext cx="1981200" cy="396875"/>
          </a:xfrm>
          <a:prstGeom prst="rect">
            <a:avLst/>
          </a:prstGeom>
          <a:blipFill rotWithShape="1">
            <a:blip r:embed="rId4"/>
          </a:blip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i="1">
                <a:solidFill>
                  <a:srgbClr val="008000"/>
                </a:solidFill>
              </a:rPr>
              <a:t>a. </a:t>
            </a:r>
            <a:r>
              <a:rPr b="1" i="1" err="1">
                <a:solidFill>
                  <a:srgbClr val="008000"/>
                </a:solidFill>
              </a:rPr>
              <a:t>Thực</a:t>
            </a:r>
            <a:r>
              <a:rPr b="1" i="1">
                <a:solidFill>
                  <a:srgbClr val="008000"/>
                </a:solidFill>
              </a:rPr>
              <a:t> </a:t>
            </a:r>
            <a:r>
              <a:rPr b="1" i="1" err="1">
                <a:solidFill>
                  <a:srgbClr val="008000"/>
                </a:solidFill>
              </a:rPr>
              <a:t>vật</a:t>
            </a:r>
            <a:r>
              <a:rPr b="1" i="1">
                <a:solidFill>
                  <a:srgbClr val="008000"/>
                </a:solidFill>
              </a:rPr>
              <a:t> </a:t>
            </a:r>
            <a:r>
              <a:rPr b="1" i="1">
                <a:solidFill>
                  <a:srgbClr val="006600"/>
                </a:solidFill>
              </a:rPr>
              <a:t>C</a:t>
            </a:r>
            <a:r>
              <a:rPr b="1" i="1" baseline="-25000">
                <a:solidFill>
                  <a:srgbClr val="006600"/>
                </a:solidFill>
              </a:rPr>
              <a:t>3</a:t>
            </a:r>
            <a:r>
              <a:rPr>
                <a:solidFill>
                  <a:srgbClr val="006600"/>
                </a:solidFill>
              </a:rPr>
              <a:t>: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10244" grpId="1" animBg="1"/>
      <p:bldP spid="102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9" name="Group 11278"/>
          <p:cNvGrpSpPr/>
          <p:nvPr/>
        </p:nvGrpSpPr>
        <p:grpSpPr>
          <a:xfrm>
            <a:off x="3276600" y="1447800"/>
            <a:ext cx="2628900" cy="2433638"/>
            <a:chOff x="216" y="2778"/>
            <a:chExt cx="1656" cy="1533"/>
          </a:xfrm>
        </p:grpSpPr>
        <p:pic>
          <p:nvPicPr>
            <p:cNvPr id="11277" name="Picture 11276" descr="tả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" y="2778"/>
              <a:ext cx="1656" cy="12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8" name="Text Box 11277"/>
            <p:cNvSpPr txBox="1"/>
            <p:nvPr/>
          </p:nvSpPr>
          <p:spPr>
            <a:xfrm>
              <a:off x="240" y="3984"/>
              <a:ext cx="163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sz="2800" b="1" err="1">
                  <a:solidFill>
                    <a:srgbClr val="990099"/>
                  </a:solidFill>
                  <a:latin typeface="VNI-Times" pitchFamily="2" charset="0"/>
                </a:rPr>
                <a:t>Tảo</a:t>
              </a:r>
              <a:endParaRPr sz="2800" b="1">
                <a:solidFill>
                  <a:srgbClr val="990099"/>
                </a:solidFill>
                <a:latin typeface="VNI-Times" pitchFamily="2" charset="0"/>
              </a:endParaRPr>
            </a:p>
          </p:txBody>
        </p:sp>
      </p:grpSp>
      <p:grpSp>
        <p:nvGrpSpPr>
          <p:cNvPr id="2" name="Group 7"/>
          <p:cNvGrpSpPr/>
          <p:nvPr/>
        </p:nvGrpSpPr>
        <p:grpSpPr>
          <a:xfrm>
            <a:off x="6172200" y="1447800"/>
            <a:ext cx="2601913" cy="2667000"/>
            <a:chOff x="3984" y="576"/>
            <a:chExt cx="1639" cy="1680"/>
          </a:xfrm>
        </p:grpSpPr>
        <p:sp>
          <p:nvSpPr>
            <p:cNvPr id="11268" name="Rectangle 8"/>
            <p:cNvSpPr/>
            <p:nvPr/>
          </p:nvSpPr>
          <p:spPr>
            <a:xfrm>
              <a:off x="3984" y="1920"/>
              <a:ext cx="1639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sz="2800" b="1">
                  <a:solidFill>
                    <a:srgbClr val="6600CC"/>
                  </a:solidFill>
                  <a:latin typeface="VNI-Times" pitchFamily="2" charset="0"/>
                </a:rPr>
                <a:t>Cam</a:t>
              </a:r>
            </a:p>
          </p:txBody>
        </p:sp>
        <p:pic>
          <p:nvPicPr>
            <p:cNvPr id="11269" name="Picture 9" descr="The image “http://vndgkhktnn.vietnamgateway.org/photo/1162380271cam-sanh-2.jpg” cannot be displayed, because it contains errors.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84" y="576"/>
              <a:ext cx="1632" cy="140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Group 10"/>
          <p:cNvGrpSpPr/>
          <p:nvPr/>
        </p:nvGrpSpPr>
        <p:grpSpPr>
          <a:xfrm>
            <a:off x="4191000" y="4251325"/>
            <a:ext cx="4953000" cy="2606675"/>
            <a:chOff x="2496" y="2390"/>
            <a:chExt cx="3120" cy="1642"/>
          </a:xfrm>
        </p:grpSpPr>
        <p:pic>
          <p:nvPicPr>
            <p:cNvPr id="11271" name="Picture 11" descr="http://sokhcn.baria-vungtau.gov.vn/tanhai/uploads/CAY_LU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68" y="2390"/>
              <a:ext cx="2448" cy="1642"/>
            </a:xfrm>
            <a:prstGeom prst="rect">
              <a:avLst/>
            </a:prstGeom>
            <a:solidFill>
              <a:srgbClr val="66FFFF"/>
            </a:solidFill>
            <a:ln w="9525">
              <a:noFill/>
            </a:ln>
          </p:spPr>
        </p:pic>
        <p:sp>
          <p:nvSpPr>
            <p:cNvPr id="11272" name="Rectangle 12"/>
            <p:cNvSpPr/>
            <p:nvPr/>
          </p:nvSpPr>
          <p:spPr>
            <a:xfrm>
              <a:off x="2496" y="3696"/>
              <a:ext cx="672" cy="336"/>
            </a:xfrm>
            <a:prstGeom prst="rect">
              <a:avLst/>
            </a:prstGeom>
            <a:solidFill>
              <a:srgbClr val="66FFFF"/>
            </a:solidFill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sz="2800" b="1" err="1">
                  <a:solidFill>
                    <a:srgbClr val="6600CC"/>
                  </a:solidFill>
                  <a:latin typeface="VNI-Times" pitchFamily="2" charset="0"/>
                </a:rPr>
                <a:t>Luùa</a:t>
              </a:r>
              <a:endParaRPr sz="2800" b="1">
                <a:solidFill>
                  <a:srgbClr val="6600CC"/>
                </a:solidFill>
                <a:latin typeface="VNI-Times" pitchFamily="2" charset="0"/>
              </a:endParaRP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228600" y="1447800"/>
            <a:ext cx="2720975" cy="2514600"/>
            <a:chOff x="109" y="1152"/>
            <a:chExt cx="2963" cy="2352"/>
          </a:xfrm>
        </p:grpSpPr>
        <p:sp>
          <p:nvSpPr>
            <p:cNvPr id="11274" name="Rectangle 14"/>
            <p:cNvSpPr/>
            <p:nvPr/>
          </p:nvSpPr>
          <p:spPr>
            <a:xfrm>
              <a:off x="109" y="3168"/>
              <a:ext cx="2957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sz="2800" b="1" err="1">
                  <a:solidFill>
                    <a:srgbClr val="6600CC"/>
                  </a:solidFill>
                  <a:latin typeface="VNI-Times" pitchFamily="2" charset="0"/>
                </a:rPr>
                <a:t>Reâu</a:t>
              </a:r>
              <a:endParaRPr sz="2800" b="1">
                <a:solidFill>
                  <a:srgbClr val="6600CC"/>
                </a:solidFill>
                <a:latin typeface="VNI-Times" pitchFamily="2" charset="0"/>
              </a:endParaRPr>
            </a:p>
          </p:txBody>
        </p:sp>
        <p:pic>
          <p:nvPicPr>
            <p:cNvPr id="11275" name="Picture 15" descr="The image “http://img344.imageshack.us/img344/1064/19ek.jpg” cannot be displayed, because it contains errors.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" y="1152"/>
              <a:ext cx="2946" cy="203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1282" name="Group 11281"/>
          <p:cNvGrpSpPr/>
          <p:nvPr/>
        </p:nvGrpSpPr>
        <p:grpSpPr>
          <a:xfrm>
            <a:off x="304800" y="4419600"/>
            <a:ext cx="2743200" cy="2438400"/>
            <a:chOff x="192" y="2784"/>
            <a:chExt cx="1728" cy="1536"/>
          </a:xfrm>
        </p:grpSpPr>
        <p:pic>
          <p:nvPicPr>
            <p:cNvPr id="11280" name="Picture 11279" descr="chanh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2" y="2784"/>
              <a:ext cx="1728" cy="12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81" name="Text Box 11280"/>
            <p:cNvSpPr txBox="1"/>
            <p:nvPr/>
          </p:nvSpPr>
          <p:spPr>
            <a:xfrm>
              <a:off x="192" y="3993"/>
              <a:ext cx="172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sz="2800" err="1">
                  <a:solidFill>
                    <a:srgbClr val="990099"/>
                  </a:solidFill>
                  <a:latin typeface="VNI-Times" pitchFamily="2" charset="0"/>
                </a:rPr>
                <a:t>Chanh</a:t>
              </a:r>
              <a:endParaRPr sz="2800">
                <a:solidFill>
                  <a:srgbClr val="990099"/>
                </a:solidFill>
                <a:latin typeface="VNI-Times" pitchFamily="2" charset="0"/>
              </a:endParaRPr>
            </a:p>
          </p:txBody>
        </p:sp>
      </p:grpSp>
      <p:grpSp>
        <p:nvGrpSpPr>
          <p:cNvPr id="11285" name="Group 11284"/>
          <p:cNvGrpSpPr/>
          <p:nvPr/>
        </p:nvGrpSpPr>
        <p:grpSpPr>
          <a:xfrm>
            <a:off x="3200400" y="4495800"/>
            <a:ext cx="2019300" cy="1768475"/>
            <a:chOff x="2016" y="2832"/>
            <a:chExt cx="1272" cy="1114"/>
          </a:xfrm>
        </p:grpSpPr>
        <p:pic>
          <p:nvPicPr>
            <p:cNvPr id="11283" name="Picture 11282" descr="Lua mi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16" y="2832"/>
              <a:ext cx="1272" cy="89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84" name="Text Box 11283"/>
            <p:cNvSpPr txBox="1"/>
            <p:nvPr/>
          </p:nvSpPr>
          <p:spPr>
            <a:xfrm>
              <a:off x="2016" y="3696"/>
              <a:ext cx="124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b="1" err="1">
                  <a:solidFill>
                    <a:srgbClr val="990099"/>
                  </a:solidFill>
                </a:rPr>
                <a:t>Lúa</a:t>
              </a:r>
              <a:r>
                <a:rPr b="1">
                  <a:solidFill>
                    <a:srgbClr val="990099"/>
                  </a:solidFill>
                </a:rPr>
                <a:t> </a:t>
              </a:r>
              <a:r>
                <a:rPr b="1" err="1">
                  <a:solidFill>
                    <a:srgbClr val="990099"/>
                  </a:solidFill>
                </a:rPr>
                <a:t>mì</a:t>
              </a:r>
              <a:endParaRPr b="1">
                <a:solidFill>
                  <a:srgbClr val="990099"/>
                </a:solidFill>
              </a:endParaRPr>
            </a:p>
          </p:txBody>
        </p:sp>
      </p:grpSp>
      <p:sp>
        <p:nvSpPr>
          <p:cNvPr id="11286" name="Cloud Callout 11285"/>
          <p:cNvSpPr/>
          <p:nvPr/>
        </p:nvSpPr>
        <p:spPr>
          <a:xfrm>
            <a:off x="3505200" y="1295400"/>
            <a:ext cx="4876800" cy="1676400"/>
          </a:xfrm>
          <a:prstGeom prst="cloudCallout">
            <a:avLst>
              <a:gd name="adj1" fmla="val -46157"/>
              <a:gd name="adj2" fmla="val 103597"/>
            </a:avLst>
          </a:prstGeom>
          <a:solidFill>
            <a:srgbClr val="E6CBFD"/>
          </a:solidFill>
          <a:ln w="95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b="1" err="1">
                <a:solidFill>
                  <a:srgbClr val="FF0000"/>
                </a:solidFill>
              </a:rPr>
              <a:t>Loài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 err="1">
                <a:solidFill>
                  <a:srgbClr val="FF0000"/>
                </a:solidFill>
              </a:rPr>
              <a:t>thực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 err="1">
                <a:solidFill>
                  <a:srgbClr val="FF0000"/>
                </a:solidFill>
              </a:rPr>
              <a:t>vật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 err="1">
                <a:solidFill>
                  <a:srgbClr val="FF0000"/>
                </a:solidFill>
              </a:rPr>
              <a:t>nào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 err="1">
                <a:solidFill>
                  <a:srgbClr val="FF0000"/>
                </a:solidFill>
              </a:rPr>
              <a:t>thuộc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 err="1">
                <a:solidFill>
                  <a:srgbClr val="FF0000"/>
                </a:solidFill>
              </a:rPr>
              <a:t>nhóm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 err="1">
                <a:solidFill>
                  <a:srgbClr val="FF0000"/>
                </a:solidFill>
              </a:rPr>
              <a:t>thực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 err="1">
                <a:solidFill>
                  <a:srgbClr val="FF0000"/>
                </a:solidFill>
              </a:rPr>
              <a:t>vật</a:t>
            </a:r>
            <a:r>
              <a:rPr b="1">
                <a:solidFill>
                  <a:srgbClr val="FF0000"/>
                </a:solidFill>
              </a:rPr>
              <a:t> C</a:t>
            </a:r>
            <a:r>
              <a:rPr b="1" baseline="-25000">
                <a:solidFill>
                  <a:srgbClr val="FF0000"/>
                </a:solidFill>
              </a:rPr>
              <a:t>3</a:t>
            </a:r>
            <a:r>
              <a:rPr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287" name="Text Box 11286" descr="Pink tissue paper"/>
          <p:cNvSpPr txBox="1"/>
          <p:nvPr/>
        </p:nvSpPr>
        <p:spPr>
          <a:xfrm>
            <a:off x="685800" y="288925"/>
            <a:ext cx="3733800" cy="396875"/>
          </a:xfrm>
          <a:prstGeom prst="rect">
            <a:avLst/>
          </a:prstGeom>
          <a:blipFill rotWithShape="1">
            <a:blip r:embed="rId9"/>
          </a:blip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i="1">
                <a:solidFill>
                  <a:srgbClr val="3333CC"/>
                </a:solidFill>
              </a:rPr>
              <a:t>2- </a:t>
            </a:r>
            <a:r>
              <a:rPr b="1" i="1" err="1">
                <a:solidFill>
                  <a:srgbClr val="3333CC"/>
                </a:solidFill>
              </a:rPr>
              <a:t>Pha</a:t>
            </a:r>
            <a:r>
              <a:rPr b="1" i="1">
                <a:solidFill>
                  <a:srgbClr val="3333CC"/>
                </a:solidFill>
              </a:rPr>
              <a:t> </a:t>
            </a:r>
            <a:r>
              <a:rPr b="1" i="1" err="1">
                <a:solidFill>
                  <a:srgbClr val="3333CC"/>
                </a:solidFill>
              </a:rPr>
              <a:t>tối</a:t>
            </a:r>
            <a:r>
              <a:rPr b="1" i="1">
                <a:solidFill>
                  <a:srgbClr val="3333CC"/>
                </a:solidFill>
              </a:rPr>
              <a:t>: (</a:t>
            </a:r>
            <a:r>
              <a:rPr b="1" i="1" err="1">
                <a:solidFill>
                  <a:srgbClr val="3333CC"/>
                </a:solidFill>
              </a:rPr>
              <a:t>Pha</a:t>
            </a:r>
            <a:r>
              <a:rPr b="1" i="1">
                <a:solidFill>
                  <a:srgbClr val="3333CC"/>
                </a:solidFill>
              </a:rPr>
              <a:t> </a:t>
            </a:r>
            <a:r>
              <a:rPr b="1" i="1" err="1">
                <a:solidFill>
                  <a:srgbClr val="3333CC"/>
                </a:solidFill>
              </a:rPr>
              <a:t>cố</a:t>
            </a:r>
            <a:r>
              <a:rPr b="1" i="1">
                <a:solidFill>
                  <a:srgbClr val="3333CC"/>
                </a:solidFill>
              </a:rPr>
              <a:t> </a:t>
            </a:r>
            <a:r>
              <a:rPr b="1" i="1" err="1">
                <a:solidFill>
                  <a:srgbClr val="3333CC"/>
                </a:solidFill>
              </a:rPr>
              <a:t>định</a:t>
            </a:r>
            <a:r>
              <a:rPr b="1" i="1">
                <a:solidFill>
                  <a:srgbClr val="3333CC"/>
                </a:solidFill>
              </a:rPr>
              <a:t> CO</a:t>
            </a:r>
            <a:r>
              <a:rPr b="1" i="1" baseline="-25000">
                <a:solidFill>
                  <a:srgbClr val="3333CC"/>
                </a:solidFill>
              </a:rPr>
              <a:t>2</a:t>
            </a:r>
            <a:r>
              <a:rPr b="1" i="1">
                <a:solidFill>
                  <a:srgbClr val="3333CC"/>
                </a:solidFill>
              </a:rPr>
              <a:t>)</a:t>
            </a:r>
          </a:p>
        </p:txBody>
      </p:sp>
      <p:sp>
        <p:nvSpPr>
          <p:cNvPr id="11288" name="Text Box 11287" descr="Bouquet"/>
          <p:cNvSpPr txBox="1"/>
          <p:nvPr/>
        </p:nvSpPr>
        <p:spPr>
          <a:xfrm>
            <a:off x="1066800" y="746125"/>
            <a:ext cx="1981200" cy="396875"/>
          </a:xfrm>
          <a:prstGeom prst="rect">
            <a:avLst/>
          </a:prstGeom>
          <a:blipFill rotWithShape="1">
            <a:blip r:embed="rId10"/>
          </a:blip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i="1">
                <a:solidFill>
                  <a:srgbClr val="008000"/>
                </a:solidFill>
              </a:rPr>
              <a:t>a. </a:t>
            </a:r>
            <a:r>
              <a:rPr b="1" i="1" err="1">
                <a:solidFill>
                  <a:srgbClr val="008000"/>
                </a:solidFill>
              </a:rPr>
              <a:t>Thực</a:t>
            </a:r>
            <a:r>
              <a:rPr b="1" i="1">
                <a:solidFill>
                  <a:srgbClr val="008000"/>
                </a:solidFill>
              </a:rPr>
              <a:t> </a:t>
            </a:r>
            <a:r>
              <a:rPr b="1" i="1" err="1">
                <a:solidFill>
                  <a:srgbClr val="008000"/>
                </a:solidFill>
              </a:rPr>
              <a:t>vật</a:t>
            </a:r>
            <a:r>
              <a:rPr b="1" i="1">
                <a:solidFill>
                  <a:srgbClr val="008000"/>
                </a:solidFill>
              </a:rPr>
              <a:t> </a:t>
            </a:r>
            <a:r>
              <a:rPr b="1" i="1">
                <a:solidFill>
                  <a:srgbClr val="006600"/>
                </a:solidFill>
              </a:rPr>
              <a:t>C</a:t>
            </a:r>
            <a:r>
              <a:rPr b="1" i="1" baseline="-25000">
                <a:solidFill>
                  <a:srgbClr val="006600"/>
                </a:solidFill>
              </a:rPr>
              <a:t>3</a:t>
            </a:r>
            <a:r>
              <a:rPr>
                <a:solidFill>
                  <a:srgbClr val="006600"/>
                </a:solidFill>
              </a:rPr>
              <a:t>:</a:t>
            </a:r>
          </a:p>
        </p:txBody>
      </p:sp>
      <p:sp>
        <p:nvSpPr>
          <p:cNvPr id="11266" name="Rectangle 6"/>
          <p:cNvSpPr/>
          <p:nvPr/>
        </p:nvSpPr>
        <p:spPr>
          <a:xfrm>
            <a:off x="381000" y="228600"/>
            <a:ext cx="8305800" cy="914400"/>
          </a:xfrm>
          <a:prstGeom prst="rect">
            <a:avLst/>
          </a:prstGeom>
          <a:solidFill>
            <a:srgbClr val="D6FEE6"/>
          </a:solidFill>
          <a:ln w="9525">
            <a:noFill/>
          </a:ln>
        </p:spPr>
        <p:txBody>
          <a:bodyPr anchor="ctr" anchorCtr="0"/>
          <a:lstStyle/>
          <a:p>
            <a:r>
              <a:rPr sz="2800" b="1" err="1">
                <a:solidFill>
                  <a:schemeClr val="tx2"/>
                </a:solidFill>
                <a:latin typeface="VNI-Times" pitchFamily="2" charset="0"/>
              </a:rPr>
              <a:t>Goàm</a:t>
            </a:r>
            <a:r>
              <a:rPr sz="2800" b="1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sz="2800" b="1" err="1">
                <a:solidFill>
                  <a:srgbClr val="0000FF"/>
                </a:solidFill>
                <a:latin typeface="VNI-Times" pitchFamily="2" charset="0"/>
              </a:rPr>
              <a:t>ña</a:t>
            </a:r>
            <a:r>
              <a:rPr sz="2800" b="1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sz="2800" b="1" err="1">
                <a:solidFill>
                  <a:srgbClr val="0000FF"/>
                </a:solidFill>
                <a:latin typeface="VNI-Times" pitchFamily="2" charset="0"/>
              </a:rPr>
              <a:t>soá</a:t>
            </a:r>
            <a:r>
              <a:rPr sz="2800" b="1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sz="2800" b="1" err="1">
                <a:solidFill>
                  <a:srgbClr val="0000FF"/>
                </a:solidFill>
                <a:latin typeface="VNI-Times" pitchFamily="2" charset="0"/>
              </a:rPr>
              <a:t>caùc</a:t>
            </a:r>
            <a:r>
              <a:rPr sz="2800" b="1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sz="2800" b="1" err="1">
                <a:solidFill>
                  <a:srgbClr val="0000FF"/>
                </a:solidFill>
                <a:latin typeface="VNI-Times" pitchFamily="2" charset="0"/>
              </a:rPr>
              <a:t>loaøi</a:t>
            </a:r>
            <a:r>
              <a:rPr sz="2800" b="1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sz="2800" b="1" err="1">
                <a:solidFill>
                  <a:srgbClr val="0000FF"/>
                </a:solidFill>
                <a:latin typeface="VNI-Times" pitchFamily="2" charset="0"/>
              </a:rPr>
              <a:t>thöïc</a:t>
            </a:r>
            <a:r>
              <a:rPr sz="2800" b="1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sz="2800" b="1" err="1">
                <a:solidFill>
                  <a:srgbClr val="0000FF"/>
                </a:solidFill>
                <a:latin typeface="VNI-Times" pitchFamily="2" charset="0"/>
              </a:rPr>
              <a:t>vaät</a:t>
            </a:r>
            <a:r>
              <a:rPr sz="2800" b="1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sz="2800" b="1" err="1">
                <a:solidFill>
                  <a:srgbClr val="0000FF"/>
                </a:solidFill>
                <a:latin typeface="VNI-Times" pitchFamily="2" charset="0"/>
              </a:rPr>
              <a:t>vuøng</a:t>
            </a:r>
            <a:r>
              <a:rPr sz="2800" b="1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sz="2800" b="1" err="1">
                <a:solidFill>
                  <a:srgbClr val="0000FF"/>
                </a:solidFill>
                <a:latin typeface="VNI-Times" pitchFamily="2" charset="0"/>
              </a:rPr>
              <a:t>oân</a:t>
            </a:r>
            <a:r>
              <a:rPr sz="2800" b="1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sz="2800" b="1" err="1">
                <a:solidFill>
                  <a:srgbClr val="0000FF"/>
                </a:solidFill>
                <a:latin typeface="VNI-Times" pitchFamily="2" charset="0"/>
              </a:rPr>
              <a:t>ñôùi</a:t>
            </a:r>
            <a:r>
              <a:rPr sz="2800" b="1">
                <a:solidFill>
                  <a:srgbClr val="0000FF"/>
                </a:solidFill>
                <a:latin typeface="VNI-Times" pitchFamily="2" charset="0"/>
              </a:rPr>
              <a:t>, </a:t>
            </a:r>
            <a:r>
              <a:rPr sz="2800" b="1" err="1">
                <a:solidFill>
                  <a:srgbClr val="0000FF"/>
                </a:solidFill>
                <a:latin typeface="VNI-Times" pitchFamily="2" charset="0"/>
              </a:rPr>
              <a:t>nhieät</a:t>
            </a:r>
            <a:r>
              <a:rPr sz="2800" b="1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sz="2800" b="1" err="1">
                <a:solidFill>
                  <a:srgbClr val="0000FF"/>
                </a:solidFill>
                <a:latin typeface="VNI-Times" pitchFamily="2" charset="0"/>
              </a:rPr>
              <a:t>ñôùi</a:t>
            </a:r>
            <a:r>
              <a:rPr sz="2800" b="1">
                <a:solidFill>
                  <a:srgbClr val="0000FF"/>
                </a:solidFill>
                <a:latin typeface="VNI-Times" pitchFamily="2" charset="0"/>
              </a:rPr>
              <a:t>…</a:t>
            </a:r>
            <a:r>
              <a:rPr sz="2800" b="1">
                <a:solidFill>
                  <a:schemeClr val="tx2"/>
                </a:solidFill>
                <a:latin typeface="VNI-Times" pitchFamily="2" charset="0"/>
              </a:rPr>
              <a:t/>
            </a:r>
            <a:br>
              <a:rPr sz="2800" b="1">
                <a:solidFill>
                  <a:schemeClr val="tx2"/>
                </a:solidFill>
                <a:latin typeface="VNI-Times" pitchFamily="2" charset="0"/>
              </a:rPr>
            </a:br>
            <a:r>
              <a:rPr sz="2800" b="1">
                <a:latin typeface="VNI-Times" pitchFamily="2" charset="0"/>
              </a:rPr>
              <a:t>(</a:t>
            </a:r>
            <a:r>
              <a:rPr sz="2800" b="1" err="1">
                <a:latin typeface="VNI-Times" pitchFamily="2" charset="0"/>
              </a:rPr>
              <a:t>reâu</a:t>
            </a:r>
            <a:r>
              <a:rPr sz="2800" b="1">
                <a:latin typeface="VNI-Times" pitchFamily="2" charset="0"/>
              </a:rPr>
              <a:t>, </a:t>
            </a:r>
            <a:r>
              <a:rPr sz="2800" b="1" err="1">
                <a:latin typeface="VNI-Times" pitchFamily="2" charset="0"/>
              </a:rPr>
              <a:t>taûo</a:t>
            </a:r>
            <a:r>
              <a:rPr sz="2800" b="1">
                <a:latin typeface="VNI-Times" pitchFamily="2" charset="0"/>
              </a:rPr>
              <a:t>, </a:t>
            </a:r>
            <a:r>
              <a:rPr sz="2800" b="1" err="1">
                <a:latin typeface="VNI-Times" pitchFamily="2" charset="0"/>
              </a:rPr>
              <a:t>luùa</a:t>
            </a:r>
            <a:r>
              <a:rPr sz="2800" b="1">
                <a:latin typeface="VNI-Times" pitchFamily="2" charset="0"/>
              </a:rPr>
              <a:t>, </a:t>
            </a:r>
            <a:r>
              <a:rPr sz="2800" b="1" err="1">
                <a:latin typeface="VNI-Times" pitchFamily="2" charset="0"/>
              </a:rPr>
              <a:t>luùa</a:t>
            </a:r>
            <a:r>
              <a:rPr sz="2800" b="1">
                <a:latin typeface="VNI-Times" pitchFamily="2" charset="0"/>
              </a:rPr>
              <a:t> </a:t>
            </a:r>
            <a:r>
              <a:rPr sz="2800" b="1" err="1">
                <a:latin typeface="VNI-Times" pitchFamily="2" charset="0"/>
              </a:rPr>
              <a:t>mì</a:t>
            </a:r>
            <a:r>
              <a:rPr sz="2800" b="1">
                <a:latin typeface="VNI-Times" pitchFamily="2" charset="0"/>
              </a:rPr>
              <a:t>, cam, </a:t>
            </a:r>
            <a:r>
              <a:rPr sz="2800" b="1" err="1">
                <a:latin typeface="VNI-Times" pitchFamily="2" charset="0"/>
              </a:rPr>
              <a:t>chanh</a:t>
            </a:r>
            <a:r>
              <a:rPr sz="2800" b="1">
                <a:latin typeface="VNI-Times" pitchFamily="2" charset="0"/>
              </a:rPr>
              <a:t>,…)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6" grpId="1" animBg="1"/>
      <p:bldP spid="112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s 12289" descr="Parchment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2291" name="Group 12290"/>
          <p:cNvGrpSpPr/>
          <p:nvPr/>
        </p:nvGrpSpPr>
        <p:grpSpPr>
          <a:xfrm>
            <a:off x="4800600" y="1752600"/>
            <a:ext cx="3962400" cy="3875088"/>
            <a:chOff x="3024" y="1104"/>
            <a:chExt cx="2496" cy="2441"/>
          </a:xfrm>
        </p:grpSpPr>
        <p:pic>
          <p:nvPicPr>
            <p:cNvPr id="12292" name="Picture 6" descr="lucla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4" y="1104"/>
              <a:ext cx="2496" cy="2441"/>
            </a:xfrm>
            <a:prstGeom prst="rect">
              <a:avLst/>
            </a:prstGeom>
            <a:noFill/>
            <a:ln w="57150" cap="flat" cmpd="thinThick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2293" name="Rectangle 7"/>
            <p:cNvSpPr/>
            <p:nvPr/>
          </p:nvSpPr>
          <p:spPr>
            <a:xfrm>
              <a:off x="4608" y="3264"/>
              <a:ext cx="816" cy="240"/>
            </a:xfrm>
            <a:prstGeom prst="rect">
              <a:avLst/>
            </a:prstGeom>
            <a:solidFill>
              <a:srgbClr val="66FFFF"/>
            </a:solidFill>
            <a:ln w="3175">
              <a:noFill/>
            </a:ln>
          </p:spPr>
          <p:txBody>
            <a:bodyPr anchor="ctr" anchorCtr="0"/>
            <a:lstStyle/>
            <a:p>
              <a:pPr algn="ctr"/>
              <a:r>
                <a:rPr sz="2400" b="1" err="1">
                  <a:solidFill>
                    <a:srgbClr val="6600CC"/>
                  </a:solidFill>
                  <a:latin typeface="VNI-Times" pitchFamily="2" charset="0"/>
                </a:rPr>
                <a:t>Stroâma</a:t>
              </a:r>
              <a:endParaRPr sz="2400" b="1">
                <a:solidFill>
                  <a:srgbClr val="6600CC"/>
                </a:solidFill>
                <a:latin typeface="VNI-Times" pitchFamily="2" charset="0"/>
              </a:endParaRPr>
            </a:p>
          </p:txBody>
        </p:sp>
        <p:sp>
          <p:nvSpPr>
            <p:cNvPr id="12294" name="Rectangle 8"/>
            <p:cNvSpPr/>
            <p:nvPr/>
          </p:nvSpPr>
          <p:spPr>
            <a:xfrm>
              <a:off x="3056" y="1121"/>
              <a:ext cx="832" cy="271"/>
            </a:xfrm>
            <a:prstGeom prst="rect">
              <a:avLst/>
            </a:prstGeom>
            <a:solidFill>
              <a:srgbClr val="FFCCFF"/>
            </a:solidFill>
            <a:ln w="3175">
              <a:noFill/>
            </a:ln>
          </p:spPr>
          <p:txBody>
            <a:bodyPr anchor="ctr" anchorCtr="0"/>
            <a:lstStyle/>
            <a:p>
              <a:pPr algn="ctr"/>
              <a:r>
                <a:rPr b="1">
                  <a:solidFill>
                    <a:srgbClr val="6600CC"/>
                  </a:solidFill>
                  <a:latin typeface="VNI-Times" pitchFamily="2" charset="0"/>
                </a:rPr>
                <a:t>LUÏC LAÏP</a:t>
              </a:r>
            </a:p>
          </p:txBody>
        </p:sp>
      </p:grpSp>
      <p:grpSp>
        <p:nvGrpSpPr>
          <p:cNvPr id="12295" name="Group 12294"/>
          <p:cNvGrpSpPr/>
          <p:nvPr/>
        </p:nvGrpSpPr>
        <p:grpSpPr>
          <a:xfrm>
            <a:off x="304800" y="1752600"/>
            <a:ext cx="3962400" cy="3968750"/>
            <a:chOff x="192" y="1104"/>
            <a:chExt cx="2496" cy="2500"/>
          </a:xfrm>
        </p:grpSpPr>
        <p:pic>
          <p:nvPicPr>
            <p:cNvPr id="12296" name="Picture 13" descr="laC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" y="1104"/>
              <a:ext cx="2496" cy="2269"/>
            </a:xfrm>
            <a:prstGeom prst="rect">
              <a:avLst/>
            </a:prstGeom>
            <a:noFill/>
            <a:ln w="57150" cap="flat" cmpd="thinThick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2297" name="Rectangle 15"/>
            <p:cNvSpPr/>
            <p:nvPr/>
          </p:nvSpPr>
          <p:spPr>
            <a:xfrm>
              <a:off x="192" y="3360"/>
              <a:ext cx="2496" cy="244"/>
            </a:xfrm>
            <a:prstGeom prst="rect">
              <a:avLst/>
            </a:prstGeom>
            <a:solidFill>
              <a:srgbClr val="99FF66"/>
            </a:solidFill>
            <a:ln w="57150" cap="flat" cmpd="thickThin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algn="ctr"/>
              <a:r>
                <a:rPr sz="1900" b="1">
                  <a:solidFill>
                    <a:srgbClr val="6600CC"/>
                  </a:solidFill>
                  <a:latin typeface="VNI-Times" pitchFamily="2" charset="0"/>
                </a:rPr>
                <a:t>CAÁU TRUÙC LAÙ THÖÏC VAÄT C</a:t>
              </a:r>
              <a:r>
                <a:rPr sz="1900" b="1" baseline="-25000">
                  <a:solidFill>
                    <a:srgbClr val="6600CC"/>
                  </a:solidFill>
                  <a:latin typeface="VNI-Times" pitchFamily="2" charset="0"/>
                </a:rPr>
                <a:t>3</a:t>
              </a:r>
            </a:p>
          </p:txBody>
        </p:sp>
      </p:grpSp>
      <p:sp>
        <p:nvSpPr>
          <p:cNvPr id="12298" name="Text Box 12297" descr="Pink tissue paper"/>
          <p:cNvSpPr txBox="1"/>
          <p:nvPr/>
        </p:nvSpPr>
        <p:spPr>
          <a:xfrm>
            <a:off x="685800" y="212725"/>
            <a:ext cx="3733800" cy="396875"/>
          </a:xfrm>
          <a:prstGeom prst="rect">
            <a:avLst/>
          </a:prstGeom>
          <a:blipFill rotWithShape="1">
            <a:blip r:embed="rId5"/>
          </a:blip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i="1">
                <a:solidFill>
                  <a:srgbClr val="3333CC"/>
                </a:solidFill>
              </a:rPr>
              <a:t>2- </a:t>
            </a:r>
            <a:r>
              <a:rPr b="1" i="1" err="1">
                <a:solidFill>
                  <a:srgbClr val="3333CC"/>
                </a:solidFill>
              </a:rPr>
              <a:t>Pha</a:t>
            </a:r>
            <a:r>
              <a:rPr b="1" i="1">
                <a:solidFill>
                  <a:srgbClr val="3333CC"/>
                </a:solidFill>
              </a:rPr>
              <a:t> </a:t>
            </a:r>
            <a:r>
              <a:rPr b="1" i="1" err="1">
                <a:solidFill>
                  <a:srgbClr val="3333CC"/>
                </a:solidFill>
              </a:rPr>
              <a:t>tối</a:t>
            </a:r>
            <a:r>
              <a:rPr b="1" i="1">
                <a:solidFill>
                  <a:srgbClr val="3333CC"/>
                </a:solidFill>
              </a:rPr>
              <a:t>: (</a:t>
            </a:r>
            <a:r>
              <a:rPr b="1" i="1" err="1">
                <a:solidFill>
                  <a:srgbClr val="3333CC"/>
                </a:solidFill>
              </a:rPr>
              <a:t>Pha</a:t>
            </a:r>
            <a:r>
              <a:rPr b="1" i="1">
                <a:solidFill>
                  <a:srgbClr val="3333CC"/>
                </a:solidFill>
              </a:rPr>
              <a:t> </a:t>
            </a:r>
            <a:r>
              <a:rPr b="1" i="1" err="1">
                <a:solidFill>
                  <a:srgbClr val="3333CC"/>
                </a:solidFill>
              </a:rPr>
              <a:t>cố</a:t>
            </a:r>
            <a:r>
              <a:rPr b="1" i="1">
                <a:solidFill>
                  <a:srgbClr val="3333CC"/>
                </a:solidFill>
              </a:rPr>
              <a:t> </a:t>
            </a:r>
            <a:r>
              <a:rPr b="1" i="1" err="1">
                <a:solidFill>
                  <a:srgbClr val="3333CC"/>
                </a:solidFill>
              </a:rPr>
              <a:t>định</a:t>
            </a:r>
            <a:r>
              <a:rPr b="1" i="1">
                <a:solidFill>
                  <a:srgbClr val="3333CC"/>
                </a:solidFill>
              </a:rPr>
              <a:t> CO</a:t>
            </a:r>
            <a:r>
              <a:rPr b="1" i="1" baseline="-25000">
                <a:solidFill>
                  <a:srgbClr val="3333CC"/>
                </a:solidFill>
              </a:rPr>
              <a:t>2</a:t>
            </a:r>
            <a:r>
              <a:rPr b="1" i="1">
                <a:solidFill>
                  <a:srgbClr val="3333CC"/>
                </a:solidFill>
              </a:rPr>
              <a:t>)</a:t>
            </a:r>
          </a:p>
        </p:txBody>
      </p:sp>
      <p:sp>
        <p:nvSpPr>
          <p:cNvPr id="12299" name="Text Box 12298" descr="Bouquet"/>
          <p:cNvSpPr txBox="1"/>
          <p:nvPr/>
        </p:nvSpPr>
        <p:spPr>
          <a:xfrm>
            <a:off x="1066800" y="838200"/>
            <a:ext cx="1981200" cy="396875"/>
          </a:xfrm>
          <a:prstGeom prst="rect">
            <a:avLst/>
          </a:prstGeom>
          <a:blipFill rotWithShape="1">
            <a:blip r:embed="rId6"/>
          </a:blip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i="1">
                <a:solidFill>
                  <a:srgbClr val="008000"/>
                </a:solidFill>
              </a:rPr>
              <a:t>a. </a:t>
            </a:r>
            <a:r>
              <a:rPr b="1" i="1" err="1">
                <a:solidFill>
                  <a:srgbClr val="008000"/>
                </a:solidFill>
              </a:rPr>
              <a:t>Thực</a:t>
            </a:r>
            <a:r>
              <a:rPr b="1" i="1">
                <a:solidFill>
                  <a:srgbClr val="008000"/>
                </a:solidFill>
              </a:rPr>
              <a:t> </a:t>
            </a:r>
            <a:r>
              <a:rPr b="1" i="1" err="1">
                <a:solidFill>
                  <a:srgbClr val="008000"/>
                </a:solidFill>
              </a:rPr>
              <a:t>vật</a:t>
            </a:r>
            <a:r>
              <a:rPr b="1" i="1">
                <a:solidFill>
                  <a:srgbClr val="008000"/>
                </a:solidFill>
              </a:rPr>
              <a:t> C</a:t>
            </a:r>
            <a:r>
              <a:rPr b="1" i="1" baseline="-25000">
                <a:solidFill>
                  <a:srgbClr val="008000"/>
                </a:solidFill>
              </a:rPr>
              <a:t>3</a:t>
            </a:r>
            <a: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ounded Rectangular Callout 48129" descr="Bouquet"/>
          <p:cNvSpPr/>
          <p:nvPr/>
        </p:nvSpPr>
        <p:spPr>
          <a:xfrm>
            <a:off x="152400" y="76200"/>
            <a:ext cx="2514600" cy="1600200"/>
          </a:xfrm>
          <a:prstGeom prst="wedgeRoundRectCallout">
            <a:avLst>
              <a:gd name="adj1" fmla="val 41352"/>
              <a:gd name="adj2" fmla="val 61903"/>
              <a:gd name="adj3" fmla="val 16667"/>
            </a:avLst>
          </a:prstGeom>
          <a:blipFill rotWithShape="1">
            <a:blip r:embed="rId2"/>
          </a:blipFill>
          <a:ln w="19050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>
              <a:buChar char="-"/>
            </a:pPr>
            <a:r>
              <a:t> </a:t>
            </a:r>
            <a:r>
              <a:rPr sz="1400" b="1">
                <a:solidFill>
                  <a:srgbClr val="003399"/>
                </a:solidFill>
              </a:rPr>
              <a:t>Chu </a:t>
            </a:r>
            <a:r>
              <a:rPr sz="1400" b="1" err="1">
                <a:solidFill>
                  <a:srgbClr val="003399"/>
                </a:solidFill>
              </a:rPr>
              <a:t>trình</a:t>
            </a:r>
            <a:r>
              <a:rPr sz="1400" b="1">
                <a:solidFill>
                  <a:srgbClr val="003399"/>
                </a:solidFill>
              </a:rPr>
              <a:t> </a:t>
            </a:r>
            <a:r>
              <a:rPr sz="1400" b="1" err="1">
                <a:solidFill>
                  <a:srgbClr val="003399"/>
                </a:solidFill>
              </a:rPr>
              <a:t>Canvin</a:t>
            </a:r>
            <a:r>
              <a:rPr sz="1400" b="1">
                <a:solidFill>
                  <a:srgbClr val="003399"/>
                </a:solidFill>
              </a:rPr>
              <a:t> </a:t>
            </a:r>
            <a:r>
              <a:rPr sz="1400" b="1" err="1">
                <a:solidFill>
                  <a:srgbClr val="003399"/>
                </a:solidFill>
              </a:rPr>
              <a:t>có</a:t>
            </a:r>
            <a:r>
              <a:rPr sz="1400" b="1">
                <a:solidFill>
                  <a:srgbClr val="003399"/>
                </a:solidFill>
              </a:rPr>
              <a:t> </a:t>
            </a:r>
            <a:r>
              <a:rPr sz="1400" b="1" err="1">
                <a:solidFill>
                  <a:srgbClr val="003399"/>
                </a:solidFill>
              </a:rPr>
              <a:t>thể</a:t>
            </a:r>
            <a:r>
              <a:rPr sz="1400" b="1">
                <a:solidFill>
                  <a:srgbClr val="003399"/>
                </a:solidFill>
              </a:rPr>
              <a:t> </a:t>
            </a:r>
            <a:r>
              <a:rPr sz="1400" b="1" err="1">
                <a:solidFill>
                  <a:srgbClr val="003399"/>
                </a:solidFill>
              </a:rPr>
              <a:t>chia</a:t>
            </a:r>
            <a:r>
              <a:rPr sz="1400" b="1">
                <a:solidFill>
                  <a:srgbClr val="003399"/>
                </a:solidFill>
              </a:rPr>
              <a:t> </a:t>
            </a:r>
            <a:r>
              <a:rPr sz="1400" b="1" err="1">
                <a:solidFill>
                  <a:srgbClr val="003399"/>
                </a:solidFill>
              </a:rPr>
              <a:t>thành</a:t>
            </a:r>
            <a:r>
              <a:rPr sz="1400" b="1">
                <a:solidFill>
                  <a:srgbClr val="003399"/>
                </a:solidFill>
              </a:rPr>
              <a:t> </a:t>
            </a:r>
            <a:r>
              <a:rPr sz="1400" b="1" err="1">
                <a:solidFill>
                  <a:srgbClr val="003399"/>
                </a:solidFill>
              </a:rPr>
              <a:t>những</a:t>
            </a:r>
            <a:r>
              <a:rPr sz="1400" b="1">
                <a:solidFill>
                  <a:srgbClr val="003399"/>
                </a:solidFill>
              </a:rPr>
              <a:t> </a:t>
            </a:r>
            <a:r>
              <a:rPr sz="1400" b="1" err="1">
                <a:solidFill>
                  <a:srgbClr val="003399"/>
                </a:solidFill>
              </a:rPr>
              <a:t>giai</a:t>
            </a:r>
            <a:r>
              <a:rPr sz="1400" b="1">
                <a:solidFill>
                  <a:srgbClr val="003399"/>
                </a:solidFill>
              </a:rPr>
              <a:t> </a:t>
            </a:r>
            <a:r>
              <a:rPr sz="1400" b="1" err="1">
                <a:solidFill>
                  <a:srgbClr val="003399"/>
                </a:solidFill>
              </a:rPr>
              <a:t>đoạn</a:t>
            </a:r>
            <a:r>
              <a:rPr sz="1400" b="1">
                <a:solidFill>
                  <a:srgbClr val="003399"/>
                </a:solidFill>
              </a:rPr>
              <a:t> </a:t>
            </a:r>
            <a:r>
              <a:rPr sz="1400" b="1" err="1">
                <a:solidFill>
                  <a:srgbClr val="003399"/>
                </a:solidFill>
              </a:rPr>
              <a:t>nào</a:t>
            </a:r>
            <a:r>
              <a:rPr sz="1400" b="1">
                <a:solidFill>
                  <a:srgbClr val="003399"/>
                </a:solidFill>
              </a:rPr>
              <a:t>?</a:t>
            </a:r>
          </a:p>
          <a:p>
            <a:r>
              <a:rPr sz="1400"/>
              <a:t>-</a:t>
            </a:r>
            <a:r>
              <a:rPr sz="1400">
                <a:solidFill>
                  <a:srgbClr val="FF3300"/>
                </a:solidFill>
                <a:cs typeface="Arial" panose="020B0604020202020204" pitchFamily="34" charset="0"/>
              </a:rPr>
              <a:t>▼</a:t>
            </a:r>
            <a:r>
              <a:rPr sz="1400">
                <a:cs typeface="Arial" panose="020B0604020202020204" pitchFamily="34" charset="0"/>
              </a:rPr>
              <a:t> </a:t>
            </a:r>
            <a:r>
              <a:rPr sz="1400" err="1">
                <a:solidFill>
                  <a:srgbClr val="6600CC"/>
                </a:solidFill>
                <a:cs typeface="Arial" panose="020B0604020202020204" pitchFamily="34" charset="0"/>
              </a:rPr>
              <a:t>Chỉ</a:t>
            </a:r>
            <a:r>
              <a:rPr sz="1400">
                <a:solidFill>
                  <a:srgbClr val="6600CC"/>
                </a:solidFill>
                <a:cs typeface="Arial" panose="020B0604020202020204" pitchFamily="34" charset="0"/>
              </a:rPr>
              <a:t> </a:t>
            </a:r>
            <a:r>
              <a:rPr sz="1400" err="1">
                <a:solidFill>
                  <a:srgbClr val="6600CC"/>
                </a:solidFill>
                <a:cs typeface="Arial" panose="020B0604020202020204" pitchFamily="34" charset="0"/>
              </a:rPr>
              <a:t>ra</a:t>
            </a:r>
            <a:r>
              <a:rPr sz="1400">
                <a:solidFill>
                  <a:srgbClr val="6600CC"/>
                </a:solidFill>
                <a:cs typeface="Arial" panose="020B0604020202020204" pitchFamily="34" charset="0"/>
              </a:rPr>
              <a:t> </a:t>
            </a:r>
            <a:r>
              <a:rPr sz="1400" err="1">
                <a:solidFill>
                  <a:srgbClr val="6600CC"/>
                </a:solidFill>
                <a:cs typeface="Arial" panose="020B0604020202020204" pitchFamily="34" charset="0"/>
              </a:rPr>
              <a:t>các</a:t>
            </a:r>
            <a:r>
              <a:rPr sz="1400">
                <a:solidFill>
                  <a:srgbClr val="6600CC"/>
                </a:solidFill>
                <a:cs typeface="Arial" panose="020B0604020202020204" pitchFamily="34" charset="0"/>
              </a:rPr>
              <a:t> </a:t>
            </a:r>
            <a:r>
              <a:rPr sz="1400" err="1">
                <a:solidFill>
                  <a:srgbClr val="6600CC"/>
                </a:solidFill>
                <a:cs typeface="Arial" panose="020B0604020202020204" pitchFamily="34" charset="0"/>
              </a:rPr>
              <a:t>điểm</a:t>
            </a:r>
            <a:r>
              <a:rPr sz="1400">
                <a:solidFill>
                  <a:srgbClr val="6600CC"/>
                </a:solidFill>
                <a:cs typeface="Arial" panose="020B0604020202020204" pitchFamily="34" charset="0"/>
              </a:rPr>
              <a:t> </a:t>
            </a:r>
            <a:r>
              <a:rPr sz="1400" err="1">
                <a:solidFill>
                  <a:srgbClr val="6600CC"/>
                </a:solidFill>
                <a:cs typeface="Arial" panose="020B0604020202020204" pitchFamily="34" charset="0"/>
              </a:rPr>
              <a:t>mà</a:t>
            </a:r>
            <a:r>
              <a:rPr sz="1400">
                <a:solidFill>
                  <a:srgbClr val="6600CC"/>
                </a:solidFill>
                <a:cs typeface="Arial" panose="020B0604020202020204" pitchFamily="34" charset="0"/>
              </a:rPr>
              <a:t> </a:t>
            </a:r>
            <a:r>
              <a:rPr sz="1400" err="1">
                <a:solidFill>
                  <a:srgbClr val="6600CC"/>
                </a:solidFill>
                <a:cs typeface="Arial" panose="020B0604020202020204" pitchFamily="34" charset="0"/>
              </a:rPr>
              <a:t>tại</a:t>
            </a:r>
            <a:r>
              <a:rPr sz="1400">
                <a:solidFill>
                  <a:srgbClr val="6600CC"/>
                </a:solidFill>
                <a:cs typeface="Arial" panose="020B0604020202020204" pitchFamily="34" charset="0"/>
              </a:rPr>
              <a:t> </a:t>
            </a:r>
            <a:r>
              <a:rPr sz="1400" err="1">
                <a:solidFill>
                  <a:srgbClr val="6600CC"/>
                </a:solidFill>
                <a:cs typeface="Arial" panose="020B0604020202020204" pitchFamily="34" charset="0"/>
              </a:rPr>
              <a:t>đó</a:t>
            </a:r>
            <a:r>
              <a:rPr sz="1400">
                <a:solidFill>
                  <a:srgbClr val="6600CC"/>
                </a:solidFill>
                <a:cs typeface="Arial" panose="020B0604020202020204" pitchFamily="34" charset="0"/>
              </a:rPr>
              <a:t> </a:t>
            </a:r>
            <a:r>
              <a:rPr sz="1400" err="1">
                <a:solidFill>
                  <a:srgbClr val="6600CC"/>
                </a:solidFill>
                <a:cs typeface="Arial" panose="020B0604020202020204" pitchFamily="34" charset="0"/>
              </a:rPr>
              <a:t>sản</a:t>
            </a:r>
            <a:r>
              <a:rPr sz="1400">
                <a:solidFill>
                  <a:srgbClr val="6600CC"/>
                </a:solidFill>
                <a:cs typeface="Arial" panose="020B0604020202020204" pitchFamily="34" charset="0"/>
              </a:rPr>
              <a:t> </a:t>
            </a:r>
            <a:r>
              <a:rPr sz="1400" err="1">
                <a:solidFill>
                  <a:srgbClr val="6600CC"/>
                </a:solidFill>
                <a:cs typeface="Arial" panose="020B0604020202020204" pitchFamily="34" charset="0"/>
              </a:rPr>
              <a:t>phẩm</a:t>
            </a:r>
            <a:r>
              <a:rPr sz="1400">
                <a:solidFill>
                  <a:srgbClr val="6600CC"/>
                </a:solidFill>
                <a:cs typeface="Arial" panose="020B0604020202020204" pitchFamily="34" charset="0"/>
              </a:rPr>
              <a:t> </a:t>
            </a:r>
            <a:r>
              <a:rPr sz="1400" err="1">
                <a:solidFill>
                  <a:srgbClr val="6600CC"/>
                </a:solidFill>
                <a:cs typeface="Arial" panose="020B0604020202020204" pitchFamily="34" charset="0"/>
              </a:rPr>
              <a:t>của</a:t>
            </a:r>
            <a:r>
              <a:rPr sz="1400">
                <a:solidFill>
                  <a:srgbClr val="6600CC"/>
                </a:solidFill>
                <a:cs typeface="Arial" panose="020B0604020202020204" pitchFamily="34" charset="0"/>
              </a:rPr>
              <a:t> </a:t>
            </a:r>
            <a:r>
              <a:rPr sz="1400" err="1">
                <a:solidFill>
                  <a:srgbClr val="6600CC"/>
                </a:solidFill>
                <a:cs typeface="Arial" panose="020B0604020202020204" pitchFamily="34" charset="0"/>
              </a:rPr>
              <a:t>pha</a:t>
            </a:r>
            <a:r>
              <a:rPr sz="1400">
                <a:solidFill>
                  <a:srgbClr val="6600CC"/>
                </a:solidFill>
                <a:cs typeface="Arial" panose="020B0604020202020204" pitchFamily="34" charset="0"/>
              </a:rPr>
              <a:t> </a:t>
            </a:r>
            <a:r>
              <a:rPr sz="1400" err="1">
                <a:solidFill>
                  <a:srgbClr val="6600CC"/>
                </a:solidFill>
                <a:cs typeface="Arial" panose="020B0604020202020204" pitchFamily="34" charset="0"/>
              </a:rPr>
              <a:t>sáng</a:t>
            </a:r>
            <a:r>
              <a:rPr sz="1400">
                <a:solidFill>
                  <a:srgbClr val="6600CC"/>
                </a:solidFill>
                <a:cs typeface="Arial" panose="020B0604020202020204" pitchFamily="34" charset="0"/>
              </a:rPr>
              <a:t> </a:t>
            </a:r>
            <a:r>
              <a:rPr sz="1400" err="1">
                <a:solidFill>
                  <a:srgbClr val="6600CC"/>
                </a:solidFill>
                <a:cs typeface="Arial" panose="020B0604020202020204" pitchFamily="34" charset="0"/>
              </a:rPr>
              <a:t>đi</a:t>
            </a:r>
            <a:r>
              <a:rPr sz="1400">
                <a:solidFill>
                  <a:srgbClr val="6600CC"/>
                </a:solidFill>
                <a:cs typeface="Arial" panose="020B0604020202020204" pitchFamily="34" charset="0"/>
              </a:rPr>
              <a:t> </a:t>
            </a:r>
            <a:r>
              <a:rPr sz="1400" err="1">
                <a:solidFill>
                  <a:srgbClr val="6600CC"/>
                </a:solidFill>
                <a:cs typeface="Arial" panose="020B0604020202020204" pitchFamily="34" charset="0"/>
              </a:rPr>
              <a:t>vào</a:t>
            </a:r>
            <a:r>
              <a:rPr sz="1400">
                <a:solidFill>
                  <a:srgbClr val="6600CC"/>
                </a:solidFill>
                <a:cs typeface="Arial" panose="020B0604020202020204" pitchFamily="34" charset="0"/>
              </a:rPr>
              <a:t> </a:t>
            </a:r>
            <a:r>
              <a:rPr sz="1400" err="1">
                <a:solidFill>
                  <a:srgbClr val="6600CC"/>
                </a:solidFill>
                <a:cs typeface="Arial" panose="020B0604020202020204" pitchFamily="34" charset="0"/>
              </a:rPr>
              <a:t>chu</a:t>
            </a:r>
            <a:r>
              <a:rPr sz="1400">
                <a:solidFill>
                  <a:srgbClr val="6600CC"/>
                </a:solidFill>
                <a:cs typeface="Arial" panose="020B0604020202020204" pitchFamily="34" charset="0"/>
              </a:rPr>
              <a:t> </a:t>
            </a:r>
            <a:r>
              <a:rPr sz="1400" err="1">
                <a:solidFill>
                  <a:srgbClr val="6600CC"/>
                </a:solidFill>
                <a:cs typeface="Arial" panose="020B0604020202020204" pitchFamily="34" charset="0"/>
              </a:rPr>
              <a:t>trình</a:t>
            </a:r>
            <a:r>
              <a:rPr sz="1400">
                <a:solidFill>
                  <a:srgbClr val="6600CC"/>
                </a:solidFill>
                <a:cs typeface="Arial" panose="020B0604020202020204" pitchFamily="34" charset="0"/>
              </a:rPr>
              <a:t> </a:t>
            </a:r>
            <a:r>
              <a:rPr sz="1400" err="1">
                <a:solidFill>
                  <a:srgbClr val="6600CC"/>
                </a:solidFill>
                <a:cs typeface="Arial" panose="020B0604020202020204" pitchFamily="34" charset="0"/>
              </a:rPr>
              <a:t>Canvin</a:t>
            </a:r>
            <a:r>
              <a:rPr sz="1400">
                <a:cs typeface="Arial" panose="020B0604020202020204" pitchFamily="34" charset="0"/>
              </a:rPr>
              <a:t>?</a:t>
            </a:r>
            <a:endParaRPr sz="1400">
              <a:ea typeface="Arial" panose="020B0604020202020204" pitchFamily="34" charset="0"/>
            </a:endParaRPr>
          </a:p>
        </p:txBody>
      </p:sp>
      <p:sp>
        <p:nvSpPr>
          <p:cNvPr id="48131" name="Rectangles 48130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 w="57150" cap="flat" cmpd="thickThin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32" name="Rounded Rectangular Callout 48131" descr="Parchment"/>
          <p:cNvSpPr/>
          <p:nvPr/>
        </p:nvSpPr>
        <p:spPr>
          <a:xfrm>
            <a:off x="5486400" y="304800"/>
            <a:ext cx="2971800" cy="838200"/>
          </a:xfrm>
          <a:prstGeom prst="wedgeRoundRectCallout">
            <a:avLst>
              <a:gd name="adj1" fmla="val -80611"/>
              <a:gd name="adj2" fmla="val -18750"/>
              <a:gd name="adj3" fmla="val 16667"/>
            </a:avLst>
          </a:prstGeom>
          <a:blipFill rotWithShape="1">
            <a:blip r:embed="rId3"/>
          </a:blipFill>
          <a:ln w="19050" cap="flat" cmpd="sng">
            <a:solidFill>
              <a:srgbClr val="99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b="1" i="1" err="1">
                <a:solidFill>
                  <a:srgbClr val="006600"/>
                </a:solidFill>
              </a:rPr>
              <a:t>Giai</a:t>
            </a:r>
            <a:r>
              <a:rPr b="1" i="1">
                <a:solidFill>
                  <a:srgbClr val="006600"/>
                </a:solidFill>
              </a:rPr>
              <a:t> </a:t>
            </a:r>
            <a:r>
              <a:rPr b="1" i="1" err="1">
                <a:solidFill>
                  <a:srgbClr val="006600"/>
                </a:solidFill>
              </a:rPr>
              <a:t>đoạn</a:t>
            </a:r>
            <a:r>
              <a:rPr b="1" i="1">
                <a:solidFill>
                  <a:srgbClr val="006600"/>
                </a:solidFill>
              </a:rPr>
              <a:t> </a:t>
            </a:r>
            <a:r>
              <a:rPr b="1" i="1" err="1">
                <a:solidFill>
                  <a:srgbClr val="006600"/>
                </a:solidFill>
              </a:rPr>
              <a:t>cố</a:t>
            </a:r>
            <a:r>
              <a:rPr b="1" i="1">
                <a:solidFill>
                  <a:srgbClr val="006600"/>
                </a:solidFill>
              </a:rPr>
              <a:t> </a:t>
            </a:r>
            <a:r>
              <a:rPr b="1" i="1" err="1">
                <a:solidFill>
                  <a:srgbClr val="006600"/>
                </a:solidFill>
              </a:rPr>
              <a:t>định</a:t>
            </a:r>
            <a:r>
              <a:rPr b="1" i="1">
                <a:solidFill>
                  <a:srgbClr val="006600"/>
                </a:solidFill>
              </a:rPr>
              <a:t> CO</a:t>
            </a:r>
            <a:r>
              <a:rPr b="1" i="1" baseline="-2500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48134" name="Freeform 48133"/>
          <p:cNvSpPr/>
          <p:nvPr/>
        </p:nvSpPr>
        <p:spPr>
          <a:xfrm rot="858163" flipV="1">
            <a:off x="1865313" y="1439863"/>
            <a:ext cx="684212" cy="990600"/>
          </a:xfrm>
          <a:custGeom>
            <a:avLst/>
            <a:gdLst>
              <a:gd name="txL" fmla="*/ 0 w 22999"/>
              <a:gd name="txT" fmla="*/ 0 h 21600"/>
              <a:gd name="txR" fmla="*/ 22999 w 22999"/>
              <a:gd name="txB" fmla="*/ 21600 h 21600"/>
            </a:gdLst>
            <a:ahLst/>
            <a:cxnLst>
              <a:cxn ang="180">
                <a:pos x="0" y="45"/>
              </a:cxn>
              <a:cxn ang="0">
                <a:pos x="22999" y="21600"/>
              </a:cxn>
              <a:cxn ang="90">
                <a:pos x="1399" y="21600"/>
              </a:cxn>
            </a:cxnLst>
            <a:rect l="txL" t="txT" r="txR" b="txB"/>
            <a:pathLst>
              <a:path w="22999" h="21600" fill="none">
                <a:moveTo>
                  <a:pt x="0" y="45"/>
                </a:moveTo>
                <a:arcTo wR="21600" hR="21600" stAng="-5622810" swAng="5622810"/>
              </a:path>
              <a:path w="22999" h="21600" stroke="0">
                <a:moveTo>
                  <a:pt x="0" y="45"/>
                </a:moveTo>
                <a:arcTo wR="21600" hR="21600" stAng="-5622810" swAng="5622810"/>
                <a:lnTo>
                  <a:pt x="1399" y="21600"/>
                </a:lnTo>
                <a:close/>
              </a:path>
            </a:pathLst>
          </a:custGeom>
          <a:noFill/>
          <a:ln w="38100" cap="flat" cmpd="sng">
            <a:solidFill>
              <a:srgbClr val="006600"/>
            </a:solidFill>
            <a:prstDash val="solid"/>
            <a:headEnd type="none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36" name="Text Box 48135"/>
          <p:cNvSpPr txBox="1"/>
          <p:nvPr/>
        </p:nvSpPr>
        <p:spPr>
          <a:xfrm>
            <a:off x="533400" y="3276600"/>
            <a:ext cx="4114800" cy="396875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err="1"/>
              <a:t>Ribulôzơ</a:t>
            </a:r>
            <a:r>
              <a:rPr b="1"/>
              <a:t> – 1,5 – </a:t>
            </a:r>
            <a:r>
              <a:rPr b="1" err="1"/>
              <a:t>đi</a:t>
            </a:r>
            <a:r>
              <a:rPr b="1"/>
              <a:t> </a:t>
            </a:r>
            <a:r>
              <a:rPr b="1" err="1"/>
              <a:t>Photphat</a:t>
            </a:r>
            <a:endParaRPr b="1"/>
          </a:p>
        </p:txBody>
      </p:sp>
      <p:sp>
        <p:nvSpPr>
          <p:cNvPr id="48137" name="Text Box 48136"/>
          <p:cNvSpPr txBox="1"/>
          <p:nvPr/>
        </p:nvSpPr>
        <p:spPr>
          <a:xfrm>
            <a:off x="5029200" y="1981200"/>
            <a:ext cx="838200" cy="396875"/>
          </a:xfrm>
          <a:prstGeom prst="rect">
            <a:avLst/>
          </a:prstGeom>
          <a:solidFill>
            <a:srgbClr val="FFFF00"/>
          </a:solidFill>
          <a:ln w="3175"/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b="1">
                <a:solidFill>
                  <a:srgbClr val="FF3300"/>
                </a:solidFill>
              </a:rPr>
              <a:t>APG</a:t>
            </a:r>
          </a:p>
        </p:txBody>
      </p:sp>
      <p:sp>
        <p:nvSpPr>
          <p:cNvPr id="48138" name="Text Box 48137"/>
          <p:cNvSpPr txBox="1"/>
          <p:nvPr/>
        </p:nvSpPr>
        <p:spPr>
          <a:xfrm>
            <a:off x="1828800" y="2819400"/>
            <a:ext cx="838200" cy="400050"/>
          </a:xfrm>
          <a:prstGeom prst="rect">
            <a:avLst/>
          </a:prstGeom>
          <a:solidFill>
            <a:srgbClr val="66FFFF"/>
          </a:solidFill>
          <a:ln w="317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b="1" err="1">
                <a:solidFill>
                  <a:srgbClr val="FF3300"/>
                </a:solidFill>
              </a:rPr>
              <a:t>RiDP</a:t>
            </a:r>
            <a:endParaRPr b="1">
              <a:solidFill>
                <a:srgbClr val="FF3300"/>
              </a:solidFill>
            </a:endParaRPr>
          </a:p>
        </p:txBody>
      </p:sp>
      <p:sp>
        <p:nvSpPr>
          <p:cNvPr id="48139" name="Text Box 48138"/>
          <p:cNvSpPr txBox="1"/>
          <p:nvPr/>
        </p:nvSpPr>
        <p:spPr>
          <a:xfrm>
            <a:off x="4267200" y="2438400"/>
            <a:ext cx="3124200" cy="396875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err="1"/>
              <a:t>Axit</a:t>
            </a:r>
            <a:r>
              <a:rPr b="1"/>
              <a:t> </a:t>
            </a:r>
            <a:r>
              <a:rPr b="1" err="1"/>
              <a:t>Photpho</a:t>
            </a:r>
            <a:r>
              <a:rPr b="1"/>
              <a:t> </a:t>
            </a:r>
            <a:r>
              <a:rPr b="1" err="1"/>
              <a:t>Glixêric</a:t>
            </a:r>
            <a:endParaRPr b="1"/>
          </a:p>
        </p:txBody>
      </p:sp>
      <p:sp>
        <p:nvSpPr>
          <p:cNvPr id="48140" name="Text Box 48139"/>
          <p:cNvSpPr txBox="1"/>
          <p:nvPr/>
        </p:nvSpPr>
        <p:spPr>
          <a:xfrm>
            <a:off x="5105400" y="4267200"/>
            <a:ext cx="838200" cy="396875"/>
          </a:xfrm>
          <a:prstGeom prst="rect">
            <a:avLst/>
          </a:prstGeom>
          <a:solidFill>
            <a:srgbClr val="FFCCFF"/>
          </a:solidFill>
          <a:ln w="3175"/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b="1" err="1">
                <a:solidFill>
                  <a:srgbClr val="FF3300"/>
                </a:solidFill>
              </a:rPr>
              <a:t>AlPG</a:t>
            </a:r>
            <a:endParaRPr b="1">
              <a:solidFill>
                <a:srgbClr val="FF3300"/>
              </a:solidFill>
            </a:endParaRPr>
          </a:p>
        </p:txBody>
      </p:sp>
      <p:sp>
        <p:nvSpPr>
          <p:cNvPr id="48141" name="Straight Connector 48140"/>
          <p:cNvSpPr/>
          <p:nvPr/>
        </p:nvSpPr>
        <p:spPr>
          <a:xfrm>
            <a:off x="5486400" y="40386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8142" name="Straight Connector 48141"/>
          <p:cNvSpPr/>
          <p:nvPr/>
        </p:nvSpPr>
        <p:spPr>
          <a:xfrm>
            <a:off x="5486400" y="41148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8144" name="Freeform 48143"/>
          <p:cNvSpPr/>
          <p:nvPr/>
        </p:nvSpPr>
        <p:spPr>
          <a:xfrm rot="65165" flipH="1">
            <a:off x="2362200" y="457200"/>
            <a:ext cx="3189288" cy="2857500"/>
          </a:xfrm>
          <a:custGeom>
            <a:avLst/>
            <a:gdLst>
              <a:gd name="txL" fmla="*/ 0 w 39302"/>
              <a:gd name="txT" fmla="*/ 0 h 21600"/>
              <a:gd name="txR" fmla="*/ 39302 w 39302"/>
              <a:gd name="txB" fmla="*/ 21600 h 21600"/>
            </a:gdLst>
            <a:ahLst/>
            <a:cxnLst>
              <a:cxn ang="180">
                <a:pos x="0" y="9968"/>
              </a:cxn>
              <a:cxn ang="0">
                <a:pos x="39302" y="16984"/>
              </a:cxn>
              <a:cxn ang="90">
                <a:pos x="18201" y="21600"/>
              </a:cxn>
            </a:cxnLst>
            <a:rect l="txL" t="txT" r="txR" b="txB"/>
            <a:pathLst>
              <a:path w="39302" h="21600" fill="none">
                <a:moveTo>
                  <a:pt x="0" y="9968"/>
                </a:moveTo>
                <a:arcTo wR="21600" hR="21600" stAng="-8845076" swAng="8104706"/>
              </a:path>
              <a:path w="39302" h="21600" stroke="0">
                <a:moveTo>
                  <a:pt x="0" y="9968"/>
                </a:moveTo>
                <a:arcTo wR="21600" hR="21600" stAng="-8845076" swAng="8104706"/>
                <a:lnTo>
                  <a:pt x="18201" y="21600"/>
                </a:lnTo>
                <a:close/>
              </a:path>
            </a:pathLst>
          </a:custGeom>
          <a:noFill/>
          <a:ln w="38100" cap="flat" cmpd="sng">
            <a:solidFill>
              <a:srgbClr val="006600"/>
            </a:solidFill>
            <a:prstDash val="solid"/>
            <a:headEnd type="stealth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47" name="Freeform 48146"/>
          <p:cNvSpPr/>
          <p:nvPr/>
        </p:nvSpPr>
        <p:spPr>
          <a:xfrm rot="65165" flipH="1">
            <a:off x="2209800" y="3048000"/>
            <a:ext cx="3016250" cy="2857500"/>
          </a:xfrm>
          <a:custGeom>
            <a:avLst/>
            <a:gdLst>
              <a:gd name="txL" fmla="*/ 0 w 37173"/>
              <a:gd name="txT" fmla="*/ 0 h 21600"/>
              <a:gd name="txR" fmla="*/ 37173 w 37173"/>
              <a:gd name="txB" fmla="*/ 21600 h 21600"/>
            </a:gdLst>
            <a:ahLst/>
            <a:cxnLst>
              <a:cxn ang="0">
                <a:pos x="37172" y="5299"/>
              </a:cxn>
              <a:cxn ang="180">
                <a:pos x="0" y="14250"/>
              </a:cxn>
              <a:cxn ang="270">
                <a:pos x="16233" y="0"/>
              </a:cxn>
            </a:cxnLst>
            <a:rect l="txL" t="txT" r="txR" b="txB"/>
            <a:pathLst>
              <a:path w="37173" h="21600" fill="none">
                <a:moveTo>
                  <a:pt x="37172" y="5299"/>
                </a:moveTo>
                <a:arcTo wR="21600" hR="21600" stAng="-20747905" swAng="7471224"/>
              </a:path>
              <a:path w="37173" h="21600" stroke="0">
                <a:moveTo>
                  <a:pt x="37172" y="5299"/>
                </a:moveTo>
                <a:arcTo wR="21600" hR="21600" stAng="-20747905" swAng="7471224"/>
                <a:lnTo>
                  <a:pt x="16233" y="0"/>
                </a:lnTo>
                <a:close/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headEnd type="stealth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49" name="Text Box 48148"/>
          <p:cNvSpPr txBox="1"/>
          <p:nvPr/>
        </p:nvSpPr>
        <p:spPr>
          <a:xfrm>
            <a:off x="3962400" y="4724400"/>
            <a:ext cx="3429000" cy="396875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err="1"/>
              <a:t>Alđêhit</a:t>
            </a:r>
            <a:r>
              <a:rPr b="1"/>
              <a:t> </a:t>
            </a:r>
            <a:r>
              <a:rPr b="1" err="1"/>
              <a:t>Photpho</a:t>
            </a:r>
            <a:r>
              <a:rPr b="1"/>
              <a:t> </a:t>
            </a:r>
            <a:r>
              <a:rPr b="1" err="1"/>
              <a:t>Glixêric</a:t>
            </a:r>
            <a:endParaRPr b="1"/>
          </a:p>
        </p:txBody>
      </p:sp>
      <p:sp>
        <p:nvSpPr>
          <p:cNvPr id="48151" name="Freeform 48150"/>
          <p:cNvSpPr/>
          <p:nvPr/>
        </p:nvSpPr>
        <p:spPr>
          <a:xfrm rot="65165" flipH="1">
            <a:off x="3962400" y="3048000"/>
            <a:ext cx="1752600" cy="938213"/>
          </a:xfrm>
          <a:custGeom>
            <a:avLst/>
            <a:gdLst>
              <a:gd name="txL" fmla="*/ 0 w 21600"/>
              <a:gd name="txT" fmla="*/ 0 h 7089"/>
              <a:gd name="txR" fmla="*/ 21600 w 21600"/>
              <a:gd name="txB" fmla="*/ 7089 h 7089"/>
            </a:gdLst>
            <a:ahLst/>
            <a:cxnLst>
              <a:cxn ang="180">
                <a:pos x="340" y="7088"/>
              </a:cxn>
              <a:cxn ang="270">
                <a:pos x="248" y="0"/>
              </a:cxn>
              <a:cxn ang="0">
                <a:pos x="21600" y="3266"/>
              </a:cxn>
            </a:cxnLst>
            <a:rect l="txL" t="txT" r="txR" b="txB"/>
            <a:pathLst>
              <a:path w="21600" h="7089" fill="none">
                <a:moveTo>
                  <a:pt x="340" y="7088"/>
                </a:moveTo>
                <a:arcTo wR="21600" hR="21600" stAng="-11411487" swAng="1133280"/>
              </a:path>
              <a:path w="21600" h="7089" stroke="0">
                <a:moveTo>
                  <a:pt x="340" y="7088"/>
                </a:moveTo>
                <a:arcTo wR="21600" hR="21600" stAng="-11411487" swAng="1133280"/>
                <a:lnTo>
                  <a:pt x="21600" y="3266"/>
                </a:lnTo>
                <a:close/>
              </a:path>
            </a:pathLst>
          </a:custGeom>
          <a:noFill/>
          <a:ln w="38100" cap="flat" cmpd="sng">
            <a:solidFill>
              <a:srgbClr val="FF3399"/>
            </a:solidFill>
            <a:prstDash val="solid"/>
            <a:headEnd type="stealth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53" name="Text Box 48152"/>
          <p:cNvSpPr txBox="1"/>
          <p:nvPr/>
        </p:nvSpPr>
        <p:spPr>
          <a:xfrm>
            <a:off x="990600" y="1919288"/>
            <a:ext cx="990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>
                <a:solidFill>
                  <a:srgbClr val="FF3300"/>
                </a:solidFill>
              </a:rPr>
              <a:t>CO</a:t>
            </a:r>
            <a:r>
              <a:rPr sz="2800" b="1" baseline="-250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48155" name="Text Box 48154"/>
          <p:cNvSpPr txBox="1"/>
          <p:nvPr/>
        </p:nvSpPr>
        <p:spPr>
          <a:xfrm>
            <a:off x="6400800" y="5562600"/>
            <a:ext cx="914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err="1">
                <a:solidFill>
                  <a:srgbClr val="0000FF"/>
                </a:solidFill>
              </a:rPr>
              <a:t>AlPG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48156" name="Text Box 48155"/>
          <p:cNvSpPr txBox="1"/>
          <p:nvPr/>
        </p:nvSpPr>
        <p:spPr>
          <a:xfrm>
            <a:off x="7772400" y="5562600"/>
            <a:ext cx="1371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solidFill>
                  <a:srgbClr val="0000FF"/>
                </a:solidFill>
              </a:rPr>
              <a:t>C</a:t>
            </a:r>
            <a:r>
              <a:rPr b="1" baseline="-25000">
                <a:solidFill>
                  <a:srgbClr val="0000FF"/>
                </a:solidFill>
              </a:rPr>
              <a:t>6</a:t>
            </a:r>
            <a:r>
              <a:rPr b="1">
                <a:solidFill>
                  <a:srgbClr val="0000FF"/>
                </a:solidFill>
              </a:rPr>
              <a:t>H</a:t>
            </a:r>
            <a:r>
              <a:rPr b="1" baseline="-25000">
                <a:solidFill>
                  <a:srgbClr val="0000FF"/>
                </a:solidFill>
              </a:rPr>
              <a:t>12</a:t>
            </a:r>
            <a:r>
              <a:rPr b="1">
                <a:solidFill>
                  <a:srgbClr val="0000FF"/>
                </a:solidFill>
              </a:rPr>
              <a:t>O</a:t>
            </a:r>
            <a:r>
              <a:rPr b="1" baseline="-25000">
                <a:solidFill>
                  <a:srgbClr val="0000FF"/>
                </a:solidFill>
              </a:rPr>
              <a:t>6 </a:t>
            </a:r>
          </a:p>
        </p:txBody>
      </p:sp>
      <p:sp>
        <p:nvSpPr>
          <p:cNvPr id="48157" name="Straight Connector 48156"/>
          <p:cNvSpPr/>
          <p:nvPr/>
        </p:nvSpPr>
        <p:spPr>
          <a:xfrm>
            <a:off x="7239000" y="5791200"/>
            <a:ext cx="533400" cy="0"/>
          </a:xfrm>
          <a:prstGeom prst="line">
            <a:avLst/>
          </a:prstGeom>
          <a:ln w="28575" cap="flat" cmpd="sng">
            <a:solidFill>
              <a:srgbClr val="6600CC"/>
            </a:solidFill>
            <a:prstDash val="solid"/>
            <a:headEnd type="none" w="med" len="med"/>
            <a:tailEnd type="stealth" w="med" len="med"/>
          </a:ln>
        </p:spPr>
      </p:sp>
      <p:sp>
        <p:nvSpPr>
          <p:cNvPr id="48158" name="Rounded Rectangular Callout 48157" descr="Parchment"/>
          <p:cNvSpPr/>
          <p:nvPr/>
        </p:nvSpPr>
        <p:spPr>
          <a:xfrm>
            <a:off x="4343400" y="2806700"/>
            <a:ext cx="1066800" cy="1079500"/>
          </a:xfrm>
          <a:prstGeom prst="wedgeRoundRectCallout">
            <a:avLst>
              <a:gd name="adj1" fmla="val 76190"/>
              <a:gd name="adj2" fmla="val 19116"/>
              <a:gd name="adj3" fmla="val 16667"/>
            </a:avLst>
          </a:prstGeom>
          <a:blipFill rotWithShape="1">
            <a:blip r:embed="rId3"/>
          </a:blipFill>
          <a:ln w="19050" cap="flat" cmpd="sng">
            <a:solidFill>
              <a:srgbClr val="99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b="1" i="1" err="1">
                <a:solidFill>
                  <a:srgbClr val="E0349A"/>
                </a:solidFill>
              </a:rPr>
              <a:t>Giai</a:t>
            </a:r>
            <a:r>
              <a:rPr b="1" i="1">
                <a:solidFill>
                  <a:srgbClr val="E0349A"/>
                </a:solidFill>
              </a:rPr>
              <a:t> </a:t>
            </a:r>
            <a:r>
              <a:rPr b="1" i="1" err="1">
                <a:solidFill>
                  <a:srgbClr val="E0349A"/>
                </a:solidFill>
              </a:rPr>
              <a:t>đoạn</a:t>
            </a:r>
            <a:r>
              <a:rPr b="1" i="1">
                <a:solidFill>
                  <a:srgbClr val="E0349A"/>
                </a:solidFill>
              </a:rPr>
              <a:t> </a:t>
            </a:r>
            <a:r>
              <a:rPr b="1" i="1" err="1">
                <a:solidFill>
                  <a:srgbClr val="E0349A"/>
                </a:solidFill>
              </a:rPr>
              <a:t>khử</a:t>
            </a:r>
            <a:endParaRPr b="1" i="1" baseline="-25000">
              <a:solidFill>
                <a:srgbClr val="E0349A"/>
              </a:solidFill>
            </a:endParaRPr>
          </a:p>
        </p:txBody>
      </p:sp>
      <p:sp>
        <p:nvSpPr>
          <p:cNvPr id="48159" name="Rounded Rectangular Callout 48158" descr="Parchment"/>
          <p:cNvSpPr/>
          <p:nvPr/>
        </p:nvSpPr>
        <p:spPr>
          <a:xfrm>
            <a:off x="381000" y="5181600"/>
            <a:ext cx="1981200" cy="1143000"/>
          </a:xfrm>
          <a:prstGeom prst="wedgeRoundRectCallout">
            <a:avLst>
              <a:gd name="adj1" fmla="val 63704"/>
              <a:gd name="adj2" fmla="val -51667"/>
              <a:gd name="adj3" fmla="val 16667"/>
            </a:avLst>
          </a:prstGeom>
          <a:blipFill rotWithShape="1">
            <a:blip r:embed="rId3"/>
          </a:blipFill>
          <a:ln w="19050" cap="flat" cmpd="sng">
            <a:solidFill>
              <a:srgbClr val="99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b="1" i="1" err="1">
                <a:solidFill>
                  <a:schemeClr val="accent2"/>
                </a:solidFill>
              </a:rPr>
              <a:t>Giai</a:t>
            </a:r>
            <a:r>
              <a:rPr b="1" i="1">
                <a:solidFill>
                  <a:schemeClr val="accent2"/>
                </a:solidFill>
              </a:rPr>
              <a:t> </a:t>
            </a:r>
            <a:r>
              <a:rPr b="1" i="1" err="1">
                <a:solidFill>
                  <a:schemeClr val="accent2"/>
                </a:solidFill>
              </a:rPr>
              <a:t>đoạn</a:t>
            </a:r>
            <a:r>
              <a:rPr b="1" i="1">
                <a:solidFill>
                  <a:schemeClr val="accent2"/>
                </a:solidFill>
              </a:rPr>
              <a:t> </a:t>
            </a:r>
            <a:r>
              <a:rPr b="1" i="1" err="1">
                <a:solidFill>
                  <a:schemeClr val="accent2"/>
                </a:solidFill>
              </a:rPr>
              <a:t>tái</a:t>
            </a:r>
            <a:r>
              <a:rPr b="1" i="1">
                <a:solidFill>
                  <a:schemeClr val="accent2"/>
                </a:solidFill>
              </a:rPr>
              <a:t> </a:t>
            </a:r>
            <a:r>
              <a:rPr b="1" i="1" err="1">
                <a:solidFill>
                  <a:schemeClr val="accent2"/>
                </a:solidFill>
              </a:rPr>
              <a:t>sinh</a:t>
            </a:r>
            <a:r>
              <a:rPr b="1" i="1">
                <a:solidFill>
                  <a:schemeClr val="accent2"/>
                </a:solidFill>
              </a:rPr>
              <a:t> </a:t>
            </a:r>
            <a:r>
              <a:rPr b="1" i="1" err="1">
                <a:solidFill>
                  <a:schemeClr val="accent2"/>
                </a:solidFill>
              </a:rPr>
              <a:t>chất</a:t>
            </a:r>
            <a:r>
              <a:rPr b="1" i="1">
                <a:solidFill>
                  <a:schemeClr val="accent2"/>
                </a:solidFill>
              </a:rPr>
              <a:t> </a:t>
            </a:r>
            <a:r>
              <a:rPr b="1" i="1" err="1">
                <a:solidFill>
                  <a:schemeClr val="accent2"/>
                </a:solidFill>
              </a:rPr>
              <a:t>nhận</a:t>
            </a:r>
            <a:endParaRPr b="1" i="1" baseline="-25000">
              <a:solidFill>
                <a:schemeClr val="accent2"/>
              </a:solidFill>
            </a:endParaRPr>
          </a:p>
        </p:txBody>
      </p:sp>
      <p:sp>
        <p:nvSpPr>
          <p:cNvPr id="48160" name="Text Box 48159" descr="Papyrus"/>
          <p:cNvSpPr txBox="1"/>
          <p:nvPr/>
        </p:nvSpPr>
        <p:spPr>
          <a:xfrm>
            <a:off x="2743200" y="6248400"/>
            <a:ext cx="3429000" cy="454025"/>
          </a:xfrm>
          <a:prstGeom prst="rect">
            <a:avLst/>
          </a:prstGeom>
          <a:blipFill rotWithShape="1">
            <a:blip r:embed="rId4"/>
          </a:blipFill>
          <a:ln w="57150" cap="flat" cmpd="thickThin">
            <a:solidFill>
              <a:srgbClr val="00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b="1" i="1">
                <a:solidFill>
                  <a:srgbClr val="FF3300"/>
                </a:solidFill>
              </a:rPr>
              <a:t>CHU TRÌNH CANVIN </a:t>
            </a:r>
            <a:r>
              <a:rPr b="1" i="1">
                <a:solidFill>
                  <a:srgbClr val="6600CC"/>
                </a:solidFill>
              </a:rPr>
              <a:t>(C</a:t>
            </a:r>
            <a:r>
              <a:rPr b="1" i="1" baseline="-25000">
                <a:solidFill>
                  <a:srgbClr val="6600CC"/>
                </a:solidFill>
              </a:rPr>
              <a:t>3</a:t>
            </a:r>
            <a:r>
              <a:rPr b="1" i="1">
                <a:solidFill>
                  <a:srgbClr val="6600CC"/>
                </a:solidFill>
              </a:rPr>
              <a:t>)</a:t>
            </a:r>
          </a:p>
        </p:txBody>
      </p:sp>
      <p:sp>
        <p:nvSpPr>
          <p:cNvPr id="48161" name="Text Box 48160"/>
          <p:cNvSpPr txBox="1"/>
          <p:nvPr/>
        </p:nvSpPr>
        <p:spPr>
          <a:xfrm>
            <a:off x="6553200" y="3048000"/>
            <a:ext cx="2057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solidFill>
                  <a:srgbClr val="FF3300"/>
                </a:solidFill>
              </a:rPr>
              <a:t>ATP + NADPH</a:t>
            </a:r>
          </a:p>
        </p:txBody>
      </p:sp>
      <p:sp>
        <p:nvSpPr>
          <p:cNvPr id="48162" name="Left Arrow 48161"/>
          <p:cNvSpPr/>
          <p:nvPr/>
        </p:nvSpPr>
        <p:spPr>
          <a:xfrm>
            <a:off x="5943600" y="3429000"/>
            <a:ext cx="2514600" cy="304800"/>
          </a:xfrm>
          <a:prstGeom prst="leftArrow">
            <a:avLst>
              <a:gd name="adj1" fmla="val 50000"/>
              <a:gd name="adj2" fmla="val 206250"/>
            </a:avLst>
          </a:prstGeom>
          <a:solidFill>
            <a:srgbClr val="FFC165"/>
          </a:solidFill>
          <a:ln w="9525" cap="flat" cmpd="sng">
            <a:solidFill>
              <a:srgbClr val="FB8353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63" name="Left Arrow 48162"/>
          <p:cNvSpPr/>
          <p:nvPr/>
        </p:nvSpPr>
        <p:spPr>
          <a:xfrm>
            <a:off x="2514600" y="4495800"/>
            <a:ext cx="1219200" cy="3048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FFC165"/>
          </a:solidFill>
          <a:ln w="9525" cap="flat" cmpd="sng">
            <a:solidFill>
              <a:srgbClr val="FB8353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64" name="Text Box 48163"/>
          <p:cNvSpPr txBox="1"/>
          <p:nvPr/>
        </p:nvSpPr>
        <p:spPr>
          <a:xfrm>
            <a:off x="2895600" y="4175125"/>
            <a:ext cx="838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solidFill>
                  <a:srgbClr val="FF3300"/>
                </a:solidFill>
              </a:rPr>
              <a:t>ATP</a:t>
            </a:r>
          </a:p>
        </p:txBody>
      </p:sp>
      <p:sp>
        <p:nvSpPr>
          <p:cNvPr id="48165" name="Text Box 48164"/>
          <p:cNvSpPr txBox="1"/>
          <p:nvPr/>
        </p:nvSpPr>
        <p:spPr>
          <a:xfrm>
            <a:off x="6705600" y="5943600"/>
            <a:ext cx="2438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i="1">
                <a:solidFill>
                  <a:srgbClr val="0000FF"/>
                </a:solidFill>
              </a:rPr>
              <a:t>T </a:t>
            </a:r>
            <a:r>
              <a:rPr i="1" err="1">
                <a:solidFill>
                  <a:srgbClr val="0000FF"/>
                </a:solidFill>
              </a:rPr>
              <a:t>bột</a:t>
            </a:r>
            <a:r>
              <a:rPr i="1">
                <a:solidFill>
                  <a:srgbClr val="0000FF"/>
                </a:solidFill>
              </a:rPr>
              <a:t>, </a:t>
            </a:r>
            <a:r>
              <a:rPr i="1" err="1">
                <a:solidFill>
                  <a:srgbClr val="0000FF"/>
                </a:solidFill>
              </a:rPr>
              <a:t>aa</a:t>
            </a:r>
            <a:r>
              <a:rPr i="1">
                <a:solidFill>
                  <a:srgbClr val="0000FF"/>
                </a:solidFill>
              </a:rPr>
              <a:t>, </a:t>
            </a:r>
            <a:r>
              <a:rPr i="1" err="1">
                <a:solidFill>
                  <a:srgbClr val="0000FF"/>
                </a:solidFill>
              </a:rPr>
              <a:t>prô</a:t>
            </a:r>
            <a:r>
              <a:rPr i="1">
                <a:solidFill>
                  <a:srgbClr val="0000FF"/>
                </a:solidFill>
              </a:rPr>
              <a:t>, </a:t>
            </a:r>
            <a:r>
              <a:rPr i="1" err="1">
                <a:solidFill>
                  <a:srgbClr val="0000FF"/>
                </a:solidFill>
              </a:rPr>
              <a:t>lipit</a:t>
            </a:r>
            <a:r>
              <a:rPr>
                <a:solidFill>
                  <a:srgbClr val="0000FF"/>
                </a:solidFill>
              </a:rPr>
              <a:t>..</a:t>
            </a:r>
          </a:p>
        </p:txBody>
      </p:sp>
      <p:sp>
        <p:nvSpPr>
          <p:cNvPr id="48166" name="Action Button: End 48165" descr="Paper bag">
            <a:hlinkClick r:id="" action="ppaction://noaction"/>
          </p:cNvPr>
          <p:cNvSpPr/>
          <p:nvPr/>
        </p:nvSpPr>
        <p:spPr>
          <a:xfrm>
            <a:off x="8229600" y="6477000"/>
            <a:ext cx="228600" cy="228600"/>
          </a:xfrm>
          <a:prstGeom prst="actionButtonEnd">
            <a:avLst/>
          </a:prstGeom>
          <a:blipFill rotWithShape="1">
            <a:blip r:embed="rId5"/>
          </a:blip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8167" name="Action Button: Forward or Next 48166" descr="Bouquet">
            <a:hlinkClick r:id="rId6" action="ppaction://hlinksldjump"/>
          </p:cNvPr>
          <p:cNvSpPr/>
          <p:nvPr/>
        </p:nvSpPr>
        <p:spPr>
          <a:xfrm>
            <a:off x="7772400" y="6477000"/>
            <a:ext cx="228600" cy="228600"/>
          </a:xfrm>
          <a:prstGeom prst="actionButtonForwardNext">
            <a:avLst/>
          </a:prstGeom>
          <a:blipFill rotWithShape="1">
            <a:blip r:embed="rId2"/>
          </a:blip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8168" name="Action Button: Forward or Next 48167">
            <a:hlinkClick r:id="" action="ppaction://noaction"/>
          </p:cNvPr>
          <p:cNvSpPr/>
          <p:nvPr/>
        </p:nvSpPr>
        <p:spPr>
          <a:xfrm>
            <a:off x="8686800" y="6477000"/>
            <a:ext cx="228600" cy="228600"/>
          </a:xfrm>
          <a:prstGeom prst="actionButtonForwardNext">
            <a:avLst/>
          </a:prstGeom>
          <a:solidFill>
            <a:srgbClr val="0000F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48175" name="Group 48174"/>
          <p:cNvGrpSpPr/>
          <p:nvPr/>
        </p:nvGrpSpPr>
        <p:grpSpPr>
          <a:xfrm>
            <a:off x="5257800" y="5105400"/>
            <a:ext cx="1066800" cy="685800"/>
            <a:chOff x="3312" y="3216"/>
            <a:chExt cx="672" cy="432"/>
          </a:xfrm>
        </p:grpSpPr>
        <p:sp>
          <p:nvSpPr>
            <p:cNvPr id="48173" name="Straight Connector 48172"/>
            <p:cNvSpPr/>
            <p:nvPr/>
          </p:nvSpPr>
          <p:spPr>
            <a:xfrm>
              <a:off x="3312" y="3216"/>
              <a:ext cx="0" cy="432"/>
            </a:xfrm>
            <a:prstGeom prst="line">
              <a:avLst/>
            </a:prstGeom>
            <a:ln w="28575" cap="flat" cmpd="sng">
              <a:solidFill>
                <a:srgbClr val="9900CC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8174" name="Straight Connector 48173"/>
            <p:cNvSpPr/>
            <p:nvPr/>
          </p:nvSpPr>
          <p:spPr>
            <a:xfrm>
              <a:off x="3312" y="3648"/>
              <a:ext cx="672" cy="0"/>
            </a:xfrm>
            <a:prstGeom prst="line">
              <a:avLst/>
            </a:prstGeom>
            <a:ln w="28575" cap="flat" cmpd="sng">
              <a:solidFill>
                <a:srgbClr val="9900CC"/>
              </a:solidFill>
              <a:prstDash val="solid"/>
              <a:headEnd type="none" w="med" len="med"/>
              <a:tailEnd type="stealth" w="med" len="med"/>
            </a:ln>
          </p:spPr>
        </p:sp>
      </p:grp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3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3" dur="20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1000"/>
                                        <p:tgtEl>
                                          <p:spTgt spid="4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10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1000"/>
                                        <p:tgtEl>
                                          <p:spTgt spid="48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10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1000"/>
                                        <p:tgtEl>
                                          <p:spTgt spid="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8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0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0"/>
                  </p:tgtEl>
                </p:cond>
              </p:nextCondLst>
            </p:seq>
          </p:childTnLst>
        </p:cTn>
      </p:par>
    </p:tnLst>
    <p:bldLst>
      <p:bldP spid="48130" grpId="0" animBg="1"/>
      <p:bldP spid="48130" grpId="1" animBg="1"/>
      <p:bldP spid="48132" grpId="0" animBg="1"/>
      <p:bldP spid="48136" grpId="0"/>
      <p:bldP spid="48137" grpId="0" animBg="1"/>
      <p:bldP spid="48138" grpId="0" animBg="1"/>
      <p:bldP spid="48139" grpId="0"/>
      <p:bldP spid="48140" grpId="0" animBg="1"/>
      <p:bldP spid="48149" grpId="0"/>
      <p:bldP spid="48153" grpId="0"/>
      <p:bldP spid="48155" grpId="0"/>
      <p:bldP spid="48156" grpId="0"/>
      <p:bldP spid="48158" grpId="0" animBg="1"/>
      <p:bldP spid="48159" grpId="0" animBg="1"/>
      <p:bldP spid="48161" grpId="0"/>
      <p:bldP spid="48164" grpId="0"/>
      <p:bldP spid="481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s 14337" descr="Parchment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39" name="Text Box 14338" descr="Pink tissue paper"/>
          <p:cNvSpPr txBox="1"/>
          <p:nvPr/>
        </p:nvSpPr>
        <p:spPr>
          <a:xfrm>
            <a:off x="838200" y="381000"/>
            <a:ext cx="3810000" cy="396875"/>
          </a:xfrm>
          <a:prstGeom prst="rect">
            <a:avLst/>
          </a:prstGeom>
          <a:blipFill rotWithShape="1">
            <a:blip r:embed="rId3"/>
          </a:blip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i="1">
                <a:solidFill>
                  <a:srgbClr val="3333CC"/>
                </a:solidFill>
              </a:rPr>
              <a:t>2- </a:t>
            </a:r>
            <a:r>
              <a:rPr b="1" i="1" err="1">
                <a:solidFill>
                  <a:srgbClr val="3333CC"/>
                </a:solidFill>
              </a:rPr>
              <a:t>Pha</a:t>
            </a:r>
            <a:r>
              <a:rPr b="1" i="1">
                <a:solidFill>
                  <a:srgbClr val="3333CC"/>
                </a:solidFill>
              </a:rPr>
              <a:t> </a:t>
            </a:r>
            <a:r>
              <a:rPr b="1" i="1" err="1">
                <a:solidFill>
                  <a:srgbClr val="3333CC"/>
                </a:solidFill>
              </a:rPr>
              <a:t>tối</a:t>
            </a:r>
            <a:r>
              <a:rPr b="1" i="1">
                <a:solidFill>
                  <a:srgbClr val="3333CC"/>
                </a:solidFill>
              </a:rPr>
              <a:t>: (</a:t>
            </a:r>
            <a:r>
              <a:rPr b="1" i="1" err="1">
                <a:solidFill>
                  <a:srgbClr val="3333CC"/>
                </a:solidFill>
              </a:rPr>
              <a:t>Pha</a:t>
            </a:r>
            <a:r>
              <a:rPr b="1" i="1">
                <a:solidFill>
                  <a:srgbClr val="3333CC"/>
                </a:solidFill>
              </a:rPr>
              <a:t> </a:t>
            </a:r>
            <a:r>
              <a:rPr b="1" i="1" err="1">
                <a:solidFill>
                  <a:srgbClr val="3333CC"/>
                </a:solidFill>
              </a:rPr>
              <a:t>cố</a:t>
            </a:r>
            <a:r>
              <a:rPr b="1" i="1">
                <a:solidFill>
                  <a:srgbClr val="3333CC"/>
                </a:solidFill>
              </a:rPr>
              <a:t> </a:t>
            </a:r>
            <a:r>
              <a:rPr b="1" i="1" err="1">
                <a:solidFill>
                  <a:srgbClr val="3333CC"/>
                </a:solidFill>
              </a:rPr>
              <a:t>định</a:t>
            </a:r>
            <a:r>
              <a:rPr b="1" i="1">
                <a:solidFill>
                  <a:srgbClr val="3333CC"/>
                </a:solidFill>
              </a:rPr>
              <a:t> CO</a:t>
            </a:r>
            <a:r>
              <a:rPr b="1" i="1" baseline="-25000">
                <a:solidFill>
                  <a:srgbClr val="3333CC"/>
                </a:solidFill>
              </a:rPr>
              <a:t>2</a:t>
            </a:r>
            <a:r>
              <a:rPr b="1" i="1">
                <a:solidFill>
                  <a:srgbClr val="3333CC"/>
                </a:solidFill>
              </a:rPr>
              <a:t>)</a:t>
            </a:r>
          </a:p>
        </p:txBody>
      </p:sp>
      <p:sp>
        <p:nvSpPr>
          <p:cNvPr id="14340" name="Text Box 14339" descr="Bouquet"/>
          <p:cNvSpPr txBox="1"/>
          <p:nvPr/>
        </p:nvSpPr>
        <p:spPr>
          <a:xfrm>
            <a:off x="1143000" y="838200"/>
            <a:ext cx="1981200" cy="396875"/>
          </a:xfrm>
          <a:prstGeom prst="rect">
            <a:avLst/>
          </a:prstGeom>
          <a:blipFill rotWithShape="1">
            <a:blip r:embed="rId4"/>
          </a:blip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i="1">
                <a:solidFill>
                  <a:srgbClr val="008000"/>
                </a:solidFill>
              </a:rPr>
              <a:t>a. </a:t>
            </a:r>
            <a:r>
              <a:rPr b="1" i="1" err="1">
                <a:solidFill>
                  <a:srgbClr val="008000"/>
                </a:solidFill>
              </a:rPr>
              <a:t>Thực</a:t>
            </a:r>
            <a:r>
              <a:rPr b="1" i="1">
                <a:solidFill>
                  <a:srgbClr val="008000"/>
                </a:solidFill>
              </a:rPr>
              <a:t> </a:t>
            </a:r>
            <a:r>
              <a:rPr b="1" i="1" err="1">
                <a:solidFill>
                  <a:srgbClr val="008000"/>
                </a:solidFill>
              </a:rPr>
              <a:t>vật</a:t>
            </a:r>
            <a:r>
              <a:rPr b="1" i="1">
                <a:solidFill>
                  <a:srgbClr val="008000"/>
                </a:solidFill>
              </a:rPr>
              <a:t> C</a:t>
            </a:r>
            <a:r>
              <a:rPr b="1" i="1" baseline="-25000">
                <a:solidFill>
                  <a:srgbClr val="008000"/>
                </a:solidFill>
              </a:rPr>
              <a:t>3</a:t>
            </a:r>
            <a:r>
              <a:t>:</a:t>
            </a:r>
          </a:p>
        </p:txBody>
      </p:sp>
      <p:sp>
        <p:nvSpPr>
          <p:cNvPr id="14341" name="Text Box 14340"/>
          <p:cNvSpPr txBox="1"/>
          <p:nvPr/>
        </p:nvSpPr>
        <p:spPr>
          <a:xfrm>
            <a:off x="381000" y="1371600"/>
            <a:ext cx="8763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>
                <a:solidFill>
                  <a:srgbClr val="FF3300"/>
                </a:solidFill>
                <a:sym typeface="Wingdings" panose="05000000000000000000" pitchFamily="2" charset="2"/>
              </a:rPr>
              <a:t></a:t>
            </a:r>
            <a:r>
              <a:rPr b="1" i="1">
                <a:solidFill>
                  <a:srgbClr val="0000FF"/>
                </a:solidFill>
              </a:rPr>
              <a:t> </a:t>
            </a:r>
            <a:r>
              <a:rPr b="1" i="1" err="1">
                <a:solidFill>
                  <a:srgbClr val="0000FF"/>
                </a:solidFill>
              </a:rPr>
              <a:t>Đại</a:t>
            </a:r>
            <a:r>
              <a:rPr b="1" i="1">
                <a:solidFill>
                  <a:srgbClr val="0000FF"/>
                </a:solidFill>
              </a:rPr>
              <a:t> </a:t>
            </a:r>
            <a:r>
              <a:rPr b="1" i="1" err="1">
                <a:solidFill>
                  <a:srgbClr val="0000FF"/>
                </a:solidFill>
              </a:rPr>
              <a:t>diện</a:t>
            </a:r>
            <a:r>
              <a:t>: </a:t>
            </a:r>
            <a:r>
              <a:rPr err="1"/>
              <a:t>Phân</a:t>
            </a:r>
            <a:r>
              <a:t> </a:t>
            </a:r>
            <a:r>
              <a:rPr err="1"/>
              <a:t>bố</a:t>
            </a:r>
            <a:r>
              <a:t> </a:t>
            </a:r>
            <a:r>
              <a:rPr err="1"/>
              <a:t>khắp</a:t>
            </a:r>
            <a:r>
              <a:t> </a:t>
            </a:r>
            <a:r>
              <a:rPr err="1"/>
              <a:t>Trái</a:t>
            </a:r>
            <a:r>
              <a:t> </a:t>
            </a:r>
            <a:r>
              <a:rPr err="1"/>
              <a:t>đất</a:t>
            </a:r>
            <a:r>
              <a:t>, </a:t>
            </a:r>
            <a:r>
              <a:rPr err="1"/>
              <a:t>bao</a:t>
            </a:r>
            <a:r>
              <a:t> </a:t>
            </a:r>
            <a:r>
              <a:rPr err="1"/>
              <a:t>gồm</a:t>
            </a:r>
            <a:r>
              <a:t> </a:t>
            </a:r>
            <a:r>
              <a:rPr err="1"/>
              <a:t>từ</a:t>
            </a:r>
            <a:r>
              <a:t> </a:t>
            </a:r>
            <a:r>
              <a:rPr err="1"/>
              <a:t>các</a:t>
            </a:r>
            <a:r>
              <a:t> </a:t>
            </a:r>
            <a:r>
              <a:rPr err="1"/>
              <a:t>loài</a:t>
            </a:r>
            <a:r>
              <a:t> </a:t>
            </a:r>
            <a:r>
              <a:rPr err="1"/>
              <a:t>tảo</a:t>
            </a:r>
            <a:r>
              <a:t> </a:t>
            </a:r>
            <a:r>
              <a:rPr err="1"/>
              <a:t>đơn</a:t>
            </a:r>
            <a:r>
              <a:t> </a:t>
            </a:r>
            <a:r>
              <a:rPr err="1"/>
              <a:t>bào</a:t>
            </a:r>
            <a:r>
              <a:t> </a:t>
            </a:r>
            <a:r>
              <a:rPr err="1"/>
              <a:t>đến</a:t>
            </a:r>
            <a:r>
              <a:t> </a:t>
            </a:r>
            <a:r>
              <a:rPr err="1"/>
              <a:t>các</a:t>
            </a:r>
            <a:r>
              <a:t> </a:t>
            </a:r>
            <a:r>
              <a:rPr err="1"/>
              <a:t>loài</a:t>
            </a:r>
            <a:r>
              <a:t> </a:t>
            </a:r>
            <a:r>
              <a:rPr err="1"/>
              <a:t>cây</a:t>
            </a:r>
            <a:r>
              <a:t> </a:t>
            </a:r>
            <a:r>
              <a:rPr err="1"/>
              <a:t>gỗ</a:t>
            </a:r>
            <a:r>
              <a:t> </a:t>
            </a:r>
            <a:r>
              <a:rPr err="1"/>
              <a:t>trong</a:t>
            </a:r>
            <a:r>
              <a:t> </a:t>
            </a:r>
            <a:r>
              <a:rPr err="1"/>
              <a:t>rừng</a:t>
            </a:r>
            <a:r>
              <a:t>. (</a:t>
            </a:r>
            <a:r>
              <a:rPr err="1"/>
              <a:t>Đa</a:t>
            </a:r>
            <a:r>
              <a:t> </a:t>
            </a:r>
            <a:r>
              <a:rPr err="1"/>
              <a:t>số</a:t>
            </a:r>
            <a:r>
              <a:t> </a:t>
            </a:r>
            <a:r>
              <a:rPr err="1"/>
              <a:t>gồm</a:t>
            </a:r>
            <a:r>
              <a:t> TV </a:t>
            </a:r>
            <a:r>
              <a:rPr err="1"/>
              <a:t>vùng</a:t>
            </a:r>
            <a:r>
              <a:t> </a:t>
            </a:r>
            <a:r>
              <a:rPr err="1"/>
              <a:t>ôn</a:t>
            </a:r>
            <a:r>
              <a:t> </a:t>
            </a:r>
            <a:r>
              <a:rPr err="1"/>
              <a:t>đới</a:t>
            </a:r>
            <a:r>
              <a:t>, </a:t>
            </a:r>
            <a:r>
              <a:rPr err="1"/>
              <a:t>nhiệt</a:t>
            </a:r>
            <a:r>
              <a:t> </a:t>
            </a:r>
            <a:r>
              <a:rPr err="1"/>
              <a:t>đới</a:t>
            </a:r>
            <a:r>
              <a:t>)</a:t>
            </a:r>
          </a:p>
        </p:txBody>
      </p:sp>
      <p:sp>
        <p:nvSpPr>
          <p:cNvPr id="14342" name="Text Box 14341"/>
          <p:cNvSpPr txBox="1"/>
          <p:nvPr/>
        </p:nvSpPr>
        <p:spPr>
          <a:xfrm>
            <a:off x="381000" y="2895600"/>
            <a:ext cx="8763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t>- Chu </a:t>
            </a:r>
            <a:r>
              <a:rPr err="1"/>
              <a:t>trình</a:t>
            </a:r>
            <a:r>
              <a:t> </a:t>
            </a:r>
            <a:r>
              <a:rPr err="1"/>
              <a:t>Canvin</a:t>
            </a:r>
            <a:r>
              <a:t> (Chu </a:t>
            </a:r>
            <a:r>
              <a:rPr err="1"/>
              <a:t>trình</a:t>
            </a:r>
            <a:r>
              <a:t> C</a:t>
            </a:r>
            <a:r>
              <a:rPr baseline="-25000"/>
              <a:t>3</a:t>
            </a:r>
            <a:r>
              <a:t>) </a:t>
            </a:r>
            <a:r>
              <a:rPr err="1"/>
              <a:t>có</a:t>
            </a:r>
            <a:r>
              <a:t> </a:t>
            </a:r>
            <a:r>
              <a:rPr err="1"/>
              <a:t>thể</a:t>
            </a:r>
            <a:r>
              <a:t> </a:t>
            </a:r>
            <a:r>
              <a:rPr err="1"/>
              <a:t>chia</a:t>
            </a:r>
            <a:r>
              <a:t> </a:t>
            </a:r>
            <a:r>
              <a:rPr err="1"/>
              <a:t>làm</a:t>
            </a:r>
            <a:r>
              <a:t> 3 </a:t>
            </a:r>
            <a:r>
              <a:rPr err="1"/>
              <a:t>giai</a:t>
            </a:r>
            <a:r>
              <a:t> </a:t>
            </a:r>
            <a:r>
              <a:rPr err="1"/>
              <a:t>đoạn</a:t>
            </a:r>
            <a:r>
              <a:t>:</a:t>
            </a:r>
          </a:p>
        </p:txBody>
      </p:sp>
      <p:sp>
        <p:nvSpPr>
          <p:cNvPr id="14343" name="Text Box 14342"/>
          <p:cNvSpPr txBox="1"/>
          <p:nvPr/>
        </p:nvSpPr>
        <p:spPr>
          <a:xfrm>
            <a:off x="381000" y="3505200"/>
            <a:ext cx="8763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t>  + </a:t>
            </a:r>
            <a:r>
              <a:rPr i="1" err="1">
                <a:solidFill>
                  <a:srgbClr val="000099"/>
                </a:solidFill>
              </a:rPr>
              <a:t>Giai</a:t>
            </a:r>
            <a:r>
              <a:rPr i="1">
                <a:solidFill>
                  <a:srgbClr val="000099"/>
                </a:solidFill>
              </a:rPr>
              <a:t> </a:t>
            </a:r>
            <a:r>
              <a:rPr i="1" err="1">
                <a:solidFill>
                  <a:srgbClr val="000099"/>
                </a:solidFill>
              </a:rPr>
              <a:t>đoạn</a:t>
            </a:r>
            <a:r>
              <a:rPr i="1">
                <a:solidFill>
                  <a:srgbClr val="000099"/>
                </a:solidFill>
              </a:rPr>
              <a:t> </a:t>
            </a:r>
            <a:r>
              <a:rPr i="1" err="1">
                <a:solidFill>
                  <a:srgbClr val="000099"/>
                </a:solidFill>
              </a:rPr>
              <a:t>cố</a:t>
            </a:r>
            <a:r>
              <a:rPr i="1">
                <a:solidFill>
                  <a:srgbClr val="000099"/>
                </a:solidFill>
              </a:rPr>
              <a:t> </a:t>
            </a:r>
            <a:r>
              <a:rPr i="1" err="1">
                <a:solidFill>
                  <a:srgbClr val="000099"/>
                </a:solidFill>
              </a:rPr>
              <a:t>định</a:t>
            </a:r>
            <a:r>
              <a:rPr i="1">
                <a:solidFill>
                  <a:srgbClr val="000099"/>
                </a:solidFill>
              </a:rPr>
              <a:t> CO</a:t>
            </a:r>
            <a:r>
              <a:rPr i="1" baseline="-25000">
                <a:solidFill>
                  <a:srgbClr val="000099"/>
                </a:solidFill>
              </a:rPr>
              <a:t>2</a:t>
            </a:r>
            <a:r>
              <a:t>:   </a:t>
            </a:r>
            <a:r>
              <a:rPr err="1"/>
              <a:t>RiDP</a:t>
            </a:r>
            <a:r>
              <a:t> + CO</a:t>
            </a:r>
            <a:r>
              <a:rPr baseline="-25000"/>
              <a:t>2</a:t>
            </a:r>
            <a:r>
              <a:t>   </a:t>
            </a:r>
            <a:r>
              <a:rPr>
                <a:cs typeface="Arial" panose="020B0604020202020204" pitchFamily="34" charset="0"/>
              </a:rPr>
              <a:t>→</a:t>
            </a:r>
            <a:r>
              <a:t>    APG</a:t>
            </a:r>
            <a:r>
              <a:rPr sz="1600"/>
              <a:t> </a:t>
            </a:r>
            <a:r>
              <a:rPr sz="1600" i="1">
                <a:solidFill>
                  <a:srgbClr val="6600CC"/>
                </a:solidFill>
              </a:rPr>
              <a:t>(</a:t>
            </a:r>
            <a:r>
              <a:rPr sz="1600" i="1" err="1">
                <a:solidFill>
                  <a:srgbClr val="6600CC"/>
                </a:solidFill>
              </a:rPr>
              <a:t>Axit</a:t>
            </a:r>
            <a:r>
              <a:rPr sz="1600" i="1">
                <a:solidFill>
                  <a:srgbClr val="6600CC"/>
                </a:solidFill>
              </a:rPr>
              <a:t> </a:t>
            </a:r>
            <a:r>
              <a:rPr sz="1600" i="1" err="1">
                <a:solidFill>
                  <a:srgbClr val="6600CC"/>
                </a:solidFill>
              </a:rPr>
              <a:t>Photpho</a:t>
            </a:r>
            <a:r>
              <a:rPr sz="1600" i="1">
                <a:solidFill>
                  <a:srgbClr val="6600CC"/>
                </a:solidFill>
              </a:rPr>
              <a:t> </a:t>
            </a:r>
            <a:r>
              <a:rPr sz="1600" i="1" err="1">
                <a:solidFill>
                  <a:srgbClr val="6600CC"/>
                </a:solidFill>
              </a:rPr>
              <a:t>Glixêric</a:t>
            </a:r>
            <a:r>
              <a:rPr sz="1600" i="1">
                <a:solidFill>
                  <a:srgbClr val="6600CC"/>
                </a:solidFill>
              </a:rPr>
              <a:t>)</a:t>
            </a:r>
            <a:endParaRPr sz="1600" i="1" baseline="-25000">
              <a:solidFill>
                <a:srgbClr val="6600CC"/>
              </a:solidFill>
            </a:endParaRPr>
          </a:p>
        </p:txBody>
      </p:sp>
      <p:grpSp>
        <p:nvGrpSpPr>
          <p:cNvPr id="14344" name="Group 14343"/>
          <p:cNvGrpSpPr/>
          <p:nvPr/>
        </p:nvGrpSpPr>
        <p:grpSpPr>
          <a:xfrm>
            <a:off x="381000" y="3886200"/>
            <a:ext cx="8763000" cy="473075"/>
            <a:chOff x="240" y="2448"/>
            <a:chExt cx="5520" cy="298"/>
          </a:xfrm>
        </p:grpSpPr>
        <p:grpSp>
          <p:nvGrpSpPr>
            <p:cNvPr id="14345" name="Group 14344"/>
            <p:cNvGrpSpPr/>
            <p:nvPr/>
          </p:nvGrpSpPr>
          <p:grpSpPr>
            <a:xfrm>
              <a:off x="240" y="2448"/>
              <a:ext cx="5520" cy="298"/>
              <a:chOff x="240" y="2448"/>
              <a:chExt cx="5520" cy="298"/>
            </a:xfrm>
          </p:grpSpPr>
          <p:sp>
            <p:nvSpPr>
              <p:cNvPr id="14346" name="Text Box 14345"/>
              <p:cNvSpPr txBox="1"/>
              <p:nvPr/>
            </p:nvSpPr>
            <p:spPr>
              <a:xfrm>
                <a:off x="240" y="2496"/>
                <a:ext cx="5520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t>  + </a:t>
                </a:r>
                <a:r>
                  <a:rPr i="1" err="1">
                    <a:solidFill>
                      <a:srgbClr val="000099"/>
                    </a:solidFill>
                  </a:rPr>
                  <a:t>Giai</a:t>
                </a:r>
                <a:r>
                  <a:rPr i="1">
                    <a:solidFill>
                      <a:srgbClr val="000099"/>
                    </a:solidFill>
                  </a:rPr>
                  <a:t> </a:t>
                </a:r>
                <a:r>
                  <a:rPr i="1" err="1">
                    <a:solidFill>
                      <a:srgbClr val="000099"/>
                    </a:solidFill>
                  </a:rPr>
                  <a:t>đoạn</a:t>
                </a:r>
                <a:r>
                  <a:rPr i="1">
                    <a:solidFill>
                      <a:srgbClr val="000099"/>
                    </a:solidFill>
                  </a:rPr>
                  <a:t> </a:t>
                </a:r>
                <a:r>
                  <a:rPr i="1" err="1">
                    <a:solidFill>
                      <a:srgbClr val="000099"/>
                    </a:solidFill>
                  </a:rPr>
                  <a:t>khử</a:t>
                </a:r>
                <a:r>
                  <a:t>:        APG                                  </a:t>
                </a:r>
                <a:r>
                  <a:rPr err="1"/>
                  <a:t>AlPG</a:t>
                </a:r>
                <a:r>
                  <a:t> </a:t>
                </a:r>
                <a:r>
                  <a:rPr sz="1600" i="1">
                    <a:solidFill>
                      <a:srgbClr val="6600CC"/>
                    </a:solidFill>
                  </a:rPr>
                  <a:t>(</a:t>
                </a:r>
                <a:r>
                  <a:rPr sz="1600" i="1" err="1">
                    <a:solidFill>
                      <a:srgbClr val="6600CC"/>
                    </a:solidFill>
                  </a:rPr>
                  <a:t>Alđêhit</a:t>
                </a:r>
                <a:r>
                  <a:rPr sz="1600" i="1">
                    <a:solidFill>
                      <a:srgbClr val="6600CC"/>
                    </a:solidFill>
                  </a:rPr>
                  <a:t> </a:t>
                </a:r>
                <a:r>
                  <a:rPr sz="1600" i="1" err="1">
                    <a:solidFill>
                      <a:srgbClr val="6600CC"/>
                    </a:solidFill>
                  </a:rPr>
                  <a:t>Photpho</a:t>
                </a:r>
                <a:r>
                  <a:rPr sz="1600" i="1">
                    <a:solidFill>
                      <a:srgbClr val="6600CC"/>
                    </a:solidFill>
                  </a:rPr>
                  <a:t> </a:t>
                </a:r>
                <a:r>
                  <a:rPr sz="1600" i="1" err="1">
                    <a:solidFill>
                      <a:srgbClr val="6600CC"/>
                    </a:solidFill>
                  </a:rPr>
                  <a:t>Glixêric</a:t>
                </a:r>
                <a:r>
                  <a:rPr sz="1600" i="1">
                    <a:solidFill>
                      <a:srgbClr val="6600CC"/>
                    </a:solidFill>
                  </a:rPr>
                  <a:t>)</a:t>
                </a:r>
                <a:endParaRPr sz="1600" i="1" baseline="-25000">
                  <a:solidFill>
                    <a:srgbClr val="6600CC"/>
                  </a:solidFill>
                </a:endParaRPr>
              </a:p>
            </p:txBody>
          </p:sp>
          <p:sp>
            <p:nvSpPr>
              <p:cNvPr id="14347" name="Text Box 14346"/>
              <p:cNvSpPr txBox="1"/>
              <p:nvPr/>
            </p:nvSpPr>
            <p:spPr>
              <a:xfrm>
                <a:off x="2352" y="2448"/>
                <a:ext cx="124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>
                    <a:solidFill>
                      <a:srgbClr val="FF3300"/>
                    </a:solidFill>
                  </a:rPr>
                  <a:t>ATP + NADPH</a:t>
                </a:r>
              </a:p>
            </p:txBody>
          </p:sp>
        </p:grpSp>
        <p:sp>
          <p:nvSpPr>
            <p:cNvPr id="14348" name="Straight Connector 14347"/>
            <p:cNvSpPr/>
            <p:nvPr/>
          </p:nvSpPr>
          <p:spPr>
            <a:xfrm>
              <a:off x="2352" y="2688"/>
              <a:ext cx="12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4349" name="Text Box 14348"/>
          <p:cNvSpPr txBox="1"/>
          <p:nvPr/>
        </p:nvSpPr>
        <p:spPr>
          <a:xfrm>
            <a:off x="381000" y="4419600"/>
            <a:ext cx="8763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t>  + </a:t>
            </a:r>
            <a:r>
              <a:rPr i="1" err="1">
                <a:solidFill>
                  <a:srgbClr val="000099"/>
                </a:solidFill>
              </a:rPr>
              <a:t>Giai</a:t>
            </a:r>
            <a:r>
              <a:rPr i="1">
                <a:solidFill>
                  <a:srgbClr val="000099"/>
                </a:solidFill>
              </a:rPr>
              <a:t> </a:t>
            </a:r>
            <a:r>
              <a:rPr i="1" err="1">
                <a:solidFill>
                  <a:srgbClr val="000099"/>
                </a:solidFill>
              </a:rPr>
              <a:t>đoạn</a:t>
            </a:r>
            <a:r>
              <a:rPr i="1">
                <a:solidFill>
                  <a:srgbClr val="000099"/>
                </a:solidFill>
              </a:rPr>
              <a:t> </a:t>
            </a:r>
            <a:r>
              <a:rPr i="1" err="1">
                <a:solidFill>
                  <a:srgbClr val="000099"/>
                </a:solidFill>
              </a:rPr>
              <a:t>tái</a:t>
            </a:r>
            <a:r>
              <a:rPr i="1">
                <a:solidFill>
                  <a:srgbClr val="000099"/>
                </a:solidFill>
              </a:rPr>
              <a:t> </a:t>
            </a:r>
            <a:r>
              <a:rPr i="1" err="1">
                <a:solidFill>
                  <a:srgbClr val="000099"/>
                </a:solidFill>
              </a:rPr>
              <a:t>sinh</a:t>
            </a:r>
            <a:r>
              <a:rPr i="1">
                <a:solidFill>
                  <a:srgbClr val="000099"/>
                </a:solidFill>
              </a:rPr>
              <a:t> </a:t>
            </a:r>
            <a:r>
              <a:rPr i="1" err="1">
                <a:solidFill>
                  <a:srgbClr val="000099"/>
                </a:solidFill>
              </a:rPr>
              <a:t>chất</a:t>
            </a:r>
            <a:r>
              <a:rPr i="1">
                <a:solidFill>
                  <a:srgbClr val="000099"/>
                </a:solidFill>
              </a:rPr>
              <a:t> </a:t>
            </a:r>
            <a:r>
              <a:rPr i="1" err="1">
                <a:solidFill>
                  <a:srgbClr val="000099"/>
                </a:solidFill>
              </a:rPr>
              <a:t>nhận</a:t>
            </a:r>
            <a:r>
              <a:rPr i="1">
                <a:solidFill>
                  <a:srgbClr val="000099"/>
                </a:solidFill>
              </a:rPr>
              <a:t> ban </a:t>
            </a:r>
            <a:r>
              <a:rPr i="1" err="1">
                <a:solidFill>
                  <a:srgbClr val="000099"/>
                </a:solidFill>
              </a:rPr>
              <a:t>đầu</a:t>
            </a:r>
            <a:r>
              <a:t>:  </a:t>
            </a:r>
            <a:r>
              <a:rPr err="1"/>
              <a:t>RiDP</a:t>
            </a:r>
            <a:r>
              <a:t> </a:t>
            </a:r>
            <a:r>
              <a:rPr sz="1600" i="1">
                <a:solidFill>
                  <a:srgbClr val="6600CC"/>
                </a:solidFill>
              </a:rPr>
              <a:t>(</a:t>
            </a:r>
            <a:r>
              <a:rPr sz="1600" i="1" err="1">
                <a:solidFill>
                  <a:srgbClr val="6600CC"/>
                </a:solidFill>
              </a:rPr>
              <a:t>Ribulôzơ</a:t>
            </a:r>
            <a:r>
              <a:rPr sz="1600" i="1">
                <a:solidFill>
                  <a:srgbClr val="6600CC"/>
                </a:solidFill>
              </a:rPr>
              <a:t> -1,5 - </a:t>
            </a:r>
            <a:r>
              <a:rPr sz="1600" i="1" err="1">
                <a:solidFill>
                  <a:srgbClr val="6600CC"/>
                </a:solidFill>
              </a:rPr>
              <a:t>đi</a:t>
            </a:r>
            <a:r>
              <a:rPr sz="1600" i="1">
                <a:solidFill>
                  <a:srgbClr val="6600CC"/>
                </a:solidFill>
              </a:rPr>
              <a:t> </a:t>
            </a:r>
            <a:r>
              <a:rPr sz="1600" i="1" err="1">
                <a:solidFill>
                  <a:srgbClr val="6600CC"/>
                </a:solidFill>
              </a:rPr>
              <a:t>Phôtphat</a:t>
            </a:r>
            <a:r>
              <a:rPr sz="1600" i="1">
                <a:solidFill>
                  <a:srgbClr val="6600CC"/>
                </a:solidFill>
              </a:rPr>
              <a:t>)</a:t>
            </a:r>
          </a:p>
        </p:txBody>
      </p:sp>
      <p:sp>
        <p:nvSpPr>
          <p:cNvPr id="14350" name="Text Box 14349"/>
          <p:cNvSpPr txBox="1"/>
          <p:nvPr/>
        </p:nvSpPr>
        <p:spPr>
          <a:xfrm>
            <a:off x="381000" y="5029200"/>
            <a:ext cx="87630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>
                <a:solidFill>
                  <a:srgbClr val="FF9900"/>
                </a:solidFill>
              </a:rPr>
              <a:t>  </a:t>
            </a:r>
            <a:r>
              <a:rPr>
                <a:solidFill>
                  <a:srgbClr val="0000FF"/>
                </a:solidFill>
                <a:sym typeface="Wingdings" panose="05000000000000000000" pitchFamily="2" charset="2"/>
              </a:rPr>
              <a:t></a:t>
            </a:r>
            <a:r>
              <a:rPr err="1">
                <a:solidFill>
                  <a:srgbClr val="008000"/>
                </a:solidFill>
              </a:rPr>
              <a:t>Tại</a:t>
            </a:r>
            <a:r>
              <a:rPr>
                <a:solidFill>
                  <a:srgbClr val="008000"/>
                </a:solidFill>
              </a:rPr>
              <a:t> </a:t>
            </a:r>
            <a:r>
              <a:rPr err="1">
                <a:solidFill>
                  <a:srgbClr val="008000"/>
                </a:solidFill>
              </a:rPr>
              <a:t>điểm</a:t>
            </a:r>
            <a:r>
              <a:rPr>
                <a:solidFill>
                  <a:srgbClr val="008000"/>
                </a:solidFill>
              </a:rPr>
              <a:t> </a:t>
            </a:r>
            <a:r>
              <a:rPr err="1">
                <a:solidFill>
                  <a:srgbClr val="008000"/>
                </a:solidFill>
              </a:rPr>
              <a:t>kết</a:t>
            </a:r>
            <a:r>
              <a:rPr>
                <a:solidFill>
                  <a:srgbClr val="008000"/>
                </a:solidFill>
              </a:rPr>
              <a:t> </a:t>
            </a:r>
            <a:r>
              <a:rPr err="1">
                <a:solidFill>
                  <a:srgbClr val="008000"/>
                </a:solidFill>
              </a:rPr>
              <a:t>thúc</a:t>
            </a:r>
            <a:r>
              <a:rPr>
                <a:solidFill>
                  <a:srgbClr val="008000"/>
                </a:solidFill>
              </a:rPr>
              <a:t> </a:t>
            </a:r>
            <a:r>
              <a:rPr err="1">
                <a:solidFill>
                  <a:srgbClr val="008000"/>
                </a:solidFill>
              </a:rPr>
              <a:t>của</a:t>
            </a:r>
            <a:r>
              <a:rPr>
                <a:solidFill>
                  <a:srgbClr val="008000"/>
                </a:solidFill>
              </a:rPr>
              <a:t> </a:t>
            </a:r>
            <a:r>
              <a:rPr err="1">
                <a:solidFill>
                  <a:srgbClr val="008000"/>
                </a:solidFill>
              </a:rPr>
              <a:t>giai</a:t>
            </a:r>
            <a:r>
              <a:rPr>
                <a:solidFill>
                  <a:srgbClr val="008000"/>
                </a:solidFill>
              </a:rPr>
              <a:t> </a:t>
            </a:r>
            <a:r>
              <a:rPr err="1">
                <a:solidFill>
                  <a:srgbClr val="008000"/>
                </a:solidFill>
              </a:rPr>
              <a:t>đoạn</a:t>
            </a:r>
            <a:r>
              <a:rPr>
                <a:solidFill>
                  <a:srgbClr val="008000"/>
                </a:solidFill>
              </a:rPr>
              <a:t> </a:t>
            </a:r>
            <a:r>
              <a:rPr err="1">
                <a:solidFill>
                  <a:srgbClr val="008000"/>
                </a:solidFill>
              </a:rPr>
              <a:t>khử</a:t>
            </a:r>
            <a:r>
              <a:t>: </a:t>
            </a:r>
            <a:r>
              <a:rPr err="1"/>
              <a:t>một</a:t>
            </a:r>
            <a:r>
              <a:t> </a:t>
            </a:r>
            <a:r>
              <a:rPr err="1"/>
              <a:t>phần</a:t>
            </a:r>
            <a:r>
              <a:t> </a:t>
            </a:r>
            <a:r>
              <a:rPr err="1"/>
              <a:t>AlPG</a:t>
            </a:r>
            <a:r>
              <a:t> </a:t>
            </a:r>
            <a:r>
              <a:rPr err="1"/>
              <a:t>được</a:t>
            </a:r>
            <a:r>
              <a:t> </a:t>
            </a:r>
            <a:r>
              <a:rPr err="1"/>
              <a:t>dùng</a:t>
            </a:r>
            <a:r>
              <a:t> </a:t>
            </a:r>
            <a:r>
              <a:rPr err="1"/>
              <a:t>để</a:t>
            </a:r>
            <a:r>
              <a:t> </a:t>
            </a:r>
            <a:r>
              <a:rPr err="1"/>
              <a:t>tái</a:t>
            </a:r>
            <a:r>
              <a:t> </a:t>
            </a:r>
            <a:r>
              <a:rPr err="1"/>
              <a:t>tạo</a:t>
            </a:r>
            <a:r>
              <a:t> </a:t>
            </a:r>
            <a:r>
              <a:rPr err="1"/>
              <a:t>chất</a:t>
            </a:r>
            <a:r>
              <a:t> </a:t>
            </a:r>
            <a:r>
              <a:rPr err="1"/>
              <a:t>nhận</a:t>
            </a:r>
            <a:r>
              <a:t> ban </a:t>
            </a:r>
            <a:r>
              <a:rPr err="1"/>
              <a:t>đầu</a:t>
            </a:r>
            <a:r>
              <a:t> (</a:t>
            </a:r>
            <a:r>
              <a:rPr err="1"/>
              <a:t>RiDP</a:t>
            </a:r>
            <a:r>
              <a:t>), </a:t>
            </a:r>
            <a:r>
              <a:rPr err="1"/>
              <a:t>phần</a:t>
            </a:r>
            <a:r>
              <a:t> </a:t>
            </a:r>
            <a:r>
              <a:rPr err="1"/>
              <a:t>còn</a:t>
            </a:r>
            <a:r>
              <a:t> </a:t>
            </a:r>
            <a:r>
              <a:rPr err="1"/>
              <a:t>lại</a:t>
            </a:r>
            <a:r>
              <a:t> </a:t>
            </a:r>
            <a:r>
              <a:rPr err="1"/>
              <a:t>là</a:t>
            </a:r>
            <a:r>
              <a:t> </a:t>
            </a:r>
            <a:r>
              <a:rPr err="1"/>
              <a:t>chất</a:t>
            </a:r>
            <a:r>
              <a:t> </a:t>
            </a:r>
            <a:r>
              <a:rPr err="1"/>
              <a:t>khởi</a:t>
            </a:r>
            <a:r>
              <a:t> </a:t>
            </a:r>
            <a:r>
              <a:rPr err="1"/>
              <a:t>đầu</a:t>
            </a:r>
            <a:r>
              <a:t> </a:t>
            </a:r>
            <a:r>
              <a:rPr err="1"/>
              <a:t>để</a:t>
            </a:r>
            <a:r>
              <a:t> </a:t>
            </a:r>
            <a:r>
              <a:rPr err="1"/>
              <a:t>tổng</a:t>
            </a:r>
            <a:r>
              <a:t> </a:t>
            </a:r>
            <a:r>
              <a:rPr err="1"/>
              <a:t>hợp</a:t>
            </a:r>
            <a:r>
              <a:t> </a:t>
            </a:r>
            <a:r>
              <a:rPr err="1"/>
              <a:t>nên</a:t>
            </a:r>
            <a:r>
              <a:t> C</a:t>
            </a:r>
            <a:r>
              <a:rPr baseline="-25000"/>
              <a:t>6</a:t>
            </a:r>
            <a:r>
              <a:t>H</a:t>
            </a:r>
            <a:r>
              <a:rPr baseline="-25000"/>
              <a:t>12</a:t>
            </a:r>
            <a:r>
              <a:t>O</a:t>
            </a:r>
            <a:r>
              <a:rPr baseline="-25000"/>
              <a:t>6</a:t>
            </a:r>
            <a:r>
              <a:t>, </a:t>
            </a:r>
            <a:r>
              <a:rPr err="1"/>
              <a:t>rồi</a:t>
            </a:r>
            <a:r>
              <a:t> </a:t>
            </a:r>
            <a:r>
              <a:rPr err="1"/>
              <a:t>từ</a:t>
            </a:r>
            <a:r>
              <a:t> </a:t>
            </a:r>
            <a:r>
              <a:rPr err="1"/>
              <a:t>đó</a:t>
            </a:r>
            <a:r>
              <a:t> </a:t>
            </a:r>
            <a:r>
              <a:rPr err="1"/>
              <a:t>tổng</a:t>
            </a:r>
            <a:r>
              <a:t> </a:t>
            </a:r>
            <a:r>
              <a:rPr err="1"/>
              <a:t>hợp</a:t>
            </a:r>
            <a:r>
              <a:t> </a:t>
            </a:r>
            <a:r>
              <a:rPr err="1"/>
              <a:t>nên</a:t>
            </a:r>
            <a:r>
              <a:t> </a:t>
            </a:r>
            <a:r>
              <a:rPr i="1" err="1">
                <a:solidFill>
                  <a:srgbClr val="CC00FF"/>
                </a:solidFill>
              </a:rPr>
              <a:t>Tinh</a:t>
            </a:r>
            <a:r>
              <a:rPr i="1">
                <a:solidFill>
                  <a:srgbClr val="CC00FF"/>
                </a:solidFill>
              </a:rPr>
              <a:t> </a:t>
            </a:r>
            <a:r>
              <a:rPr i="1" err="1">
                <a:solidFill>
                  <a:srgbClr val="CC00FF"/>
                </a:solidFill>
              </a:rPr>
              <a:t>bột</a:t>
            </a:r>
            <a:r>
              <a:rPr i="1">
                <a:solidFill>
                  <a:srgbClr val="CC00FF"/>
                </a:solidFill>
              </a:rPr>
              <a:t>, </a:t>
            </a:r>
            <a:r>
              <a:rPr i="1" err="1">
                <a:solidFill>
                  <a:srgbClr val="CC00FF"/>
                </a:solidFill>
              </a:rPr>
              <a:t>Saccarôzơ</a:t>
            </a:r>
            <a:r>
              <a:rPr i="1">
                <a:solidFill>
                  <a:srgbClr val="CC00FF"/>
                </a:solidFill>
              </a:rPr>
              <a:t>, </a:t>
            </a:r>
            <a:r>
              <a:rPr i="1" err="1">
                <a:solidFill>
                  <a:srgbClr val="CC00FF"/>
                </a:solidFill>
              </a:rPr>
              <a:t>aa</a:t>
            </a:r>
            <a:r>
              <a:rPr i="1">
                <a:solidFill>
                  <a:srgbClr val="CC00FF"/>
                </a:solidFill>
              </a:rPr>
              <a:t>, </a:t>
            </a:r>
            <a:r>
              <a:rPr i="1" err="1">
                <a:solidFill>
                  <a:srgbClr val="CC00FF"/>
                </a:solidFill>
              </a:rPr>
              <a:t>Lipit</a:t>
            </a:r>
            <a:r>
              <a:t> </a:t>
            </a:r>
            <a:r>
              <a:rPr err="1"/>
              <a:t>trong</a:t>
            </a:r>
            <a:r>
              <a:t> </a:t>
            </a:r>
            <a:r>
              <a:rPr err="1"/>
              <a:t>quang</a:t>
            </a:r>
            <a:r>
              <a:t> </a:t>
            </a:r>
            <a:r>
              <a:rPr err="1"/>
              <a:t>hợp</a:t>
            </a:r>
            <a:r>
              <a:t>.</a:t>
            </a:r>
            <a:endParaRPr baseline="-25000"/>
          </a:p>
        </p:txBody>
      </p:sp>
      <p:sp>
        <p:nvSpPr>
          <p:cNvPr id="14351" name="Text Box 14350"/>
          <p:cNvSpPr txBox="1"/>
          <p:nvPr/>
        </p:nvSpPr>
        <p:spPr>
          <a:xfrm>
            <a:off x="381000" y="2438400"/>
            <a:ext cx="8763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har char="-"/>
            </a:pPr>
            <a:r>
              <a:t>  </a:t>
            </a:r>
            <a:r>
              <a:rPr err="1"/>
              <a:t>Pha</a:t>
            </a:r>
            <a:r>
              <a:t> </a:t>
            </a:r>
            <a:r>
              <a:rPr err="1"/>
              <a:t>tối</a:t>
            </a:r>
            <a:r>
              <a:t> </a:t>
            </a:r>
            <a:r>
              <a:rPr err="1"/>
              <a:t>xảy</a:t>
            </a:r>
            <a:r>
              <a:t> </a:t>
            </a:r>
            <a:r>
              <a:rPr err="1"/>
              <a:t>ra</a:t>
            </a:r>
            <a:r>
              <a:t> </a:t>
            </a:r>
            <a:r>
              <a:rPr err="1"/>
              <a:t>trong</a:t>
            </a:r>
            <a:r>
              <a:t> </a:t>
            </a:r>
            <a:r>
              <a:rPr err="1"/>
              <a:t>chất</a:t>
            </a:r>
            <a:r>
              <a:t> </a:t>
            </a:r>
            <a:r>
              <a:rPr err="1"/>
              <a:t>nền</a:t>
            </a:r>
            <a:r>
              <a:t> (</a:t>
            </a:r>
            <a:r>
              <a:rPr err="1"/>
              <a:t>Strôma</a:t>
            </a:r>
            <a:r>
              <a:t>) </a:t>
            </a:r>
            <a:r>
              <a:rPr err="1"/>
              <a:t>của</a:t>
            </a:r>
            <a:r>
              <a:t> </a:t>
            </a:r>
            <a:r>
              <a:rPr err="1"/>
              <a:t>lục</a:t>
            </a:r>
            <a:r>
              <a:t> </a:t>
            </a:r>
            <a:r>
              <a:rPr err="1"/>
              <a:t>lạp</a:t>
            </a:r>
            <a:r>
              <a:t>, </a:t>
            </a:r>
            <a:r>
              <a:rPr err="1"/>
              <a:t>trong</a:t>
            </a:r>
            <a:r>
              <a:t> </a:t>
            </a:r>
            <a:r>
              <a:rPr i="1" err="1">
                <a:solidFill>
                  <a:srgbClr val="CC00FF"/>
                </a:solidFill>
              </a:rPr>
              <a:t>tế</a:t>
            </a:r>
            <a:r>
              <a:rPr i="1">
                <a:solidFill>
                  <a:srgbClr val="CC00FF"/>
                </a:solidFill>
              </a:rPr>
              <a:t> </a:t>
            </a:r>
            <a:r>
              <a:rPr i="1" err="1">
                <a:solidFill>
                  <a:srgbClr val="CC00FF"/>
                </a:solidFill>
              </a:rPr>
              <a:t>bào</a:t>
            </a:r>
            <a:r>
              <a:rPr i="1">
                <a:solidFill>
                  <a:srgbClr val="CC00FF"/>
                </a:solidFill>
              </a:rPr>
              <a:t> </a:t>
            </a:r>
            <a:r>
              <a:rPr i="1" err="1">
                <a:solidFill>
                  <a:srgbClr val="CC00FF"/>
                </a:solidFill>
              </a:rPr>
              <a:t>mô</a:t>
            </a:r>
            <a:r>
              <a:rPr i="1">
                <a:solidFill>
                  <a:srgbClr val="CC00FF"/>
                </a:solidFill>
              </a:rPr>
              <a:t> </a:t>
            </a:r>
            <a:r>
              <a:rPr i="1" err="1">
                <a:solidFill>
                  <a:srgbClr val="CC00FF"/>
                </a:solidFill>
              </a:rPr>
              <a:t>giậu</a:t>
            </a:r>
            <a:r>
              <a:t>. </a:t>
            </a:r>
          </a:p>
        </p:txBody>
      </p:sp>
      <p:sp>
        <p:nvSpPr>
          <p:cNvPr id="14352" name="Text Box 14351"/>
          <p:cNvSpPr txBox="1"/>
          <p:nvPr/>
        </p:nvSpPr>
        <p:spPr>
          <a:xfrm>
            <a:off x="381000" y="2133600"/>
            <a:ext cx="1752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>
                <a:solidFill>
                  <a:srgbClr val="FF3300"/>
                </a:solidFill>
                <a:sym typeface="Wingdings" panose="05000000000000000000" pitchFamily="2" charset="2"/>
              </a:rPr>
              <a:t> </a:t>
            </a:r>
            <a:r>
              <a:rPr b="1" i="1" err="1">
                <a:solidFill>
                  <a:srgbClr val="0000FF"/>
                </a:solidFill>
                <a:sym typeface="Wingdings" panose="05000000000000000000" pitchFamily="2" charset="2"/>
              </a:rPr>
              <a:t>Diễn</a:t>
            </a:r>
            <a:r>
              <a:rPr b="1" i="1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b="1" i="1" err="1">
                <a:solidFill>
                  <a:srgbClr val="0000FF"/>
                </a:solidFill>
                <a:sym typeface="Wingdings" panose="05000000000000000000" pitchFamily="2" charset="2"/>
              </a:rPr>
              <a:t>biến</a:t>
            </a:r>
            <a:r>
              <a:rPr>
                <a:solidFill>
                  <a:srgbClr val="FF3300"/>
                </a:solidFill>
                <a:sym typeface="Wingdings" panose="05000000000000000000" pitchFamily="2" charset="2"/>
              </a:rPr>
              <a:t>:</a:t>
            </a:r>
          </a:p>
        </p:txBody>
      </p:sp>
      <p:sp>
        <p:nvSpPr>
          <p:cNvPr id="14354" name="Text Box 14353"/>
          <p:cNvSpPr txBox="1"/>
          <p:nvPr/>
        </p:nvSpPr>
        <p:spPr>
          <a:xfrm>
            <a:off x="228600" y="304800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>
                <a:solidFill>
                  <a:srgbClr val="FF3300"/>
                </a:solidFill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14355" name="Action Button: Back or Previous 14354" descr="Bouquet">
            <a:hlinkClick r:id="rId5" action="ppaction://hlinksldjump"/>
          </p:cNvPr>
          <p:cNvSpPr/>
          <p:nvPr/>
        </p:nvSpPr>
        <p:spPr>
          <a:xfrm>
            <a:off x="8534400" y="6477000"/>
            <a:ext cx="304800" cy="304800"/>
          </a:xfrm>
          <a:prstGeom prst="actionButtonBackPrevious">
            <a:avLst/>
          </a:prstGeom>
          <a:blipFill rotWithShape="1">
            <a:blip r:embed="rId4"/>
          </a:blipFill>
          <a:ln w="9525"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14343" grpId="0"/>
      <p:bldP spid="14349" grpId="0"/>
      <p:bldP spid="14350" grpId="0"/>
      <p:bldP spid="14351" grpId="0"/>
      <p:bldP spid="143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s 15361" descr="Parchment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3" name="Text Box 15362" descr="Pink tissue paper"/>
          <p:cNvSpPr txBox="1"/>
          <p:nvPr/>
        </p:nvSpPr>
        <p:spPr>
          <a:xfrm>
            <a:off x="685800" y="212725"/>
            <a:ext cx="3810000" cy="396875"/>
          </a:xfrm>
          <a:prstGeom prst="rect">
            <a:avLst/>
          </a:prstGeom>
          <a:blipFill rotWithShape="1">
            <a:blip r:embed="rId3"/>
          </a:blip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i="1">
                <a:solidFill>
                  <a:srgbClr val="3333CC"/>
                </a:solidFill>
              </a:rPr>
              <a:t>2- </a:t>
            </a:r>
            <a:r>
              <a:rPr b="1" i="1" err="1">
                <a:solidFill>
                  <a:srgbClr val="3333CC"/>
                </a:solidFill>
              </a:rPr>
              <a:t>Pha</a:t>
            </a:r>
            <a:r>
              <a:rPr b="1" i="1">
                <a:solidFill>
                  <a:srgbClr val="3333CC"/>
                </a:solidFill>
              </a:rPr>
              <a:t> </a:t>
            </a:r>
            <a:r>
              <a:rPr b="1" i="1" err="1">
                <a:solidFill>
                  <a:srgbClr val="3333CC"/>
                </a:solidFill>
              </a:rPr>
              <a:t>tối</a:t>
            </a:r>
            <a:r>
              <a:rPr b="1" i="1">
                <a:solidFill>
                  <a:srgbClr val="3333CC"/>
                </a:solidFill>
              </a:rPr>
              <a:t>: (</a:t>
            </a:r>
            <a:r>
              <a:rPr b="1" i="1" err="1">
                <a:solidFill>
                  <a:srgbClr val="3333CC"/>
                </a:solidFill>
              </a:rPr>
              <a:t>Pha</a:t>
            </a:r>
            <a:r>
              <a:rPr b="1" i="1">
                <a:solidFill>
                  <a:srgbClr val="3333CC"/>
                </a:solidFill>
              </a:rPr>
              <a:t> </a:t>
            </a:r>
            <a:r>
              <a:rPr b="1" i="1" err="1">
                <a:solidFill>
                  <a:srgbClr val="3333CC"/>
                </a:solidFill>
              </a:rPr>
              <a:t>cố</a:t>
            </a:r>
            <a:r>
              <a:rPr b="1" i="1">
                <a:solidFill>
                  <a:srgbClr val="3333CC"/>
                </a:solidFill>
              </a:rPr>
              <a:t> </a:t>
            </a:r>
            <a:r>
              <a:rPr b="1" i="1" err="1">
                <a:solidFill>
                  <a:srgbClr val="3333CC"/>
                </a:solidFill>
              </a:rPr>
              <a:t>định</a:t>
            </a:r>
            <a:r>
              <a:rPr b="1" i="1">
                <a:solidFill>
                  <a:srgbClr val="3333CC"/>
                </a:solidFill>
              </a:rPr>
              <a:t> CO</a:t>
            </a:r>
            <a:r>
              <a:rPr b="1" i="1" baseline="-25000">
                <a:solidFill>
                  <a:srgbClr val="3333CC"/>
                </a:solidFill>
              </a:rPr>
              <a:t>2</a:t>
            </a:r>
            <a:r>
              <a:rPr b="1" i="1">
                <a:solidFill>
                  <a:srgbClr val="3333CC"/>
                </a:solidFill>
              </a:rPr>
              <a:t>)</a:t>
            </a:r>
          </a:p>
        </p:txBody>
      </p:sp>
      <p:sp>
        <p:nvSpPr>
          <p:cNvPr id="15364" name="Text Box 15363" descr="Bouquet"/>
          <p:cNvSpPr txBox="1"/>
          <p:nvPr/>
        </p:nvSpPr>
        <p:spPr>
          <a:xfrm>
            <a:off x="1066800" y="838200"/>
            <a:ext cx="1981200" cy="396875"/>
          </a:xfrm>
          <a:prstGeom prst="rect">
            <a:avLst/>
          </a:prstGeom>
          <a:blipFill rotWithShape="1">
            <a:blip r:embed="rId4"/>
          </a:blip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i="1">
                <a:solidFill>
                  <a:srgbClr val="008000"/>
                </a:solidFill>
              </a:rPr>
              <a:t>b. </a:t>
            </a:r>
            <a:r>
              <a:rPr b="1" i="1" err="1">
                <a:solidFill>
                  <a:srgbClr val="008000"/>
                </a:solidFill>
              </a:rPr>
              <a:t>Thực</a:t>
            </a:r>
            <a:r>
              <a:rPr b="1" i="1">
                <a:solidFill>
                  <a:srgbClr val="008000"/>
                </a:solidFill>
              </a:rPr>
              <a:t> </a:t>
            </a:r>
            <a:r>
              <a:rPr b="1" i="1" err="1">
                <a:solidFill>
                  <a:srgbClr val="008000"/>
                </a:solidFill>
              </a:rPr>
              <a:t>vật</a:t>
            </a:r>
            <a:r>
              <a:rPr b="1" i="1">
                <a:solidFill>
                  <a:srgbClr val="008000"/>
                </a:solidFill>
              </a:rPr>
              <a:t> C</a:t>
            </a:r>
            <a:r>
              <a:rPr b="1" i="1" baseline="-25000">
                <a:solidFill>
                  <a:srgbClr val="008000"/>
                </a:solidFill>
              </a:rPr>
              <a:t>4</a:t>
            </a:r>
            <a:r>
              <a:t>: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7092950" y="2438400"/>
            <a:ext cx="1974850" cy="3638550"/>
            <a:chOff x="4125" y="1200"/>
            <a:chExt cx="1539" cy="2452"/>
          </a:xfrm>
        </p:grpSpPr>
        <p:sp>
          <p:nvSpPr>
            <p:cNvPr id="15366" name="Rectangle 8"/>
            <p:cNvSpPr/>
            <p:nvPr/>
          </p:nvSpPr>
          <p:spPr>
            <a:xfrm>
              <a:off x="4125" y="3316"/>
              <a:ext cx="1523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sz="2400">
                  <a:solidFill>
                    <a:srgbClr val="9900CC"/>
                  </a:solidFill>
                </a:rPr>
                <a:t>RAU DỀN</a:t>
              </a:r>
            </a:p>
          </p:txBody>
        </p:sp>
        <p:pic>
          <p:nvPicPr>
            <p:cNvPr id="15367" name="Picture 9" descr="Cay rau den"/>
            <p:cNvPicPr>
              <a:picLocks noChangeAspect="1"/>
            </p:cNvPicPr>
            <p:nvPr/>
          </p:nvPicPr>
          <p:blipFill>
            <a:blip r:embed="rId5">
              <a:lum bright="6000"/>
            </a:blip>
            <a:srcRect l="5348" t="3603" r="8914" b="7770"/>
            <a:stretch>
              <a:fillRect/>
            </a:stretch>
          </p:blipFill>
          <p:spPr>
            <a:xfrm>
              <a:off x="4125" y="1200"/>
              <a:ext cx="1539" cy="211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" name="Group 13"/>
          <p:cNvGrpSpPr/>
          <p:nvPr/>
        </p:nvGrpSpPr>
        <p:grpSpPr>
          <a:xfrm>
            <a:off x="152400" y="2438400"/>
            <a:ext cx="2044700" cy="3514725"/>
            <a:chOff x="52" y="1226"/>
            <a:chExt cx="1968" cy="2442"/>
          </a:xfrm>
        </p:grpSpPr>
        <p:sp>
          <p:nvSpPr>
            <p:cNvPr id="15372" name="Rectangle 14"/>
            <p:cNvSpPr/>
            <p:nvPr/>
          </p:nvSpPr>
          <p:spPr>
            <a:xfrm>
              <a:off x="55" y="3332"/>
              <a:ext cx="1965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sz="2400">
                  <a:solidFill>
                    <a:srgbClr val="9900CC"/>
                  </a:solidFill>
                </a:rPr>
                <a:t>MÍA</a:t>
              </a:r>
            </a:p>
          </p:txBody>
        </p:sp>
        <p:pic>
          <p:nvPicPr>
            <p:cNvPr id="15373" name="Picture 15" descr="http://fig.cox.miami.edu/~cmallery/255/255phts/cr10x19ab.jpg"/>
            <p:cNvPicPr>
              <a:picLocks noChangeAspect="1"/>
            </p:cNvPicPr>
            <p:nvPr/>
          </p:nvPicPr>
          <p:blipFill>
            <a:blip r:embed="rId6">
              <a:lum bright="17999"/>
            </a:blip>
            <a:srcRect l="804" t="1297" r="52365" b="62379"/>
            <a:stretch>
              <a:fillRect/>
            </a:stretch>
          </p:blipFill>
          <p:spPr>
            <a:xfrm>
              <a:off x="52" y="1226"/>
              <a:ext cx="1968" cy="21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378" name="Cloud Callout 15377"/>
          <p:cNvSpPr/>
          <p:nvPr/>
        </p:nvSpPr>
        <p:spPr>
          <a:xfrm>
            <a:off x="3886200" y="533400"/>
            <a:ext cx="4876800" cy="1676400"/>
          </a:xfrm>
          <a:prstGeom prst="cloudCallout">
            <a:avLst>
              <a:gd name="adj1" fmla="val -34375"/>
              <a:gd name="adj2" fmla="val 89963"/>
            </a:avLst>
          </a:prstGeom>
          <a:solidFill>
            <a:srgbClr val="E6CBFD"/>
          </a:solidFill>
          <a:ln w="95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b="1" err="1">
                <a:solidFill>
                  <a:srgbClr val="FF0000"/>
                </a:solidFill>
              </a:rPr>
              <a:t>Loài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 err="1">
                <a:solidFill>
                  <a:srgbClr val="FF0000"/>
                </a:solidFill>
              </a:rPr>
              <a:t>thực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 err="1">
                <a:solidFill>
                  <a:srgbClr val="FF0000"/>
                </a:solidFill>
              </a:rPr>
              <a:t>vật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 err="1">
                <a:solidFill>
                  <a:srgbClr val="FF0000"/>
                </a:solidFill>
              </a:rPr>
              <a:t>nào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 err="1">
                <a:solidFill>
                  <a:srgbClr val="FF0000"/>
                </a:solidFill>
              </a:rPr>
              <a:t>thuộc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 err="1">
                <a:solidFill>
                  <a:srgbClr val="FF0000"/>
                </a:solidFill>
              </a:rPr>
              <a:t>nhóm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 err="1">
                <a:solidFill>
                  <a:srgbClr val="FF0000"/>
                </a:solidFill>
              </a:rPr>
              <a:t>thực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 err="1">
                <a:solidFill>
                  <a:srgbClr val="FF0000"/>
                </a:solidFill>
              </a:rPr>
              <a:t>vật</a:t>
            </a:r>
            <a:r>
              <a:rPr b="1">
                <a:solidFill>
                  <a:srgbClr val="FF0000"/>
                </a:solidFill>
              </a:rPr>
              <a:t> C</a:t>
            </a:r>
            <a:r>
              <a:rPr b="1" baseline="-25000">
                <a:solidFill>
                  <a:srgbClr val="FF0000"/>
                </a:solidFill>
              </a:rPr>
              <a:t>4</a:t>
            </a:r>
            <a:r>
              <a:rPr b="1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15379" name="Group 15378"/>
          <p:cNvGrpSpPr/>
          <p:nvPr/>
        </p:nvGrpSpPr>
        <p:grpSpPr>
          <a:xfrm>
            <a:off x="2286000" y="2438400"/>
            <a:ext cx="2311400" cy="3551238"/>
            <a:chOff x="1776" y="1536"/>
            <a:chExt cx="1456" cy="2237"/>
          </a:xfrm>
        </p:grpSpPr>
        <p:sp>
          <p:nvSpPr>
            <p:cNvPr id="15369" name="Rectangle 11"/>
            <p:cNvSpPr/>
            <p:nvPr/>
          </p:nvSpPr>
          <p:spPr>
            <a:xfrm>
              <a:off x="1776" y="3456"/>
              <a:ext cx="1449" cy="31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sz="2400">
                  <a:solidFill>
                    <a:srgbClr val="9900CC"/>
                  </a:solidFill>
                </a:rPr>
                <a:t>BẮP</a:t>
              </a:r>
            </a:p>
          </p:txBody>
        </p:sp>
        <p:pic>
          <p:nvPicPr>
            <p:cNvPr id="15370" name="Picture 12" descr="http://soilcrop.tamu.edu/photogallery/cornsorghum+/images/corn%20ears.jpg"/>
            <p:cNvPicPr>
              <a:picLocks noChangeAspect="1"/>
            </p:cNvPicPr>
            <p:nvPr/>
          </p:nvPicPr>
          <p:blipFill>
            <a:blip r:embed="rId7"/>
            <a:srcRect t="2406"/>
            <a:stretch>
              <a:fillRect/>
            </a:stretch>
          </p:blipFill>
          <p:spPr>
            <a:xfrm>
              <a:off x="1791" y="1536"/>
              <a:ext cx="1441" cy="194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5382" name="Group 15381"/>
          <p:cNvGrpSpPr/>
          <p:nvPr/>
        </p:nvGrpSpPr>
        <p:grpSpPr>
          <a:xfrm>
            <a:off x="4724400" y="2438400"/>
            <a:ext cx="2209800" cy="3519488"/>
            <a:chOff x="3216" y="1536"/>
            <a:chExt cx="1218" cy="2217"/>
          </a:xfrm>
        </p:grpSpPr>
        <p:pic>
          <p:nvPicPr>
            <p:cNvPr id="15380" name="Picture 15379" descr="cay  bo bo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16" y="1536"/>
              <a:ext cx="1218" cy="19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81" name="Text Box 15380"/>
            <p:cNvSpPr txBox="1"/>
            <p:nvPr/>
          </p:nvSpPr>
          <p:spPr>
            <a:xfrm>
              <a:off x="3216" y="3465"/>
              <a:ext cx="120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>
                  <a:solidFill>
                    <a:srgbClr val="990099"/>
                  </a:solidFill>
                </a:rPr>
                <a:t> </a:t>
              </a:r>
              <a:r>
                <a:rPr sz="2400">
                  <a:solidFill>
                    <a:srgbClr val="9900CC"/>
                  </a:solidFill>
                </a:rPr>
                <a:t>CAO LƯƠNG</a:t>
              </a:r>
            </a:p>
          </p:txBody>
        </p:sp>
      </p:grp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1106</Words>
  <Application>Microsoft Office PowerPoint</Application>
  <PresentationFormat>On-screen Show (4:3)</PresentationFormat>
  <Paragraphs>136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VNI-Heather</vt:lpstr>
      <vt:lpstr>Wingdings</vt:lpstr>
      <vt:lpstr>Times New Roman</vt:lpstr>
      <vt:lpstr>VNI-Auchon</vt:lpstr>
      <vt:lpstr>VNI-Times</vt:lpstr>
      <vt:lpstr>Wingdings 3</vt:lpstr>
      <vt:lpstr>VNI-Commerce</vt:lpstr>
      <vt:lpstr>VNI-Duff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PhuLong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QuocKhang</dc:creator>
  <cp:lastModifiedBy>Steven</cp:lastModifiedBy>
  <cp:revision>95</cp:revision>
  <dcterms:created xsi:type="dcterms:W3CDTF">2008-07-02T10:17:00Z</dcterms:created>
  <dcterms:modified xsi:type="dcterms:W3CDTF">2021-11-14T10:19:06Z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8653032AACDB4CCEA9E0E4BD6948B397</vt:lpwstr>
  </property>
  <property fmtid="{D5CDD505-2E9C-101B-9397-08002B2CF9AE}" pid="3" name="KSOProductBuildVer">
    <vt:lpwstr>1033-11.2.0.10351</vt:lpwstr>
  </property>
</Properties>
</file>