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40" r:id="rId3"/>
    <p:sldId id="365" r:id="rId4"/>
    <p:sldId id="341" r:id="rId5"/>
    <p:sldId id="397" r:id="rId6"/>
    <p:sldId id="343" r:id="rId7"/>
    <p:sldId id="378" r:id="rId8"/>
    <p:sldId id="379" r:id="rId9"/>
    <p:sldId id="344" r:id="rId10"/>
    <p:sldId id="345" r:id="rId11"/>
    <p:sldId id="346" r:id="rId12"/>
    <p:sldId id="393" r:id="rId13"/>
    <p:sldId id="394" r:id="rId14"/>
    <p:sldId id="374" r:id="rId15"/>
    <p:sldId id="375" r:id="rId16"/>
    <p:sldId id="376" r:id="rId17"/>
    <p:sldId id="398" r:id="rId18"/>
    <p:sldId id="399" r:id="rId19"/>
    <p:sldId id="380" r:id="rId20"/>
    <p:sldId id="400" r:id="rId21"/>
    <p:sldId id="401" r:id="rId22"/>
    <p:sldId id="403" r:id="rId23"/>
    <p:sldId id="407" r:id="rId24"/>
    <p:sldId id="405" r:id="rId25"/>
    <p:sldId id="406" r:id="rId26"/>
    <p:sldId id="355" r:id="rId27"/>
    <p:sldId id="387" r:id="rId28"/>
    <p:sldId id="388" r:id="rId29"/>
    <p:sldId id="356" r:id="rId30"/>
    <p:sldId id="359" r:id="rId31"/>
    <p:sldId id="357" r:id="rId32"/>
    <p:sldId id="358" r:id="rId33"/>
    <p:sldId id="360" r:id="rId34"/>
    <p:sldId id="366" r:id="rId35"/>
    <p:sldId id="408" r:id="rId36"/>
    <p:sldId id="409" r:id="rId37"/>
    <p:sldId id="410" r:id="rId38"/>
    <p:sldId id="411" r:id="rId39"/>
    <p:sldId id="417" r:id="rId40"/>
    <p:sldId id="413" r:id="rId41"/>
    <p:sldId id="414" r:id="rId42"/>
    <p:sldId id="412" r:id="rId4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366"/>
    <a:srgbClr val="FF0066"/>
    <a:srgbClr val="0000CC"/>
    <a:srgbClr val="FF5050"/>
    <a:srgbClr val="FFFF00"/>
    <a:srgbClr val="FF3399"/>
    <a:srgbClr val="00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07"/>
    <p:restoredTop sz="94728"/>
  </p:normalViewPr>
  <p:slideViewPr>
    <p:cSldViewPr showGuides="1">
      <p:cViewPr>
        <p:scale>
          <a:sx n="77" d="100"/>
          <a:sy n="77" d="100"/>
        </p:scale>
        <p:origin x="-1110" y="-72"/>
      </p:cViewPr>
      <p:guideLst>
        <p:guide orient="horz" pos="2136"/>
        <p:guide pos="2880"/>
      </p:guideLst>
    </p:cSldViewPr>
  </p:slideViewPr>
  <p:notesTextViewPr>
    <p:cViewPr>
      <p:scale>
        <a:sx n="100" d="100"/>
        <a:sy n="100" d="100"/>
      </p:scale>
      <p:origin x="0" y="0"/>
    </p:cViewPr>
  </p:notesTextViewPr>
  <p:sorterViewPr showFormatting="0">
    <p:cViewPr>
      <p:scale>
        <a:sx n="66" d="100"/>
        <a:sy n="66" d="100"/>
      </p:scale>
      <p:origin x="0" y="469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07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108"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3175" y="4267200"/>
            <a:ext cx="9140825" cy="2590800"/>
            <a:chOff x="2" y="2688"/>
            <a:chExt cx="5758" cy="1632"/>
          </a:xfrm>
        </p:grpSpPr>
        <p:sp>
          <p:nvSpPr>
            <p:cNvPr id="2056" name="Freeform 3"/>
            <p:cNvSpPr/>
            <p:nvPr/>
          </p:nvSpPr>
          <p:spPr>
            <a:xfrm>
              <a:off x="2" y="2688"/>
              <a:ext cx="5758" cy="1632"/>
            </a:xfrm>
            <a:custGeom>
              <a:avLst/>
              <a:gdLst/>
              <a:ahLst/>
              <a:cxnLst>
                <a:cxn ang="0">
                  <a:pos x="5776" y="617"/>
                </a:cxn>
                <a:cxn ang="0">
                  <a:pos x="0" y="617"/>
                </a:cxn>
                <a:cxn ang="0">
                  <a:pos x="0" y="0"/>
                </a:cxn>
                <a:cxn ang="0">
                  <a:pos x="5776" y="0"/>
                </a:cxn>
                <a:cxn ang="0">
                  <a:pos x="5776" y="617"/>
                </a:cxn>
                <a:cxn ang="0">
                  <a:pos x="5776" y="617"/>
                </a:cxn>
              </a:cxnLst>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en-US"/>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02" name="Freeform 29"/>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p>
                <a:endParaRPr lang="en-US"/>
              </a:p>
            </p:txBody>
          </p:sp>
          <p:sp>
            <p:nvSpPr>
              <p:cNvPr id="2103" name="Freeform 30"/>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p>
                <a:endParaRPr lang="en-US"/>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07" name="Freeform 34"/>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p>
                <a:endParaRPr lang="en-US"/>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80" name="Freeform 43"/>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p>
                <a:endParaRPr lang="en-US"/>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060" name="Group 53"/>
            <p:cNvGrpSpPr/>
            <p:nvPr userDrawn="1"/>
          </p:nvGrpSpPr>
          <p:grpSpPr>
            <a:xfrm>
              <a:off x="5280" y="3024"/>
              <a:ext cx="425" cy="258"/>
              <a:chOff x="5280" y="3024"/>
              <a:chExt cx="425" cy="258"/>
            </a:xfrm>
          </p:grpSpPr>
          <p:sp>
            <p:nvSpPr>
              <p:cNvPr id="2061" name="Freeform 54"/>
              <p:cNvSpPr/>
              <p:nvPr/>
            </p:nvSpPr>
            <p:spPr>
              <a:xfrm>
                <a:off x="5280" y="3186"/>
                <a:ext cx="383" cy="96"/>
              </a:xfrm>
              <a:custGeom>
                <a:avLst/>
                <a:gdLst/>
                <a:ahLst/>
                <a:cxnLst>
                  <a:cxn ang="0">
                    <a:pos x="211" y="96"/>
                  </a:cxn>
                  <a:cxn ang="0">
                    <a:pos x="143" y="90"/>
                  </a:cxn>
                  <a:cxn ang="0">
                    <a:pos x="83" y="66"/>
                  </a:cxn>
                  <a:cxn ang="0">
                    <a:pos x="35" y="36"/>
                  </a:cxn>
                  <a:cxn ang="0">
                    <a:pos x="6" y="0"/>
                  </a:cxn>
                  <a:cxn ang="0">
                    <a:pos x="0" y="6"/>
                  </a:cxn>
                  <a:cxn ang="0">
                    <a:pos x="29" y="42"/>
                  </a:cxn>
                  <a:cxn ang="0">
                    <a:pos x="77" y="72"/>
                  </a:cxn>
                  <a:cxn ang="0">
                    <a:pos x="137" y="90"/>
                  </a:cxn>
                  <a:cxn ang="0">
                    <a:pos x="211" y="96"/>
                  </a:cxn>
                  <a:cxn ang="0">
                    <a:pos x="265" y="90"/>
                  </a:cxn>
                  <a:cxn ang="0">
                    <a:pos x="313" y="84"/>
                  </a:cxn>
                  <a:cxn ang="0">
                    <a:pos x="354" y="66"/>
                  </a:cxn>
                  <a:cxn ang="0">
                    <a:pos x="384" y="42"/>
                  </a:cxn>
                  <a:cxn ang="0">
                    <a:pos x="378" y="42"/>
                  </a:cxn>
                  <a:cxn ang="0">
                    <a:pos x="348" y="66"/>
                  </a:cxn>
                  <a:cxn ang="0">
                    <a:pos x="307" y="78"/>
                  </a:cxn>
                  <a:cxn ang="0">
                    <a:pos x="265" y="90"/>
                  </a:cxn>
                  <a:cxn ang="0">
                    <a:pos x="211" y="96"/>
                  </a:cxn>
                  <a:cxn ang="0">
                    <a:pos x="211" y="96"/>
                  </a:cxn>
                </a:cxnLst>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2062" name="Freeform 55"/>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2063" name="Freeform 56"/>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2064" name="Freeform 57"/>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2065" name="Freeform 58"/>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en-US"/>
              </a:p>
            </p:txBody>
          </p:sp>
          <p:sp>
            <p:nvSpPr>
              <p:cNvPr id="2066" name="Freeform 59"/>
              <p:cNvSpPr/>
              <p:nvPr/>
            </p:nvSpPr>
            <p:spPr>
              <a:xfrm>
                <a:off x="5489" y="3042"/>
                <a:ext cx="186" cy="210"/>
              </a:xfrm>
              <a:custGeom>
                <a:avLst/>
                <a:gdLst/>
                <a:ahLst/>
                <a:cxnLst>
                  <a:cxn ang="0">
                    <a:pos x="0" y="6"/>
                  </a:cxn>
                  <a:cxn ang="0">
                    <a:pos x="66" y="12"/>
                  </a:cxn>
                  <a:cxn ang="0">
                    <a:pos x="121" y="36"/>
                  </a:cxn>
                  <a:cxn ang="0">
                    <a:pos x="157" y="72"/>
                  </a:cxn>
                  <a:cxn ang="0">
                    <a:pos x="163" y="90"/>
                  </a:cxn>
                  <a:cxn ang="0">
                    <a:pos x="169" y="114"/>
                  </a:cxn>
                  <a:cxn ang="0">
                    <a:pos x="163" y="138"/>
                  </a:cxn>
                  <a:cxn ang="0">
                    <a:pos x="151" y="162"/>
                  </a:cxn>
                  <a:cxn ang="0">
                    <a:pos x="121" y="180"/>
                  </a:cxn>
                  <a:cxn ang="0">
                    <a:pos x="90" y="198"/>
                  </a:cxn>
                  <a:cxn ang="0">
                    <a:pos x="98" y="210"/>
                  </a:cxn>
                  <a:cxn ang="0">
                    <a:pos x="133" y="192"/>
                  </a:cxn>
                  <a:cxn ang="0">
                    <a:pos x="163" y="168"/>
                  </a:cxn>
                  <a:cxn ang="0">
                    <a:pos x="181" y="144"/>
                  </a:cxn>
                  <a:cxn ang="0">
                    <a:pos x="187" y="114"/>
                  </a:cxn>
                  <a:cxn ang="0">
                    <a:pos x="181" y="90"/>
                  </a:cxn>
                  <a:cxn ang="0">
                    <a:pos x="175" y="66"/>
                  </a:cxn>
                  <a:cxn ang="0">
                    <a:pos x="157" y="48"/>
                  </a:cxn>
                  <a:cxn ang="0">
                    <a:pos x="133" y="30"/>
                  </a:cxn>
                  <a:cxn ang="0">
                    <a:pos x="72" y="6"/>
                  </a:cxn>
                  <a:cxn ang="0">
                    <a:pos x="0" y="0"/>
                  </a:cxn>
                  <a:cxn ang="0">
                    <a:pos x="0" y="6"/>
                  </a:cxn>
                  <a:cxn ang="0">
                    <a:pos x="0" y="6"/>
                  </a:cxn>
                  <a:cxn ang="0">
                    <a:pos x="0" y="6"/>
                  </a:cxn>
                </a:cxnLst>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en-US"/>
              </a:p>
            </p:txBody>
          </p:sp>
          <p:sp>
            <p:nvSpPr>
              <p:cNvPr id="2067" name="Freeform 60"/>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grpSp>
            <p:nvGrpSpPr>
              <p:cNvPr id="2068" name="Group 61"/>
              <p:cNvGrpSpPr/>
              <p:nvPr/>
            </p:nvGrpSpPr>
            <p:grpSpPr>
              <a:xfrm>
                <a:off x="5381" y="3085"/>
                <a:ext cx="227" cy="132"/>
                <a:chOff x="5381" y="3085"/>
                <a:chExt cx="227" cy="132"/>
              </a:xfrm>
            </p:grpSpPr>
            <p:sp>
              <p:nvSpPr>
                <p:cNvPr id="2069" name="Oval 62"/>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p>
                  <a:pPr lvl="0" eaLnBrk="1" hangingPunct="1"/>
                  <a:endParaRPr dirty="0">
                    <a:latin typeface="Arial" panose="020B0604020202020204" pitchFamily="34" charset="0"/>
                  </a:endParaRPr>
                </a:p>
              </p:txBody>
            </p:sp>
            <p:sp>
              <p:nvSpPr>
                <p:cNvPr id="2070" name="Oval 63"/>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p>
                  <a:pPr lvl="0" eaLnBrk="1" hangingPunct="1"/>
                  <a:endParaRPr dirty="0">
                    <a:latin typeface="Arial" panose="020B0604020202020204" pitchFamily="34" charset="0"/>
                  </a:endParaRPr>
                </a:p>
              </p:txBody>
            </p:sp>
            <p:sp>
              <p:nvSpPr>
                <p:cNvPr id="2071" name="Oval 64"/>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p>
                  <a:pPr lvl="0" eaLnBrk="1" hangingPunct="1"/>
                  <a:endParaRPr dirty="0">
                    <a:latin typeface="Arial" panose="020B0604020202020204" pitchFamily="34" charset="0"/>
                  </a:endParaRPr>
                </a:p>
              </p:txBody>
            </p:sp>
            <p:sp>
              <p:nvSpPr>
                <p:cNvPr id="2072" name="Oval 65"/>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p>
                  <a:pPr lvl="0" eaLnBrk="1" hangingPunct="1"/>
                  <a:endParaRPr dirty="0">
                    <a:latin typeface="Arial" panose="020B0604020202020204" pitchFamily="34" charset="0"/>
                  </a:endParaRPr>
                </a:p>
              </p:txBody>
            </p:sp>
          </p:grpSp>
        </p:grpSp>
      </p:grpSp>
      <p:sp>
        <p:nvSpPr>
          <p:cNvPr id="1014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vi-VN"/>
              <a:t>Click to edit Master title style</a:t>
            </a:r>
            <a:endParaRPr lang="vi-VN"/>
          </a:p>
        </p:txBody>
      </p:sp>
      <p:sp>
        <p:nvSpPr>
          <p:cNvPr id="1014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r>
              <a:rPr lang="vi-VN"/>
              <a:t>Click to edit Master subtitle style</a:t>
            </a:r>
            <a:endParaRPr lang="vi-VN"/>
          </a:p>
        </p:txBody>
      </p:sp>
      <p:sp>
        <p:nvSpPr>
          <p:cNvPr id="136" name="Rectangle 68"/>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37" name="Rectangle 69"/>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38" name="Rectangle 70"/>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algn="r">
              <a:buNone/>
            </a:pPr>
            <a:fld id="{9A0DB2DC-4C9A-4742-B13C-FB6460FD3503}" type="slidenum">
              <a:rPr lang="vi-VN" altLang="x-none" dirty="0">
                <a:effectLst>
                  <a:outerShdw blurRad="38100" dist="38100" dir="2700000">
                    <a:srgbClr val="FFFFFF"/>
                  </a:outerShdw>
                </a:effectLst>
              </a:rPr>
            </a:fld>
            <a:endParaRPr lang="vi-VN" altLang="x-none" dirty="0">
              <a:effectLst>
                <a:outerShdw blurRad="38100" dist="38100" dir="2700000">
                  <a:srgbClr val="FFFFFF"/>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Char char="Ø"/>
              <a:defRPr/>
            </a:pPr>
            <a:endParaRPr kumimoji="0" lang="en-US" sz="3200" b="0"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0354" name="Freeform 2"/>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027" name="Group 3"/>
          <p:cNvGrpSpPr/>
          <p:nvPr/>
        </p:nvGrpSpPr>
        <p:grpSpPr>
          <a:xfrm>
            <a:off x="3175" y="4267200"/>
            <a:ext cx="9140825" cy="2590800"/>
            <a:chOff x="2" y="2688"/>
            <a:chExt cx="5758" cy="1632"/>
          </a:xfrm>
        </p:grpSpPr>
        <p:sp>
          <p:nvSpPr>
            <p:cNvPr id="1033" name="Freeform 4"/>
            <p:cNvSpPr/>
            <p:nvPr/>
          </p:nvSpPr>
          <p:spPr>
            <a:xfrm>
              <a:off x="2" y="2688"/>
              <a:ext cx="5758" cy="1632"/>
            </a:xfrm>
            <a:custGeom>
              <a:avLst/>
              <a:gdLst/>
              <a:ahLst/>
              <a:cxnLst>
                <a:cxn ang="0">
                  <a:pos x="5776" y="617"/>
                </a:cxn>
                <a:cxn ang="0">
                  <a:pos x="0" y="617"/>
                </a:cxn>
                <a:cxn ang="0">
                  <a:pos x="0" y="0"/>
                </a:cxn>
                <a:cxn ang="0">
                  <a:pos x="5776" y="0"/>
                </a:cxn>
                <a:cxn ang="0">
                  <a:pos x="5776" y="617"/>
                </a:cxn>
                <a:cxn ang="0">
                  <a:pos x="5776" y="617"/>
                </a:cxn>
              </a:cxnLst>
              <a:pathLst>
                <a:path w="5740" h="4316">
                  <a:moveTo>
                    <a:pt x="5740" y="4316"/>
                  </a:moveTo>
                  <a:lnTo>
                    <a:pt x="0" y="4316"/>
                  </a:lnTo>
                  <a:lnTo>
                    <a:pt x="0" y="0"/>
                  </a:lnTo>
                  <a:lnTo>
                    <a:pt x="5740" y="0"/>
                  </a:lnTo>
                  <a:lnTo>
                    <a:pt x="5740" y="431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en-US"/>
            </a:p>
          </p:txBody>
        </p:sp>
        <p:grpSp>
          <p:nvGrpSpPr>
            <p:cNvPr id="1034" name="Group 5"/>
            <p:cNvGrpSpPr/>
            <p:nvPr userDrawn="1"/>
          </p:nvGrpSpPr>
          <p:grpSpPr>
            <a:xfrm>
              <a:off x="3528" y="3715"/>
              <a:ext cx="792" cy="521"/>
              <a:chOff x="3527" y="3715"/>
              <a:chExt cx="792" cy="521"/>
            </a:xfrm>
          </p:grpSpPr>
          <p:sp>
            <p:nvSpPr>
              <p:cNvPr id="10035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5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3"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4"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5"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6"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7"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6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035" name="Group 17"/>
            <p:cNvGrpSpPr/>
            <p:nvPr userDrawn="1"/>
          </p:nvGrpSpPr>
          <p:grpSpPr>
            <a:xfrm>
              <a:off x="1776" y="3631"/>
              <a:ext cx="1626" cy="683"/>
              <a:chOff x="1776" y="3631"/>
              <a:chExt cx="1626" cy="683"/>
            </a:xfrm>
          </p:grpSpPr>
          <p:sp>
            <p:nvSpPr>
              <p:cNvPr id="10037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8"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79"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80"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81"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79" name="Freeform 30"/>
              <p:cNvSpPr/>
              <p:nvPr/>
            </p:nvSpPr>
            <p:spPr>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alpha val="100000"/>
                </a:schemeClr>
              </a:solidFill>
              <a:ln w="9525">
                <a:noFill/>
              </a:ln>
            </p:spPr>
            <p:txBody>
              <a:bodyPr/>
              <a:p>
                <a:endParaRPr lang="en-US"/>
              </a:p>
            </p:txBody>
          </p:sp>
          <p:sp>
            <p:nvSpPr>
              <p:cNvPr id="1080" name="Freeform 31"/>
              <p:cNvSpPr/>
              <p:nvPr/>
            </p:nvSpPr>
            <p:spPr>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alpha val="100000"/>
                </a:schemeClr>
              </a:solidFill>
              <a:ln w="9525">
                <a:noFill/>
              </a:ln>
            </p:spPr>
            <p:txBody>
              <a:bodyPr/>
              <a:p>
                <a:endParaRPr lang="en-US"/>
              </a:p>
            </p:txBody>
          </p:sp>
          <p:sp>
            <p:nvSpPr>
              <p:cNvPr id="100384"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85"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86"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84" name="Freeform 35"/>
              <p:cNvSpPr/>
              <p:nvPr/>
            </p:nvSpPr>
            <p:spPr>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alpha val="100000"/>
                </a:schemeClr>
              </a:solidFill>
              <a:ln w="9525">
                <a:noFill/>
              </a:ln>
            </p:spPr>
            <p:txBody>
              <a:bodyPr/>
              <a:p>
                <a:endParaRPr lang="en-US"/>
              </a:p>
            </p:txBody>
          </p:sp>
        </p:grpSp>
        <p:grpSp>
          <p:nvGrpSpPr>
            <p:cNvPr id="1036" name="Group 36"/>
            <p:cNvGrpSpPr/>
            <p:nvPr userDrawn="1"/>
          </p:nvGrpSpPr>
          <p:grpSpPr>
            <a:xfrm>
              <a:off x="4128" y="3360"/>
              <a:ext cx="1351" cy="821"/>
              <a:chOff x="4128" y="3360"/>
              <a:chExt cx="1351" cy="821"/>
            </a:xfrm>
          </p:grpSpPr>
          <p:sp>
            <p:nvSpPr>
              <p:cNvPr id="10038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0"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1"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2"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3"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4"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5"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7" name="Freeform 44"/>
              <p:cNvSpPr/>
              <p:nvPr/>
            </p:nvSpPr>
            <p:spPr>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alpha val="100000"/>
                </a:schemeClr>
              </a:solidFill>
              <a:ln w="9525">
                <a:noFill/>
              </a:ln>
            </p:spPr>
            <p:txBody>
              <a:bodyPr/>
              <a:p>
                <a:endParaRPr lang="en-US"/>
              </a:p>
            </p:txBody>
          </p:sp>
          <p:sp>
            <p:nvSpPr>
              <p:cNvPr id="100397"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8"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399"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40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40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40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40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40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40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037" name="Group 54"/>
            <p:cNvGrpSpPr/>
            <p:nvPr userDrawn="1"/>
          </p:nvGrpSpPr>
          <p:grpSpPr>
            <a:xfrm>
              <a:off x="5280" y="3024"/>
              <a:ext cx="425" cy="258"/>
              <a:chOff x="5280" y="3024"/>
              <a:chExt cx="425" cy="258"/>
            </a:xfrm>
          </p:grpSpPr>
          <p:sp>
            <p:nvSpPr>
              <p:cNvPr id="1038" name="Freeform 55"/>
              <p:cNvSpPr/>
              <p:nvPr/>
            </p:nvSpPr>
            <p:spPr>
              <a:xfrm>
                <a:off x="5280" y="3186"/>
                <a:ext cx="383" cy="96"/>
              </a:xfrm>
              <a:custGeom>
                <a:avLst/>
                <a:gdLst/>
                <a:ahLst/>
                <a:cxnLst>
                  <a:cxn ang="0">
                    <a:pos x="211" y="96"/>
                  </a:cxn>
                  <a:cxn ang="0">
                    <a:pos x="143" y="90"/>
                  </a:cxn>
                  <a:cxn ang="0">
                    <a:pos x="83" y="66"/>
                  </a:cxn>
                  <a:cxn ang="0">
                    <a:pos x="35" y="36"/>
                  </a:cxn>
                  <a:cxn ang="0">
                    <a:pos x="6" y="0"/>
                  </a:cxn>
                  <a:cxn ang="0">
                    <a:pos x="0" y="6"/>
                  </a:cxn>
                  <a:cxn ang="0">
                    <a:pos x="29" y="42"/>
                  </a:cxn>
                  <a:cxn ang="0">
                    <a:pos x="77" y="72"/>
                  </a:cxn>
                  <a:cxn ang="0">
                    <a:pos x="137" y="90"/>
                  </a:cxn>
                  <a:cxn ang="0">
                    <a:pos x="211" y="96"/>
                  </a:cxn>
                  <a:cxn ang="0">
                    <a:pos x="265" y="90"/>
                  </a:cxn>
                  <a:cxn ang="0">
                    <a:pos x="313" y="84"/>
                  </a:cxn>
                  <a:cxn ang="0">
                    <a:pos x="354" y="66"/>
                  </a:cxn>
                  <a:cxn ang="0">
                    <a:pos x="384" y="42"/>
                  </a:cxn>
                  <a:cxn ang="0">
                    <a:pos x="378" y="42"/>
                  </a:cxn>
                  <a:cxn ang="0">
                    <a:pos x="348" y="66"/>
                  </a:cxn>
                  <a:cxn ang="0">
                    <a:pos x="307" y="78"/>
                  </a:cxn>
                  <a:cxn ang="0">
                    <a:pos x="265" y="90"/>
                  </a:cxn>
                  <a:cxn ang="0">
                    <a:pos x="211" y="96"/>
                  </a:cxn>
                  <a:cxn ang="0">
                    <a:pos x="211" y="96"/>
                  </a:cxn>
                </a:cxnLst>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1039" name="Freeform 56"/>
              <p:cNvSpPr/>
              <p:nvPr/>
            </p:nvSpPr>
            <p:spPr>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1040" name="Freeform 57"/>
              <p:cNvSpPr/>
              <p:nvPr/>
            </p:nvSpPr>
            <p:spPr>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1041" name="Freeform 58"/>
              <p:cNvSpPr/>
              <p:nvPr/>
            </p:nvSpPr>
            <p:spPr>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sp>
            <p:nvSpPr>
              <p:cNvPr id="1042" name="Freeform 59"/>
              <p:cNvSpPr/>
              <p:nvPr/>
            </p:nvSpPr>
            <p:spPr>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en-US"/>
              </a:p>
            </p:txBody>
          </p:sp>
          <p:sp>
            <p:nvSpPr>
              <p:cNvPr id="1043" name="Freeform 60"/>
              <p:cNvSpPr/>
              <p:nvPr/>
            </p:nvSpPr>
            <p:spPr>
              <a:xfrm>
                <a:off x="5489" y="3042"/>
                <a:ext cx="186" cy="210"/>
              </a:xfrm>
              <a:custGeom>
                <a:avLst/>
                <a:gdLst/>
                <a:ahLst/>
                <a:cxnLst>
                  <a:cxn ang="0">
                    <a:pos x="0" y="6"/>
                  </a:cxn>
                  <a:cxn ang="0">
                    <a:pos x="66" y="12"/>
                  </a:cxn>
                  <a:cxn ang="0">
                    <a:pos x="121" y="36"/>
                  </a:cxn>
                  <a:cxn ang="0">
                    <a:pos x="157" y="72"/>
                  </a:cxn>
                  <a:cxn ang="0">
                    <a:pos x="163" y="90"/>
                  </a:cxn>
                  <a:cxn ang="0">
                    <a:pos x="169" y="114"/>
                  </a:cxn>
                  <a:cxn ang="0">
                    <a:pos x="163" y="138"/>
                  </a:cxn>
                  <a:cxn ang="0">
                    <a:pos x="151" y="162"/>
                  </a:cxn>
                  <a:cxn ang="0">
                    <a:pos x="121" y="180"/>
                  </a:cxn>
                  <a:cxn ang="0">
                    <a:pos x="90" y="198"/>
                  </a:cxn>
                  <a:cxn ang="0">
                    <a:pos x="98" y="210"/>
                  </a:cxn>
                  <a:cxn ang="0">
                    <a:pos x="133" y="192"/>
                  </a:cxn>
                  <a:cxn ang="0">
                    <a:pos x="163" y="168"/>
                  </a:cxn>
                  <a:cxn ang="0">
                    <a:pos x="181" y="144"/>
                  </a:cxn>
                  <a:cxn ang="0">
                    <a:pos x="187" y="114"/>
                  </a:cxn>
                  <a:cxn ang="0">
                    <a:pos x="181" y="90"/>
                  </a:cxn>
                  <a:cxn ang="0">
                    <a:pos x="175" y="66"/>
                  </a:cxn>
                  <a:cxn ang="0">
                    <a:pos x="157" y="48"/>
                  </a:cxn>
                  <a:cxn ang="0">
                    <a:pos x="133" y="30"/>
                  </a:cxn>
                  <a:cxn ang="0">
                    <a:pos x="72" y="6"/>
                  </a:cxn>
                  <a:cxn ang="0">
                    <a:pos x="0" y="0"/>
                  </a:cxn>
                  <a:cxn ang="0">
                    <a:pos x="0" y="6"/>
                  </a:cxn>
                  <a:cxn ang="0">
                    <a:pos x="0" y="6"/>
                  </a:cxn>
                  <a:cxn ang="0">
                    <a:pos x="0" y="6"/>
                  </a:cxn>
                </a:cxnLst>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en-US"/>
              </a:p>
            </p:txBody>
          </p:sp>
          <p:sp>
            <p:nvSpPr>
              <p:cNvPr id="1044" name="Freeform 61"/>
              <p:cNvSpPr>
                <a:spLocks noEditPoints="1"/>
              </p:cNvSpPr>
              <p:nvPr/>
            </p:nvSpPr>
            <p:spPr>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alpha val="100000"/>
                    </a:schemeClr>
                  </a:gs>
                  <a:gs pos="100000">
                    <a:schemeClr val="bg1">
                      <a:alpha val="100000"/>
                    </a:schemeClr>
                  </a:gs>
                </a:gsLst>
                <a:lin ang="5400000" scaled="1"/>
                <a:tileRect/>
              </a:gradFill>
              <a:ln w="9525">
                <a:noFill/>
              </a:ln>
            </p:spPr>
            <p:txBody>
              <a:bodyPr/>
              <a:p>
                <a:endParaRPr lang="en-US"/>
              </a:p>
            </p:txBody>
          </p:sp>
          <p:grpSp>
            <p:nvGrpSpPr>
              <p:cNvPr id="1045" name="Group 62"/>
              <p:cNvGrpSpPr/>
              <p:nvPr/>
            </p:nvGrpSpPr>
            <p:grpSpPr>
              <a:xfrm>
                <a:off x="5381" y="3085"/>
                <a:ext cx="227" cy="132"/>
                <a:chOff x="5381" y="3085"/>
                <a:chExt cx="227" cy="132"/>
              </a:xfrm>
            </p:grpSpPr>
            <p:sp>
              <p:nvSpPr>
                <p:cNvPr id="1046" name="Oval 63"/>
                <p:cNvSpPr/>
                <p:nvPr userDrawn="1"/>
              </p:nvSpPr>
              <p:spPr>
                <a:xfrm>
                  <a:off x="5381" y="3085"/>
                  <a:ext cx="227" cy="132"/>
                </a:xfrm>
                <a:prstGeom prst="ellipse">
                  <a:avLst/>
                </a:prstGeom>
                <a:gradFill rotWithShape="0">
                  <a:gsLst>
                    <a:gs pos="0">
                      <a:schemeClr val="bg1"/>
                    </a:gs>
                    <a:gs pos="100000">
                      <a:schemeClr val="accent2"/>
                    </a:gs>
                  </a:gsLst>
                  <a:lin ang="5400000" scaled="1"/>
                  <a:tileRect/>
                </a:gradFill>
                <a:ln w="9525">
                  <a:noFill/>
                </a:ln>
              </p:spPr>
              <p:txBody>
                <a:bodyPr/>
                <a:p>
                  <a:pPr lvl="0" eaLnBrk="1" hangingPunct="1"/>
                  <a:endParaRPr dirty="0">
                    <a:latin typeface="Arial" panose="020B0604020202020204" pitchFamily="34" charset="0"/>
                  </a:endParaRPr>
                </a:p>
              </p:txBody>
            </p:sp>
            <p:sp>
              <p:nvSpPr>
                <p:cNvPr id="1047" name="Oval 64"/>
                <p:cNvSpPr/>
                <p:nvPr userDrawn="1"/>
              </p:nvSpPr>
              <p:spPr>
                <a:xfrm>
                  <a:off x="5403" y="3099"/>
                  <a:ext cx="182" cy="102"/>
                </a:xfrm>
                <a:prstGeom prst="ellipse">
                  <a:avLst/>
                </a:prstGeom>
                <a:gradFill rotWithShape="0">
                  <a:gsLst>
                    <a:gs pos="0">
                      <a:schemeClr val="accent2"/>
                    </a:gs>
                    <a:gs pos="100000">
                      <a:schemeClr val="bg1"/>
                    </a:gs>
                  </a:gsLst>
                  <a:lin ang="5400000" scaled="1"/>
                  <a:tileRect/>
                </a:gradFill>
                <a:ln w="9525">
                  <a:noFill/>
                </a:ln>
              </p:spPr>
              <p:txBody>
                <a:bodyPr/>
                <a:p>
                  <a:pPr lvl="0" eaLnBrk="1" hangingPunct="1"/>
                  <a:endParaRPr dirty="0">
                    <a:latin typeface="Arial" panose="020B0604020202020204" pitchFamily="34" charset="0"/>
                  </a:endParaRPr>
                </a:p>
              </p:txBody>
            </p:sp>
            <p:sp>
              <p:nvSpPr>
                <p:cNvPr id="1048" name="Oval 65"/>
                <p:cNvSpPr/>
                <p:nvPr userDrawn="1"/>
              </p:nvSpPr>
              <p:spPr>
                <a:xfrm>
                  <a:off x="5431" y="3109"/>
                  <a:ext cx="125" cy="82"/>
                </a:xfrm>
                <a:prstGeom prst="ellipse">
                  <a:avLst/>
                </a:prstGeom>
                <a:gradFill rotWithShape="0">
                  <a:gsLst>
                    <a:gs pos="0">
                      <a:schemeClr val="bg1"/>
                    </a:gs>
                    <a:gs pos="100000">
                      <a:schemeClr val="accent2"/>
                    </a:gs>
                  </a:gsLst>
                  <a:lin ang="5400000" scaled="1"/>
                  <a:tileRect/>
                </a:gradFill>
                <a:ln w="9525">
                  <a:noFill/>
                </a:ln>
              </p:spPr>
              <p:txBody>
                <a:bodyPr/>
                <a:p>
                  <a:pPr lvl="0" eaLnBrk="1" hangingPunct="1"/>
                  <a:endParaRPr dirty="0">
                    <a:latin typeface="Arial" panose="020B0604020202020204" pitchFamily="34" charset="0"/>
                  </a:endParaRPr>
                </a:p>
              </p:txBody>
            </p:sp>
            <p:sp>
              <p:nvSpPr>
                <p:cNvPr id="1049" name="Oval 66"/>
                <p:cNvSpPr/>
                <p:nvPr userDrawn="1"/>
              </p:nvSpPr>
              <p:spPr>
                <a:xfrm>
                  <a:off x="5458" y="3125"/>
                  <a:ext cx="73" cy="47"/>
                </a:xfrm>
                <a:prstGeom prst="ellipse">
                  <a:avLst/>
                </a:prstGeom>
                <a:gradFill rotWithShape="0">
                  <a:gsLst>
                    <a:gs pos="0">
                      <a:schemeClr val="accent2"/>
                    </a:gs>
                    <a:gs pos="100000">
                      <a:schemeClr val="bg1"/>
                    </a:gs>
                  </a:gsLst>
                  <a:lin ang="5400000" scaled="1"/>
                  <a:tileRect/>
                </a:gradFill>
                <a:ln w="9525">
                  <a:noFill/>
                </a:ln>
              </p:spPr>
              <p:txBody>
                <a:bodyPr/>
                <a:p>
                  <a:pPr lvl="0" eaLnBrk="1" hangingPunct="1"/>
                  <a:endParaRPr dirty="0">
                    <a:latin typeface="Arial" panose="020B0604020202020204" pitchFamily="34" charset="0"/>
                  </a:endParaRPr>
                </a:p>
              </p:txBody>
            </p:sp>
          </p:grpSp>
        </p:grpSp>
      </p:grpSp>
      <p:sp>
        <p:nvSpPr>
          <p:cNvPr id="100419" name="Rectangle 67"/>
          <p:cNvSpPr>
            <a:spLocks noGrp="1" noChangeArrowheads="1"/>
          </p:cNvSpPr>
          <p:nvPr>
            <p:ph type="title"/>
          </p:nvPr>
        </p:nvSpPr>
        <p:spPr bwMode="auto">
          <a:xfrm>
            <a:off x="457200" y="277813"/>
            <a:ext cx="8229600" cy="1139825"/>
          </a:xfrm>
          <a:prstGeom prst="rect">
            <a:avLst/>
          </a:prstGeom>
          <a:noFill/>
          <a:ln w="9525">
            <a:noFill/>
            <a:miter lim="800000"/>
          </a:ln>
          <a:effectLst/>
        </p:spPr>
        <p:txBody>
          <a:bodyPr vert="horz" wrap="square" lIns="91440" tIns="45720" rIns="91440" bIns="45720" numCol="1" anchor="ctr" anchorCtr="1" compatLnSpc="1"/>
          <a:lstStyle/>
          <a:p>
            <a:pPr lvl="0"/>
            <a:r>
              <a:rPr lang="vi-VN" smtClean="0"/>
              <a:t>Click to edit Master title style</a:t>
            </a:r>
            <a:endParaRPr lang="vi-VN" smtClean="0"/>
          </a:p>
        </p:txBody>
      </p:sp>
      <p:sp>
        <p:nvSpPr>
          <p:cNvPr id="100420" name="Rectangle 68"/>
          <p:cNvSpPr>
            <a:spLocks noGrp="1" noChangeArrowheads="1"/>
          </p:cNvSpPr>
          <p:nvPr>
            <p:ph type="body" idx="1"/>
          </p:nvPr>
        </p:nvSpPr>
        <p:spPr bwMode="auto">
          <a:xfrm>
            <a:off x="457200" y="1600200"/>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vi-VN" smtClean="0"/>
              <a:t>Click to edit Master text styles</a:t>
            </a:r>
            <a:endParaRPr lang="vi-VN" smtClean="0"/>
          </a:p>
          <a:p>
            <a:pPr lvl="1"/>
            <a:r>
              <a:rPr lang="vi-VN" smtClean="0"/>
              <a:t>Second level</a:t>
            </a:r>
            <a:endParaRPr lang="vi-VN" smtClean="0"/>
          </a:p>
          <a:p>
            <a:pPr lvl="2"/>
            <a:r>
              <a:rPr lang="vi-VN" smtClean="0"/>
              <a:t>Third level</a:t>
            </a:r>
            <a:endParaRPr lang="vi-VN" smtClean="0"/>
          </a:p>
          <a:p>
            <a:pPr lvl="3"/>
            <a:r>
              <a:rPr lang="vi-VN" smtClean="0"/>
              <a:t>Fourth level</a:t>
            </a:r>
            <a:endParaRPr lang="vi-VN" smtClean="0"/>
          </a:p>
          <a:p>
            <a:pPr lvl="4"/>
            <a:r>
              <a:rPr lang="vi-VN" smtClean="0"/>
              <a:t>Fifth level</a:t>
            </a:r>
            <a:endParaRPr lang="vi-VN" smtClean="0"/>
          </a:p>
        </p:txBody>
      </p:sp>
      <p:sp>
        <p:nvSpPr>
          <p:cNvPr id="100421" name="Rectangle 69"/>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lstStyle>
            <a:lvl1pPr>
              <a:defRPr sz="1400">
                <a:effectLst>
                  <a:outerShdw blurRad="38100" dist="38100" dir="2700000" algn="tl">
                    <a:srgbClr val="FFFFFF"/>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00422" name="Rectangle 70"/>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b" anchorCtr="0" compatLnSpc="1"/>
          <a:lstStyle>
            <a:lvl1pPr algn="ctr">
              <a:defRPr sz="1400">
                <a:effectLst>
                  <a:outerShdw blurRad="38100" dist="38100" dir="2700000" algn="tl">
                    <a:srgbClr val="FFFFFF"/>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00423" name="Rectangle 71"/>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hyperlink" Target="http://upload.wikimedia.org/wikipedia/vi/9/92/NgoTatTo.jpg" TargetMode="External"/><Relationship Id="rId2" Type="http://schemas.openxmlformats.org/officeDocument/2006/relationships/image" Target="../media/image16.jpeg"/><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hyperlink" Target="http://ambafrance-uk.org/kids/193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Oval 2"/>
          <p:cNvSpPr>
            <a:spLocks noChangeArrowheads="1"/>
          </p:cNvSpPr>
          <p:nvPr/>
        </p:nvSpPr>
        <p:spPr bwMode="auto">
          <a:xfrm>
            <a:off x="2743200" y="1600200"/>
            <a:ext cx="3810000" cy="1295400"/>
          </a:xfrm>
          <a:prstGeom prst="ellipse">
            <a:avLst/>
          </a:prstGeom>
          <a:solidFill>
            <a:srgbClr val="FFFF00"/>
          </a:solidFill>
          <a:ln w="38100">
            <a:solidFill>
              <a:srgbClr val="FF0000"/>
            </a:solidFill>
            <a:round/>
          </a:ln>
          <a:effectLst/>
        </p:spPr>
        <p:txBody>
          <a:bodyPr anchor="ctr"/>
          <a:p>
            <a:pPr algn="ctr" eaLnBrk="0" hangingPunct="0">
              <a:buNone/>
            </a:pPr>
            <a:r>
              <a:rPr sz="2400"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BÀI 15</a:t>
            </a:r>
            <a:endParaRPr sz="2400"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103427" name="Text Box 3"/>
          <p:cNvSpPr txBox="1"/>
          <p:nvPr/>
        </p:nvSpPr>
        <p:spPr>
          <a:xfrm>
            <a:off x="533400" y="3429000"/>
            <a:ext cx="8305800" cy="646113"/>
          </a:xfrm>
          <a:prstGeom prst="rect">
            <a:avLst/>
          </a:prstGeom>
          <a:noFill/>
          <a:ln w="9525">
            <a:noFill/>
          </a:ln>
        </p:spPr>
        <p:txBody>
          <a:bodyPr>
            <a:spAutoFit/>
          </a:bodyPr>
          <a:p>
            <a:pPr algn="ctr">
              <a:spcBef>
                <a:spcPct val="50000"/>
              </a:spcBef>
            </a:pPr>
            <a:r>
              <a:rPr sz="3600" b="1" dirty="0">
                <a:solidFill>
                  <a:srgbClr val="000099"/>
                </a:solidFill>
                <a:latin typeface="Times New Roman" panose="02020603050405020304" pitchFamily="18" charset="0"/>
                <a:cs typeface="Times New Roman" panose="02020603050405020304" pitchFamily="18" charset="0"/>
              </a:rPr>
              <a:t>PHONG TRÀO DÂN CHỦ 1936 - 1939</a:t>
            </a:r>
            <a:endParaRPr sz="36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Oval 2"/>
          <p:cNvSpPr/>
          <p:nvPr/>
        </p:nvSpPr>
        <p:spPr>
          <a:xfrm>
            <a:off x="3886200" y="228600"/>
            <a:ext cx="1295400" cy="6096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b="1" u="sng" dirty="0">
                <a:solidFill>
                  <a:srgbClr val="003399"/>
                </a:solidFill>
                <a:latin typeface="Arial" panose="020B0604020202020204" pitchFamily="34" charset="0"/>
              </a:rPr>
              <a:t>BÀI 15</a:t>
            </a:r>
            <a:endParaRPr b="1" u="sng" dirty="0">
              <a:solidFill>
                <a:srgbClr val="003399"/>
              </a:solidFill>
              <a:latin typeface="Arial" panose="020B0604020202020204" pitchFamily="34" charset="0"/>
            </a:endParaRPr>
          </a:p>
        </p:txBody>
      </p:sp>
      <p:sp>
        <p:nvSpPr>
          <p:cNvPr id="13315" name="Text Box 3"/>
          <p:cNvSpPr txBox="1"/>
          <p:nvPr/>
        </p:nvSpPr>
        <p:spPr>
          <a:xfrm>
            <a:off x="1295400" y="9144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13316" name="Text Box 4"/>
          <p:cNvSpPr txBox="1"/>
          <p:nvPr/>
        </p:nvSpPr>
        <p:spPr>
          <a:xfrm>
            <a:off x="381000" y="1447800"/>
            <a:ext cx="7848600" cy="460375"/>
          </a:xfrm>
          <a:prstGeom prst="rect">
            <a:avLst/>
          </a:prstGeom>
          <a:noFill/>
          <a:ln w="9525">
            <a:noFill/>
          </a:ln>
        </p:spPr>
        <p:txBody>
          <a:bodyPr>
            <a:spAutoFit/>
          </a:bodyPr>
          <a:p>
            <a:pPr>
              <a:spcBef>
                <a:spcPct val="50000"/>
              </a:spcBef>
            </a:pPr>
            <a:r>
              <a:rPr sz="2400" b="1" dirty="0">
                <a:solidFill>
                  <a:srgbClr val="0000CC"/>
                </a:solidFill>
                <a:latin typeface="Times New Roman" panose="02020603050405020304" pitchFamily="18" charset="0"/>
              </a:rPr>
              <a:t>I</a:t>
            </a:r>
            <a:r>
              <a:rPr lang="en-US" sz="2400" b="1" dirty="0">
                <a:solidFill>
                  <a:srgbClr val="0000CC"/>
                </a:solidFill>
                <a:latin typeface="Times New Roman" panose="02020603050405020304" pitchFamily="18" charset="0"/>
              </a:rPr>
              <a:t>.</a:t>
            </a:r>
            <a:r>
              <a:rPr sz="2400" b="1" dirty="0">
                <a:solidFill>
                  <a:srgbClr val="0000CC"/>
                </a:solidFill>
                <a:latin typeface="Times New Roman" panose="02020603050405020304" pitchFamily="18" charset="0"/>
              </a:rPr>
              <a:t> </a:t>
            </a:r>
            <a:r>
              <a:rPr sz="2400" b="1" u="sng" dirty="0">
                <a:solidFill>
                  <a:srgbClr val="0000CC"/>
                </a:solidFill>
                <a:latin typeface="Times New Roman" panose="02020603050405020304" pitchFamily="18" charset="0"/>
              </a:rPr>
              <a:t>TÌNH HÌNH THẾ GIỚI VÀ TRONG NƯỚC</a:t>
            </a:r>
            <a:endParaRPr sz="2400" b="1" u="sng" dirty="0">
              <a:solidFill>
                <a:srgbClr val="0000CC"/>
              </a:solidFill>
              <a:latin typeface="Times New Roman" panose="02020603050405020304" pitchFamily="18" charset="0"/>
            </a:endParaRPr>
          </a:p>
        </p:txBody>
      </p:sp>
      <p:sp>
        <p:nvSpPr>
          <p:cNvPr id="13317" name="Text Box 5"/>
          <p:cNvSpPr txBox="1"/>
          <p:nvPr/>
        </p:nvSpPr>
        <p:spPr>
          <a:xfrm>
            <a:off x="457200" y="1905000"/>
            <a:ext cx="51816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1</a:t>
            </a:r>
            <a:r>
              <a:rPr lang="en-US" sz="2800" b="1" dirty="0">
                <a:solidFill>
                  <a:schemeClr val="hlink"/>
                </a:solidFill>
                <a:latin typeface="Times New Roman" panose="02020603050405020304" pitchFamily="18" charset="0"/>
              </a:rPr>
              <a:t>.</a:t>
            </a:r>
            <a:r>
              <a:rPr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Tình hình thế giới</a:t>
            </a:r>
            <a:endParaRPr sz="2800" b="1" u="sng" dirty="0">
              <a:solidFill>
                <a:schemeClr val="hlink"/>
              </a:solidFill>
              <a:latin typeface="Times New Roman" panose="02020603050405020304" pitchFamily="18" charset="0"/>
            </a:endParaRPr>
          </a:p>
        </p:txBody>
      </p:sp>
      <p:sp>
        <p:nvSpPr>
          <p:cNvPr id="109576" name="Text Box 8"/>
          <p:cNvSpPr txBox="1"/>
          <p:nvPr/>
        </p:nvSpPr>
        <p:spPr>
          <a:xfrm>
            <a:off x="457200" y="2362200"/>
            <a:ext cx="41148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2</a:t>
            </a:r>
            <a:r>
              <a:rPr lang="en-US" sz="2800" b="1" dirty="0">
                <a:solidFill>
                  <a:schemeClr val="hlink"/>
                </a:solidFill>
                <a:latin typeface="Times New Roman" panose="02020603050405020304" pitchFamily="18" charset="0"/>
              </a:rPr>
              <a:t>.</a:t>
            </a:r>
            <a:r>
              <a:rPr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Tình hình trong nước</a:t>
            </a:r>
            <a:endParaRPr sz="2800" b="1" dirty="0">
              <a:solidFill>
                <a:schemeClr val="hlink"/>
              </a:solidFill>
              <a:latin typeface="Times New Roman" panose="02020603050405020304" pitchFamily="18" charset="0"/>
            </a:endParaRPr>
          </a:p>
        </p:txBody>
      </p:sp>
      <p:sp>
        <p:nvSpPr>
          <p:cNvPr id="109577" name="Text Box 9"/>
          <p:cNvSpPr txBox="1"/>
          <p:nvPr/>
        </p:nvSpPr>
        <p:spPr>
          <a:xfrm>
            <a:off x="1066800" y="2872105"/>
            <a:ext cx="7117080" cy="2030095"/>
          </a:xfrm>
          <a:prstGeom prst="rect">
            <a:avLst/>
          </a:prstGeom>
          <a:noFill/>
          <a:ln w="9525">
            <a:noFill/>
          </a:ln>
        </p:spPr>
        <p:txBody>
          <a:bodyPr wrap="square">
            <a:spAutoFit/>
          </a:bodyPr>
          <a:p>
            <a:pPr>
              <a:spcBef>
                <a:spcPct val="50000"/>
              </a:spcBef>
            </a:pPr>
            <a:r>
              <a:rPr sz="2800" dirty="0">
                <a:latin typeface="Times New Roman" panose="02020603050405020304" pitchFamily="18" charset="0"/>
              </a:rPr>
              <a:t>- Chính trị : Nhiều đảng phái hoạt động, trong đó Đảng Cộng sản Đông Dương là chính đảng mạnh nhất.</a:t>
            </a:r>
            <a:endParaRPr sz="2800" dirty="0">
              <a:latin typeface="Times New Roman" panose="02020603050405020304" pitchFamily="18" charset="0"/>
            </a:endParaRPr>
          </a:p>
          <a:p>
            <a:pPr>
              <a:spcBef>
                <a:spcPct val="50000"/>
              </a:spcBef>
            </a:pPr>
            <a:endParaRPr sz="2800" b="1" i="1" dirty="0">
              <a:solidFill>
                <a:srgbClr val="003399"/>
              </a:solidFill>
              <a:latin typeface="Times New Roman" panose="02020603050405020304" pitchFamily="18" charset="0"/>
            </a:endParaRPr>
          </a:p>
        </p:txBody>
      </p:sp>
      <p:sp>
        <p:nvSpPr>
          <p:cNvPr id="109578" name="Text Box 10"/>
          <p:cNvSpPr txBox="1"/>
          <p:nvPr/>
        </p:nvSpPr>
        <p:spPr>
          <a:xfrm>
            <a:off x="1143000" y="4128770"/>
            <a:ext cx="2590800" cy="519113"/>
          </a:xfrm>
          <a:prstGeom prst="rect">
            <a:avLst/>
          </a:prstGeom>
          <a:noFill/>
          <a:ln w="9525">
            <a:noFill/>
          </a:ln>
        </p:spPr>
        <p:txBody>
          <a:bodyPr>
            <a:spAutoFit/>
          </a:bodyPr>
          <a:p>
            <a:pPr>
              <a:spcBef>
                <a:spcPct val="50000"/>
              </a:spcBef>
            </a:pPr>
            <a:r>
              <a:rPr sz="2800" dirty="0">
                <a:latin typeface="Times New Roman" panose="02020603050405020304" pitchFamily="18" charset="0"/>
              </a:rPr>
              <a:t>- Kinh tế:</a:t>
            </a:r>
            <a:endParaRPr sz="2800" dirty="0">
              <a:latin typeface="Times New Roman" panose="02020603050405020304" pitchFamily="18" charset="0"/>
            </a:endParaRPr>
          </a:p>
        </p:txBody>
      </p:sp>
      <p:sp>
        <p:nvSpPr>
          <p:cNvPr id="109583" name="Text Box 15"/>
          <p:cNvSpPr txBox="1"/>
          <p:nvPr/>
        </p:nvSpPr>
        <p:spPr>
          <a:xfrm>
            <a:off x="609600" y="4648200"/>
            <a:ext cx="2514600" cy="523875"/>
          </a:xfrm>
          <a:prstGeom prst="rect">
            <a:avLst/>
          </a:prstGeom>
          <a:noFill/>
          <a:ln w="9525">
            <a:noFill/>
          </a:ln>
        </p:spPr>
        <p:txBody>
          <a:bodyPr>
            <a:spAutoFit/>
          </a:bodyPr>
          <a:p>
            <a:pPr>
              <a:spcBef>
                <a:spcPct val="50000"/>
              </a:spcBef>
            </a:pPr>
            <a:r>
              <a:rPr sz="2800" dirty="0">
                <a:latin typeface="Times New Roman" panose="02020603050405020304" pitchFamily="18" charset="0"/>
              </a:rPr>
              <a:t>+ Nông nghiệp</a:t>
            </a:r>
            <a:endParaRPr sz="2800" dirty="0">
              <a:latin typeface="Times New Roman" panose="02020603050405020304" pitchFamily="18" charset="0"/>
            </a:endParaRPr>
          </a:p>
        </p:txBody>
      </p:sp>
      <p:sp>
        <p:nvSpPr>
          <p:cNvPr id="109584" name="Text Box 16"/>
          <p:cNvSpPr txBox="1"/>
          <p:nvPr/>
        </p:nvSpPr>
        <p:spPr>
          <a:xfrm>
            <a:off x="609600" y="5181600"/>
            <a:ext cx="2438400" cy="519113"/>
          </a:xfrm>
          <a:prstGeom prst="rect">
            <a:avLst/>
          </a:prstGeom>
          <a:noFill/>
          <a:ln w="9525">
            <a:noFill/>
          </a:ln>
        </p:spPr>
        <p:txBody>
          <a:bodyPr>
            <a:spAutoFit/>
          </a:bodyPr>
          <a:p>
            <a:pPr>
              <a:spcBef>
                <a:spcPct val="50000"/>
              </a:spcBef>
            </a:pPr>
            <a:r>
              <a:rPr sz="2800" dirty="0">
                <a:latin typeface="Times New Roman" panose="02020603050405020304" pitchFamily="18" charset="0"/>
              </a:rPr>
              <a:t>+ Công nghiệp</a:t>
            </a:r>
            <a:endParaRPr sz="2800" dirty="0">
              <a:latin typeface="Times New Roman" panose="02020603050405020304" pitchFamily="18" charset="0"/>
            </a:endParaRPr>
          </a:p>
        </p:txBody>
      </p:sp>
      <p:sp>
        <p:nvSpPr>
          <p:cNvPr id="109585" name="Text Box 17"/>
          <p:cNvSpPr txBox="1"/>
          <p:nvPr/>
        </p:nvSpPr>
        <p:spPr>
          <a:xfrm>
            <a:off x="609600" y="5791200"/>
            <a:ext cx="2971800" cy="519113"/>
          </a:xfrm>
          <a:prstGeom prst="rect">
            <a:avLst/>
          </a:prstGeom>
          <a:noFill/>
          <a:ln w="9525">
            <a:noFill/>
          </a:ln>
        </p:spPr>
        <p:txBody>
          <a:bodyPr>
            <a:spAutoFit/>
          </a:bodyPr>
          <a:p>
            <a:pPr>
              <a:spcBef>
                <a:spcPct val="50000"/>
              </a:spcBef>
            </a:pPr>
            <a:r>
              <a:rPr sz="2800" dirty="0">
                <a:latin typeface="Times New Roman" panose="02020603050405020304" pitchFamily="18" charset="0"/>
              </a:rPr>
              <a:t>+ Thương nghiệp</a:t>
            </a:r>
            <a:endParaRPr sz="2800" dirty="0">
              <a:latin typeface="Times New Roman" panose="02020603050405020304" pitchFamily="18" charset="0"/>
            </a:endParaRPr>
          </a:p>
        </p:txBody>
      </p:sp>
      <p:sp>
        <p:nvSpPr>
          <p:cNvPr id="109586" name="AutoShape 18"/>
          <p:cNvSpPr/>
          <p:nvPr/>
        </p:nvSpPr>
        <p:spPr>
          <a:xfrm>
            <a:off x="3276600" y="4953000"/>
            <a:ext cx="533400" cy="1219200"/>
          </a:xfrm>
          <a:prstGeom prst="rightBrace">
            <a:avLst>
              <a:gd name="adj1" fmla="val 19047"/>
              <a:gd name="adj2" fmla="val 50000"/>
            </a:avLst>
          </a:prstGeom>
          <a:noFill/>
          <a:ln w="2857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09588" name="Text Box 20"/>
          <p:cNvSpPr txBox="1"/>
          <p:nvPr/>
        </p:nvSpPr>
        <p:spPr>
          <a:xfrm>
            <a:off x="3962400" y="4876800"/>
            <a:ext cx="4953000" cy="1384300"/>
          </a:xfrm>
          <a:prstGeom prst="rect">
            <a:avLst/>
          </a:prstGeom>
          <a:noFill/>
          <a:ln w="9525">
            <a:noFill/>
          </a:ln>
        </p:spPr>
        <p:txBody>
          <a:bodyPr>
            <a:spAutoFit/>
          </a:bodyPr>
          <a:p>
            <a:pPr>
              <a:spcBef>
                <a:spcPct val="50000"/>
              </a:spcBef>
            </a:pPr>
            <a:r>
              <a:rPr sz="2800" i="1" dirty="0">
                <a:latin typeface="Times New Roman" panose="02020603050405020304" pitchFamily="18" charset="0"/>
              </a:rPr>
              <a:t>Pháp tăng cường khai thác thuộc địa, kt Việt Nam lệ thuộc vào Pháp</a:t>
            </a:r>
            <a:endParaRPr sz="2800" i="1" dirty="0">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9576"/>
                                        </p:tgtEl>
                                        <p:attrNameLst>
                                          <p:attrName>style.visibility</p:attrName>
                                        </p:attrNameLst>
                                      </p:cBhvr>
                                      <p:to>
                                        <p:strVal val="visible"/>
                                      </p:to>
                                    </p:set>
                                    <p:anim calcmode="lin" valueType="num">
                                      <p:cBhvr>
                                        <p:cTn id="7" dur="1000" fill="hold"/>
                                        <p:tgtEl>
                                          <p:spTgt spid="109576"/>
                                        </p:tgtEl>
                                        <p:attrNameLst>
                                          <p:attrName>ppt_w</p:attrName>
                                        </p:attrNameLst>
                                      </p:cBhvr>
                                      <p:tavLst>
                                        <p:tav tm="0">
                                          <p:val>
                                            <p:fltVal val="0.000000"/>
                                          </p:val>
                                        </p:tav>
                                        <p:tav tm="100000">
                                          <p:val>
                                            <p:strVal val="#ppt_w"/>
                                          </p:val>
                                        </p:tav>
                                      </p:tavLst>
                                    </p:anim>
                                    <p:anim calcmode="lin" valueType="num">
                                      <p:cBhvr>
                                        <p:cTn id="8" dur="1000" fill="hold"/>
                                        <p:tgtEl>
                                          <p:spTgt spid="109576"/>
                                        </p:tgtEl>
                                        <p:attrNameLst>
                                          <p:attrName>ppt_h</p:attrName>
                                        </p:attrNameLst>
                                      </p:cBhvr>
                                      <p:tavLst>
                                        <p:tav tm="0">
                                          <p:val>
                                            <p:fltVal val="0.000000"/>
                                          </p:val>
                                        </p:tav>
                                        <p:tav tm="100000">
                                          <p:val>
                                            <p:strVal val="#ppt_h"/>
                                          </p:val>
                                        </p:tav>
                                      </p:tavLst>
                                    </p:anim>
                                    <p:anim calcmode="lin" valueType="num">
                                      <p:cBhvr>
                                        <p:cTn id="9" dur="1000" fill="hold"/>
                                        <p:tgtEl>
                                          <p:spTgt spid="109576"/>
                                        </p:tgtEl>
                                        <p:attrNameLst>
                                          <p:attrName>style.rotation</p:attrName>
                                        </p:attrNameLst>
                                      </p:cBhvr>
                                      <p:tavLst>
                                        <p:tav tm="0">
                                          <p:val>
                                            <p:fltVal val="90.000000"/>
                                          </p:val>
                                        </p:tav>
                                        <p:tav tm="100000">
                                          <p:val>
                                            <p:fltVal val="0.000000"/>
                                          </p:val>
                                        </p:tav>
                                      </p:tavLst>
                                    </p:anim>
                                    <p:animEffect transition="in" filter="fade">
                                      <p:cBhvr>
                                        <p:cTn id="10" dur="1000"/>
                                        <p:tgtEl>
                                          <p:spTgt spid="109576"/>
                                        </p:tgtEl>
                                      </p:cBhvr>
                                    </p:animEffect>
                                  </p:childTnLst>
                                </p:cTn>
                              </p:par>
                            </p:childTnLst>
                          </p:cTn>
                        </p:par>
                        <p:par>
                          <p:cTn id="11" fill="hold">
                            <p:stCondLst>
                              <p:cond delay="2099"/>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09577"/>
                                        </p:tgtEl>
                                        <p:attrNameLst>
                                          <p:attrName>style.visibility</p:attrName>
                                        </p:attrNameLst>
                                      </p:cBhvr>
                                      <p:to>
                                        <p:strVal val="visible"/>
                                      </p:to>
                                    </p:set>
                                    <p:animEffect transition="in" filter="fade">
                                      <p:cBhvr>
                                        <p:cTn id="14" dur="1000"/>
                                        <p:tgtEl>
                                          <p:spTgt spid="109577"/>
                                        </p:tgtEl>
                                      </p:cBhvr>
                                    </p:animEffect>
                                    <p:anim calcmode="lin" valueType="num">
                                      <p:cBhvr>
                                        <p:cTn id="15" dur="1000" fill="hold"/>
                                        <p:tgtEl>
                                          <p:spTgt spid="109577"/>
                                        </p:tgtEl>
                                        <p:attrNameLst>
                                          <p:attrName>ppt_x</p:attrName>
                                        </p:attrNameLst>
                                      </p:cBhvr>
                                      <p:tavLst>
                                        <p:tav tm="0">
                                          <p:val>
                                            <p:strVal val="#ppt_x-.1"/>
                                          </p:val>
                                        </p:tav>
                                        <p:tav tm="100000">
                                          <p:val>
                                            <p:strVal val="#ppt_x"/>
                                          </p:val>
                                        </p:tav>
                                      </p:tavLst>
                                    </p:anim>
                                    <p:anim calcmode="lin" valueType="num">
                                      <p:cBhvr>
                                        <p:cTn id="16" dur="1000" fill="hold"/>
                                        <p:tgtEl>
                                          <p:spTgt spid="10957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09578"/>
                                        </p:tgtEl>
                                        <p:attrNameLst>
                                          <p:attrName>style.visibility</p:attrName>
                                        </p:attrNameLst>
                                      </p:cBhvr>
                                      <p:to>
                                        <p:strVal val="visible"/>
                                      </p:to>
                                    </p:set>
                                    <p:animEffect transition="in" filter="fade">
                                      <p:cBhvr>
                                        <p:cTn id="21" dur="1000"/>
                                        <p:tgtEl>
                                          <p:spTgt spid="109578"/>
                                        </p:tgtEl>
                                      </p:cBhvr>
                                    </p:animEffect>
                                    <p:anim calcmode="lin" valueType="num">
                                      <p:cBhvr>
                                        <p:cTn id="22" dur="1000" fill="hold"/>
                                        <p:tgtEl>
                                          <p:spTgt spid="109578"/>
                                        </p:tgtEl>
                                        <p:attrNameLst>
                                          <p:attrName>ppt_x</p:attrName>
                                        </p:attrNameLst>
                                      </p:cBhvr>
                                      <p:tavLst>
                                        <p:tav tm="0">
                                          <p:val>
                                            <p:strVal val="#ppt_x-.1"/>
                                          </p:val>
                                        </p:tav>
                                        <p:tav tm="100000">
                                          <p:val>
                                            <p:strVal val="#ppt_x"/>
                                          </p:val>
                                        </p:tav>
                                      </p:tavLst>
                                    </p:anim>
                                    <p:anim calcmode="lin" valueType="num">
                                      <p:cBhvr>
                                        <p:cTn id="23" dur="1000" fill="hold"/>
                                        <p:tgtEl>
                                          <p:spTgt spid="10957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09583"/>
                                        </p:tgtEl>
                                        <p:attrNameLst>
                                          <p:attrName>style.visibility</p:attrName>
                                        </p:attrNameLst>
                                      </p:cBhvr>
                                      <p:to>
                                        <p:strVal val="visible"/>
                                      </p:to>
                                    </p:set>
                                    <p:animEffect transition="in" filter="fade">
                                      <p:cBhvr>
                                        <p:cTn id="28" dur="1000"/>
                                        <p:tgtEl>
                                          <p:spTgt spid="109583"/>
                                        </p:tgtEl>
                                      </p:cBhvr>
                                    </p:animEffect>
                                    <p:anim calcmode="lin" valueType="num">
                                      <p:cBhvr>
                                        <p:cTn id="29" dur="1000" fill="hold"/>
                                        <p:tgtEl>
                                          <p:spTgt spid="109583"/>
                                        </p:tgtEl>
                                        <p:attrNameLst>
                                          <p:attrName>ppt_x</p:attrName>
                                        </p:attrNameLst>
                                      </p:cBhvr>
                                      <p:tavLst>
                                        <p:tav tm="0">
                                          <p:val>
                                            <p:strVal val="#ppt_x-.1"/>
                                          </p:val>
                                        </p:tav>
                                        <p:tav tm="100000">
                                          <p:val>
                                            <p:strVal val="#ppt_x"/>
                                          </p:val>
                                        </p:tav>
                                      </p:tavLst>
                                    </p:anim>
                                    <p:anim calcmode="lin" valueType="num">
                                      <p:cBhvr>
                                        <p:cTn id="30" dur="1000" fill="hold"/>
                                        <p:tgtEl>
                                          <p:spTgt spid="10958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09584"/>
                                        </p:tgtEl>
                                        <p:attrNameLst>
                                          <p:attrName>style.visibility</p:attrName>
                                        </p:attrNameLst>
                                      </p:cBhvr>
                                      <p:to>
                                        <p:strVal val="visible"/>
                                      </p:to>
                                    </p:set>
                                    <p:animEffect transition="in" filter="fade">
                                      <p:cBhvr>
                                        <p:cTn id="35" dur="1000"/>
                                        <p:tgtEl>
                                          <p:spTgt spid="109584"/>
                                        </p:tgtEl>
                                      </p:cBhvr>
                                    </p:animEffect>
                                    <p:anim calcmode="lin" valueType="num">
                                      <p:cBhvr>
                                        <p:cTn id="36" dur="1000" fill="hold"/>
                                        <p:tgtEl>
                                          <p:spTgt spid="109584"/>
                                        </p:tgtEl>
                                        <p:attrNameLst>
                                          <p:attrName>ppt_x</p:attrName>
                                        </p:attrNameLst>
                                      </p:cBhvr>
                                      <p:tavLst>
                                        <p:tav tm="0">
                                          <p:val>
                                            <p:strVal val="#ppt_x-.1"/>
                                          </p:val>
                                        </p:tav>
                                        <p:tav tm="100000">
                                          <p:val>
                                            <p:strVal val="#ppt_x"/>
                                          </p:val>
                                        </p:tav>
                                      </p:tavLst>
                                    </p:anim>
                                    <p:anim calcmode="lin" valueType="num">
                                      <p:cBhvr>
                                        <p:cTn id="37" dur="1000" fill="hold"/>
                                        <p:tgtEl>
                                          <p:spTgt spid="10958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09585"/>
                                        </p:tgtEl>
                                        <p:attrNameLst>
                                          <p:attrName>style.visibility</p:attrName>
                                        </p:attrNameLst>
                                      </p:cBhvr>
                                      <p:to>
                                        <p:strVal val="visible"/>
                                      </p:to>
                                    </p:set>
                                    <p:animEffect transition="in" filter="fade">
                                      <p:cBhvr>
                                        <p:cTn id="42" dur="1000"/>
                                        <p:tgtEl>
                                          <p:spTgt spid="109585"/>
                                        </p:tgtEl>
                                      </p:cBhvr>
                                    </p:animEffect>
                                    <p:anim calcmode="lin" valueType="num">
                                      <p:cBhvr>
                                        <p:cTn id="43" dur="1000" fill="hold"/>
                                        <p:tgtEl>
                                          <p:spTgt spid="109585"/>
                                        </p:tgtEl>
                                        <p:attrNameLst>
                                          <p:attrName>ppt_x</p:attrName>
                                        </p:attrNameLst>
                                      </p:cBhvr>
                                      <p:tavLst>
                                        <p:tav tm="0">
                                          <p:val>
                                            <p:strVal val="#ppt_x-.1"/>
                                          </p:val>
                                        </p:tav>
                                        <p:tav tm="100000">
                                          <p:val>
                                            <p:strVal val="#ppt_x"/>
                                          </p:val>
                                        </p:tav>
                                      </p:tavLst>
                                    </p:anim>
                                    <p:anim calcmode="lin" valueType="num">
                                      <p:cBhvr>
                                        <p:cTn id="44" dur="1000" fill="hold"/>
                                        <p:tgtEl>
                                          <p:spTgt spid="10958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09586"/>
                                        </p:tgtEl>
                                        <p:attrNameLst>
                                          <p:attrName>style.visibility</p:attrName>
                                        </p:attrNameLst>
                                      </p:cBhvr>
                                      <p:to>
                                        <p:strVal val="visible"/>
                                      </p:to>
                                    </p:set>
                                    <p:animEffect transition="in" filter="wedge">
                                      <p:cBhvr>
                                        <p:cTn id="49" dur="2000"/>
                                        <p:tgtEl>
                                          <p:spTgt spid="109586"/>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109588"/>
                                        </p:tgtEl>
                                        <p:attrNameLst>
                                          <p:attrName>style.visibility</p:attrName>
                                        </p:attrNameLst>
                                      </p:cBhvr>
                                      <p:to>
                                        <p:strVal val="visible"/>
                                      </p:to>
                                    </p:set>
                                    <p:anim calcmode="lin" valueType="num">
                                      <p:cBhvr>
                                        <p:cTn id="54" dur="1000" fill="hold"/>
                                        <p:tgtEl>
                                          <p:spTgt spid="109588"/>
                                        </p:tgtEl>
                                        <p:attrNameLst>
                                          <p:attrName>ppt_w</p:attrName>
                                        </p:attrNameLst>
                                      </p:cBhvr>
                                      <p:tavLst>
                                        <p:tav tm="0">
                                          <p:val>
                                            <p:fltVal val="0.000000"/>
                                          </p:val>
                                        </p:tav>
                                        <p:tav tm="100000">
                                          <p:val>
                                            <p:strVal val="#ppt_w"/>
                                          </p:val>
                                        </p:tav>
                                      </p:tavLst>
                                    </p:anim>
                                    <p:anim calcmode="lin" valueType="num">
                                      <p:cBhvr>
                                        <p:cTn id="55" dur="1000" fill="hold"/>
                                        <p:tgtEl>
                                          <p:spTgt spid="109588"/>
                                        </p:tgtEl>
                                        <p:attrNameLst>
                                          <p:attrName>ppt_h</p:attrName>
                                        </p:attrNameLst>
                                      </p:cBhvr>
                                      <p:tavLst>
                                        <p:tav tm="0">
                                          <p:val>
                                            <p:fltVal val="0.000000"/>
                                          </p:val>
                                        </p:tav>
                                        <p:tav tm="100000">
                                          <p:val>
                                            <p:strVal val="#ppt_h"/>
                                          </p:val>
                                        </p:tav>
                                      </p:tavLst>
                                    </p:anim>
                                    <p:anim calcmode="lin" valueType="num">
                                      <p:cBhvr>
                                        <p:cTn id="56" dur="1000" fill="hold"/>
                                        <p:tgtEl>
                                          <p:spTgt spid="109588"/>
                                        </p:tgtEl>
                                        <p:attrNameLst>
                                          <p:attrName>style.rotation</p:attrName>
                                        </p:attrNameLst>
                                      </p:cBhvr>
                                      <p:tavLst>
                                        <p:tav tm="0">
                                          <p:val>
                                            <p:fltVal val="90.000000"/>
                                          </p:val>
                                        </p:tav>
                                        <p:tav tm="100000">
                                          <p:val>
                                            <p:fltVal val="0.000000"/>
                                          </p:val>
                                        </p:tav>
                                      </p:tavLst>
                                    </p:anim>
                                    <p:animEffect transition="in" filter="fade">
                                      <p:cBhvr>
                                        <p:cTn id="57" dur="1000"/>
                                        <p:tgtEl>
                                          <p:spTgt spid="109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p:bldP spid="109578" grpId="0"/>
      <p:bldP spid="109583" grpId="0"/>
      <p:bldP spid="109584" grpId="0"/>
      <p:bldP spid="109585" grpId="0"/>
      <p:bldP spid="109586" grpId="0" animBg="1"/>
      <p:bldP spid="1095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Oval 2"/>
          <p:cNvSpPr/>
          <p:nvPr/>
        </p:nvSpPr>
        <p:spPr>
          <a:xfrm>
            <a:off x="3886200" y="228600"/>
            <a:ext cx="1295400" cy="6096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b="1" u="sng" dirty="0">
                <a:solidFill>
                  <a:srgbClr val="003399"/>
                </a:solidFill>
                <a:latin typeface="Arial" panose="020B0604020202020204" pitchFamily="34" charset="0"/>
              </a:rPr>
              <a:t>BÀI 15</a:t>
            </a:r>
            <a:endParaRPr b="1" u="sng" dirty="0">
              <a:solidFill>
                <a:srgbClr val="003399"/>
              </a:solidFill>
              <a:latin typeface="Arial" panose="020B0604020202020204" pitchFamily="34" charset="0"/>
            </a:endParaRPr>
          </a:p>
        </p:txBody>
      </p:sp>
      <p:sp>
        <p:nvSpPr>
          <p:cNvPr id="14339" name="Text Box 3"/>
          <p:cNvSpPr txBox="1"/>
          <p:nvPr/>
        </p:nvSpPr>
        <p:spPr>
          <a:xfrm>
            <a:off x="1295400" y="9144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14340" name="Text Box 4"/>
          <p:cNvSpPr txBox="1"/>
          <p:nvPr/>
        </p:nvSpPr>
        <p:spPr>
          <a:xfrm>
            <a:off x="381000" y="1447800"/>
            <a:ext cx="7848600" cy="460375"/>
          </a:xfrm>
          <a:prstGeom prst="rect">
            <a:avLst/>
          </a:prstGeom>
          <a:noFill/>
          <a:ln w="9525">
            <a:noFill/>
          </a:ln>
        </p:spPr>
        <p:txBody>
          <a:bodyPr>
            <a:spAutoFit/>
          </a:bodyPr>
          <a:p>
            <a:pPr>
              <a:spcBef>
                <a:spcPct val="50000"/>
              </a:spcBef>
            </a:pPr>
            <a:r>
              <a:rPr sz="2400" b="1" dirty="0">
                <a:solidFill>
                  <a:srgbClr val="0000CC"/>
                </a:solidFill>
                <a:latin typeface="Times New Roman" panose="02020603050405020304" pitchFamily="18" charset="0"/>
              </a:rPr>
              <a:t>I</a:t>
            </a:r>
            <a:r>
              <a:rPr lang="en-US" sz="2400" b="1" dirty="0">
                <a:solidFill>
                  <a:srgbClr val="0000CC"/>
                </a:solidFill>
                <a:latin typeface="Times New Roman" panose="02020603050405020304" pitchFamily="18" charset="0"/>
              </a:rPr>
              <a:t>.</a:t>
            </a:r>
            <a:r>
              <a:rPr sz="2400" b="1" dirty="0">
                <a:solidFill>
                  <a:srgbClr val="0000CC"/>
                </a:solidFill>
                <a:latin typeface="Times New Roman" panose="02020603050405020304" pitchFamily="18" charset="0"/>
              </a:rPr>
              <a:t> </a:t>
            </a:r>
            <a:r>
              <a:rPr sz="2400" b="1" u="sng" dirty="0">
                <a:solidFill>
                  <a:srgbClr val="0000CC"/>
                </a:solidFill>
                <a:latin typeface="Times New Roman" panose="02020603050405020304" pitchFamily="18" charset="0"/>
              </a:rPr>
              <a:t>TÌNH HÌNH THẾ GIỚI VÀ TRONG NƯỚC</a:t>
            </a:r>
            <a:endParaRPr sz="2400" b="1" u="sng" dirty="0">
              <a:solidFill>
                <a:srgbClr val="0000CC"/>
              </a:solidFill>
              <a:latin typeface="Times New Roman" panose="02020603050405020304" pitchFamily="18" charset="0"/>
            </a:endParaRPr>
          </a:p>
        </p:txBody>
      </p:sp>
      <p:sp>
        <p:nvSpPr>
          <p:cNvPr id="14341" name="Text Box 5"/>
          <p:cNvSpPr txBox="1"/>
          <p:nvPr/>
        </p:nvSpPr>
        <p:spPr>
          <a:xfrm>
            <a:off x="457200" y="1905000"/>
            <a:ext cx="51816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1</a:t>
            </a:r>
            <a:r>
              <a:rPr lang="en-US" sz="2800" b="1" dirty="0">
                <a:solidFill>
                  <a:schemeClr val="hlink"/>
                </a:solidFill>
                <a:latin typeface="Times New Roman" panose="02020603050405020304" pitchFamily="18" charset="0"/>
              </a:rPr>
              <a:t>.</a:t>
            </a:r>
            <a:r>
              <a:rPr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Tình hình thế giới</a:t>
            </a:r>
            <a:endParaRPr sz="2800" b="1" u="sng" dirty="0">
              <a:solidFill>
                <a:schemeClr val="hlink"/>
              </a:solidFill>
              <a:latin typeface="Times New Roman" panose="02020603050405020304" pitchFamily="18" charset="0"/>
            </a:endParaRPr>
          </a:p>
        </p:txBody>
      </p:sp>
      <p:sp>
        <p:nvSpPr>
          <p:cNvPr id="14342" name="Text Box 8"/>
          <p:cNvSpPr txBox="1"/>
          <p:nvPr/>
        </p:nvSpPr>
        <p:spPr>
          <a:xfrm>
            <a:off x="457200" y="2362200"/>
            <a:ext cx="41148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2</a:t>
            </a:r>
            <a:r>
              <a:rPr lang="en-US" sz="2800" b="1" dirty="0">
                <a:solidFill>
                  <a:schemeClr val="hlink"/>
                </a:solidFill>
                <a:latin typeface="Times New Roman" panose="02020603050405020304" pitchFamily="18" charset="0"/>
              </a:rPr>
              <a:t>.</a:t>
            </a:r>
            <a:r>
              <a:rPr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Tình hình trong nước</a:t>
            </a:r>
            <a:endParaRPr sz="2800" b="1" dirty="0">
              <a:solidFill>
                <a:schemeClr val="hlink"/>
              </a:solidFill>
              <a:latin typeface="Times New Roman" panose="02020603050405020304" pitchFamily="18" charset="0"/>
            </a:endParaRPr>
          </a:p>
        </p:txBody>
      </p:sp>
      <p:sp>
        <p:nvSpPr>
          <p:cNvPr id="171019" name="Text Box 11"/>
          <p:cNvSpPr txBox="1"/>
          <p:nvPr/>
        </p:nvSpPr>
        <p:spPr>
          <a:xfrm>
            <a:off x="762000" y="4405630"/>
            <a:ext cx="9144000" cy="584200"/>
          </a:xfrm>
          <a:prstGeom prst="rect">
            <a:avLst/>
          </a:prstGeom>
          <a:noFill/>
          <a:ln w="9525">
            <a:noFill/>
          </a:ln>
        </p:spPr>
        <p:txBody>
          <a:bodyPr>
            <a:spAutoFit/>
          </a:bodyPr>
          <a:p>
            <a:pPr algn="just">
              <a:spcBef>
                <a:spcPct val="50000"/>
              </a:spcBef>
            </a:pPr>
            <a:r>
              <a:rPr sz="2800" dirty="0">
                <a:latin typeface="Times New Roman" panose="02020603050405020304" pitchFamily="18" charset="0"/>
              </a:rPr>
              <a:t> </a:t>
            </a:r>
            <a:r>
              <a:rPr sz="3200" dirty="0">
                <a:latin typeface="Times New Roman" panose="02020603050405020304" pitchFamily="18" charset="0"/>
              </a:rPr>
              <a:t>Đời sống của nhân dân gặp khó khăn.</a:t>
            </a:r>
            <a:endParaRPr sz="3200" dirty="0">
              <a:latin typeface="Times New Roman" panose="02020603050405020304" pitchFamily="18" charset="0"/>
            </a:endParaRPr>
          </a:p>
        </p:txBody>
      </p:sp>
      <p:sp>
        <p:nvSpPr>
          <p:cNvPr id="14344" name="Text Box 12"/>
          <p:cNvSpPr txBox="1"/>
          <p:nvPr/>
        </p:nvSpPr>
        <p:spPr>
          <a:xfrm>
            <a:off x="533400" y="2819400"/>
            <a:ext cx="2743200" cy="519113"/>
          </a:xfrm>
          <a:prstGeom prst="rect">
            <a:avLst/>
          </a:prstGeom>
          <a:noFill/>
          <a:ln w="9525">
            <a:noFill/>
          </a:ln>
        </p:spPr>
        <p:txBody>
          <a:bodyPr>
            <a:spAutoFit/>
          </a:bodyPr>
          <a:p>
            <a:pPr>
              <a:spcBef>
                <a:spcPct val="50000"/>
              </a:spcBef>
            </a:pPr>
            <a:r>
              <a:rPr sz="2800" b="1" dirty="0">
                <a:solidFill>
                  <a:srgbClr val="003399"/>
                </a:solidFill>
                <a:latin typeface="Times New Roman" panose="02020603050405020304" pitchFamily="18" charset="0"/>
              </a:rPr>
              <a:t>- Chính trị :</a:t>
            </a:r>
            <a:endParaRPr sz="2800" b="1" dirty="0">
              <a:solidFill>
                <a:srgbClr val="003399"/>
              </a:solidFill>
              <a:latin typeface="Times New Roman" panose="02020603050405020304" pitchFamily="18" charset="0"/>
            </a:endParaRPr>
          </a:p>
        </p:txBody>
      </p:sp>
      <p:sp>
        <p:nvSpPr>
          <p:cNvPr id="14345" name="Text Box 13"/>
          <p:cNvSpPr txBox="1"/>
          <p:nvPr/>
        </p:nvSpPr>
        <p:spPr>
          <a:xfrm>
            <a:off x="533400" y="3352800"/>
            <a:ext cx="2590800" cy="519113"/>
          </a:xfrm>
          <a:prstGeom prst="rect">
            <a:avLst/>
          </a:prstGeom>
          <a:noFill/>
          <a:ln w="9525">
            <a:noFill/>
          </a:ln>
        </p:spPr>
        <p:txBody>
          <a:bodyPr>
            <a:spAutoFit/>
          </a:bodyPr>
          <a:p>
            <a:pPr>
              <a:spcBef>
                <a:spcPct val="50000"/>
              </a:spcBef>
            </a:pPr>
            <a:r>
              <a:rPr sz="2800" b="1" dirty="0">
                <a:solidFill>
                  <a:srgbClr val="003399"/>
                </a:solidFill>
                <a:latin typeface="Times New Roman" panose="02020603050405020304" pitchFamily="18" charset="0"/>
              </a:rPr>
              <a:t>- Kinh tế:</a:t>
            </a:r>
            <a:endParaRPr sz="2800" b="1" dirty="0">
              <a:solidFill>
                <a:srgbClr val="003399"/>
              </a:solidFill>
              <a:latin typeface="Times New Roman" panose="02020603050405020304" pitchFamily="18" charset="0"/>
            </a:endParaRPr>
          </a:p>
        </p:txBody>
      </p:sp>
      <p:sp>
        <p:nvSpPr>
          <p:cNvPr id="171022" name="Text Box 14"/>
          <p:cNvSpPr txBox="1"/>
          <p:nvPr/>
        </p:nvSpPr>
        <p:spPr>
          <a:xfrm>
            <a:off x="533400" y="3886200"/>
            <a:ext cx="2362200" cy="519113"/>
          </a:xfrm>
          <a:prstGeom prst="rect">
            <a:avLst/>
          </a:prstGeom>
          <a:noFill/>
          <a:ln w="9525">
            <a:noFill/>
          </a:ln>
        </p:spPr>
        <p:txBody>
          <a:bodyPr>
            <a:spAutoFit/>
          </a:bodyPr>
          <a:p>
            <a:pPr>
              <a:spcBef>
                <a:spcPct val="50000"/>
              </a:spcBef>
            </a:pPr>
            <a:r>
              <a:rPr sz="2800" b="1" dirty="0">
                <a:solidFill>
                  <a:srgbClr val="003399"/>
                </a:solidFill>
                <a:latin typeface="Times New Roman" panose="02020603050405020304" pitchFamily="18" charset="0"/>
              </a:rPr>
              <a:t>- Xã hội:</a:t>
            </a:r>
            <a:endParaRPr sz="2800" b="1" dirty="0">
              <a:solidFill>
                <a:srgbClr val="003399"/>
              </a:solidFill>
              <a:latin typeface="Times New Roman" panose="02020603050405020304" pitchFamily="18" charset="0"/>
            </a:endParaRPr>
          </a:p>
        </p:txBody>
      </p:sp>
      <p:sp>
        <p:nvSpPr>
          <p:cNvPr id="14347" name="TextBox 12"/>
          <p:cNvSpPr txBox="1"/>
          <p:nvPr/>
        </p:nvSpPr>
        <p:spPr>
          <a:xfrm>
            <a:off x="703580" y="5105400"/>
            <a:ext cx="7944485" cy="1076325"/>
          </a:xfrm>
          <a:prstGeom prst="rect">
            <a:avLst/>
          </a:prstGeom>
          <a:noFill/>
          <a:ln w="9525">
            <a:noFill/>
          </a:ln>
        </p:spPr>
        <p:txBody>
          <a:bodyPr wrap="square">
            <a:spAutoFit/>
          </a:bodyPr>
          <a:p>
            <a:r>
              <a:rPr sz="3200" dirty="0">
                <a:latin typeface="Times New Roman" panose="02020603050405020304" pitchFamily="18" charset="0"/>
                <a:cs typeface="Times New Roman" panose="02020603050405020304" pitchFamily="18" charset="0"/>
              </a:rPr>
              <a:t>=&gt; Dưới sự lãnh đạo của ĐCSĐD phong tr</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o dân chủ diễn ra mạnh mẽ</a:t>
            </a:r>
            <a:endParaRPr sz="3200" dirty="0">
              <a:latin typeface="Times New Roman" panose="02020603050405020304" pitchFamily="18" charset="0"/>
              <a:ea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1022"/>
                                        </p:tgtEl>
                                        <p:attrNameLst>
                                          <p:attrName>style.visibility</p:attrName>
                                        </p:attrNameLst>
                                      </p:cBhvr>
                                      <p:to>
                                        <p:strVal val="visible"/>
                                      </p:to>
                                    </p:set>
                                    <p:anim calcmode="lin" valueType="num">
                                      <p:cBhvr>
                                        <p:cTn id="7" dur="1000" fill="hold"/>
                                        <p:tgtEl>
                                          <p:spTgt spid="171022"/>
                                        </p:tgtEl>
                                        <p:attrNameLst>
                                          <p:attrName>ppt_w</p:attrName>
                                        </p:attrNameLst>
                                      </p:cBhvr>
                                      <p:tavLst>
                                        <p:tav tm="0">
                                          <p:val>
                                            <p:fltVal val="0.000000"/>
                                          </p:val>
                                        </p:tav>
                                        <p:tav tm="100000">
                                          <p:val>
                                            <p:strVal val="#ppt_w"/>
                                          </p:val>
                                        </p:tav>
                                      </p:tavLst>
                                    </p:anim>
                                    <p:anim calcmode="lin" valueType="num">
                                      <p:cBhvr>
                                        <p:cTn id="8" dur="1000" fill="hold"/>
                                        <p:tgtEl>
                                          <p:spTgt spid="171022"/>
                                        </p:tgtEl>
                                        <p:attrNameLst>
                                          <p:attrName>ppt_h</p:attrName>
                                        </p:attrNameLst>
                                      </p:cBhvr>
                                      <p:tavLst>
                                        <p:tav tm="0">
                                          <p:val>
                                            <p:fltVal val="0.000000"/>
                                          </p:val>
                                        </p:tav>
                                        <p:tav tm="100000">
                                          <p:val>
                                            <p:strVal val="#ppt_h"/>
                                          </p:val>
                                        </p:tav>
                                      </p:tavLst>
                                    </p:anim>
                                    <p:anim calcmode="lin" valueType="num">
                                      <p:cBhvr>
                                        <p:cTn id="9" dur="1000" fill="hold"/>
                                        <p:tgtEl>
                                          <p:spTgt spid="171022"/>
                                        </p:tgtEl>
                                        <p:attrNameLst>
                                          <p:attrName>style.rotation</p:attrName>
                                        </p:attrNameLst>
                                      </p:cBhvr>
                                      <p:tavLst>
                                        <p:tav tm="0">
                                          <p:val>
                                            <p:fltVal val="90.000000"/>
                                          </p:val>
                                        </p:tav>
                                        <p:tav tm="100000">
                                          <p:val>
                                            <p:fltVal val="0.000000"/>
                                          </p:val>
                                        </p:tav>
                                      </p:tavLst>
                                    </p:anim>
                                    <p:animEffect transition="in" filter="fade">
                                      <p:cBhvr>
                                        <p:cTn id="10" dur="1000"/>
                                        <p:tgtEl>
                                          <p:spTgt spid="1710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71019"/>
                                        </p:tgtEl>
                                        <p:attrNameLst>
                                          <p:attrName>style.visibility</p:attrName>
                                        </p:attrNameLst>
                                      </p:cBhvr>
                                      <p:to>
                                        <p:strVal val="visible"/>
                                      </p:to>
                                    </p:set>
                                    <p:anim calcmode="lin" valueType="num">
                                      <p:cBhvr>
                                        <p:cTn id="15" dur="1000" fill="hold"/>
                                        <p:tgtEl>
                                          <p:spTgt spid="171019"/>
                                        </p:tgtEl>
                                        <p:attrNameLst>
                                          <p:attrName>ppt_w</p:attrName>
                                        </p:attrNameLst>
                                      </p:cBhvr>
                                      <p:tavLst>
                                        <p:tav tm="0">
                                          <p:val>
                                            <p:fltVal val="0.000000"/>
                                          </p:val>
                                        </p:tav>
                                        <p:tav tm="100000">
                                          <p:val>
                                            <p:strVal val="#ppt_w"/>
                                          </p:val>
                                        </p:tav>
                                      </p:tavLst>
                                    </p:anim>
                                    <p:anim calcmode="lin" valueType="num">
                                      <p:cBhvr>
                                        <p:cTn id="16" dur="1000" fill="hold"/>
                                        <p:tgtEl>
                                          <p:spTgt spid="171019"/>
                                        </p:tgtEl>
                                        <p:attrNameLst>
                                          <p:attrName>ppt_h</p:attrName>
                                        </p:attrNameLst>
                                      </p:cBhvr>
                                      <p:tavLst>
                                        <p:tav tm="0">
                                          <p:val>
                                            <p:fltVal val="0.000000"/>
                                          </p:val>
                                        </p:tav>
                                        <p:tav tm="100000">
                                          <p:val>
                                            <p:strVal val="#ppt_h"/>
                                          </p:val>
                                        </p:tav>
                                      </p:tavLst>
                                    </p:anim>
                                    <p:anim calcmode="lin" valueType="num">
                                      <p:cBhvr>
                                        <p:cTn id="17" dur="1000" fill="hold"/>
                                        <p:tgtEl>
                                          <p:spTgt spid="171019"/>
                                        </p:tgtEl>
                                        <p:attrNameLst>
                                          <p:attrName>style.rotation</p:attrName>
                                        </p:attrNameLst>
                                      </p:cBhvr>
                                      <p:tavLst>
                                        <p:tav tm="0">
                                          <p:val>
                                            <p:fltVal val="90.000000"/>
                                          </p:val>
                                        </p:tav>
                                        <p:tav tm="100000">
                                          <p:val>
                                            <p:fltVal val="0.000000"/>
                                          </p:val>
                                        </p:tav>
                                      </p:tavLst>
                                    </p:anim>
                                    <p:animEffect transition="in" filter="fade">
                                      <p:cBhvr>
                                        <p:cTn id="18" dur="1000"/>
                                        <p:tgtEl>
                                          <p:spTgt spid="17101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4347"/>
                                        </p:tgtEl>
                                        <p:attrNameLst>
                                          <p:attrName>style.visibility</p:attrName>
                                        </p:attrNameLst>
                                      </p:cBhvr>
                                      <p:to>
                                        <p:strVal val="visible"/>
                                      </p:to>
                                    </p:set>
                                    <p:anim calcmode="lin" valueType="num">
                                      <p:cBhvr>
                                        <p:cTn id="23" dur="1000" fill="hold"/>
                                        <p:tgtEl>
                                          <p:spTgt spid="14347"/>
                                        </p:tgtEl>
                                        <p:attrNameLst>
                                          <p:attrName>ppt_x</p:attrName>
                                        </p:attrNameLst>
                                      </p:cBhvr>
                                      <p:tavLst>
                                        <p:tav tm="0">
                                          <p:val>
                                            <p:strVal val="#ppt_x-.2"/>
                                          </p:val>
                                        </p:tav>
                                        <p:tav tm="100000">
                                          <p:val>
                                            <p:strVal val="#ppt_x"/>
                                          </p:val>
                                        </p:tav>
                                      </p:tavLst>
                                    </p:anim>
                                    <p:anim calcmode="lin" valueType="num">
                                      <p:cBhvr>
                                        <p:cTn id="24" dur="10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9" grpId="0"/>
      <p:bldP spid="171022" grpId="0"/>
      <p:bldP spid="143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Oval 2"/>
          <p:cNvSpPr/>
          <p:nvPr/>
        </p:nvSpPr>
        <p:spPr>
          <a:xfrm>
            <a:off x="3581400" y="152400"/>
            <a:ext cx="1143000" cy="6096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sz="1600" u="sng" dirty="0">
                <a:latin typeface="Times New Roman" panose="02020603050405020304" pitchFamily="18" charset="0"/>
              </a:rPr>
              <a:t>BÀI 15</a:t>
            </a:r>
            <a:endParaRPr sz="1600" u="sng" dirty="0">
              <a:latin typeface="Times New Roman" panose="02020603050405020304" pitchFamily="18" charset="0"/>
            </a:endParaRPr>
          </a:p>
        </p:txBody>
      </p:sp>
      <p:sp>
        <p:nvSpPr>
          <p:cNvPr id="15363" name="Text Box 3"/>
          <p:cNvSpPr txBox="1"/>
          <p:nvPr/>
        </p:nvSpPr>
        <p:spPr>
          <a:xfrm>
            <a:off x="1143000" y="7620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173060" name="Rectangle 4"/>
          <p:cNvSpPr/>
          <p:nvPr/>
        </p:nvSpPr>
        <p:spPr>
          <a:xfrm>
            <a:off x="381000" y="2133600"/>
            <a:ext cx="8458200" cy="865505"/>
          </a:xfrm>
          <a:prstGeom prst="rect">
            <a:avLst/>
          </a:prstGeom>
          <a:noFill/>
          <a:ln w="9525">
            <a:noFill/>
          </a:ln>
        </p:spPr>
        <p:txBody>
          <a:bodyPr>
            <a:spAutoFit/>
          </a:bodyPr>
          <a:p>
            <a:pPr>
              <a:lnSpc>
                <a:spcPct val="90000"/>
              </a:lnSpc>
              <a:spcBef>
                <a:spcPct val="20000"/>
              </a:spcBef>
            </a:pPr>
            <a:r>
              <a:rPr sz="2800" b="1" dirty="0">
                <a:solidFill>
                  <a:srgbClr val="003366"/>
                </a:solidFill>
                <a:latin typeface="Times New Roman" panose="02020603050405020304" pitchFamily="18" charset="0"/>
              </a:rPr>
              <a:t>1</a:t>
            </a:r>
            <a:r>
              <a:rPr lang="en-US" sz="2800" b="1" dirty="0">
                <a:solidFill>
                  <a:srgbClr val="003366"/>
                </a:solidFill>
                <a:latin typeface="Times New Roman" panose="02020603050405020304" pitchFamily="18" charset="0"/>
              </a:rPr>
              <a:t>.</a:t>
            </a:r>
            <a:r>
              <a:rPr sz="2800" b="1" dirty="0">
                <a:solidFill>
                  <a:srgbClr val="003366"/>
                </a:solidFill>
                <a:latin typeface="Times New Roman" panose="02020603050405020304" pitchFamily="18" charset="0"/>
              </a:rPr>
              <a:t> </a:t>
            </a:r>
            <a:r>
              <a:rPr sz="2800" b="1" u="sng" dirty="0">
                <a:solidFill>
                  <a:srgbClr val="003366"/>
                </a:solidFill>
                <a:latin typeface="Times New Roman" panose="02020603050405020304" pitchFamily="18" charset="0"/>
              </a:rPr>
              <a:t>Hội nghị Ban Chấp hành Trung ương Đảng Cộng sản Đông Dương tháng 7-1936</a:t>
            </a:r>
            <a:endParaRPr sz="2800" b="1" u="sng" dirty="0">
              <a:solidFill>
                <a:srgbClr val="003366"/>
              </a:solidFill>
              <a:latin typeface="Times New Roman" panose="02020603050405020304" pitchFamily="18" charset="0"/>
            </a:endParaRPr>
          </a:p>
        </p:txBody>
      </p:sp>
      <p:sp>
        <p:nvSpPr>
          <p:cNvPr id="15365" name="Text Box 5"/>
          <p:cNvSpPr txBox="1"/>
          <p:nvPr/>
        </p:nvSpPr>
        <p:spPr>
          <a:xfrm>
            <a:off x="304800" y="1219200"/>
            <a:ext cx="7848600" cy="460375"/>
          </a:xfrm>
          <a:prstGeom prst="rect">
            <a:avLst/>
          </a:prstGeom>
          <a:noFill/>
          <a:ln w="9525">
            <a:noFill/>
          </a:ln>
        </p:spPr>
        <p:txBody>
          <a:bodyPr>
            <a:spAutoFit/>
          </a:bodyPr>
          <a:p>
            <a:pPr>
              <a:spcBef>
                <a:spcPct val="50000"/>
              </a:spcBef>
            </a:pPr>
            <a:r>
              <a:rPr sz="2400" b="1" dirty="0">
                <a:solidFill>
                  <a:srgbClr val="003399"/>
                </a:solidFill>
                <a:latin typeface="Times New Roman" panose="02020603050405020304" pitchFamily="18" charset="0"/>
              </a:rPr>
              <a:t>I</a:t>
            </a:r>
            <a:r>
              <a:rPr lang="en-US" sz="2400" b="1" dirty="0">
                <a:solidFill>
                  <a:srgbClr val="003399"/>
                </a:solidFill>
                <a:latin typeface="Times New Roman" panose="02020603050405020304" pitchFamily="18" charset="0"/>
              </a:rPr>
              <a:t>.</a:t>
            </a:r>
            <a:r>
              <a:rPr sz="2400" b="1" u="sng" dirty="0">
                <a:solidFill>
                  <a:srgbClr val="003399"/>
                </a:solidFill>
                <a:latin typeface="Times New Roman" panose="02020603050405020304" pitchFamily="18" charset="0"/>
              </a:rPr>
              <a:t>TÌNH HÌNH THẾ GIỚI VÀ TRONG NƯỚC</a:t>
            </a:r>
            <a:endParaRPr sz="2400" b="1" u="sng" dirty="0">
              <a:solidFill>
                <a:srgbClr val="003399"/>
              </a:solidFill>
              <a:latin typeface="Times New Roman" panose="02020603050405020304" pitchFamily="18" charset="0"/>
            </a:endParaRPr>
          </a:p>
        </p:txBody>
      </p:sp>
      <p:sp>
        <p:nvSpPr>
          <p:cNvPr id="173062" name="Text Box 6"/>
          <p:cNvSpPr txBox="1"/>
          <p:nvPr/>
        </p:nvSpPr>
        <p:spPr>
          <a:xfrm>
            <a:off x="304800" y="1676400"/>
            <a:ext cx="5943600" cy="460375"/>
          </a:xfrm>
          <a:prstGeom prst="rect">
            <a:avLst/>
          </a:prstGeom>
          <a:noFill/>
          <a:ln w="9525">
            <a:noFill/>
          </a:ln>
        </p:spPr>
        <p:txBody>
          <a:bodyPr>
            <a:spAutoFit/>
          </a:bodyPr>
          <a:p>
            <a:pPr>
              <a:spcBef>
                <a:spcPct val="50000"/>
              </a:spcBef>
            </a:pPr>
            <a:r>
              <a:rPr sz="2400" b="1" dirty="0">
                <a:solidFill>
                  <a:srgbClr val="003399"/>
                </a:solidFill>
                <a:latin typeface="Times New Roman" panose="02020603050405020304" pitchFamily="18" charset="0"/>
              </a:rPr>
              <a:t>II</a:t>
            </a:r>
            <a:r>
              <a:rPr lang="en-US" sz="2400" b="1" dirty="0">
                <a:solidFill>
                  <a:srgbClr val="003399"/>
                </a:solidFill>
                <a:latin typeface="Times New Roman" panose="02020603050405020304" pitchFamily="18" charset="0"/>
              </a:rPr>
              <a:t>.</a:t>
            </a:r>
            <a:r>
              <a:rPr sz="2400" b="1" dirty="0">
                <a:solidFill>
                  <a:srgbClr val="003399"/>
                </a:solidFill>
                <a:latin typeface="Times New Roman" panose="02020603050405020304" pitchFamily="18" charset="0"/>
              </a:rPr>
              <a:t> </a:t>
            </a:r>
            <a:r>
              <a:rPr sz="2400" b="1" u="sng" dirty="0">
                <a:solidFill>
                  <a:srgbClr val="003399"/>
                </a:solidFill>
                <a:latin typeface="Times New Roman" panose="02020603050405020304" pitchFamily="18" charset="0"/>
              </a:rPr>
              <a:t>PHONG TRÀO DÂN CHỦ 1936 - 1939</a:t>
            </a:r>
            <a:endParaRPr sz="2400" b="1" u="sng" dirty="0">
              <a:solidFill>
                <a:srgbClr val="003399"/>
              </a:solidFill>
              <a:latin typeface="Times New Roman" panose="02020603050405020304" pitchFamily="18" charset="0"/>
            </a:endParaRPr>
          </a:p>
        </p:txBody>
      </p:sp>
      <p:sp>
        <p:nvSpPr>
          <p:cNvPr id="173063" name="Text Box 7"/>
          <p:cNvSpPr txBox="1"/>
          <p:nvPr/>
        </p:nvSpPr>
        <p:spPr>
          <a:xfrm>
            <a:off x="704850" y="3124200"/>
            <a:ext cx="7548880" cy="1568450"/>
          </a:xfrm>
          <a:prstGeom prst="rect">
            <a:avLst/>
          </a:prstGeom>
          <a:noFill/>
          <a:ln w="9525">
            <a:noFill/>
          </a:ln>
        </p:spPr>
        <p:txBody>
          <a:bodyPr wrap="square">
            <a:spAutoFit/>
          </a:bodyPr>
          <a:p>
            <a:pPr algn="just">
              <a:spcBef>
                <a:spcPct val="50000"/>
              </a:spcBef>
            </a:pPr>
            <a:r>
              <a:rPr sz="2800" dirty="0">
                <a:solidFill>
                  <a:schemeClr val="tx2"/>
                </a:solidFill>
                <a:latin typeface="Times New Roman" panose="02020603050405020304" pitchFamily="18" charset="0"/>
              </a:rPr>
              <a:t> 7 – 1936 </a:t>
            </a:r>
            <a:r>
              <a:rPr sz="3200" dirty="0">
                <a:solidFill>
                  <a:schemeClr val="tx2"/>
                </a:solidFill>
                <a:latin typeface="Times New Roman" panose="02020603050405020304" pitchFamily="18" charset="0"/>
              </a:rPr>
              <a:t>Hội nghị họp tại Thượng Hải (TQ) do đồng chí Lê Hồng Phong Tổng bí thư của Đảng chủ trì</a:t>
            </a:r>
            <a:endParaRPr sz="3200" dirty="0">
              <a:solidFill>
                <a:schemeClr val="tx2"/>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3062"/>
                                        </p:tgtEl>
                                        <p:attrNameLst>
                                          <p:attrName>style.visibility</p:attrName>
                                        </p:attrNameLst>
                                      </p:cBhvr>
                                      <p:to>
                                        <p:strVal val="visible"/>
                                      </p:to>
                                    </p:set>
                                    <p:anim calcmode="lin" valueType="num">
                                      <p:cBhvr>
                                        <p:cTn id="7" dur="1000" fill="hold"/>
                                        <p:tgtEl>
                                          <p:spTgt spid="173062"/>
                                        </p:tgtEl>
                                        <p:attrNameLst>
                                          <p:attrName>ppt_w</p:attrName>
                                        </p:attrNameLst>
                                      </p:cBhvr>
                                      <p:tavLst>
                                        <p:tav tm="0">
                                          <p:val>
                                            <p:fltVal val="0.000000"/>
                                          </p:val>
                                        </p:tav>
                                        <p:tav tm="100000">
                                          <p:val>
                                            <p:strVal val="#ppt_w"/>
                                          </p:val>
                                        </p:tav>
                                      </p:tavLst>
                                    </p:anim>
                                    <p:anim calcmode="lin" valueType="num">
                                      <p:cBhvr>
                                        <p:cTn id="8" dur="1000" fill="hold"/>
                                        <p:tgtEl>
                                          <p:spTgt spid="173062"/>
                                        </p:tgtEl>
                                        <p:attrNameLst>
                                          <p:attrName>ppt_h</p:attrName>
                                        </p:attrNameLst>
                                      </p:cBhvr>
                                      <p:tavLst>
                                        <p:tav tm="0">
                                          <p:val>
                                            <p:fltVal val="0.000000"/>
                                          </p:val>
                                        </p:tav>
                                        <p:tav tm="100000">
                                          <p:val>
                                            <p:strVal val="#ppt_h"/>
                                          </p:val>
                                        </p:tav>
                                      </p:tavLst>
                                    </p:anim>
                                    <p:anim calcmode="lin" valueType="num">
                                      <p:cBhvr>
                                        <p:cTn id="9" dur="1000" fill="hold"/>
                                        <p:tgtEl>
                                          <p:spTgt spid="173062"/>
                                        </p:tgtEl>
                                        <p:attrNameLst>
                                          <p:attrName>style.rotation</p:attrName>
                                        </p:attrNameLst>
                                      </p:cBhvr>
                                      <p:tavLst>
                                        <p:tav tm="0">
                                          <p:val>
                                            <p:fltVal val="90.000000"/>
                                          </p:val>
                                        </p:tav>
                                        <p:tav tm="100000">
                                          <p:val>
                                            <p:fltVal val="0.000000"/>
                                          </p:val>
                                        </p:tav>
                                      </p:tavLst>
                                    </p:anim>
                                    <p:animEffect transition="in" filter="fade">
                                      <p:cBhvr>
                                        <p:cTn id="10" dur="1000"/>
                                        <p:tgtEl>
                                          <p:spTgt spid="173062"/>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173060">
                                            <p:txEl>
                                              <p:charRg st="0" end="75"/>
                                            </p:txEl>
                                          </p:spTgt>
                                        </p:tgtEl>
                                        <p:attrNameLst>
                                          <p:attrName>style.visibility</p:attrName>
                                        </p:attrNameLst>
                                      </p:cBhvr>
                                      <p:to>
                                        <p:strVal val="visible"/>
                                      </p:to>
                                    </p:set>
                                    <p:animEffect transition="in" filter="fade">
                                      <p:cBhvr>
                                        <p:cTn id="15" dur="1000"/>
                                        <p:tgtEl>
                                          <p:spTgt spid="173060">
                                            <p:txEl>
                                              <p:charRg st="0" end="75"/>
                                            </p:txEl>
                                          </p:spTgt>
                                        </p:tgtEl>
                                      </p:cBhvr>
                                    </p:animEffect>
                                    <p:anim calcmode="lin" valueType="num">
                                      <p:cBhvr>
                                        <p:cTn id="16" dur="1000" fill="hold"/>
                                        <p:tgtEl>
                                          <p:spTgt spid="173060">
                                            <p:txEl>
                                              <p:charRg st="0" end="75"/>
                                            </p:txEl>
                                          </p:spTgt>
                                        </p:tgtEl>
                                        <p:attrNameLst>
                                          <p:attrName>ppt_x</p:attrName>
                                        </p:attrNameLst>
                                      </p:cBhvr>
                                      <p:tavLst>
                                        <p:tav tm="0">
                                          <p:val>
                                            <p:strVal val="#ppt_x-.1"/>
                                          </p:val>
                                        </p:tav>
                                        <p:tav tm="100000">
                                          <p:val>
                                            <p:strVal val="#ppt_x"/>
                                          </p:val>
                                        </p:tav>
                                      </p:tavLst>
                                    </p:anim>
                                    <p:anim calcmode="lin" valueType="num">
                                      <p:cBhvr>
                                        <p:cTn id="17" dur="1000" fill="hold"/>
                                        <p:tgtEl>
                                          <p:spTgt spid="173060">
                                            <p:txEl>
                                              <p:charRg st="0" end="75"/>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73063"/>
                                        </p:tgtEl>
                                        <p:attrNameLst>
                                          <p:attrName>style.visibility</p:attrName>
                                        </p:attrNameLst>
                                      </p:cBhvr>
                                      <p:to>
                                        <p:strVal val="visible"/>
                                      </p:to>
                                    </p:set>
                                    <p:anim calcmode="lin" valueType="num">
                                      <p:cBhvr>
                                        <p:cTn id="22" dur="1000" fill="hold"/>
                                        <p:tgtEl>
                                          <p:spTgt spid="173063"/>
                                        </p:tgtEl>
                                        <p:attrNameLst>
                                          <p:attrName>ppt_w</p:attrName>
                                        </p:attrNameLst>
                                      </p:cBhvr>
                                      <p:tavLst>
                                        <p:tav tm="0">
                                          <p:val>
                                            <p:fltVal val="0.000000"/>
                                          </p:val>
                                        </p:tav>
                                        <p:tav tm="100000">
                                          <p:val>
                                            <p:strVal val="#ppt_w"/>
                                          </p:val>
                                        </p:tav>
                                      </p:tavLst>
                                    </p:anim>
                                    <p:anim calcmode="lin" valueType="num">
                                      <p:cBhvr>
                                        <p:cTn id="23" dur="1000" fill="hold"/>
                                        <p:tgtEl>
                                          <p:spTgt spid="173063"/>
                                        </p:tgtEl>
                                        <p:attrNameLst>
                                          <p:attrName>ppt_h</p:attrName>
                                        </p:attrNameLst>
                                      </p:cBhvr>
                                      <p:tavLst>
                                        <p:tav tm="0">
                                          <p:val>
                                            <p:fltVal val="0.000000"/>
                                          </p:val>
                                        </p:tav>
                                        <p:tav tm="100000">
                                          <p:val>
                                            <p:strVal val="#ppt_h"/>
                                          </p:val>
                                        </p:tav>
                                      </p:tavLst>
                                    </p:anim>
                                    <p:anim calcmode="lin" valueType="num">
                                      <p:cBhvr>
                                        <p:cTn id="24" dur="1000" fill="hold"/>
                                        <p:tgtEl>
                                          <p:spTgt spid="173063"/>
                                        </p:tgtEl>
                                        <p:attrNameLst>
                                          <p:attrName>style.rotation</p:attrName>
                                        </p:attrNameLst>
                                      </p:cBhvr>
                                      <p:tavLst>
                                        <p:tav tm="0">
                                          <p:val>
                                            <p:fltVal val="90.000000"/>
                                          </p:val>
                                        </p:tav>
                                        <p:tav tm="100000">
                                          <p:val>
                                            <p:fltVal val="0.000000"/>
                                          </p:val>
                                        </p:tav>
                                      </p:tavLst>
                                    </p:anim>
                                    <p:animEffect transition="in" filter="fade">
                                      <p:cBhvr>
                                        <p:cTn id="25" dur="10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p:bldP spid="1730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3048000" y="2209800"/>
            <a:ext cx="5486400" cy="3508375"/>
          </a:xfrm>
          <a:prstGeom prst="rect">
            <a:avLst/>
          </a:prstGeom>
          <a:noFill/>
          <a:ln w="28575">
            <a:solidFill>
              <a:schemeClr val="tx1"/>
            </a:solidFill>
          </a:ln>
        </p:spPr>
        <p:txBody>
          <a:bodyPr>
            <a:spAutoFit/>
          </a:bodyPr>
          <a:p>
            <a:pPr algn="just"/>
            <a:r>
              <a:rPr sz="2800" dirty="0">
                <a:solidFill>
                  <a:srgbClr val="000000"/>
                </a:solidFill>
                <a:latin typeface="Times New Roman" panose="02020603050405020304" pitchFamily="18" charset="0"/>
              </a:rPr>
              <a:t>Tên thật là Lê Huy Doãn, quê ở làng Thông Lạng (nay thuộc xã Hưng Thông), huyện Hưng Nguyên,      Nghệ An. </a:t>
            </a:r>
            <a:endParaRPr sz="2800" dirty="0">
              <a:solidFill>
                <a:srgbClr val="000000"/>
              </a:solidFill>
              <a:latin typeface="Times New Roman" panose="02020603050405020304" pitchFamily="18" charset="0"/>
            </a:endParaRPr>
          </a:p>
          <a:p>
            <a:pPr algn="just"/>
            <a:r>
              <a:rPr sz="2800" dirty="0">
                <a:latin typeface="Times New Roman" panose="02020603050405020304" pitchFamily="18" charset="0"/>
              </a:rPr>
              <a:t>Tổng bí thư của Đảng (1935-1936) Tháng 7-1935, ông dẫn đầu đoàn đại biểu Đảng dự Đại hội VII Quốc tế Cộng sản ở Moskva. </a:t>
            </a:r>
            <a:endParaRPr sz="2800" dirty="0">
              <a:latin typeface="Times New Roman" panose="02020603050405020304" pitchFamily="18" charset="0"/>
            </a:endParaRPr>
          </a:p>
        </p:txBody>
      </p:sp>
      <p:pic>
        <p:nvPicPr>
          <p:cNvPr id="16387" name="Picture 3"/>
          <p:cNvPicPr>
            <a:picLocks noChangeAspect="1"/>
          </p:cNvPicPr>
          <p:nvPr/>
        </p:nvPicPr>
        <p:blipFill>
          <a:blip r:embed="rId1"/>
          <a:stretch>
            <a:fillRect/>
          </a:stretch>
        </p:blipFill>
        <p:spPr>
          <a:xfrm>
            <a:off x="762000" y="2514600"/>
            <a:ext cx="2209800" cy="2362200"/>
          </a:xfrm>
          <a:prstGeom prst="rect">
            <a:avLst/>
          </a:prstGeom>
          <a:noFill/>
          <a:ln w="9525" cap="flat" cmpd="sng">
            <a:solidFill>
              <a:srgbClr val="FF3300"/>
            </a:solidFill>
            <a:prstDash val="solid"/>
            <a:miter/>
            <a:headEnd type="none" w="med" len="med"/>
            <a:tailEnd type="none" w="med" len="med"/>
          </a:ln>
        </p:spPr>
      </p:pic>
      <p:sp>
        <p:nvSpPr>
          <p:cNvPr id="16388" name="Text Box 4"/>
          <p:cNvSpPr txBox="1"/>
          <p:nvPr/>
        </p:nvSpPr>
        <p:spPr>
          <a:xfrm>
            <a:off x="1295400" y="1524000"/>
            <a:ext cx="5791200" cy="457200"/>
          </a:xfrm>
          <a:prstGeom prst="rect">
            <a:avLst/>
          </a:prstGeom>
          <a:noFill/>
          <a:ln w="9525">
            <a:noFill/>
          </a:ln>
        </p:spPr>
        <p:txBody>
          <a:bodyPr>
            <a:spAutoFit/>
          </a:bodyPr>
          <a:p>
            <a:pPr>
              <a:spcBef>
                <a:spcPct val="50000"/>
              </a:spcBef>
            </a:pPr>
            <a:r>
              <a:rPr sz="2400" b="1" dirty="0">
                <a:solidFill>
                  <a:srgbClr val="000066"/>
                </a:solidFill>
                <a:latin typeface="Arial" panose="020B0604020202020204" pitchFamily="34" charset="0"/>
              </a:rPr>
              <a:t>Đồng chí Lê Hồng Phong (1902-1942)</a:t>
            </a:r>
            <a:endParaRPr sz="2400" b="1" dirty="0">
              <a:solidFill>
                <a:srgbClr val="000066"/>
              </a:solidFill>
              <a:latin typeface="Arial" panose="020B0604020202020204" pitchFamily="34" charset="0"/>
            </a:endParaRPr>
          </a:p>
        </p:txBody>
      </p:sp>
      <p:sp>
        <p:nvSpPr>
          <p:cNvPr id="141318" name="Text Box 6"/>
          <p:cNvSpPr txBox="1">
            <a:spLocks noChangeArrowheads="1"/>
          </p:cNvSpPr>
          <p:nvPr/>
        </p:nvSpPr>
        <p:spPr bwMode="auto">
          <a:xfrm>
            <a:off x="533400" y="5715000"/>
            <a:ext cx="8382000" cy="366713"/>
          </a:xfrm>
          <a:prstGeom prst="rect">
            <a:avLst/>
          </a:prstGeom>
          <a:noFill/>
          <a:ln w="9525">
            <a:noFill/>
            <a:miter lim="800000"/>
          </a:ln>
          <a:effectLst/>
        </p:spPr>
        <p:txBody>
          <a:bodyPr>
            <a:spAutoFit/>
          </a:bodyPr>
          <a:lstStyle/>
          <a:p>
            <a:pPr marR="0" defTabSz="914400">
              <a:spcBef>
                <a:spcPct val="50000"/>
              </a:spcBef>
              <a:buClrTx/>
              <a:buSzTx/>
              <a:buFontTx/>
              <a:buNone/>
              <a:defRPr/>
            </a:pPr>
            <a:endParaRPr kumimoji="0" lang="en-US" kern="1200" cap="none" spc="0" normalizeH="0" baseline="0" noProof="0">
              <a:effectLst>
                <a:outerShdw blurRad="38100" dist="38100" dir="2700000" algn="tl">
                  <a:srgbClr val="FFFFFF"/>
                </a:outerShdw>
              </a:effectLst>
              <a:latin typeface="Arial" panose="020B0604020202020204" pitchFamily="34" charset="0"/>
              <a:ea typeface="+mn-ea"/>
              <a:cs typeface="+mn-cs"/>
            </a:endParaRPr>
          </a:p>
        </p:txBody>
      </p:sp>
      <p:sp>
        <p:nvSpPr>
          <p:cNvPr id="16390" name="Oval 8"/>
          <p:cNvSpPr/>
          <p:nvPr/>
        </p:nvSpPr>
        <p:spPr>
          <a:xfrm>
            <a:off x="3581400" y="152400"/>
            <a:ext cx="1143000" cy="6096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sz="1600" u="sng" dirty="0">
                <a:latin typeface="Times New Roman" panose="02020603050405020304" pitchFamily="18" charset="0"/>
              </a:rPr>
              <a:t>BÀI 15</a:t>
            </a:r>
            <a:endParaRPr sz="1600" u="sng" dirty="0">
              <a:latin typeface="Times New Roman" panose="02020603050405020304" pitchFamily="18" charset="0"/>
            </a:endParaRPr>
          </a:p>
        </p:txBody>
      </p:sp>
      <p:sp>
        <p:nvSpPr>
          <p:cNvPr id="16391" name="Text Box 9"/>
          <p:cNvSpPr txBox="1"/>
          <p:nvPr/>
        </p:nvSpPr>
        <p:spPr>
          <a:xfrm>
            <a:off x="1143000" y="8382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3"/>
          <p:cNvPicPr>
            <a:picLocks noChangeAspect="1"/>
          </p:cNvPicPr>
          <p:nvPr/>
        </p:nvPicPr>
        <p:blipFill>
          <a:blip r:embed="rId1"/>
          <a:stretch>
            <a:fillRect/>
          </a:stretch>
        </p:blipFill>
        <p:spPr>
          <a:xfrm>
            <a:off x="457200" y="2133600"/>
            <a:ext cx="2209800" cy="2362200"/>
          </a:xfrm>
          <a:prstGeom prst="rect">
            <a:avLst/>
          </a:prstGeom>
          <a:noFill/>
          <a:ln w="9525" cap="flat" cmpd="sng">
            <a:solidFill>
              <a:srgbClr val="FF3300"/>
            </a:solidFill>
            <a:prstDash val="solid"/>
            <a:miter/>
            <a:headEnd type="none" w="med" len="med"/>
            <a:tailEnd type="none" w="med" len="med"/>
          </a:ln>
        </p:spPr>
      </p:pic>
      <p:sp>
        <p:nvSpPr>
          <p:cNvPr id="17411" name="Text Box 4"/>
          <p:cNvSpPr txBox="1"/>
          <p:nvPr/>
        </p:nvSpPr>
        <p:spPr>
          <a:xfrm>
            <a:off x="609600" y="381000"/>
            <a:ext cx="5791200" cy="457200"/>
          </a:xfrm>
          <a:prstGeom prst="rect">
            <a:avLst/>
          </a:prstGeom>
          <a:noFill/>
          <a:ln w="9525">
            <a:noFill/>
          </a:ln>
        </p:spPr>
        <p:txBody>
          <a:bodyPr>
            <a:spAutoFit/>
          </a:bodyPr>
          <a:p>
            <a:pPr>
              <a:spcBef>
                <a:spcPct val="50000"/>
              </a:spcBef>
            </a:pPr>
            <a:r>
              <a:rPr sz="2400" b="1" dirty="0">
                <a:solidFill>
                  <a:srgbClr val="000066"/>
                </a:solidFill>
                <a:latin typeface="Arial" panose="020B0604020202020204" pitchFamily="34" charset="0"/>
              </a:rPr>
              <a:t>Đồng chí Lê Hồng Phong (1902-1942)</a:t>
            </a:r>
            <a:endParaRPr sz="2400" b="1" dirty="0">
              <a:solidFill>
                <a:srgbClr val="000066"/>
              </a:solidFill>
              <a:latin typeface="Arial" panose="020B0604020202020204" pitchFamily="34" charset="0"/>
            </a:endParaRPr>
          </a:p>
        </p:txBody>
      </p:sp>
      <p:sp>
        <p:nvSpPr>
          <p:cNvPr id="142342" name="Text Box 6"/>
          <p:cNvSpPr txBox="1">
            <a:spLocks noChangeArrowheads="1"/>
          </p:cNvSpPr>
          <p:nvPr/>
        </p:nvSpPr>
        <p:spPr bwMode="auto">
          <a:xfrm>
            <a:off x="533400" y="5715000"/>
            <a:ext cx="8382000" cy="366713"/>
          </a:xfrm>
          <a:prstGeom prst="rect">
            <a:avLst/>
          </a:prstGeom>
          <a:noFill/>
          <a:ln w="9525">
            <a:noFill/>
            <a:miter lim="800000"/>
          </a:ln>
          <a:effectLst/>
        </p:spPr>
        <p:txBody>
          <a:bodyPr>
            <a:spAutoFit/>
          </a:bodyPr>
          <a:lstStyle/>
          <a:p>
            <a:pPr marR="0" defTabSz="914400">
              <a:spcBef>
                <a:spcPct val="50000"/>
              </a:spcBef>
              <a:buClrTx/>
              <a:buSzTx/>
              <a:buFontTx/>
              <a:buNone/>
              <a:defRPr/>
            </a:pPr>
            <a:endParaRPr kumimoji="0" lang="en-US" kern="1200" cap="none" spc="0" normalizeH="0" baseline="0" noProof="0">
              <a:effectLst>
                <a:outerShdw blurRad="38100" dist="38100" dir="2700000" algn="tl">
                  <a:srgbClr val="FFFFFF"/>
                </a:outerShdw>
              </a:effectLst>
              <a:latin typeface="Arial" panose="020B0604020202020204" pitchFamily="34" charset="0"/>
              <a:ea typeface="+mn-ea"/>
              <a:cs typeface="+mn-cs"/>
            </a:endParaRPr>
          </a:p>
        </p:txBody>
      </p:sp>
      <p:sp>
        <p:nvSpPr>
          <p:cNvPr id="17413" name="Text Box 7"/>
          <p:cNvSpPr txBox="1"/>
          <p:nvPr/>
        </p:nvSpPr>
        <p:spPr>
          <a:xfrm>
            <a:off x="2895600" y="914400"/>
            <a:ext cx="6096000" cy="5216525"/>
          </a:xfrm>
          <a:prstGeom prst="rect">
            <a:avLst/>
          </a:prstGeom>
          <a:noFill/>
          <a:ln w="19050">
            <a:solidFill>
              <a:schemeClr val="tx1"/>
            </a:solidFill>
          </a:ln>
        </p:spPr>
        <p:txBody>
          <a:bodyPr>
            <a:spAutoFit/>
          </a:bodyPr>
          <a:p>
            <a:pPr>
              <a:spcBef>
                <a:spcPct val="50000"/>
              </a:spcBef>
            </a:pPr>
            <a:r>
              <a:rPr sz="2000" dirty="0">
                <a:latin typeface="Arial" panose="020B0604020202020204" pitchFamily="34" charset="0"/>
              </a:rPr>
              <a:t> </a:t>
            </a:r>
            <a:r>
              <a:rPr sz="2800" dirty="0">
                <a:latin typeface="Times New Roman" panose="02020603050405020304" pitchFamily="18" charset="0"/>
              </a:rPr>
              <a:t>Tháng l-1940, Lê Hồng Phong bị bắt tại quê, rồi giam vào Khám Lớn Sài Gòn, cuối năm 1940, chúng đày đồng chí ra Côn Đảo. Trước những đòn tra tấn dã man, liên tục của địch, đồng chí vẫn nêu cao chí khí cách mạng, Chúng hành hạ đồng chí cho đến kiệt sức. Trước khi trút hơi thở cuối cùng vào trưa ngày 6-9-1942, đồng chí nhắn lại:</a:t>
            </a:r>
            <a:r>
              <a:rPr sz="2800" b="1" dirty="0">
                <a:latin typeface="Times New Roman" panose="02020603050405020304" pitchFamily="18" charset="0"/>
              </a:rPr>
              <a:t> </a:t>
            </a:r>
            <a:r>
              <a:rPr sz="2800" b="1" i="1" dirty="0">
                <a:latin typeface="Times New Roman" panose="02020603050405020304" pitchFamily="18" charset="0"/>
              </a:rPr>
              <a:t>“Nhờ các đồng chí nói với Đảng rằng, tới giờ phút cuối cùng, Lê Hồng Phong vẫn tin tưởng vào thắng lợi vẻ vang của cách mạng”.</a:t>
            </a:r>
            <a:r>
              <a:rPr sz="2800" b="1" dirty="0">
                <a:latin typeface="Times New Roman" panose="02020603050405020304" pitchFamily="18" charset="0"/>
              </a:rPr>
              <a:t> </a:t>
            </a:r>
            <a:endParaRPr sz="2800" b="1" dirty="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p:cNvPicPr>
            <a:picLocks noChangeAspect="1"/>
          </p:cNvPicPr>
          <p:nvPr/>
        </p:nvPicPr>
        <p:blipFill>
          <a:blip r:embed="rId1"/>
          <a:stretch>
            <a:fillRect/>
          </a:stretch>
        </p:blipFill>
        <p:spPr>
          <a:xfrm>
            <a:off x="2209800" y="304800"/>
            <a:ext cx="4953000" cy="6172200"/>
          </a:xfrm>
          <a:prstGeom prst="rect">
            <a:avLst/>
          </a:prstGeom>
          <a:noFill/>
          <a:ln w="28575" cap="flat" cmpd="sng">
            <a:solidFill>
              <a:srgbClr val="FF3300"/>
            </a:solidFill>
            <a:prstDash val="solid"/>
            <a:miter/>
            <a:headEnd type="none" w="med" len="med"/>
            <a:tailEnd type="none" w="med" len="med"/>
          </a:ln>
        </p:spPr>
      </p:pic>
      <p:sp>
        <p:nvSpPr>
          <p:cNvPr id="18435" name="Rectangle 3"/>
          <p:cNvSpPr/>
          <p:nvPr/>
        </p:nvSpPr>
        <p:spPr>
          <a:xfrm>
            <a:off x="2209800" y="3810000"/>
            <a:ext cx="4953000" cy="2667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sz="2400" b="1" dirty="0">
                <a:solidFill>
                  <a:srgbClr val="000066"/>
                </a:solidFill>
                <a:latin typeface="Arial" panose="020B0604020202020204" pitchFamily="34" charset="0"/>
              </a:rPr>
              <a:t>Đồng chí Lê hồng Phong và</a:t>
            </a:r>
            <a:endParaRPr sz="2400" b="1" dirty="0">
              <a:solidFill>
                <a:srgbClr val="000066"/>
              </a:solidFill>
              <a:latin typeface="Arial" panose="020B0604020202020204" pitchFamily="34" charset="0"/>
            </a:endParaRPr>
          </a:p>
          <a:p>
            <a:pPr algn="ctr"/>
            <a:r>
              <a:rPr sz="2400" b="1" dirty="0">
                <a:solidFill>
                  <a:srgbClr val="000066"/>
                </a:solidFill>
                <a:latin typeface="Arial" panose="020B0604020202020204" pitchFamily="34" charset="0"/>
              </a:rPr>
              <a:t> Nguyễn Thi Minh Khai</a:t>
            </a:r>
            <a:endParaRPr sz="2400" b="1" dirty="0">
              <a:solidFill>
                <a:srgbClr val="000066"/>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Text Box 2"/>
          <p:cNvSpPr txBox="1"/>
          <p:nvPr/>
        </p:nvSpPr>
        <p:spPr>
          <a:xfrm>
            <a:off x="125413" y="1066800"/>
            <a:ext cx="8866187" cy="5791200"/>
          </a:xfrm>
          <a:prstGeom prst="rect">
            <a:avLst/>
          </a:prstGeom>
          <a:noFill/>
          <a:ln w="9525">
            <a:noFill/>
          </a:ln>
        </p:spPr>
        <p:txBody>
          <a:bodyPr/>
          <a:p>
            <a:pPr indent="228600">
              <a:spcBef>
                <a:spcPct val="10000"/>
              </a:spcBef>
            </a:pPr>
            <a:r>
              <a:rPr sz="2800" b="1" i="1" dirty="0">
                <a:solidFill>
                  <a:srgbClr val="0000FF"/>
                </a:solidFill>
                <a:latin typeface="Times New Roman" panose="02020603050405020304" pitchFamily="18" charset="0"/>
              </a:rPr>
              <a:t>1. Hội nghị Ban chấp hành Trung ương Đảng Cộng sản Đông Dương tháng 7 - 1936</a:t>
            </a:r>
            <a:endParaRPr sz="2800" dirty="0">
              <a:latin typeface="Times New Roman" panose="02020603050405020304" pitchFamily="18" charset="0"/>
            </a:endParaRPr>
          </a:p>
          <a:p>
            <a:pPr indent="228600" algn="just">
              <a:spcBef>
                <a:spcPct val="10000"/>
              </a:spcBef>
              <a:buChar char="-"/>
            </a:pPr>
            <a:r>
              <a:rPr sz="3200" dirty="0">
                <a:latin typeface="Times New Roman" panose="02020603050405020304" pitchFamily="18" charset="0"/>
              </a:rPr>
              <a:t>Nội dung hội nghị:</a:t>
            </a:r>
            <a:endParaRPr sz="3200" dirty="0">
              <a:latin typeface="Times New Roman" panose="02020603050405020304" pitchFamily="18" charset="0"/>
            </a:endParaRPr>
          </a:p>
          <a:p>
            <a:pPr indent="228600" algn="just">
              <a:spcBef>
                <a:spcPct val="10000"/>
              </a:spcBef>
            </a:pPr>
            <a:r>
              <a:rPr sz="3200" dirty="0">
                <a:latin typeface="Times New Roman" panose="02020603050405020304" pitchFamily="18" charset="0"/>
              </a:rPr>
              <a:t>+ Nhiệm vụ trước mắt: chống chế độ phản động thuộc địa, chống phát xít, chống chiến tranh, đòi tự do dân sinh, dân chủ, cơm áo, hòa bình...</a:t>
            </a:r>
            <a:endParaRPr sz="3200" dirty="0">
              <a:latin typeface="Times New Roman" panose="02020603050405020304" pitchFamily="18" charset="0"/>
            </a:endParaRPr>
          </a:p>
          <a:p>
            <a:pPr indent="228600" algn="just">
              <a:spcBef>
                <a:spcPct val="10000"/>
              </a:spcBef>
            </a:pPr>
            <a:endParaRPr sz="2800" dirty="0">
              <a:latin typeface="Times New Roman" panose="02020603050405020304" pitchFamily="18" charset="0"/>
            </a:endParaRPr>
          </a:p>
        </p:txBody>
      </p:sp>
      <p:sp>
        <p:nvSpPr>
          <p:cNvPr id="153604"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04">
                                            <p:txEl>
                                              <p:charRg st="39" end="75"/>
                                            </p:txEl>
                                          </p:spTgt>
                                        </p:tgtEl>
                                        <p:attrNameLst>
                                          <p:attrName>style.visibility</p:attrName>
                                        </p:attrNameLst>
                                      </p:cBhvr>
                                      <p:to>
                                        <p:strVal val="visible"/>
                                      </p:to>
                                    </p:set>
                                    <p:animEffect transition="in" filter="checkerboard(across)">
                                      <p:cBhvr>
                                        <p:cTn id="7" dur="500"/>
                                        <p:tgtEl>
                                          <p:spTgt spid="153604">
                                            <p:txEl>
                                              <p:charRg st="39" end="7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53602">
                                            <p:txEl>
                                              <p:charRg st="0" end="77"/>
                                            </p:txEl>
                                          </p:spTgt>
                                        </p:tgtEl>
                                        <p:attrNameLst>
                                          <p:attrName>style.visibility</p:attrName>
                                        </p:attrNameLst>
                                      </p:cBhvr>
                                      <p:to>
                                        <p:strVal val="visible"/>
                                      </p:to>
                                    </p:set>
                                    <p:anim calcmode="lin" valueType="num">
                                      <p:cBhvr>
                                        <p:cTn id="12" dur="500" fill="hold"/>
                                        <p:tgtEl>
                                          <p:spTgt spid="153602">
                                            <p:txEl>
                                              <p:charRg st="0" end="77"/>
                                            </p:txEl>
                                          </p:spTgt>
                                        </p:tgtEl>
                                        <p:attrNameLst>
                                          <p:attrName>ppt_w</p:attrName>
                                        </p:attrNameLst>
                                      </p:cBhvr>
                                      <p:tavLst>
                                        <p:tav tm="0">
                                          <p:val>
                                            <p:strVal val="#ppt_w*0.05"/>
                                          </p:val>
                                        </p:tav>
                                        <p:tav tm="100000">
                                          <p:val>
                                            <p:strVal val="#ppt_w"/>
                                          </p:val>
                                        </p:tav>
                                      </p:tavLst>
                                    </p:anim>
                                    <p:anim calcmode="lin" valueType="num">
                                      <p:cBhvr>
                                        <p:cTn id="13" dur="500" fill="hold"/>
                                        <p:tgtEl>
                                          <p:spTgt spid="153602">
                                            <p:txEl>
                                              <p:charRg st="0" end="77"/>
                                            </p:txEl>
                                          </p:spTgt>
                                        </p:tgtEl>
                                        <p:attrNameLst>
                                          <p:attrName>ppt_h</p:attrName>
                                        </p:attrNameLst>
                                      </p:cBhvr>
                                      <p:tavLst>
                                        <p:tav tm="0">
                                          <p:val>
                                            <p:strVal val="#ppt_h"/>
                                          </p:val>
                                        </p:tav>
                                        <p:tav tm="100000">
                                          <p:val>
                                            <p:strVal val="#ppt_h"/>
                                          </p:val>
                                        </p:tav>
                                      </p:tavLst>
                                    </p:anim>
                                    <p:anim calcmode="lin" valueType="num">
                                      <p:cBhvr>
                                        <p:cTn id="14" dur="500" fill="hold"/>
                                        <p:tgtEl>
                                          <p:spTgt spid="153602">
                                            <p:txEl>
                                              <p:charRg st="0" end="77"/>
                                            </p:txEl>
                                          </p:spTgt>
                                        </p:tgtEl>
                                        <p:attrNameLst>
                                          <p:attrName>ppt_x</p:attrName>
                                        </p:attrNameLst>
                                      </p:cBhvr>
                                      <p:tavLst>
                                        <p:tav tm="0">
                                          <p:val>
                                            <p:strVal val="#ppt_x-.2"/>
                                          </p:val>
                                        </p:tav>
                                        <p:tav tm="100000">
                                          <p:val>
                                            <p:strVal val="#ppt_x"/>
                                          </p:val>
                                        </p:tav>
                                      </p:tavLst>
                                    </p:anim>
                                    <p:anim calcmode="lin" valueType="num">
                                      <p:cBhvr>
                                        <p:cTn id="15" dur="500" fill="hold"/>
                                        <p:tgtEl>
                                          <p:spTgt spid="153602">
                                            <p:txEl>
                                              <p:charRg st="0" end="77"/>
                                            </p:txEl>
                                          </p:spTgt>
                                        </p:tgtEl>
                                        <p:attrNameLst>
                                          <p:attrName>ppt_y</p:attrName>
                                        </p:attrNameLst>
                                      </p:cBhvr>
                                      <p:tavLst>
                                        <p:tav tm="0">
                                          <p:val>
                                            <p:strVal val="#ppt_y"/>
                                          </p:val>
                                        </p:tav>
                                        <p:tav tm="100000">
                                          <p:val>
                                            <p:strVal val="#ppt_y"/>
                                          </p:val>
                                        </p:tav>
                                      </p:tavLst>
                                    </p:anim>
                                    <p:animEffect transition="in" filter="fade">
                                      <p:cBhvr>
                                        <p:cTn id="16" dur="500"/>
                                        <p:tgtEl>
                                          <p:spTgt spid="153602">
                                            <p:txEl>
                                              <p:charRg st="0" end="7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53602">
                                            <p:txEl>
                                              <p:charRg st="77" end="96"/>
                                            </p:txEl>
                                          </p:spTgt>
                                        </p:tgtEl>
                                        <p:attrNameLst>
                                          <p:attrName>style.visibility</p:attrName>
                                        </p:attrNameLst>
                                      </p:cBhvr>
                                      <p:to>
                                        <p:strVal val="visible"/>
                                      </p:to>
                                    </p:set>
                                    <p:animEffect transition="in" filter="checkerboard(across)">
                                      <p:cBhvr>
                                        <p:cTn id="21" dur="500"/>
                                        <p:tgtEl>
                                          <p:spTgt spid="153602">
                                            <p:txEl>
                                              <p:charRg st="77" end="9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53602">
                                            <p:txEl>
                                              <p:charRg st="96" end="236"/>
                                            </p:txEl>
                                          </p:spTgt>
                                        </p:tgtEl>
                                        <p:attrNameLst>
                                          <p:attrName>style.visibility</p:attrName>
                                        </p:attrNameLst>
                                      </p:cBhvr>
                                      <p:to>
                                        <p:strVal val="visible"/>
                                      </p:to>
                                    </p:set>
                                    <p:animEffect transition="in" filter="checkerboard(across)">
                                      <p:cBhvr>
                                        <p:cTn id="26" dur="500"/>
                                        <p:tgtEl>
                                          <p:spTgt spid="153602">
                                            <p:txEl>
                                              <p:charRg st="96" end="2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Text Box 2"/>
          <p:cNvSpPr txBox="1"/>
          <p:nvPr/>
        </p:nvSpPr>
        <p:spPr>
          <a:xfrm>
            <a:off x="125413" y="1066800"/>
            <a:ext cx="8866187" cy="5791200"/>
          </a:xfrm>
          <a:prstGeom prst="rect">
            <a:avLst/>
          </a:prstGeom>
          <a:noFill/>
          <a:ln w="9525">
            <a:noFill/>
          </a:ln>
        </p:spPr>
        <p:txBody>
          <a:bodyPr/>
          <a:p>
            <a:pPr indent="228600">
              <a:spcBef>
                <a:spcPct val="10000"/>
              </a:spcBef>
            </a:pPr>
            <a:r>
              <a:rPr sz="2800" b="1" i="1" dirty="0">
                <a:solidFill>
                  <a:srgbClr val="0000FF"/>
                </a:solidFill>
                <a:latin typeface="Times New Roman" panose="02020603050405020304" pitchFamily="18" charset="0"/>
              </a:rPr>
              <a:t>1. Hội nghị Ban chấp hành Trung ương Đảng Cộng sản Đông Dương tháng 7 - 1936</a:t>
            </a:r>
            <a:endParaRPr sz="2800" b="1" i="1" dirty="0">
              <a:solidFill>
                <a:srgbClr val="0000FF"/>
              </a:solidFill>
              <a:latin typeface="Times New Roman" panose="02020603050405020304" pitchFamily="18" charset="0"/>
            </a:endParaRPr>
          </a:p>
          <a:p>
            <a:pPr indent="228600" algn="just">
              <a:spcBef>
                <a:spcPct val="10000"/>
              </a:spcBef>
            </a:pPr>
            <a:r>
              <a:rPr sz="3200" dirty="0">
                <a:latin typeface="Times New Roman" panose="02020603050405020304" pitchFamily="18" charset="0"/>
              </a:rPr>
              <a:t>+ Phương pháp đấu tranh: kết hợp công khai - bí mật, hợp pháp – bất hợp pháp...</a:t>
            </a:r>
            <a:endParaRPr sz="3200" dirty="0">
              <a:latin typeface="Times New Roman" panose="02020603050405020304" pitchFamily="18" charset="0"/>
            </a:endParaRPr>
          </a:p>
          <a:p>
            <a:pPr indent="228600" algn="just">
              <a:spcBef>
                <a:spcPct val="10000"/>
              </a:spcBef>
            </a:pPr>
            <a:r>
              <a:rPr sz="3200" dirty="0">
                <a:latin typeface="Times New Roman" panose="02020603050405020304" pitchFamily="18" charset="0"/>
              </a:rPr>
              <a:t>+ Thành lập Mặt trận Thống nhất nhân dân phản đế Đông Dương tháng 3 – 1938 đổi thành Mặt trận Thống nhất dân chủ Đông Dương (Mặt trận Dân chủ Đông Dương).</a:t>
            </a:r>
            <a:endParaRPr sz="3200" dirty="0">
              <a:latin typeface="Times New Roman" panose="02020603050405020304" pitchFamily="18" charset="0"/>
            </a:endParaRPr>
          </a:p>
          <a:p>
            <a:pPr indent="228600" algn="just">
              <a:spcBef>
                <a:spcPct val="10000"/>
              </a:spcBef>
            </a:pPr>
            <a:r>
              <a:rPr sz="3200" dirty="0">
                <a:latin typeface="Times New Roman" panose="02020603050405020304" pitchFamily="18" charset="0"/>
              </a:rPr>
              <a:t>-&gt; Đảng đã đề ra đường lối cách mạng phù hợp sáng tạo chuyển hướng đấu tranh đúng đắn cho cách mạng Việt Nam</a:t>
            </a:r>
            <a:endParaRPr sz="3200" dirty="0">
              <a:latin typeface="Times New Roman" panose="02020603050405020304" pitchFamily="18" charset="0"/>
            </a:endParaRPr>
          </a:p>
        </p:txBody>
      </p:sp>
      <p:sp>
        <p:nvSpPr>
          <p:cNvPr id="169988"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9986">
                                            <p:txEl>
                                              <p:charRg st="77" end="157"/>
                                            </p:txEl>
                                          </p:spTgt>
                                        </p:tgtEl>
                                        <p:attrNameLst>
                                          <p:attrName>style.visibility</p:attrName>
                                        </p:attrNameLst>
                                      </p:cBhvr>
                                      <p:to>
                                        <p:strVal val="visible"/>
                                      </p:to>
                                    </p:set>
                                    <p:animEffect transition="in" filter="checkerboard(across)">
                                      <p:cBhvr>
                                        <p:cTn id="7" dur="500"/>
                                        <p:tgtEl>
                                          <p:spTgt spid="169986">
                                            <p:txEl>
                                              <p:charRg st="77" end="15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9986">
                                            <p:txEl>
                                              <p:charRg st="157" end="312"/>
                                            </p:txEl>
                                          </p:spTgt>
                                        </p:tgtEl>
                                        <p:attrNameLst>
                                          <p:attrName>style.visibility</p:attrName>
                                        </p:attrNameLst>
                                      </p:cBhvr>
                                      <p:to>
                                        <p:strVal val="visible"/>
                                      </p:to>
                                    </p:set>
                                    <p:animEffect transition="in" filter="checkerboard(across)">
                                      <p:cBhvr>
                                        <p:cTn id="12" dur="500"/>
                                        <p:tgtEl>
                                          <p:spTgt spid="169986">
                                            <p:txEl>
                                              <p:charRg st="157" end="3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9986">
                                            <p:txEl>
                                              <p:charRg st="312" end="421"/>
                                            </p:txEl>
                                          </p:spTgt>
                                        </p:tgtEl>
                                        <p:attrNameLst>
                                          <p:attrName>style.visibility</p:attrName>
                                        </p:attrNameLst>
                                      </p:cBhvr>
                                      <p:to>
                                        <p:strVal val="visible"/>
                                      </p:to>
                                    </p:set>
                                    <p:animEffect transition="in" filter="checkerboard(across)">
                                      <p:cBhvr>
                                        <p:cTn id="17" dur="500"/>
                                        <p:tgtEl>
                                          <p:spTgt spid="169986">
                                            <p:txEl>
                                              <p:charRg st="312" end="4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Oval 2"/>
          <p:cNvSpPr/>
          <p:nvPr/>
        </p:nvSpPr>
        <p:spPr>
          <a:xfrm>
            <a:off x="3810000" y="152400"/>
            <a:ext cx="1295400" cy="609600"/>
          </a:xfrm>
          <a:prstGeom prst="ellipse">
            <a:avLst/>
          </a:prstGeom>
          <a:solidFill>
            <a:srgbClr val="00FFFF"/>
          </a:solidFill>
          <a:ln w="38100" cap="flat" cmpd="sng">
            <a:solidFill>
              <a:srgbClr val="FF0000"/>
            </a:solidFill>
            <a:prstDash val="solid"/>
            <a:headEnd type="none" w="med" len="med"/>
            <a:tailEnd type="none" w="med" len="med"/>
          </a:ln>
        </p:spPr>
        <p:txBody>
          <a:bodyPr anchor="ctr" anchorCtr="0"/>
          <a:p>
            <a:pPr algn="ctr" eaLnBrk="0" hangingPunct="0"/>
            <a:r>
              <a:rPr sz="1600" b="1" u="sng" dirty="0">
                <a:latin typeface="Arial" panose="020B0604020202020204" pitchFamily="34" charset="0"/>
              </a:rPr>
              <a:t>BÀI 15</a:t>
            </a:r>
            <a:endParaRPr sz="1600" b="1" u="sng" dirty="0">
              <a:latin typeface="Arial" panose="020B0604020202020204" pitchFamily="34" charset="0"/>
            </a:endParaRPr>
          </a:p>
        </p:txBody>
      </p:sp>
      <p:sp>
        <p:nvSpPr>
          <p:cNvPr id="21507" name="Text Box 3"/>
          <p:cNvSpPr txBox="1"/>
          <p:nvPr/>
        </p:nvSpPr>
        <p:spPr>
          <a:xfrm>
            <a:off x="1676400" y="762000"/>
            <a:ext cx="5867400" cy="457200"/>
          </a:xfrm>
          <a:prstGeom prst="rect">
            <a:avLst/>
          </a:prstGeom>
          <a:noFill/>
          <a:ln w="9525">
            <a:noFill/>
          </a:ln>
        </p:spPr>
        <p:txBody>
          <a:bodyPr>
            <a:spAutoFit/>
          </a:bodyPr>
          <a:p>
            <a:pPr>
              <a:spcBef>
                <a:spcPct val="50000"/>
              </a:spcBef>
            </a:pPr>
            <a:r>
              <a:rPr sz="2400" b="1" dirty="0">
                <a:solidFill>
                  <a:srgbClr val="000099"/>
                </a:solidFill>
                <a:latin typeface="Arial" panose="020B0604020202020204" pitchFamily="34" charset="0"/>
              </a:rPr>
              <a:t>PHONG TRÀO DÂN CHỦ 1936 - 1939</a:t>
            </a:r>
            <a:endParaRPr sz="2400" b="1" dirty="0">
              <a:solidFill>
                <a:srgbClr val="000099"/>
              </a:solidFill>
              <a:latin typeface="Arial" panose="020B0604020202020204" pitchFamily="34" charset="0"/>
            </a:endParaRPr>
          </a:p>
        </p:txBody>
      </p:sp>
      <p:sp>
        <p:nvSpPr>
          <p:cNvPr id="21508" name="Rectangle 4"/>
          <p:cNvSpPr/>
          <p:nvPr/>
        </p:nvSpPr>
        <p:spPr>
          <a:xfrm>
            <a:off x="304800" y="2133600"/>
            <a:ext cx="8458200" cy="865505"/>
          </a:xfrm>
          <a:prstGeom prst="rect">
            <a:avLst/>
          </a:prstGeom>
          <a:noFill/>
          <a:ln w="9525">
            <a:noFill/>
          </a:ln>
        </p:spPr>
        <p:txBody>
          <a:bodyPr>
            <a:spAutoFit/>
          </a:bodyPr>
          <a:p>
            <a:pPr>
              <a:lnSpc>
                <a:spcPct val="90000"/>
              </a:lnSpc>
              <a:spcBef>
                <a:spcPct val="20000"/>
              </a:spcBef>
            </a:pPr>
            <a:r>
              <a:rPr sz="2800" b="1" dirty="0">
                <a:solidFill>
                  <a:schemeClr val="hlink"/>
                </a:solidFill>
                <a:latin typeface="Times New Roman" panose="02020603050405020304" pitchFamily="18" charset="0"/>
              </a:rPr>
              <a:t>1</a:t>
            </a:r>
            <a:r>
              <a:rPr lang="en-US" sz="2800" b="1" dirty="0">
                <a:solidFill>
                  <a:schemeClr val="hlink"/>
                </a:solidFill>
                <a:latin typeface="Times New Roman" panose="02020603050405020304" pitchFamily="18" charset="0"/>
              </a:rPr>
              <a:t>.</a:t>
            </a:r>
            <a:r>
              <a:rPr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Hội nghị Ban Chấp hành Trung ương Đảng Cộng Sản Đông Dương tháng 7-1936</a:t>
            </a:r>
            <a:endParaRPr sz="2800" b="1" u="sng" dirty="0">
              <a:solidFill>
                <a:schemeClr val="hlink"/>
              </a:solidFill>
              <a:latin typeface="Times New Roman" panose="02020603050405020304" pitchFamily="18" charset="0"/>
            </a:endParaRPr>
          </a:p>
        </p:txBody>
      </p:sp>
      <p:sp>
        <p:nvSpPr>
          <p:cNvPr id="21509" name="Text Box 5"/>
          <p:cNvSpPr txBox="1"/>
          <p:nvPr/>
        </p:nvSpPr>
        <p:spPr>
          <a:xfrm>
            <a:off x="304800" y="1219200"/>
            <a:ext cx="7848600" cy="460375"/>
          </a:xfrm>
          <a:prstGeom prst="rect">
            <a:avLst/>
          </a:prstGeom>
          <a:noFill/>
          <a:ln w="9525">
            <a:noFill/>
          </a:ln>
        </p:spPr>
        <p:txBody>
          <a:bodyPr>
            <a:spAutoFit/>
          </a:bodyPr>
          <a:p>
            <a:pPr>
              <a:spcBef>
                <a:spcPct val="50000"/>
              </a:spcBef>
            </a:pPr>
            <a:r>
              <a:rPr sz="2400" b="1" dirty="0">
                <a:solidFill>
                  <a:srgbClr val="0000CC"/>
                </a:solidFill>
                <a:latin typeface="Times New Roman" panose="02020603050405020304" pitchFamily="18" charset="0"/>
              </a:rPr>
              <a:t>I</a:t>
            </a:r>
            <a:r>
              <a:rPr lang="en-US" sz="2400" b="1" dirty="0">
                <a:solidFill>
                  <a:srgbClr val="0000CC"/>
                </a:solidFill>
                <a:latin typeface="Times New Roman" panose="02020603050405020304" pitchFamily="18" charset="0"/>
              </a:rPr>
              <a:t>.</a:t>
            </a:r>
            <a:r>
              <a:rPr sz="2400" b="1" dirty="0">
                <a:solidFill>
                  <a:srgbClr val="0000CC"/>
                </a:solidFill>
                <a:latin typeface="Times New Roman" panose="02020603050405020304" pitchFamily="18" charset="0"/>
              </a:rPr>
              <a:t> </a:t>
            </a:r>
            <a:r>
              <a:rPr sz="2400" b="1" u="sng" dirty="0">
                <a:solidFill>
                  <a:srgbClr val="0000CC"/>
                </a:solidFill>
                <a:latin typeface="Times New Roman" panose="02020603050405020304" pitchFamily="18" charset="0"/>
              </a:rPr>
              <a:t>TÌNH HÌNH THẾ GIỚI VÀ TRONG NƯỚC</a:t>
            </a:r>
            <a:endParaRPr sz="2400" b="1" u="sng" dirty="0">
              <a:solidFill>
                <a:srgbClr val="0000CC"/>
              </a:solidFill>
              <a:latin typeface="Times New Roman" panose="02020603050405020304" pitchFamily="18" charset="0"/>
            </a:endParaRPr>
          </a:p>
        </p:txBody>
      </p:sp>
      <p:sp>
        <p:nvSpPr>
          <p:cNvPr id="21510" name="Text Box 6"/>
          <p:cNvSpPr txBox="1"/>
          <p:nvPr/>
        </p:nvSpPr>
        <p:spPr>
          <a:xfrm>
            <a:off x="304800" y="1676400"/>
            <a:ext cx="6172200" cy="460375"/>
          </a:xfrm>
          <a:prstGeom prst="rect">
            <a:avLst/>
          </a:prstGeom>
          <a:noFill/>
          <a:ln w="9525">
            <a:noFill/>
          </a:ln>
        </p:spPr>
        <p:txBody>
          <a:bodyPr>
            <a:spAutoFit/>
          </a:bodyPr>
          <a:p>
            <a:pPr>
              <a:spcBef>
                <a:spcPct val="50000"/>
              </a:spcBef>
            </a:pPr>
            <a:r>
              <a:rPr sz="2400" b="1" dirty="0">
                <a:solidFill>
                  <a:srgbClr val="0000CC"/>
                </a:solidFill>
                <a:latin typeface="Times New Roman" panose="02020603050405020304" pitchFamily="18" charset="0"/>
              </a:rPr>
              <a:t>II</a:t>
            </a:r>
            <a:r>
              <a:rPr lang="en-US" sz="2400" b="1" dirty="0">
                <a:solidFill>
                  <a:srgbClr val="0000CC"/>
                </a:solidFill>
                <a:latin typeface="Times New Roman" panose="02020603050405020304" pitchFamily="18" charset="0"/>
              </a:rPr>
              <a:t>.</a:t>
            </a:r>
            <a:r>
              <a:rPr sz="2400" b="1" dirty="0">
                <a:solidFill>
                  <a:srgbClr val="0000CC"/>
                </a:solidFill>
                <a:latin typeface="Times New Roman" panose="02020603050405020304" pitchFamily="18" charset="0"/>
              </a:rPr>
              <a:t> </a:t>
            </a:r>
            <a:r>
              <a:rPr sz="2400" b="1" u="sng" dirty="0">
                <a:solidFill>
                  <a:srgbClr val="0000CC"/>
                </a:solidFill>
                <a:latin typeface="Times New Roman" panose="02020603050405020304" pitchFamily="18" charset="0"/>
              </a:rPr>
              <a:t>PHONG TRÀO DÂN CHỦ 1936 - 1939</a:t>
            </a:r>
            <a:endParaRPr sz="2400" b="1" u="sng" dirty="0">
              <a:solidFill>
                <a:srgbClr val="0000CC"/>
              </a:solidFill>
              <a:latin typeface="Times New Roman" panose="02020603050405020304" pitchFamily="18" charset="0"/>
            </a:endParaRPr>
          </a:p>
        </p:txBody>
      </p:sp>
      <p:sp>
        <p:nvSpPr>
          <p:cNvPr id="150541" name="Text Box 13"/>
          <p:cNvSpPr txBox="1"/>
          <p:nvPr/>
        </p:nvSpPr>
        <p:spPr>
          <a:xfrm>
            <a:off x="304800" y="2971800"/>
            <a:ext cx="83058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2</a:t>
            </a:r>
            <a:r>
              <a:rPr lang="en-US"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Những phong trào đấu tranh tiêu biểu</a:t>
            </a:r>
            <a:endParaRPr sz="2800" b="1" u="sng" dirty="0">
              <a:solidFill>
                <a:schemeClr val="hlink"/>
              </a:solidFill>
              <a:latin typeface="Times New Roman" panose="02020603050405020304" pitchFamily="18" charset="0"/>
            </a:endParaRPr>
          </a:p>
        </p:txBody>
      </p:sp>
      <p:sp>
        <p:nvSpPr>
          <p:cNvPr id="150544" name="Text Box 16"/>
          <p:cNvSpPr txBox="1"/>
          <p:nvPr/>
        </p:nvSpPr>
        <p:spPr>
          <a:xfrm>
            <a:off x="304800" y="3429000"/>
            <a:ext cx="8382000" cy="521970"/>
          </a:xfrm>
          <a:prstGeom prst="rect">
            <a:avLst/>
          </a:prstGeom>
          <a:noFill/>
          <a:ln w="9525">
            <a:noFill/>
          </a:ln>
        </p:spPr>
        <p:txBody>
          <a:bodyPr>
            <a:spAutoFit/>
          </a:bodyPr>
          <a:p>
            <a:pPr>
              <a:spcBef>
                <a:spcPct val="50000"/>
              </a:spcBef>
            </a:pPr>
            <a:r>
              <a:rPr sz="2800" b="1" dirty="0">
                <a:solidFill>
                  <a:srgbClr val="003399"/>
                </a:solidFill>
                <a:latin typeface="Times New Roman" panose="02020603050405020304" pitchFamily="18" charset="0"/>
              </a:rPr>
              <a:t>a</a:t>
            </a:r>
            <a:r>
              <a:rPr lang="en-US" sz="2800" b="1" dirty="0">
                <a:solidFill>
                  <a:srgbClr val="003399"/>
                </a:solidFill>
                <a:latin typeface="Times New Roman" panose="02020603050405020304" pitchFamily="18" charset="0"/>
              </a:rPr>
              <a:t>. </a:t>
            </a:r>
            <a:r>
              <a:rPr sz="2800" b="1" dirty="0">
                <a:solidFill>
                  <a:srgbClr val="003399"/>
                </a:solidFill>
                <a:latin typeface="Times New Roman" panose="02020603050405020304" pitchFamily="18" charset="0"/>
              </a:rPr>
              <a:t> </a:t>
            </a:r>
            <a:r>
              <a:rPr sz="2800" b="1" i="1" dirty="0">
                <a:solidFill>
                  <a:srgbClr val="003399"/>
                </a:solidFill>
                <a:latin typeface="Times New Roman" panose="02020603050405020304" pitchFamily="18" charset="0"/>
              </a:rPr>
              <a:t> </a:t>
            </a:r>
            <a:r>
              <a:rPr sz="2800" b="1" i="1" u="sng" dirty="0">
                <a:solidFill>
                  <a:srgbClr val="003399"/>
                </a:solidFill>
                <a:latin typeface="Times New Roman" panose="02020603050405020304" pitchFamily="18" charset="0"/>
              </a:rPr>
              <a:t>Đấu tranh đòi các quyền tự do, dân sinh, dân chủ</a:t>
            </a:r>
            <a:r>
              <a:rPr sz="2800" b="1" i="1" dirty="0">
                <a:solidFill>
                  <a:srgbClr val="003399"/>
                </a:solidFill>
                <a:latin typeface="Times New Roman" panose="02020603050405020304" pitchFamily="18" charset="0"/>
              </a:rPr>
              <a:t> </a:t>
            </a:r>
            <a:endParaRPr sz="2800" b="1" i="1" dirty="0">
              <a:solidFill>
                <a:srgbClr val="003399"/>
              </a:solidFill>
              <a:latin typeface="Times New Roman" panose="02020603050405020304" pitchFamily="18" charset="0"/>
            </a:endParaRPr>
          </a:p>
        </p:txBody>
      </p:sp>
      <p:sp>
        <p:nvSpPr>
          <p:cNvPr id="150545" name="Text Box 17"/>
          <p:cNvSpPr txBox="1"/>
          <p:nvPr/>
        </p:nvSpPr>
        <p:spPr>
          <a:xfrm>
            <a:off x="457200" y="3886200"/>
            <a:ext cx="7239000" cy="519113"/>
          </a:xfrm>
          <a:prstGeom prst="rect">
            <a:avLst/>
          </a:prstGeom>
          <a:noFill/>
          <a:ln w="9525">
            <a:noFill/>
          </a:ln>
        </p:spPr>
        <p:txBody>
          <a:bodyPr>
            <a:spAutoFit/>
          </a:bodyPr>
          <a:p>
            <a:pPr>
              <a:spcBef>
                <a:spcPct val="50000"/>
              </a:spcBef>
            </a:pPr>
            <a:r>
              <a:rPr sz="2800" b="1" dirty="0">
                <a:latin typeface="Times New Roman" panose="02020603050405020304" pitchFamily="18" charset="0"/>
              </a:rPr>
              <a:t>- Phong trào Đông Dương Đại hội (8/1936)…</a:t>
            </a:r>
            <a:endParaRPr sz="28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50541">
                                            <p:txEl>
                                              <p:charRg st="0" end="40"/>
                                            </p:txEl>
                                          </p:spTgt>
                                        </p:tgtEl>
                                        <p:attrNameLst>
                                          <p:attrName>style.visibility</p:attrName>
                                        </p:attrNameLst>
                                      </p:cBhvr>
                                      <p:to>
                                        <p:strVal val="visible"/>
                                      </p:to>
                                    </p:set>
                                    <p:anim calcmode="lin" valueType="num">
                                      <p:cBhvr>
                                        <p:cTn id="7" dur="1000" fill="hold"/>
                                        <p:tgtEl>
                                          <p:spTgt spid="150541">
                                            <p:txEl>
                                              <p:charRg st="0" end="40"/>
                                            </p:txEl>
                                          </p:spTgt>
                                        </p:tgtEl>
                                        <p:attrNameLst>
                                          <p:attrName>ppt_w</p:attrName>
                                        </p:attrNameLst>
                                      </p:cBhvr>
                                      <p:tavLst>
                                        <p:tav tm="0">
                                          <p:val>
                                            <p:fltVal val="0.000000"/>
                                          </p:val>
                                        </p:tav>
                                        <p:tav tm="100000">
                                          <p:val>
                                            <p:strVal val="#ppt_w"/>
                                          </p:val>
                                        </p:tav>
                                      </p:tavLst>
                                    </p:anim>
                                    <p:anim calcmode="lin" valueType="num">
                                      <p:cBhvr>
                                        <p:cTn id="8" dur="1000" fill="hold"/>
                                        <p:tgtEl>
                                          <p:spTgt spid="150541">
                                            <p:txEl>
                                              <p:charRg st="0" end="40"/>
                                            </p:txEl>
                                          </p:spTgt>
                                        </p:tgtEl>
                                        <p:attrNameLst>
                                          <p:attrName>ppt_h</p:attrName>
                                        </p:attrNameLst>
                                      </p:cBhvr>
                                      <p:tavLst>
                                        <p:tav tm="0">
                                          <p:val>
                                            <p:fltVal val="0.000000"/>
                                          </p:val>
                                        </p:tav>
                                        <p:tav tm="100000">
                                          <p:val>
                                            <p:strVal val="#ppt_h"/>
                                          </p:val>
                                        </p:tav>
                                      </p:tavLst>
                                    </p:anim>
                                    <p:anim calcmode="lin" valueType="num">
                                      <p:cBhvr>
                                        <p:cTn id="9" dur="1000" fill="hold"/>
                                        <p:tgtEl>
                                          <p:spTgt spid="150541">
                                            <p:txEl>
                                              <p:charRg st="0" end="40"/>
                                            </p:txEl>
                                          </p:spTgt>
                                        </p:tgtEl>
                                        <p:attrNameLst>
                                          <p:attrName>style.rotation</p:attrName>
                                        </p:attrNameLst>
                                      </p:cBhvr>
                                      <p:tavLst>
                                        <p:tav tm="0">
                                          <p:val>
                                            <p:fltVal val="90.000000"/>
                                          </p:val>
                                        </p:tav>
                                        <p:tav tm="100000">
                                          <p:val>
                                            <p:fltVal val="0.000000"/>
                                          </p:val>
                                        </p:tav>
                                      </p:tavLst>
                                    </p:anim>
                                    <p:animEffect transition="in" filter="fade">
                                      <p:cBhvr>
                                        <p:cTn id="10" dur="1000"/>
                                        <p:tgtEl>
                                          <p:spTgt spid="150541">
                                            <p:txEl>
                                              <p:charRg st="0" end="4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50544"/>
                                        </p:tgtEl>
                                        <p:attrNameLst>
                                          <p:attrName>style.visibility</p:attrName>
                                        </p:attrNameLst>
                                      </p:cBhvr>
                                      <p:to>
                                        <p:strVal val="visible"/>
                                      </p:to>
                                    </p:set>
                                    <p:animEffect transition="in" filter="fade">
                                      <p:cBhvr>
                                        <p:cTn id="15" dur="1000"/>
                                        <p:tgtEl>
                                          <p:spTgt spid="150544"/>
                                        </p:tgtEl>
                                      </p:cBhvr>
                                    </p:animEffect>
                                    <p:anim calcmode="lin" valueType="num">
                                      <p:cBhvr>
                                        <p:cTn id="16" dur="1000" fill="hold"/>
                                        <p:tgtEl>
                                          <p:spTgt spid="150544"/>
                                        </p:tgtEl>
                                        <p:attrNameLst>
                                          <p:attrName>ppt_x</p:attrName>
                                        </p:attrNameLst>
                                      </p:cBhvr>
                                      <p:tavLst>
                                        <p:tav tm="0">
                                          <p:val>
                                            <p:strVal val="#ppt_x-.1"/>
                                          </p:val>
                                        </p:tav>
                                        <p:tav tm="100000">
                                          <p:val>
                                            <p:strVal val="#ppt_x"/>
                                          </p:val>
                                        </p:tav>
                                      </p:tavLst>
                                    </p:anim>
                                    <p:anim calcmode="lin" valueType="num">
                                      <p:cBhvr>
                                        <p:cTn id="17" dur="1000" fill="hold"/>
                                        <p:tgtEl>
                                          <p:spTgt spid="1505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50545"/>
                                        </p:tgtEl>
                                        <p:attrNameLst>
                                          <p:attrName>style.visibility</p:attrName>
                                        </p:attrNameLst>
                                      </p:cBhvr>
                                      <p:to>
                                        <p:strVal val="visible"/>
                                      </p:to>
                                    </p:set>
                                    <p:anim calcmode="lin" valueType="num">
                                      <p:cBhvr>
                                        <p:cTn id="22" dur="1000" fill="hold"/>
                                        <p:tgtEl>
                                          <p:spTgt spid="150545"/>
                                        </p:tgtEl>
                                        <p:attrNameLst>
                                          <p:attrName>ppt_w</p:attrName>
                                        </p:attrNameLst>
                                      </p:cBhvr>
                                      <p:tavLst>
                                        <p:tav tm="0">
                                          <p:val>
                                            <p:fltVal val="0.000000"/>
                                          </p:val>
                                        </p:tav>
                                        <p:tav tm="100000">
                                          <p:val>
                                            <p:strVal val="#ppt_w"/>
                                          </p:val>
                                        </p:tav>
                                      </p:tavLst>
                                    </p:anim>
                                    <p:anim calcmode="lin" valueType="num">
                                      <p:cBhvr>
                                        <p:cTn id="23" dur="1000" fill="hold"/>
                                        <p:tgtEl>
                                          <p:spTgt spid="150545"/>
                                        </p:tgtEl>
                                        <p:attrNameLst>
                                          <p:attrName>ppt_h</p:attrName>
                                        </p:attrNameLst>
                                      </p:cBhvr>
                                      <p:tavLst>
                                        <p:tav tm="0">
                                          <p:val>
                                            <p:fltVal val="0.000000"/>
                                          </p:val>
                                        </p:tav>
                                        <p:tav tm="100000">
                                          <p:val>
                                            <p:strVal val="#ppt_h"/>
                                          </p:val>
                                        </p:tav>
                                      </p:tavLst>
                                    </p:anim>
                                    <p:anim calcmode="lin" valueType="num">
                                      <p:cBhvr>
                                        <p:cTn id="24" dur="1000" fill="hold"/>
                                        <p:tgtEl>
                                          <p:spTgt spid="150545"/>
                                        </p:tgtEl>
                                        <p:attrNameLst>
                                          <p:attrName>style.rotation</p:attrName>
                                        </p:attrNameLst>
                                      </p:cBhvr>
                                      <p:tavLst>
                                        <p:tav tm="0">
                                          <p:val>
                                            <p:fltVal val="90.000000"/>
                                          </p:val>
                                        </p:tav>
                                        <p:tav tm="100000">
                                          <p:val>
                                            <p:fltVal val="0.000000"/>
                                          </p:val>
                                        </p:tav>
                                      </p:tavLst>
                                    </p:anim>
                                    <p:animEffect transition="in" filter="fade">
                                      <p:cBhvr>
                                        <p:cTn id="25" dur="1000"/>
                                        <p:tgtEl>
                                          <p:spTgt spid="150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4" grpId="0"/>
      <p:bldP spid="1505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Text Box 2"/>
          <p:cNvSpPr txBox="1"/>
          <p:nvPr/>
        </p:nvSpPr>
        <p:spPr>
          <a:xfrm>
            <a:off x="125413" y="1066800"/>
            <a:ext cx="8866187" cy="5791200"/>
          </a:xfrm>
          <a:prstGeom prst="rect">
            <a:avLst/>
          </a:prstGeom>
          <a:noFill/>
          <a:ln w="9525">
            <a:noFill/>
          </a:ln>
        </p:spPr>
        <p:txBody>
          <a:bodyPr/>
          <a:p>
            <a:pPr indent="228600">
              <a:spcBef>
                <a:spcPct val="10000"/>
              </a:spcBef>
              <a:buAutoNum type="arabicPeriod"/>
            </a:pPr>
            <a:r>
              <a:rPr sz="2800" b="1" i="1" dirty="0">
                <a:solidFill>
                  <a:srgbClr val="0000FF"/>
                </a:solidFill>
                <a:latin typeface="Times New Roman" panose="02020603050405020304" pitchFamily="18" charset="0"/>
              </a:rPr>
              <a:t> Hội nghị Ban chấp hành Trung ương Đảng Cộng sản Đông Dương tháng 7 – 1936</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Những phong trào đấu tranh tiêu biểu</a:t>
            </a:r>
            <a:endParaRPr sz="2800" dirty="0">
              <a:latin typeface="Times New Roman" panose="02020603050405020304" pitchFamily="18" charset="0"/>
            </a:endParaRPr>
          </a:p>
          <a:p>
            <a:pPr indent="228600" algn="just">
              <a:spcBef>
                <a:spcPct val="10000"/>
              </a:spcBef>
              <a:buNone/>
            </a:pPr>
            <a:r>
              <a:rPr sz="2800" b="1" dirty="0">
                <a:latin typeface="Times New Roman" panose="02020603050405020304" pitchFamily="18" charset="0"/>
              </a:rPr>
              <a:t>a, Đấu tranh đòi các quyền tự do, dân sinh, dân chủ</a:t>
            </a:r>
            <a:endParaRPr sz="2800" b="1"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Năm 1936, được tin Pháp cử phái đoàn sang điều tra tình hình Đông Dương.</a:t>
            </a:r>
            <a:endParaRPr sz="2800" dirty="0">
              <a:latin typeface="Times New Roman" panose="02020603050405020304" pitchFamily="18" charset="0"/>
            </a:endParaRPr>
          </a:p>
          <a:p>
            <a:pPr indent="228600" algn="just">
              <a:spcBef>
                <a:spcPct val="10000"/>
              </a:spcBef>
              <a:buNone/>
            </a:pPr>
            <a:r>
              <a:rPr sz="2800" dirty="0">
                <a:latin typeface="Times New Roman" panose="02020603050405020304" pitchFamily="18" charset="0"/>
              </a:rPr>
              <a:t>-&gt; Đảng tổ chức nhân dân đề ra các bản “dân nguyện”, thành lập các Ủy ban hành động...</a:t>
            </a:r>
            <a:endParaRPr sz="2800" dirty="0">
              <a:latin typeface="Times New Roman" panose="02020603050405020304" pitchFamily="18" charset="0"/>
            </a:endParaRPr>
          </a:p>
        </p:txBody>
      </p:sp>
      <p:sp>
        <p:nvSpPr>
          <p:cNvPr id="154628"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54626">
                                            <p:txEl>
                                              <p:charRg st="75" end="113"/>
                                            </p:txEl>
                                          </p:spTgt>
                                        </p:tgtEl>
                                        <p:attrNameLst>
                                          <p:attrName>style.visibility</p:attrName>
                                        </p:attrNameLst>
                                      </p:cBhvr>
                                      <p:to>
                                        <p:strVal val="visible"/>
                                      </p:to>
                                    </p:set>
                                    <p:anim calcmode="lin" valueType="num">
                                      <p:cBhvr>
                                        <p:cTn id="7" dur="500" fill="hold"/>
                                        <p:tgtEl>
                                          <p:spTgt spid="154626">
                                            <p:txEl>
                                              <p:charRg st="75" end="113"/>
                                            </p:txEl>
                                          </p:spTgt>
                                        </p:tgtEl>
                                        <p:attrNameLst>
                                          <p:attrName>ppt_w</p:attrName>
                                        </p:attrNameLst>
                                      </p:cBhvr>
                                      <p:tavLst>
                                        <p:tav tm="0">
                                          <p:val>
                                            <p:strVal val="#ppt_w*0.05"/>
                                          </p:val>
                                        </p:tav>
                                        <p:tav tm="100000">
                                          <p:val>
                                            <p:strVal val="#ppt_w"/>
                                          </p:val>
                                        </p:tav>
                                      </p:tavLst>
                                    </p:anim>
                                    <p:anim calcmode="lin" valueType="num">
                                      <p:cBhvr>
                                        <p:cTn id="8" dur="500" fill="hold"/>
                                        <p:tgtEl>
                                          <p:spTgt spid="154626">
                                            <p:txEl>
                                              <p:charRg st="75" end="113"/>
                                            </p:txEl>
                                          </p:spTgt>
                                        </p:tgtEl>
                                        <p:attrNameLst>
                                          <p:attrName>ppt_h</p:attrName>
                                        </p:attrNameLst>
                                      </p:cBhvr>
                                      <p:tavLst>
                                        <p:tav tm="0">
                                          <p:val>
                                            <p:strVal val="#ppt_h"/>
                                          </p:val>
                                        </p:tav>
                                        <p:tav tm="100000">
                                          <p:val>
                                            <p:strVal val="#ppt_h"/>
                                          </p:val>
                                        </p:tav>
                                      </p:tavLst>
                                    </p:anim>
                                    <p:anim calcmode="lin" valueType="num">
                                      <p:cBhvr>
                                        <p:cTn id="9" dur="500" fill="hold"/>
                                        <p:tgtEl>
                                          <p:spTgt spid="154626">
                                            <p:txEl>
                                              <p:charRg st="75" end="113"/>
                                            </p:txEl>
                                          </p:spTgt>
                                        </p:tgtEl>
                                        <p:attrNameLst>
                                          <p:attrName>ppt_x</p:attrName>
                                        </p:attrNameLst>
                                      </p:cBhvr>
                                      <p:tavLst>
                                        <p:tav tm="0">
                                          <p:val>
                                            <p:strVal val="#ppt_x-.2"/>
                                          </p:val>
                                        </p:tav>
                                        <p:tav tm="100000">
                                          <p:val>
                                            <p:strVal val="#ppt_x"/>
                                          </p:val>
                                        </p:tav>
                                      </p:tavLst>
                                    </p:anim>
                                    <p:anim calcmode="lin" valueType="num">
                                      <p:cBhvr>
                                        <p:cTn id="10" dur="500" fill="hold"/>
                                        <p:tgtEl>
                                          <p:spTgt spid="154626">
                                            <p:txEl>
                                              <p:charRg st="75" end="113"/>
                                            </p:txEl>
                                          </p:spTgt>
                                        </p:tgtEl>
                                        <p:attrNameLst>
                                          <p:attrName>ppt_y</p:attrName>
                                        </p:attrNameLst>
                                      </p:cBhvr>
                                      <p:tavLst>
                                        <p:tav tm="0">
                                          <p:val>
                                            <p:strVal val="#ppt_y"/>
                                          </p:val>
                                        </p:tav>
                                        <p:tav tm="100000">
                                          <p:val>
                                            <p:strVal val="#ppt_y"/>
                                          </p:val>
                                        </p:tav>
                                      </p:tavLst>
                                    </p:anim>
                                    <p:animEffect transition="in" filter="fade">
                                      <p:cBhvr>
                                        <p:cTn id="11" dur="500"/>
                                        <p:tgtEl>
                                          <p:spTgt spid="154626">
                                            <p:txEl>
                                              <p:charRg st="75" end="11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54626">
                                            <p:txEl>
                                              <p:charRg st="113" end="165"/>
                                            </p:txEl>
                                          </p:spTgt>
                                        </p:tgtEl>
                                        <p:attrNameLst>
                                          <p:attrName>style.visibility</p:attrName>
                                        </p:attrNameLst>
                                      </p:cBhvr>
                                      <p:to>
                                        <p:strVal val="visible"/>
                                      </p:to>
                                    </p:set>
                                    <p:animEffect transition="in" filter="checkerboard(across)">
                                      <p:cBhvr>
                                        <p:cTn id="16" dur="500"/>
                                        <p:tgtEl>
                                          <p:spTgt spid="154626">
                                            <p:txEl>
                                              <p:charRg st="113" end="16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54626">
                                            <p:txEl>
                                              <p:charRg st="165" end="238"/>
                                            </p:txEl>
                                          </p:spTgt>
                                        </p:tgtEl>
                                        <p:attrNameLst>
                                          <p:attrName>style.visibility</p:attrName>
                                        </p:attrNameLst>
                                      </p:cBhvr>
                                      <p:to>
                                        <p:strVal val="visible"/>
                                      </p:to>
                                    </p:set>
                                    <p:animEffect transition="in" filter="checkerboard(across)">
                                      <p:cBhvr>
                                        <p:cTn id="21" dur="500"/>
                                        <p:tgtEl>
                                          <p:spTgt spid="154626">
                                            <p:txEl>
                                              <p:charRg st="165" end="23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54626">
                                            <p:txEl>
                                              <p:charRg st="238" end="325"/>
                                            </p:txEl>
                                          </p:spTgt>
                                        </p:tgtEl>
                                        <p:attrNameLst>
                                          <p:attrName>style.visibility</p:attrName>
                                        </p:attrNameLst>
                                      </p:cBhvr>
                                      <p:to>
                                        <p:strVal val="visible"/>
                                      </p:to>
                                    </p:set>
                                    <p:animEffect transition="in" filter="checkerboard(across)">
                                      <p:cBhvr>
                                        <p:cTn id="26" dur="500"/>
                                        <p:tgtEl>
                                          <p:spTgt spid="154626">
                                            <p:txEl>
                                              <p:charRg st="238" end="3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Oval 2"/>
          <p:cNvSpPr/>
          <p:nvPr/>
        </p:nvSpPr>
        <p:spPr>
          <a:xfrm>
            <a:off x="3810000" y="304800"/>
            <a:ext cx="1219200" cy="5334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sz="1600" b="1" u="sng" dirty="0">
                <a:solidFill>
                  <a:srgbClr val="000099"/>
                </a:solidFill>
                <a:latin typeface="Times New Roman" panose="02020603050405020304" pitchFamily="18" charset="0"/>
              </a:rPr>
              <a:t>BÀI 15</a:t>
            </a:r>
            <a:endParaRPr sz="1600" b="1" u="sng" dirty="0">
              <a:solidFill>
                <a:srgbClr val="000099"/>
              </a:solidFill>
              <a:latin typeface="Times New Roman" panose="02020603050405020304" pitchFamily="18" charset="0"/>
            </a:endParaRPr>
          </a:p>
        </p:txBody>
      </p:sp>
      <p:sp>
        <p:nvSpPr>
          <p:cNvPr id="5123" name="Text Box 3"/>
          <p:cNvSpPr txBox="1"/>
          <p:nvPr/>
        </p:nvSpPr>
        <p:spPr>
          <a:xfrm>
            <a:off x="1066800" y="9144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129033" name="Text Box 9"/>
          <p:cNvSpPr txBox="1"/>
          <p:nvPr/>
        </p:nvSpPr>
        <p:spPr>
          <a:xfrm>
            <a:off x="2819400" y="1447800"/>
            <a:ext cx="3276600" cy="457200"/>
          </a:xfrm>
          <a:prstGeom prst="rect">
            <a:avLst/>
          </a:prstGeom>
          <a:noFill/>
          <a:ln w="9525">
            <a:noFill/>
          </a:ln>
        </p:spPr>
        <p:txBody>
          <a:bodyPr>
            <a:spAutoFit/>
          </a:bodyPr>
          <a:p>
            <a:pPr>
              <a:spcBef>
                <a:spcPct val="50000"/>
              </a:spcBef>
            </a:pPr>
            <a:r>
              <a:rPr sz="2400" b="1" u="sng" dirty="0">
                <a:solidFill>
                  <a:schemeClr val="hlink"/>
                </a:solidFill>
                <a:latin typeface="Arial" panose="020B0604020202020204" pitchFamily="34" charset="0"/>
              </a:rPr>
              <a:t>NỘI DUNG BÀI HỌC</a:t>
            </a:r>
            <a:endParaRPr sz="2400" b="1" u="sng" dirty="0">
              <a:solidFill>
                <a:schemeClr val="hlink"/>
              </a:solidFill>
              <a:latin typeface="Arial" panose="020B0604020202020204" pitchFamily="34" charset="0"/>
            </a:endParaRPr>
          </a:p>
        </p:txBody>
      </p:sp>
      <p:sp>
        <p:nvSpPr>
          <p:cNvPr id="129035" name="Text Box 11"/>
          <p:cNvSpPr txBox="1"/>
          <p:nvPr/>
        </p:nvSpPr>
        <p:spPr>
          <a:xfrm>
            <a:off x="685800" y="1981200"/>
            <a:ext cx="8153400" cy="583565"/>
          </a:xfrm>
          <a:prstGeom prst="rect">
            <a:avLst/>
          </a:prstGeom>
          <a:noFill/>
          <a:ln w="9525">
            <a:noFill/>
          </a:ln>
        </p:spPr>
        <p:txBody>
          <a:bodyPr>
            <a:spAutoFit/>
          </a:bodyPr>
          <a:p>
            <a:pPr>
              <a:spcBef>
                <a:spcPct val="50000"/>
              </a:spcBef>
            </a:pPr>
            <a:r>
              <a:rPr sz="3200" dirty="0">
                <a:solidFill>
                  <a:srgbClr val="0000CC"/>
                </a:solidFill>
                <a:latin typeface="Times New Roman" panose="02020603050405020304" pitchFamily="18" charset="0"/>
              </a:rPr>
              <a:t>I</a:t>
            </a:r>
            <a:r>
              <a:rPr lang="en-US" sz="3200" dirty="0">
                <a:solidFill>
                  <a:srgbClr val="0000CC"/>
                </a:solidFill>
                <a:latin typeface="Times New Roman" panose="02020603050405020304" pitchFamily="18" charset="0"/>
              </a:rPr>
              <a:t>.</a:t>
            </a:r>
            <a:r>
              <a:rPr sz="3200" dirty="0">
                <a:solidFill>
                  <a:srgbClr val="0000CC"/>
                </a:solidFill>
                <a:latin typeface="Times New Roman" panose="02020603050405020304" pitchFamily="18" charset="0"/>
              </a:rPr>
              <a:t> Tình hình thế giới và trong nước</a:t>
            </a:r>
            <a:endParaRPr sz="3200" dirty="0">
              <a:solidFill>
                <a:srgbClr val="0000CC"/>
              </a:solidFill>
              <a:latin typeface="Times New Roman" panose="02020603050405020304" pitchFamily="18" charset="0"/>
            </a:endParaRPr>
          </a:p>
        </p:txBody>
      </p:sp>
      <p:sp>
        <p:nvSpPr>
          <p:cNvPr id="129036" name="Text Box 12"/>
          <p:cNvSpPr txBox="1"/>
          <p:nvPr/>
        </p:nvSpPr>
        <p:spPr>
          <a:xfrm>
            <a:off x="685800" y="2590800"/>
            <a:ext cx="8153400" cy="583565"/>
          </a:xfrm>
          <a:prstGeom prst="rect">
            <a:avLst/>
          </a:prstGeom>
          <a:noFill/>
          <a:ln w="9525">
            <a:noFill/>
          </a:ln>
        </p:spPr>
        <p:txBody>
          <a:bodyPr>
            <a:spAutoFit/>
          </a:bodyPr>
          <a:p>
            <a:pPr>
              <a:spcBef>
                <a:spcPct val="50000"/>
              </a:spcBef>
            </a:pPr>
            <a:r>
              <a:rPr sz="3200" dirty="0">
                <a:solidFill>
                  <a:srgbClr val="0000CC"/>
                </a:solidFill>
                <a:latin typeface="Times New Roman" panose="02020603050405020304" pitchFamily="18" charset="0"/>
              </a:rPr>
              <a:t>II</a:t>
            </a:r>
            <a:r>
              <a:rPr lang="en-US" sz="3200" dirty="0">
                <a:solidFill>
                  <a:srgbClr val="0000CC"/>
                </a:solidFill>
                <a:latin typeface="Times New Roman" panose="02020603050405020304" pitchFamily="18" charset="0"/>
              </a:rPr>
              <a:t>.</a:t>
            </a:r>
            <a:r>
              <a:rPr sz="3200" dirty="0">
                <a:solidFill>
                  <a:srgbClr val="0000CC"/>
                </a:solidFill>
                <a:latin typeface="Times New Roman" panose="02020603050405020304" pitchFamily="18" charset="0"/>
              </a:rPr>
              <a:t> Phong trào dân chủ 1936 -1939.</a:t>
            </a:r>
            <a:endParaRPr sz="3200" dirty="0">
              <a:solidFill>
                <a:srgbClr val="0000CC"/>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9033">
                                            <p:txEl>
                                              <p:charRg st="0" end="17"/>
                                            </p:txEl>
                                          </p:spTgt>
                                        </p:tgtEl>
                                        <p:attrNameLst>
                                          <p:attrName>style.visibility</p:attrName>
                                        </p:attrNameLst>
                                      </p:cBhvr>
                                      <p:to>
                                        <p:strVal val="visible"/>
                                      </p:to>
                                    </p:set>
                                    <p:anim calcmode="lin" valueType="num">
                                      <p:cBhvr>
                                        <p:cTn id="7" dur="1000" fill="hold"/>
                                        <p:tgtEl>
                                          <p:spTgt spid="129033">
                                            <p:txEl>
                                              <p:charRg st="0" end="17"/>
                                            </p:txEl>
                                          </p:spTgt>
                                        </p:tgtEl>
                                        <p:attrNameLst>
                                          <p:attrName>ppt_w</p:attrName>
                                        </p:attrNameLst>
                                      </p:cBhvr>
                                      <p:tavLst>
                                        <p:tav tm="0">
                                          <p:val>
                                            <p:fltVal val="0.000000"/>
                                          </p:val>
                                        </p:tav>
                                        <p:tav tm="100000">
                                          <p:val>
                                            <p:strVal val="#ppt_w"/>
                                          </p:val>
                                        </p:tav>
                                      </p:tavLst>
                                    </p:anim>
                                    <p:anim calcmode="lin" valueType="num">
                                      <p:cBhvr>
                                        <p:cTn id="8" dur="1000" fill="hold"/>
                                        <p:tgtEl>
                                          <p:spTgt spid="129033">
                                            <p:txEl>
                                              <p:charRg st="0" end="17"/>
                                            </p:txEl>
                                          </p:spTgt>
                                        </p:tgtEl>
                                        <p:attrNameLst>
                                          <p:attrName>ppt_h</p:attrName>
                                        </p:attrNameLst>
                                      </p:cBhvr>
                                      <p:tavLst>
                                        <p:tav tm="0">
                                          <p:val>
                                            <p:fltVal val="0.000000"/>
                                          </p:val>
                                        </p:tav>
                                        <p:tav tm="100000">
                                          <p:val>
                                            <p:strVal val="#ppt_h"/>
                                          </p:val>
                                        </p:tav>
                                      </p:tavLst>
                                    </p:anim>
                                    <p:anim calcmode="lin" valueType="num">
                                      <p:cBhvr>
                                        <p:cTn id="9" dur="1000" fill="hold"/>
                                        <p:tgtEl>
                                          <p:spTgt spid="129033">
                                            <p:txEl>
                                              <p:charRg st="0" end="17"/>
                                            </p:txEl>
                                          </p:spTgt>
                                        </p:tgtEl>
                                        <p:attrNameLst>
                                          <p:attrName>style.rotation</p:attrName>
                                        </p:attrNameLst>
                                      </p:cBhvr>
                                      <p:tavLst>
                                        <p:tav tm="0">
                                          <p:val>
                                            <p:fltVal val="90.000000"/>
                                          </p:val>
                                        </p:tav>
                                        <p:tav tm="100000">
                                          <p:val>
                                            <p:fltVal val="0.000000"/>
                                          </p:val>
                                        </p:tav>
                                      </p:tavLst>
                                    </p:anim>
                                    <p:animEffect transition="in" filter="fade">
                                      <p:cBhvr>
                                        <p:cTn id="10" dur="1000"/>
                                        <p:tgtEl>
                                          <p:spTgt spid="129033">
                                            <p:txEl>
                                              <p:charRg st="0" end="1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29035"/>
                                        </p:tgtEl>
                                        <p:attrNameLst>
                                          <p:attrName>style.visibility</p:attrName>
                                        </p:attrNameLst>
                                      </p:cBhvr>
                                      <p:to>
                                        <p:strVal val="visible"/>
                                      </p:to>
                                    </p:set>
                                    <p:animEffect transition="in" filter="fade">
                                      <p:cBhvr>
                                        <p:cTn id="15" dur="1000"/>
                                        <p:tgtEl>
                                          <p:spTgt spid="129035"/>
                                        </p:tgtEl>
                                      </p:cBhvr>
                                    </p:animEffect>
                                    <p:anim calcmode="lin" valueType="num">
                                      <p:cBhvr>
                                        <p:cTn id="16" dur="1000" fill="hold"/>
                                        <p:tgtEl>
                                          <p:spTgt spid="129035"/>
                                        </p:tgtEl>
                                        <p:attrNameLst>
                                          <p:attrName>ppt_x</p:attrName>
                                        </p:attrNameLst>
                                      </p:cBhvr>
                                      <p:tavLst>
                                        <p:tav tm="0">
                                          <p:val>
                                            <p:strVal val="#ppt_x-.1"/>
                                          </p:val>
                                        </p:tav>
                                        <p:tav tm="100000">
                                          <p:val>
                                            <p:strVal val="#ppt_x"/>
                                          </p:val>
                                        </p:tav>
                                      </p:tavLst>
                                    </p:anim>
                                    <p:anim calcmode="lin" valueType="num">
                                      <p:cBhvr>
                                        <p:cTn id="17" dur="1000" fill="hold"/>
                                        <p:tgtEl>
                                          <p:spTgt spid="12903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29036"/>
                                        </p:tgtEl>
                                        <p:attrNameLst>
                                          <p:attrName>style.visibility</p:attrName>
                                        </p:attrNameLst>
                                      </p:cBhvr>
                                      <p:to>
                                        <p:strVal val="visible"/>
                                      </p:to>
                                    </p:set>
                                    <p:animEffect transition="in" filter="fade">
                                      <p:cBhvr>
                                        <p:cTn id="22" dur="1000"/>
                                        <p:tgtEl>
                                          <p:spTgt spid="129036"/>
                                        </p:tgtEl>
                                      </p:cBhvr>
                                    </p:animEffect>
                                    <p:anim calcmode="lin" valueType="num">
                                      <p:cBhvr>
                                        <p:cTn id="23" dur="1000" fill="hold"/>
                                        <p:tgtEl>
                                          <p:spTgt spid="129036"/>
                                        </p:tgtEl>
                                        <p:attrNameLst>
                                          <p:attrName>ppt_x</p:attrName>
                                        </p:attrNameLst>
                                      </p:cBhvr>
                                      <p:tavLst>
                                        <p:tav tm="0">
                                          <p:val>
                                            <p:strVal val="#ppt_x-.1"/>
                                          </p:val>
                                        </p:tav>
                                        <p:tav tm="100000">
                                          <p:val>
                                            <p:strVal val="#ppt_x"/>
                                          </p:val>
                                        </p:tav>
                                      </p:tavLst>
                                    </p:anim>
                                    <p:anim calcmode="lin" valueType="num">
                                      <p:cBhvr>
                                        <p:cTn id="24" dur="1000" fill="hold"/>
                                        <p:tgtEl>
                                          <p:spTgt spid="129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5" grpId="0"/>
      <p:bldP spid="1290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Text Box 2"/>
          <p:cNvSpPr txBox="1"/>
          <p:nvPr/>
        </p:nvSpPr>
        <p:spPr>
          <a:xfrm>
            <a:off x="125413" y="1066800"/>
            <a:ext cx="8866187" cy="5791200"/>
          </a:xfrm>
          <a:prstGeom prst="rect">
            <a:avLst/>
          </a:prstGeom>
          <a:noFill/>
          <a:ln w="9525">
            <a:noFill/>
          </a:ln>
        </p:spPr>
        <p:txBody>
          <a:bodyPr/>
          <a:p>
            <a:pPr indent="228600">
              <a:spcBef>
                <a:spcPct val="10000"/>
              </a:spcBef>
              <a:buAutoNum type="arabicPeriod"/>
            </a:pPr>
            <a:r>
              <a:rPr sz="2800" b="1" i="1" dirty="0">
                <a:solidFill>
                  <a:srgbClr val="0000FF"/>
                </a:solidFill>
                <a:latin typeface="Times New Roman" panose="02020603050405020304" pitchFamily="18" charset="0"/>
              </a:rPr>
              <a:t> Hội nghị Ban chấp hành Trung ương Đảng Cộng sản Đông Dương tháng 7 – 1936</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Những phong trào đấu tranh tiêu biểu</a:t>
            </a:r>
            <a:endParaRPr sz="2800" dirty="0">
              <a:latin typeface="Times New Roman" panose="02020603050405020304" pitchFamily="18" charset="0"/>
            </a:endParaRPr>
          </a:p>
          <a:p>
            <a:pPr indent="228600" algn="just">
              <a:spcBef>
                <a:spcPct val="10000"/>
              </a:spcBef>
              <a:buNone/>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Đấu tranh đòi các quyền tự do, dân sinh, dân chủ</a:t>
            </a:r>
            <a:endParaRPr sz="2800" b="1"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Đầu năm 1937, phái viên Gô đa và Toàn quyền Brêviê sang Đông Dương.</a:t>
            </a:r>
            <a:endParaRPr sz="2800" dirty="0">
              <a:latin typeface="Times New Roman" panose="02020603050405020304" pitchFamily="18" charset="0"/>
            </a:endParaRPr>
          </a:p>
          <a:p>
            <a:pPr indent="228600" algn="just">
              <a:spcBef>
                <a:spcPct val="10000"/>
              </a:spcBef>
              <a:buNone/>
            </a:pPr>
            <a:r>
              <a:rPr sz="2800" dirty="0">
                <a:latin typeface="Times New Roman" panose="02020603050405020304" pitchFamily="18" charset="0"/>
              </a:rPr>
              <a:t>-&gt; quần chúng nhân dân tổ chức “đón rước”, thực chất là biểu tình, đưa yêu sách về dân sinh, dân chủ...</a:t>
            </a:r>
            <a:endParaRPr sz="2800" dirty="0">
              <a:latin typeface="Times New Roman" panose="02020603050405020304" pitchFamily="18" charset="0"/>
            </a:endParaRPr>
          </a:p>
        </p:txBody>
      </p:sp>
      <p:sp>
        <p:nvSpPr>
          <p:cNvPr id="171012"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1010">
                                            <p:txEl>
                                              <p:charRg st="165" end="233"/>
                                            </p:txEl>
                                          </p:spTgt>
                                        </p:tgtEl>
                                        <p:attrNameLst>
                                          <p:attrName>style.visibility</p:attrName>
                                        </p:attrNameLst>
                                      </p:cBhvr>
                                      <p:to>
                                        <p:strVal val="visible"/>
                                      </p:to>
                                    </p:set>
                                    <p:animEffect transition="in" filter="checkerboard(across)">
                                      <p:cBhvr>
                                        <p:cTn id="7" dur="500"/>
                                        <p:tgtEl>
                                          <p:spTgt spid="171010">
                                            <p:txEl>
                                              <p:charRg st="165" end="23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1010">
                                            <p:txEl>
                                              <p:charRg st="233" end="337"/>
                                            </p:txEl>
                                          </p:spTgt>
                                        </p:tgtEl>
                                        <p:attrNameLst>
                                          <p:attrName>style.visibility</p:attrName>
                                        </p:attrNameLst>
                                      </p:cBhvr>
                                      <p:to>
                                        <p:strVal val="visible"/>
                                      </p:to>
                                    </p:set>
                                    <p:animEffect transition="in" filter="checkerboard(across)">
                                      <p:cBhvr>
                                        <p:cTn id="12" dur="500"/>
                                        <p:tgtEl>
                                          <p:spTgt spid="171010">
                                            <p:txEl>
                                              <p:charRg st="233" end="3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Text Box 2"/>
          <p:cNvSpPr txBox="1"/>
          <p:nvPr/>
        </p:nvSpPr>
        <p:spPr>
          <a:xfrm>
            <a:off x="125413" y="1066800"/>
            <a:ext cx="8866187" cy="5791200"/>
          </a:xfrm>
          <a:prstGeom prst="rect">
            <a:avLst/>
          </a:prstGeom>
          <a:noFill/>
          <a:ln w="9525">
            <a:noFill/>
          </a:ln>
        </p:spPr>
        <p:txBody>
          <a:bodyPr/>
          <a:p>
            <a:pPr indent="228600">
              <a:spcBef>
                <a:spcPct val="10000"/>
              </a:spcBef>
              <a:buAutoNum type="arabicPeriod"/>
            </a:pPr>
            <a:r>
              <a:rPr sz="2800" b="1" i="1" dirty="0">
                <a:solidFill>
                  <a:srgbClr val="0000FF"/>
                </a:solidFill>
                <a:latin typeface="Times New Roman" panose="02020603050405020304" pitchFamily="18" charset="0"/>
              </a:rPr>
              <a:t> Hội nghị Ban chấp hành Trung ương Đảng Cộng sản Đông Dương tháng 7 – 1936</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Những phong trào đấu tranh tiêu biểu</a:t>
            </a:r>
            <a:endParaRPr sz="2800" dirty="0">
              <a:latin typeface="Times New Roman" panose="02020603050405020304" pitchFamily="18" charset="0"/>
            </a:endParaRPr>
          </a:p>
          <a:p>
            <a:pPr indent="228600" algn="just">
              <a:spcBef>
                <a:spcPct val="10000"/>
              </a:spcBef>
              <a:buNone/>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Đấu tranh đòi các quyền tự do, dân sinh, dân chủ</a:t>
            </a:r>
            <a:endParaRPr sz="2800" b="1"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Ngày 1/5/1938, cuộc mít tinh đã tổ chức công khai ở Hà Nội (nhà Đấu Xảo), với 2,5 vạn người tham gia...</a:t>
            </a:r>
            <a:endParaRPr sz="2800" dirty="0">
              <a:latin typeface="Times New Roman" panose="02020603050405020304" pitchFamily="18" charset="0"/>
            </a:endParaRPr>
          </a:p>
        </p:txBody>
      </p:sp>
      <p:sp>
        <p:nvSpPr>
          <p:cNvPr id="155652"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5650">
                                            <p:txEl>
                                              <p:charRg st="165" end="269"/>
                                            </p:txEl>
                                          </p:spTgt>
                                        </p:tgtEl>
                                        <p:attrNameLst>
                                          <p:attrName>style.visibility</p:attrName>
                                        </p:attrNameLst>
                                      </p:cBhvr>
                                      <p:to>
                                        <p:strVal val="visible"/>
                                      </p:to>
                                    </p:set>
                                    <p:animEffect transition="in" filter="checkerboard(across)">
                                      <p:cBhvr>
                                        <p:cTn id="7" dur="500"/>
                                        <p:tgtEl>
                                          <p:spTgt spid="155650">
                                            <p:txEl>
                                              <p:charRg st="165" end="2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descr="dnhniqucgiacvngphnivicc"/>
          <p:cNvPicPr>
            <a:picLocks noChangeAspect="1"/>
          </p:cNvPicPr>
          <p:nvPr/>
        </p:nvPicPr>
        <p:blipFill>
          <a:blip r:embed="rId1"/>
          <a:stretch>
            <a:fillRect/>
          </a:stretch>
        </p:blipFill>
        <p:spPr>
          <a:xfrm>
            <a:off x="228600" y="0"/>
            <a:ext cx="8778875" cy="5867400"/>
          </a:xfrm>
          <a:prstGeom prst="rect">
            <a:avLst/>
          </a:prstGeom>
          <a:noFill/>
          <a:ln w="9525">
            <a:noFill/>
          </a:ln>
        </p:spPr>
      </p:pic>
      <p:sp>
        <p:nvSpPr>
          <p:cNvPr id="25603" name="Text Box 4"/>
          <p:cNvSpPr txBox="1"/>
          <p:nvPr/>
        </p:nvSpPr>
        <p:spPr>
          <a:xfrm>
            <a:off x="1905000" y="5943600"/>
            <a:ext cx="4724400" cy="641350"/>
          </a:xfrm>
          <a:prstGeom prst="rect">
            <a:avLst/>
          </a:prstGeom>
          <a:noFill/>
          <a:ln w="9525">
            <a:noFill/>
          </a:ln>
        </p:spPr>
        <p:txBody>
          <a:bodyPr>
            <a:spAutoFit/>
          </a:bodyPr>
          <a:p>
            <a:r>
              <a:rPr b="1" i="1" dirty="0">
                <a:solidFill>
                  <a:schemeClr val="hlink"/>
                </a:solidFill>
                <a:latin typeface="Arial" panose="020B0604020202020204" pitchFamily="34" charset="0"/>
              </a:rPr>
              <a:t>Mít tinh kỉ niệm Ngày Quốc tế Lao Động 1.5.1938Tại khu Đấu Xảo (Hà Nội)</a:t>
            </a:r>
            <a:endParaRPr dirty="0">
              <a:latin typeface="Arial" panose="020B0604020202020204" pitchFamily="34" charset="0"/>
            </a:endParaRP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2"/>
          <p:cNvSpPr txBox="1"/>
          <p:nvPr/>
        </p:nvSpPr>
        <p:spPr>
          <a:xfrm>
            <a:off x="125413" y="1066800"/>
            <a:ext cx="2084387" cy="3276600"/>
          </a:xfrm>
          <a:prstGeom prst="rect">
            <a:avLst/>
          </a:prstGeom>
          <a:noFill/>
          <a:ln w="9525">
            <a:noFill/>
          </a:ln>
        </p:spPr>
        <p:txBody>
          <a:bodyPr/>
          <a:p>
            <a:pPr indent="228600">
              <a:spcBef>
                <a:spcPct val="10000"/>
              </a:spcBef>
              <a:buAutoNum type="arabicPeriod"/>
            </a:pPr>
            <a:r>
              <a:rPr sz="2400" b="1" i="1" dirty="0">
                <a:solidFill>
                  <a:srgbClr val="0000FF"/>
                </a:solidFill>
                <a:latin typeface="Times New Roman" panose="02020603050405020304" pitchFamily="18" charset="0"/>
              </a:rPr>
              <a:t> Hội nghị Ban chấp... </a:t>
            </a:r>
            <a:endParaRPr sz="2400" b="1" i="1" dirty="0">
              <a:solidFill>
                <a:srgbClr val="0000FF"/>
              </a:solidFill>
              <a:latin typeface="Times New Roman" panose="02020603050405020304" pitchFamily="18" charset="0"/>
            </a:endParaRPr>
          </a:p>
          <a:p>
            <a:pPr indent="228600">
              <a:spcBef>
                <a:spcPct val="10000"/>
              </a:spcBef>
              <a:buAutoNum type="arabicPeriod"/>
            </a:pPr>
            <a:r>
              <a:rPr sz="2400" b="1" i="1" dirty="0">
                <a:solidFill>
                  <a:srgbClr val="0000FF"/>
                </a:solidFill>
                <a:latin typeface="Times New Roman" panose="02020603050405020304" pitchFamily="18" charset="0"/>
              </a:rPr>
              <a:t> Những phong trào đấu tranh...</a:t>
            </a:r>
            <a:endParaRPr sz="2400" dirty="0">
              <a:latin typeface="Times New Roman" panose="02020603050405020304" pitchFamily="18" charset="0"/>
            </a:endParaRPr>
          </a:p>
          <a:p>
            <a:pPr indent="228600" algn="just">
              <a:spcBef>
                <a:spcPct val="10000"/>
              </a:spcBef>
              <a:buNone/>
            </a:pPr>
            <a:r>
              <a:rPr sz="2400" b="1" dirty="0">
                <a:latin typeface="Times New Roman" panose="02020603050405020304" pitchFamily="18" charset="0"/>
              </a:rPr>
              <a:t>a</a:t>
            </a:r>
            <a:r>
              <a:rPr lang="en-US" sz="2400" b="1" dirty="0">
                <a:latin typeface="Times New Roman" panose="02020603050405020304" pitchFamily="18" charset="0"/>
              </a:rPr>
              <a:t>.</a:t>
            </a:r>
            <a:r>
              <a:rPr sz="2400" b="1" dirty="0">
                <a:latin typeface="Times New Roman" panose="02020603050405020304" pitchFamily="18" charset="0"/>
              </a:rPr>
              <a:t> Đấu tranh đòi các quyền tự do</a:t>
            </a:r>
            <a:endParaRPr sz="2400" b="1" dirty="0">
              <a:latin typeface="Times New Roman" panose="02020603050405020304" pitchFamily="18" charset="0"/>
            </a:endParaRPr>
          </a:p>
        </p:txBody>
      </p:sp>
      <p:sp>
        <p:nvSpPr>
          <p:cNvPr id="168963" name="Text Box 3"/>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
        <p:nvSpPr>
          <p:cNvPr id="26628" name="Text Box 5"/>
          <p:cNvSpPr txBox="1"/>
          <p:nvPr/>
        </p:nvSpPr>
        <p:spPr>
          <a:xfrm>
            <a:off x="76200" y="4359275"/>
            <a:ext cx="2286000" cy="1554163"/>
          </a:xfrm>
          <a:prstGeom prst="rect">
            <a:avLst/>
          </a:prstGeom>
          <a:noFill/>
          <a:ln w="9525">
            <a:noFill/>
          </a:ln>
        </p:spPr>
        <p:txBody>
          <a:bodyPr>
            <a:spAutoFit/>
          </a:bodyPr>
          <a:p>
            <a:pPr>
              <a:spcBef>
                <a:spcPct val="50000"/>
              </a:spcBef>
            </a:pPr>
            <a:r>
              <a:rPr sz="3200" dirty="0">
                <a:solidFill>
                  <a:srgbClr val="CC0000"/>
                </a:solidFill>
                <a:latin typeface="Arial" panose="020B0604020202020204" pitchFamily="34" charset="0"/>
              </a:rPr>
              <a:t>Lễ mít tinh ngày 1/5/1938</a:t>
            </a:r>
            <a:endParaRPr sz="3200" dirty="0">
              <a:solidFill>
                <a:srgbClr val="CC0000"/>
              </a:solidFill>
              <a:latin typeface="Arial" panose="020B0604020202020204" pitchFamily="34" charset="0"/>
            </a:endParaRPr>
          </a:p>
        </p:txBody>
      </p:sp>
      <p:pic>
        <p:nvPicPr>
          <p:cNvPr id="26629" name="Picture 6" descr="5"/>
          <p:cNvPicPr>
            <a:picLocks noChangeAspect="1"/>
          </p:cNvPicPr>
          <p:nvPr/>
        </p:nvPicPr>
        <p:blipFill>
          <a:blip r:embed="rId1"/>
          <a:stretch>
            <a:fillRect/>
          </a:stretch>
        </p:blipFill>
        <p:spPr>
          <a:xfrm>
            <a:off x="2209800" y="990600"/>
            <a:ext cx="6934200" cy="58674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2"/>
          <p:cNvSpPr txBox="1"/>
          <p:nvPr/>
        </p:nvSpPr>
        <p:spPr>
          <a:xfrm>
            <a:off x="125413" y="1066800"/>
            <a:ext cx="2084387" cy="3276600"/>
          </a:xfrm>
          <a:prstGeom prst="rect">
            <a:avLst/>
          </a:prstGeom>
          <a:noFill/>
          <a:ln w="9525">
            <a:noFill/>
          </a:ln>
        </p:spPr>
        <p:txBody>
          <a:bodyPr/>
          <a:p>
            <a:pPr indent="228600">
              <a:spcBef>
                <a:spcPct val="10000"/>
              </a:spcBef>
              <a:buAutoNum type="arabicPeriod"/>
            </a:pPr>
            <a:r>
              <a:rPr sz="2400" b="1" i="1" dirty="0">
                <a:solidFill>
                  <a:srgbClr val="0000FF"/>
                </a:solidFill>
                <a:latin typeface="Times New Roman" panose="02020603050405020304" pitchFamily="18" charset="0"/>
              </a:rPr>
              <a:t> Hội nghị Ban chấp... </a:t>
            </a:r>
            <a:endParaRPr sz="2400" b="1" i="1" dirty="0">
              <a:solidFill>
                <a:srgbClr val="0000FF"/>
              </a:solidFill>
              <a:latin typeface="Times New Roman" panose="02020603050405020304" pitchFamily="18" charset="0"/>
            </a:endParaRPr>
          </a:p>
          <a:p>
            <a:pPr indent="228600">
              <a:spcBef>
                <a:spcPct val="10000"/>
              </a:spcBef>
              <a:buAutoNum type="arabicPeriod"/>
            </a:pPr>
            <a:r>
              <a:rPr sz="2400" b="1" i="1" dirty="0">
                <a:solidFill>
                  <a:srgbClr val="0000FF"/>
                </a:solidFill>
                <a:latin typeface="Times New Roman" panose="02020603050405020304" pitchFamily="18" charset="0"/>
              </a:rPr>
              <a:t> Những phong trào đấu tranh...</a:t>
            </a:r>
            <a:endParaRPr sz="2400" dirty="0">
              <a:latin typeface="Times New Roman" panose="02020603050405020304" pitchFamily="18" charset="0"/>
            </a:endParaRPr>
          </a:p>
          <a:p>
            <a:pPr indent="228600" algn="just">
              <a:spcBef>
                <a:spcPct val="10000"/>
              </a:spcBef>
              <a:buNone/>
            </a:pPr>
            <a:r>
              <a:rPr sz="2400" b="1" dirty="0">
                <a:latin typeface="Times New Roman" panose="02020603050405020304" pitchFamily="18" charset="0"/>
              </a:rPr>
              <a:t>a, Đấu tranh đòi các quyền tự do</a:t>
            </a:r>
            <a:endParaRPr sz="2400" b="1" dirty="0">
              <a:latin typeface="Times New Roman" panose="02020603050405020304" pitchFamily="18" charset="0"/>
            </a:endParaRPr>
          </a:p>
        </p:txBody>
      </p:sp>
      <p:sp>
        <p:nvSpPr>
          <p:cNvPr id="157699" name="Text Box 3"/>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pic>
        <p:nvPicPr>
          <p:cNvPr id="27652" name="Picture 4" descr="SGK%20Lich%20su%2012%20tap%202%20hinh%207_jpg"/>
          <p:cNvPicPr>
            <a:picLocks noChangeAspect="1"/>
          </p:cNvPicPr>
          <p:nvPr/>
        </p:nvPicPr>
        <p:blipFill>
          <a:blip r:embed="rId1"/>
          <a:stretch>
            <a:fillRect/>
          </a:stretch>
        </p:blipFill>
        <p:spPr>
          <a:xfrm>
            <a:off x="2438400" y="1295400"/>
            <a:ext cx="6629400" cy="4699000"/>
          </a:xfrm>
          <a:prstGeom prst="rect">
            <a:avLst/>
          </a:prstGeom>
          <a:noFill/>
          <a:ln w="9525">
            <a:noFill/>
          </a:ln>
        </p:spPr>
      </p:pic>
      <p:sp>
        <p:nvSpPr>
          <p:cNvPr id="27653" name="Text Box 5"/>
          <p:cNvSpPr txBox="1"/>
          <p:nvPr/>
        </p:nvSpPr>
        <p:spPr>
          <a:xfrm>
            <a:off x="76200" y="4191000"/>
            <a:ext cx="2286000" cy="2041525"/>
          </a:xfrm>
          <a:prstGeom prst="rect">
            <a:avLst/>
          </a:prstGeom>
          <a:noFill/>
          <a:ln w="9525">
            <a:noFill/>
          </a:ln>
        </p:spPr>
        <p:txBody>
          <a:bodyPr>
            <a:spAutoFit/>
          </a:bodyPr>
          <a:p>
            <a:pPr>
              <a:spcBef>
                <a:spcPct val="50000"/>
              </a:spcBef>
            </a:pPr>
            <a:r>
              <a:rPr sz="3200" dirty="0">
                <a:solidFill>
                  <a:srgbClr val="CC0000"/>
                </a:solidFill>
                <a:latin typeface="Arial" panose="020B0604020202020204" pitchFamily="34" charset="0"/>
              </a:rPr>
              <a:t>Đoàn phụ nữ trong lễ mít tinh 1/5/1938</a:t>
            </a:r>
            <a:endParaRPr sz="3200" dirty="0">
              <a:solidFill>
                <a:srgbClr val="CC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Oval 2"/>
          <p:cNvSpPr/>
          <p:nvPr/>
        </p:nvSpPr>
        <p:spPr>
          <a:xfrm>
            <a:off x="3810000" y="152400"/>
            <a:ext cx="1295400" cy="6096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b="1" u="sng" dirty="0">
                <a:latin typeface="Arial" panose="020B0604020202020204" pitchFamily="34" charset="0"/>
              </a:rPr>
              <a:t>BÀI 15</a:t>
            </a:r>
            <a:endParaRPr b="1" u="sng" dirty="0">
              <a:latin typeface="Arial" panose="020B0604020202020204" pitchFamily="34" charset="0"/>
            </a:endParaRPr>
          </a:p>
        </p:txBody>
      </p:sp>
      <p:sp>
        <p:nvSpPr>
          <p:cNvPr id="28675" name="Text Box 3"/>
          <p:cNvSpPr txBox="1"/>
          <p:nvPr/>
        </p:nvSpPr>
        <p:spPr>
          <a:xfrm>
            <a:off x="1143000" y="7620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28676" name="Text Box 4"/>
          <p:cNvSpPr txBox="1"/>
          <p:nvPr/>
        </p:nvSpPr>
        <p:spPr>
          <a:xfrm>
            <a:off x="381000" y="1676400"/>
            <a:ext cx="8305800" cy="521970"/>
          </a:xfrm>
          <a:prstGeom prst="rect">
            <a:avLst/>
          </a:prstGeom>
          <a:noFill/>
          <a:ln w="9525">
            <a:noFill/>
          </a:ln>
        </p:spPr>
        <p:txBody>
          <a:bodyPr>
            <a:spAutoFit/>
          </a:bodyPr>
          <a:p>
            <a:pPr>
              <a:spcBef>
                <a:spcPct val="50000"/>
              </a:spcBef>
            </a:pPr>
            <a:r>
              <a:rPr sz="2800" b="1" dirty="0">
                <a:solidFill>
                  <a:srgbClr val="0000CC"/>
                </a:solidFill>
                <a:latin typeface="Times New Roman" panose="02020603050405020304" pitchFamily="18" charset="0"/>
              </a:rPr>
              <a:t>2</a:t>
            </a:r>
            <a:r>
              <a:rPr lang="en-US" sz="2800" b="1" dirty="0">
                <a:solidFill>
                  <a:srgbClr val="0000CC"/>
                </a:solidFill>
                <a:latin typeface="Times New Roman" panose="02020603050405020304" pitchFamily="18" charset="0"/>
              </a:rPr>
              <a:t>.</a:t>
            </a:r>
            <a:r>
              <a:rPr sz="2800" b="1" dirty="0">
                <a:solidFill>
                  <a:srgbClr val="0000CC"/>
                </a:solidFill>
                <a:latin typeface="Times New Roman" panose="02020603050405020304" pitchFamily="18" charset="0"/>
              </a:rPr>
              <a:t> </a:t>
            </a:r>
            <a:r>
              <a:rPr sz="2800" b="1" u="sng" dirty="0">
                <a:solidFill>
                  <a:srgbClr val="0000CC"/>
                </a:solidFill>
                <a:latin typeface="Times New Roman" panose="02020603050405020304" pitchFamily="18" charset="0"/>
              </a:rPr>
              <a:t>Những phong trào đấu tranh tiêu biểu</a:t>
            </a:r>
            <a:endParaRPr sz="2800" b="1" u="sng" dirty="0">
              <a:solidFill>
                <a:srgbClr val="0000CC"/>
              </a:solidFill>
              <a:latin typeface="Times New Roman" panose="02020603050405020304" pitchFamily="18" charset="0"/>
            </a:endParaRPr>
          </a:p>
        </p:txBody>
      </p:sp>
      <p:sp>
        <p:nvSpPr>
          <p:cNvPr id="118789" name="Text Box 5"/>
          <p:cNvSpPr txBox="1"/>
          <p:nvPr/>
        </p:nvSpPr>
        <p:spPr>
          <a:xfrm>
            <a:off x="457200" y="2133600"/>
            <a:ext cx="5257800" cy="521970"/>
          </a:xfrm>
          <a:prstGeom prst="rect">
            <a:avLst/>
          </a:prstGeom>
          <a:noFill/>
          <a:ln w="9525">
            <a:noFill/>
          </a:ln>
        </p:spPr>
        <p:txBody>
          <a:bodyPr>
            <a:spAutoFit/>
          </a:bodyPr>
          <a:p>
            <a:pPr>
              <a:spcBef>
                <a:spcPct val="50000"/>
              </a:spcBef>
            </a:pPr>
            <a:r>
              <a:rPr sz="2800" b="1" i="1" dirty="0">
                <a:latin typeface="Times New Roman" panose="02020603050405020304" pitchFamily="18" charset="0"/>
              </a:rPr>
              <a:t>b</a:t>
            </a:r>
            <a:r>
              <a:rPr lang="en-US" sz="2800" b="1" i="1" dirty="0">
                <a:latin typeface="Times New Roman" panose="02020603050405020304" pitchFamily="18" charset="0"/>
              </a:rPr>
              <a:t>.</a:t>
            </a:r>
            <a:r>
              <a:rPr sz="2800" b="1" i="1" dirty="0">
                <a:latin typeface="Times New Roman" panose="02020603050405020304" pitchFamily="18" charset="0"/>
              </a:rPr>
              <a:t>  </a:t>
            </a:r>
            <a:r>
              <a:rPr sz="2800" b="1" i="1" u="sng" dirty="0">
                <a:latin typeface="Times New Roman" panose="02020603050405020304" pitchFamily="18" charset="0"/>
              </a:rPr>
              <a:t>Đấu tranh nghị trường</a:t>
            </a:r>
            <a:r>
              <a:rPr sz="2800" b="1" dirty="0">
                <a:latin typeface="Times New Roman" panose="02020603050405020304" pitchFamily="18" charset="0"/>
              </a:rPr>
              <a:t> : SGK</a:t>
            </a:r>
            <a:endParaRPr sz="2800" b="1" dirty="0">
              <a:latin typeface="Times New Roman" panose="02020603050405020304" pitchFamily="18" charset="0"/>
            </a:endParaRPr>
          </a:p>
        </p:txBody>
      </p:sp>
      <p:sp>
        <p:nvSpPr>
          <p:cNvPr id="28678" name="Rectangle 7"/>
          <p:cNvSpPr/>
          <p:nvPr/>
        </p:nvSpPr>
        <p:spPr>
          <a:xfrm>
            <a:off x="381000" y="1219200"/>
            <a:ext cx="8458200" cy="478155"/>
          </a:xfrm>
          <a:prstGeom prst="rect">
            <a:avLst/>
          </a:prstGeom>
          <a:noFill/>
          <a:ln w="9525">
            <a:noFill/>
          </a:ln>
        </p:spPr>
        <p:txBody>
          <a:bodyPr>
            <a:spAutoFit/>
          </a:bodyPr>
          <a:p>
            <a:pPr>
              <a:lnSpc>
                <a:spcPct val="90000"/>
              </a:lnSpc>
              <a:spcBef>
                <a:spcPct val="20000"/>
              </a:spcBef>
            </a:pPr>
            <a:r>
              <a:rPr sz="2800" b="1" dirty="0">
                <a:solidFill>
                  <a:srgbClr val="0000CC"/>
                </a:solidFill>
                <a:latin typeface="Times New Roman" panose="02020603050405020304" pitchFamily="18" charset="0"/>
              </a:rPr>
              <a:t>1</a:t>
            </a:r>
            <a:r>
              <a:rPr lang="en-US" sz="2800" b="1" dirty="0">
                <a:solidFill>
                  <a:srgbClr val="0000CC"/>
                </a:solidFill>
                <a:latin typeface="Times New Roman" panose="02020603050405020304" pitchFamily="18" charset="0"/>
              </a:rPr>
              <a:t>.</a:t>
            </a:r>
            <a:r>
              <a:rPr sz="2800" b="1" dirty="0">
                <a:solidFill>
                  <a:srgbClr val="0000CC"/>
                </a:solidFill>
                <a:latin typeface="Times New Roman" panose="02020603050405020304" pitchFamily="18" charset="0"/>
              </a:rPr>
              <a:t> </a:t>
            </a:r>
            <a:r>
              <a:rPr sz="2800" b="1" u="sng" dirty="0">
                <a:solidFill>
                  <a:srgbClr val="0000CC"/>
                </a:solidFill>
                <a:latin typeface="Times New Roman" panose="02020603050405020304" pitchFamily="18" charset="0"/>
              </a:rPr>
              <a:t>Hội nghị BCH Trung ương ĐCS ĐD tháng 7-1936</a:t>
            </a:r>
            <a:endParaRPr sz="2800" b="1" u="sng" dirty="0">
              <a:solidFill>
                <a:srgbClr val="0000CC"/>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8789"/>
                                        </p:tgtEl>
                                        <p:attrNameLst>
                                          <p:attrName>style.visibility</p:attrName>
                                        </p:attrNameLst>
                                      </p:cBhvr>
                                      <p:to>
                                        <p:strVal val="visible"/>
                                      </p:to>
                                    </p:set>
                                    <p:anim calcmode="discrete" valueType="clr">
                                      <p:cBhvr override="childStyle">
                                        <p:cTn id="7" dur="80"/>
                                        <p:tgtEl>
                                          <p:spTgt spid="1187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8789"/>
                                        </p:tgtEl>
                                        <p:attrNameLst>
                                          <p:attrName>fillcolor</p:attrName>
                                        </p:attrNameLst>
                                      </p:cBhvr>
                                      <p:tavLst>
                                        <p:tav tm="0">
                                          <p:val>
                                            <p:clrVal>
                                              <a:schemeClr val="accent2"/>
                                            </p:clrVal>
                                          </p:val>
                                        </p:tav>
                                        <p:tav tm="50000">
                                          <p:val>
                                            <p:clrVal>
                                              <a:schemeClr val="hlink"/>
                                            </p:clrVal>
                                          </p:val>
                                        </p:tav>
                                      </p:tavLst>
                                    </p:anim>
                                    <p:set>
                                      <p:cBhvr>
                                        <p:cTn id="9" dur="80"/>
                                        <p:tgtEl>
                                          <p:spTgt spid="1187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5" descr="IMG_0567"/>
          <p:cNvPicPr>
            <a:picLocks noChangeAspect="1"/>
          </p:cNvPicPr>
          <p:nvPr/>
        </p:nvPicPr>
        <p:blipFill>
          <a:blip r:embed="rId1"/>
          <a:srcRect t="1886" b="2496"/>
          <a:stretch>
            <a:fillRect/>
          </a:stretch>
        </p:blipFill>
        <p:spPr>
          <a:xfrm>
            <a:off x="838200" y="609600"/>
            <a:ext cx="7620000" cy="4967288"/>
          </a:xfrm>
          <a:prstGeom prst="rect">
            <a:avLst/>
          </a:prstGeom>
          <a:noFill/>
          <a:ln w="57150" cap="flat" cmpd="sng">
            <a:solidFill>
              <a:srgbClr val="3333FF"/>
            </a:solidFill>
            <a:prstDash val="solid"/>
            <a:miter/>
            <a:headEnd type="none" w="med" len="med"/>
            <a:tailEnd type="none" w="med" len="med"/>
          </a:ln>
        </p:spPr>
      </p:pic>
      <p:sp>
        <p:nvSpPr>
          <p:cNvPr id="29699" name="Text Box 6"/>
          <p:cNvSpPr txBox="1"/>
          <p:nvPr/>
        </p:nvSpPr>
        <p:spPr>
          <a:xfrm>
            <a:off x="457200" y="152400"/>
            <a:ext cx="4724400" cy="384175"/>
          </a:xfrm>
          <a:prstGeom prst="rect">
            <a:avLst/>
          </a:prstGeom>
          <a:noFill/>
          <a:ln w="9525">
            <a:noFill/>
          </a:ln>
        </p:spPr>
        <p:txBody>
          <a:bodyPr>
            <a:spAutoFit/>
          </a:bodyPr>
          <a:p>
            <a:pPr algn="ctr">
              <a:lnSpc>
                <a:spcPct val="80000"/>
              </a:lnSpc>
              <a:spcBef>
                <a:spcPct val="20000"/>
              </a:spcBef>
              <a:buClr>
                <a:schemeClr val="hlink"/>
              </a:buClr>
              <a:buSzPct val="80000"/>
              <a:buFont typeface="Wingdings" panose="05000000000000000000" pitchFamily="2" charset="2"/>
            </a:pPr>
            <a:r>
              <a:rPr sz="2400" b="1" dirty="0">
                <a:solidFill>
                  <a:srgbClr val="003399"/>
                </a:solidFill>
                <a:latin typeface="Arial" panose="020B0604020202020204" pitchFamily="34" charset="0"/>
              </a:rPr>
              <a:t>Đấu tranh nghị trường</a:t>
            </a:r>
            <a:endParaRPr sz="2400" dirty="0">
              <a:latin typeface="Arial" panose="020B0604020202020204" pitchFamily="34" charset="0"/>
            </a:endParaRPr>
          </a:p>
        </p:txBody>
      </p:sp>
      <p:sp>
        <p:nvSpPr>
          <p:cNvPr id="157703" name="Rectangle 7"/>
          <p:cNvSpPr/>
          <p:nvPr/>
        </p:nvSpPr>
        <p:spPr>
          <a:xfrm>
            <a:off x="2514600" y="5715000"/>
            <a:ext cx="4114800" cy="692150"/>
          </a:xfrm>
          <a:prstGeom prst="rect">
            <a:avLst/>
          </a:prstGeom>
          <a:noFill/>
          <a:ln w="9525">
            <a:noFill/>
          </a:ln>
        </p:spPr>
        <p:txBody>
          <a:bodyPr anchor="b" anchorCtr="0"/>
          <a:p>
            <a:pPr algn="ctr"/>
            <a:r>
              <a:rPr sz="2000" b="1" dirty="0">
                <a:solidFill>
                  <a:schemeClr val="tx2"/>
                </a:solidFill>
                <a:latin typeface="Arial" panose="020B0604020202020204" pitchFamily="34" charset="0"/>
              </a:rPr>
              <a:t>Tiệc mừng ông Đặng Thai Mai dân biểu Trung kỳ 1936</a:t>
            </a:r>
            <a:endParaRPr sz="2000" b="1" dirty="0">
              <a:solidFill>
                <a:schemeClr val="tx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7703"/>
                                        </p:tgtEl>
                                        <p:attrNameLst>
                                          <p:attrName>style.visibility</p:attrName>
                                        </p:attrNameLst>
                                      </p:cBhvr>
                                      <p:to>
                                        <p:strVal val="visible"/>
                                      </p:to>
                                    </p:set>
                                    <p:anim to="" calcmode="lin" valueType="num">
                                      <p:cBhvr>
                                        <p:cTn id="7" dur="1" fill="hold"/>
                                        <p:tgtEl>
                                          <p:spTgt spid="15770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Oval 2"/>
          <p:cNvSpPr/>
          <p:nvPr/>
        </p:nvSpPr>
        <p:spPr>
          <a:xfrm>
            <a:off x="3810000" y="152400"/>
            <a:ext cx="1295400" cy="6096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b="1" u="sng" dirty="0">
                <a:latin typeface="Arial" panose="020B0604020202020204" pitchFamily="34" charset="0"/>
              </a:rPr>
              <a:t>BÀI 15</a:t>
            </a:r>
            <a:endParaRPr b="1" u="sng" dirty="0">
              <a:latin typeface="Arial" panose="020B0604020202020204" pitchFamily="34" charset="0"/>
            </a:endParaRPr>
          </a:p>
        </p:txBody>
      </p:sp>
      <p:sp>
        <p:nvSpPr>
          <p:cNvPr id="30723" name="Text Box 3"/>
          <p:cNvSpPr txBox="1"/>
          <p:nvPr/>
        </p:nvSpPr>
        <p:spPr>
          <a:xfrm>
            <a:off x="1143000" y="7620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30724" name="Text Box 4"/>
          <p:cNvSpPr txBox="1"/>
          <p:nvPr/>
        </p:nvSpPr>
        <p:spPr>
          <a:xfrm>
            <a:off x="381000" y="1676400"/>
            <a:ext cx="8305800" cy="521970"/>
          </a:xfrm>
          <a:prstGeom prst="rect">
            <a:avLst/>
          </a:prstGeom>
          <a:noFill/>
          <a:ln w="9525">
            <a:noFill/>
          </a:ln>
        </p:spPr>
        <p:txBody>
          <a:bodyPr>
            <a:spAutoFit/>
          </a:bodyPr>
          <a:p>
            <a:pPr>
              <a:spcBef>
                <a:spcPct val="50000"/>
              </a:spcBef>
            </a:pPr>
            <a:r>
              <a:rPr sz="2800" b="1" dirty="0">
                <a:solidFill>
                  <a:srgbClr val="0000CC"/>
                </a:solidFill>
                <a:latin typeface="Times New Roman" panose="02020603050405020304" pitchFamily="18" charset="0"/>
              </a:rPr>
              <a:t>2</a:t>
            </a:r>
            <a:r>
              <a:rPr lang="en-US" sz="2800" b="1" dirty="0">
                <a:solidFill>
                  <a:srgbClr val="0000CC"/>
                </a:solidFill>
                <a:latin typeface="Times New Roman" panose="02020603050405020304" pitchFamily="18" charset="0"/>
              </a:rPr>
              <a:t>.</a:t>
            </a:r>
            <a:r>
              <a:rPr sz="2800" b="1" dirty="0">
                <a:solidFill>
                  <a:srgbClr val="0000CC"/>
                </a:solidFill>
                <a:latin typeface="Times New Roman" panose="02020603050405020304" pitchFamily="18" charset="0"/>
              </a:rPr>
              <a:t> </a:t>
            </a:r>
            <a:r>
              <a:rPr sz="2800" b="1" u="sng" dirty="0">
                <a:solidFill>
                  <a:srgbClr val="0000CC"/>
                </a:solidFill>
                <a:latin typeface="Times New Roman" panose="02020603050405020304" pitchFamily="18" charset="0"/>
              </a:rPr>
              <a:t>Những phong trào đấu tranh tiêu biểu</a:t>
            </a:r>
            <a:endParaRPr sz="2800" b="1" u="sng" dirty="0">
              <a:solidFill>
                <a:srgbClr val="0000CC"/>
              </a:solidFill>
              <a:latin typeface="Times New Roman" panose="02020603050405020304" pitchFamily="18" charset="0"/>
            </a:endParaRPr>
          </a:p>
        </p:txBody>
      </p:sp>
      <p:sp>
        <p:nvSpPr>
          <p:cNvPr id="30725" name="Text Box 5"/>
          <p:cNvSpPr txBox="1"/>
          <p:nvPr/>
        </p:nvSpPr>
        <p:spPr>
          <a:xfrm>
            <a:off x="457200" y="2133600"/>
            <a:ext cx="8305800" cy="1383665"/>
          </a:xfrm>
          <a:prstGeom prst="rect">
            <a:avLst/>
          </a:prstGeom>
          <a:noFill/>
          <a:ln w="9525">
            <a:noFill/>
          </a:ln>
        </p:spPr>
        <p:txBody>
          <a:bodyPr>
            <a:spAutoFit/>
          </a:bodyPr>
          <a:p>
            <a:pPr>
              <a:spcBef>
                <a:spcPct val="50000"/>
              </a:spcBef>
            </a:pPr>
            <a:r>
              <a:rPr sz="2800" b="1" i="1" dirty="0">
                <a:latin typeface="Times New Roman" panose="02020603050405020304" pitchFamily="18" charset="0"/>
              </a:rPr>
              <a:t>b</a:t>
            </a:r>
            <a:r>
              <a:rPr lang="en-US" sz="2800" b="1" i="1" dirty="0">
                <a:latin typeface="Times New Roman" panose="02020603050405020304" pitchFamily="18" charset="0"/>
              </a:rPr>
              <a:t>.</a:t>
            </a:r>
            <a:r>
              <a:rPr sz="2800" b="1" i="1" dirty="0">
                <a:latin typeface="Times New Roman" panose="02020603050405020304" pitchFamily="18" charset="0"/>
              </a:rPr>
              <a:t>  </a:t>
            </a:r>
            <a:r>
              <a:rPr sz="2800" b="1" i="1" u="sng" dirty="0">
                <a:latin typeface="Times New Roman" panose="02020603050405020304" pitchFamily="18" charset="0"/>
              </a:rPr>
              <a:t>Đấu tranh nghị trường</a:t>
            </a:r>
            <a:r>
              <a:rPr sz="2800" b="1" dirty="0">
                <a:latin typeface="Times New Roman" panose="02020603050405020304" pitchFamily="18" charset="0"/>
              </a:rPr>
              <a:t> : Mặt trận Dân chủ Đông Dương đã đưa người ra tranh cử vào các cơ quan chính quyền thực dân…</a:t>
            </a:r>
            <a:endParaRPr sz="2800" b="1" dirty="0">
              <a:latin typeface="Times New Roman" panose="02020603050405020304" pitchFamily="18" charset="0"/>
            </a:endParaRPr>
          </a:p>
        </p:txBody>
      </p:sp>
      <p:sp>
        <p:nvSpPr>
          <p:cNvPr id="158726" name="Text Box 6"/>
          <p:cNvSpPr txBox="1"/>
          <p:nvPr/>
        </p:nvSpPr>
        <p:spPr>
          <a:xfrm>
            <a:off x="457200" y="3429000"/>
            <a:ext cx="8153400" cy="521970"/>
          </a:xfrm>
          <a:prstGeom prst="rect">
            <a:avLst/>
          </a:prstGeom>
          <a:noFill/>
          <a:ln w="9525">
            <a:noFill/>
          </a:ln>
        </p:spPr>
        <p:txBody>
          <a:bodyPr>
            <a:spAutoFit/>
          </a:bodyPr>
          <a:p>
            <a:pPr>
              <a:spcBef>
                <a:spcPct val="50000"/>
              </a:spcBef>
            </a:pPr>
            <a:r>
              <a:rPr sz="2800" b="1" i="1" dirty="0">
                <a:latin typeface="Times New Roman" panose="02020603050405020304" pitchFamily="18" charset="0"/>
              </a:rPr>
              <a:t>c</a:t>
            </a:r>
            <a:r>
              <a:rPr lang="en-US" sz="2800" b="1" i="1" dirty="0">
                <a:latin typeface="Times New Roman" panose="02020603050405020304" pitchFamily="18" charset="0"/>
              </a:rPr>
              <a:t>.</a:t>
            </a:r>
            <a:r>
              <a:rPr sz="2800" b="1" i="1" dirty="0">
                <a:latin typeface="Times New Roman" panose="02020603050405020304" pitchFamily="18" charset="0"/>
              </a:rPr>
              <a:t> </a:t>
            </a:r>
            <a:r>
              <a:rPr sz="2800" b="1" i="1" u="sng" dirty="0">
                <a:latin typeface="Times New Roman" panose="02020603050405020304" pitchFamily="18" charset="0"/>
              </a:rPr>
              <a:t>Đấu tranh trên lĩnh vực báo chí công khai</a:t>
            </a:r>
            <a:r>
              <a:rPr sz="2800" b="1" i="1" dirty="0">
                <a:latin typeface="Times New Roman" panose="02020603050405020304" pitchFamily="18" charset="0"/>
              </a:rPr>
              <a:t>:</a:t>
            </a:r>
            <a:r>
              <a:rPr sz="2800" b="1" dirty="0">
                <a:latin typeface="Times New Roman" panose="02020603050405020304" pitchFamily="18" charset="0"/>
              </a:rPr>
              <a:t> SGK</a:t>
            </a:r>
            <a:endParaRPr sz="2800" b="1" dirty="0">
              <a:latin typeface="Times New Roman" panose="02020603050405020304" pitchFamily="18" charset="0"/>
            </a:endParaRPr>
          </a:p>
        </p:txBody>
      </p:sp>
      <p:sp>
        <p:nvSpPr>
          <p:cNvPr id="30727" name="Rectangle 7"/>
          <p:cNvSpPr/>
          <p:nvPr/>
        </p:nvSpPr>
        <p:spPr>
          <a:xfrm>
            <a:off x="381000" y="1219200"/>
            <a:ext cx="8458200" cy="478155"/>
          </a:xfrm>
          <a:prstGeom prst="rect">
            <a:avLst/>
          </a:prstGeom>
          <a:noFill/>
          <a:ln w="9525">
            <a:noFill/>
          </a:ln>
        </p:spPr>
        <p:txBody>
          <a:bodyPr>
            <a:spAutoFit/>
          </a:bodyPr>
          <a:p>
            <a:pPr>
              <a:lnSpc>
                <a:spcPct val="90000"/>
              </a:lnSpc>
              <a:spcBef>
                <a:spcPct val="20000"/>
              </a:spcBef>
            </a:pPr>
            <a:r>
              <a:rPr sz="2800" b="1" dirty="0">
                <a:solidFill>
                  <a:srgbClr val="0000CC"/>
                </a:solidFill>
                <a:latin typeface="Times New Roman" panose="02020603050405020304" pitchFamily="18" charset="0"/>
              </a:rPr>
              <a:t>1</a:t>
            </a:r>
            <a:r>
              <a:rPr lang="en-US" sz="2800" b="1" dirty="0">
                <a:solidFill>
                  <a:srgbClr val="0000CC"/>
                </a:solidFill>
                <a:latin typeface="Times New Roman" panose="02020603050405020304" pitchFamily="18" charset="0"/>
              </a:rPr>
              <a:t>.</a:t>
            </a:r>
            <a:r>
              <a:rPr sz="2800" b="1" dirty="0">
                <a:solidFill>
                  <a:srgbClr val="0000CC"/>
                </a:solidFill>
                <a:latin typeface="Times New Roman" panose="02020603050405020304" pitchFamily="18" charset="0"/>
              </a:rPr>
              <a:t> </a:t>
            </a:r>
            <a:r>
              <a:rPr sz="2800" b="1" u="sng" dirty="0">
                <a:solidFill>
                  <a:srgbClr val="0000CC"/>
                </a:solidFill>
                <a:latin typeface="Times New Roman" panose="02020603050405020304" pitchFamily="18" charset="0"/>
              </a:rPr>
              <a:t>Hội nghị BCH Trung ương ĐCS ĐD tháng 7-1936</a:t>
            </a:r>
            <a:endParaRPr sz="2800" b="1" u="sng" dirty="0">
              <a:solidFill>
                <a:srgbClr val="0000CC"/>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8726"/>
                                        </p:tgtEl>
                                        <p:attrNameLst>
                                          <p:attrName>style.visibility</p:attrName>
                                        </p:attrNameLst>
                                      </p:cBhvr>
                                      <p:to>
                                        <p:strVal val="visible"/>
                                      </p:to>
                                    </p:set>
                                    <p:anim calcmode="lin" valueType="num">
                                      <p:cBhvr>
                                        <p:cTn id="7" dur="1000" fill="hold"/>
                                        <p:tgtEl>
                                          <p:spTgt spid="158726"/>
                                        </p:tgtEl>
                                        <p:attrNameLst>
                                          <p:attrName>ppt_w</p:attrName>
                                        </p:attrNameLst>
                                      </p:cBhvr>
                                      <p:tavLst>
                                        <p:tav tm="0">
                                          <p:val>
                                            <p:fltVal val="0.000000"/>
                                          </p:val>
                                        </p:tav>
                                        <p:tav tm="100000">
                                          <p:val>
                                            <p:strVal val="#ppt_w"/>
                                          </p:val>
                                        </p:tav>
                                      </p:tavLst>
                                    </p:anim>
                                    <p:anim calcmode="lin" valueType="num">
                                      <p:cBhvr>
                                        <p:cTn id="8" dur="1000" fill="hold"/>
                                        <p:tgtEl>
                                          <p:spTgt spid="158726"/>
                                        </p:tgtEl>
                                        <p:attrNameLst>
                                          <p:attrName>ppt_h</p:attrName>
                                        </p:attrNameLst>
                                      </p:cBhvr>
                                      <p:tavLst>
                                        <p:tav tm="0">
                                          <p:val>
                                            <p:fltVal val="0.000000"/>
                                          </p:val>
                                        </p:tav>
                                        <p:tav tm="100000">
                                          <p:val>
                                            <p:strVal val="#ppt_h"/>
                                          </p:val>
                                        </p:tav>
                                      </p:tavLst>
                                    </p:anim>
                                    <p:anim calcmode="lin" valueType="num">
                                      <p:cBhvr>
                                        <p:cTn id="9" dur="1000" fill="hold"/>
                                        <p:tgtEl>
                                          <p:spTgt spid="158726"/>
                                        </p:tgtEl>
                                        <p:attrNameLst>
                                          <p:attrName>style.rotation</p:attrName>
                                        </p:attrNameLst>
                                      </p:cBhvr>
                                      <p:tavLst>
                                        <p:tav tm="0">
                                          <p:val>
                                            <p:fltVal val="90.000000"/>
                                          </p:val>
                                        </p:tav>
                                        <p:tav tm="100000">
                                          <p:val>
                                            <p:fltVal val="0.000000"/>
                                          </p:val>
                                        </p:tav>
                                      </p:tavLst>
                                    </p:anim>
                                    <p:animEffect transition="in" filter="fade">
                                      <p:cBhvr>
                                        <p:cTn id="10" dur="1000"/>
                                        <p:tgtEl>
                                          <p:spTgt spid="15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10" name="Picture 2" descr="unti875875"/>
          <p:cNvPicPr>
            <a:picLocks noChangeAspect="1"/>
          </p:cNvPicPr>
          <p:nvPr/>
        </p:nvPicPr>
        <p:blipFill>
          <a:blip r:embed="rId1"/>
          <a:stretch>
            <a:fillRect/>
          </a:stretch>
        </p:blipFill>
        <p:spPr>
          <a:xfrm>
            <a:off x="2590800" y="1371600"/>
            <a:ext cx="1905000" cy="2895600"/>
          </a:xfrm>
          <a:prstGeom prst="rect">
            <a:avLst/>
          </a:prstGeom>
          <a:noFill/>
          <a:ln w="9525">
            <a:noFill/>
          </a:ln>
        </p:spPr>
      </p:pic>
      <p:pic>
        <p:nvPicPr>
          <p:cNvPr id="119811" name="Picture 3" descr="NguyenCongHoan"/>
          <p:cNvPicPr>
            <a:picLocks noChangeAspect="1"/>
          </p:cNvPicPr>
          <p:nvPr/>
        </p:nvPicPr>
        <p:blipFill>
          <a:blip r:embed="rId2"/>
          <a:stretch>
            <a:fillRect/>
          </a:stretch>
        </p:blipFill>
        <p:spPr>
          <a:xfrm>
            <a:off x="533400" y="1371600"/>
            <a:ext cx="2057400" cy="2876550"/>
          </a:xfrm>
          <a:prstGeom prst="rect">
            <a:avLst/>
          </a:prstGeom>
          <a:noFill/>
          <a:ln w="9525">
            <a:noFill/>
          </a:ln>
        </p:spPr>
      </p:pic>
      <p:pic>
        <p:nvPicPr>
          <p:cNvPr id="119812" name="Picture 4" descr="Tập tin:NgoTatTo.jpg">
            <a:hlinkClick r:id="rId3"/>
          </p:cNvPr>
          <p:cNvPicPr>
            <a:picLocks noChangeAspect="1"/>
          </p:cNvPicPr>
          <p:nvPr/>
        </p:nvPicPr>
        <p:blipFill>
          <a:blip r:embed="rId4"/>
          <a:stretch>
            <a:fillRect/>
          </a:stretch>
        </p:blipFill>
        <p:spPr>
          <a:xfrm>
            <a:off x="4876800" y="1371600"/>
            <a:ext cx="2147888" cy="2895600"/>
          </a:xfrm>
          <a:prstGeom prst="rect">
            <a:avLst/>
          </a:prstGeom>
          <a:noFill/>
          <a:ln w="9525">
            <a:noFill/>
          </a:ln>
        </p:spPr>
      </p:pic>
      <p:pic>
        <p:nvPicPr>
          <p:cNvPr id="119813" name="Picture 5" descr="13"/>
          <p:cNvPicPr>
            <a:picLocks noChangeAspect="1"/>
          </p:cNvPicPr>
          <p:nvPr/>
        </p:nvPicPr>
        <p:blipFill>
          <a:blip r:embed="rId5"/>
          <a:stretch>
            <a:fillRect/>
          </a:stretch>
        </p:blipFill>
        <p:spPr>
          <a:xfrm>
            <a:off x="7086600" y="1371600"/>
            <a:ext cx="1825625" cy="2819400"/>
          </a:xfrm>
          <a:prstGeom prst="rect">
            <a:avLst/>
          </a:prstGeom>
          <a:noFill/>
          <a:ln w="9525">
            <a:noFill/>
          </a:ln>
        </p:spPr>
      </p:pic>
      <p:sp>
        <p:nvSpPr>
          <p:cNvPr id="119814" name="Rectangle 6"/>
          <p:cNvSpPr/>
          <p:nvPr/>
        </p:nvSpPr>
        <p:spPr>
          <a:xfrm>
            <a:off x="762000" y="4343400"/>
            <a:ext cx="2305050" cy="366713"/>
          </a:xfrm>
          <a:prstGeom prst="rect">
            <a:avLst/>
          </a:prstGeom>
          <a:noFill/>
          <a:ln w="9525">
            <a:noFill/>
          </a:ln>
        </p:spPr>
        <p:txBody>
          <a:bodyPr wrap="none">
            <a:spAutoFit/>
          </a:bodyPr>
          <a:p>
            <a:r>
              <a:rPr b="1" dirty="0">
                <a:solidFill>
                  <a:srgbClr val="000099"/>
                </a:solidFill>
                <a:latin typeface="Arial" panose="020B0604020202020204" pitchFamily="34" charset="0"/>
              </a:rPr>
              <a:t>Nguyễn Công Hoan</a:t>
            </a:r>
            <a:endParaRPr b="1" dirty="0">
              <a:solidFill>
                <a:srgbClr val="000099"/>
              </a:solidFill>
              <a:latin typeface="Arial" panose="020B0604020202020204" pitchFamily="34" charset="0"/>
            </a:endParaRPr>
          </a:p>
        </p:txBody>
      </p:sp>
      <p:sp>
        <p:nvSpPr>
          <p:cNvPr id="119815" name="Rectangle 7"/>
          <p:cNvSpPr/>
          <p:nvPr/>
        </p:nvSpPr>
        <p:spPr>
          <a:xfrm>
            <a:off x="5257800" y="4495800"/>
            <a:ext cx="1377950" cy="366713"/>
          </a:xfrm>
          <a:prstGeom prst="rect">
            <a:avLst/>
          </a:prstGeom>
          <a:noFill/>
          <a:ln w="9525">
            <a:noFill/>
          </a:ln>
        </p:spPr>
        <p:txBody>
          <a:bodyPr wrap="none">
            <a:spAutoFit/>
          </a:bodyPr>
          <a:p>
            <a:r>
              <a:rPr b="1" dirty="0">
                <a:solidFill>
                  <a:srgbClr val="000099"/>
                </a:solidFill>
                <a:latin typeface="Arial" panose="020B0604020202020204" pitchFamily="34" charset="0"/>
              </a:rPr>
              <a:t>Ngô Tất Tố</a:t>
            </a:r>
            <a:endParaRPr b="1" dirty="0">
              <a:solidFill>
                <a:srgbClr val="000099"/>
              </a:solidFill>
              <a:latin typeface="Arial" panose="020B0604020202020204" pitchFamily="34" charset="0"/>
            </a:endParaRPr>
          </a:p>
        </p:txBody>
      </p:sp>
      <p:sp>
        <p:nvSpPr>
          <p:cNvPr id="31752" name="Text Box 8"/>
          <p:cNvSpPr txBox="1"/>
          <p:nvPr/>
        </p:nvSpPr>
        <p:spPr>
          <a:xfrm>
            <a:off x="1828800" y="685800"/>
            <a:ext cx="6019800" cy="457200"/>
          </a:xfrm>
          <a:prstGeom prst="rect">
            <a:avLst/>
          </a:prstGeom>
          <a:noFill/>
          <a:ln w="9525">
            <a:noFill/>
          </a:ln>
        </p:spPr>
        <p:txBody>
          <a:bodyPr>
            <a:spAutoFit/>
          </a:bodyPr>
          <a:p>
            <a:pPr>
              <a:spcBef>
                <a:spcPct val="50000"/>
              </a:spcBef>
            </a:pPr>
            <a:r>
              <a:rPr sz="2400" u="sng" dirty="0">
                <a:solidFill>
                  <a:srgbClr val="000099"/>
                </a:solidFill>
                <a:latin typeface="Arial" panose="020B0604020202020204" pitchFamily="34" charset="0"/>
              </a:rPr>
              <a:t>Đấu tranh trên lĩnh vực sách báo công khai</a:t>
            </a:r>
            <a:endParaRPr sz="2400" u="sng" dirty="0">
              <a:solidFill>
                <a:srgbClr val="000099"/>
              </a:solidFill>
              <a:latin typeface="Arial" panose="020B0604020202020204"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ox(in)">
                                      <p:cBhvr>
                                        <p:cTn id="7" dur="500"/>
                                        <p:tgtEl>
                                          <p:spTgt spid="119810"/>
                                        </p:tgtEl>
                                      </p:cBhvr>
                                    </p:animEffect>
                                  </p:childTnLst>
                                </p:cTn>
                              </p:par>
                              <p:par>
                                <p:cTn id="8" presetID="4" presetClass="entr" presetSubtype="16" fill="hold" nodeType="withEffect">
                                  <p:stCondLst>
                                    <p:cond delay="0"/>
                                  </p:stCondLst>
                                  <p:childTnLst>
                                    <p:set>
                                      <p:cBhvr>
                                        <p:cTn id="9" dur="1" fill="hold">
                                          <p:stCondLst>
                                            <p:cond delay="0"/>
                                          </p:stCondLst>
                                        </p:cTn>
                                        <p:tgtEl>
                                          <p:spTgt spid="119811"/>
                                        </p:tgtEl>
                                        <p:attrNameLst>
                                          <p:attrName>style.visibility</p:attrName>
                                        </p:attrNameLst>
                                      </p:cBhvr>
                                      <p:to>
                                        <p:strVal val="visible"/>
                                      </p:to>
                                    </p:set>
                                    <p:animEffect transition="in" filter="box(in)">
                                      <p:cBhvr>
                                        <p:cTn id="10" dur="500"/>
                                        <p:tgtEl>
                                          <p:spTgt spid="119811"/>
                                        </p:tgtEl>
                                      </p:cBhvr>
                                    </p:animEffect>
                                  </p:childTnLst>
                                </p:cTn>
                              </p:par>
                              <p:par>
                                <p:cTn id="11" presetID="4" presetClass="entr" presetSubtype="16" fill="hold" nodeType="with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box(in)">
                                      <p:cBhvr>
                                        <p:cTn id="13" dur="500"/>
                                        <p:tgtEl>
                                          <p:spTgt spid="119813"/>
                                        </p:tgtEl>
                                      </p:cBhvr>
                                    </p:animEffect>
                                  </p:childTnLst>
                                </p:cTn>
                              </p:par>
                              <p:par>
                                <p:cTn id="14" presetID="4" presetClass="entr" presetSubtype="16" fill="hold" nodeType="withEffect">
                                  <p:stCondLst>
                                    <p:cond delay="0"/>
                                  </p:stCondLst>
                                  <p:childTnLst>
                                    <p:set>
                                      <p:cBhvr>
                                        <p:cTn id="15" dur="1" fill="hold">
                                          <p:stCondLst>
                                            <p:cond delay="0"/>
                                          </p:stCondLst>
                                        </p:cTn>
                                        <p:tgtEl>
                                          <p:spTgt spid="119812"/>
                                        </p:tgtEl>
                                        <p:attrNameLst>
                                          <p:attrName>style.visibility</p:attrName>
                                        </p:attrNameLst>
                                      </p:cBhvr>
                                      <p:to>
                                        <p:strVal val="visible"/>
                                      </p:to>
                                    </p:set>
                                    <p:animEffect transition="in" filter="box(in)">
                                      <p:cBhvr>
                                        <p:cTn id="16" dur="500"/>
                                        <p:tgtEl>
                                          <p:spTgt spid="1198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9814"/>
                                        </p:tgtEl>
                                        <p:attrNameLst>
                                          <p:attrName>style.visibility</p:attrName>
                                        </p:attrNameLst>
                                      </p:cBhvr>
                                      <p:to>
                                        <p:strVal val="visible"/>
                                      </p:to>
                                    </p:set>
                                    <p:anim calcmode="lin" valueType="num">
                                      <p:cBhvr>
                                        <p:cTn id="19" dur="500" fill="hold"/>
                                        <p:tgtEl>
                                          <p:spTgt spid="119814"/>
                                        </p:tgtEl>
                                        <p:attrNameLst>
                                          <p:attrName>ppt_w</p:attrName>
                                        </p:attrNameLst>
                                      </p:cBhvr>
                                      <p:tavLst>
                                        <p:tav tm="0">
                                          <p:val>
                                            <p:fltVal val="0.000000"/>
                                          </p:val>
                                        </p:tav>
                                        <p:tav tm="100000">
                                          <p:val>
                                            <p:strVal val="#ppt_w"/>
                                          </p:val>
                                        </p:tav>
                                      </p:tavLst>
                                    </p:anim>
                                    <p:anim calcmode="lin" valueType="num">
                                      <p:cBhvr>
                                        <p:cTn id="20" dur="500" fill="hold"/>
                                        <p:tgtEl>
                                          <p:spTgt spid="119814"/>
                                        </p:tgtEl>
                                        <p:attrNameLst>
                                          <p:attrName>ppt_h</p:attrName>
                                        </p:attrNameLst>
                                      </p:cBhvr>
                                      <p:tavLst>
                                        <p:tav tm="0">
                                          <p:val>
                                            <p:fltVal val="0.000000"/>
                                          </p:val>
                                        </p:tav>
                                        <p:tav tm="100000">
                                          <p:val>
                                            <p:strVal val="#ppt_h"/>
                                          </p:val>
                                        </p:tav>
                                      </p:tavLst>
                                    </p:anim>
                                    <p:animEffect transition="in" filter="fade">
                                      <p:cBhvr>
                                        <p:cTn id="21" dur="500"/>
                                        <p:tgtEl>
                                          <p:spTgt spid="1198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9815"/>
                                        </p:tgtEl>
                                        <p:attrNameLst>
                                          <p:attrName>style.visibility</p:attrName>
                                        </p:attrNameLst>
                                      </p:cBhvr>
                                      <p:to>
                                        <p:strVal val="visible"/>
                                      </p:to>
                                    </p:set>
                                    <p:anim calcmode="lin" valueType="num">
                                      <p:cBhvr>
                                        <p:cTn id="24" dur="500" fill="hold"/>
                                        <p:tgtEl>
                                          <p:spTgt spid="119815"/>
                                        </p:tgtEl>
                                        <p:attrNameLst>
                                          <p:attrName>ppt_w</p:attrName>
                                        </p:attrNameLst>
                                      </p:cBhvr>
                                      <p:tavLst>
                                        <p:tav tm="0">
                                          <p:val>
                                            <p:fltVal val="0.000000"/>
                                          </p:val>
                                        </p:tav>
                                        <p:tav tm="100000">
                                          <p:val>
                                            <p:strVal val="#ppt_w"/>
                                          </p:val>
                                        </p:tav>
                                      </p:tavLst>
                                    </p:anim>
                                    <p:anim calcmode="lin" valueType="num">
                                      <p:cBhvr>
                                        <p:cTn id="25" dur="500" fill="hold"/>
                                        <p:tgtEl>
                                          <p:spTgt spid="119815"/>
                                        </p:tgtEl>
                                        <p:attrNameLst>
                                          <p:attrName>ppt_h</p:attrName>
                                        </p:attrNameLst>
                                      </p:cBhvr>
                                      <p:tavLst>
                                        <p:tav tm="0">
                                          <p:val>
                                            <p:fltVal val="0.000000"/>
                                          </p:val>
                                        </p:tav>
                                        <p:tav tm="100000">
                                          <p:val>
                                            <p:strVal val="#ppt_h"/>
                                          </p:val>
                                        </p:tav>
                                      </p:tavLst>
                                    </p:anim>
                                    <p:animEffect transition="in" filter="fade">
                                      <p:cBhvr>
                                        <p:cTn id="26"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P spid="1198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0-to_huu11"/>
          <p:cNvPicPr>
            <a:picLocks noChangeAspect="1"/>
          </p:cNvPicPr>
          <p:nvPr/>
        </p:nvPicPr>
        <p:blipFill>
          <a:blip r:embed="rId1"/>
          <a:stretch>
            <a:fillRect/>
          </a:stretch>
        </p:blipFill>
        <p:spPr>
          <a:xfrm>
            <a:off x="1676400" y="1371600"/>
            <a:ext cx="2743200" cy="3352800"/>
          </a:xfrm>
          <a:prstGeom prst="rect">
            <a:avLst/>
          </a:prstGeom>
          <a:noFill/>
          <a:ln w="9525">
            <a:noFill/>
          </a:ln>
        </p:spPr>
      </p:pic>
      <p:pic>
        <p:nvPicPr>
          <p:cNvPr id="32771" name="Picture 3" descr="ANd9GcQ7aXPiIr3MESpinZwDVkNuysN9mTAs_0BAiyfUzXVcocoFOU8&amp;t=1&amp;usg=__ezz5iW-1SYovARAw0FEUJS_S08M="/>
          <p:cNvPicPr>
            <a:picLocks noChangeAspect="1"/>
          </p:cNvPicPr>
          <p:nvPr/>
        </p:nvPicPr>
        <p:blipFill>
          <a:blip r:embed="rId2"/>
          <a:stretch>
            <a:fillRect/>
          </a:stretch>
        </p:blipFill>
        <p:spPr>
          <a:xfrm>
            <a:off x="4572000" y="1371600"/>
            <a:ext cx="2819400" cy="3352800"/>
          </a:xfrm>
          <a:prstGeom prst="rect">
            <a:avLst/>
          </a:prstGeom>
          <a:noFill/>
          <a:ln w="9525">
            <a:noFill/>
          </a:ln>
        </p:spPr>
      </p:pic>
      <p:sp>
        <p:nvSpPr>
          <p:cNvPr id="32772" name="Text Box 9"/>
          <p:cNvSpPr txBox="1"/>
          <p:nvPr/>
        </p:nvSpPr>
        <p:spPr>
          <a:xfrm>
            <a:off x="1524000" y="609600"/>
            <a:ext cx="6019800" cy="457200"/>
          </a:xfrm>
          <a:prstGeom prst="rect">
            <a:avLst/>
          </a:prstGeom>
          <a:noFill/>
          <a:ln w="9525">
            <a:noFill/>
          </a:ln>
        </p:spPr>
        <p:txBody>
          <a:bodyPr>
            <a:spAutoFit/>
          </a:bodyPr>
          <a:p>
            <a:pPr>
              <a:spcBef>
                <a:spcPct val="50000"/>
              </a:spcBef>
            </a:pPr>
            <a:r>
              <a:rPr sz="2400" u="sng" dirty="0">
                <a:solidFill>
                  <a:srgbClr val="000099"/>
                </a:solidFill>
                <a:latin typeface="Arial" panose="020B0604020202020204" pitchFamily="34" charset="0"/>
              </a:rPr>
              <a:t>Đấu tranh trên lĩnh vực sách báo công khai</a:t>
            </a:r>
            <a:endParaRPr sz="2400" u="sng" dirty="0">
              <a:solidFill>
                <a:srgbClr val="00009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Oval 2"/>
          <p:cNvSpPr>
            <a:spLocks noChangeArrowheads="1"/>
          </p:cNvSpPr>
          <p:nvPr/>
        </p:nvSpPr>
        <p:spPr bwMode="auto">
          <a:xfrm>
            <a:off x="3733800" y="381000"/>
            <a:ext cx="1447800" cy="533400"/>
          </a:xfrm>
          <a:prstGeom prst="ellipse">
            <a:avLst/>
          </a:prstGeom>
          <a:solidFill>
            <a:srgbClr val="FFFF00"/>
          </a:solidFill>
          <a:ln w="38100">
            <a:solidFill>
              <a:srgbClr val="FF0000"/>
            </a:solidFill>
            <a:rou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1" i="0" u="sng"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n-ea"/>
                <a:cs typeface="+mn-cs"/>
              </a:rPr>
              <a:t>BÀI 15</a:t>
            </a:r>
            <a:endParaRPr kumimoji="0" lang="en-US" sz="1600" b="1" i="0" u="sng"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n-ea"/>
              <a:cs typeface="+mn-cs"/>
            </a:endParaRPr>
          </a:p>
        </p:txBody>
      </p:sp>
      <p:sp>
        <p:nvSpPr>
          <p:cNvPr id="6147" name="Text Box 3"/>
          <p:cNvSpPr txBox="1"/>
          <p:nvPr/>
        </p:nvSpPr>
        <p:spPr>
          <a:xfrm>
            <a:off x="1066800" y="9144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104452" name="Text Box 4"/>
          <p:cNvSpPr txBox="1"/>
          <p:nvPr/>
        </p:nvSpPr>
        <p:spPr>
          <a:xfrm>
            <a:off x="381000" y="1447800"/>
            <a:ext cx="7848600" cy="491490"/>
          </a:xfrm>
          <a:prstGeom prst="rect">
            <a:avLst/>
          </a:prstGeom>
          <a:noFill/>
          <a:ln w="9525">
            <a:noFill/>
          </a:ln>
        </p:spPr>
        <p:txBody>
          <a:bodyPr>
            <a:spAutoFit/>
          </a:bodyPr>
          <a:p>
            <a:pPr>
              <a:spcBef>
                <a:spcPct val="50000"/>
              </a:spcBef>
            </a:pPr>
            <a:r>
              <a:rPr sz="2600" b="1" dirty="0">
                <a:solidFill>
                  <a:srgbClr val="0000CC"/>
                </a:solidFill>
                <a:latin typeface="Times New Roman" panose="02020603050405020304" pitchFamily="18" charset="0"/>
              </a:rPr>
              <a:t>I</a:t>
            </a:r>
            <a:r>
              <a:rPr lang="en-US" sz="2600" b="1" dirty="0">
                <a:solidFill>
                  <a:srgbClr val="0000CC"/>
                </a:solidFill>
                <a:latin typeface="Times New Roman" panose="02020603050405020304" pitchFamily="18" charset="0"/>
              </a:rPr>
              <a:t>.</a:t>
            </a:r>
            <a:r>
              <a:rPr sz="2600" b="1" dirty="0">
                <a:solidFill>
                  <a:srgbClr val="0000CC"/>
                </a:solidFill>
                <a:latin typeface="Times New Roman" panose="02020603050405020304" pitchFamily="18" charset="0"/>
              </a:rPr>
              <a:t> </a:t>
            </a:r>
            <a:r>
              <a:rPr sz="2600" b="1" u="sng" dirty="0">
                <a:solidFill>
                  <a:srgbClr val="0000CC"/>
                </a:solidFill>
                <a:latin typeface="Times New Roman" panose="02020603050405020304" pitchFamily="18" charset="0"/>
              </a:rPr>
              <a:t>TÌNH HÌNH THẾ GIỚI VÀ TRONG NƯỚC</a:t>
            </a:r>
            <a:endParaRPr sz="2600" b="1" u="sng" dirty="0">
              <a:solidFill>
                <a:srgbClr val="0000CC"/>
              </a:solidFill>
              <a:latin typeface="Times New Roman" panose="02020603050405020304" pitchFamily="18" charset="0"/>
            </a:endParaRPr>
          </a:p>
        </p:txBody>
      </p:sp>
      <p:sp>
        <p:nvSpPr>
          <p:cNvPr id="104453" name="Text Box 5"/>
          <p:cNvSpPr txBox="1"/>
          <p:nvPr/>
        </p:nvSpPr>
        <p:spPr>
          <a:xfrm>
            <a:off x="381000" y="1905000"/>
            <a:ext cx="51816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1</a:t>
            </a:r>
            <a:r>
              <a:rPr lang="en-US" sz="2800" b="1" dirty="0">
                <a:solidFill>
                  <a:schemeClr val="hlink"/>
                </a:solidFill>
                <a:latin typeface="Times New Roman" panose="02020603050405020304" pitchFamily="18" charset="0"/>
              </a:rPr>
              <a:t>.</a:t>
            </a:r>
            <a:r>
              <a:rPr sz="2800" b="1" u="sng" dirty="0">
                <a:solidFill>
                  <a:schemeClr val="hlink"/>
                </a:solidFill>
                <a:latin typeface="Times New Roman" panose="02020603050405020304" pitchFamily="18" charset="0"/>
              </a:rPr>
              <a:t>Tình hình thế giới</a:t>
            </a:r>
            <a:endParaRPr sz="2800" b="1" u="sng" dirty="0">
              <a:solidFill>
                <a:schemeClr val="hlink"/>
              </a:solidFill>
              <a:latin typeface="Times New Roman" panose="02020603050405020304" pitchFamily="18" charset="0"/>
            </a:endParaRPr>
          </a:p>
        </p:txBody>
      </p:sp>
      <p:sp>
        <p:nvSpPr>
          <p:cNvPr id="104456" name="Text Box 8"/>
          <p:cNvSpPr txBox="1"/>
          <p:nvPr/>
        </p:nvSpPr>
        <p:spPr>
          <a:xfrm>
            <a:off x="152400" y="2541588"/>
            <a:ext cx="9144000" cy="1077912"/>
          </a:xfrm>
          <a:prstGeom prst="rect">
            <a:avLst/>
          </a:prstGeom>
          <a:noFill/>
          <a:ln w="9525">
            <a:noFill/>
          </a:ln>
        </p:spPr>
        <p:txBody>
          <a:bodyPr>
            <a:spAutoFit/>
          </a:bodyPr>
          <a:p>
            <a:pPr>
              <a:spcBef>
                <a:spcPct val="50000"/>
              </a:spcBef>
            </a:pPr>
            <a:r>
              <a:rPr sz="3200" dirty="0">
                <a:latin typeface="Times New Roman" panose="02020603050405020304" pitchFamily="18" charset="0"/>
              </a:rPr>
              <a:t>- Đầu những năm 30, thế lực phát xít cầm quyền ở Đức, Italia, Nhật Bản…  chuẩn bị chiến tranh thế giới</a:t>
            </a:r>
            <a:endParaRPr sz="3200" dirty="0">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4452"/>
                                        </p:tgtEl>
                                        <p:attrNameLst>
                                          <p:attrName>style.visibility</p:attrName>
                                        </p:attrNameLst>
                                      </p:cBhvr>
                                      <p:to>
                                        <p:strVal val="visible"/>
                                      </p:to>
                                    </p:set>
                                    <p:anim calcmode="discrete" valueType="clr">
                                      <p:cBhvr override="childStyle">
                                        <p:cTn id="7" dur="80"/>
                                        <p:tgtEl>
                                          <p:spTgt spid="1044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52"/>
                                        </p:tgtEl>
                                        <p:attrNameLst>
                                          <p:attrName>fillcolor</p:attrName>
                                        </p:attrNameLst>
                                      </p:cBhvr>
                                      <p:tavLst>
                                        <p:tav tm="0">
                                          <p:val>
                                            <p:clrVal>
                                              <a:schemeClr val="accent2"/>
                                            </p:clrVal>
                                          </p:val>
                                        </p:tav>
                                        <p:tav tm="50000">
                                          <p:val>
                                            <p:clrVal>
                                              <a:schemeClr val="hlink"/>
                                            </p:clrVal>
                                          </p:val>
                                        </p:tav>
                                      </p:tavLst>
                                    </p:anim>
                                    <p:set>
                                      <p:cBhvr>
                                        <p:cTn id="9" dur="80"/>
                                        <p:tgtEl>
                                          <p:spTgt spid="10445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04453"/>
                                        </p:tgtEl>
                                        <p:attrNameLst>
                                          <p:attrName>style.visibility</p:attrName>
                                        </p:attrNameLst>
                                      </p:cBhvr>
                                      <p:to>
                                        <p:strVal val="visible"/>
                                      </p:to>
                                    </p:set>
                                    <p:animEffect transition="in" filter="fade">
                                      <p:cBhvr>
                                        <p:cTn id="14" dur="1000"/>
                                        <p:tgtEl>
                                          <p:spTgt spid="104453"/>
                                        </p:tgtEl>
                                      </p:cBhvr>
                                    </p:animEffect>
                                    <p:anim calcmode="lin" valueType="num">
                                      <p:cBhvr>
                                        <p:cTn id="15" dur="1000" fill="hold"/>
                                        <p:tgtEl>
                                          <p:spTgt spid="104453"/>
                                        </p:tgtEl>
                                        <p:attrNameLst>
                                          <p:attrName>ppt_x</p:attrName>
                                        </p:attrNameLst>
                                      </p:cBhvr>
                                      <p:tavLst>
                                        <p:tav tm="0">
                                          <p:val>
                                            <p:strVal val="#ppt_x-.1"/>
                                          </p:val>
                                        </p:tav>
                                        <p:tav tm="100000">
                                          <p:val>
                                            <p:strVal val="#ppt_x"/>
                                          </p:val>
                                        </p:tav>
                                      </p:tavLst>
                                    </p:anim>
                                    <p:anim calcmode="lin" valueType="num">
                                      <p:cBhvr>
                                        <p:cTn id="16" dur="1000" fill="hold"/>
                                        <p:tgtEl>
                                          <p:spTgt spid="10445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4456"/>
                                        </p:tgtEl>
                                        <p:attrNameLst>
                                          <p:attrName>style.visibility</p:attrName>
                                        </p:attrNameLst>
                                      </p:cBhvr>
                                      <p:to>
                                        <p:strVal val="visible"/>
                                      </p:to>
                                    </p:set>
                                    <p:anim calcmode="discrete" valueType="clr">
                                      <p:cBhvr override="childStyle">
                                        <p:cTn id="21" dur="80"/>
                                        <p:tgtEl>
                                          <p:spTgt spid="10445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4456"/>
                                        </p:tgtEl>
                                        <p:attrNameLst>
                                          <p:attrName>fillcolor</p:attrName>
                                        </p:attrNameLst>
                                      </p:cBhvr>
                                      <p:tavLst>
                                        <p:tav tm="0">
                                          <p:val>
                                            <p:clrVal>
                                              <a:schemeClr val="accent2"/>
                                            </p:clrVal>
                                          </p:val>
                                        </p:tav>
                                        <p:tav tm="50000">
                                          <p:val>
                                            <p:clrVal>
                                              <a:schemeClr val="hlink"/>
                                            </p:clrVal>
                                          </p:val>
                                        </p:tav>
                                      </p:tavLst>
                                    </p:anim>
                                    <p:set>
                                      <p:cBhvr>
                                        <p:cTn id="23" dur="80"/>
                                        <p:tgtEl>
                                          <p:spTgt spid="1044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3" grpId="0"/>
      <p:bldP spid="1044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0834" name="Picture 2" descr="Vu Trong Phung001"/>
          <p:cNvPicPr>
            <a:picLocks noChangeAspect="1"/>
          </p:cNvPicPr>
          <p:nvPr>
            <p:ph idx="1"/>
          </p:nvPr>
        </p:nvPicPr>
        <p:blipFill>
          <a:blip r:embed="rId1"/>
          <a:srcRect/>
          <a:stretch>
            <a:fillRect/>
          </a:stretch>
        </p:blipFill>
        <p:spPr>
          <a:xfrm>
            <a:off x="533400" y="1219200"/>
            <a:ext cx="3205163" cy="3783013"/>
          </a:xfrm>
          <a:ln/>
        </p:spPr>
      </p:pic>
      <p:pic>
        <p:nvPicPr>
          <p:cNvPr id="120835" name="Picture 3" descr="scan0003"/>
          <p:cNvPicPr>
            <a:picLocks noChangeAspect="1"/>
          </p:cNvPicPr>
          <p:nvPr/>
        </p:nvPicPr>
        <p:blipFill>
          <a:blip r:embed="rId2"/>
          <a:stretch>
            <a:fillRect/>
          </a:stretch>
        </p:blipFill>
        <p:spPr>
          <a:xfrm>
            <a:off x="4191000" y="1295400"/>
            <a:ext cx="3429000" cy="3694113"/>
          </a:xfrm>
          <a:prstGeom prst="rect">
            <a:avLst/>
          </a:prstGeom>
          <a:noFill/>
          <a:ln w="9525">
            <a:noFill/>
          </a:ln>
        </p:spPr>
      </p:pic>
      <p:sp>
        <p:nvSpPr>
          <p:cNvPr id="120837" name="Text Box 5"/>
          <p:cNvSpPr txBox="1"/>
          <p:nvPr/>
        </p:nvSpPr>
        <p:spPr>
          <a:xfrm>
            <a:off x="914400" y="5029200"/>
            <a:ext cx="2667000" cy="641350"/>
          </a:xfrm>
          <a:prstGeom prst="rect">
            <a:avLst/>
          </a:prstGeom>
          <a:noFill/>
          <a:ln w="9525">
            <a:noFill/>
          </a:ln>
        </p:spPr>
        <p:txBody>
          <a:bodyPr>
            <a:spAutoFit/>
          </a:bodyPr>
          <a:p>
            <a:r>
              <a:rPr b="1" i="1" dirty="0">
                <a:solidFill>
                  <a:srgbClr val="000099"/>
                </a:solidFill>
                <a:latin typeface="Arial" panose="020B0604020202020204" pitchFamily="34" charset="0"/>
              </a:rPr>
              <a:t>Vũ Trọng Phụng</a:t>
            </a:r>
            <a:endParaRPr b="1" i="1" dirty="0">
              <a:solidFill>
                <a:srgbClr val="000099"/>
              </a:solidFill>
              <a:latin typeface="Arial" panose="020B0604020202020204" pitchFamily="34" charset="0"/>
            </a:endParaRPr>
          </a:p>
          <a:p>
            <a:r>
              <a:rPr b="1" dirty="0">
                <a:solidFill>
                  <a:srgbClr val="000099"/>
                </a:solidFill>
                <a:latin typeface="Arial" panose="020B0604020202020204" pitchFamily="34" charset="0"/>
              </a:rPr>
              <a:t>    ( 1912- 1939 ).</a:t>
            </a:r>
            <a:endParaRPr b="1" dirty="0">
              <a:solidFill>
                <a:srgbClr val="000099"/>
              </a:solidFill>
              <a:latin typeface="Arial" panose="020B0604020202020204" pitchFamily="34" charset="0"/>
            </a:endParaRPr>
          </a:p>
        </p:txBody>
      </p:sp>
      <p:sp>
        <p:nvSpPr>
          <p:cNvPr id="33797" name="Text Box 6"/>
          <p:cNvSpPr txBox="1"/>
          <p:nvPr/>
        </p:nvSpPr>
        <p:spPr>
          <a:xfrm>
            <a:off x="1524000" y="609600"/>
            <a:ext cx="6019800" cy="457200"/>
          </a:xfrm>
          <a:prstGeom prst="rect">
            <a:avLst/>
          </a:prstGeom>
          <a:noFill/>
          <a:ln w="9525">
            <a:noFill/>
          </a:ln>
        </p:spPr>
        <p:txBody>
          <a:bodyPr>
            <a:spAutoFit/>
          </a:bodyPr>
          <a:p>
            <a:pPr>
              <a:spcBef>
                <a:spcPct val="50000"/>
              </a:spcBef>
            </a:pPr>
            <a:r>
              <a:rPr sz="2400" u="sng" dirty="0">
                <a:solidFill>
                  <a:srgbClr val="000099"/>
                </a:solidFill>
                <a:latin typeface="Arial" panose="020B0604020202020204" pitchFamily="34" charset="0"/>
              </a:rPr>
              <a:t>Đấu tranh trên lĩnh vực sách báo công khai</a:t>
            </a:r>
            <a:endParaRPr sz="2400" u="sng" dirty="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plus(in)">
                                      <p:cBhvr>
                                        <p:cTn id="7" dur="2000"/>
                                        <p:tgtEl>
                                          <p:spTgt spid="120834"/>
                                        </p:tgtEl>
                                      </p:cBhvr>
                                    </p:animEffect>
                                  </p:childTnLst>
                                </p:cTn>
                              </p:par>
                              <p:par>
                                <p:cTn id="8" presetID="53" presetClass="entr" presetSubtype="16" fill="hold" nodeType="withEffect">
                                  <p:stCondLst>
                                    <p:cond delay="0"/>
                                  </p:stCondLst>
                                  <p:childTnLst>
                                    <p:set>
                                      <p:cBhvr>
                                        <p:cTn id="9" dur="1" fill="hold">
                                          <p:stCondLst>
                                            <p:cond delay="0"/>
                                          </p:stCondLst>
                                        </p:cTn>
                                        <p:tgtEl>
                                          <p:spTgt spid="120835"/>
                                        </p:tgtEl>
                                        <p:attrNameLst>
                                          <p:attrName>style.visibility</p:attrName>
                                        </p:attrNameLst>
                                      </p:cBhvr>
                                      <p:to>
                                        <p:strVal val="visible"/>
                                      </p:to>
                                    </p:set>
                                    <p:anim calcmode="lin" valueType="num">
                                      <p:cBhvr>
                                        <p:cTn id="10" dur="1000" fill="hold"/>
                                        <p:tgtEl>
                                          <p:spTgt spid="120835"/>
                                        </p:tgtEl>
                                        <p:attrNameLst>
                                          <p:attrName>ppt_w</p:attrName>
                                        </p:attrNameLst>
                                      </p:cBhvr>
                                      <p:tavLst>
                                        <p:tav tm="0">
                                          <p:val>
                                            <p:fltVal val="0.000000"/>
                                          </p:val>
                                        </p:tav>
                                        <p:tav tm="100000">
                                          <p:val>
                                            <p:strVal val="#ppt_w"/>
                                          </p:val>
                                        </p:tav>
                                      </p:tavLst>
                                    </p:anim>
                                    <p:anim calcmode="lin" valueType="num">
                                      <p:cBhvr>
                                        <p:cTn id="11" dur="1000" fill="hold"/>
                                        <p:tgtEl>
                                          <p:spTgt spid="120835"/>
                                        </p:tgtEl>
                                        <p:attrNameLst>
                                          <p:attrName>ppt_h</p:attrName>
                                        </p:attrNameLst>
                                      </p:cBhvr>
                                      <p:tavLst>
                                        <p:tav tm="0">
                                          <p:val>
                                            <p:fltVal val="0.000000"/>
                                          </p:val>
                                        </p:tav>
                                        <p:tav tm="100000">
                                          <p:val>
                                            <p:strVal val="#ppt_h"/>
                                          </p:val>
                                        </p:tav>
                                      </p:tavLst>
                                    </p:anim>
                                    <p:animEffect transition="in" filter="fade">
                                      <p:cBhvr>
                                        <p:cTn id="12" dur="1000"/>
                                        <p:tgtEl>
                                          <p:spTgt spid="120835"/>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20837"/>
                                        </p:tgtEl>
                                        <p:attrNameLst>
                                          <p:attrName>style.visibility</p:attrName>
                                        </p:attrNameLst>
                                      </p:cBhvr>
                                      <p:to>
                                        <p:strVal val="visible"/>
                                      </p:to>
                                    </p:set>
                                    <p:anim calcmode="discrete" valueType="clr">
                                      <p:cBhvr override="childStyle">
                                        <p:cTn id="15" dur="80"/>
                                        <p:tgtEl>
                                          <p:spTgt spid="12083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20837"/>
                                        </p:tgtEl>
                                        <p:attrNameLst>
                                          <p:attrName>fillcolor</p:attrName>
                                        </p:attrNameLst>
                                      </p:cBhvr>
                                      <p:tavLst>
                                        <p:tav tm="0">
                                          <p:val>
                                            <p:clrVal>
                                              <a:schemeClr val="accent2"/>
                                            </p:clrVal>
                                          </p:val>
                                        </p:tav>
                                        <p:tav tm="50000">
                                          <p:val>
                                            <p:clrVal>
                                              <a:schemeClr val="hlink"/>
                                            </p:clrVal>
                                          </p:val>
                                        </p:tav>
                                      </p:tavLst>
                                    </p:anim>
                                    <p:set>
                                      <p:cBhvr>
                                        <p:cTn id="17" dur="80"/>
                                        <p:tgtEl>
                                          <p:spTgt spid="1208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58" name="Picture 2" descr="Thach%20Lam"/>
          <p:cNvPicPr>
            <a:picLocks noChangeAspect="1"/>
          </p:cNvPicPr>
          <p:nvPr/>
        </p:nvPicPr>
        <p:blipFill>
          <a:blip r:embed="rId1"/>
          <a:stretch>
            <a:fillRect/>
          </a:stretch>
        </p:blipFill>
        <p:spPr>
          <a:xfrm>
            <a:off x="838200" y="838200"/>
            <a:ext cx="3136900" cy="3962400"/>
          </a:xfrm>
          <a:prstGeom prst="rect">
            <a:avLst/>
          </a:prstGeom>
          <a:noFill/>
          <a:ln w="9525">
            <a:noFill/>
          </a:ln>
        </p:spPr>
      </p:pic>
      <p:sp>
        <p:nvSpPr>
          <p:cNvPr id="34819" name="Text Box 3"/>
          <p:cNvSpPr txBox="1"/>
          <p:nvPr/>
        </p:nvSpPr>
        <p:spPr>
          <a:xfrm>
            <a:off x="381000" y="5943600"/>
            <a:ext cx="4343400" cy="366713"/>
          </a:xfrm>
          <a:prstGeom prst="rect">
            <a:avLst/>
          </a:prstGeom>
          <a:noFill/>
          <a:ln w="9525">
            <a:noFill/>
          </a:ln>
        </p:spPr>
        <p:txBody>
          <a:bodyPr>
            <a:spAutoFit/>
          </a:bodyPr>
          <a:p>
            <a:pPr>
              <a:spcBef>
                <a:spcPct val="50000"/>
              </a:spcBef>
            </a:pPr>
            <a:endParaRPr dirty="0">
              <a:latin typeface="Arial" panose="020B0604020202020204" pitchFamily="34" charset="0"/>
            </a:endParaRPr>
          </a:p>
        </p:txBody>
      </p:sp>
      <p:sp>
        <p:nvSpPr>
          <p:cNvPr id="121860" name="Text Box 4"/>
          <p:cNvSpPr txBox="1"/>
          <p:nvPr/>
        </p:nvSpPr>
        <p:spPr>
          <a:xfrm>
            <a:off x="533400" y="4800600"/>
            <a:ext cx="3657600" cy="396875"/>
          </a:xfrm>
          <a:prstGeom prst="rect">
            <a:avLst/>
          </a:prstGeom>
          <a:noFill/>
          <a:ln w="9525">
            <a:noFill/>
          </a:ln>
        </p:spPr>
        <p:txBody>
          <a:bodyPr>
            <a:spAutoFit/>
          </a:bodyPr>
          <a:p>
            <a:pPr>
              <a:spcBef>
                <a:spcPct val="50000"/>
              </a:spcBef>
            </a:pPr>
            <a:r>
              <a:rPr sz="2000" b="1" dirty="0">
                <a:solidFill>
                  <a:schemeClr val="hlink"/>
                </a:solidFill>
                <a:latin typeface="Arial" panose="020B0604020202020204" pitchFamily="34" charset="0"/>
              </a:rPr>
              <a:t>THẠCH LAM ( 1910 – 1942 )</a:t>
            </a:r>
            <a:endParaRPr sz="2000" b="1" dirty="0">
              <a:solidFill>
                <a:schemeClr val="hlink"/>
              </a:solidFill>
              <a:latin typeface="Arial" panose="020B0604020202020204" pitchFamily="34" charset="0"/>
            </a:endParaRPr>
          </a:p>
        </p:txBody>
      </p:sp>
      <p:pic>
        <p:nvPicPr>
          <p:cNvPr id="121861" name="Picture 5"/>
          <p:cNvPicPr>
            <a:picLocks noChangeAspect="1"/>
          </p:cNvPicPr>
          <p:nvPr/>
        </p:nvPicPr>
        <p:blipFill>
          <a:blip r:embed="rId2"/>
          <a:stretch>
            <a:fillRect/>
          </a:stretch>
        </p:blipFill>
        <p:spPr>
          <a:xfrm>
            <a:off x="4267200" y="1143000"/>
            <a:ext cx="4038600" cy="3028950"/>
          </a:xfrm>
          <a:prstGeom prst="rect">
            <a:avLst/>
          </a:prstGeom>
          <a:noFill/>
          <a:ln w="9525">
            <a:noFill/>
          </a:ln>
        </p:spPr>
      </p:pic>
      <p:sp>
        <p:nvSpPr>
          <p:cNvPr id="34822" name="WordArt 6"/>
          <p:cNvSpPr>
            <a:spLocks noTextEdit="1"/>
          </p:cNvSpPr>
          <p:nvPr/>
        </p:nvSpPr>
        <p:spPr>
          <a:xfrm>
            <a:off x="4114800" y="4114800"/>
            <a:ext cx="4224338" cy="414338"/>
          </a:xfrm>
          <a:prstGeom prst="rect">
            <a:avLst/>
          </a:prstGeom>
        </p:spPr>
        <p:txBody>
          <a:bodyPr wrap="none" fromWordArt="1">
            <a:prstTxWarp prst="textPlain">
              <a:avLst>
                <a:gd name="adj" fmla="val 50000"/>
              </a:avLst>
            </a:prstTxWarp>
            <a:normAutofit/>
          </a:bodyPr>
          <a:p>
            <a:pPr algn="ctr" eaLnBrk="0" hangingPunct="0"/>
            <a:r>
              <a:rPr lang="en-US" sz="3600">
                <a:ln w="9525" cap="flat" cmpd="sng">
                  <a:solidFill>
                    <a:srgbClr val="FFCC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HAI ĐỨA TRẺ</a:t>
            </a:r>
            <a:endParaRPr lang="en-US" sz="3600">
              <a:ln w="9525" cap="flat" cmpd="sng">
                <a:solidFill>
                  <a:srgbClr val="FFCC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pic>
        <p:nvPicPr>
          <p:cNvPr id="121863" name="Picture 7" descr="HANG TRONG VUON HTV"/>
          <p:cNvPicPr>
            <a:picLocks noChangeAspect="1"/>
          </p:cNvPicPr>
          <p:nvPr/>
        </p:nvPicPr>
        <p:blipFill>
          <a:blip r:embed="rId3"/>
          <a:stretch>
            <a:fillRect/>
          </a:stretch>
        </p:blipFill>
        <p:spPr>
          <a:xfrm>
            <a:off x="4495800" y="838200"/>
            <a:ext cx="3408363" cy="4267200"/>
          </a:xfrm>
          <a:prstGeom prst="rect">
            <a:avLst/>
          </a:prstGeom>
          <a:noFill/>
          <a:ln w="9525">
            <a:noFill/>
          </a:ln>
        </p:spPr>
      </p:pic>
      <p:sp>
        <p:nvSpPr>
          <p:cNvPr id="34824" name="Text Box 8"/>
          <p:cNvSpPr txBox="1"/>
          <p:nvPr/>
        </p:nvSpPr>
        <p:spPr>
          <a:xfrm>
            <a:off x="1371600" y="304800"/>
            <a:ext cx="6019800" cy="457200"/>
          </a:xfrm>
          <a:prstGeom prst="rect">
            <a:avLst/>
          </a:prstGeom>
          <a:noFill/>
          <a:ln w="9525">
            <a:noFill/>
          </a:ln>
        </p:spPr>
        <p:txBody>
          <a:bodyPr>
            <a:spAutoFit/>
          </a:bodyPr>
          <a:p>
            <a:pPr>
              <a:spcBef>
                <a:spcPct val="50000"/>
              </a:spcBef>
            </a:pPr>
            <a:r>
              <a:rPr sz="2400" u="sng" dirty="0">
                <a:solidFill>
                  <a:srgbClr val="000099"/>
                </a:solidFill>
                <a:latin typeface="Arial" panose="020B0604020202020204" pitchFamily="34" charset="0"/>
              </a:rPr>
              <a:t>Đấu tranh trên lĩnh vực sách báo công khai</a:t>
            </a:r>
            <a:endParaRPr sz="2400" u="sng" dirty="0">
              <a:solidFill>
                <a:srgbClr val="000099"/>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fade">
                                      <p:cBhvr>
                                        <p:cTn id="7" dur="1000"/>
                                        <p:tgtEl>
                                          <p:spTgt spid="121858"/>
                                        </p:tgtEl>
                                      </p:cBhvr>
                                    </p:animEffect>
                                    <p:anim calcmode="lin" valueType="num">
                                      <p:cBhvr>
                                        <p:cTn id="8" dur="1000" fill="hold"/>
                                        <p:tgtEl>
                                          <p:spTgt spid="121858"/>
                                        </p:tgtEl>
                                        <p:attrNameLst>
                                          <p:attrName>ppt_x</p:attrName>
                                        </p:attrNameLst>
                                      </p:cBhvr>
                                      <p:tavLst>
                                        <p:tav tm="0">
                                          <p:val>
                                            <p:strVal val="#ppt_x"/>
                                          </p:val>
                                        </p:tav>
                                        <p:tav tm="100000">
                                          <p:val>
                                            <p:strVal val="#ppt_x"/>
                                          </p:val>
                                        </p:tav>
                                      </p:tavLst>
                                    </p:anim>
                                    <p:anim calcmode="lin" valueType="num">
                                      <p:cBhvr>
                                        <p:cTn id="9" dur="1000" fill="hold"/>
                                        <p:tgtEl>
                                          <p:spTgt spid="121858"/>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checkerboard(across)">
                                      <p:cBhvr>
                                        <p:cTn id="12" dur="1000"/>
                                        <p:tgtEl>
                                          <p:spTgt spid="121860"/>
                                        </p:tgtEl>
                                      </p:cBhvr>
                                    </p:animEffect>
                                  </p:childTnLst>
                                </p:cTn>
                              </p:par>
                              <p:par>
                                <p:cTn id="13" presetID="21" presetClass="entr" presetSubtype="4" fill="hold" nodeType="with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heel(4)">
                                      <p:cBhvr>
                                        <p:cTn id="15" dur="2000"/>
                                        <p:tgtEl>
                                          <p:spTgt spid="121861"/>
                                        </p:tgtEl>
                                      </p:cBhvr>
                                    </p:animEffect>
                                  </p:childTnLst>
                                </p:cTn>
                              </p:par>
                              <p:par>
                                <p:cTn id="16" presetID="8" presetClass="entr" presetSubtype="16" fill="hold" nodeType="withEffect">
                                  <p:stCondLst>
                                    <p:cond delay="0"/>
                                  </p:stCondLst>
                                  <p:childTnLst>
                                    <p:set>
                                      <p:cBhvr>
                                        <p:cTn id="17" dur="1" fill="hold">
                                          <p:stCondLst>
                                            <p:cond delay="0"/>
                                          </p:stCondLst>
                                        </p:cTn>
                                        <p:tgtEl>
                                          <p:spTgt spid="34822"/>
                                        </p:tgtEl>
                                        <p:attrNameLst>
                                          <p:attrName>style.visibility</p:attrName>
                                        </p:attrNameLst>
                                      </p:cBhvr>
                                      <p:to>
                                        <p:strVal val="visible"/>
                                      </p:to>
                                    </p:set>
                                    <p:animEffect transition="in" filter="diamond(in)">
                                      <p:cBhvr>
                                        <p:cTn id="18" dur="2000"/>
                                        <p:tgtEl>
                                          <p:spTgt spid="34822"/>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21863"/>
                                        </p:tgtEl>
                                        <p:attrNameLst>
                                          <p:attrName>style.visibility</p:attrName>
                                        </p:attrNameLst>
                                      </p:cBhvr>
                                      <p:to>
                                        <p:strVal val="visible"/>
                                      </p:to>
                                    </p:set>
                                    <p:anim to="" calcmode="lin" valueType="num">
                                      <p:cBhvr>
                                        <p:cTn id="23" dur="1" fill="hold"/>
                                        <p:tgtEl>
                                          <p:spTgt spid="12186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4" descr="ANd9GcTXsptar8DTDRoeUV8GZMT-G3_nw4NeVVHlsuL3QvAAqEBj1Pk&amp;t=1&amp;usg=__s5aMe3ZcA_hWGWd4kYT7kOvtS0A="/>
          <p:cNvPicPr>
            <a:picLocks noChangeAspect="1"/>
          </p:cNvPicPr>
          <p:nvPr/>
        </p:nvPicPr>
        <p:blipFill>
          <a:blip r:embed="rId1"/>
          <a:stretch>
            <a:fillRect/>
          </a:stretch>
        </p:blipFill>
        <p:spPr>
          <a:xfrm>
            <a:off x="1447800" y="1066800"/>
            <a:ext cx="2895600" cy="3657600"/>
          </a:xfrm>
          <a:prstGeom prst="rect">
            <a:avLst/>
          </a:prstGeom>
          <a:noFill/>
          <a:ln w="9525" cap="flat" cmpd="sng">
            <a:solidFill>
              <a:srgbClr val="FF0000"/>
            </a:solidFill>
            <a:prstDash val="solid"/>
            <a:miter/>
            <a:headEnd type="none" w="med" len="med"/>
            <a:tailEnd type="none" w="med" len="med"/>
          </a:ln>
        </p:spPr>
      </p:pic>
      <p:sp>
        <p:nvSpPr>
          <p:cNvPr id="35843" name="Text Box 5"/>
          <p:cNvSpPr txBox="1"/>
          <p:nvPr/>
        </p:nvSpPr>
        <p:spPr>
          <a:xfrm>
            <a:off x="1828800" y="4800600"/>
            <a:ext cx="2590800" cy="396875"/>
          </a:xfrm>
          <a:prstGeom prst="rect">
            <a:avLst/>
          </a:prstGeom>
          <a:noFill/>
          <a:ln w="9525">
            <a:noFill/>
          </a:ln>
        </p:spPr>
        <p:txBody>
          <a:bodyPr>
            <a:spAutoFit/>
          </a:bodyPr>
          <a:p>
            <a:pPr>
              <a:spcBef>
                <a:spcPct val="50000"/>
              </a:spcBef>
            </a:pPr>
            <a:r>
              <a:rPr sz="2000" b="1" dirty="0">
                <a:latin typeface="Arial" panose="020B0604020202020204" pitchFamily="34" charset="0"/>
              </a:rPr>
              <a:t>Trần Hữu trang</a:t>
            </a:r>
            <a:endParaRPr sz="2000" b="1" dirty="0">
              <a:latin typeface="Arial" panose="020B0604020202020204" pitchFamily="34" charset="0"/>
            </a:endParaRPr>
          </a:p>
        </p:txBody>
      </p:sp>
      <p:pic>
        <p:nvPicPr>
          <p:cNvPr id="35844" name="Picture 6" descr="vietnam_20012987_images17563_Thaihau"/>
          <p:cNvPicPr>
            <a:picLocks noChangeAspect="1"/>
          </p:cNvPicPr>
          <p:nvPr/>
        </p:nvPicPr>
        <p:blipFill>
          <a:blip r:embed="rId2"/>
          <a:stretch>
            <a:fillRect/>
          </a:stretch>
        </p:blipFill>
        <p:spPr>
          <a:xfrm>
            <a:off x="4724400" y="1066800"/>
            <a:ext cx="3352800" cy="3657600"/>
          </a:xfrm>
          <a:prstGeom prst="rect">
            <a:avLst/>
          </a:prstGeom>
          <a:noFill/>
          <a:ln w="9525" cap="flat" cmpd="sng">
            <a:solidFill>
              <a:srgbClr val="FF0000"/>
            </a:solidFill>
            <a:prstDash val="solid"/>
            <a:miter/>
            <a:headEnd type="none" w="med" len="med"/>
            <a:tailEnd type="none" w="med" len="med"/>
          </a:ln>
        </p:spPr>
      </p:pic>
      <p:sp>
        <p:nvSpPr>
          <p:cNvPr id="35845" name="Text Box 7"/>
          <p:cNvSpPr txBox="1"/>
          <p:nvPr/>
        </p:nvSpPr>
        <p:spPr>
          <a:xfrm>
            <a:off x="5257800" y="4724400"/>
            <a:ext cx="2133600" cy="396875"/>
          </a:xfrm>
          <a:prstGeom prst="rect">
            <a:avLst/>
          </a:prstGeom>
          <a:noFill/>
          <a:ln w="9525">
            <a:noFill/>
          </a:ln>
        </p:spPr>
        <p:txBody>
          <a:bodyPr>
            <a:spAutoFit/>
          </a:bodyPr>
          <a:p>
            <a:pPr>
              <a:spcBef>
                <a:spcPct val="50000"/>
              </a:spcBef>
            </a:pPr>
            <a:r>
              <a:rPr sz="2000" b="1" dirty="0">
                <a:solidFill>
                  <a:schemeClr val="tx2"/>
                </a:solidFill>
                <a:latin typeface="Arial" panose="020B0604020202020204" pitchFamily="34" charset="0"/>
              </a:rPr>
              <a:t>Đời cô lựu</a:t>
            </a:r>
            <a:endParaRPr sz="2000" b="1" dirty="0">
              <a:solidFill>
                <a:schemeClr val="tx2"/>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descr="0-to_huu11"/>
          <p:cNvPicPr>
            <a:picLocks noChangeAspect="1"/>
          </p:cNvPicPr>
          <p:nvPr/>
        </p:nvPicPr>
        <p:blipFill>
          <a:blip r:embed="rId1"/>
          <a:stretch>
            <a:fillRect/>
          </a:stretch>
        </p:blipFill>
        <p:spPr>
          <a:xfrm>
            <a:off x="4557713" y="685800"/>
            <a:ext cx="2147887" cy="2362200"/>
          </a:xfrm>
          <a:prstGeom prst="rect">
            <a:avLst/>
          </a:prstGeom>
          <a:noFill/>
          <a:ln w="9525">
            <a:noFill/>
          </a:ln>
        </p:spPr>
      </p:pic>
      <p:pic>
        <p:nvPicPr>
          <p:cNvPr id="36867" name="Picture 4" descr="ANd9GcQqEoySYoiisn27LfrzGYuQMcHPAAFkGVSseSUwXtdWo0i5kgQ&amp;t=1&amp;usg=__wgy5LFHoWk_Fq4TKXJSqdQzoMrc="/>
          <p:cNvPicPr>
            <a:picLocks noChangeAspect="1"/>
          </p:cNvPicPr>
          <p:nvPr/>
        </p:nvPicPr>
        <p:blipFill>
          <a:blip r:embed="rId2"/>
          <a:stretch>
            <a:fillRect/>
          </a:stretch>
        </p:blipFill>
        <p:spPr>
          <a:xfrm>
            <a:off x="1817688" y="609600"/>
            <a:ext cx="2068512" cy="2432050"/>
          </a:xfrm>
          <a:prstGeom prst="rect">
            <a:avLst/>
          </a:prstGeom>
          <a:noFill/>
          <a:ln w="9525">
            <a:noFill/>
          </a:ln>
        </p:spPr>
      </p:pic>
      <p:pic>
        <p:nvPicPr>
          <p:cNvPr id="36868" name="Picture 5" descr="ANd9GcRFLsnTypexUilRTXY5znbpcNnrxjFM8yB2Oh8YdcPrV1QAumk&amp;t=1&amp;usg=__wwtM2aoUNX149Q_MeSEI5XMElSA="/>
          <p:cNvPicPr>
            <a:picLocks noChangeAspect="1"/>
          </p:cNvPicPr>
          <p:nvPr/>
        </p:nvPicPr>
        <p:blipFill>
          <a:blip r:embed="rId3"/>
          <a:stretch>
            <a:fillRect/>
          </a:stretch>
        </p:blipFill>
        <p:spPr>
          <a:xfrm>
            <a:off x="4419600" y="3429000"/>
            <a:ext cx="2328863" cy="2590800"/>
          </a:xfrm>
          <a:prstGeom prst="rect">
            <a:avLst/>
          </a:prstGeom>
          <a:noFill/>
          <a:ln w="9525">
            <a:noFill/>
          </a:ln>
        </p:spPr>
      </p:pic>
      <p:sp>
        <p:nvSpPr>
          <p:cNvPr id="36869" name="Text Box 6"/>
          <p:cNvSpPr txBox="1"/>
          <p:nvPr/>
        </p:nvSpPr>
        <p:spPr>
          <a:xfrm>
            <a:off x="4572000" y="6096000"/>
            <a:ext cx="2438400" cy="457200"/>
          </a:xfrm>
          <a:prstGeom prst="rect">
            <a:avLst/>
          </a:prstGeom>
          <a:noFill/>
          <a:ln w="9525">
            <a:noFill/>
          </a:ln>
        </p:spPr>
        <p:txBody>
          <a:bodyPr>
            <a:spAutoFit/>
          </a:bodyPr>
          <a:p>
            <a:pPr>
              <a:spcBef>
                <a:spcPct val="50000"/>
              </a:spcBef>
            </a:pPr>
            <a:r>
              <a:rPr sz="2400" b="1" dirty="0">
                <a:latin typeface="Times New Roman" panose="02020603050405020304" pitchFamily="18" charset="0"/>
              </a:rPr>
              <a:t>Trần </a:t>
            </a:r>
            <a:r>
              <a:rPr sz="2400" b="1" dirty="0">
                <a:solidFill>
                  <a:schemeClr val="tx2"/>
                </a:solidFill>
                <a:latin typeface="Times New Roman" panose="02020603050405020304" pitchFamily="18" charset="0"/>
              </a:rPr>
              <a:t>H</a:t>
            </a:r>
            <a:r>
              <a:rPr sz="2400" b="1" dirty="0">
                <a:latin typeface="Times New Roman" panose="02020603050405020304" pitchFamily="18" charset="0"/>
              </a:rPr>
              <a:t>uy Liệu</a:t>
            </a:r>
            <a:endParaRPr sz="2400" b="1" dirty="0">
              <a:latin typeface="Times New Roman" panose="02020603050405020304" pitchFamily="18" charset="0"/>
            </a:endParaRPr>
          </a:p>
        </p:txBody>
      </p:sp>
      <p:pic>
        <p:nvPicPr>
          <p:cNvPr id="36870" name="Picture 7" descr="ANd9GcQsQ0goEqAFc55nXH6nJOU0JVJHRYLTwHhrcbW84H2I-bGBKJg&amp;t=1&amp;usg=__cjwEKG-tcR0qVIUJojKAETTuRRU="/>
          <p:cNvPicPr>
            <a:picLocks noChangeAspect="1"/>
          </p:cNvPicPr>
          <p:nvPr/>
        </p:nvPicPr>
        <p:blipFill>
          <a:blip r:embed="rId4"/>
          <a:stretch>
            <a:fillRect/>
          </a:stretch>
        </p:blipFill>
        <p:spPr>
          <a:xfrm>
            <a:off x="1871663" y="3505200"/>
            <a:ext cx="2054225" cy="2628900"/>
          </a:xfrm>
          <a:prstGeom prst="rect">
            <a:avLst/>
          </a:prstGeom>
          <a:noFill/>
          <a:ln w="9525">
            <a:noFill/>
          </a:ln>
        </p:spPr>
      </p:pic>
      <p:sp>
        <p:nvSpPr>
          <p:cNvPr id="36871" name="Text Box 8"/>
          <p:cNvSpPr txBox="1"/>
          <p:nvPr/>
        </p:nvSpPr>
        <p:spPr>
          <a:xfrm>
            <a:off x="1981200" y="6172200"/>
            <a:ext cx="1981200" cy="457200"/>
          </a:xfrm>
          <a:prstGeom prst="rect">
            <a:avLst/>
          </a:prstGeom>
          <a:noFill/>
          <a:ln w="9525">
            <a:noFill/>
          </a:ln>
        </p:spPr>
        <p:txBody>
          <a:bodyPr>
            <a:spAutoFit/>
          </a:bodyPr>
          <a:p>
            <a:pPr>
              <a:spcBef>
                <a:spcPct val="50000"/>
              </a:spcBef>
            </a:pPr>
            <a:r>
              <a:rPr sz="2400" b="1" dirty="0">
                <a:solidFill>
                  <a:schemeClr val="tx2"/>
                </a:solidFill>
                <a:latin typeface="Times New Roman" panose="02020603050405020304" pitchFamily="18" charset="0"/>
              </a:rPr>
              <a:t>Hải Triều</a:t>
            </a:r>
            <a:endParaRPr sz="2400" b="1" dirty="0">
              <a:solidFill>
                <a:schemeClr val="tx2"/>
              </a:solidFill>
              <a:latin typeface="Times New Roman" panose="02020603050405020304" pitchFamily="18" charset="0"/>
            </a:endParaRPr>
          </a:p>
        </p:txBody>
      </p:sp>
      <p:sp>
        <p:nvSpPr>
          <p:cNvPr id="36872" name="Text Box 9"/>
          <p:cNvSpPr txBox="1"/>
          <p:nvPr/>
        </p:nvSpPr>
        <p:spPr>
          <a:xfrm>
            <a:off x="1752600" y="2971800"/>
            <a:ext cx="2057400" cy="396875"/>
          </a:xfrm>
          <a:prstGeom prst="rect">
            <a:avLst/>
          </a:prstGeom>
          <a:noFill/>
          <a:ln w="9525">
            <a:noFill/>
          </a:ln>
        </p:spPr>
        <p:txBody>
          <a:bodyPr>
            <a:spAutoFit/>
          </a:bodyPr>
          <a:p>
            <a:pPr>
              <a:spcBef>
                <a:spcPct val="50000"/>
              </a:spcBef>
            </a:pPr>
            <a:r>
              <a:rPr sz="2000" b="1" dirty="0">
                <a:latin typeface="Arial" panose="020B0604020202020204" pitchFamily="34" charset="0"/>
              </a:rPr>
              <a:t>Trường Chinh</a:t>
            </a:r>
            <a:endParaRPr sz="2000" b="1" dirty="0">
              <a:latin typeface="Arial" panose="020B0604020202020204" pitchFamily="34" charset="0"/>
            </a:endParaRPr>
          </a:p>
        </p:txBody>
      </p:sp>
      <p:sp>
        <p:nvSpPr>
          <p:cNvPr id="36873" name="Text Box 10"/>
          <p:cNvSpPr txBox="1"/>
          <p:nvPr/>
        </p:nvSpPr>
        <p:spPr>
          <a:xfrm>
            <a:off x="4876800" y="3048000"/>
            <a:ext cx="1219200" cy="396875"/>
          </a:xfrm>
          <a:prstGeom prst="rect">
            <a:avLst/>
          </a:prstGeom>
          <a:noFill/>
          <a:ln w="9525">
            <a:noFill/>
          </a:ln>
        </p:spPr>
        <p:txBody>
          <a:bodyPr>
            <a:spAutoFit/>
          </a:bodyPr>
          <a:p>
            <a:pPr>
              <a:spcBef>
                <a:spcPct val="50000"/>
              </a:spcBef>
            </a:pPr>
            <a:r>
              <a:rPr sz="2000" b="1" dirty="0">
                <a:latin typeface="Arial" panose="020B0604020202020204" pitchFamily="34" charset="0"/>
              </a:rPr>
              <a:t>Tố </a:t>
            </a:r>
            <a:r>
              <a:rPr sz="2000" b="1" dirty="0">
                <a:solidFill>
                  <a:schemeClr val="tx2"/>
                </a:solidFill>
                <a:latin typeface="Arial" panose="020B0604020202020204" pitchFamily="34" charset="0"/>
              </a:rPr>
              <a:t>H</a:t>
            </a:r>
            <a:r>
              <a:rPr sz="2000" b="1" dirty="0">
                <a:latin typeface="Arial" panose="020B0604020202020204" pitchFamily="34" charset="0"/>
              </a:rPr>
              <a:t>ữu</a:t>
            </a:r>
            <a:endParaRPr sz="2000" b="1" dirty="0">
              <a:latin typeface="Arial" panose="020B0604020202020204" pitchFamily="34" charset="0"/>
            </a:endParaRPr>
          </a:p>
        </p:txBody>
      </p:sp>
      <p:sp>
        <p:nvSpPr>
          <p:cNvPr id="36874" name="Text Box 11"/>
          <p:cNvSpPr txBox="1"/>
          <p:nvPr/>
        </p:nvSpPr>
        <p:spPr>
          <a:xfrm>
            <a:off x="1524000" y="152400"/>
            <a:ext cx="6019800" cy="457200"/>
          </a:xfrm>
          <a:prstGeom prst="rect">
            <a:avLst/>
          </a:prstGeom>
          <a:noFill/>
          <a:ln w="9525">
            <a:noFill/>
          </a:ln>
        </p:spPr>
        <p:txBody>
          <a:bodyPr>
            <a:spAutoFit/>
          </a:bodyPr>
          <a:p>
            <a:pPr>
              <a:spcBef>
                <a:spcPct val="50000"/>
              </a:spcBef>
            </a:pPr>
            <a:r>
              <a:rPr sz="2400" u="sng" dirty="0">
                <a:solidFill>
                  <a:srgbClr val="000099"/>
                </a:solidFill>
                <a:latin typeface="Arial" panose="020B0604020202020204" pitchFamily="34" charset="0"/>
              </a:rPr>
              <a:t>Đấu tranh trên lĩnh vực sách báo công khai</a:t>
            </a:r>
            <a:endParaRPr sz="2400" u="sng" dirty="0">
              <a:solidFill>
                <a:srgbClr val="000099"/>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Text Box 2"/>
          <p:cNvSpPr txBox="1"/>
          <p:nvPr/>
        </p:nvSpPr>
        <p:spPr>
          <a:xfrm>
            <a:off x="125413" y="1066800"/>
            <a:ext cx="8866187" cy="5791200"/>
          </a:xfrm>
          <a:prstGeom prst="rect">
            <a:avLst/>
          </a:prstGeom>
          <a:noFill/>
          <a:ln w="9525">
            <a:noFill/>
          </a:ln>
        </p:spPr>
        <p:txBody>
          <a:bodyPr/>
          <a:p>
            <a:pPr indent="228600">
              <a:spcBef>
                <a:spcPct val="10000"/>
              </a:spcBef>
              <a:buAutoNum type="arabicPeriod"/>
            </a:pPr>
            <a:r>
              <a:rPr sz="2800" b="1" i="1" dirty="0">
                <a:solidFill>
                  <a:srgbClr val="0000FF"/>
                </a:solidFill>
                <a:latin typeface="Times New Roman" panose="02020603050405020304" pitchFamily="18" charset="0"/>
              </a:rPr>
              <a:t> Hội nghị Ban chấp hành Trung ương Đảng Cộng sản Đông Dương tháng 7 – 1936</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Những phong trào đấu tranh tiêu biểu</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Ý nghĩa lịch sử và bài học kinh nghiệm của phong trào dân chủ 1936 - 1939</a:t>
            </a:r>
            <a:endParaRPr sz="2800" dirty="0">
              <a:latin typeface="Times New Roman" panose="02020603050405020304" pitchFamily="18" charset="0"/>
            </a:endParaRPr>
          </a:p>
          <a:p>
            <a:pPr indent="228600" algn="just">
              <a:spcBef>
                <a:spcPct val="10000"/>
              </a:spcBef>
              <a:buNone/>
            </a:pPr>
            <a:r>
              <a:rPr sz="2800" b="1" dirty="0">
                <a:latin typeface="Times New Roman" panose="02020603050405020304" pitchFamily="18" charset="0"/>
              </a:rPr>
              <a:t>* Ý nghĩa</a:t>
            </a:r>
            <a:endParaRPr sz="2800" b="1"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Là phong trào rộng lớn dưới sự lãng đạo của Đảng, Pháp đã phải nhượng bộ</a:t>
            </a:r>
            <a:endParaRPr sz="2800" dirty="0">
              <a:latin typeface="Times New Roman" panose="02020603050405020304" pitchFamily="18" charset="0"/>
            </a:endParaRPr>
          </a:p>
        </p:txBody>
      </p:sp>
      <p:sp>
        <p:nvSpPr>
          <p:cNvPr id="162820"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62818">
                                            <p:txEl>
                                              <p:charRg st="113" end="188"/>
                                            </p:txEl>
                                          </p:spTgt>
                                        </p:tgtEl>
                                        <p:attrNameLst>
                                          <p:attrName>style.visibility</p:attrName>
                                        </p:attrNameLst>
                                      </p:cBhvr>
                                      <p:to>
                                        <p:strVal val="visible"/>
                                      </p:to>
                                    </p:set>
                                    <p:anim calcmode="lin" valueType="num">
                                      <p:cBhvr>
                                        <p:cTn id="7" dur="500" fill="hold"/>
                                        <p:tgtEl>
                                          <p:spTgt spid="162818">
                                            <p:txEl>
                                              <p:charRg st="113" end="188"/>
                                            </p:txEl>
                                          </p:spTgt>
                                        </p:tgtEl>
                                        <p:attrNameLst>
                                          <p:attrName>ppt_w</p:attrName>
                                        </p:attrNameLst>
                                      </p:cBhvr>
                                      <p:tavLst>
                                        <p:tav tm="0">
                                          <p:val>
                                            <p:strVal val="#ppt_w*0.05"/>
                                          </p:val>
                                        </p:tav>
                                        <p:tav tm="100000">
                                          <p:val>
                                            <p:strVal val="#ppt_w"/>
                                          </p:val>
                                        </p:tav>
                                      </p:tavLst>
                                    </p:anim>
                                    <p:anim calcmode="lin" valueType="num">
                                      <p:cBhvr>
                                        <p:cTn id="8" dur="500" fill="hold"/>
                                        <p:tgtEl>
                                          <p:spTgt spid="162818">
                                            <p:txEl>
                                              <p:charRg st="113" end="188"/>
                                            </p:txEl>
                                          </p:spTgt>
                                        </p:tgtEl>
                                        <p:attrNameLst>
                                          <p:attrName>ppt_h</p:attrName>
                                        </p:attrNameLst>
                                      </p:cBhvr>
                                      <p:tavLst>
                                        <p:tav tm="0">
                                          <p:val>
                                            <p:strVal val="#ppt_h"/>
                                          </p:val>
                                        </p:tav>
                                        <p:tav tm="100000">
                                          <p:val>
                                            <p:strVal val="#ppt_h"/>
                                          </p:val>
                                        </p:tav>
                                      </p:tavLst>
                                    </p:anim>
                                    <p:anim calcmode="lin" valueType="num">
                                      <p:cBhvr>
                                        <p:cTn id="9" dur="500" fill="hold"/>
                                        <p:tgtEl>
                                          <p:spTgt spid="162818">
                                            <p:txEl>
                                              <p:charRg st="113" end="188"/>
                                            </p:txEl>
                                          </p:spTgt>
                                        </p:tgtEl>
                                        <p:attrNameLst>
                                          <p:attrName>ppt_x</p:attrName>
                                        </p:attrNameLst>
                                      </p:cBhvr>
                                      <p:tavLst>
                                        <p:tav tm="0">
                                          <p:val>
                                            <p:strVal val="#ppt_x-.2"/>
                                          </p:val>
                                        </p:tav>
                                        <p:tav tm="100000">
                                          <p:val>
                                            <p:strVal val="#ppt_x"/>
                                          </p:val>
                                        </p:tav>
                                      </p:tavLst>
                                    </p:anim>
                                    <p:anim calcmode="lin" valueType="num">
                                      <p:cBhvr>
                                        <p:cTn id="10" dur="500" fill="hold"/>
                                        <p:tgtEl>
                                          <p:spTgt spid="162818">
                                            <p:txEl>
                                              <p:charRg st="113" end="188"/>
                                            </p:txEl>
                                          </p:spTgt>
                                        </p:tgtEl>
                                        <p:attrNameLst>
                                          <p:attrName>ppt_y</p:attrName>
                                        </p:attrNameLst>
                                      </p:cBhvr>
                                      <p:tavLst>
                                        <p:tav tm="0">
                                          <p:val>
                                            <p:strVal val="#ppt_y"/>
                                          </p:val>
                                        </p:tav>
                                        <p:tav tm="100000">
                                          <p:val>
                                            <p:strVal val="#ppt_y"/>
                                          </p:val>
                                        </p:tav>
                                      </p:tavLst>
                                    </p:anim>
                                    <p:animEffect transition="in" filter="fade">
                                      <p:cBhvr>
                                        <p:cTn id="11" dur="500"/>
                                        <p:tgtEl>
                                          <p:spTgt spid="162818">
                                            <p:txEl>
                                              <p:charRg st="113" end="18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62818">
                                            <p:txEl>
                                              <p:charRg st="188" end="198"/>
                                            </p:txEl>
                                          </p:spTgt>
                                        </p:tgtEl>
                                        <p:attrNameLst>
                                          <p:attrName>style.visibility</p:attrName>
                                        </p:attrNameLst>
                                      </p:cBhvr>
                                      <p:to>
                                        <p:strVal val="visible"/>
                                      </p:to>
                                    </p:set>
                                    <p:anim calcmode="lin" valueType="num">
                                      <p:cBhvr>
                                        <p:cTn id="16" dur="500" fill="hold"/>
                                        <p:tgtEl>
                                          <p:spTgt spid="162818">
                                            <p:txEl>
                                              <p:charRg st="188" end="198"/>
                                            </p:txEl>
                                          </p:spTgt>
                                        </p:tgtEl>
                                        <p:attrNameLst>
                                          <p:attrName>ppt_w</p:attrName>
                                        </p:attrNameLst>
                                      </p:cBhvr>
                                      <p:tavLst>
                                        <p:tav tm="0">
                                          <p:val>
                                            <p:strVal val="#ppt_w*0.05"/>
                                          </p:val>
                                        </p:tav>
                                        <p:tav tm="100000">
                                          <p:val>
                                            <p:strVal val="#ppt_w"/>
                                          </p:val>
                                        </p:tav>
                                      </p:tavLst>
                                    </p:anim>
                                    <p:anim calcmode="lin" valueType="num">
                                      <p:cBhvr>
                                        <p:cTn id="17" dur="500" fill="hold"/>
                                        <p:tgtEl>
                                          <p:spTgt spid="162818">
                                            <p:txEl>
                                              <p:charRg st="188" end="198"/>
                                            </p:txEl>
                                          </p:spTgt>
                                        </p:tgtEl>
                                        <p:attrNameLst>
                                          <p:attrName>ppt_h</p:attrName>
                                        </p:attrNameLst>
                                      </p:cBhvr>
                                      <p:tavLst>
                                        <p:tav tm="0">
                                          <p:val>
                                            <p:strVal val="#ppt_h"/>
                                          </p:val>
                                        </p:tav>
                                        <p:tav tm="100000">
                                          <p:val>
                                            <p:strVal val="#ppt_h"/>
                                          </p:val>
                                        </p:tav>
                                      </p:tavLst>
                                    </p:anim>
                                    <p:anim calcmode="lin" valueType="num">
                                      <p:cBhvr>
                                        <p:cTn id="18" dur="500" fill="hold"/>
                                        <p:tgtEl>
                                          <p:spTgt spid="162818">
                                            <p:txEl>
                                              <p:charRg st="188" end="198"/>
                                            </p:txEl>
                                          </p:spTgt>
                                        </p:tgtEl>
                                        <p:attrNameLst>
                                          <p:attrName>ppt_x</p:attrName>
                                        </p:attrNameLst>
                                      </p:cBhvr>
                                      <p:tavLst>
                                        <p:tav tm="0">
                                          <p:val>
                                            <p:strVal val="#ppt_x-.2"/>
                                          </p:val>
                                        </p:tav>
                                        <p:tav tm="100000">
                                          <p:val>
                                            <p:strVal val="#ppt_x"/>
                                          </p:val>
                                        </p:tav>
                                      </p:tavLst>
                                    </p:anim>
                                    <p:anim calcmode="lin" valueType="num">
                                      <p:cBhvr>
                                        <p:cTn id="19" dur="500" fill="hold"/>
                                        <p:tgtEl>
                                          <p:spTgt spid="162818">
                                            <p:txEl>
                                              <p:charRg st="188" end="198"/>
                                            </p:txEl>
                                          </p:spTgt>
                                        </p:tgtEl>
                                        <p:attrNameLst>
                                          <p:attrName>ppt_y</p:attrName>
                                        </p:attrNameLst>
                                      </p:cBhvr>
                                      <p:tavLst>
                                        <p:tav tm="0">
                                          <p:val>
                                            <p:strVal val="#ppt_y"/>
                                          </p:val>
                                        </p:tav>
                                        <p:tav tm="100000">
                                          <p:val>
                                            <p:strVal val="#ppt_y"/>
                                          </p:val>
                                        </p:tav>
                                      </p:tavLst>
                                    </p:anim>
                                    <p:animEffect transition="in" filter="fade">
                                      <p:cBhvr>
                                        <p:cTn id="20" dur="500"/>
                                        <p:tgtEl>
                                          <p:spTgt spid="162818">
                                            <p:txEl>
                                              <p:charRg st="188" end="19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2818">
                                            <p:txEl>
                                              <p:charRg st="198" end="271"/>
                                            </p:txEl>
                                          </p:spTgt>
                                        </p:tgtEl>
                                        <p:attrNameLst>
                                          <p:attrName>style.visibility</p:attrName>
                                        </p:attrNameLst>
                                      </p:cBhvr>
                                      <p:to>
                                        <p:strVal val="visible"/>
                                      </p:to>
                                    </p:set>
                                    <p:animEffect transition="in" filter="checkerboard(across)">
                                      <p:cBhvr>
                                        <p:cTn id="25" dur="500"/>
                                        <p:tgtEl>
                                          <p:spTgt spid="162818">
                                            <p:txEl>
                                              <p:charRg st="198" end="2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Text Box 2"/>
          <p:cNvSpPr txBox="1"/>
          <p:nvPr/>
        </p:nvSpPr>
        <p:spPr>
          <a:xfrm>
            <a:off x="125413" y="1066800"/>
            <a:ext cx="8866187" cy="5791200"/>
          </a:xfrm>
          <a:prstGeom prst="rect">
            <a:avLst/>
          </a:prstGeom>
          <a:noFill/>
          <a:ln w="9525">
            <a:noFill/>
          </a:ln>
        </p:spPr>
        <p:txBody>
          <a:bodyPr/>
          <a:p>
            <a:pPr indent="228600">
              <a:spcBef>
                <a:spcPct val="10000"/>
              </a:spcBef>
              <a:buAutoNum type="arabicPeriod"/>
            </a:pPr>
            <a:r>
              <a:rPr sz="2800" b="1" i="1" dirty="0">
                <a:solidFill>
                  <a:srgbClr val="0000FF"/>
                </a:solidFill>
                <a:latin typeface="Times New Roman" panose="02020603050405020304" pitchFamily="18" charset="0"/>
              </a:rPr>
              <a:t> Hội nghị Ban chấp hành Trung ương Đảng Cộng sản Đông Dương tháng 7 – 1936</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Những phong trào đấu tranh tiêu biểu</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Ý nghĩa lịch sử và bài học kinh nghiệm của phong trào dân chủ 1936 - 1939</a:t>
            </a:r>
            <a:endParaRPr sz="2800"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Quần chúng được giác ngộ về chính trị, trở thành lực lượng chính trị hùng hậu.</a:t>
            </a:r>
            <a:endParaRPr sz="2800"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Đội ngũ cán bộ, đảng viên được rèn luyện và trưởng thành trong đấu tranh.</a:t>
            </a:r>
            <a:endParaRPr sz="2800" dirty="0">
              <a:latin typeface="Times New Roman" panose="02020603050405020304" pitchFamily="18" charset="0"/>
            </a:endParaRPr>
          </a:p>
        </p:txBody>
      </p:sp>
      <p:sp>
        <p:nvSpPr>
          <p:cNvPr id="172036"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2034">
                                            <p:txEl>
                                              <p:charRg st="188" end="267"/>
                                            </p:txEl>
                                          </p:spTgt>
                                        </p:tgtEl>
                                        <p:attrNameLst>
                                          <p:attrName>style.visibility</p:attrName>
                                        </p:attrNameLst>
                                      </p:cBhvr>
                                      <p:to>
                                        <p:strVal val="visible"/>
                                      </p:to>
                                    </p:set>
                                    <p:animEffect transition="in" filter="checkerboard(across)">
                                      <p:cBhvr>
                                        <p:cTn id="7" dur="500"/>
                                        <p:tgtEl>
                                          <p:spTgt spid="172034">
                                            <p:txEl>
                                              <p:charRg st="188" end="2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2034">
                                            <p:txEl>
                                              <p:charRg st="267" end="341"/>
                                            </p:txEl>
                                          </p:spTgt>
                                        </p:tgtEl>
                                        <p:attrNameLst>
                                          <p:attrName>style.visibility</p:attrName>
                                        </p:attrNameLst>
                                      </p:cBhvr>
                                      <p:to>
                                        <p:strVal val="visible"/>
                                      </p:to>
                                    </p:set>
                                    <p:animEffect transition="in" filter="checkerboard(across)">
                                      <p:cBhvr>
                                        <p:cTn id="12" dur="500"/>
                                        <p:tgtEl>
                                          <p:spTgt spid="172034">
                                            <p:txEl>
                                              <p:charRg st="267" end="3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Text Box 2"/>
          <p:cNvSpPr txBox="1"/>
          <p:nvPr/>
        </p:nvSpPr>
        <p:spPr>
          <a:xfrm>
            <a:off x="125413" y="1066800"/>
            <a:ext cx="8866187" cy="5791200"/>
          </a:xfrm>
          <a:prstGeom prst="rect">
            <a:avLst/>
          </a:prstGeom>
          <a:noFill/>
          <a:ln w="9525">
            <a:noFill/>
          </a:ln>
        </p:spPr>
        <p:txBody>
          <a:bodyPr/>
          <a:p>
            <a:pPr indent="228600">
              <a:spcBef>
                <a:spcPct val="10000"/>
              </a:spcBef>
              <a:buAutoNum type="arabicPeriod"/>
            </a:pPr>
            <a:r>
              <a:rPr sz="2800" b="1" i="1" dirty="0">
                <a:solidFill>
                  <a:srgbClr val="0000FF"/>
                </a:solidFill>
                <a:latin typeface="Times New Roman" panose="02020603050405020304" pitchFamily="18" charset="0"/>
              </a:rPr>
              <a:t> Hội nghị Ban chấp hành Trung ương Đảng Cộng sản Đông Dương tháng 7 – 1936</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Những phong trào đấu tranh tiêu biểu</a:t>
            </a:r>
            <a:endParaRPr sz="2800" b="1" i="1" dirty="0">
              <a:solidFill>
                <a:srgbClr val="0000FF"/>
              </a:solidFill>
              <a:latin typeface="Times New Roman" panose="02020603050405020304" pitchFamily="18" charset="0"/>
            </a:endParaRPr>
          </a:p>
          <a:p>
            <a:pPr indent="228600">
              <a:spcBef>
                <a:spcPct val="10000"/>
              </a:spcBef>
              <a:buAutoNum type="arabicPeriod"/>
            </a:pPr>
            <a:r>
              <a:rPr sz="2800" b="1" i="1" dirty="0">
                <a:solidFill>
                  <a:srgbClr val="0000FF"/>
                </a:solidFill>
                <a:latin typeface="Times New Roman" panose="02020603050405020304" pitchFamily="18" charset="0"/>
              </a:rPr>
              <a:t> Ý nghĩa lịch sử và bài học kinh nghiệm của phong trào dân chủ 1936 - 1939</a:t>
            </a:r>
            <a:endParaRPr sz="2800" dirty="0">
              <a:latin typeface="Times New Roman" panose="02020603050405020304" pitchFamily="18" charset="0"/>
            </a:endParaRPr>
          </a:p>
          <a:p>
            <a:pPr indent="228600" algn="just">
              <a:spcBef>
                <a:spcPct val="10000"/>
              </a:spcBef>
              <a:buNone/>
            </a:pPr>
            <a:r>
              <a:rPr sz="2800" b="1" dirty="0">
                <a:latin typeface="Times New Roman" panose="02020603050405020304" pitchFamily="18" charset="0"/>
              </a:rPr>
              <a:t>* Bài học kinh nghiệm</a:t>
            </a:r>
            <a:endParaRPr sz="2800" b="1"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Bài học về xây dựng Mặt trận dân tộc thống nhất, kinh nghiệm tổ chức, lãnh đạo quần chúng đấu tranh.</a:t>
            </a:r>
            <a:endParaRPr sz="2800" dirty="0">
              <a:latin typeface="Times New Roman" panose="02020603050405020304" pitchFamily="18" charset="0"/>
            </a:endParaRPr>
          </a:p>
          <a:p>
            <a:pPr indent="228600" algn="just">
              <a:spcBef>
                <a:spcPct val="10000"/>
              </a:spcBef>
              <a:buChar char="-"/>
            </a:pPr>
            <a:r>
              <a:rPr sz="2800" dirty="0">
                <a:latin typeface="Times New Roman" panose="02020603050405020304" pitchFamily="18" charset="0"/>
              </a:rPr>
              <a:t>Phong trào 1936 – 1939 như một cuộc tập dượt, chuẩn bị cho tổng khởi nghĩa Cách mạng Tháng tám sau này.</a:t>
            </a:r>
            <a:endParaRPr sz="2800" dirty="0">
              <a:latin typeface="Times New Roman" panose="02020603050405020304" pitchFamily="18" charset="0"/>
            </a:endParaRPr>
          </a:p>
        </p:txBody>
      </p:sp>
      <p:sp>
        <p:nvSpPr>
          <p:cNvPr id="163844" name="Text Box 4"/>
          <p:cNvSpPr txBox="1">
            <a:spLocks noChangeArrowheads="1"/>
          </p:cNvSpPr>
          <p:nvPr/>
        </p:nvSpPr>
        <p:spPr bwMode="auto">
          <a:xfrm>
            <a:off x="0" y="0"/>
            <a:ext cx="9144000" cy="946150"/>
          </a:xfrm>
          <a:prstGeom prst="rect">
            <a:avLst/>
          </a:prstGeom>
          <a:solidFill>
            <a:srgbClr val="003300"/>
          </a:solidFill>
          <a:ln w="9525">
            <a:noFill/>
            <a:miter lim="800000"/>
          </a:ln>
          <a:effectLst/>
        </p:spPr>
        <p:txBody>
          <a:bodyPr>
            <a:spAutoFit/>
          </a:bodyPr>
          <a:lstStyle/>
          <a:p>
            <a:pPr marR="0" algn="ctr" defTabSz="914400">
              <a:spcBef>
                <a:spcPct val="50000"/>
              </a:spcBef>
              <a:buClrTx/>
              <a:buSzTx/>
              <a:buFontTx/>
              <a:buNone/>
              <a:defRPr/>
            </a:pPr>
            <a:r>
              <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Bài 15: PHONG TRÀO DÂN CHỦ 1936 - 1939</a:t>
            </a:r>
            <a:endParaRPr kumimoji="0" lang="en-US" sz="26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a:p>
            <a:pPr marR="0" algn="ctr" defTabSz="914400">
              <a:spcBef>
                <a:spcPct val="50000"/>
              </a:spcBef>
              <a:buClrTx/>
              <a:buSzTx/>
              <a:buFontTx/>
              <a:buNone/>
              <a:defRPr/>
            </a:pPr>
            <a:r>
              <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rPr>
              <a:t>II – PHONG TRÀO DÂN CHỦ 1936 - 1939</a:t>
            </a:r>
            <a:endParaRPr kumimoji="0" lang="en-US" sz="2000" b="1" kern="1200" cap="none" spc="0" normalizeH="0" baseline="0" noProof="0">
              <a:solidFill>
                <a:schemeClr val="bg1"/>
              </a:solidFill>
              <a:effectLst>
                <a:outerShdw blurRad="38100" dist="38100" dir="2700000" algn="tl">
                  <a:srgbClr val="000000"/>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42">
                                            <p:txEl>
                                              <p:charRg st="188" end="210"/>
                                            </p:txEl>
                                          </p:spTgt>
                                        </p:tgtEl>
                                        <p:attrNameLst>
                                          <p:attrName>style.visibility</p:attrName>
                                        </p:attrNameLst>
                                      </p:cBhvr>
                                      <p:to>
                                        <p:strVal val="visible"/>
                                      </p:to>
                                    </p:set>
                                    <p:animEffect transition="in" filter="checkerboard(across)">
                                      <p:cBhvr>
                                        <p:cTn id="7" dur="500"/>
                                        <p:tgtEl>
                                          <p:spTgt spid="163842">
                                            <p:txEl>
                                              <p:charRg st="188" end="2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42">
                                            <p:txEl>
                                              <p:charRg st="210" end="311"/>
                                            </p:txEl>
                                          </p:spTgt>
                                        </p:tgtEl>
                                        <p:attrNameLst>
                                          <p:attrName>style.visibility</p:attrName>
                                        </p:attrNameLst>
                                      </p:cBhvr>
                                      <p:to>
                                        <p:strVal val="visible"/>
                                      </p:to>
                                    </p:set>
                                    <p:animEffect transition="in" filter="checkerboard(across)">
                                      <p:cBhvr>
                                        <p:cTn id="12" dur="500"/>
                                        <p:tgtEl>
                                          <p:spTgt spid="163842">
                                            <p:txEl>
                                              <p:charRg st="210" end="3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3842">
                                            <p:txEl>
                                              <p:charRg st="311" end="415"/>
                                            </p:txEl>
                                          </p:spTgt>
                                        </p:tgtEl>
                                        <p:attrNameLst>
                                          <p:attrName>style.visibility</p:attrName>
                                        </p:attrNameLst>
                                      </p:cBhvr>
                                      <p:to>
                                        <p:strVal val="visible"/>
                                      </p:to>
                                    </p:set>
                                    <p:animEffect transition="in" filter="checkerboard(across)">
                                      <p:cBhvr>
                                        <p:cTn id="17" dur="500"/>
                                        <p:tgtEl>
                                          <p:spTgt spid="163842">
                                            <p:txEl>
                                              <p:charRg st="311" end="4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1"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sng" strike="noStrike" kern="0" cap="none" spc="0" normalizeH="0" baseline="0" noProof="0" smtClean="0">
                <a:ln>
                  <a:noFill/>
                </a:ln>
                <a:solidFill>
                  <a:srgbClr val="FF0000"/>
                </a:solidFill>
                <a:effectLst>
                  <a:outerShdw blurRad="38100" dist="38100" dir="2700000" algn="tl">
                    <a:srgbClr val="FFFFFF"/>
                  </a:outerShdw>
                </a:effectLst>
                <a:uLnTx/>
                <a:uFillTx/>
                <a:latin typeface="+mj-lt"/>
                <a:ea typeface="+mj-ea"/>
                <a:cs typeface="+mj-cs"/>
              </a:rPr>
              <a:t>BÀI TẬP</a:t>
            </a:r>
            <a:endParaRPr kumimoji="0" lang="en-US" sz="4400" b="0" i="0" u="sng" strike="noStrike" kern="0" cap="none" spc="0" normalizeH="0" baseline="0" noProof="0" smtClean="0">
              <a:ln>
                <a:noFill/>
              </a:ln>
              <a:solidFill>
                <a:srgbClr val="FF0000"/>
              </a:solidFill>
              <a:effectLst>
                <a:outerShdw blurRad="38100" dist="38100" dir="2700000" algn="tl">
                  <a:srgbClr val="FFFFFF"/>
                </a:outerShdw>
              </a:effectLst>
              <a:uLnTx/>
              <a:uFillTx/>
              <a:latin typeface="+mj-lt"/>
              <a:ea typeface="+mj-ea"/>
              <a:cs typeface="+mj-cs"/>
            </a:endParaRPr>
          </a:p>
        </p:txBody>
      </p:sp>
      <p:sp>
        <p:nvSpPr>
          <p:cNvPr id="4" name="Rectangle 3"/>
          <p:cNvSpPr/>
          <p:nvPr/>
        </p:nvSpPr>
        <p:spPr>
          <a:xfrm>
            <a:off x="609600" y="1417955"/>
            <a:ext cx="8382000" cy="4400550"/>
          </a:xfrm>
          <a:prstGeom prst="rect">
            <a:avLst/>
          </a:prstGeom>
          <a:noFill/>
          <a:ln w="9525">
            <a:noFill/>
          </a:ln>
        </p:spPr>
        <p:txBody>
          <a:bodyPr>
            <a:spAutoFit/>
          </a:bodyPr>
          <a:p>
            <a:pPr algn="just"/>
            <a:r>
              <a:rPr sz="2800" b="1" i="1" dirty="0">
                <a:latin typeface="Arial" panose="020B0604020202020204" pitchFamily="34" charset="0"/>
              </a:rPr>
              <a:t>Câu 1: ĐCS Đông Dương chủ trương chuyển hướng chỉ đạo cách mạng trong giai đoạn 1936-1939 là do?</a:t>
            </a:r>
            <a:endParaRPr sz="2800" dirty="0">
              <a:latin typeface="Arial" panose="020B0604020202020204" pitchFamily="34" charset="0"/>
            </a:endParaRPr>
          </a:p>
          <a:p>
            <a:pPr algn="just"/>
            <a:r>
              <a:rPr sz="2800" dirty="0">
                <a:latin typeface="Arial" panose="020B0604020202020204" pitchFamily="34" charset="0"/>
              </a:rPr>
              <a:t>A. Sự chỉ đạo của quốc tế cộng sản</a:t>
            </a:r>
            <a:endParaRPr sz="2800" dirty="0">
              <a:latin typeface="Arial" panose="020B0604020202020204" pitchFamily="34" charset="0"/>
            </a:endParaRPr>
          </a:p>
          <a:p>
            <a:pPr algn="just"/>
            <a:r>
              <a:rPr sz="2800" dirty="0">
                <a:latin typeface="Arial" panose="020B0604020202020204" pitchFamily="34" charset="0"/>
              </a:rPr>
              <a:t>B. Tình hình thế giới và trong nước có nhiều thay đổi</a:t>
            </a:r>
            <a:endParaRPr sz="2800" dirty="0">
              <a:latin typeface="Arial" panose="020B0604020202020204" pitchFamily="34" charset="0"/>
            </a:endParaRPr>
          </a:p>
          <a:p>
            <a:pPr algn="just"/>
            <a:r>
              <a:rPr sz="2800" dirty="0">
                <a:latin typeface="Arial" panose="020B0604020202020204" pitchFamily="34" charset="0"/>
              </a:rPr>
              <a:t>C. Mâu thuẫn trong xã hội Việt Nam ngày càng gay gắt</a:t>
            </a:r>
            <a:endParaRPr sz="2800" dirty="0">
              <a:latin typeface="Arial" panose="020B0604020202020204" pitchFamily="34" charset="0"/>
            </a:endParaRPr>
          </a:p>
          <a:p>
            <a:pPr algn="just"/>
            <a:r>
              <a:rPr sz="2800" dirty="0">
                <a:latin typeface="Arial" panose="020B0604020202020204" pitchFamily="34" charset="0"/>
              </a:rPr>
              <a:t>D. Chính phủ mặt trận nhân dân lên cầm quyền ở Pháp</a:t>
            </a:r>
            <a:endParaRPr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charRg st="0" end="97"/>
                                            </p:txEl>
                                          </p:spTgt>
                                        </p:tgtEl>
                                        <p:attrNameLst>
                                          <p:attrName>style.visibility</p:attrName>
                                        </p:attrNameLst>
                                      </p:cBhvr>
                                      <p:to>
                                        <p:strVal val="visible"/>
                                      </p:to>
                                    </p:set>
                                    <p:animEffect transition="in" filter="box(in)">
                                      <p:cBhvr>
                                        <p:cTn id="7" dur="500"/>
                                        <p:tgtEl>
                                          <p:spTgt spid="4">
                                            <p:txEl>
                                              <p:charRg st="0" end="97"/>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charRg st="97" end="132"/>
                                            </p:txEl>
                                          </p:spTgt>
                                        </p:tgtEl>
                                        <p:attrNameLst>
                                          <p:attrName>style.visibility</p:attrName>
                                        </p:attrNameLst>
                                      </p:cBhvr>
                                      <p:to>
                                        <p:strVal val="visible"/>
                                      </p:to>
                                    </p:set>
                                    <p:animEffect transition="in" filter="box(in)">
                                      <p:cBhvr>
                                        <p:cTn id="10" dur="500"/>
                                        <p:tgtEl>
                                          <p:spTgt spid="4">
                                            <p:txEl>
                                              <p:charRg st="97" end="13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charRg st="132" end="186"/>
                                            </p:txEl>
                                          </p:spTgt>
                                        </p:tgtEl>
                                        <p:attrNameLst>
                                          <p:attrName>style.visibility</p:attrName>
                                        </p:attrNameLst>
                                      </p:cBhvr>
                                      <p:to>
                                        <p:strVal val="visible"/>
                                      </p:to>
                                    </p:set>
                                    <p:animEffect transition="in" filter="box(in)">
                                      <p:cBhvr>
                                        <p:cTn id="13" dur="500"/>
                                        <p:tgtEl>
                                          <p:spTgt spid="4">
                                            <p:txEl>
                                              <p:charRg st="132" end="186"/>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charRg st="186" end="239"/>
                                            </p:txEl>
                                          </p:spTgt>
                                        </p:tgtEl>
                                        <p:attrNameLst>
                                          <p:attrName>style.visibility</p:attrName>
                                        </p:attrNameLst>
                                      </p:cBhvr>
                                      <p:to>
                                        <p:strVal val="visible"/>
                                      </p:to>
                                    </p:set>
                                    <p:animEffect transition="in" filter="box(in)">
                                      <p:cBhvr>
                                        <p:cTn id="16" dur="500"/>
                                        <p:tgtEl>
                                          <p:spTgt spid="4">
                                            <p:txEl>
                                              <p:charRg st="186" end="239"/>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charRg st="239" end="291"/>
                                            </p:txEl>
                                          </p:spTgt>
                                        </p:tgtEl>
                                        <p:attrNameLst>
                                          <p:attrName>style.visibility</p:attrName>
                                        </p:attrNameLst>
                                      </p:cBhvr>
                                      <p:to>
                                        <p:strVal val="visible"/>
                                      </p:to>
                                    </p:set>
                                    <p:animEffect transition="in" filter="box(in)">
                                      <p:cBhvr>
                                        <p:cTn id="19" dur="500"/>
                                        <p:tgtEl>
                                          <p:spTgt spid="4">
                                            <p:txEl>
                                              <p:charRg st="239" end="29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mph" presetSubtype="1" nodeType="clickEffect">
                                  <p:stCondLst>
                                    <p:cond delay="0"/>
                                  </p:stCondLst>
                                  <p:childTnLst>
                                    <p:set>
                                      <p:cBhvr override="childStyle">
                                        <p:cTn id="23" dur="indefinite"/>
                                        <p:tgtEl>
                                          <p:spTgt spid="4">
                                            <p:txEl>
                                              <p:charRg st="132" end="186"/>
                                            </p:txEl>
                                          </p:spTgt>
                                        </p:tgtEl>
                                        <p:attrNameLst>
                                          <p:attrName>style.fontStyle</p:attrName>
                                        </p:attrNameLst>
                                      </p:cBhvr>
                                      <p:to>
                                        <p:strVal val="normal"/>
                                      </p:to>
                                    </p:set>
                                    <p:set>
                                      <p:cBhvr override="childStyle">
                                        <p:cTn id="24" dur="indefinite"/>
                                        <p:tgtEl>
                                          <p:spTgt spid="4">
                                            <p:txEl>
                                              <p:charRg st="132" end="186"/>
                                            </p:txEl>
                                          </p:spTgt>
                                        </p:tgtEl>
                                        <p:attrNameLst>
                                          <p:attrName>style.fontWeight</p:attrName>
                                        </p:attrNameLst>
                                      </p:cBhvr>
                                      <p:to>
                                        <p:strVal val="bold"/>
                                      </p:to>
                                    </p:set>
                                    <p:set>
                                      <p:cBhvr override="childStyle">
                                        <p:cTn id="25" dur="indefinite"/>
                                        <p:tgtEl>
                                          <p:spTgt spid="4">
                                            <p:txEl>
                                              <p:charRg st="132" end="18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Rectangle 4"/>
          <p:cNvSpPr/>
          <p:nvPr/>
        </p:nvSpPr>
        <p:spPr>
          <a:xfrm>
            <a:off x="599440" y="365443"/>
            <a:ext cx="7945755" cy="5775960"/>
          </a:xfrm>
          <a:prstGeom prst="rect">
            <a:avLst/>
          </a:prstGeom>
          <a:noFill/>
          <a:ln w="9525">
            <a:noFill/>
          </a:ln>
        </p:spPr>
        <p:txBody>
          <a:bodyPr wrap="square" anchor="ctr" anchorCtr="0">
            <a:spAutoFit/>
          </a:bodyPr>
          <a:p>
            <a:pPr algn="just" eaLnBrk="0" hangingPunct="0">
              <a:lnSpc>
                <a:spcPct val="120000"/>
              </a:lnSpc>
            </a:pPr>
            <a:r>
              <a:rPr sz="2800" b="1" i="1" dirty="0">
                <a:latin typeface="Arial" panose="020B0604020202020204" pitchFamily="34" charset="0"/>
                <a:cs typeface="Times New Roman" panose="02020603050405020304" pitchFamily="18" charset="0"/>
              </a:rPr>
              <a:t>Câu 2: Đảng chủ trương th</a:t>
            </a:r>
            <a:r>
              <a:rPr sz="2800" b="1" i="1" dirty="0">
                <a:latin typeface="Arial" panose="020B0604020202020204" pitchFamily="34" charset="0"/>
                <a:ea typeface="Times New Roman" panose="02020603050405020304" pitchFamily="18" charset="0"/>
              </a:rPr>
              <a:t>à</a:t>
            </a:r>
            <a:r>
              <a:rPr sz="2800" b="1" i="1" dirty="0">
                <a:latin typeface="Arial" panose="020B0604020202020204" pitchFamily="34" charset="0"/>
                <a:cs typeface="Times New Roman" panose="02020603050405020304" pitchFamily="18" charset="0"/>
              </a:rPr>
              <a:t>nh lập mặt trận Thống nhất nhân dân phản đế Đông Dương để:</a:t>
            </a:r>
            <a:endParaRPr sz="2800" dirty="0">
              <a:latin typeface="Arial" panose="020B0604020202020204" pitchFamily="34" charset="0"/>
            </a:endParaRPr>
          </a:p>
          <a:p>
            <a:pPr algn="just" eaLnBrk="0" hangingPunct="0">
              <a:lnSpc>
                <a:spcPct val="120000"/>
              </a:lnSpc>
            </a:pPr>
            <a:r>
              <a:rPr sz="2800" dirty="0">
                <a:latin typeface="Arial" panose="020B0604020202020204" pitchFamily="34" charset="0"/>
                <a:cs typeface="Times New Roman" panose="02020603050405020304" pitchFamily="18" charset="0"/>
              </a:rPr>
              <a:t>A. Tập hợp đông đảo mọi lực lượng trong xã hội thực hiện tốt nhiệm vụ cách mạng đặt ra</a:t>
            </a:r>
            <a:endParaRPr sz="2800" dirty="0">
              <a:latin typeface="Arial" panose="020B0604020202020204" pitchFamily="34" charset="0"/>
            </a:endParaRPr>
          </a:p>
          <a:p>
            <a:pPr algn="just" eaLnBrk="0" hangingPunct="0">
              <a:lnSpc>
                <a:spcPct val="120000"/>
              </a:lnSpc>
            </a:pPr>
            <a:r>
              <a:rPr sz="2800" dirty="0">
                <a:latin typeface="Arial" panose="020B0604020202020204" pitchFamily="34" charset="0"/>
                <a:cs typeface="Times New Roman" panose="02020603050405020304" pitchFamily="18" charset="0"/>
              </a:rPr>
              <a:t>B. Cô lập, phân hóa kẻ thù chính của CM l</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 chủ nghĩa phát xít, phản động thuộc địa v</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 tay sai</a:t>
            </a:r>
            <a:endParaRPr sz="2800" dirty="0">
              <a:latin typeface="Arial" panose="020B0604020202020204" pitchFamily="34" charset="0"/>
            </a:endParaRPr>
          </a:p>
          <a:p>
            <a:pPr algn="just" eaLnBrk="0" hangingPunct="0">
              <a:lnSpc>
                <a:spcPct val="120000"/>
              </a:lnSpc>
            </a:pPr>
            <a:r>
              <a:rPr sz="2800" dirty="0">
                <a:latin typeface="Arial" panose="020B0604020202020204" pitchFamily="34" charset="0"/>
                <a:cs typeface="Times New Roman" panose="02020603050405020304" pitchFamily="18" charset="0"/>
              </a:rPr>
              <a:t>C. Chống lại âm mưu phá hoại của kẻ thù đối với khối đo</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n kết của các dân tộc Đông Dương</a:t>
            </a:r>
            <a:endParaRPr sz="2800" dirty="0">
              <a:latin typeface="Arial" panose="020B0604020202020204" pitchFamily="34" charset="0"/>
            </a:endParaRPr>
          </a:p>
          <a:p>
            <a:pPr algn="just" eaLnBrk="0" hangingPunct="0">
              <a:lnSpc>
                <a:spcPct val="120000"/>
              </a:lnSpc>
            </a:pPr>
            <a:r>
              <a:rPr sz="2800" dirty="0">
                <a:latin typeface="Arial" panose="020B0604020202020204" pitchFamily="34" charset="0"/>
                <a:cs typeface="Times New Roman" panose="02020603050405020304" pitchFamily="18" charset="0"/>
              </a:rPr>
              <a:t>D. Khẳng định vai trò của nhân dân trong sự nghiệp CMGPDT</a:t>
            </a:r>
            <a:endParaRPr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2">
                                            <p:txEl>
                                              <p:charRg st="0" end="85"/>
                                            </p:txEl>
                                          </p:spTgt>
                                        </p:tgtEl>
                                        <p:attrNameLst>
                                          <p:attrName>style.visibility</p:attrName>
                                        </p:attrNameLst>
                                      </p:cBhvr>
                                      <p:to>
                                        <p:strVal val="visible"/>
                                      </p:to>
                                    </p:set>
                                    <p:animEffect transition="in" filter="box(in)">
                                      <p:cBhvr>
                                        <p:cTn id="7" dur="500"/>
                                        <p:tgtEl>
                                          <p:spTgt spid="43012">
                                            <p:txEl>
                                              <p:charRg st="0" end="85"/>
                                            </p:txEl>
                                          </p:spTgt>
                                        </p:tgtEl>
                                      </p:cBhvr>
                                    </p:animEffect>
                                  </p:childTnLst>
                                </p:cTn>
                              </p:par>
                              <p:par>
                                <p:cTn id="8" presetID="4" presetClass="entr" presetSubtype="16" fill="hold" nodeType="withEffect">
                                  <p:stCondLst>
                                    <p:cond delay="0"/>
                                  </p:stCondLst>
                                  <p:iterate type="lt">
                                    <p:tmPct val="0"/>
                                  </p:iterate>
                                  <p:childTnLst>
                                    <p:set>
                                      <p:cBhvr>
                                        <p:cTn id="9" dur="1" fill="hold">
                                          <p:stCondLst>
                                            <p:cond delay="0"/>
                                          </p:stCondLst>
                                        </p:cTn>
                                        <p:tgtEl>
                                          <p:spTgt spid="43012">
                                            <p:txEl>
                                              <p:charRg st="85" end="172"/>
                                            </p:txEl>
                                          </p:spTgt>
                                        </p:tgtEl>
                                        <p:attrNameLst>
                                          <p:attrName>style.visibility</p:attrName>
                                        </p:attrNameLst>
                                      </p:cBhvr>
                                      <p:to>
                                        <p:strVal val="visible"/>
                                      </p:to>
                                    </p:set>
                                    <p:animEffect transition="in" filter="box(in)">
                                      <p:cBhvr>
                                        <p:cTn id="10" dur="500"/>
                                        <p:tgtEl>
                                          <p:spTgt spid="43012">
                                            <p:txEl>
                                              <p:charRg st="85" end="17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3012">
                                            <p:txEl>
                                              <p:charRg st="172" end="266"/>
                                            </p:txEl>
                                          </p:spTgt>
                                        </p:tgtEl>
                                        <p:attrNameLst>
                                          <p:attrName>style.visibility</p:attrName>
                                        </p:attrNameLst>
                                      </p:cBhvr>
                                      <p:to>
                                        <p:strVal val="visible"/>
                                      </p:to>
                                    </p:set>
                                    <p:animEffect transition="in" filter="box(in)">
                                      <p:cBhvr>
                                        <p:cTn id="13" dur="500"/>
                                        <p:tgtEl>
                                          <p:spTgt spid="43012">
                                            <p:txEl>
                                              <p:charRg st="172" end="26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3012">
                                            <p:txEl>
                                              <p:charRg st="266" end="355"/>
                                            </p:txEl>
                                          </p:spTgt>
                                        </p:tgtEl>
                                        <p:attrNameLst>
                                          <p:attrName>style.visibility</p:attrName>
                                        </p:attrNameLst>
                                      </p:cBhvr>
                                      <p:to>
                                        <p:strVal val="visible"/>
                                      </p:to>
                                    </p:set>
                                    <p:animEffect transition="in" filter="box(in)">
                                      <p:cBhvr>
                                        <p:cTn id="16" dur="500"/>
                                        <p:tgtEl>
                                          <p:spTgt spid="43012">
                                            <p:txEl>
                                              <p:charRg st="266" end="355"/>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3012">
                                            <p:txEl>
                                              <p:charRg st="355" end="413"/>
                                            </p:txEl>
                                          </p:spTgt>
                                        </p:tgtEl>
                                        <p:attrNameLst>
                                          <p:attrName>style.visibility</p:attrName>
                                        </p:attrNameLst>
                                      </p:cBhvr>
                                      <p:to>
                                        <p:strVal val="visible"/>
                                      </p:to>
                                    </p:set>
                                    <p:animEffect transition="in" filter="box(in)">
                                      <p:cBhvr>
                                        <p:cTn id="19" dur="500"/>
                                        <p:tgtEl>
                                          <p:spTgt spid="43012">
                                            <p:txEl>
                                              <p:charRg st="355" end="41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mph" presetSubtype="0" fill="hold" nodeType="clickEffect">
                                  <p:stCondLst>
                                    <p:cond delay="0"/>
                                  </p:stCondLst>
                                  <p:iterate type="lt">
                                    <p:tmPct val="4000"/>
                                  </p:iterate>
                                  <p:childTnLst>
                                    <p:set>
                                      <p:cBhvr override="childStyle">
                                        <p:cTn id="23" dur="500" fill="hold"/>
                                        <p:tgtEl>
                                          <p:spTgt spid="43012">
                                            <p:txEl>
                                              <p:charRg st="85" end="17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6" name="Rectangle 4"/>
          <p:cNvSpPr/>
          <p:nvPr/>
        </p:nvSpPr>
        <p:spPr>
          <a:xfrm>
            <a:off x="0" y="304800"/>
            <a:ext cx="9144000" cy="4400550"/>
          </a:xfrm>
          <a:prstGeom prst="rect">
            <a:avLst/>
          </a:prstGeom>
          <a:noFill/>
          <a:ln w="9525">
            <a:noFill/>
          </a:ln>
        </p:spPr>
        <p:txBody>
          <a:bodyPr anchor="ctr" anchorCtr="0">
            <a:spAutoFit/>
          </a:bodyPr>
          <a:p>
            <a:pPr algn="just" eaLnBrk="0" hangingPunct="0"/>
            <a:r>
              <a:rPr sz="2800" b="1" i="1" dirty="0">
                <a:latin typeface="Arial" panose="020B0604020202020204" pitchFamily="34" charset="0"/>
                <a:cs typeface="Times New Roman" panose="02020603050405020304" pitchFamily="18" charset="0"/>
              </a:rPr>
              <a:t>Câu 3: Đảng chủ trương thực hiện phương pháp đấu tranh trong những năm 1936-1939</a:t>
            </a:r>
            <a:endParaRPr sz="2800" dirty="0">
              <a:latin typeface="Arial" panose="020B0604020202020204" pitchFamily="34" charset="0"/>
            </a:endParaRPr>
          </a:p>
          <a:p>
            <a:pPr algn="just" eaLnBrk="0" hangingPunct="0"/>
            <a:r>
              <a:rPr sz="2800" dirty="0">
                <a:latin typeface="Arial" panose="020B0604020202020204" pitchFamily="34" charset="0"/>
                <a:cs typeface="Times New Roman" panose="02020603050405020304" pitchFamily="18" charset="0"/>
              </a:rPr>
              <a:t>A. Đấu tranh vũ trang l</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 chính kết hợp với đẩy mạnh đấu tranh chính trị</a:t>
            </a:r>
            <a:endParaRPr sz="2800" dirty="0">
              <a:latin typeface="Arial" panose="020B0604020202020204" pitchFamily="34" charset="0"/>
            </a:endParaRPr>
          </a:p>
          <a:p>
            <a:pPr algn="just" eaLnBrk="0" hangingPunct="0"/>
            <a:r>
              <a:rPr sz="2800" dirty="0">
                <a:latin typeface="Arial" panose="020B0604020202020204" pitchFamily="34" charset="0"/>
                <a:cs typeface="Times New Roman" panose="02020603050405020304" pitchFamily="18" charset="0"/>
              </a:rPr>
              <a:t>B. Đấu tranh chính trị bằng lực lượng quần chúng l</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 chủ yếu, hạn chế đấu tranh bạo lực</a:t>
            </a:r>
            <a:endParaRPr sz="2800" dirty="0">
              <a:latin typeface="Arial" panose="020B0604020202020204" pitchFamily="34" charset="0"/>
            </a:endParaRPr>
          </a:p>
          <a:p>
            <a:pPr algn="just" eaLnBrk="0" hangingPunct="0"/>
            <a:r>
              <a:rPr sz="2800" dirty="0">
                <a:latin typeface="Arial" panose="020B0604020202020204" pitchFamily="34" charset="0"/>
                <a:cs typeface="Times New Roman" panose="02020603050405020304" pitchFamily="18" charset="0"/>
              </a:rPr>
              <a:t>C. Kết hợp các hình thức đấu tranh công khai v</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 bí mật, hợp pháp v</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 bất hợp pháp</a:t>
            </a:r>
            <a:endParaRPr sz="2800" dirty="0">
              <a:latin typeface="Arial" panose="020B0604020202020204" pitchFamily="34" charset="0"/>
            </a:endParaRPr>
          </a:p>
          <a:p>
            <a:pPr algn="just" eaLnBrk="0" hangingPunct="0"/>
            <a:r>
              <a:rPr sz="2800" dirty="0">
                <a:latin typeface="Arial" panose="020B0604020202020204" pitchFamily="34" charset="0"/>
                <a:cs typeface="Times New Roman" panose="02020603050405020304" pitchFamily="18" charset="0"/>
              </a:rPr>
              <a:t>D. Đẩy mạnh đấu tranh nghị trường để hỗ trợ cho cuộc đấu tranh của các lực lượng vũ  trang</a:t>
            </a:r>
            <a:endParaRPr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6">
                                            <p:txEl>
                                              <p:charRg st="0" end="81"/>
                                            </p:txEl>
                                          </p:spTgt>
                                        </p:tgtEl>
                                        <p:attrNameLst>
                                          <p:attrName>style.visibility</p:attrName>
                                        </p:attrNameLst>
                                      </p:cBhvr>
                                      <p:to>
                                        <p:strVal val="visible"/>
                                      </p:to>
                                    </p:set>
                                    <p:animEffect transition="in" filter="blinds(horizontal)">
                                      <p:cBhvr>
                                        <p:cTn id="7" dur="500"/>
                                        <p:tgtEl>
                                          <p:spTgt spid="44036">
                                            <p:txEl>
                                              <p:charRg st="0" end="8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36">
                                            <p:txEl>
                                              <p:charRg st="81" end="153"/>
                                            </p:txEl>
                                          </p:spTgt>
                                        </p:tgtEl>
                                        <p:attrNameLst>
                                          <p:attrName>style.visibility</p:attrName>
                                        </p:attrNameLst>
                                      </p:cBhvr>
                                      <p:to>
                                        <p:strVal val="visible"/>
                                      </p:to>
                                    </p:set>
                                    <p:animEffect transition="in" filter="blinds(horizontal)">
                                      <p:cBhvr>
                                        <p:cTn id="10" dur="500"/>
                                        <p:tgtEl>
                                          <p:spTgt spid="44036">
                                            <p:txEl>
                                              <p:charRg st="81" end="15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036">
                                            <p:txEl>
                                              <p:charRg st="153" end="240"/>
                                            </p:txEl>
                                          </p:spTgt>
                                        </p:tgtEl>
                                        <p:attrNameLst>
                                          <p:attrName>style.visibility</p:attrName>
                                        </p:attrNameLst>
                                      </p:cBhvr>
                                      <p:to>
                                        <p:strVal val="visible"/>
                                      </p:to>
                                    </p:set>
                                    <p:animEffect transition="in" filter="blinds(horizontal)">
                                      <p:cBhvr>
                                        <p:cTn id="13" dur="500"/>
                                        <p:tgtEl>
                                          <p:spTgt spid="44036">
                                            <p:txEl>
                                              <p:charRg st="153" end="24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036">
                                            <p:txEl>
                                              <p:charRg st="240" end="321"/>
                                            </p:txEl>
                                          </p:spTgt>
                                        </p:tgtEl>
                                        <p:attrNameLst>
                                          <p:attrName>style.visibility</p:attrName>
                                        </p:attrNameLst>
                                      </p:cBhvr>
                                      <p:to>
                                        <p:strVal val="visible"/>
                                      </p:to>
                                    </p:set>
                                    <p:animEffect transition="in" filter="blinds(horizontal)">
                                      <p:cBhvr>
                                        <p:cTn id="16" dur="500"/>
                                        <p:tgtEl>
                                          <p:spTgt spid="44036">
                                            <p:txEl>
                                              <p:charRg st="240" end="32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4036">
                                            <p:txEl>
                                              <p:charRg st="321" end="412"/>
                                            </p:txEl>
                                          </p:spTgt>
                                        </p:tgtEl>
                                        <p:attrNameLst>
                                          <p:attrName>style.visibility</p:attrName>
                                        </p:attrNameLst>
                                      </p:cBhvr>
                                      <p:to>
                                        <p:strVal val="visible"/>
                                      </p:to>
                                    </p:set>
                                    <p:animEffect transition="in" filter="blinds(horizontal)">
                                      <p:cBhvr>
                                        <p:cTn id="19" dur="500"/>
                                        <p:tgtEl>
                                          <p:spTgt spid="44036">
                                            <p:txEl>
                                              <p:charRg st="321" end="4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mph" presetSubtype="1" nodeType="clickEffect">
                                  <p:stCondLst>
                                    <p:cond delay="0"/>
                                  </p:stCondLst>
                                  <p:childTnLst>
                                    <p:set>
                                      <p:cBhvr override="childStyle">
                                        <p:cTn id="23" dur="indefinite"/>
                                        <p:tgtEl>
                                          <p:spTgt spid="44036">
                                            <p:txEl>
                                              <p:charRg st="240" end="321"/>
                                            </p:txEl>
                                          </p:spTgt>
                                        </p:tgtEl>
                                        <p:attrNameLst>
                                          <p:attrName>style.fontStyle</p:attrName>
                                        </p:attrNameLst>
                                      </p:cBhvr>
                                      <p:to>
                                        <p:strVal val="normal"/>
                                      </p:to>
                                    </p:set>
                                    <p:set>
                                      <p:cBhvr override="childStyle">
                                        <p:cTn id="24" dur="indefinite"/>
                                        <p:tgtEl>
                                          <p:spTgt spid="44036">
                                            <p:txEl>
                                              <p:charRg st="240" end="321"/>
                                            </p:txEl>
                                          </p:spTgt>
                                        </p:tgtEl>
                                        <p:attrNameLst>
                                          <p:attrName>style.fontWeight</p:attrName>
                                        </p:attrNameLst>
                                      </p:cBhvr>
                                      <p:to>
                                        <p:strVal val="bold"/>
                                      </p:to>
                                    </p:set>
                                    <p:set>
                                      <p:cBhvr override="childStyle">
                                        <p:cTn id="25" dur="indefinite"/>
                                        <p:tgtEl>
                                          <p:spTgt spid="44036">
                                            <p:txEl>
                                              <p:charRg st="240" end="32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1492" name="Picture 4" descr="adolf-hitler1"/>
          <p:cNvPicPr>
            <a:picLocks noChangeAspect="1"/>
          </p:cNvPicPr>
          <p:nvPr/>
        </p:nvPicPr>
        <p:blipFill>
          <a:blip r:embed="rId1"/>
          <a:stretch>
            <a:fillRect/>
          </a:stretch>
        </p:blipFill>
        <p:spPr>
          <a:xfrm>
            <a:off x="2286000" y="304800"/>
            <a:ext cx="4343400" cy="3095625"/>
          </a:xfrm>
          <a:prstGeom prst="rect">
            <a:avLst/>
          </a:prstGeom>
          <a:noFill/>
          <a:ln w="9525">
            <a:noFill/>
          </a:ln>
        </p:spPr>
      </p:pic>
      <p:pic>
        <p:nvPicPr>
          <p:cNvPr id="191493" name="Picture 5" descr="170810ha1"/>
          <p:cNvPicPr>
            <a:picLocks noChangeAspect="1"/>
          </p:cNvPicPr>
          <p:nvPr/>
        </p:nvPicPr>
        <p:blipFill>
          <a:blip r:embed="rId2"/>
          <a:stretch>
            <a:fillRect/>
          </a:stretch>
        </p:blipFill>
        <p:spPr>
          <a:xfrm>
            <a:off x="5029200" y="3657600"/>
            <a:ext cx="3886200" cy="2514600"/>
          </a:xfrm>
          <a:prstGeom prst="rect">
            <a:avLst/>
          </a:prstGeom>
          <a:noFill/>
          <a:ln w="9525">
            <a:noFill/>
          </a:ln>
        </p:spPr>
      </p:pic>
      <p:pic>
        <p:nvPicPr>
          <p:cNvPr id="191494" name="Picture 6" descr="Mussolini-balcony-Palazzo-Venezia"/>
          <p:cNvPicPr>
            <a:picLocks noChangeAspect="1"/>
          </p:cNvPicPr>
          <p:nvPr/>
        </p:nvPicPr>
        <p:blipFill>
          <a:blip r:embed="rId3"/>
          <a:stretch>
            <a:fillRect/>
          </a:stretch>
        </p:blipFill>
        <p:spPr>
          <a:xfrm>
            <a:off x="381000" y="3657600"/>
            <a:ext cx="4343400" cy="2527300"/>
          </a:xfrm>
          <a:prstGeom prst="rect">
            <a:avLst/>
          </a:prstGeom>
          <a:noFill/>
          <a:ln w="9525">
            <a:noFill/>
          </a:ln>
        </p:spPr>
      </p:pic>
      <p:sp>
        <p:nvSpPr>
          <p:cNvPr id="191495" name="Text Box 7"/>
          <p:cNvSpPr txBox="1"/>
          <p:nvPr/>
        </p:nvSpPr>
        <p:spPr>
          <a:xfrm>
            <a:off x="6629400" y="1600200"/>
            <a:ext cx="2133600" cy="488950"/>
          </a:xfrm>
          <a:prstGeom prst="rect">
            <a:avLst/>
          </a:prstGeom>
          <a:noFill/>
          <a:ln w="9525">
            <a:noFill/>
          </a:ln>
        </p:spPr>
        <p:txBody>
          <a:bodyPr>
            <a:spAutoFit/>
          </a:bodyPr>
          <a:p>
            <a:pPr algn="just">
              <a:spcBef>
                <a:spcPct val="50000"/>
              </a:spcBef>
            </a:pPr>
            <a:r>
              <a:rPr sz="2600" b="1" i="1" dirty="0">
                <a:solidFill>
                  <a:srgbClr val="FF0000"/>
                </a:solidFill>
                <a:latin typeface="Arial" panose="020B0604020202020204" pitchFamily="34" charset="0"/>
              </a:rPr>
              <a:t>Phát xít Đức</a:t>
            </a:r>
            <a:endParaRPr sz="2600" b="1" i="1" dirty="0">
              <a:solidFill>
                <a:srgbClr val="FF0000"/>
              </a:solidFill>
              <a:latin typeface="Arial" panose="020B0604020202020204" pitchFamily="34" charset="0"/>
            </a:endParaRPr>
          </a:p>
        </p:txBody>
      </p:sp>
      <p:sp>
        <p:nvSpPr>
          <p:cNvPr id="191496" name="Text Box 8"/>
          <p:cNvSpPr txBox="1"/>
          <p:nvPr/>
        </p:nvSpPr>
        <p:spPr>
          <a:xfrm>
            <a:off x="1600200" y="6140450"/>
            <a:ext cx="2971800" cy="488950"/>
          </a:xfrm>
          <a:prstGeom prst="rect">
            <a:avLst/>
          </a:prstGeom>
          <a:noFill/>
          <a:ln w="9525">
            <a:noFill/>
          </a:ln>
        </p:spPr>
        <p:txBody>
          <a:bodyPr>
            <a:spAutoFit/>
          </a:bodyPr>
          <a:p>
            <a:pPr algn="just">
              <a:spcBef>
                <a:spcPct val="50000"/>
              </a:spcBef>
            </a:pPr>
            <a:r>
              <a:rPr sz="2600" b="1" i="1" dirty="0">
                <a:solidFill>
                  <a:srgbClr val="FF0000"/>
                </a:solidFill>
                <a:latin typeface="Arial" panose="020B0604020202020204" pitchFamily="34" charset="0"/>
              </a:rPr>
              <a:t>Phát xít Italia</a:t>
            </a:r>
            <a:endParaRPr sz="2600" b="1" i="1" dirty="0">
              <a:solidFill>
                <a:srgbClr val="FF0000"/>
              </a:solidFill>
              <a:latin typeface="Arial" panose="020B0604020202020204" pitchFamily="34" charset="0"/>
            </a:endParaRPr>
          </a:p>
        </p:txBody>
      </p:sp>
      <p:sp>
        <p:nvSpPr>
          <p:cNvPr id="191497" name="Text Box 9"/>
          <p:cNvSpPr txBox="1"/>
          <p:nvPr/>
        </p:nvSpPr>
        <p:spPr>
          <a:xfrm>
            <a:off x="6019800" y="6096000"/>
            <a:ext cx="2895600" cy="488950"/>
          </a:xfrm>
          <a:prstGeom prst="rect">
            <a:avLst/>
          </a:prstGeom>
          <a:noFill/>
          <a:ln w="9525">
            <a:noFill/>
          </a:ln>
        </p:spPr>
        <p:txBody>
          <a:bodyPr>
            <a:spAutoFit/>
          </a:bodyPr>
          <a:p>
            <a:pPr algn="just">
              <a:spcBef>
                <a:spcPct val="50000"/>
              </a:spcBef>
            </a:pPr>
            <a:r>
              <a:rPr sz="2600" b="1" i="1" dirty="0">
                <a:solidFill>
                  <a:srgbClr val="FF0000"/>
                </a:solidFill>
                <a:latin typeface="Arial" panose="020B0604020202020204" pitchFamily="34" charset="0"/>
                <a:hlinkClick r:id="" action="ppaction://noaction"/>
              </a:rPr>
              <a:t>Phát xít Nhật</a:t>
            </a:r>
            <a:endParaRPr sz="2600" b="1" i="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checkerboard(across)">
                                      <p:cBhvr>
                                        <p:cTn id="7" dur="500"/>
                                        <p:tgtEl>
                                          <p:spTgt spid="1914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1495"/>
                                        </p:tgtEl>
                                        <p:attrNameLst>
                                          <p:attrName>style.visibility</p:attrName>
                                        </p:attrNameLst>
                                      </p:cBhvr>
                                      <p:to>
                                        <p:strVal val="visible"/>
                                      </p:to>
                                    </p:set>
                                    <p:animEffect transition="in" filter="checkerboard(across)">
                                      <p:cBhvr>
                                        <p:cTn id="10" dur="500"/>
                                        <p:tgtEl>
                                          <p:spTgt spid="19149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91494"/>
                                        </p:tgtEl>
                                        <p:attrNameLst>
                                          <p:attrName>style.visibility</p:attrName>
                                        </p:attrNameLst>
                                      </p:cBhvr>
                                      <p:to>
                                        <p:strVal val="visible"/>
                                      </p:to>
                                    </p:set>
                                    <p:animEffect transition="in" filter="checkerboard(across)">
                                      <p:cBhvr>
                                        <p:cTn id="15" dur="500"/>
                                        <p:tgtEl>
                                          <p:spTgt spid="191494"/>
                                        </p:tgtEl>
                                      </p:cBhvr>
                                    </p:animEffect>
                                  </p:childTnLst>
                                </p:cTn>
                              </p:par>
                              <p:par>
                                <p:cTn id="16" presetID="5" presetClass="entr" presetSubtype="10" fill="hold" nodeType="withEffect">
                                  <p:stCondLst>
                                    <p:cond delay="0"/>
                                  </p:stCondLst>
                                  <p:childTnLst>
                                    <p:set>
                                      <p:cBhvr>
                                        <p:cTn id="17" dur="1" fill="hold">
                                          <p:stCondLst>
                                            <p:cond delay="0"/>
                                          </p:stCondLst>
                                        </p:cTn>
                                        <p:tgtEl>
                                          <p:spTgt spid="191493"/>
                                        </p:tgtEl>
                                        <p:attrNameLst>
                                          <p:attrName>style.visibility</p:attrName>
                                        </p:attrNameLst>
                                      </p:cBhvr>
                                      <p:to>
                                        <p:strVal val="visible"/>
                                      </p:to>
                                    </p:set>
                                    <p:animEffect transition="in" filter="checkerboard(across)">
                                      <p:cBhvr>
                                        <p:cTn id="18" dur="500"/>
                                        <p:tgtEl>
                                          <p:spTgt spid="19149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1497"/>
                                        </p:tgtEl>
                                        <p:attrNameLst>
                                          <p:attrName>style.visibility</p:attrName>
                                        </p:attrNameLst>
                                      </p:cBhvr>
                                      <p:to>
                                        <p:strVal val="visible"/>
                                      </p:to>
                                    </p:set>
                                    <p:animEffect transition="in" filter="checkerboard(across)">
                                      <p:cBhvr>
                                        <p:cTn id="21" dur="500"/>
                                        <p:tgtEl>
                                          <p:spTgt spid="19149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1496"/>
                                        </p:tgtEl>
                                        <p:attrNameLst>
                                          <p:attrName>style.visibility</p:attrName>
                                        </p:attrNameLst>
                                      </p:cBhvr>
                                      <p:to>
                                        <p:strVal val="visible"/>
                                      </p:to>
                                    </p:set>
                                    <p:animEffect transition="in" filter="checkerboard(across)">
                                      <p:cBhvr>
                                        <p:cTn id="24" dur="500"/>
                                        <p:tgtEl>
                                          <p:spTgt spid="19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5" grpId="0"/>
      <p:bldP spid="191496" grpId="0"/>
      <p:bldP spid="19149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555625" y="457200"/>
            <a:ext cx="8082280" cy="4310380"/>
          </a:xfrm>
          <a:prstGeom prst="rect">
            <a:avLst/>
          </a:prstGeom>
          <a:noFill/>
          <a:ln w="9525">
            <a:noFill/>
          </a:ln>
        </p:spPr>
        <p:txBody>
          <a:bodyPr wrap="square">
            <a:spAutoFit/>
          </a:bodyPr>
          <a:p>
            <a:pPr algn="just" eaLnBrk="0" hangingPunct="0">
              <a:lnSpc>
                <a:spcPct val="140000"/>
              </a:lnSpc>
            </a:pPr>
            <a:r>
              <a:rPr sz="2800" b="1" i="1" dirty="0">
                <a:latin typeface="Arial" panose="020B0604020202020204" pitchFamily="34" charset="0"/>
                <a:cs typeface="Times New Roman" panose="02020603050405020304" pitchFamily="18" charset="0"/>
              </a:rPr>
              <a:t>Câu 4: Lĩnh vực đấu tranh mới của ĐCS Đông Dương trong những năm 1936-1939</a:t>
            </a:r>
            <a:endParaRPr sz="2800" dirty="0">
              <a:latin typeface="Arial" panose="020B0604020202020204" pitchFamily="34" charset="0"/>
            </a:endParaRPr>
          </a:p>
          <a:p>
            <a:pPr algn="just" eaLnBrk="0" hangingPunct="0">
              <a:lnSpc>
                <a:spcPct val="140000"/>
              </a:lnSpc>
            </a:pPr>
            <a:r>
              <a:rPr sz="2800" dirty="0">
                <a:latin typeface="Arial" panose="020B0604020202020204" pitchFamily="34" charset="0"/>
                <a:cs typeface="Times New Roman" panose="02020603050405020304" pitchFamily="18" charset="0"/>
              </a:rPr>
              <a:t>A. Đấu tranh ngoại giao</a:t>
            </a:r>
            <a:endParaRPr sz="2800" dirty="0">
              <a:latin typeface="Arial" panose="020B0604020202020204" pitchFamily="34" charset="0"/>
            </a:endParaRPr>
          </a:p>
          <a:p>
            <a:pPr algn="just" eaLnBrk="0" hangingPunct="0">
              <a:lnSpc>
                <a:spcPct val="140000"/>
              </a:lnSpc>
            </a:pPr>
            <a:r>
              <a:rPr sz="2800" dirty="0">
                <a:latin typeface="Arial" panose="020B0604020202020204" pitchFamily="34" charset="0"/>
                <a:cs typeface="Times New Roman" panose="02020603050405020304" pitchFamily="18" charset="0"/>
              </a:rPr>
              <a:t>B. Đấu tranh đòi tự do dân sinh dân chủ</a:t>
            </a:r>
            <a:endParaRPr sz="2800" dirty="0">
              <a:latin typeface="Arial" panose="020B0604020202020204" pitchFamily="34" charset="0"/>
            </a:endParaRPr>
          </a:p>
          <a:p>
            <a:pPr algn="just" eaLnBrk="0" hangingPunct="0">
              <a:lnSpc>
                <a:spcPct val="140000"/>
              </a:lnSpc>
            </a:pPr>
            <a:r>
              <a:rPr sz="2800" dirty="0">
                <a:latin typeface="Arial" panose="020B0604020202020204" pitchFamily="34" charset="0"/>
                <a:cs typeface="Times New Roman" panose="02020603050405020304" pitchFamily="18" charset="0"/>
              </a:rPr>
              <a:t>C. Đấu tranh nghị trường v</a:t>
            </a:r>
            <a:r>
              <a:rPr sz="2800" dirty="0">
                <a:latin typeface="Arial" panose="020B0604020202020204" pitchFamily="34" charset="0"/>
                <a:ea typeface="Times New Roman" panose="02020603050405020304" pitchFamily="18" charset="0"/>
              </a:rPr>
              <a:t>à</a:t>
            </a:r>
            <a:r>
              <a:rPr sz="2800" dirty="0">
                <a:latin typeface="Arial" panose="020B0604020202020204" pitchFamily="34" charset="0"/>
                <a:cs typeface="Times New Roman" panose="02020603050405020304" pitchFamily="18" charset="0"/>
              </a:rPr>
              <a:t> đấu tranh trên lĩnh vực báo chí</a:t>
            </a:r>
            <a:endParaRPr sz="2800" dirty="0">
              <a:latin typeface="Arial" panose="020B0604020202020204" pitchFamily="34" charset="0"/>
            </a:endParaRPr>
          </a:p>
          <a:p>
            <a:pPr algn="just" eaLnBrk="0" hangingPunct="0">
              <a:lnSpc>
                <a:spcPct val="140000"/>
              </a:lnSpc>
            </a:pPr>
            <a:r>
              <a:rPr sz="2800" dirty="0">
                <a:latin typeface="Arial" panose="020B0604020202020204" pitchFamily="34" charset="0"/>
                <a:cs typeface="Times New Roman" panose="02020603050405020304" pitchFamily="18" charset="0"/>
              </a:rPr>
              <a:t>D. Đấu tranh đòi quyền lợi kinh tế</a:t>
            </a:r>
            <a:endParaRPr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charRg st="0" end="75"/>
                                            </p:txEl>
                                          </p:spTgt>
                                        </p:tgtEl>
                                        <p:attrNameLst>
                                          <p:attrName>style.visibility</p:attrName>
                                        </p:attrNameLst>
                                      </p:cBhvr>
                                      <p:to>
                                        <p:strVal val="visible"/>
                                      </p:to>
                                    </p:set>
                                    <p:animEffect transition="in" filter="box(in)">
                                      <p:cBhvr>
                                        <p:cTn id="7" dur="500"/>
                                        <p:tgtEl>
                                          <p:spTgt spid="4">
                                            <p:txEl>
                                              <p:charRg st="0" end="75"/>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charRg st="75" end="99"/>
                                            </p:txEl>
                                          </p:spTgt>
                                        </p:tgtEl>
                                        <p:attrNameLst>
                                          <p:attrName>style.visibility</p:attrName>
                                        </p:attrNameLst>
                                      </p:cBhvr>
                                      <p:to>
                                        <p:strVal val="visible"/>
                                      </p:to>
                                    </p:set>
                                    <p:animEffect transition="in" filter="box(in)">
                                      <p:cBhvr>
                                        <p:cTn id="10" dur="500"/>
                                        <p:tgtEl>
                                          <p:spTgt spid="4">
                                            <p:txEl>
                                              <p:charRg st="75" end="99"/>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charRg st="99" end="139"/>
                                            </p:txEl>
                                          </p:spTgt>
                                        </p:tgtEl>
                                        <p:attrNameLst>
                                          <p:attrName>style.visibility</p:attrName>
                                        </p:attrNameLst>
                                      </p:cBhvr>
                                      <p:to>
                                        <p:strVal val="visible"/>
                                      </p:to>
                                    </p:set>
                                    <p:animEffect transition="in" filter="box(in)">
                                      <p:cBhvr>
                                        <p:cTn id="13" dur="500"/>
                                        <p:tgtEl>
                                          <p:spTgt spid="4">
                                            <p:txEl>
                                              <p:charRg st="99" end="139"/>
                                            </p:txEl>
                                          </p:spTgt>
                                        </p:tgtEl>
                                      </p:cBhvr>
                                    </p:animEffect>
                                  </p:childTnLst>
                                </p:cTn>
                              </p:par>
                              <p:par>
                                <p:cTn id="14" presetID="4" presetClass="entr" presetSubtype="16" fill="hold" grpId="0" nodeType="withEffect">
                                  <p:stCondLst>
                                    <p:cond delay="0"/>
                                  </p:stCondLst>
                                  <p:iterate type="lt">
                                    <p:tmPct val="0"/>
                                  </p:iterate>
                                  <p:childTnLst>
                                    <p:set>
                                      <p:cBhvr>
                                        <p:cTn id="15" dur="1" fill="hold">
                                          <p:stCondLst>
                                            <p:cond delay="0"/>
                                          </p:stCondLst>
                                        </p:cTn>
                                        <p:tgtEl>
                                          <p:spTgt spid="4">
                                            <p:txEl>
                                              <p:charRg st="139" end="199"/>
                                            </p:txEl>
                                          </p:spTgt>
                                        </p:tgtEl>
                                        <p:attrNameLst>
                                          <p:attrName>style.visibility</p:attrName>
                                        </p:attrNameLst>
                                      </p:cBhvr>
                                      <p:to>
                                        <p:strVal val="visible"/>
                                      </p:to>
                                    </p:set>
                                    <p:animEffect transition="in" filter="box(in)">
                                      <p:cBhvr>
                                        <p:cTn id="16" dur="500"/>
                                        <p:tgtEl>
                                          <p:spTgt spid="4">
                                            <p:txEl>
                                              <p:charRg st="139" end="199"/>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charRg st="199" end="234"/>
                                            </p:txEl>
                                          </p:spTgt>
                                        </p:tgtEl>
                                        <p:attrNameLst>
                                          <p:attrName>style.visibility</p:attrName>
                                        </p:attrNameLst>
                                      </p:cBhvr>
                                      <p:to>
                                        <p:strVal val="visible"/>
                                      </p:to>
                                    </p:set>
                                    <p:animEffect transition="in" filter="box(in)">
                                      <p:cBhvr>
                                        <p:cTn id="19" dur="500"/>
                                        <p:tgtEl>
                                          <p:spTgt spid="4">
                                            <p:txEl>
                                              <p:charRg st="199" end="23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mph" presetSubtype="1" nodeType="clickEffect">
                                  <p:stCondLst>
                                    <p:cond delay="0"/>
                                  </p:stCondLst>
                                  <p:iterate type="lt">
                                    <p:tmAbs val="0"/>
                                  </p:iterate>
                                  <p:childTnLst>
                                    <p:set>
                                      <p:cBhvr override="childStyle">
                                        <p:cTn id="23" dur="indefinite"/>
                                        <p:tgtEl>
                                          <p:spTgt spid="4">
                                            <p:txEl>
                                              <p:charRg st="139" end="199"/>
                                            </p:txEl>
                                          </p:spTgt>
                                        </p:tgtEl>
                                        <p:attrNameLst>
                                          <p:attrName>style.fontStyle</p:attrName>
                                        </p:attrNameLst>
                                      </p:cBhvr>
                                      <p:to>
                                        <p:strVal val="normal"/>
                                      </p:to>
                                    </p:set>
                                    <p:set>
                                      <p:cBhvr override="childStyle">
                                        <p:cTn id="24" dur="indefinite"/>
                                        <p:tgtEl>
                                          <p:spTgt spid="4">
                                            <p:txEl>
                                              <p:charRg st="139" end="199"/>
                                            </p:txEl>
                                          </p:spTgt>
                                        </p:tgtEl>
                                        <p:attrNameLst>
                                          <p:attrName>style.fontWeight</p:attrName>
                                        </p:attrNameLst>
                                      </p:cBhvr>
                                      <p:to>
                                        <p:strVal val="bold"/>
                                      </p:to>
                                    </p:set>
                                    <p:set>
                                      <p:cBhvr override="childStyle">
                                        <p:cTn id="25" dur="indefinite"/>
                                        <p:tgtEl>
                                          <p:spTgt spid="4">
                                            <p:txEl>
                                              <p:charRg st="139" end="199"/>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Rectangle 2"/>
          <p:cNvSpPr/>
          <p:nvPr/>
        </p:nvSpPr>
        <p:spPr>
          <a:xfrm>
            <a:off x="533400" y="282258"/>
            <a:ext cx="7861300" cy="6292850"/>
          </a:xfrm>
          <a:prstGeom prst="rect">
            <a:avLst/>
          </a:prstGeom>
          <a:noFill/>
          <a:ln w="9525">
            <a:noFill/>
          </a:ln>
        </p:spPr>
        <p:txBody>
          <a:bodyPr wrap="square" anchor="ctr" anchorCtr="0">
            <a:spAutoFit/>
          </a:bodyPr>
          <a:p>
            <a:pPr algn="just" eaLnBrk="0" hangingPunct="0">
              <a:lnSpc>
                <a:spcPct val="120000"/>
              </a:lnSpc>
            </a:pPr>
            <a:r>
              <a:rPr sz="2800" b="1" i="1" dirty="0">
                <a:solidFill>
                  <a:srgbClr val="003366"/>
                </a:solidFill>
                <a:latin typeface="Arial" panose="020B0604020202020204" pitchFamily="34" charset="0"/>
                <a:cs typeface="Times New Roman" panose="02020603050405020304" pitchFamily="18" charset="0"/>
              </a:rPr>
              <a:t>Câu 5: Nhiệm vụ cụ thể của CM Đông Dương trong những năm 1936-1939 được Đảng ta xác định</a:t>
            </a:r>
            <a:endParaRPr sz="2800" dirty="0">
              <a:solidFill>
                <a:srgbClr val="003366"/>
              </a:solidFill>
              <a:latin typeface="Arial" panose="020B0604020202020204" pitchFamily="34" charset="0"/>
            </a:endParaRPr>
          </a:p>
          <a:p>
            <a:pPr algn="just" eaLnBrk="0" hangingPunct="0">
              <a:lnSpc>
                <a:spcPct val="120000"/>
              </a:lnSpc>
            </a:pPr>
            <a:r>
              <a:rPr sz="2800" dirty="0">
                <a:solidFill>
                  <a:srgbClr val="003366"/>
                </a:solidFill>
                <a:latin typeface="Arial" panose="020B0604020202020204" pitchFamily="34" charset="0"/>
                <a:cs typeface="Times New Roman" panose="02020603050405020304" pitchFamily="18" charset="0"/>
              </a:rPr>
              <a:t>A. Thực hiện đồng thời 2 nhiệm vụ chiến lược l</a:t>
            </a:r>
            <a:r>
              <a:rPr sz="2800" dirty="0">
                <a:solidFill>
                  <a:srgbClr val="003366"/>
                </a:solidFill>
                <a:latin typeface="Arial" panose="020B0604020202020204" pitchFamily="34" charset="0"/>
                <a:ea typeface="Times New Roman" panose="02020603050405020304" pitchFamily="18" charset="0"/>
              </a:rPr>
              <a:t>à</a:t>
            </a:r>
            <a:r>
              <a:rPr sz="2800" dirty="0">
                <a:solidFill>
                  <a:srgbClr val="003366"/>
                </a:solidFill>
                <a:latin typeface="Arial" panose="020B0604020202020204" pitchFamily="34" charset="0"/>
                <a:cs typeface="Times New Roman" panose="02020603050405020304" pitchFamily="18" charset="0"/>
              </a:rPr>
              <a:t> chống đế quốc v</a:t>
            </a:r>
            <a:r>
              <a:rPr sz="2800" dirty="0">
                <a:solidFill>
                  <a:srgbClr val="003366"/>
                </a:solidFill>
                <a:latin typeface="Arial" panose="020B0604020202020204" pitchFamily="34" charset="0"/>
                <a:ea typeface="Times New Roman" panose="02020603050405020304" pitchFamily="18" charset="0"/>
              </a:rPr>
              <a:t>à</a:t>
            </a:r>
            <a:r>
              <a:rPr sz="2800" dirty="0">
                <a:solidFill>
                  <a:srgbClr val="003366"/>
                </a:solidFill>
                <a:latin typeface="Arial" panose="020B0604020202020204" pitchFamily="34" charset="0"/>
                <a:cs typeface="Times New Roman" panose="02020603050405020304" pitchFamily="18" charset="0"/>
              </a:rPr>
              <a:t> phong kiến</a:t>
            </a:r>
            <a:endParaRPr sz="2800" dirty="0">
              <a:solidFill>
                <a:srgbClr val="003366"/>
              </a:solidFill>
              <a:latin typeface="Arial" panose="020B0604020202020204" pitchFamily="34" charset="0"/>
            </a:endParaRPr>
          </a:p>
          <a:p>
            <a:pPr algn="just" eaLnBrk="0" hangingPunct="0">
              <a:lnSpc>
                <a:spcPct val="120000"/>
              </a:lnSpc>
            </a:pPr>
            <a:r>
              <a:rPr sz="2800" dirty="0">
                <a:solidFill>
                  <a:srgbClr val="003366"/>
                </a:solidFill>
                <a:latin typeface="Arial" panose="020B0604020202020204" pitchFamily="34" charset="0"/>
                <a:cs typeface="Times New Roman" panose="02020603050405020304" pitchFamily="18" charset="0"/>
              </a:rPr>
              <a:t>B. Chống chủ nghĩa phát xít, chống đế quốc Pháp xâm lược</a:t>
            </a:r>
            <a:endParaRPr sz="2800" dirty="0">
              <a:solidFill>
                <a:srgbClr val="003366"/>
              </a:solidFill>
              <a:latin typeface="Arial" panose="020B0604020202020204" pitchFamily="34" charset="0"/>
            </a:endParaRPr>
          </a:p>
          <a:p>
            <a:pPr algn="just" eaLnBrk="0" hangingPunct="0">
              <a:lnSpc>
                <a:spcPct val="120000"/>
              </a:lnSpc>
            </a:pPr>
            <a:r>
              <a:rPr sz="2800" dirty="0">
                <a:solidFill>
                  <a:srgbClr val="003366"/>
                </a:solidFill>
                <a:latin typeface="Arial" panose="020B0604020202020204" pitchFamily="34" charset="0"/>
                <a:cs typeface="Times New Roman" panose="02020603050405020304" pitchFamily="18" charset="0"/>
              </a:rPr>
              <a:t>C. Chống chế độ phản động thuộc địa, chống phát xít, chống chiến tranh, đòi các quyền tự do, dân chủ, cơm áo, hòa bình</a:t>
            </a:r>
            <a:endParaRPr sz="2800" dirty="0">
              <a:solidFill>
                <a:srgbClr val="003366"/>
              </a:solidFill>
              <a:latin typeface="Arial" panose="020B0604020202020204" pitchFamily="34" charset="0"/>
            </a:endParaRPr>
          </a:p>
          <a:p>
            <a:pPr algn="just" eaLnBrk="0" hangingPunct="0">
              <a:lnSpc>
                <a:spcPct val="120000"/>
              </a:lnSpc>
            </a:pPr>
            <a:r>
              <a:rPr sz="2800" dirty="0">
                <a:solidFill>
                  <a:srgbClr val="003366"/>
                </a:solidFill>
                <a:latin typeface="Arial" panose="020B0604020202020204" pitchFamily="34" charset="0"/>
                <a:cs typeface="Times New Roman" panose="02020603050405020304" pitchFamily="18" charset="0"/>
              </a:rPr>
              <a:t>D. Chống đế quốc Pháp v</a:t>
            </a:r>
            <a:r>
              <a:rPr sz="2800" dirty="0">
                <a:solidFill>
                  <a:srgbClr val="003366"/>
                </a:solidFill>
                <a:latin typeface="Arial" panose="020B0604020202020204" pitchFamily="34" charset="0"/>
                <a:ea typeface="Times New Roman" panose="02020603050405020304" pitchFamily="18" charset="0"/>
              </a:rPr>
              <a:t>à</a:t>
            </a:r>
            <a:r>
              <a:rPr sz="2800" dirty="0">
                <a:solidFill>
                  <a:srgbClr val="003366"/>
                </a:solidFill>
                <a:latin typeface="Arial" panose="020B0604020202020204" pitchFamily="34" charset="0"/>
                <a:cs typeface="Times New Roman" panose="02020603050405020304" pitchFamily="18" charset="0"/>
              </a:rPr>
              <a:t> tay sai phản động đòi tự do dân chủ</a:t>
            </a:r>
            <a:endParaRPr sz="2800" dirty="0">
              <a:solidFill>
                <a:srgbClr val="00336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xEl>
                                              <p:charRg st="0" end="89"/>
                                            </p:txEl>
                                          </p:spTgt>
                                        </p:tgtEl>
                                        <p:attrNameLst>
                                          <p:attrName>style.visibility</p:attrName>
                                        </p:attrNameLst>
                                      </p:cBhvr>
                                      <p:to>
                                        <p:strVal val="visible"/>
                                      </p:to>
                                    </p:set>
                                    <p:animEffect transition="in" filter="blinds(horizontal)">
                                      <p:cBhvr>
                                        <p:cTn id="7" dur="500"/>
                                        <p:tgtEl>
                                          <p:spTgt spid="43011">
                                            <p:txEl>
                                              <p:charRg st="0" end="89"/>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011">
                                            <p:txEl>
                                              <p:charRg st="89" end="165"/>
                                            </p:txEl>
                                          </p:spTgt>
                                        </p:tgtEl>
                                        <p:attrNameLst>
                                          <p:attrName>style.visibility</p:attrName>
                                        </p:attrNameLst>
                                      </p:cBhvr>
                                      <p:to>
                                        <p:strVal val="visible"/>
                                      </p:to>
                                    </p:set>
                                    <p:animEffect transition="in" filter="blinds(horizontal)">
                                      <p:cBhvr>
                                        <p:cTn id="10" dur="500"/>
                                        <p:tgtEl>
                                          <p:spTgt spid="43011">
                                            <p:txEl>
                                              <p:charRg st="89" end="165"/>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011">
                                            <p:txEl>
                                              <p:charRg st="165" end="222"/>
                                            </p:txEl>
                                          </p:spTgt>
                                        </p:tgtEl>
                                        <p:attrNameLst>
                                          <p:attrName>style.visibility</p:attrName>
                                        </p:attrNameLst>
                                      </p:cBhvr>
                                      <p:to>
                                        <p:strVal val="visible"/>
                                      </p:to>
                                    </p:set>
                                    <p:animEffect transition="in" filter="blinds(horizontal)">
                                      <p:cBhvr>
                                        <p:cTn id="13" dur="500"/>
                                        <p:tgtEl>
                                          <p:spTgt spid="43011">
                                            <p:txEl>
                                              <p:charRg st="165" end="222"/>
                                            </p:txEl>
                                          </p:spTgt>
                                        </p:tgtEl>
                                      </p:cBhvr>
                                    </p:animEffect>
                                  </p:childTnLst>
                                </p:cTn>
                              </p:par>
                              <p:par>
                                <p:cTn id="14" presetID="3" presetClass="entr" presetSubtype="10" fill="hold" grpId="0" nodeType="withEffect">
                                  <p:stCondLst>
                                    <p:cond delay="0"/>
                                  </p:stCondLst>
                                  <p:iterate type="lt">
                                    <p:tmPct val="0"/>
                                  </p:iterate>
                                  <p:childTnLst>
                                    <p:set>
                                      <p:cBhvr>
                                        <p:cTn id="15" dur="1" fill="hold">
                                          <p:stCondLst>
                                            <p:cond delay="0"/>
                                          </p:stCondLst>
                                        </p:cTn>
                                        <p:tgtEl>
                                          <p:spTgt spid="43011">
                                            <p:txEl>
                                              <p:charRg st="222" end="341"/>
                                            </p:txEl>
                                          </p:spTgt>
                                        </p:tgtEl>
                                        <p:attrNameLst>
                                          <p:attrName>style.visibility</p:attrName>
                                        </p:attrNameLst>
                                      </p:cBhvr>
                                      <p:to>
                                        <p:strVal val="visible"/>
                                      </p:to>
                                    </p:set>
                                    <p:animEffect transition="in" filter="blinds(horizontal)">
                                      <p:cBhvr>
                                        <p:cTn id="16" dur="500"/>
                                        <p:tgtEl>
                                          <p:spTgt spid="43011">
                                            <p:txEl>
                                              <p:charRg st="222" end="34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3011">
                                            <p:txEl>
                                              <p:charRg st="341" end="402"/>
                                            </p:txEl>
                                          </p:spTgt>
                                        </p:tgtEl>
                                        <p:attrNameLst>
                                          <p:attrName>style.visibility</p:attrName>
                                        </p:attrNameLst>
                                      </p:cBhvr>
                                      <p:to>
                                        <p:strVal val="visible"/>
                                      </p:to>
                                    </p:set>
                                    <p:animEffect transition="in" filter="blinds(horizontal)">
                                      <p:cBhvr>
                                        <p:cTn id="19" dur="500"/>
                                        <p:tgtEl>
                                          <p:spTgt spid="43011">
                                            <p:txEl>
                                              <p:charRg st="341" end="40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mph" presetSubtype="0" fill="hold" nodeType="clickEffect">
                                  <p:stCondLst>
                                    <p:cond delay="0"/>
                                  </p:stCondLst>
                                  <p:iterate type="lt">
                                    <p:tmPct val="4000"/>
                                  </p:iterate>
                                  <p:childTnLst>
                                    <p:set>
                                      <p:cBhvr override="childStyle">
                                        <p:cTn id="23" dur="500" fill="hold"/>
                                        <p:tgtEl>
                                          <p:spTgt spid="43011">
                                            <p:txEl>
                                              <p:charRg st="222" end="34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Oval 2"/>
          <p:cNvSpPr/>
          <p:nvPr/>
        </p:nvSpPr>
        <p:spPr>
          <a:xfrm>
            <a:off x="3657600" y="152400"/>
            <a:ext cx="1295400" cy="7620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b="1" u="sng" dirty="0">
                <a:solidFill>
                  <a:schemeClr val="hlink"/>
                </a:solidFill>
                <a:latin typeface="Arial" panose="020B0604020202020204" pitchFamily="34" charset="0"/>
              </a:rPr>
              <a:t>BÀI 15</a:t>
            </a:r>
            <a:endParaRPr b="1" u="sng" dirty="0">
              <a:solidFill>
                <a:schemeClr val="hlink"/>
              </a:solidFill>
              <a:latin typeface="Arial" panose="020B0604020202020204" pitchFamily="34" charset="0"/>
            </a:endParaRPr>
          </a:p>
        </p:txBody>
      </p:sp>
      <p:sp>
        <p:nvSpPr>
          <p:cNvPr id="8195" name="Text Box 3"/>
          <p:cNvSpPr txBox="1"/>
          <p:nvPr/>
        </p:nvSpPr>
        <p:spPr>
          <a:xfrm>
            <a:off x="1066800" y="9144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8196" name="Text Box 4"/>
          <p:cNvSpPr txBox="1"/>
          <p:nvPr/>
        </p:nvSpPr>
        <p:spPr>
          <a:xfrm>
            <a:off x="381000" y="1371600"/>
            <a:ext cx="7848600" cy="457200"/>
          </a:xfrm>
          <a:prstGeom prst="rect">
            <a:avLst/>
          </a:prstGeom>
          <a:noFill/>
          <a:ln w="9525">
            <a:noFill/>
          </a:ln>
        </p:spPr>
        <p:txBody>
          <a:bodyPr>
            <a:spAutoFit/>
          </a:bodyPr>
          <a:p>
            <a:pPr>
              <a:spcBef>
                <a:spcPct val="50000"/>
              </a:spcBef>
            </a:pPr>
            <a:r>
              <a:rPr sz="2400" b="1" dirty="0">
                <a:solidFill>
                  <a:srgbClr val="0000CC"/>
                </a:solidFill>
                <a:latin typeface="Times New Roman" panose="02020603050405020304" pitchFamily="18" charset="0"/>
              </a:rPr>
              <a:t>I- </a:t>
            </a:r>
            <a:r>
              <a:rPr sz="2400" b="1" u="sng" dirty="0">
                <a:solidFill>
                  <a:srgbClr val="0000CC"/>
                </a:solidFill>
                <a:latin typeface="Times New Roman" panose="02020603050405020304" pitchFamily="18" charset="0"/>
              </a:rPr>
              <a:t>TÌNH HÌNH THẾ GIỚI VÀ TRONG NƯỚC</a:t>
            </a:r>
            <a:endParaRPr sz="2400" b="1" u="sng" dirty="0">
              <a:solidFill>
                <a:srgbClr val="0000CC"/>
              </a:solidFill>
              <a:latin typeface="Times New Roman" panose="02020603050405020304" pitchFamily="18" charset="0"/>
            </a:endParaRPr>
          </a:p>
        </p:txBody>
      </p:sp>
      <p:sp>
        <p:nvSpPr>
          <p:cNvPr id="8197" name="Text Box 5"/>
          <p:cNvSpPr txBox="1"/>
          <p:nvPr/>
        </p:nvSpPr>
        <p:spPr>
          <a:xfrm>
            <a:off x="381000" y="1828800"/>
            <a:ext cx="35052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1</a:t>
            </a:r>
            <a:r>
              <a:rPr lang="en-US" sz="2800" b="1" dirty="0">
                <a:solidFill>
                  <a:schemeClr val="hlink"/>
                </a:solidFill>
                <a:latin typeface="Times New Roman" panose="02020603050405020304" pitchFamily="18" charset="0"/>
              </a:rPr>
              <a:t>.</a:t>
            </a:r>
            <a:r>
              <a:rPr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Tình hình thế giới</a:t>
            </a:r>
            <a:endParaRPr sz="2800" b="1" u="sng" dirty="0">
              <a:solidFill>
                <a:schemeClr val="hlink"/>
              </a:solidFill>
              <a:latin typeface="Times New Roman" panose="02020603050405020304" pitchFamily="18" charset="0"/>
            </a:endParaRPr>
          </a:p>
        </p:txBody>
      </p:sp>
      <p:sp>
        <p:nvSpPr>
          <p:cNvPr id="8198" name="Text Box 6"/>
          <p:cNvSpPr txBox="1"/>
          <p:nvPr/>
        </p:nvSpPr>
        <p:spPr>
          <a:xfrm>
            <a:off x="0" y="2362200"/>
            <a:ext cx="9144000" cy="1570038"/>
          </a:xfrm>
          <a:prstGeom prst="rect">
            <a:avLst/>
          </a:prstGeom>
          <a:noFill/>
          <a:ln w="9525">
            <a:noFill/>
          </a:ln>
        </p:spPr>
        <p:txBody>
          <a:bodyPr>
            <a:spAutoFit/>
          </a:bodyPr>
          <a:p>
            <a:pPr algn="just">
              <a:spcBef>
                <a:spcPct val="50000"/>
              </a:spcBef>
            </a:pPr>
            <a:r>
              <a:rPr sz="3200" dirty="0">
                <a:latin typeface="Times New Roman" panose="02020603050405020304" pitchFamily="18" charset="0"/>
              </a:rPr>
              <a:t>- Đầu những năm 30, thế kỉ XX chủ nghĩa phát xít cầm quyền ở Đức, Ý, Nhật Bản chạy đua vũ trang, chuẩn bị chiến tranh thế giới.</a:t>
            </a:r>
            <a:endParaRPr sz="3200" dirty="0">
              <a:latin typeface="Times New Roman" panose="02020603050405020304" pitchFamily="18" charset="0"/>
            </a:endParaRPr>
          </a:p>
        </p:txBody>
      </p:sp>
      <p:sp>
        <p:nvSpPr>
          <p:cNvPr id="106503" name="Text Box 7"/>
          <p:cNvSpPr txBox="1"/>
          <p:nvPr/>
        </p:nvSpPr>
        <p:spPr>
          <a:xfrm>
            <a:off x="0" y="3886200"/>
            <a:ext cx="9144000" cy="1570038"/>
          </a:xfrm>
          <a:prstGeom prst="rect">
            <a:avLst/>
          </a:prstGeom>
          <a:noFill/>
          <a:ln w="9525">
            <a:noFill/>
          </a:ln>
        </p:spPr>
        <p:txBody>
          <a:bodyPr>
            <a:spAutoFit/>
          </a:bodyPr>
          <a:p>
            <a:pPr>
              <a:spcBef>
                <a:spcPct val="50000"/>
              </a:spcBef>
            </a:pPr>
            <a:r>
              <a:rPr sz="3200" dirty="0">
                <a:latin typeface="Times New Roman" panose="02020603050405020304" pitchFamily="18" charset="0"/>
              </a:rPr>
              <a:t>- Tháng 7-1935, Đại hội Quốc tế Cộng sản lần thứ VII xác định nhiệm vụ chống chủ nghĩa phát xít, thành lập Mặt trận nhân dân…</a:t>
            </a:r>
            <a:endParaRPr sz="3200" dirty="0">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6503"/>
                                        </p:tgtEl>
                                        <p:attrNameLst>
                                          <p:attrName>style.visibility</p:attrName>
                                        </p:attrNameLst>
                                      </p:cBhvr>
                                      <p:to>
                                        <p:strVal val="visible"/>
                                      </p:to>
                                    </p:set>
                                    <p:anim calcmode="discrete" valueType="clr">
                                      <p:cBhvr override="childStyle">
                                        <p:cTn id="7" dur="80"/>
                                        <p:tgtEl>
                                          <p:spTgt spid="1065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503"/>
                                        </p:tgtEl>
                                        <p:attrNameLst>
                                          <p:attrName>fillcolor</p:attrName>
                                        </p:attrNameLst>
                                      </p:cBhvr>
                                      <p:tavLst>
                                        <p:tav tm="0">
                                          <p:val>
                                            <p:clrVal>
                                              <a:schemeClr val="accent2"/>
                                            </p:clrVal>
                                          </p:val>
                                        </p:tav>
                                        <p:tav tm="50000">
                                          <p:val>
                                            <p:clrVal>
                                              <a:schemeClr val="hlink"/>
                                            </p:clrVal>
                                          </p:val>
                                        </p:tav>
                                      </p:tavLst>
                                    </p:anim>
                                    <p:set>
                                      <p:cBhvr>
                                        <p:cTn id="9" dur="80"/>
                                        <p:tgtEl>
                                          <p:spTgt spid="1065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31" descr="IMG_0568"/>
          <p:cNvPicPr>
            <a:picLocks noChangeAspect="1"/>
          </p:cNvPicPr>
          <p:nvPr/>
        </p:nvPicPr>
        <p:blipFill>
          <a:blip r:embed="rId1"/>
          <a:srcRect l="4286" t="3203" r="6859" b="9151"/>
          <a:stretch>
            <a:fillRect/>
          </a:stretch>
        </p:blipFill>
        <p:spPr>
          <a:xfrm>
            <a:off x="990600" y="1600200"/>
            <a:ext cx="2941638" cy="3505200"/>
          </a:xfrm>
          <a:prstGeom prst="rect">
            <a:avLst/>
          </a:prstGeom>
          <a:noFill/>
          <a:ln w="9525" cap="flat" cmpd="sng">
            <a:solidFill>
              <a:srgbClr val="FF0000"/>
            </a:solidFill>
            <a:prstDash val="solid"/>
            <a:miter/>
            <a:headEnd type="none" w="med" len="med"/>
            <a:tailEnd type="none" w="med" len="med"/>
          </a:ln>
        </p:spPr>
      </p:pic>
      <p:sp>
        <p:nvSpPr>
          <p:cNvPr id="9219" name="Text Box 36"/>
          <p:cNvSpPr txBox="1"/>
          <p:nvPr/>
        </p:nvSpPr>
        <p:spPr>
          <a:xfrm>
            <a:off x="1600200" y="5257800"/>
            <a:ext cx="1981200" cy="457200"/>
          </a:xfrm>
          <a:prstGeom prst="rect">
            <a:avLst/>
          </a:prstGeom>
          <a:noFill/>
          <a:ln w="9525">
            <a:noFill/>
          </a:ln>
        </p:spPr>
        <p:txBody>
          <a:bodyPr>
            <a:spAutoFit/>
          </a:bodyPr>
          <a:p>
            <a:pPr algn="ctr"/>
            <a:r>
              <a:rPr lang="vi-VN" altLang="x-none" sz="2400" b="1" dirty="0">
                <a:solidFill>
                  <a:schemeClr val="hlink"/>
                </a:solidFill>
                <a:latin typeface="Arial" panose="020B0604020202020204" pitchFamily="34" charset="0"/>
              </a:rPr>
              <a:t>G.Đimitơrốp</a:t>
            </a:r>
            <a:endParaRPr sz="2400" dirty="0">
              <a:solidFill>
                <a:schemeClr val="hlink"/>
              </a:solidFill>
              <a:latin typeface="Arial" panose="020B0604020202020204" pitchFamily="34" charset="0"/>
            </a:endParaRPr>
          </a:p>
        </p:txBody>
      </p:sp>
      <p:sp>
        <p:nvSpPr>
          <p:cNvPr id="9220" name="Text Box 37"/>
          <p:cNvSpPr txBox="1"/>
          <p:nvPr/>
        </p:nvSpPr>
        <p:spPr>
          <a:xfrm>
            <a:off x="990600" y="533400"/>
            <a:ext cx="6781800" cy="830263"/>
          </a:xfrm>
          <a:prstGeom prst="rect">
            <a:avLst/>
          </a:prstGeom>
          <a:noFill/>
          <a:ln w="9525">
            <a:noFill/>
          </a:ln>
        </p:spPr>
        <p:txBody>
          <a:bodyPr>
            <a:spAutoFit/>
          </a:bodyPr>
          <a:p>
            <a:pPr algn="ctr">
              <a:spcBef>
                <a:spcPct val="50000"/>
              </a:spcBef>
            </a:pPr>
            <a:r>
              <a:rPr sz="2400" dirty="0">
                <a:solidFill>
                  <a:schemeClr val="hlink"/>
                </a:solidFill>
                <a:latin typeface="Arial" panose="020B0604020202020204" pitchFamily="34" charset="0"/>
              </a:rPr>
              <a:t> </a:t>
            </a:r>
            <a:r>
              <a:rPr sz="2400" b="1" dirty="0">
                <a:solidFill>
                  <a:schemeClr val="hlink"/>
                </a:solidFill>
                <a:latin typeface="Times New Roman" panose="02020603050405020304" pitchFamily="18" charset="0"/>
                <a:cs typeface="Times New Roman" panose="02020603050405020304" pitchFamily="18" charset="0"/>
              </a:rPr>
              <a:t>Đại hội Quốc tế Cộng sản lần thứ VII tại Mátxcơva Tháng 7-1935</a:t>
            </a:r>
            <a:endParaRPr sz="2400" b="1" dirty="0">
              <a:solidFill>
                <a:schemeClr val="hlink"/>
              </a:solidFill>
              <a:latin typeface="Times New Roman" panose="02020603050405020304" pitchFamily="18" charset="0"/>
              <a:ea typeface="Times New Roman" panose="02020603050405020304" pitchFamily="18" charset="0"/>
            </a:endParaRPr>
          </a:p>
        </p:txBody>
      </p:sp>
      <p:pic>
        <p:nvPicPr>
          <p:cNvPr id="9221" name="Picture 38" descr="LeHongPhong1"/>
          <p:cNvPicPr>
            <a:picLocks noChangeAspect="1"/>
          </p:cNvPicPr>
          <p:nvPr/>
        </p:nvPicPr>
        <p:blipFill>
          <a:blip r:embed="rId2"/>
          <a:stretch>
            <a:fillRect/>
          </a:stretch>
        </p:blipFill>
        <p:spPr>
          <a:xfrm>
            <a:off x="5029200" y="1600200"/>
            <a:ext cx="3154363" cy="3505200"/>
          </a:xfrm>
          <a:prstGeom prst="rect">
            <a:avLst/>
          </a:prstGeom>
          <a:noFill/>
          <a:ln w="9525" cap="flat" cmpd="sng">
            <a:solidFill>
              <a:srgbClr val="FF0000"/>
            </a:solidFill>
            <a:prstDash val="solid"/>
            <a:miter/>
            <a:headEnd type="none" w="med" len="med"/>
            <a:tailEnd type="none" w="med" len="med"/>
          </a:ln>
        </p:spPr>
      </p:pic>
      <p:sp>
        <p:nvSpPr>
          <p:cNvPr id="9222" name="Text Box 39"/>
          <p:cNvSpPr txBox="1"/>
          <p:nvPr/>
        </p:nvSpPr>
        <p:spPr>
          <a:xfrm>
            <a:off x="5181600" y="5181600"/>
            <a:ext cx="2667000" cy="396875"/>
          </a:xfrm>
          <a:prstGeom prst="rect">
            <a:avLst/>
          </a:prstGeom>
          <a:noFill/>
          <a:ln w="9525">
            <a:noFill/>
          </a:ln>
        </p:spPr>
        <p:txBody>
          <a:bodyPr>
            <a:spAutoFit/>
          </a:bodyPr>
          <a:p>
            <a:pPr>
              <a:spcBef>
                <a:spcPct val="50000"/>
              </a:spcBef>
            </a:pPr>
            <a:r>
              <a:rPr sz="2000" b="1" dirty="0">
                <a:solidFill>
                  <a:schemeClr val="hlink"/>
                </a:solidFill>
                <a:latin typeface="Arial" panose="020B0604020202020204" pitchFamily="34" charset="0"/>
              </a:rPr>
              <a:t>Lê Hồng Phong</a:t>
            </a:r>
            <a:endParaRPr sz="2000" b="1" dirty="0">
              <a:solidFill>
                <a:schemeClr val="hlink"/>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Oval 2"/>
          <p:cNvSpPr/>
          <p:nvPr/>
        </p:nvSpPr>
        <p:spPr>
          <a:xfrm>
            <a:off x="3733800" y="152400"/>
            <a:ext cx="1295400" cy="7620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algn="ctr" eaLnBrk="0" hangingPunct="0"/>
            <a:r>
              <a:rPr b="1" u="sng" dirty="0">
                <a:solidFill>
                  <a:schemeClr val="hlink"/>
                </a:solidFill>
                <a:latin typeface="Arial" panose="020B0604020202020204" pitchFamily="34" charset="0"/>
              </a:rPr>
              <a:t>BÀI 15</a:t>
            </a:r>
            <a:endParaRPr b="1" u="sng" dirty="0">
              <a:solidFill>
                <a:schemeClr val="hlink"/>
              </a:solidFill>
              <a:latin typeface="Arial" panose="020B0604020202020204" pitchFamily="34" charset="0"/>
            </a:endParaRPr>
          </a:p>
        </p:txBody>
      </p:sp>
      <p:sp>
        <p:nvSpPr>
          <p:cNvPr id="10243" name="Text Box 3"/>
          <p:cNvSpPr txBox="1"/>
          <p:nvPr/>
        </p:nvSpPr>
        <p:spPr>
          <a:xfrm>
            <a:off x="1219200" y="914400"/>
            <a:ext cx="6781800" cy="519113"/>
          </a:xfrm>
          <a:prstGeom prst="rect">
            <a:avLst/>
          </a:prstGeom>
          <a:noFill/>
          <a:ln w="9525">
            <a:noFill/>
          </a:ln>
        </p:spPr>
        <p:txBody>
          <a:bodyPr>
            <a:spAutoFit/>
          </a:bodyPr>
          <a:p>
            <a:pPr>
              <a:spcBef>
                <a:spcPct val="50000"/>
              </a:spcBef>
            </a:pPr>
            <a:r>
              <a:rPr sz="2800" b="1" dirty="0">
                <a:solidFill>
                  <a:srgbClr val="000099"/>
                </a:solidFill>
                <a:latin typeface="Arial" panose="020B0604020202020204" pitchFamily="34" charset="0"/>
              </a:rPr>
              <a:t>PHONG TRÀO DÂN CHỦ 1936 - 1939</a:t>
            </a:r>
            <a:endParaRPr sz="2800" b="1" dirty="0">
              <a:solidFill>
                <a:srgbClr val="000099"/>
              </a:solidFill>
              <a:latin typeface="Arial" panose="020B0604020202020204" pitchFamily="34" charset="0"/>
            </a:endParaRPr>
          </a:p>
        </p:txBody>
      </p:sp>
      <p:sp>
        <p:nvSpPr>
          <p:cNvPr id="10244" name="Text Box 4"/>
          <p:cNvSpPr txBox="1"/>
          <p:nvPr/>
        </p:nvSpPr>
        <p:spPr>
          <a:xfrm>
            <a:off x="381000" y="1371600"/>
            <a:ext cx="7848600" cy="457200"/>
          </a:xfrm>
          <a:prstGeom prst="rect">
            <a:avLst/>
          </a:prstGeom>
          <a:noFill/>
          <a:ln w="9525">
            <a:noFill/>
          </a:ln>
        </p:spPr>
        <p:txBody>
          <a:bodyPr>
            <a:spAutoFit/>
          </a:bodyPr>
          <a:p>
            <a:pPr>
              <a:spcBef>
                <a:spcPct val="50000"/>
              </a:spcBef>
            </a:pPr>
            <a:r>
              <a:rPr sz="2400" b="1" dirty="0">
                <a:solidFill>
                  <a:srgbClr val="0000CC"/>
                </a:solidFill>
                <a:latin typeface="Times New Roman" panose="02020603050405020304" pitchFamily="18" charset="0"/>
              </a:rPr>
              <a:t>I- </a:t>
            </a:r>
            <a:r>
              <a:rPr sz="2400" b="1" u="sng" dirty="0">
                <a:solidFill>
                  <a:srgbClr val="0000CC"/>
                </a:solidFill>
                <a:latin typeface="Times New Roman" panose="02020603050405020304" pitchFamily="18" charset="0"/>
              </a:rPr>
              <a:t>TÌNH HÌNH THẾ GIỚI VÀ TRONG NƯỚC</a:t>
            </a:r>
            <a:endParaRPr sz="2400" b="1" u="sng" dirty="0">
              <a:solidFill>
                <a:srgbClr val="0000CC"/>
              </a:solidFill>
              <a:latin typeface="Times New Roman" panose="02020603050405020304" pitchFamily="18" charset="0"/>
            </a:endParaRPr>
          </a:p>
        </p:txBody>
      </p:sp>
      <p:sp>
        <p:nvSpPr>
          <p:cNvPr id="10245" name="Text Box 5"/>
          <p:cNvSpPr txBox="1"/>
          <p:nvPr/>
        </p:nvSpPr>
        <p:spPr>
          <a:xfrm>
            <a:off x="381000" y="1828800"/>
            <a:ext cx="3505200" cy="521970"/>
          </a:xfrm>
          <a:prstGeom prst="rect">
            <a:avLst/>
          </a:prstGeom>
          <a:noFill/>
          <a:ln w="9525">
            <a:noFill/>
          </a:ln>
        </p:spPr>
        <p:txBody>
          <a:bodyPr>
            <a:spAutoFit/>
          </a:bodyPr>
          <a:p>
            <a:pPr>
              <a:spcBef>
                <a:spcPct val="50000"/>
              </a:spcBef>
            </a:pPr>
            <a:r>
              <a:rPr sz="2800" b="1" dirty="0">
                <a:solidFill>
                  <a:schemeClr val="hlink"/>
                </a:solidFill>
                <a:latin typeface="Times New Roman" panose="02020603050405020304" pitchFamily="18" charset="0"/>
              </a:rPr>
              <a:t>1</a:t>
            </a:r>
            <a:r>
              <a:rPr lang="en-US" sz="2800" b="1" dirty="0">
                <a:solidFill>
                  <a:schemeClr val="hlink"/>
                </a:solidFill>
                <a:latin typeface="Times New Roman" panose="02020603050405020304" pitchFamily="18" charset="0"/>
              </a:rPr>
              <a:t>.</a:t>
            </a:r>
            <a:r>
              <a:rPr sz="2800" b="1" dirty="0">
                <a:solidFill>
                  <a:schemeClr val="hlink"/>
                </a:solidFill>
                <a:latin typeface="Times New Roman" panose="02020603050405020304" pitchFamily="18" charset="0"/>
              </a:rPr>
              <a:t> </a:t>
            </a:r>
            <a:r>
              <a:rPr sz="2800" b="1" u="sng" dirty="0">
                <a:solidFill>
                  <a:schemeClr val="hlink"/>
                </a:solidFill>
                <a:latin typeface="Times New Roman" panose="02020603050405020304" pitchFamily="18" charset="0"/>
              </a:rPr>
              <a:t>Tình hình thế giới</a:t>
            </a:r>
            <a:endParaRPr sz="2800" b="1" u="sng" dirty="0">
              <a:solidFill>
                <a:schemeClr val="hlink"/>
              </a:solidFill>
              <a:latin typeface="Times New Roman" panose="02020603050405020304" pitchFamily="18" charset="0"/>
            </a:endParaRPr>
          </a:p>
        </p:txBody>
      </p:sp>
      <p:sp>
        <p:nvSpPr>
          <p:cNvPr id="10246" name="Text Box 6"/>
          <p:cNvSpPr txBox="1"/>
          <p:nvPr/>
        </p:nvSpPr>
        <p:spPr>
          <a:xfrm>
            <a:off x="0" y="2362200"/>
            <a:ext cx="9144000" cy="1570038"/>
          </a:xfrm>
          <a:prstGeom prst="rect">
            <a:avLst/>
          </a:prstGeom>
          <a:noFill/>
          <a:ln w="9525">
            <a:noFill/>
          </a:ln>
        </p:spPr>
        <p:txBody>
          <a:bodyPr>
            <a:spAutoFit/>
          </a:bodyPr>
          <a:p>
            <a:pPr algn="just">
              <a:spcBef>
                <a:spcPct val="50000"/>
              </a:spcBef>
            </a:pPr>
            <a:r>
              <a:rPr sz="3200" dirty="0">
                <a:latin typeface="Times New Roman" panose="02020603050405020304" pitchFamily="18" charset="0"/>
              </a:rPr>
              <a:t>- Đầu những năm 30 của thế kỉ XX, thế lực phát xít cầm quyền ở Đức, Ý, Nhật Bản chạy đua vũ trang, chuẩn bị chiến tranh thế giới.</a:t>
            </a:r>
            <a:endParaRPr sz="3200" dirty="0">
              <a:latin typeface="Times New Roman" panose="02020603050405020304" pitchFamily="18" charset="0"/>
            </a:endParaRPr>
          </a:p>
        </p:txBody>
      </p:sp>
      <p:sp>
        <p:nvSpPr>
          <p:cNvPr id="10247" name="Text Box 7"/>
          <p:cNvSpPr txBox="1"/>
          <p:nvPr/>
        </p:nvSpPr>
        <p:spPr>
          <a:xfrm>
            <a:off x="0" y="3962400"/>
            <a:ext cx="9144000" cy="1570038"/>
          </a:xfrm>
          <a:prstGeom prst="rect">
            <a:avLst/>
          </a:prstGeom>
          <a:noFill/>
          <a:ln w="9525">
            <a:noFill/>
          </a:ln>
        </p:spPr>
        <p:txBody>
          <a:bodyPr>
            <a:spAutoFit/>
          </a:bodyPr>
          <a:p>
            <a:pPr algn="just">
              <a:spcBef>
                <a:spcPct val="50000"/>
              </a:spcBef>
            </a:pPr>
            <a:r>
              <a:rPr sz="3200" dirty="0">
                <a:latin typeface="Times New Roman" panose="02020603050405020304" pitchFamily="18" charset="0"/>
              </a:rPr>
              <a:t>- Tháng 7-1935, Đại hội Quốc tế Cộng sản lần thứ VII, xác định nhiệm vụ chống chủ nghĩa phát xít, bảo vệ hòa bình, thành lập Mặt trận nhân dân rộng rãi.</a:t>
            </a:r>
            <a:endParaRPr sz="3200" dirty="0">
              <a:latin typeface="Times New Roman" panose="02020603050405020304" pitchFamily="18" charset="0"/>
            </a:endParaRPr>
          </a:p>
        </p:txBody>
      </p:sp>
      <p:sp>
        <p:nvSpPr>
          <p:cNvPr id="149512" name="Text Box 8"/>
          <p:cNvSpPr txBox="1"/>
          <p:nvPr/>
        </p:nvSpPr>
        <p:spPr>
          <a:xfrm>
            <a:off x="0" y="5638800"/>
            <a:ext cx="9144000" cy="1077913"/>
          </a:xfrm>
          <a:prstGeom prst="rect">
            <a:avLst/>
          </a:prstGeom>
          <a:noFill/>
          <a:ln w="9525">
            <a:noFill/>
          </a:ln>
        </p:spPr>
        <p:txBody>
          <a:bodyPr>
            <a:spAutoFit/>
          </a:bodyPr>
          <a:p>
            <a:pPr algn="just">
              <a:spcBef>
                <a:spcPct val="50000"/>
              </a:spcBef>
            </a:pPr>
            <a:r>
              <a:rPr sz="3200" dirty="0">
                <a:latin typeface="Times New Roman" panose="02020603050405020304" pitchFamily="18" charset="0"/>
              </a:rPr>
              <a:t>- Tháng 6-1936, Mặt trận Nhân dân Pháp lên cầm quyền , thi hành một số chính sách tiến bộ ở thuộc địa </a:t>
            </a:r>
            <a:endParaRPr sz="32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49512">
                                            <p:txEl>
                                              <p:charRg st="0" end="103"/>
                                            </p:txEl>
                                          </p:spTgt>
                                        </p:tgtEl>
                                        <p:attrNameLst>
                                          <p:attrName>style.visibility</p:attrName>
                                        </p:attrNameLst>
                                      </p:cBhvr>
                                      <p:to>
                                        <p:strVal val="visible"/>
                                      </p:to>
                                    </p:set>
                                    <p:anim calcmode="lin" valueType="num">
                                      <p:cBhvr>
                                        <p:cTn id="7" dur="1000" fill="hold"/>
                                        <p:tgtEl>
                                          <p:spTgt spid="149512">
                                            <p:txEl>
                                              <p:charRg st="0" end="103"/>
                                            </p:txEl>
                                          </p:spTgt>
                                        </p:tgtEl>
                                        <p:attrNameLst>
                                          <p:attrName>ppt_w</p:attrName>
                                        </p:attrNameLst>
                                      </p:cBhvr>
                                      <p:tavLst>
                                        <p:tav tm="0">
                                          <p:val>
                                            <p:fltVal val="0.000000"/>
                                          </p:val>
                                        </p:tav>
                                        <p:tav tm="100000">
                                          <p:val>
                                            <p:strVal val="#ppt_w"/>
                                          </p:val>
                                        </p:tav>
                                      </p:tavLst>
                                    </p:anim>
                                    <p:anim calcmode="lin" valueType="num">
                                      <p:cBhvr>
                                        <p:cTn id="8" dur="1000" fill="hold"/>
                                        <p:tgtEl>
                                          <p:spTgt spid="149512">
                                            <p:txEl>
                                              <p:charRg st="0" end="103"/>
                                            </p:txEl>
                                          </p:spTgt>
                                        </p:tgtEl>
                                        <p:attrNameLst>
                                          <p:attrName>ppt_h</p:attrName>
                                        </p:attrNameLst>
                                      </p:cBhvr>
                                      <p:tavLst>
                                        <p:tav tm="0">
                                          <p:val>
                                            <p:fltVal val="0.000000"/>
                                          </p:val>
                                        </p:tav>
                                        <p:tav tm="100000">
                                          <p:val>
                                            <p:strVal val="#ppt_h"/>
                                          </p:val>
                                        </p:tav>
                                      </p:tavLst>
                                    </p:anim>
                                    <p:anim calcmode="lin" valueType="num">
                                      <p:cBhvr>
                                        <p:cTn id="9" dur="1000" fill="hold"/>
                                        <p:tgtEl>
                                          <p:spTgt spid="149512">
                                            <p:txEl>
                                              <p:charRg st="0" end="103"/>
                                            </p:txEl>
                                          </p:spTgt>
                                        </p:tgtEl>
                                        <p:attrNameLst>
                                          <p:attrName>style.rotation</p:attrName>
                                        </p:attrNameLst>
                                      </p:cBhvr>
                                      <p:tavLst>
                                        <p:tav tm="0">
                                          <p:val>
                                            <p:fltVal val="90.000000"/>
                                          </p:val>
                                        </p:tav>
                                        <p:tav tm="100000">
                                          <p:val>
                                            <p:fltVal val="0.000000"/>
                                          </p:val>
                                        </p:tav>
                                      </p:tavLst>
                                    </p:anim>
                                    <p:animEffect transition="in" filter="fade">
                                      <p:cBhvr>
                                        <p:cTn id="10" dur="1000"/>
                                        <p:tgtEl>
                                          <p:spTgt spid="149512">
                                            <p:txEl>
                                              <p:charRg st="0" end="10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Le-ongBo-lum"/>
          <p:cNvPicPr>
            <a:picLocks noChangeAspect="1"/>
          </p:cNvPicPr>
          <p:nvPr/>
        </p:nvPicPr>
        <p:blipFill>
          <a:blip r:embed="rId1"/>
          <a:stretch>
            <a:fillRect/>
          </a:stretch>
        </p:blipFill>
        <p:spPr>
          <a:xfrm>
            <a:off x="990600" y="381000"/>
            <a:ext cx="7239000" cy="6057900"/>
          </a:xfrm>
          <a:prstGeom prst="rect">
            <a:avLst/>
          </a:prstGeom>
          <a:noFill/>
          <a:ln w="9525">
            <a:noFill/>
          </a:ln>
        </p:spPr>
      </p:pic>
      <p:pic>
        <p:nvPicPr>
          <p:cNvPr id="107523" name="Picture 3" descr="ANd9GcQEcD9oFdc2kJSS-HZacSxh9mawd3-o3Xjt6_D-rAUNlQFIcLc&amp;t=1&amp;usg=__3mqDzapK1I2tF1P6T4-0KPST_lI="/>
          <p:cNvPicPr>
            <a:picLocks noChangeAspect="1"/>
          </p:cNvPicPr>
          <p:nvPr/>
        </p:nvPicPr>
        <p:blipFill>
          <a:blip r:embed="rId2"/>
          <a:stretch>
            <a:fillRect/>
          </a:stretch>
        </p:blipFill>
        <p:spPr>
          <a:xfrm>
            <a:off x="4114800" y="457200"/>
            <a:ext cx="4114800" cy="4876800"/>
          </a:xfrm>
          <a:prstGeom prst="rect">
            <a:avLst/>
          </a:prstGeom>
          <a:noFill/>
          <a:ln w="9525">
            <a:noFill/>
          </a:ln>
        </p:spPr>
      </p:pic>
      <p:pic>
        <p:nvPicPr>
          <p:cNvPr id="107524" name="Picture 4" descr="ANd9GcQEcD9oFdc2kJSS-HZacSxh9mawd3-o3Xjt6_D-rAUNlQFIcLc&amp;t=1&amp;usg=__3mqDzapK1I2tF1P6T4-0KPST_lI="/>
          <p:cNvPicPr>
            <a:picLocks noChangeAspect="1"/>
          </p:cNvPicPr>
          <p:nvPr/>
        </p:nvPicPr>
        <p:blipFill>
          <a:blip r:embed="rId2"/>
          <a:stretch>
            <a:fillRect/>
          </a:stretch>
        </p:blipFill>
        <p:spPr>
          <a:xfrm>
            <a:off x="4114800" y="457200"/>
            <a:ext cx="4114800" cy="4876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wedge">
                                      <p:cBhvr>
                                        <p:cTn id="7" dur="2000"/>
                                        <p:tgtEl>
                                          <p:spTgt spid="10752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7524"/>
                                        </p:tgtEl>
                                        <p:attrNameLst>
                                          <p:attrName>style.visibility</p:attrName>
                                        </p:attrNameLst>
                                      </p:cBhvr>
                                      <p:to>
                                        <p:strVal val="visible"/>
                                      </p:to>
                                    </p:set>
                                    <p:animEffect transition="in" filter="wedge">
                                      <p:cBhvr>
                                        <p:cTn id="12" dur="20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thb1936">
            <a:hlinkClick r:id="rId1"/>
          </p:cNvPr>
          <p:cNvPicPr>
            <a:picLocks noChangeAspect="1"/>
          </p:cNvPicPr>
          <p:nvPr/>
        </p:nvPicPr>
        <p:blipFill>
          <a:blip r:embed="rId2"/>
          <a:stretch>
            <a:fillRect/>
          </a:stretch>
        </p:blipFill>
        <p:spPr>
          <a:xfrm>
            <a:off x="533400" y="228600"/>
            <a:ext cx="8153400" cy="6096000"/>
          </a:xfrm>
          <a:prstGeom prst="rect">
            <a:avLst/>
          </a:prstGeom>
          <a:noFill/>
          <a:ln w="9525">
            <a:noFill/>
          </a:ln>
        </p:spPr>
      </p:pic>
      <p:sp>
        <p:nvSpPr>
          <p:cNvPr id="108547" name="Rectangle 3"/>
          <p:cNvSpPr/>
          <p:nvPr/>
        </p:nvSpPr>
        <p:spPr>
          <a:xfrm>
            <a:off x="3810000" y="533400"/>
            <a:ext cx="3465513" cy="457200"/>
          </a:xfrm>
          <a:prstGeom prst="rect">
            <a:avLst/>
          </a:prstGeom>
          <a:noFill/>
          <a:ln w="9525">
            <a:noFill/>
          </a:ln>
        </p:spPr>
        <p:txBody>
          <a:bodyPr wrap="none">
            <a:spAutoFit/>
          </a:bodyPr>
          <a:p>
            <a:r>
              <a:rPr lang="pt-BR" altLang="x-none" sz="2400" b="1" dirty="0">
                <a:solidFill>
                  <a:srgbClr val="FFFF00"/>
                </a:solidFill>
                <a:latin typeface="Arial Unicode MS" pitchFamily="34" charset="-128"/>
              </a:rPr>
              <a:t>Mặt trận nhân dân Pháp</a:t>
            </a:r>
            <a:endParaRPr sz="2400" b="1" dirty="0">
              <a:solidFill>
                <a:srgbClr val="FFFF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ox(in)">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theme/theme1.xml><?xml version="1.0" encoding="utf-8"?>
<a:theme xmlns:a="http://schemas.openxmlformats.org/drawingml/2006/main" name="Ripple">
  <a:themeElements>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9542</Words>
  <Application>WPS Presentation</Application>
  <PresentationFormat/>
  <Paragraphs>332</Paragraphs>
  <Slides>41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Arial</vt:lpstr>
      <vt:lpstr>SimSun</vt:lpstr>
      <vt:lpstr>Wingdings</vt:lpstr>
      <vt:lpstr>Times New Roman</vt:lpstr>
      <vt:lpstr>Arial Unicode MS</vt:lpstr>
      <vt:lpstr>Microsoft YaHei</vt:lpstr>
      <vt:lpstr>Arial Unicode MS</vt:lpstr>
      <vt:lpstr>Ripple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2</cp:revision>
  <dcterms:created xsi:type="dcterms:W3CDTF">2008-11-24T12:35:05Z</dcterms:created>
  <dcterms:modified xsi:type="dcterms:W3CDTF">2021-11-07T18:21:11Z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048012AA3F47402CA9301F7394A97F47</vt:lpwstr>
  </property>
  <property fmtid="{D5CDD505-2E9C-101B-9397-08002B2CF9AE}" pid="3" name="KSOProductBuildVer">
    <vt:lpwstr>1033-11.2.0.10351</vt:lpwstr>
  </property>
</Properties>
</file>