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63" r:id="rId5"/>
    <p:sldId id="261" r:id="rId6"/>
    <p:sldId id="259" r:id="rId7"/>
    <p:sldId id="260" r:id="rId8"/>
    <p:sldId id="264" r:id="rId9"/>
    <p:sldId id="265" r:id="rId10"/>
    <p:sldId id="267" r:id="rId11"/>
    <p:sldId id="270" r:id="rId12"/>
    <p:sldId id="262" r:id="rId13"/>
    <p:sldId id="266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3483" autoAdjust="0"/>
  </p:normalViewPr>
  <p:slideViewPr>
    <p:cSldViewPr snapToGrid="0">
      <p:cViewPr>
        <p:scale>
          <a:sx n="67" d="100"/>
          <a:sy n="67" d="100"/>
        </p:scale>
        <p:origin x="-150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A9665-0596-4BED-89EF-0184B197A1A5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E37D74-905B-440F-A904-BF66B5E1F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246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37D74-905B-440F-A904-BF66B5E1F8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02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37D74-905B-440F-A904-BF66B5E1F8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283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37D74-905B-440F-A904-BF66B5E1F8F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73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37D74-905B-440F-A904-BF66B5E1F8F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388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37D74-905B-440F-A904-BF66B5E1F8F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83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82CD-9745-48ED-9801-5B85203812ED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5DD-C22D-414F-8803-6EC98858D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20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82CD-9745-48ED-9801-5B85203812ED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5DD-C22D-414F-8803-6EC98858D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636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82CD-9745-48ED-9801-5B85203812ED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5DD-C22D-414F-8803-6EC98858D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160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82CD-9745-48ED-9801-5B85203812ED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5DD-C22D-414F-8803-6EC98858D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81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82CD-9745-48ED-9801-5B85203812ED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5DD-C22D-414F-8803-6EC98858D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862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82CD-9745-48ED-9801-5B85203812ED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5DD-C22D-414F-8803-6EC98858D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31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82CD-9745-48ED-9801-5B85203812ED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5DD-C22D-414F-8803-6EC98858D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388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82CD-9745-48ED-9801-5B85203812ED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5DD-C22D-414F-8803-6EC98858D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44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82CD-9745-48ED-9801-5B85203812ED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5DD-C22D-414F-8803-6EC98858D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14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82CD-9745-48ED-9801-5B85203812ED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5DD-C22D-414F-8803-6EC98858D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776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82CD-9745-48ED-9801-5B85203812ED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5DD-C22D-414F-8803-6EC98858D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15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F82CD-9745-48ED-9801-5B85203812ED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6B5DD-C22D-414F-8803-6EC98858D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98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918" y="396045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Chương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II: CẤU TRÚC CỦA TẾ BÀO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1194" y="1967753"/>
            <a:ext cx="891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7: TẾ BÀO NHÂN SƠ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215" y="3240741"/>
            <a:ext cx="6909689" cy="350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77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6313" r="3734" b="2989"/>
          <a:stretch/>
        </p:blipFill>
        <p:spPr>
          <a:xfrm>
            <a:off x="1134993" y="761695"/>
            <a:ext cx="6621077" cy="60963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89070" y="979714"/>
            <a:ext cx="2667000" cy="477054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500" b="1" cap="all" dirty="0" err="1" smtClean="0">
                <a:ln/>
                <a:solidFill>
                  <a:srgbClr val="CC0099"/>
                </a:solidFill>
                <a:effectLst/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500" b="1" cap="all" dirty="0" smtClean="0">
                <a:ln/>
                <a:solidFill>
                  <a:srgbClr val="CC009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cap="all" dirty="0" err="1" smtClean="0">
                <a:ln/>
                <a:solidFill>
                  <a:srgbClr val="CC0099"/>
                </a:solidFill>
                <a:effectLst/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500" b="1" cap="all" dirty="0" smtClean="0">
                <a:ln/>
                <a:solidFill>
                  <a:srgbClr val="CC009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cap="all" dirty="0" err="1" smtClean="0">
                <a:ln/>
                <a:solidFill>
                  <a:srgbClr val="CC0099"/>
                </a:solidFill>
                <a:effectLst/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2500" b="1" cap="all" dirty="0">
              <a:ln/>
              <a:solidFill>
                <a:srgbClr val="CC0099"/>
              </a:solidFill>
              <a:effectLst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76442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/>
              <a:t>II. CẤU TẠO CỦA TẾ BÀO NHÂN SƠ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6135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6313" r="3734" b="2989"/>
          <a:stretch/>
        </p:blipFill>
        <p:spPr>
          <a:xfrm>
            <a:off x="1134993" y="761695"/>
            <a:ext cx="6621077" cy="609630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76442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/>
              <a:t>II. CẤU TẠO CỦA TẾ BÀO NHÂN SƠ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809847"/>
            <a:ext cx="3004457" cy="461665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400" b="1" cap="all" dirty="0" err="1" smtClean="0">
                <a:ln/>
                <a:solidFill>
                  <a:srgbClr val="FF006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sz="2400" b="1" cap="all" dirty="0" smtClean="0">
                <a:ln/>
                <a:solidFill>
                  <a:srgbClr val="FF006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/>
                <a:solidFill>
                  <a:srgbClr val="FF006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cap="all" dirty="0" smtClean="0">
                <a:ln/>
                <a:solidFill>
                  <a:srgbClr val="FF006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/>
                <a:solidFill>
                  <a:srgbClr val="FF006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cap="all" dirty="0" smtClean="0">
                <a:ln/>
                <a:solidFill>
                  <a:srgbClr val="FF006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b="1" cap="all" dirty="0">
              <a:ln/>
              <a:solidFill>
                <a:srgbClr val="FF0066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50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76442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/>
              <a:t>II. CẤU TẠO CỦA TẾ BÀO NHÂN SƠ</a:t>
            </a:r>
            <a:endParaRPr lang="en-US" sz="3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6313" r="3734" b="2989"/>
          <a:stretch/>
        </p:blipFill>
        <p:spPr>
          <a:xfrm>
            <a:off x="2522923" y="764427"/>
            <a:ext cx="6621077" cy="60963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87930" y="3335525"/>
            <a:ext cx="2620579" cy="477054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500" b="1" cap="all" dirty="0" err="1" smtClean="0">
                <a:ln/>
                <a:solidFill>
                  <a:srgbClr val="CC0099"/>
                </a:solidFill>
                <a:effectLst/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500" b="1" cap="all" dirty="0" smtClean="0">
                <a:ln/>
                <a:solidFill>
                  <a:srgbClr val="CC009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cap="all" dirty="0" err="1" smtClean="0">
                <a:ln/>
                <a:solidFill>
                  <a:srgbClr val="CC0099"/>
                </a:solidFill>
                <a:effectLst/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500" b="1" cap="all" dirty="0" smtClean="0">
                <a:ln/>
                <a:solidFill>
                  <a:srgbClr val="CC009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cap="all" dirty="0" err="1" smtClean="0">
                <a:ln/>
                <a:solidFill>
                  <a:srgbClr val="CC0099"/>
                </a:solidFill>
                <a:effectLst/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500" b="1" cap="all" dirty="0" smtClean="0">
                <a:ln/>
                <a:solidFill>
                  <a:srgbClr val="CC0099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500" b="1" cap="all" dirty="0">
              <a:ln/>
              <a:solidFill>
                <a:srgbClr val="CC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782" y="1788366"/>
            <a:ext cx="3771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Cấu</a:t>
            </a:r>
            <a:r>
              <a:rPr lang="en-US" sz="2800" dirty="0" smtClean="0"/>
              <a:t> </a:t>
            </a:r>
            <a:r>
              <a:rPr lang="en-US" sz="2800" dirty="0" err="1" smtClean="0"/>
              <a:t>tạo</a:t>
            </a:r>
            <a:r>
              <a:rPr lang="en-US" sz="2800" dirty="0" smtClean="0"/>
              <a:t> </a:t>
            </a:r>
            <a:r>
              <a:rPr lang="en-US" sz="2800" dirty="0" err="1" smtClean="0"/>
              <a:t>từ</a:t>
            </a:r>
            <a:r>
              <a:rPr lang="en-US" sz="2800" dirty="0" smtClean="0"/>
              <a:t> </a:t>
            </a:r>
            <a:r>
              <a:rPr lang="en-US" sz="2800" dirty="0" err="1" smtClean="0"/>
              <a:t>peptidoglican</a:t>
            </a:r>
            <a:endParaRPr lang="en-US" sz="28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1780131" y="2311586"/>
            <a:ext cx="742792" cy="102393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1"/>
          </p:cNvCxnSpPr>
          <p:nvPr/>
        </p:nvCxnSpPr>
        <p:spPr>
          <a:xfrm flipH="1">
            <a:off x="1955426" y="3812580"/>
            <a:ext cx="567497" cy="66144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9782" y="4545958"/>
            <a:ext cx="29999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Bao</a:t>
            </a:r>
            <a:r>
              <a:rPr lang="en-US" sz="2800" dirty="0" smtClean="0"/>
              <a:t> </a:t>
            </a:r>
            <a:r>
              <a:rPr lang="en-US" sz="2800" dirty="0" err="1" smtClean="0"/>
              <a:t>bọc</a:t>
            </a:r>
            <a:r>
              <a:rPr lang="en-US" sz="2800" dirty="0" smtClean="0"/>
              <a:t> </a:t>
            </a:r>
            <a:r>
              <a:rPr lang="en-US" sz="2800" dirty="0" err="1" smtClean="0"/>
              <a:t>bên</a:t>
            </a:r>
            <a:r>
              <a:rPr lang="en-US" sz="2800" dirty="0" smtClean="0"/>
              <a:t> </a:t>
            </a:r>
            <a:r>
              <a:rPr lang="en-US" sz="2800" dirty="0" err="1" smtClean="0"/>
              <a:t>ngoài</a:t>
            </a:r>
            <a:r>
              <a:rPr lang="en-US" sz="2800" dirty="0" smtClean="0"/>
              <a:t>, </a:t>
            </a:r>
            <a:r>
              <a:rPr lang="en-US" sz="2800" dirty="0" err="1" smtClean="0"/>
              <a:t>quy</a:t>
            </a:r>
            <a:r>
              <a:rPr lang="en-US" sz="2800" dirty="0" smtClean="0"/>
              <a:t> </a:t>
            </a:r>
            <a:r>
              <a:rPr lang="en-US" sz="2800" dirty="0" err="1" smtClean="0"/>
              <a:t>định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dạng</a:t>
            </a:r>
            <a:r>
              <a:rPr lang="en-US" sz="2800" dirty="0" smtClean="0"/>
              <a:t> </a:t>
            </a:r>
            <a:r>
              <a:rPr lang="en-US" sz="2800" dirty="0" err="1" smtClean="0"/>
              <a:t>tế</a:t>
            </a:r>
            <a:r>
              <a:rPr lang="en-US" sz="2800" dirty="0" smtClean="0"/>
              <a:t> </a:t>
            </a:r>
            <a:r>
              <a:rPr lang="en-US" sz="2800" dirty="0" err="1" smtClean="0"/>
              <a:t>bào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5137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28600" y="6380946"/>
            <a:ext cx="4114800" cy="477054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500" b="1" cap="all" dirty="0" smtClean="0">
                <a:ln/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VI KHUẨN GRAM +</a:t>
            </a:r>
            <a:endParaRPr lang="en-US" sz="2500" b="1" cap="all" dirty="0">
              <a:ln/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29200" y="6380946"/>
            <a:ext cx="4114800" cy="477054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500" b="1" cap="all" dirty="0" smtClean="0">
                <a:ln/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VI KHUẨN GRAM -</a:t>
            </a:r>
            <a:endParaRPr lang="en-US" sz="2500" b="1" cap="all" dirty="0">
              <a:ln/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609600"/>
            <a:ext cx="487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nl-NL" sz="2400" dirty="0" smtClean="0">
                <a:solidFill>
                  <a:srgbClr val="0000CC"/>
                </a:solidFill>
                <a:latin typeface="Times New Roman" pitchFamily="18" charset="0"/>
              </a:rPr>
              <a:t>Khi nhuộm bằng phương pháp Gram: </a:t>
            </a:r>
            <a:endParaRPr lang="en-US" sz="240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12100" y="228600"/>
            <a:ext cx="413190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nl-NL" sz="2500" dirty="0" smtClean="0">
                <a:solidFill>
                  <a:srgbClr val="0000CC"/>
                </a:solidFill>
                <a:latin typeface="Times New Roman" pitchFamily="18" charset="0"/>
              </a:rPr>
              <a:t> VK Gram dương bắt màu tím</a:t>
            </a:r>
            <a:endParaRPr lang="en-US" sz="2500" dirty="0">
              <a:solidFill>
                <a:srgbClr val="0000CC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05400" y="1066800"/>
            <a:ext cx="343715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500" dirty="0" smtClean="0">
                <a:solidFill>
                  <a:srgbClr val="0000CC"/>
                </a:solidFill>
                <a:latin typeface="Times New Roman" pitchFamily="18" charset="0"/>
              </a:rPr>
              <a:t>VK Gram âm bắt màu đỏ</a:t>
            </a:r>
            <a:endParaRPr lang="en-US" sz="2500" dirty="0">
              <a:solidFill>
                <a:srgbClr val="0000CC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4724400" y="533400"/>
            <a:ext cx="457200" cy="381001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H="1">
            <a:off x="4724400" y="914399"/>
            <a:ext cx="457201" cy="45720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267200"/>
            <a:ext cx="2234073" cy="21149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495800"/>
            <a:ext cx="2232247" cy="19080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3" descr="C:\Users\SONY\Downloads\Unti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1905000"/>
            <a:ext cx="3535363" cy="2476500"/>
          </a:xfrm>
          <a:prstGeom prst="rect">
            <a:avLst/>
          </a:prstGeom>
          <a:noFill/>
        </p:spPr>
      </p:pic>
      <p:pic>
        <p:nvPicPr>
          <p:cNvPr id="25" name="Picture 4" descr="C:\Users\SONY\Downloads\Untd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1905000"/>
            <a:ext cx="3436937" cy="266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268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0" y="-152400"/>
            <a:ext cx="9144000" cy="6858000"/>
            <a:chOff x="0" y="0"/>
            <a:chExt cx="9144000" cy="6858000"/>
          </a:xfrm>
        </p:grpSpPr>
        <p:pic>
          <p:nvPicPr>
            <p:cNvPr id="3074" name="Picture 2" descr="D:\New folder\te_bao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" name="TextBox 2"/>
            <p:cNvSpPr txBox="1"/>
            <p:nvPr/>
          </p:nvSpPr>
          <p:spPr>
            <a:xfrm>
              <a:off x="2514600" y="6334780"/>
              <a:ext cx="4343400" cy="523220"/>
            </a:xfrm>
            <a:prstGeom prst="rect">
              <a:avLst/>
            </a:prstGeom>
            <a:solidFill>
              <a:srgbClr val="3399FF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TẾ BÀO NHÂN SƠ </a:t>
              </a:r>
              <a:endPara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895600" y="228600"/>
              <a:ext cx="2895600" cy="4616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1">
              <a:schemeClr val="lt1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Lông (nhung mao )</a:t>
              </a:r>
              <a:endPara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191000" y="990600"/>
              <a:ext cx="3733800" cy="4616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1">
              <a:schemeClr val="lt1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Vùng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nhân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nơi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chứa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ADN </a:t>
              </a:r>
              <a:endPara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34000" y="1828800"/>
              <a:ext cx="1752600" cy="4616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1">
              <a:schemeClr val="lt1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Ribôxôm </a:t>
              </a:r>
              <a:endPara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29200" y="2438400"/>
              <a:ext cx="2514600" cy="4616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1">
              <a:schemeClr val="lt1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Màng sinh chất  </a:t>
              </a:r>
              <a:endPara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05400" y="2971800"/>
              <a:ext cx="2362200" cy="4616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1">
              <a:schemeClr val="lt1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Thành tế bào   </a:t>
              </a:r>
              <a:endPara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91200" y="3505200"/>
              <a:ext cx="1676400" cy="4616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1">
              <a:schemeClr val="lt1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Vỏ nhầy    </a:t>
              </a:r>
              <a:endPara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38200" y="4343400"/>
              <a:ext cx="838200" cy="4616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1">
              <a:schemeClr val="lt1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Roi    </a:t>
              </a:r>
              <a:endPara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4343400" y="840433"/>
            <a:ext cx="3429000" cy="533400"/>
          </a:xfrm>
          <a:prstGeom prst="roundRect">
            <a:avLst/>
          </a:prstGeom>
          <a:gradFill flip="none" rotWithShape="1">
            <a:gsLst>
              <a:gs pos="0">
                <a:srgbClr val="FF0066">
                  <a:shade val="30000"/>
                  <a:satMod val="115000"/>
                </a:srgbClr>
              </a:gs>
              <a:gs pos="50000">
                <a:srgbClr val="FF0066">
                  <a:shade val="67500"/>
                  <a:satMod val="115000"/>
                </a:srgbClr>
              </a:gs>
              <a:gs pos="100000">
                <a:srgbClr val="FF0066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7200" y="4040832"/>
            <a:ext cx="1219200" cy="762000"/>
          </a:xfrm>
          <a:prstGeom prst="roundRect">
            <a:avLst/>
          </a:prstGeom>
          <a:gradFill flip="none" rotWithShape="1">
            <a:gsLst>
              <a:gs pos="0">
                <a:srgbClr val="FF0066">
                  <a:shade val="30000"/>
                  <a:satMod val="115000"/>
                </a:srgbClr>
              </a:gs>
              <a:gs pos="50000">
                <a:srgbClr val="FF0066">
                  <a:shade val="67500"/>
                  <a:satMod val="115000"/>
                </a:srgbClr>
              </a:gs>
              <a:gs pos="100000">
                <a:srgbClr val="FF0066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971800" y="0"/>
            <a:ext cx="2667000" cy="533400"/>
          </a:xfrm>
          <a:prstGeom prst="roundRect">
            <a:avLst/>
          </a:prstGeom>
          <a:gradFill flip="none" rotWithShape="1">
            <a:gsLst>
              <a:gs pos="0">
                <a:srgbClr val="FF0066">
                  <a:shade val="30000"/>
                  <a:satMod val="115000"/>
                </a:srgbClr>
              </a:gs>
              <a:gs pos="50000">
                <a:srgbClr val="FF0066">
                  <a:shade val="67500"/>
                  <a:satMod val="115000"/>
                </a:srgbClr>
              </a:gs>
              <a:gs pos="100000">
                <a:srgbClr val="FF0066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334000" y="1524000"/>
            <a:ext cx="2209800" cy="609600"/>
          </a:xfrm>
          <a:prstGeom prst="roundRect">
            <a:avLst/>
          </a:prstGeom>
          <a:gradFill flip="none" rotWithShape="1">
            <a:gsLst>
              <a:gs pos="0">
                <a:srgbClr val="FF0066">
                  <a:shade val="30000"/>
                  <a:satMod val="115000"/>
                </a:srgbClr>
              </a:gs>
              <a:gs pos="50000">
                <a:srgbClr val="FF0066">
                  <a:shade val="67500"/>
                  <a:satMod val="115000"/>
                </a:srgbClr>
              </a:gs>
              <a:gs pos="100000">
                <a:srgbClr val="FF0066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5029200" y="2235059"/>
            <a:ext cx="2362200" cy="533400"/>
          </a:xfrm>
          <a:prstGeom prst="roundRect">
            <a:avLst/>
          </a:prstGeom>
          <a:gradFill flip="none" rotWithShape="1">
            <a:gsLst>
              <a:gs pos="0">
                <a:srgbClr val="FF0066">
                  <a:shade val="30000"/>
                  <a:satMod val="115000"/>
                </a:srgbClr>
              </a:gs>
              <a:gs pos="50000">
                <a:srgbClr val="FF0066">
                  <a:shade val="67500"/>
                  <a:satMod val="115000"/>
                </a:srgbClr>
              </a:gs>
              <a:gs pos="100000">
                <a:srgbClr val="FF0066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5110843" y="2857500"/>
            <a:ext cx="2057400" cy="533400"/>
          </a:xfrm>
          <a:prstGeom prst="roundRect">
            <a:avLst/>
          </a:prstGeom>
          <a:gradFill flip="none" rotWithShape="1">
            <a:gsLst>
              <a:gs pos="0">
                <a:srgbClr val="FF0066">
                  <a:shade val="30000"/>
                  <a:satMod val="115000"/>
                </a:srgbClr>
              </a:gs>
              <a:gs pos="50000">
                <a:srgbClr val="FF0066">
                  <a:shade val="67500"/>
                  <a:satMod val="115000"/>
                </a:srgbClr>
              </a:gs>
              <a:gs pos="100000">
                <a:srgbClr val="FF0066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5791200" y="3415040"/>
            <a:ext cx="1676400" cy="533400"/>
          </a:xfrm>
          <a:prstGeom prst="roundRect">
            <a:avLst/>
          </a:prstGeom>
          <a:gradFill flip="none" rotWithShape="1">
            <a:gsLst>
              <a:gs pos="0">
                <a:srgbClr val="FF0066">
                  <a:shade val="30000"/>
                  <a:satMod val="115000"/>
                </a:srgbClr>
              </a:gs>
              <a:gs pos="50000">
                <a:srgbClr val="FF0066">
                  <a:shade val="67500"/>
                  <a:satMod val="115000"/>
                </a:srgbClr>
              </a:gs>
              <a:gs pos="100000">
                <a:srgbClr val="FF0066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40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62378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2" dur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37" grpId="0" animBg="1"/>
      <p:bldP spid="38" grpId="0" animBg="1"/>
      <p:bldP spid="50" grpId="0" animBg="1"/>
      <p:bldP spid="8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>
            <a:off x="4031225" y="1190611"/>
            <a:ext cx="744833" cy="35714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3875710" cy="3307976"/>
            <a:chOff x="0" y="0"/>
            <a:chExt cx="3593592" cy="3103492"/>
          </a:xfrm>
        </p:grpSpPr>
        <p:sp>
          <p:nvSpPr>
            <p:cNvPr id="6" name="Rectangle 5"/>
            <p:cNvSpPr/>
            <p:nvPr/>
          </p:nvSpPr>
          <p:spPr>
            <a:xfrm>
              <a:off x="0" y="2734160"/>
              <a:ext cx="3593592" cy="369332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dirty="0" err="1" smtClean="0"/>
                <a:t>Các</a:t>
              </a:r>
              <a:r>
                <a:rPr lang="en-US" dirty="0" smtClean="0"/>
                <a:t> </a:t>
              </a:r>
              <a:r>
                <a:rPr lang="en-US" dirty="0" err="1" smtClean="0"/>
                <a:t>cấp</a:t>
              </a:r>
              <a:r>
                <a:rPr lang="en-US" dirty="0" smtClean="0"/>
                <a:t> </a:t>
              </a:r>
              <a:r>
                <a:rPr lang="en-US" dirty="0" err="1" smtClean="0"/>
                <a:t>tổ</a:t>
              </a:r>
              <a:r>
                <a:rPr lang="en-US" dirty="0" smtClean="0"/>
                <a:t> </a:t>
              </a:r>
              <a:r>
                <a:rPr lang="en-US" dirty="0" err="1" smtClean="0"/>
                <a:t>chức</a:t>
              </a:r>
              <a:r>
                <a:rPr lang="en-US" dirty="0" smtClean="0"/>
                <a:t> </a:t>
              </a:r>
              <a:r>
                <a:rPr lang="en-US" dirty="0" err="1" smtClean="0"/>
                <a:t>của</a:t>
              </a:r>
              <a:r>
                <a:rPr lang="en-US" dirty="0" smtClean="0"/>
                <a:t> </a:t>
              </a:r>
              <a:r>
                <a:rPr lang="en-US" dirty="0" err="1" smtClean="0"/>
                <a:t>thế</a:t>
              </a:r>
              <a:r>
                <a:rPr lang="en-US" dirty="0" smtClean="0"/>
                <a:t> </a:t>
              </a:r>
              <a:r>
                <a:rPr lang="en-US" dirty="0" err="1" smtClean="0"/>
                <a:t>giới</a:t>
              </a:r>
              <a:r>
                <a:rPr lang="en-US" dirty="0" smtClean="0"/>
                <a:t> </a:t>
              </a:r>
              <a:r>
                <a:rPr lang="en-US" dirty="0" err="1" smtClean="0"/>
                <a:t>sống</a:t>
              </a:r>
              <a:endParaRPr lang="en-US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3593592" cy="2738367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931573" y="769017"/>
            <a:ext cx="4212427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Cấp</a:t>
            </a:r>
            <a:r>
              <a:rPr lang="en-US" sz="2400" dirty="0" smtClean="0"/>
              <a:t> </a:t>
            </a:r>
            <a:r>
              <a:rPr lang="en-US" sz="2400" dirty="0" err="1" smtClean="0"/>
              <a:t>độ</a:t>
            </a:r>
            <a:r>
              <a:rPr lang="en-US" sz="2400" dirty="0" smtClean="0"/>
              <a:t> </a:t>
            </a:r>
            <a:r>
              <a:rPr lang="en-US" sz="2400" dirty="0" err="1" smtClean="0"/>
              <a:t>nào</a:t>
            </a:r>
            <a:r>
              <a:rPr lang="en-US" sz="2400" dirty="0" smtClean="0"/>
              <a:t> </a:t>
            </a:r>
            <a:r>
              <a:rPr lang="en-US" sz="2400" dirty="0" err="1" smtClean="0"/>
              <a:t>được</a:t>
            </a:r>
            <a:r>
              <a:rPr lang="en-US" sz="2400" dirty="0" smtClean="0"/>
              <a:t> </a:t>
            </a:r>
            <a:r>
              <a:rPr lang="en-US" sz="2400" dirty="0" err="1" smtClean="0"/>
              <a:t>xem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/>
              <a:t>đ</a:t>
            </a:r>
            <a:r>
              <a:rPr lang="en-US" sz="2400" dirty="0" err="1" smtClean="0"/>
              <a:t>ơn</a:t>
            </a:r>
            <a:r>
              <a:rPr lang="en-US" sz="2400" dirty="0" smtClean="0"/>
              <a:t> </a:t>
            </a:r>
            <a:r>
              <a:rPr lang="en-US" sz="2400" dirty="0" err="1" smtClean="0"/>
              <a:t>vị</a:t>
            </a:r>
            <a:r>
              <a:rPr lang="en-US" sz="2400" dirty="0" smtClean="0"/>
              <a:t> </a:t>
            </a:r>
            <a:r>
              <a:rPr lang="en-US" sz="2400" dirty="0" err="1" smtClean="0"/>
              <a:t>cơ</a:t>
            </a:r>
            <a:r>
              <a:rPr lang="en-US" sz="2400" dirty="0" smtClean="0"/>
              <a:t> </a:t>
            </a:r>
            <a:r>
              <a:rPr lang="en-US" sz="2400" dirty="0" err="1" smtClean="0"/>
              <a:t>bản</a:t>
            </a:r>
            <a:r>
              <a:rPr lang="en-US" sz="2400" dirty="0" smtClean="0"/>
              <a:t> </a:t>
            </a:r>
            <a:r>
              <a:rPr lang="en-US" sz="2400" dirty="0" err="1" smtClean="0"/>
              <a:t>cấu</a:t>
            </a:r>
            <a:r>
              <a:rPr lang="en-US" sz="2400" dirty="0" smtClean="0"/>
              <a:t> </a:t>
            </a:r>
            <a:r>
              <a:rPr lang="en-US" sz="2400" dirty="0" err="1" smtClean="0"/>
              <a:t>tạo</a:t>
            </a:r>
            <a:r>
              <a:rPr lang="en-US" sz="2400" dirty="0" smtClean="0"/>
              <a:t> </a:t>
            </a:r>
            <a:r>
              <a:rPr lang="en-US" sz="2400" dirty="0" err="1" smtClean="0"/>
              <a:t>nên</a:t>
            </a:r>
            <a:r>
              <a:rPr lang="en-US" sz="2400" dirty="0" smtClean="0"/>
              <a:t> </a:t>
            </a:r>
            <a:r>
              <a:rPr lang="en-US" sz="2400" dirty="0" err="1" smtClean="0"/>
              <a:t>mọi</a:t>
            </a:r>
            <a:r>
              <a:rPr lang="en-US" sz="2400" dirty="0" smtClean="0"/>
              <a:t> </a:t>
            </a:r>
            <a:r>
              <a:rPr lang="en-US" sz="2400" dirty="0" err="1" smtClean="0"/>
              <a:t>cơ</a:t>
            </a:r>
            <a:r>
              <a:rPr lang="en-US" sz="2400" dirty="0" smtClean="0"/>
              <a:t> </a:t>
            </a:r>
            <a:r>
              <a:rPr lang="en-US" sz="2400" dirty="0" err="1" smtClean="0"/>
              <a:t>thể</a:t>
            </a:r>
            <a:r>
              <a:rPr lang="en-US" sz="2400" dirty="0" smtClean="0"/>
              <a:t> </a:t>
            </a:r>
            <a:r>
              <a:rPr lang="en-US" sz="2400" dirty="0" err="1" smtClean="0"/>
              <a:t>sinh</a:t>
            </a:r>
            <a:r>
              <a:rPr lang="en-US" sz="2400" dirty="0" smtClean="0"/>
              <a:t> </a:t>
            </a:r>
            <a:r>
              <a:rPr lang="en-US" sz="2400" dirty="0" err="1" smtClean="0"/>
              <a:t>vật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3523130"/>
            <a:ext cx="4479389" cy="3289018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4600484" y="5040952"/>
            <a:ext cx="744833" cy="35714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500832" y="4753829"/>
            <a:ext cx="3643168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Sinh</a:t>
            </a:r>
            <a:r>
              <a:rPr lang="en-US" sz="2400" dirty="0" smtClean="0"/>
              <a:t> </a:t>
            </a:r>
            <a:r>
              <a:rPr lang="en-US" sz="2400" dirty="0" err="1" smtClean="0"/>
              <a:t>vật</a:t>
            </a:r>
            <a:r>
              <a:rPr lang="en-US" sz="2400" dirty="0" smtClean="0"/>
              <a:t> </a:t>
            </a:r>
            <a:r>
              <a:rPr lang="en-US" sz="2400" dirty="0" err="1" smtClean="0"/>
              <a:t>được</a:t>
            </a:r>
            <a:r>
              <a:rPr lang="en-US" sz="2400" dirty="0" smtClean="0"/>
              <a:t> </a:t>
            </a:r>
            <a:r>
              <a:rPr lang="en-US" sz="2400" dirty="0" err="1" smtClean="0"/>
              <a:t>cấu</a:t>
            </a:r>
            <a:r>
              <a:rPr lang="en-US" sz="2400" dirty="0" smtClean="0"/>
              <a:t> </a:t>
            </a:r>
            <a:r>
              <a:rPr lang="en-US" sz="2400" dirty="0" err="1" smtClean="0"/>
              <a:t>tạo</a:t>
            </a:r>
            <a:r>
              <a:rPr lang="en-US" sz="2400" dirty="0" smtClean="0"/>
              <a:t> </a:t>
            </a:r>
            <a:r>
              <a:rPr lang="en-US" sz="2400" dirty="0" err="1" smtClean="0"/>
              <a:t>từ</a:t>
            </a:r>
            <a:r>
              <a:rPr lang="en-US" sz="2400" dirty="0" smtClean="0"/>
              <a:t> </a:t>
            </a:r>
            <a:r>
              <a:rPr lang="en-US" sz="2400" dirty="0" err="1" smtClean="0"/>
              <a:t>những</a:t>
            </a:r>
            <a:r>
              <a:rPr lang="en-US" sz="2400" dirty="0" smtClean="0"/>
              <a:t> </a:t>
            </a:r>
            <a:r>
              <a:rPr lang="en-US" sz="2400" dirty="0" err="1" smtClean="0"/>
              <a:t>loại</a:t>
            </a:r>
            <a:r>
              <a:rPr lang="en-US" sz="2400" dirty="0" smtClean="0"/>
              <a:t> </a:t>
            </a:r>
            <a:r>
              <a:rPr lang="en-US" sz="2400" dirty="0" err="1" smtClean="0"/>
              <a:t>tế</a:t>
            </a:r>
            <a:r>
              <a:rPr lang="en-US" sz="2400" dirty="0" smtClean="0"/>
              <a:t> </a:t>
            </a:r>
            <a:r>
              <a:rPr lang="en-US" sz="2400" dirty="0" err="1" smtClean="0"/>
              <a:t>bào</a:t>
            </a:r>
            <a:r>
              <a:rPr lang="en-US" sz="2400" dirty="0" smtClean="0"/>
              <a:t> </a:t>
            </a:r>
            <a:r>
              <a:rPr lang="en-US" sz="2400" dirty="0" err="1" smtClean="0"/>
              <a:t>nào</a:t>
            </a:r>
            <a:r>
              <a:rPr lang="en-US" sz="2400" dirty="0" smtClean="0"/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9486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0" y="336646"/>
            <a:ext cx="9154645" cy="3763957"/>
            <a:chOff x="0" y="0"/>
            <a:chExt cx="9154645" cy="376395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t="1660" r="656" b="2941"/>
            <a:stretch/>
          </p:blipFill>
          <p:spPr>
            <a:xfrm>
              <a:off x="0" y="0"/>
              <a:ext cx="9154645" cy="3763957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837329" y="1"/>
              <a:ext cx="67236" cy="3603812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14399" y="4785794"/>
            <a:ext cx="7113495" cy="98299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Tất</a:t>
            </a:r>
            <a:r>
              <a:rPr lang="en-US" sz="2800" dirty="0" smtClean="0"/>
              <a:t> </a:t>
            </a:r>
            <a:r>
              <a:rPr lang="en-US" sz="2800" dirty="0" err="1" smtClean="0"/>
              <a:t>cả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loại</a:t>
            </a:r>
            <a:r>
              <a:rPr lang="en-US" sz="2800" dirty="0" smtClean="0"/>
              <a:t> </a:t>
            </a:r>
            <a:r>
              <a:rPr lang="en-US" sz="2800" dirty="0" err="1" smtClean="0"/>
              <a:t>tế</a:t>
            </a:r>
            <a:r>
              <a:rPr lang="en-US" sz="2800" dirty="0" smtClean="0"/>
              <a:t> </a:t>
            </a:r>
            <a:r>
              <a:rPr lang="en-US" sz="2800" dirty="0" err="1" smtClean="0"/>
              <a:t>bào</a:t>
            </a:r>
            <a:r>
              <a:rPr lang="en-US" sz="2800" dirty="0" smtClean="0"/>
              <a:t> </a:t>
            </a:r>
            <a:r>
              <a:rPr lang="en-US" sz="2800" dirty="0" err="1" smtClean="0"/>
              <a:t>đều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cấu</a:t>
            </a:r>
            <a:r>
              <a:rPr lang="en-US" sz="2800" dirty="0" smtClean="0"/>
              <a:t> </a:t>
            </a:r>
            <a:r>
              <a:rPr lang="en-US" sz="2800" dirty="0" err="1" smtClean="0"/>
              <a:t>tạo</a:t>
            </a:r>
            <a:r>
              <a:rPr lang="en-US" sz="2800" dirty="0" smtClean="0"/>
              <a:t> </a:t>
            </a:r>
            <a:r>
              <a:rPr lang="en-US" sz="2800" dirty="0" err="1" smtClean="0"/>
              <a:t>từ</a:t>
            </a:r>
            <a:r>
              <a:rPr lang="en-US" sz="2800" dirty="0" smtClean="0"/>
              <a:t> </a:t>
            </a:r>
            <a:r>
              <a:rPr lang="en-US" sz="2800" dirty="0" err="1" smtClean="0"/>
              <a:t>những</a:t>
            </a:r>
            <a:r>
              <a:rPr lang="en-US" sz="2800" dirty="0" smtClean="0"/>
              <a:t> </a:t>
            </a:r>
            <a:r>
              <a:rPr lang="en-US" sz="2800" dirty="0" err="1" smtClean="0"/>
              <a:t>thành</a:t>
            </a:r>
            <a:r>
              <a:rPr lang="en-US" sz="2800" dirty="0" smtClean="0"/>
              <a:t> </a:t>
            </a:r>
            <a:r>
              <a:rPr lang="en-US" sz="2800" dirty="0" err="1" smtClean="0"/>
              <a:t>phần</a:t>
            </a:r>
            <a:r>
              <a:rPr lang="en-US" sz="2800" dirty="0" smtClean="0"/>
              <a:t> </a:t>
            </a:r>
            <a:r>
              <a:rPr lang="en-US" sz="2800" dirty="0" err="1" smtClean="0"/>
              <a:t>chính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801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HỌC THUYẾT TẾ BÀO</a:t>
            </a: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828800" y="3222172"/>
            <a:ext cx="2035175" cy="477054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TẾ BÀO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04800" y="3699226"/>
            <a:ext cx="4822825" cy="1832520"/>
            <a:chOff x="304800" y="3144054"/>
            <a:chExt cx="4822825" cy="1832520"/>
          </a:xfrm>
        </p:grpSpPr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304800" y="4114800"/>
              <a:ext cx="2209800" cy="861774"/>
            </a:xfrm>
            <a:prstGeom prst="rect">
              <a:avLst/>
            </a:prstGeom>
            <a:solidFill>
              <a:srgbClr val="99CC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25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TẾ BÀO NHÂN SƠ</a:t>
              </a:r>
            </a:p>
          </p:txBody>
        </p:sp>
        <p:sp>
          <p:nvSpPr>
            <p:cNvPr id="7" name="Text Box 11"/>
            <p:cNvSpPr txBox="1">
              <a:spLocks noChangeArrowheads="1"/>
            </p:cNvSpPr>
            <p:nvPr/>
          </p:nvSpPr>
          <p:spPr bwMode="auto">
            <a:xfrm>
              <a:off x="2895600" y="4114800"/>
              <a:ext cx="2232025" cy="861774"/>
            </a:xfrm>
            <a:prstGeom prst="rect">
              <a:avLst/>
            </a:prstGeom>
            <a:solidFill>
              <a:srgbClr val="99CC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/>
              <a:r>
                <a:rPr lang="en-US" sz="25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TẾ BÀO NHÂN THỰC</a:t>
              </a:r>
            </a:p>
          </p:txBody>
        </p:sp>
        <p:cxnSp>
          <p:nvCxnSpPr>
            <p:cNvPr id="8" name="Straight Arrow Connector 7"/>
            <p:cNvCxnSpPr>
              <a:endCxn id="6" idx="0"/>
            </p:cNvCxnSpPr>
            <p:nvPr/>
          </p:nvCxnSpPr>
          <p:spPr>
            <a:xfrm flipH="1">
              <a:off x="1409700" y="3171825"/>
              <a:ext cx="1238250" cy="942975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4" idx="2"/>
              <a:endCxn id="7" idx="0"/>
            </p:cNvCxnSpPr>
            <p:nvPr/>
          </p:nvCxnSpPr>
          <p:spPr>
            <a:xfrm>
              <a:off x="2846388" y="3144054"/>
              <a:ext cx="1165225" cy="970746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3886200" y="2155372"/>
            <a:ext cx="5029200" cy="2819400"/>
            <a:chOff x="3886200" y="1600200"/>
            <a:chExt cx="5029200" cy="2819400"/>
          </a:xfrm>
        </p:grpSpPr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5715000" y="1600200"/>
              <a:ext cx="3168650" cy="504825"/>
            </a:xfrm>
            <a:prstGeom prst="rect">
              <a:avLst/>
            </a:prstGeom>
            <a:solidFill>
              <a:srgbClr val="0099FF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sz="25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MÀNG SINH CHẤT</a:t>
              </a:r>
            </a:p>
          </p:txBody>
        </p:sp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5715000" y="2667000"/>
              <a:ext cx="3200400" cy="504825"/>
            </a:xfrm>
            <a:prstGeom prst="rect">
              <a:avLst/>
            </a:prstGeom>
            <a:solidFill>
              <a:srgbClr val="0099FF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sz="25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TẾ BÀO CHẤT</a:t>
              </a:r>
            </a:p>
          </p:txBody>
        </p:sp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>
              <a:off x="5715000" y="3505200"/>
              <a:ext cx="3200400" cy="914400"/>
            </a:xfrm>
            <a:prstGeom prst="rect">
              <a:avLst/>
            </a:prstGeom>
            <a:solidFill>
              <a:srgbClr val="0099FF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sz="25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NHÂN HOẶC </a:t>
              </a:r>
            </a:p>
            <a:p>
              <a:pPr algn="ctr"/>
              <a:r>
                <a:rPr lang="en-US" sz="25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VÙNG NHÂN </a:t>
              </a:r>
              <a:endParaRPr lang="en-US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Straight Arrow Connector 13"/>
            <p:cNvCxnSpPr>
              <a:endCxn id="12" idx="1"/>
            </p:cNvCxnSpPr>
            <p:nvPr/>
          </p:nvCxnSpPr>
          <p:spPr>
            <a:xfrm>
              <a:off x="3886200" y="2919412"/>
              <a:ext cx="1828800" cy="1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endCxn id="11" idx="1"/>
            </p:cNvCxnSpPr>
            <p:nvPr/>
          </p:nvCxnSpPr>
          <p:spPr>
            <a:xfrm flipV="1">
              <a:off x="3886200" y="1852613"/>
              <a:ext cx="1828800" cy="1066799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3886200" y="2971800"/>
              <a:ext cx="1752600" cy="990600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1642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0" y="764427"/>
            <a:ext cx="9154645" cy="3763957"/>
            <a:chOff x="0" y="0"/>
            <a:chExt cx="9154645" cy="376395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t="1660" r="656" b="2941"/>
            <a:stretch/>
          </p:blipFill>
          <p:spPr>
            <a:xfrm>
              <a:off x="0" y="0"/>
              <a:ext cx="9154645" cy="3763957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837329" y="1"/>
              <a:ext cx="67236" cy="3603812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76442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smtClean="0"/>
              <a:t>I. ĐẶC ĐIỂM CHUNG CỦA TẾ BÀO NHÂN SƠ</a:t>
            </a:r>
            <a:endParaRPr lang="en-US" sz="3600" b="1" dirty="0"/>
          </a:p>
        </p:txBody>
      </p:sp>
      <p:sp>
        <p:nvSpPr>
          <p:cNvPr id="8" name="Action Button: Help 7">
            <a:hlinkClick r:id="" action="ppaction://noaction" highlightClick="1"/>
          </p:cNvPr>
          <p:cNvSpPr/>
          <p:nvPr/>
        </p:nvSpPr>
        <p:spPr>
          <a:xfrm>
            <a:off x="114300" y="5071931"/>
            <a:ext cx="530679" cy="47352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44979" y="4815739"/>
            <a:ext cx="5598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Tại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sao</a:t>
            </a:r>
            <a:r>
              <a:rPr lang="en-US" sz="2400" b="1" dirty="0" smtClean="0"/>
              <a:t> ở </a:t>
            </a:r>
            <a:r>
              <a:rPr lang="en-US" sz="2400" b="1" dirty="0" err="1" smtClean="0"/>
              <a:t>tế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bào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nhân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sơ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gọi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là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vùng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nhân</a:t>
            </a:r>
            <a:r>
              <a:rPr lang="en-US" sz="2400" b="1" dirty="0" smtClean="0"/>
              <a:t>?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28650" y="5405452"/>
            <a:ext cx="8515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Nhận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xét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về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cấu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tạo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của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bào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nhân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sơ</a:t>
            </a:r>
            <a:r>
              <a:rPr lang="en-US" sz="2400" b="1" dirty="0" smtClean="0"/>
              <a:t> so </a:t>
            </a:r>
            <a:r>
              <a:rPr lang="en-US" sz="2400" b="1" dirty="0" err="1" smtClean="0"/>
              <a:t>với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bào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nhân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thực</a:t>
            </a:r>
            <a:r>
              <a:rPr lang="en-US" sz="2400" b="1" dirty="0"/>
              <a:t> 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về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các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bào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quan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bên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trong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bào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chất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7232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3" y="927847"/>
            <a:ext cx="9080157" cy="503772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958353" y="5029200"/>
            <a:ext cx="874059" cy="416859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025154" y="2909047"/>
            <a:ext cx="815788" cy="1044388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485741" y="5769309"/>
            <a:ext cx="5894614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700" b="1" dirty="0" err="1" smtClean="0"/>
              <a:t>Nhận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xét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kích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thước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của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tế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bào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nhân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sơ</a:t>
            </a:r>
            <a:r>
              <a:rPr lang="en-US" sz="2700" b="1" dirty="0" smtClean="0"/>
              <a:t> so </a:t>
            </a:r>
            <a:r>
              <a:rPr lang="en-US" sz="2700" b="1" dirty="0" err="1" smtClean="0"/>
              <a:t>với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tế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bào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nhân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thực</a:t>
            </a:r>
            <a:r>
              <a:rPr lang="en-US" sz="2700" b="1" dirty="0" smtClean="0"/>
              <a:t>.</a:t>
            </a:r>
            <a:endParaRPr lang="en-US" sz="2700" b="1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0" y="0"/>
            <a:ext cx="9144000" cy="76442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smtClean="0"/>
              <a:t>I. ĐẶC ĐIỂM CHUNG CỦA TẾ BÀO NHÂN SƠ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15920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950" t="6480" r="12637" b="8575"/>
          <a:stretch/>
        </p:blipFill>
        <p:spPr>
          <a:xfrm>
            <a:off x="3000571" y="764427"/>
            <a:ext cx="6143429" cy="50322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764427"/>
            <a:ext cx="28248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Kích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thước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nhỏ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đem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lại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ưu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gì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các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bào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nhân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sơ</a:t>
            </a:r>
            <a:r>
              <a:rPr lang="en-US" sz="2800" b="1" dirty="0" smtClean="0"/>
              <a:t>?</a:t>
            </a:r>
            <a:endParaRPr lang="en-US" sz="2800" b="1" dirty="0"/>
          </a:p>
        </p:txBody>
      </p:sp>
      <p:sp>
        <p:nvSpPr>
          <p:cNvPr id="7" name="Down Arrow 6"/>
          <p:cNvSpPr/>
          <p:nvPr/>
        </p:nvSpPr>
        <p:spPr>
          <a:xfrm>
            <a:off x="1151164" y="2580309"/>
            <a:ext cx="522515" cy="5525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85486" y="3237856"/>
            <a:ext cx="1253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S/V </a:t>
            </a:r>
            <a:r>
              <a:rPr lang="en-US" sz="2800" dirty="0" err="1" smtClean="0"/>
              <a:t>lớn</a:t>
            </a:r>
            <a:endParaRPr lang="en-US" sz="28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412420" y="3761076"/>
            <a:ext cx="0" cy="52417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4284296"/>
            <a:ext cx="30697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Trao</a:t>
            </a:r>
            <a:r>
              <a:rPr lang="en-US" sz="2800" dirty="0" smtClean="0"/>
              <a:t> </a:t>
            </a:r>
            <a:r>
              <a:rPr lang="en-US" sz="2800" dirty="0" err="1" smtClean="0"/>
              <a:t>đổi</a:t>
            </a:r>
            <a:r>
              <a:rPr lang="en-US" sz="2800" dirty="0" smtClean="0"/>
              <a:t> </a:t>
            </a:r>
            <a:r>
              <a:rPr lang="en-US" sz="2800" dirty="0" err="1" smtClean="0"/>
              <a:t>chất</a:t>
            </a:r>
            <a:r>
              <a:rPr lang="en-US" sz="2800" dirty="0" smtClean="0"/>
              <a:t> </a:t>
            </a:r>
            <a:r>
              <a:rPr lang="en-US" sz="2800" dirty="0" err="1" smtClean="0"/>
              <a:t>nhanh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 panose="05000000000000000000" pitchFamily="2" charset="2"/>
              </a:rPr>
              <a:t> </a:t>
            </a:r>
            <a:r>
              <a:rPr lang="en-US" sz="2800" dirty="0" err="1" smtClean="0">
                <a:sym typeface="Wingdings" panose="05000000000000000000" pitchFamily="2" charset="2"/>
              </a:rPr>
              <a:t>sinh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trưởng</a:t>
            </a:r>
            <a:r>
              <a:rPr lang="en-US" sz="2800" dirty="0" smtClean="0">
                <a:sym typeface="Wingdings" panose="05000000000000000000" pitchFamily="2" charset="2"/>
              </a:rPr>
              <a:t>, </a:t>
            </a:r>
            <a:r>
              <a:rPr lang="en-US" sz="2800" dirty="0" err="1" smtClean="0">
                <a:sym typeface="Wingdings" panose="05000000000000000000" pitchFamily="2" charset="2"/>
              </a:rPr>
              <a:t>sinh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sản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nhanh</a:t>
            </a:r>
            <a:endParaRPr lang="en-US" sz="2800" dirty="0"/>
          </a:p>
        </p:txBody>
      </p:sp>
      <p:sp>
        <p:nvSpPr>
          <p:cNvPr id="14" name="Right Arrow 13"/>
          <p:cNvSpPr/>
          <p:nvPr/>
        </p:nvSpPr>
        <p:spPr>
          <a:xfrm rot="19074632">
            <a:off x="2701395" y="4312017"/>
            <a:ext cx="1374221" cy="808214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843867" y="3416682"/>
            <a:ext cx="53001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/>
              <a:t>Chuyển</a:t>
            </a:r>
            <a:r>
              <a:rPr lang="en-US" sz="2800" dirty="0" smtClean="0"/>
              <a:t> gen </a:t>
            </a:r>
            <a:r>
              <a:rPr lang="en-US" sz="2800" dirty="0" err="1" smtClean="0"/>
              <a:t>quy</a:t>
            </a:r>
            <a:r>
              <a:rPr lang="en-US" sz="2800" dirty="0" smtClean="0"/>
              <a:t> </a:t>
            </a:r>
            <a:r>
              <a:rPr lang="en-US" sz="2800" dirty="0" err="1" smtClean="0"/>
              <a:t>định</a:t>
            </a:r>
            <a:r>
              <a:rPr lang="en-US" sz="2800" dirty="0" smtClean="0"/>
              <a:t> protein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tế</a:t>
            </a:r>
            <a:r>
              <a:rPr lang="en-US" sz="2800" dirty="0" smtClean="0"/>
              <a:t> </a:t>
            </a:r>
            <a:r>
              <a:rPr lang="en-US" sz="2800" dirty="0" err="1" smtClean="0"/>
              <a:t>bào</a:t>
            </a:r>
            <a:r>
              <a:rPr lang="en-US" sz="2800" dirty="0" smtClean="0"/>
              <a:t> </a:t>
            </a:r>
            <a:r>
              <a:rPr lang="en-US" sz="2800" dirty="0" err="1" smtClean="0"/>
              <a:t>người</a:t>
            </a:r>
            <a:r>
              <a:rPr lang="en-US" sz="2800" dirty="0" smtClean="0"/>
              <a:t> </a:t>
            </a:r>
            <a:r>
              <a:rPr lang="en-US" sz="2800" dirty="0" err="1"/>
              <a:t>v</a:t>
            </a:r>
            <a:r>
              <a:rPr lang="en-US" sz="2800" dirty="0" err="1" smtClean="0"/>
              <a:t>ào</a:t>
            </a:r>
            <a:r>
              <a:rPr lang="en-US" sz="2800" dirty="0" smtClean="0"/>
              <a:t> </a:t>
            </a:r>
            <a:r>
              <a:rPr lang="en-US" sz="2800" dirty="0" err="1" smtClean="0"/>
              <a:t>tế</a:t>
            </a:r>
            <a:r>
              <a:rPr lang="en-US" sz="2800" dirty="0" smtClean="0"/>
              <a:t> </a:t>
            </a:r>
            <a:r>
              <a:rPr lang="en-US" sz="2800" dirty="0" err="1" smtClean="0"/>
              <a:t>bào</a:t>
            </a:r>
            <a:r>
              <a:rPr lang="en-US" sz="2800" dirty="0" smtClean="0"/>
              <a:t> vi </a:t>
            </a:r>
            <a:r>
              <a:rPr lang="en-US" sz="2800" dirty="0" err="1" smtClean="0"/>
              <a:t>khuẩn</a:t>
            </a:r>
            <a:r>
              <a:rPr lang="en-US" sz="2800" dirty="0" smtClean="0"/>
              <a:t> </a:t>
            </a:r>
            <a:r>
              <a:rPr lang="en-US" sz="2800" i="1" dirty="0" err="1" smtClean="0"/>
              <a:t>E.coli</a:t>
            </a:r>
            <a:r>
              <a:rPr lang="en-US" sz="2800" i="1" dirty="0" smtClean="0"/>
              <a:t> </a:t>
            </a:r>
            <a:r>
              <a:rPr lang="en-US" sz="2800" dirty="0" err="1" smtClean="0"/>
              <a:t>để</a:t>
            </a:r>
            <a:r>
              <a:rPr lang="en-US" sz="2800" dirty="0" smtClean="0"/>
              <a:t> </a:t>
            </a:r>
            <a:r>
              <a:rPr lang="en-US" sz="2800" dirty="0" err="1" smtClean="0"/>
              <a:t>nhờ</a:t>
            </a:r>
            <a:r>
              <a:rPr lang="en-US" sz="2800" dirty="0" smtClean="0"/>
              <a:t> vi </a:t>
            </a:r>
            <a:r>
              <a:rPr lang="en-US" sz="2800" dirty="0" err="1" smtClean="0"/>
              <a:t>khuẩn</a:t>
            </a:r>
            <a:r>
              <a:rPr lang="en-US" sz="2800" dirty="0" smtClean="0"/>
              <a:t> </a:t>
            </a:r>
            <a:r>
              <a:rPr lang="en-US" sz="2800" dirty="0" err="1" smtClean="0"/>
              <a:t>tổng</a:t>
            </a:r>
            <a:r>
              <a:rPr lang="en-US" sz="2800" dirty="0" smtClean="0"/>
              <a:t> </a:t>
            </a:r>
            <a:r>
              <a:rPr lang="en-US" sz="2800" dirty="0" err="1" smtClean="0"/>
              <a:t>hợp</a:t>
            </a:r>
            <a:r>
              <a:rPr lang="en-US" sz="2800" dirty="0" smtClean="0"/>
              <a:t> </a:t>
            </a:r>
            <a:r>
              <a:rPr lang="en-US" sz="2800" dirty="0" err="1" smtClean="0"/>
              <a:t>ra</a:t>
            </a:r>
            <a:r>
              <a:rPr lang="en-US" sz="2800" dirty="0" smtClean="0"/>
              <a:t> </a:t>
            </a:r>
            <a:r>
              <a:rPr lang="en-US" sz="2800" dirty="0" err="1" smtClean="0"/>
              <a:t>với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lượng</a:t>
            </a:r>
            <a:r>
              <a:rPr lang="en-US" sz="2800" dirty="0" smtClean="0"/>
              <a:t> </a:t>
            </a:r>
            <a:r>
              <a:rPr lang="en-US" sz="2800" dirty="0" err="1" smtClean="0"/>
              <a:t>lớn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thời</a:t>
            </a:r>
            <a:r>
              <a:rPr lang="en-US" sz="2800" dirty="0" smtClean="0"/>
              <a:t> </a:t>
            </a:r>
            <a:r>
              <a:rPr lang="en-US" sz="2800" dirty="0" err="1" smtClean="0"/>
              <a:t>gian</a:t>
            </a:r>
            <a:r>
              <a:rPr lang="en-US" sz="2800" dirty="0" smtClean="0"/>
              <a:t> </a:t>
            </a:r>
            <a:r>
              <a:rPr lang="en-US" sz="2800" dirty="0" err="1" smtClean="0"/>
              <a:t>tương</a:t>
            </a:r>
            <a:r>
              <a:rPr lang="en-US" sz="2800" dirty="0" smtClean="0"/>
              <a:t> </a:t>
            </a:r>
            <a:r>
              <a:rPr lang="en-US" sz="2800" dirty="0" err="1" smtClean="0"/>
              <a:t>đối</a:t>
            </a:r>
            <a:r>
              <a:rPr lang="en-US" sz="2800" dirty="0" smtClean="0"/>
              <a:t> </a:t>
            </a:r>
            <a:r>
              <a:rPr lang="en-US" sz="2800" dirty="0" err="1" smtClean="0"/>
              <a:t>ngắn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0"/>
            <a:ext cx="9144000" cy="76442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smtClean="0"/>
              <a:t>I. ĐẶC ĐIỂM CHUNG CỦA TẾ BÀO NHÂN SƠ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25850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/>
      <p:bldP spid="14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6313" r="3734" b="2989"/>
          <a:stretch/>
        </p:blipFill>
        <p:spPr>
          <a:xfrm>
            <a:off x="2789197" y="3510643"/>
            <a:ext cx="3635499" cy="33473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0871" y="1001486"/>
            <a:ext cx="8262258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6600"/>
              </a:buClr>
              <a:buFont typeface="Wingdings" pitchFamily="2" charset="2"/>
              <a:buChar char="v"/>
              <a:defRPr/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Chưa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hoàn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chỉnh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.</a:t>
            </a:r>
          </a:p>
          <a:p>
            <a:pPr algn="just" fontAlgn="auto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6600"/>
              </a:buClr>
              <a:buFont typeface="Wingdings" pitchFamily="2" charset="2"/>
              <a:buChar char="v"/>
              <a:defRPr/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Tế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bào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chưa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hệ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thống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nội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màng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bào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quan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màng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bao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bọc</a:t>
            </a:r>
            <a:endParaRPr lang="en-US" sz="2800" dirty="0" smtClean="0">
              <a:solidFill>
                <a:schemeClr val="bg2">
                  <a:lumMod val="10000"/>
                </a:schemeClr>
              </a:solidFill>
              <a:cs typeface="Times New Roman" pitchFamily="18" charset="0"/>
            </a:endParaRPr>
          </a:p>
          <a:p>
            <a:pPr algn="just" fontAlgn="auto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6600"/>
              </a:buClr>
              <a:buFont typeface="Wingdings" pitchFamily="2" charset="2"/>
              <a:buChar char="v"/>
              <a:defRPr/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Kích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thước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khoảng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 1 - 5µm,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khoảng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1/10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tế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bào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thực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.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76442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smtClean="0"/>
              <a:t>I. ĐẶC ĐIỂM CHUNG CỦA TẾ BÀO NHÂN SƠ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39596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76442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/>
              <a:t>II. CẤU TẠO CỦA TẾ BÀO NHÂN SƠ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3" y="1246520"/>
            <a:ext cx="9116667" cy="4125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4790" y="1007993"/>
            <a:ext cx="4648200" cy="477054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500" b="1" cap="all" dirty="0" err="1" smtClean="0">
                <a:ln/>
                <a:solidFill>
                  <a:srgbClr val="CC0099"/>
                </a:solidFill>
                <a:effectLst/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500" b="1" cap="all" dirty="0" smtClean="0">
                <a:ln/>
                <a:solidFill>
                  <a:srgbClr val="CC009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cap="all" dirty="0" err="1" smtClean="0">
                <a:ln/>
                <a:solidFill>
                  <a:srgbClr val="CC0099"/>
                </a:solidFill>
                <a:effectLst/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500" b="1" cap="all" dirty="0" smtClean="0">
                <a:ln/>
                <a:solidFill>
                  <a:srgbClr val="CC009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cap="all" dirty="0" err="1" smtClean="0">
                <a:ln/>
                <a:solidFill>
                  <a:srgbClr val="CC0099"/>
                </a:solidFill>
                <a:effectLst/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500" b="1" cap="all" dirty="0" smtClean="0">
                <a:ln/>
                <a:solidFill>
                  <a:srgbClr val="CC009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cap="all" dirty="0" err="1" smtClean="0">
                <a:ln/>
                <a:solidFill>
                  <a:srgbClr val="CC0099"/>
                </a:solidFill>
                <a:effectLst/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500" b="1" cap="all" dirty="0" smtClean="0">
                <a:ln/>
                <a:solidFill>
                  <a:srgbClr val="CC0099"/>
                </a:solidFill>
                <a:effectLst/>
                <a:latin typeface="Times New Roman" pitchFamily="18" charset="0"/>
                <a:cs typeface="Times New Roman" pitchFamily="18" charset="0"/>
              </a:rPr>
              <a:t> ADN </a:t>
            </a:r>
            <a:endParaRPr lang="en-US" sz="2500" b="1" cap="all" dirty="0">
              <a:ln/>
              <a:solidFill>
                <a:srgbClr val="CC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4790" y="5372100"/>
            <a:ext cx="81913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err="1" smtClean="0"/>
              <a:t>Chưa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nhân</a:t>
            </a:r>
            <a:r>
              <a:rPr lang="en-US" sz="2800" dirty="0" smtClean="0"/>
              <a:t> </a:t>
            </a:r>
            <a:r>
              <a:rPr lang="en-US" sz="2800" dirty="0" err="1" smtClean="0"/>
              <a:t>hoàn</a:t>
            </a:r>
            <a:r>
              <a:rPr lang="en-US" sz="2800" dirty="0" smtClean="0"/>
              <a:t> </a:t>
            </a:r>
            <a:r>
              <a:rPr lang="en-US" sz="2800" dirty="0" err="1" smtClean="0"/>
              <a:t>chỉnh</a:t>
            </a:r>
            <a:r>
              <a:rPr lang="en-US" sz="2800" dirty="0" smtClean="0"/>
              <a:t> </a:t>
            </a:r>
            <a:r>
              <a:rPr lang="en-US" sz="2800" dirty="0" err="1" smtClean="0"/>
              <a:t>vì</a:t>
            </a:r>
            <a:r>
              <a:rPr lang="en-US" sz="2800" dirty="0" smtClean="0"/>
              <a:t> </a:t>
            </a:r>
            <a:r>
              <a:rPr lang="en-US" sz="2800" dirty="0" err="1" smtClean="0"/>
              <a:t>không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bao</a:t>
            </a:r>
            <a:r>
              <a:rPr lang="en-US" sz="2800" dirty="0" smtClean="0"/>
              <a:t> </a:t>
            </a:r>
            <a:r>
              <a:rPr lang="en-US" sz="2800" dirty="0" err="1" smtClean="0"/>
              <a:t>bọc</a:t>
            </a:r>
            <a:r>
              <a:rPr lang="en-US" sz="2800" dirty="0" smtClean="0"/>
              <a:t> </a:t>
            </a:r>
            <a:r>
              <a:rPr lang="en-US" sz="2800" dirty="0" err="1" smtClean="0"/>
              <a:t>bởi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lớp</a:t>
            </a:r>
            <a:r>
              <a:rPr lang="en-US" sz="2800" dirty="0" smtClean="0"/>
              <a:t> </a:t>
            </a:r>
            <a:r>
              <a:rPr lang="en-US" sz="2800" dirty="0" err="1" smtClean="0"/>
              <a:t>màng</a:t>
            </a:r>
            <a:endParaRPr lang="en-US" sz="2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err="1" smtClean="0"/>
              <a:t>Chứa</a:t>
            </a:r>
            <a:r>
              <a:rPr lang="en-US" sz="2800" dirty="0" smtClean="0"/>
              <a:t> ADN </a:t>
            </a:r>
            <a:r>
              <a:rPr lang="en-US" sz="2800" dirty="0" err="1" smtClean="0"/>
              <a:t>dạng</a:t>
            </a:r>
            <a:r>
              <a:rPr lang="en-US" sz="2800" dirty="0" smtClean="0"/>
              <a:t> </a:t>
            </a:r>
            <a:r>
              <a:rPr lang="en-US" sz="2800" dirty="0" err="1" smtClean="0"/>
              <a:t>vòng</a:t>
            </a:r>
            <a:r>
              <a:rPr lang="en-US" sz="2800" dirty="0" smtClean="0"/>
              <a:t>,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vi </a:t>
            </a:r>
            <a:r>
              <a:rPr lang="en-US" sz="2800" dirty="0" err="1" smtClean="0"/>
              <a:t>khuẩn</a:t>
            </a:r>
            <a:r>
              <a:rPr lang="en-US" sz="2800" dirty="0" smtClean="0"/>
              <a:t> </a:t>
            </a:r>
            <a:r>
              <a:rPr lang="en-US" sz="2800" dirty="0" err="1" smtClean="0"/>
              <a:t>còn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plasmit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4825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236</TotalTime>
  <Words>451</Words>
  <Application>Microsoft Office PowerPoint</Application>
  <PresentationFormat>On-screen Show (4:3)</PresentationFormat>
  <Paragraphs>65</Paragraphs>
  <Slides>14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HỌC THUYẾT TẾ BÀO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Ly</dc:creator>
  <cp:lastModifiedBy>Steven</cp:lastModifiedBy>
  <cp:revision>25</cp:revision>
  <dcterms:created xsi:type="dcterms:W3CDTF">2020-11-01T14:04:42Z</dcterms:created>
  <dcterms:modified xsi:type="dcterms:W3CDTF">2021-10-31T14:07:16Z</dcterms:modified>
</cp:coreProperties>
</file>