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9" r:id="rId6"/>
    <p:sldId id="270" r:id="rId7"/>
    <p:sldId id="261" r:id="rId8"/>
    <p:sldId id="262" r:id="rId9"/>
    <p:sldId id="278" r:id="rId10"/>
    <p:sldId id="268" r:id="rId11"/>
    <p:sldId id="265" r:id="rId12"/>
    <p:sldId id="271" r:id="rId13"/>
    <p:sldId id="273" r:id="rId14"/>
    <p:sldId id="282" r:id="rId15"/>
    <p:sldId id="276" r:id="rId16"/>
    <p:sldId id="28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p:cViewPr varScale="1">
        <p:scale>
          <a:sx n="87" d="100"/>
          <a:sy n="87" d="100"/>
        </p:scale>
        <p:origin x="145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58508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141185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9FF76BE-CCC5-4B93-ABB3-FEF0DA922F0C}"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9211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05476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9FF76BE-CCC5-4B93-ABB3-FEF0DA922F0C}"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16595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3444116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1987122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79672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40333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5F6B-46BB-41FB-A0CD-B9DA8AD0EF15}" type="datetimeFigureOut">
              <a:rPr lang="en-US" smtClean="0"/>
              <a:t>10/1/2021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47927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143883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BD5F6B-46BB-41FB-A0CD-B9DA8AD0EF15}" type="datetimeFigureOut">
              <a:rPr lang="en-US" smtClean="0"/>
              <a:t>10/1/2021</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411837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BD5F6B-46BB-41FB-A0CD-B9DA8AD0EF15}" type="datetimeFigureOut">
              <a:rPr lang="en-US" smtClean="0"/>
              <a:t>10/1/2021</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07257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D5F6B-46BB-41FB-A0CD-B9DA8AD0EF15}" type="datetimeFigureOut">
              <a:rPr lang="en-US" smtClean="0"/>
              <a:t>10/1/2021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63966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73655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10/1/2021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192049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55BD5F6B-46BB-41FB-A0CD-B9DA8AD0EF15}" type="datetimeFigureOut">
              <a:rPr lang="en-US" smtClean="0"/>
              <a:t>10/1/2021</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99FF76BE-CCC5-4B93-ABB3-FEF0DA922F0C}" type="slidenum">
              <a:rPr lang="en-US" smtClean="0"/>
              <a:t>‹#›</a:t>
            </a:fld>
            <a:endParaRPr lang="en-US"/>
          </a:p>
        </p:txBody>
      </p:sp>
    </p:spTree>
    <p:extLst>
      <p:ext uri="{BB962C8B-B14F-4D97-AF65-F5344CB8AC3E}">
        <p14:creationId xmlns:p14="http://schemas.microsoft.com/office/powerpoint/2010/main" val="1600047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 y="1981200"/>
            <a:ext cx="8839200"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NHẢY CAO - </a:t>
            </a:r>
          </a:p>
          <a:p>
            <a:pPr algn="ctr"/>
            <a:r>
              <a:rPr 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NHẢY DÂY</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343400"/>
            <a:ext cx="2286000" cy="251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0"/>
            <a:ext cx="2133600" cy="1676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686"/>
            <a:ext cx="2133600" cy="1676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83029"/>
            <a:ext cx="2133600" cy="1676400"/>
          </a:xfrm>
          <a:prstGeom prst="rect">
            <a:avLst/>
          </a:prstGeom>
        </p:spPr>
      </p:pic>
    </p:spTree>
    <p:extLst>
      <p:ext uri="{BB962C8B-B14F-4D97-AF65-F5344CB8AC3E}">
        <p14:creationId xmlns:p14="http://schemas.microsoft.com/office/powerpoint/2010/main" val="217837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hảy cao nằm nghiê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0" y="838200"/>
            <a:ext cx="7620000" cy="5715000"/>
          </a:xfrm>
        </p:spPr>
      </p:pic>
      <p:sp>
        <p:nvSpPr>
          <p:cNvPr id="6" name="Rectangle 5"/>
          <p:cNvSpPr/>
          <p:nvPr/>
        </p:nvSpPr>
        <p:spPr>
          <a:xfrm>
            <a:off x="-76200" y="152400"/>
            <a:ext cx="9220200" cy="1200329"/>
          </a:xfrm>
          <a:prstGeom prst="rect">
            <a:avLst/>
          </a:prstGeom>
        </p:spPr>
        <p:txBody>
          <a:bodyPr wrap="square">
            <a:spAutoFit/>
          </a:bodyPr>
          <a:lstStyle/>
          <a:p>
            <a:r>
              <a:rPr lang="vi-VN" sz="3600" b="1" i="1" dirty="0">
                <a:solidFill>
                  <a:srgbClr val="C00000"/>
                </a:solidFill>
                <a:latin typeface="Times New Roman" panose="02020603050405020304" pitchFamily="18" charset="0"/>
                <a:cs typeface="Times New Roman" panose="02020603050405020304" pitchFamily="18" charset="0"/>
              </a:rPr>
              <a:t>IV. Giới thiệu nhảy cao kiểu nằm nghiêng</a:t>
            </a:r>
            <a:r>
              <a:rPr lang="en-US" sz="3600" b="1" i="1" dirty="0">
                <a:solidFill>
                  <a:srgbClr val="C00000"/>
                </a:solidFill>
                <a:latin typeface="Times New Roman" panose="02020603050405020304" pitchFamily="18" charset="0"/>
                <a:cs typeface="Times New Roman" panose="02020603050405020304" pitchFamily="18" charset="0"/>
              </a:rPr>
              <a:t/>
            </a:r>
            <a:br>
              <a:rPr lang="en-US" sz="3600" b="1" i="1" dirty="0">
                <a:solidFill>
                  <a:srgbClr val="C00000"/>
                </a:solidFill>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0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MÔ PHỎNG ĐỘNG TÁC</a:t>
            </a:r>
            <a:endParaRPr lang="en-US" dirty="0">
              <a:latin typeface="Times New Roman" panose="02020603050405020304" pitchFamily="18" charset="0"/>
              <a:cs typeface="Times New Roman" panose="02020603050405020304"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55" y="15240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068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r>
              <a:rPr lang="vi-VN" sz="5400" b="1" dirty="0" smtClean="0">
                <a:solidFill>
                  <a:srgbClr val="FF0000"/>
                </a:solidFill>
              </a:rPr>
              <a:t>B. </a:t>
            </a:r>
            <a:r>
              <a:rPr lang="en-US" sz="5400" b="1" dirty="0" smtClean="0">
                <a:solidFill>
                  <a:srgbClr val="FF0000"/>
                </a:solidFill>
              </a:rPr>
              <a:t>NHẢY DÂY</a:t>
            </a:r>
            <a:r>
              <a:rPr lang="vi-VN" sz="5400" b="1" dirty="0">
                <a:solidFill>
                  <a:srgbClr val="FF0000"/>
                </a:solidFill>
              </a:rPr>
              <a:t/>
            </a:r>
            <a:br>
              <a:rPr lang="vi-VN" sz="5400" b="1" dirty="0">
                <a:solidFill>
                  <a:srgbClr val="FF0000"/>
                </a:solidFill>
              </a:rPr>
            </a:br>
            <a:endParaRPr lang="en-US" sz="5400" dirty="0">
              <a:solidFill>
                <a:srgbClr val="FF0000"/>
              </a:solidFill>
            </a:endParaRPr>
          </a:p>
        </p:txBody>
      </p:sp>
      <p:sp>
        <p:nvSpPr>
          <p:cNvPr id="3" name="Content Placeholder 2"/>
          <p:cNvSpPr>
            <a:spLocks noGrp="1"/>
          </p:cNvSpPr>
          <p:nvPr>
            <p:ph idx="1"/>
          </p:nvPr>
        </p:nvSpPr>
        <p:spPr>
          <a:xfrm>
            <a:off x="457200" y="1828800"/>
            <a:ext cx="8229600" cy="4876800"/>
          </a:xfrm>
        </p:spPr>
        <p:txBody>
          <a:bodyPr>
            <a:normAutofit fontScale="92500" lnSpcReduction="10000"/>
          </a:bodyPr>
          <a:lstStyle/>
          <a:p>
            <a:pPr>
              <a:buFont typeface="Wingdings" panose="05000000000000000000" pitchFamily="2" charset="2"/>
              <a:buChar char="Ø"/>
            </a:pPr>
            <a:r>
              <a:rPr lang="vi-VN" sz="2400" b="1" dirty="0">
                <a:latin typeface="+mj-lt"/>
              </a:rPr>
              <a:t>LỜI KHUYÊN KHI HỌC MÔN NHẢY DÂY:</a:t>
            </a:r>
            <a:endParaRPr lang="en-US" sz="2400" dirty="0">
              <a:latin typeface="+mj-lt"/>
            </a:endParaRPr>
          </a:p>
          <a:p>
            <a:pPr marL="0" lvl="0" indent="0">
              <a:buNone/>
            </a:pPr>
            <a:r>
              <a:rPr lang="vi-VN" sz="2400" dirty="0">
                <a:latin typeface="+mj-lt"/>
              </a:rPr>
              <a:t>Các em nên</a:t>
            </a:r>
            <a:r>
              <a:rPr lang="en-CA" sz="2400" dirty="0">
                <a:latin typeface="+mj-lt"/>
              </a:rPr>
              <a:t> </a:t>
            </a:r>
            <a:r>
              <a:rPr lang="en-CA" sz="2400" dirty="0" err="1">
                <a:latin typeface="+mj-lt"/>
              </a:rPr>
              <a:t>thực</a:t>
            </a:r>
            <a:r>
              <a:rPr lang="en-CA" sz="2400" dirty="0">
                <a:latin typeface="+mj-lt"/>
              </a:rPr>
              <a:t> </a:t>
            </a:r>
            <a:r>
              <a:rPr lang="en-CA" sz="2400" dirty="0" err="1">
                <a:latin typeface="+mj-lt"/>
              </a:rPr>
              <a:t>hành</a:t>
            </a:r>
            <a:r>
              <a:rPr lang="en-CA" sz="2400" dirty="0">
                <a:latin typeface="+mj-lt"/>
              </a:rPr>
              <a:t> </a:t>
            </a:r>
            <a:r>
              <a:rPr lang="en-CA" sz="2400" dirty="0" err="1">
                <a:latin typeface="+mj-lt"/>
              </a:rPr>
              <a:t>từng</a:t>
            </a:r>
            <a:r>
              <a:rPr lang="en-CA" sz="2400" dirty="0">
                <a:latin typeface="+mj-lt"/>
              </a:rPr>
              <a:t> </a:t>
            </a:r>
            <a:r>
              <a:rPr lang="en-CA" sz="2400" dirty="0" err="1">
                <a:latin typeface="+mj-lt"/>
              </a:rPr>
              <a:t>bước</a:t>
            </a:r>
            <a:r>
              <a:rPr lang="en-CA" sz="2400" dirty="0">
                <a:latin typeface="+mj-lt"/>
              </a:rPr>
              <a:t>, </a:t>
            </a:r>
            <a:r>
              <a:rPr lang="en-CA" sz="2400" dirty="0" err="1">
                <a:latin typeface="+mj-lt"/>
              </a:rPr>
              <a:t>khi</a:t>
            </a:r>
            <a:r>
              <a:rPr lang="en-CA" sz="2400" dirty="0">
                <a:latin typeface="+mj-lt"/>
              </a:rPr>
              <a:t> </a:t>
            </a:r>
            <a:r>
              <a:rPr lang="en-CA" sz="2400" dirty="0" err="1">
                <a:latin typeface="+mj-lt"/>
              </a:rPr>
              <a:t>đã</a:t>
            </a:r>
            <a:r>
              <a:rPr lang="en-CA" sz="2400" dirty="0">
                <a:latin typeface="+mj-lt"/>
              </a:rPr>
              <a:t> </a:t>
            </a:r>
            <a:r>
              <a:rPr lang="en-CA" sz="2400" dirty="0" err="1">
                <a:latin typeface="+mj-lt"/>
              </a:rPr>
              <a:t>quen</a:t>
            </a:r>
            <a:r>
              <a:rPr lang="en-CA" sz="2400" dirty="0">
                <a:latin typeface="+mj-lt"/>
              </a:rPr>
              <a:t> </a:t>
            </a:r>
            <a:r>
              <a:rPr lang="en-CA" sz="2400" dirty="0" err="1">
                <a:latin typeface="+mj-lt"/>
              </a:rPr>
              <a:t>thì</a:t>
            </a:r>
            <a:r>
              <a:rPr lang="en-CA" sz="2400" dirty="0">
                <a:latin typeface="+mj-lt"/>
              </a:rPr>
              <a:t> </a:t>
            </a:r>
            <a:r>
              <a:rPr lang="en-CA" sz="2400" dirty="0" err="1">
                <a:latin typeface="+mj-lt"/>
              </a:rPr>
              <a:t>sẽ</a:t>
            </a:r>
            <a:r>
              <a:rPr lang="en-CA" sz="2400" dirty="0">
                <a:latin typeface="+mj-lt"/>
              </a:rPr>
              <a:t> </a:t>
            </a:r>
            <a:r>
              <a:rPr lang="en-CA" sz="2400" dirty="0" err="1">
                <a:latin typeface="+mj-lt"/>
              </a:rPr>
              <a:t>dần</a:t>
            </a:r>
            <a:r>
              <a:rPr lang="en-CA" sz="2400" dirty="0">
                <a:latin typeface="+mj-lt"/>
              </a:rPr>
              <a:t> </a:t>
            </a:r>
            <a:r>
              <a:rPr lang="en-CA" sz="2400" dirty="0" err="1">
                <a:latin typeface="+mj-lt"/>
              </a:rPr>
              <a:t>tăng</a:t>
            </a:r>
            <a:r>
              <a:rPr lang="en-CA" sz="2400" dirty="0">
                <a:latin typeface="+mj-lt"/>
              </a:rPr>
              <a:t> </a:t>
            </a:r>
            <a:endParaRPr lang="en-CA" sz="2400" dirty="0" smtClean="0">
              <a:latin typeface="+mj-lt"/>
            </a:endParaRPr>
          </a:p>
          <a:p>
            <a:pPr marL="0" lvl="0" indent="0">
              <a:buNone/>
            </a:pPr>
            <a:r>
              <a:rPr lang="en-CA" sz="2400" dirty="0" err="1" smtClean="0">
                <a:latin typeface="+mj-lt"/>
              </a:rPr>
              <a:t>tốc</a:t>
            </a:r>
            <a:r>
              <a:rPr lang="en-CA" sz="2400" dirty="0" smtClean="0">
                <a:latin typeface="+mj-lt"/>
              </a:rPr>
              <a:t> </a:t>
            </a:r>
            <a:r>
              <a:rPr lang="en-CA" sz="2400" dirty="0" err="1">
                <a:latin typeface="+mj-lt"/>
              </a:rPr>
              <a:t>độ</a:t>
            </a:r>
            <a:r>
              <a:rPr lang="en-CA" sz="2400" dirty="0">
                <a:latin typeface="+mj-lt"/>
              </a:rPr>
              <a:t> </a:t>
            </a:r>
            <a:r>
              <a:rPr lang="en-CA" sz="2400" dirty="0" err="1">
                <a:latin typeface="+mj-lt"/>
              </a:rPr>
              <a:t>và</a:t>
            </a:r>
            <a:r>
              <a:rPr lang="en-CA" sz="2400" dirty="0">
                <a:latin typeface="+mj-lt"/>
              </a:rPr>
              <a:t> </a:t>
            </a:r>
            <a:r>
              <a:rPr lang="en-CA" sz="2400" dirty="0" err="1">
                <a:latin typeface="+mj-lt"/>
              </a:rPr>
              <a:t>thời</a:t>
            </a:r>
            <a:r>
              <a:rPr lang="en-CA" sz="2400" dirty="0">
                <a:latin typeface="+mj-lt"/>
              </a:rPr>
              <a:t> </a:t>
            </a:r>
            <a:r>
              <a:rPr lang="en-CA" sz="2400" dirty="0" err="1">
                <a:latin typeface="+mj-lt"/>
              </a:rPr>
              <a:t>gian</a:t>
            </a:r>
            <a:r>
              <a:rPr lang="en-CA" sz="2400" dirty="0">
                <a:latin typeface="+mj-lt"/>
              </a:rPr>
              <a:t> </a:t>
            </a:r>
            <a:r>
              <a:rPr lang="en-CA" sz="2400" dirty="0" err="1">
                <a:latin typeface="+mj-lt"/>
              </a:rPr>
              <a:t>tập</a:t>
            </a:r>
            <a:r>
              <a:rPr lang="en-CA" sz="2400" dirty="0">
                <a:latin typeface="+mj-lt"/>
              </a:rPr>
              <a:t> </a:t>
            </a:r>
            <a:r>
              <a:rPr lang="en-CA" sz="2400" dirty="0" err="1">
                <a:latin typeface="+mj-lt"/>
              </a:rPr>
              <a:t>luyện</a:t>
            </a:r>
            <a:r>
              <a:rPr lang="en-CA" sz="2400" dirty="0">
                <a:latin typeface="+mj-lt"/>
              </a:rPr>
              <a:t> </a:t>
            </a:r>
            <a:r>
              <a:rPr lang="en-CA" sz="2400" dirty="0" err="1">
                <a:latin typeface="+mj-lt"/>
              </a:rPr>
              <a:t>lên</a:t>
            </a:r>
            <a:r>
              <a:rPr lang="en-CA" sz="2400" dirty="0">
                <a:latin typeface="+mj-lt"/>
              </a:rPr>
              <a:t>. </a:t>
            </a:r>
            <a:r>
              <a:rPr lang="en-CA" sz="2400" dirty="0" err="1">
                <a:latin typeface="+mj-lt"/>
              </a:rPr>
              <a:t>Thời</a:t>
            </a:r>
            <a:r>
              <a:rPr lang="en-CA" sz="2400" dirty="0">
                <a:latin typeface="+mj-lt"/>
              </a:rPr>
              <a:t> </a:t>
            </a:r>
            <a:r>
              <a:rPr lang="en-CA" sz="2400" dirty="0" err="1">
                <a:latin typeface="+mj-lt"/>
              </a:rPr>
              <a:t>gian</a:t>
            </a:r>
            <a:r>
              <a:rPr lang="en-CA" sz="2400" dirty="0">
                <a:latin typeface="+mj-lt"/>
              </a:rPr>
              <a:t> </a:t>
            </a:r>
            <a:r>
              <a:rPr lang="en-CA" sz="2400" dirty="0" err="1">
                <a:latin typeface="+mj-lt"/>
              </a:rPr>
              <a:t>đầu</a:t>
            </a:r>
            <a:r>
              <a:rPr lang="en-CA" sz="2400" dirty="0">
                <a:latin typeface="+mj-lt"/>
              </a:rPr>
              <a:t> </a:t>
            </a:r>
            <a:r>
              <a:rPr lang="en-CA" sz="2400" dirty="0" err="1">
                <a:latin typeface="+mj-lt"/>
              </a:rPr>
              <a:t>mỗi</a:t>
            </a:r>
            <a:r>
              <a:rPr lang="en-CA" sz="2400" dirty="0">
                <a:latin typeface="+mj-lt"/>
              </a:rPr>
              <a:t> </a:t>
            </a:r>
            <a:r>
              <a:rPr lang="en-CA" sz="2400" dirty="0" err="1">
                <a:latin typeface="+mj-lt"/>
              </a:rPr>
              <a:t>bài</a:t>
            </a:r>
            <a:r>
              <a:rPr lang="en-CA" sz="2400" dirty="0">
                <a:latin typeface="+mj-lt"/>
              </a:rPr>
              <a:t> </a:t>
            </a:r>
            <a:r>
              <a:rPr lang="en-CA" sz="2400" dirty="0" err="1">
                <a:latin typeface="+mj-lt"/>
              </a:rPr>
              <a:t>tập</a:t>
            </a:r>
            <a:r>
              <a:rPr lang="en-CA" sz="2400" dirty="0">
                <a:latin typeface="+mj-lt"/>
              </a:rPr>
              <a:t> </a:t>
            </a:r>
            <a:r>
              <a:rPr lang="en-CA" sz="2400" dirty="0" err="1">
                <a:latin typeface="+mj-lt"/>
              </a:rPr>
              <a:t>có</a:t>
            </a:r>
            <a:r>
              <a:rPr lang="en-CA" sz="2400" dirty="0">
                <a:latin typeface="+mj-lt"/>
              </a:rPr>
              <a:t> </a:t>
            </a:r>
            <a:endParaRPr lang="en-CA" sz="2400" dirty="0" smtClean="0">
              <a:latin typeface="+mj-lt"/>
            </a:endParaRPr>
          </a:p>
          <a:p>
            <a:pPr marL="0" lvl="0" indent="0">
              <a:buNone/>
            </a:pPr>
            <a:r>
              <a:rPr lang="en-CA" sz="2400" dirty="0" err="1" smtClean="0">
                <a:latin typeface="+mj-lt"/>
              </a:rPr>
              <a:t>thể</a:t>
            </a:r>
            <a:r>
              <a:rPr lang="en-CA" sz="2400" dirty="0" smtClean="0">
                <a:latin typeface="+mj-lt"/>
              </a:rPr>
              <a:t> </a:t>
            </a:r>
            <a:r>
              <a:rPr lang="en-CA" sz="2400" dirty="0" err="1">
                <a:latin typeface="+mj-lt"/>
              </a:rPr>
              <a:t>từ</a:t>
            </a:r>
            <a:r>
              <a:rPr lang="en-CA" sz="2400" dirty="0">
                <a:latin typeface="+mj-lt"/>
              </a:rPr>
              <a:t> 5 - 10 </a:t>
            </a:r>
            <a:r>
              <a:rPr lang="en-CA" sz="2400" dirty="0" err="1">
                <a:latin typeface="+mj-lt"/>
              </a:rPr>
              <a:t>phút</a:t>
            </a:r>
            <a:r>
              <a:rPr lang="en-CA" sz="2400" dirty="0">
                <a:latin typeface="+mj-lt"/>
              </a:rPr>
              <a:t>, </a:t>
            </a:r>
            <a:r>
              <a:rPr lang="en-CA" sz="2400" dirty="0" err="1">
                <a:latin typeface="+mj-lt"/>
              </a:rPr>
              <a:t>sau</a:t>
            </a:r>
            <a:r>
              <a:rPr lang="en-CA" sz="2400" dirty="0">
                <a:latin typeface="+mj-lt"/>
              </a:rPr>
              <a:t> </a:t>
            </a:r>
            <a:r>
              <a:rPr lang="en-CA" sz="2400" dirty="0" err="1">
                <a:latin typeface="+mj-lt"/>
              </a:rPr>
              <a:t>đó</a:t>
            </a:r>
            <a:r>
              <a:rPr lang="en-CA" sz="2400" dirty="0">
                <a:latin typeface="+mj-lt"/>
              </a:rPr>
              <a:t> </a:t>
            </a:r>
            <a:r>
              <a:rPr lang="en-CA" sz="2400" dirty="0" err="1">
                <a:latin typeface="+mj-lt"/>
              </a:rPr>
              <a:t>kéo</a:t>
            </a:r>
            <a:r>
              <a:rPr lang="en-CA" sz="2400" dirty="0">
                <a:latin typeface="+mj-lt"/>
              </a:rPr>
              <a:t> </a:t>
            </a:r>
            <a:r>
              <a:rPr lang="en-CA" sz="2400" dirty="0" err="1">
                <a:latin typeface="+mj-lt"/>
              </a:rPr>
              <a:t>dài</a:t>
            </a:r>
            <a:r>
              <a:rPr lang="en-CA" sz="2400" dirty="0">
                <a:latin typeface="+mj-lt"/>
              </a:rPr>
              <a:t> </a:t>
            </a:r>
            <a:r>
              <a:rPr lang="en-CA" sz="2400" dirty="0" err="1">
                <a:latin typeface="+mj-lt"/>
              </a:rPr>
              <a:t>dần</a:t>
            </a:r>
            <a:r>
              <a:rPr lang="en-CA" sz="2400" dirty="0">
                <a:latin typeface="+mj-lt"/>
              </a:rPr>
              <a:t> </a:t>
            </a:r>
            <a:r>
              <a:rPr lang="en-CA" sz="2400" dirty="0" err="1">
                <a:latin typeface="+mj-lt"/>
              </a:rPr>
              <a:t>thời</a:t>
            </a:r>
            <a:r>
              <a:rPr lang="en-CA" sz="2400" dirty="0">
                <a:latin typeface="+mj-lt"/>
              </a:rPr>
              <a:t> </a:t>
            </a:r>
            <a:r>
              <a:rPr lang="en-CA" sz="2400" dirty="0" err="1">
                <a:latin typeface="+mj-lt"/>
              </a:rPr>
              <a:t>gian</a:t>
            </a:r>
            <a:r>
              <a:rPr lang="en-CA" sz="2400" dirty="0">
                <a:latin typeface="+mj-lt"/>
              </a:rPr>
              <a:t>. </a:t>
            </a:r>
            <a:r>
              <a:rPr lang="en-CA" sz="2400" dirty="0" err="1">
                <a:latin typeface="+mj-lt"/>
              </a:rPr>
              <a:t>Thời</a:t>
            </a:r>
            <a:r>
              <a:rPr lang="en-CA" sz="2400" dirty="0">
                <a:latin typeface="+mj-lt"/>
              </a:rPr>
              <a:t> </a:t>
            </a:r>
            <a:r>
              <a:rPr lang="en-CA" sz="2400" dirty="0" err="1">
                <a:latin typeface="+mj-lt"/>
              </a:rPr>
              <a:t>gian</a:t>
            </a:r>
            <a:r>
              <a:rPr lang="en-CA" sz="2400" dirty="0">
                <a:latin typeface="+mj-lt"/>
              </a:rPr>
              <a:t> </a:t>
            </a:r>
            <a:endParaRPr lang="en-CA" sz="2400" dirty="0" smtClean="0">
              <a:latin typeface="+mj-lt"/>
            </a:endParaRPr>
          </a:p>
          <a:p>
            <a:pPr marL="0" lvl="0" indent="0">
              <a:buNone/>
            </a:pPr>
            <a:r>
              <a:rPr lang="en-CA" sz="2400" dirty="0" err="1" smtClean="0">
                <a:latin typeface="+mj-lt"/>
              </a:rPr>
              <a:t>nhảy</a:t>
            </a:r>
            <a:r>
              <a:rPr lang="en-CA" sz="2400" dirty="0" smtClean="0">
                <a:latin typeface="+mj-lt"/>
              </a:rPr>
              <a:t> </a:t>
            </a:r>
            <a:r>
              <a:rPr lang="en-CA" sz="2400" dirty="0" err="1">
                <a:latin typeface="+mj-lt"/>
              </a:rPr>
              <a:t>dây</a:t>
            </a:r>
            <a:r>
              <a:rPr lang="en-CA" sz="2400" dirty="0">
                <a:latin typeface="+mj-lt"/>
              </a:rPr>
              <a:t> </a:t>
            </a:r>
            <a:r>
              <a:rPr lang="en-CA" sz="2400" dirty="0" err="1">
                <a:latin typeface="+mj-lt"/>
              </a:rPr>
              <a:t>nói</a:t>
            </a:r>
            <a:r>
              <a:rPr lang="en-CA" sz="2400" dirty="0">
                <a:latin typeface="+mj-lt"/>
              </a:rPr>
              <a:t> </a:t>
            </a:r>
            <a:r>
              <a:rPr lang="en-CA" sz="2400" dirty="0" err="1">
                <a:latin typeface="+mj-lt"/>
              </a:rPr>
              <a:t>chung</a:t>
            </a:r>
            <a:r>
              <a:rPr lang="en-CA" sz="2400" dirty="0">
                <a:latin typeface="+mj-lt"/>
              </a:rPr>
              <a:t> </a:t>
            </a:r>
            <a:r>
              <a:rPr lang="en-CA" sz="2400" dirty="0" err="1">
                <a:latin typeface="+mj-lt"/>
              </a:rPr>
              <a:t>không</a:t>
            </a:r>
            <a:r>
              <a:rPr lang="en-CA" sz="2400" dirty="0">
                <a:latin typeface="+mj-lt"/>
              </a:rPr>
              <a:t> </a:t>
            </a:r>
            <a:r>
              <a:rPr lang="en-CA" sz="2400" dirty="0" err="1">
                <a:latin typeface="+mj-lt"/>
              </a:rPr>
              <a:t>có</a:t>
            </a:r>
            <a:r>
              <a:rPr lang="en-CA" sz="2400" dirty="0">
                <a:latin typeface="+mj-lt"/>
              </a:rPr>
              <a:t> </a:t>
            </a:r>
            <a:r>
              <a:rPr lang="en-CA" sz="2400" dirty="0" err="1">
                <a:latin typeface="+mj-lt"/>
              </a:rPr>
              <a:t>bất</a:t>
            </a:r>
            <a:r>
              <a:rPr lang="en-CA" sz="2400" dirty="0">
                <a:latin typeface="+mj-lt"/>
              </a:rPr>
              <a:t> </a:t>
            </a:r>
            <a:r>
              <a:rPr lang="en-CA" sz="2400" dirty="0" err="1">
                <a:latin typeface="+mj-lt"/>
              </a:rPr>
              <a:t>kỳ</a:t>
            </a:r>
            <a:r>
              <a:rPr lang="en-CA" sz="2400" dirty="0">
                <a:latin typeface="+mj-lt"/>
              </a:rPr>
              <a:t> </a:t>
            </a:r>
            <a:r>
              <a:rPr lang="en-CA" sz="2400" dirty="0" err="1">
                <a:latin typeface="+mj-lt"/>
              </a:rPr>
              <a:t>hạn</a:t>
            </a:r>
            <a:r>
              <a:rPr lang="en-CA" sz="2400" dirty="0">
                <a:latin typeface="+mj-lt"/>
              </a:rPr>
              <a:t> </a:t>
            </a:r>
            <a:r>
              <a:rPr lang="en-CA" sz="2400" dirty="0" err="1">
                <a:latin typeface="+mj-lt"/>
              </a:rPr>
              <a:t>chế</a:t>
            </a:r>
            <a:r>
              <a:rPr lang="en-CA" sz="2400" dirty="0">
                <a:latin typeface="+mj-lt"/>
              </a:rPr>
              <a:t> </a:t>
            </a:r>
            <a:r>
              <a:rPr lang="en-CA" sz="2400" dirty="0" err="1">
                <a:latin typeface="+mj-lt"/>
              </a:rPr>
              <a:t>nào</a:t>
            </a:r>
            <a:r>
              <a:rPr lang="en-CA" sz="2400" dirty="0">
                <a:latin typeface="+mj-lt"/>
              </a:rPr>
              <a:t>, </a:t>
            </a:r>
            <a:r>
              <a:rPr lang="en-CA" sz="2400" dirty="0" err="1">
                <a:latin typeface="+mj-lt"/>
              </a:rPr>
              <a:t>nhưng</a:t>
            </a:r>
            <a:r>
              <a:rPr lang="en-CA" sz="2400" dirty="0">
                <a:latin typeface="+mj-lt"/>
              </a:rPr>
              <a:t> </a:t>
            </a:r>
            <a:r>
              <a:rPr lang="en-CA" sz="2400" dirty="0" err="1">
                <a:latin typeface="+mj-lt"/>
              </a:rPr>
              <a:t>để</a:t>
            </a:r>
            <a:r>
              <a:rPr lang="en-CA" sz="2400" dirty="0">
                <a:latin typeface="+mj-lt"/>
              </a:rPr>
              <a:t> </a:t>
            </a:r>
            <a:endParaRPr lang="en-CA" sz="2400" dirty="0" smtClean="0">
              <a:latin typeface="+mj-lt"/>
            </a:endParaRPr>
          </a:p>
          <a:p>
            <a:pPr marL="0" lvl="0" indent="0">
              <a:buNone/>
            </a:pPr>
            <a:r>
              <a:rPr lang="en-CA" sz="2400" dirty="0" err="1" smtClean="0">
                <a:latin typeface="+mj-lt"/>
              </a:rPr>
              <a:t>tránh</a:t>
            </a:r>
            <a:r>
              <a:rPr lang="en-CA" sz="2400" dirty="0" smtClean="0">
                <a:latin typeface="+mj-lt"/>
              </a:rPr>
              <a:t> </a:t>
            </a:r>
            <a:r>
              <a:rPr lang="en-CA" sz="2400" dirty="0" err="1">
                <a:latin typeface="+mj-lt"/>
              </a:rPr>
              <a:t>gây</a:t>
            </a:r>
            <a:r>
              <a:rPr lang="en-CA" sz="2400" dirty="0">
                <a:latin typeface="+mj-lt"/>
              </a:rPr>
              <a:t> </a:t>
            </a:r>
            <a:r>
              <a:rPr lang="en-CA" sz="2400" dirty="0" err="1">
                <a:latin typeface="+mj-lt"/>
              </a:rPr>
              <a:t>khó</a:t>
            </a:r>
            <a:r>
              <a:rPr lang="en-CA" sz="2400" dirty="0">
                <a:latin typeface="+mj-lt"/>
              </a:rPr>
              <a:t> </a:t>
            </a:r>
            <a:r>
              <a:rPr lang="en-CA" sz="2400" dirty="0" err="1">
                <a:latin typeface="+mj-lt"/>
              </a:rPr>
              <a:t>chịu</a:t>
            </a:r>
            <a:r>
              <a:rPr lang="en-CA" sz="2400" dirty="0">
                <a:latin typeface="+mj-lt"/>
              </a:rPr>
              <a:t> </a:t>
            </a:r>
            <a:r>
              <a:rPr lang="en-CA" sz="2400" dirty="0" err="1">
                <a:latin typeface="+mj-lt"/>
              </a:rPr>
              <a:t>cho</a:t>
            </a:r>
            <a:r>
              <a:rPr lang="en-CA" sz="2400" dirty="0">
                <a:latin typeface="+mj-lt"/>
              </a:rPr>
              <a:t> </a:t>
            </a:r>
            <a:r>
              <a:rPr lang="en-CA" sz="2400" dirty="0" err="1">
                <a:latin typeface="+mj-lt"/>
              </a:rPr>
              <a:t>cơ</a:t>
            </a:r>
            <a:r>
              <a:rPr lang="en-CA" sz="2400" dirty="0">
                <a:latin typeface="+mj-lt"/>
              </a:rPr>
              <a:t> </a:t>
            </a:r>
            <a:r>
              <a:rPr lang="en-CA" sz="2400" dirty="0" err="1">
                <a:latin typeface="+mj-lt"/>
              </a:rPr>
              <a:t>thể</a:t>
            </a:r>
            <a:r>
              <a:rPr lang="en-CA" sz="2400" dirty="0">
                <a:latin typeface="+mj-lt"/>
              </a:rPr>
              <a:t> </a:t>
            </a:r>
            <a:r>
              <a:rPr lang="en-CA" sz="2400" dirty="0" err="1">
                <a:latin typeface="+mj-lt"/>
              </a:rPr>
              <a:t>thì</a:t>
            </a:r>
            <a:r>
              <a:rPr lang="en-CA" sz="2400" dirty="0">
                <a:latin typeface="+mj-lt"/>
              </a:rPr>
              <a:t> </a:t>
            </a:r>
            <a:r>
              <a:rPr lang="en-CA" sz="2400" dirty="0" err="1">
                <a:latin typeface="+mj-lt"/>
              </a:rPr>
              <a:t>bạn</a:t>
            </a:r>
            <a:r>
              <a:rPr lang="en-CA" sz="2400" dirty="0">
                <a:latin typeface="+mj-lt"/>
              </a:rPr>
              <a:t> </a:t>
            </a:r>
            <a:r>
              <a:rPr lang="en-CA" sz="2400" dirty="0" err="1">
                <a:latin typeface="+mj-lt"/>
              </a:rPr>
              <a:t>không</a:t>
            </a:r>
            <a:r>
              <a:rPr lang="en-CA" sz="2400" dirty="0">
                <a:latin typeface="+mj-lt"/>
              </a:rPr>
              <a:t> </a:t>
            </a:r>
            <a:r>
              <a:rPr lang="en-CA" sz="2400" dirty="0" err="1">
                <a:latin typeface="+mj-lt"/>
              </a:rPr>
              <a:t>nên</a:t>
            </a:r>
            <a:r>
              <a:rPr lang="en-CA" sz="2400" dirty="0">
                <a:latin typeface="+mj-lt"/>
              </a:rPr>
              <a:t> </a:t>
            </a:r>
            <a:r>
              <a:rPr lang="en-CA" sz="2400" dirty="0" err="1">
                <a:latin typeface="+mj-lt"/>
              </a:rPr>
              <a:t>nhảy</a:t>
            </a:r>
            <a:r>
              <a:rPr lang="en-CA" sz="2400" dirty="0">
                <a:latin typeface="+mj-lt"/>
              </a:rPr>
              <a:t> </a:t>
            </a:r>
            <a:r>
              <a:rPr lang="en-CA" sz="2400" dirty="0" err="1">
                <a:latin typeface="+mj-lt"/>
              </a:rPr>
              <a:t>dây</a:t>
            </a:r>
            <a:r>
              <a:rPr lang="en-CA" sz="2400" dirty="0">
                <a:latin typeface="+mj-lt"/>
              </a:rPr>
              <a:t> </a:t>
            </a:r>
            <a:endParaRPr lang="en-CA" sz="2400" dirty="0" smtClean="0">
              <a:latin typeface="+mj-lt"/>
            </a:endParaRPr>
          </a:p>
          <a:p>
            <a:pPr marL="0" lvl="0" indent="0">
              <a:buNone/>
            </a:pPr>
            <a:r>
              <a:rPr lang="en-CA" sz="2400" dirty="0" err="1" smtClean="0">
                <a:latin typeface="+mj-lt"/>
              </a:rPr>
              <a:t>trước</a:t>
            </a:r>
            <a:r>
              <a:rPr lang="en-CA" sz="2400" dirty="0" smtClean="0">
                <a:latin typeface="+mj-lt"/>
              </a:rPr>
              <a:t> </a:t>
            </a:r>
            <a:r>
              <a:rPr lang="en-CA" sz="2400" dirty="0" err="1">
                <a:latin typeface="+mj-lt"/>
              </a:rPr>
              <a:t>và</a:t>
            </a:r>
            <a:r>
              <a:rPr lang="en-CA" sz="2400" dirty="0">
                <a:latin typeface="+mj-lt"/>
              </a:rPr>
              <a:t> </a:t>
            </a:r>
            <a:r>
              <a:rPr lang="en-CA" sz="2400" dirty="0" err="1">
                <a:latin typeface="+mj-lt"/>
              </a:rPr>
              <a:t>trong</a:t>
            </a:r>
            <a:r>
              <a:rPr lang="en-CA" sz="2400" dirty="0">
                <a:latin typeface="+mj-lt"/>
              </a:rPr>
              <a:t> </a:t>
            </a:r>
            <a:r>
              <a:rPr lang="en-CA" sz="2400" dirty="0" err="1">
                <a:latin typeface="+mj-lt"/>
              </a:rPr>
              <a:t>vòng</a:t>
            </a:r>
            <a:r>
              <a:rPr lang="en-CA" sz="2400" dirty="0">
                <a:latin typeface="+mj-lt"/>
              </a:rPr>
              <a:t> </a:t>
            </a:r>
            <a:r>
              <a:rPr lang="en-CA" sz="2400" dirty="0" err="1">
                <a:latin typeface="+mj-lt"/>
              </a:rPr>
              <a:t>nửa</a:t>
            </a:r>
            <a:r>
              <a:rPr lang="en-CA" sz="2400" dirty="0">
                <a:latin typeface="+mj-lt"/>
              </a:rPr>
              <a:t> </a:t>
            </a:r>
            <a:r>
              <a:rPr lang="en-CA" sz="2400" dirty="0" err="1">
                <a:latin typeface="+mj-lt"/>
              </a:rPr>
              <a:t>giờ</a:t>
            </a:r>
            <a:r>
              <a:rPr lang="en-CA" sz="2400" dirty="0">
                <a:latin typeface="+mj-lt"/>
              </a:rPr>
              <a:t> </a:t>
            </a:r>
            <a:r>
              <a:rPr lang="en-CA" sz="2400" dirty="0" err="1">
                <a:latin typeface="+mj-lt"/>
              </a:rPr>
              <a:t>sau</a:t>
            </a:r>
            <a:r>
              <a:rPr lang="en-CA" sz="2400" dirty="0">
                <a:latin typeface="+mj-lt"/>
              </a:rPr>
              <a:t> </a:t>
            </a:r>
            <a:r>
              <a:rPr lang="en-CA" sz="2400" dirty="0" err="1">
                <a:latin typeface="+mj-lt"/>
              </a:rPr>
              <a:t>bữa</a:t>
            </a:r>
            <a:r>
              <a:rPr lang="en-CA" sz="2400" dirty="0">
                <a:latin typeface="+mj-lt"/>
              </a:rPr>
              <a:t> </a:t>
            </a:r>
            <a:r>
              <a:rPr lang="en-CA" sz="2400" dirty="0" err="1">
                <a:latin typeface="+mj-lt"/>
              </a:rPr>
              <a:t>ăn</a:t>
            </a:r>
            <a:r>
              <a:rPr lang="en-CA" sz="2400" dirty="0">
                <a:latin typeface="+mj-lt"/>
              </a:rPr>
              <a:t> </a:t>
            </a:r>
            <a:r>
              <a:rPr lang="en-CA" sz="2400" dirty="0" err="1">
                <a:latin typeface="+mj-lt"/>
              </a:rPr>
              <a:t>và</a:t>
            </a:r>
            <a:r>
              <a:rPr lang="en-CA" sz="2400" dirty="0">
                <a:latin typeface="+mj-lt"/>
              </a:rPr>
              <a:t> </a:t>
            </a:r>
            <a:r>
              <a:rPr lang="en-CA" sz="2400" dirty="0" err="1">
                <a:latin typeface="+mj-lt"/>
              </a:rPr>
              <a:t>không</a:t>
            </a:r>
            <a:r>
              <a:rPr lang="en-CA" sz="2400" dirty="0">
                <a:latin typeface="+mj-lt"/>
              </a:rPr>
              <a:t> </a:t>
            </a:r>
            <a:r>
              <a:rPr lang="en-CA" sz="2400" dirty="0" err="1">
                <a:latin typeface="+mj-lt"/>
              </a:rPr>
              <a:t>nên</a:t>
            </a:r>
            <a:r>
              <a:rPr lang="en-CA" sz="2400" dirty="0">
                <a:latin typeface="+mj-lt"/>
              </a:rPr>
              <a:t> </a:t>
            </a:r>
            <a:r>
              <a:rPr lang="en-CA" sz="2400" dirty="0" err="1">
                <a:latin typeface="+mj-lt"/>
              </a:rPr>
              <a:t>uống</a:t>
            </a:r>
            <a:r>
              <a:rPr lang="en-CA" sz="2400" dirty="0">
                <a:latin typeface="+mj-lt"/>
              </a:rPr>
              <a:t> </a:t>
            </a:r>
            <a:endParaRPr lang="en-CA" sz="2400" dirty="0" smtClean="0">
              <a:latin typeface="+mj-lt"/>
            </a:endParaRPr>
          </a:p>
          <a:p>
            <a:pPr marL="0" lvl="0" indent="0">
              <a:buNone/>
            </a:pPr>
            <a:r>
              <a:rPr lang="en-CA" sz="2400" dirty="0" err="1" smtClean="0">
                <a:latin typeface="+mj-lt"/>
              </a:rPr>
              <a:t>nhiều</a:t>
            </a:r>
            <a:r>
              <a:rPr lang="en-CA" sz="2400" dirty="0" smtClean="0">
                <a:latin typeface="+mj-lt"/>
              </a:rPr>
              <a:t> </a:t>
            </a:r>
            <a:r>
              <a:rPr lang="en-CA" sz="2400" dirty="0" err="1">
                <a:latin typeface="+mj-lt"/>
              </a:rPr>
              <a:t>nước</a:t>
            </a:r>
            <a:r>
              <a:rPr lang="en-CA" sz="2400" dirty="0">
                <a:latin typeface="+mj-lt"/>
              </a:rPr>
              <a:t> </a:t>
            </a:r>
            <a:r>
              <a:rPr lang="en-CA" sz="2400" dirty="0" err="1">
                <a:latin typeface="+mj-lt"/>
              </a:rPr>
              <a:t>trước</a:t>
            </a:r>
            <a:r>
              <a:rPr lang="en-CA" sz="2400" dirty="0">
                <a:latin typeface="+mj-lt"/>
              </a:rPr>
              <a:t> </a:t>
            </a:r>
            <a:r>
              <a:rPr lang="en-CA" sz="2400" dirty="0" err="1">
                <a:latin typeface="+mj-lt"/>
              </a:rPr>
              <a:t>khi</a:t>
            </a:r>
            <a:r>
              <a:rPr lang="en-CA" sz="2400" dirty="0">
                <a:latin typeface="+mj-lt"/>
              </a:rPr>
              <a:t> </a:t>
            </a:r>
            <a:r>
              <a:rPr lang="en-CA" sz="2400" dirty="0" err="1">
                <a:latin typeface="+mj-lt"/>
              </a:rPr>
              <a:t>nhảy</a:t>
            </a:r>
            <a:r>
              <a:rPr lang="en-CA" sz="2400" dirty="0">
                <a:latin typeface="+mj-lt"/>
              </a:rPr>
              <a:t> </a:t>
            </a:r>
            <a:r>
              <a:rPr lang="en-CA" sz="2400" dirty="0" err="1">
                <a:latin typeface="+mj-lt"/>
              </a:rPr>
              <a:t>dây</a:t>
            </a:r>
            <a:r>
              <a:rPr lang="en-CA" sz="2400" dirty="0">
                <a:latin typeface="+mj-lt"/>
              </a:rPr>
              <a:t>. </a:t>
            </a:r>
            <a:endParaRPr lang="en-US" sz="2400" dirty="0">
              <a:latin typeface="+mj-lt"/>
            </a:endParaRPr>
          </a:p>
          <a:p>
            <a:pPr marL="0" indent="0">
              <a:lnSpc>
                <a:spcPct val="150000"/>
              </a:lnSpc>
              <a:buNone/>
            </a:pPr>
            <a:endParaRPr lang="vi-VN" sz="1600" b="1" i="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240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189399" cy="793215"/>
          </a:xfrm>
        </p:spPr>
        <p:txBody>
          <a:bodyPr>
            <a:normAutofit fontScale="90000"/>
          </a:bodyPr>
          <a:lstStyle/>
          <a:p>
            <a:r>
              <a:rPr lang="vi-VN" sz="3600" b="1" dirty="0">
                <a:latin typeface="Times New Roman" panose="02020603050405020304" pitchFamily="18" charset="0"/>
                <a:cs typeface="Times New Roman" panose="02020603050405020304" pitchFamily="18" charset="0"/>
              </a:rPr>
              <a:t>TẠI SAU PHẢI NHẢY DÂY ĐÚNG CÁCH</a:t>
            </a:r>
            <a:r>
              <a:rPr lang="vi-VN" sz="3600" b="1" dirty="0" smtClean="0">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1800" dirty="0"/>
              <a:t/>
            </a:r>
            <a:br>
              <a:rPr lang="en-US" sz="1800" dirty="0"/>
            </a:b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57199" y="793215"/>
            <a:ext cx="8113199" cy="4553682"/>
          </a:xfrm>
          <a:prstGeom prst="rect">
            <a:avLst/>
          </a:prstGeom>
        </p:spPr>
        <p:txBody>
          <a:bodyPr wrap="square">
            <a:spAutoFit/>
          </a:bodyPr>
          <a:lstStyle/>
          <a:p>
            <a:pPr marL="342900" lvl="0" indent="-342900" algn="just">
              <a:lnSpc>
                <a:spcPct val="107000"/>
              </a:lnSpc>
              <a:spcAft>
                <a:spcPts val="1125"/>
              </a:spcAft>
              <a:buFont typeface="Times New Roman" panose="02020603050405020304" pitchFamily="18" charset="0"/>
              <a:buChar char="-"/>
            </a:pPr>
            <a:r>
              <a:rPr lang="vi-VN"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heo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y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duy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phổi</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tật</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375"/>
              </a:spcAft>
              <a:buFont typeface="Times New Roman" panose="02020603050405020304" pitchFamily="18" charset="0"/>
              <a:buChar char="-"/>
            </a:pP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bắp</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C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CA"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00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624110"/>
            <a:ext cx="2057400" cy="3643090"/>
          </a:xfrm>
        </p:spPr>
        <p:txBody>
          <a:bodyPr/>
          <a:lstStyle/>
          <a:p>
            <a:r>
              <a:rPr lang="en-US" dirty="0" smtClean="0">
                <a:latin typeface="Times New Roman" panose="02020603050405020304" pitchFamily="18" charset="0"/>
                <a:cs typeface="Times New Roman" panose="02020603050405020304" pitchFamily="18" charset="0"/>
              </a:rPr>
              <a:t>GVHD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HOẮC TUẤN</a:t>
            </a:r>
            <a:endParaRPr lang="en-US" dirty="0">
              <a:latin typeface="Times New Roman" panose="02020603050405020304" pitchFamily="18" charset="0"/>
              <a:cs typeface="Times New Roman" panose="02020603050405020304" pitchFamily="18" charset="0"/>
            </a:endParaRPr>
          </a:p>
        </p:txBody>
      </p:sp>
      <p:pic>
        <p:nvPicPr>
          <p:cNvPr id="5" name="4 ky thuat thay Tuan">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rot="5400000">
            <a:off x="457199" y="228602"/>
            <a:ext cx="6324603" cy="5867402"/>
          </a:xfrm>
        </p:spPr>
      </p:pic>
      <p:sp>
        <p:nvSpPr>
          <p:cNvPr id="4" name="Content Placeholder 3"/>
          <p:cNvSpPr>
            <a:spLocks noGrp="1"/>
          </p:cNvSpPr>
          <p:nvPr>
            <p:ph sz="half" idx="2"/>
          </p:nvPr>
        </p:nvSpPr>
        <p:spPr>
          <a:xfrm>
            <a:off x="6781800" y="3124200"/>
            <a:ext cx="1752600" cy="2779903"/>
          </a:xfrm>
        </p:spPr>
        <p:txBody>
          <a:bodyPr/>
          <a:lstStyle/>
          <a:p>
            <a:endParaRPr lang="en-US" dirty="0"/>
          </a:p>
        </p:txBody>
      </p:sp>
    </p:spTree>
    <p:extLst>
      <p:ext uri="{BB962C8B-B14F-4D97-AF65-F5344CB8AC3E}">
        <p14:creationId xmlns:p14="http://schemas.microsoft.com/office/powerpoint/2010/main" val="715039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vi-VN" sz="6000" b="1" dirty="0" smtClean="0">
                <a:solidFill>
                  <a:srgbClr val="FF0000"/>
                </a:solidFill>
                <a:latin typeface="Times New Roman" panose="02020603050405020304" pitchFamily="18" charset="0"/>
                <a:cs typeface="Times New Roman" panose="02020603050405020304" pitchFamily="18" charset="0"/>
              </a:rPr>
              <a:t>C. THỂ </a:t>
            </a:r>
            <a:r>
              <a:rPr lang="vi-VN" sz="6000" b="1" dirty="0">
                <a:solidFill>
                  <a:srgbClr val="FF0000"/>
                </a:solidFill>
                <a:latin typeface="Times New Roman" panose="02020603050405020304" pitchFamily="18" charset="0"/>
                <a:cs typeface="Times New Roman" panose="02020603050405020304" pitchFamily="18" charset="0"/>
              </a:rPr>
              <a:t>LỰC</a:t>
            </a:r>
            <a:r>
              <a:rPr lang="en-US" sz="6000" b="1" dirty="0">
                <a:solidFill>
                  <a:srgbClr val="FF0000"/>
                </a:solidFill>
                <a:latin typeface="Times New Roman" panose="02020603050405020304" pitchFamily="18" charset="0"/>
                <a:cs typeface="Times New Roman" panose="02020603050405020304" pitchFamily="18" charset="0"/>
              </a:rPr>
              <a:t/>
            </a:r>
            <a:br>
              <a:rPr lang="en-US" sz="6000" b="1" dirty="0">
                <a:solidFill>
                  <a:srgbClr val="FF0000"/>
                </a:solidFill>
                <a:latin typeface="Times New Roman" panose="02020603050405020304" pitchFamily="18" charset="0"/>
                <a:cs typeface="Times New Roman" panose="02020603050405020304" pitchFamily="18" charset="0"/>
              </a:rPr>
            </a:b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571500" indent="-571500">
              <a:lnSpc>
                <a:spcPct val="150000"/>
              </a:lnSpc>
              <a:buAutoNum type="romanUcPeriod"/>
            </a:pPr>
            <a:r>
              <a:rPr lang="vi-VN" b="1" dirty="0" smtClean="0">
                <a:solidFill>
                  <a:schemeClr val="accent6">
                    <a:lumMod val="75000"/>
                  </a:schemeClr>
                </a:solidFill>
                <a:latin typeface="Times New Roman" panose="02020603050405020304" pitchFamily="18" charset="0"/>
                <a:cs typeface="Times New Roman" panose="02020603050405020304" pitchFamily="18" charset="0"/>
              </a:rPr>
              <a:t>Bật xa về phía trước</a:t>
            </a:r>
          </a:p>
          <a:p>
            <a:pPr marL="571500" indent="-571500">
              <a:lnSpc>
                <a:spcPct val="150000"/>
              </a:lnSpc>
              <a:buAutoNum type="romanUcPeriod"/>
            </a:pPr>
            <a:r>
              <a:rPr lang="vi-VN" b="1" dirty="0" smtClean="0">
                <a:solidFill>
                  <a:schemeClr val="accent6">
                    <a:lumMod val="75000"/>
                  </a:schemeClr>
                </a:solidFill>
                <a:latin typeface="Times New Roman" panose="02020603050405020304" pitchFamily="18" charset="0"/>
                <a:cs typeface="Times New Roman" panose="02020603050405020304" pitchFamily="18" charset="0"/>
              </a:rPr>
              <a:t>Nằm ngửa gập bụng</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773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36"/>
            <a:ext cx="9144000" cy="509073"/>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0450"/>
            <a:ext cx="9296400" cy="509073"/>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1" y="1981200"/>
            <a:ext cx="7319962" cy="3779837"/>
          </a:xfrm>
        </p:spPr>
      </p:pic>
    </p:spTree>
    <p:extLst>
      <p:ext uri="{BB962C8B-B14F-4D97-AF65-F5344CB8AC3E}">
        <p14:creationId xmlns:p14="http://schemas.microsoft.com/office/powerpoint/2010/main" val="3189209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990600"/>
            <a:ext cx="6589199" cy="1143000"/>
          </a:xfrm>
        </p:spPr>
        <p:txBody>
          <a:bodyPr>
            <a:noAutofit/>
          </a:bodyPr>
          <a:lstStyle/>
          <a:p>
            <a:pPr algn="ctr"/>
            <a:r>
              <a:rPr lang="vi-VN" sz="4000" b="1" dirty="0" smtClean="0">
                <a:solidFill>
                  <a:srgbClr val="FF0000"/>
                </a:solidFill>
                <a:latin typeface="Times New Roman" panose="02020603050405020304" pitchFamily="18" charset="0"/>
                <a:cs typeface="Times New Roman" panose="02020603050405020304" pitchFamily="18" charset="0"/>
              </a:rPr>
              <a:t>NỘI DUNG CHÍNH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85000" lnSpcReduction="20000"/>
          </a:bodyPr>
          <a:lstStyle/>
          <a:p>
            <a:pPr marL="571500" indent="-571500">
              <a:lnSpc>
                <a:spcPct val="200000"/>
              </a:lnSpc>
              <a:buAutoNum type="romanUcPeriod"/>
            </a:pPr>
            <a:r>
              <a:rPr lang="vi-VN" sz="4800" b="1" dirty="0" smtClean="0">
                <a:solidFill>
                  <a:schemeClr val="accent6">
                    <a:lumMod val="50000"/>
                  </a:schemeClr>
                </a:solidFill>
                <a:latin typeface="Times New Roman" panose="02020603050405020304" pitchFamily="18" charset="0"/>
                <a:cs typeface="Times New Roman" panose="02020603050405020304" pitchFamily="18" charset="0"/>
              </a:rPr>
              <a:t>NHẢY CAO</a:t>
            </a:r>
          </a:p>
          <a:p>
            <a:pPr marL="571500" indent="-571500">
              <a:lnSpc>
                <a:spcPct val="200000"/>
              </a:lnSpc>
              <a:buAutoNum type="romanUcPeriod"/>
            </a:pPr>
            <a:r>
              <a:rPr lang="en-US" sz="4800" b="1" dirty="0">
                <a:solidFill>
                  <a:schemeClr val="accent6">
                    <a:lumMod val="50000"/>
                  </a:schemeClr>
                </a:solidFill>
                <a:latin typeface="Times New Roman" panose="02020603050405020304" pitchFamily="18" charset="0"/>
                <a:cs typeface="Times New Roman" panose="02020603050405020304" pitchFamily="18" charset="0"/>
              </a:rPr>
              <a:t> </a:t>
            </a:r>
            <a:r>
              <a:rPr lang="en-US" sz="4800" b="1" dirty="0" smtClean="0">
                <a:solidFill>
                  <a:schemeClr val="accent6">
                    <a:lumMod val="50000"/>
                  </a:schemeClr>
                </a:solidFill>
                <a:latin typeface="Times New Roman" panose="02020603050405020304" pitchFamily="18" charset="0"/>
                <a:cs typeface="Times New Roman" panose="02020603050405020304" pitchFamily="18" charset="0"/>
              </a:rPr>
              <a:t>NHẢY DÂY</a:t>
            </a:r>
            <a:endParaRPr lang="vi-VN" sz="4800" b="1" dirty="0" smtClean="0">
              <a:solidFill>
                <a:schemeClr val="accent6">
                  <a:lumMod val="50000"/>
                </a:schemeClr>
              </a:solidFill>
              <a:latin typeface="Times New Roman" panose="02020603050405020304" pitchFamily="18" charset="0"/>
              <a:cs typeface="Times New Roman" panose="02020603050405020304" pitchFamily="18" charset="0"/>
            </a:endParaRPr>
          </a:p>
          <a:p>
            <a:pPr marL="571500" indent="-571500">
              <a:lnSpc>
                <a:spcPct val="200000"/>
              </a:lnSpc>
              <a:buAutoNum type="romanUcPeriod"/>
            </a:pPr>
            <a:r>
              <a:rPr lang="vi-VN" sz="4800" b="1" dirty="0" smtClean="0">
                <a:solidFill>
                  <a:schemeClr val="accent6">
                    <a:lumMod val="50000"/>
                  </a:schemeClr>
                </a:solidFill>
                <a:latin typeface="Times New Roman" panose="02020603050405020304" pitchFamily="18" charset="0"/>
                <a:cs typeface="Times New Roman" panose="02020603050405020304" pitchFamily="18" charset="0"/>
              </a:rPr>
              <a:t> THỂ LỰC</a:t>
            </a:r>
            <a:endParaRPr lang="en-US" sz="4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8809"/>
            <a:ext cx="7924800" cy="785591"/>
          </a:xfrm>
          <a:prstGeom prst="rect">
            <a:avLst/>
          </a:prstGeom>
        </p:spPr>
      </p:pic>
    </p:spTree>
    <p:extLst>
      <p:ext uri="{BB962C8B-B14F-4D97-AF65-F5344CB8AC3E}">
        <p14:creationId xmlns:p14="http://schemas.microsoft.com/office/powerpoint/2010/main" val="3965266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077200" cy="755073"/>
          </a:xfrm>
        </p:spPr>
        <p:txBody>
          <a:bodyPr>
            <a:normAutofit fontScale="90000"/>
          </a:bodyPr>
          <a:lstStyle/>
          <a:p>
            <a:r>
              <a:rPr lang="vi-VN" b="1" dirty="0" smtClean="0">
                <a:solidFill>
                  <a:srgbClr val="C00000"/>
                </a:solidFill>
              </a:rPr>
              <a:t>I. Lịch sử phát triển nhảy cao</a:t>
            </a:r>
            <a:br>
              <a:rPr lang="vi-VN" b="1" dirty="0" smtClean="0">
                <a:solidFill>
                  <a:srgbClr val="C00000"/>
                </a:solidFill>
              </a:rPr>
            </a:br>
            <a:endParaRPr lang="en-US" b="1" dirty="0"/>
          </a:p>
        </p:txBody>
      </p:sp>
      <p:sp>
        <p:nvSpPr>
          <p:cNvPr id="3" name="Content Placeholder 2"/>
          <p:cNvSpPr>
            <a:spLocks noGrp="1"/>
          </p:cNvSpPr>
          <p:nvPr>
            <p:ph idx="1"/>
          </p:nvPr>
        </p:nvSpPr>
        <p:spPr>
          <a:xfrm>
            <a:off x="0" y="990600"/>
            <a:ext cx="9067800" cy="6172200"/>
          </a:xfrm>
        </p:spPr>
        <p:txBody>
          <a:bodyPr>
            <a:normAutofit/>
          </a:bodyPr>
          <a:lstStyle/>
          <a:p>
            <a:pPr>
              <a:buFont typeface="Wingdings" panose="05000000000000000000" pitchFamily="2" charset="2"/>
              <a:buChar char="Ø"/>
            </a:pPr>
            <a:r>
              <a:rPr lang="vi-VN" dirty="0" smtClean="0">
                <a:latin typeface="Times New Roman" pitchFamily="18" charset="0"/>
                <a:cs typeface="Times New Roman" pitchFamily="18" charset="0"/>
              </a:rPr>
              <a:t>1886 lần đầu tiên tổ chức thi đấu tại Anh. Đến 1893 phát triển ra khắp thế giới.</a:t>
            </a:r>
          </a:p>
          <a:p>
            <a:pPr>
              <a:buFont typeface="Wingdings" panose="05000000000000000000" pitchFamily="2" charset="2"/>
              <a:buChar char="Ø"/>
            </a:pPr>
            <a:r>
              <a:rPr lang="vi-VN" dirty="0" smtClean="0">
                <a:latin typeface="Times New Roman" pitchFamily="18" charset="0"/>
                <a:cs typeface="Times New Roman" pitchFamily="18" charset="0"/>
              </a:rPr>
              <a:t>1896 Olympic tại Hy Lạp  nhảy cao đưa vào thi đấu chính thức. Kỉ lục Olympic đầu tiên của Vận động viên Eclac 1,81m bằng kĩ thuật nhảy cao bước qua.</a:t>
            </a:r>
          </a:p>
          <a:p>
            <a:pPr>
              <a:buFont typeface="Wingdings" panose="05000000000000000000" pitchFamily="2" charset="2"/>
              <a:buChar char="Ø"/>
            </a:pPr>
            <a:r>
              <a:rPr lang="vi-VN" dirty="0" smtClean="0">
                <a:latin typeface="Times New Roman" pitchFamily="18" charset="0"/>
                <a:cs typeface="Times New Roman" pitchFamily="18" charset="0"/>
              </a:rPr>
              <a:t>1912 Vận động viên Orin ( Mỹ) qua mức xà 2,00m</a:t>
            </a:r>
            <a:r>
              <a:rPr lang="vi-VN" dirty="0" smtClean="0">
                <a:latin typeface="Times New Roman" pitchFamily="18" charset="0"/>
                <a:cs typeface="Times New Roman" pitchFamily="18" charset="0"/>
                <a:sym typeface="Wingdings" pitchFamily="2" charset="2"/>
              </a:rPr>
              <a:t> nhảy cao nằm nghiêng là kỉ lục thế giới.</a:t>
            </a:r>
          </a:p>
          <a:p>
            <a:pPr>
              <a:buFont typeface="Wingdings" panose="05000000000000000000" pitchFamily="2" charset="2"/>
              <a:buChar char="Ø"/>
            </a:pPr>
            <a:r>
              <a:rPr lang="vi-VN" dirty="0" smtClean="0">
                <a:latin typeface="Times New Roman" pitchFamily="18" charset="0"/>
                <a:cs typeface="Times New Roman" pitchFamily="18" charset="0"/>
                <a:sym typeface="Wingdings" pitchFamily="2" charset="2"/>
              </a:rPr>
              <a:t>1957 </a:t>
            </a:r>
            <a:r>
              <a:rPr lang="vi-VN" dirty="0" smtClean="0">
                <a:latin typeface="Times New Roman" pitchFamily="18" charset="0"/>
                <a:cs typeface="Times New Roman" pitchFamily="18" charset="0"/>
              </a:rPr>
              <a:t>Vận động viên Stơpanốp (Liên Xô) 2,16m cho ra đời kĩ thuật mới ‘Nhảy úp bụng’</a:t>
            </a:r>
          </a:p>
          <a:p>
            <a:pPr>
              <a:buFont typeface="Wingdings" panose="05000000000000000000" pitchFamily="2" charset="2"/>
              <a:buChar char="Ø"/>
            </a:pPr>
            <a:r>
              <a:rPr lang="vi-VN" dirty="0" smtClean="0">
                <a:latin typeface="Times New Roman" pitchFamily="18" charset="0"/>
                <a:cs typeface="Times New Roman" pitchFamily="18" charset="0"/>
              </a:rPr>
              <a:t>1968 Olympic lần thứ 19 Mêhicô, Vận động viên Plat (Mỹ) kĩ thuật ‘ Lưng qua xà’ </a:t>
            </a:r>
            <a:r>
              <a:rPr lang="vi-VN" dirty="0" smtClean="0">
                <a:latin typeface="Times New Roman" pitchFamily="18" charset="0"/>
                <a:cs typeface="Times New Roman" pitchFamily="18" charset="0"/>
                <a:sym typeface="Wingdings" pitchFamily="2" charset="2"/>
              </a:rPr>
              <a:t> Đến nay kĩ thuật phát triển mạnh và chiếm ưu thế hơn so với các kĩ thuật trước đó và được hầu hết các </a:t>
            </a:r>
            <a:r>
              <a:rPr lang="vi-VN" dirty="0" smtClean="0">
                <a:latin typeface="Times New Roman" pitchFamily="18" charset="0"/>
                <a:cs typeface="Times New Roman" pitchFamily="18" charset="0"/>
              </a:rPr>
              <a:t>Vận động viên sử dụng để thi đấu đến ngày nay.</a:t>
            </a:r>
          </a:p>
          <a:p>
            <a:pPr>
              <a:buFont typeface="Wingdings" panose="05000000000000000000" pitchFamily="2" charset="2"/>
              <a:buChar char="Ø"/>
            </a:pPr>
            <a:endParaRPr lang="vi-VN" dirty="0" smtClean="0">
              <a:latin typeface="Times New Roman" pitchFamily="18" charset="0"/>
              <a:cs typeface="Times New Roman" pitchFamily="18" charset="0"/>
            </a:endParaRPr>
          </a:p>
          <a:p>
            <a:pPr>
              <a:buFontTx/>
              <a:buChar char="-"/>
            </a:pPr>
            <a:endParaRPr lang="vi-VN" dirty="0" smtClean="0">
              <a:latin typeface="Times New Roman" pitchFamily="18" charset="0"/>
              <a:cs typeface="Times New Roman" pitchFamily="18" charset="0"/>
            </a:endParaRPr>
          </a:p>
          <a:p>
            <a:pPr>
              <a:buFontTx/>
              <a:buChar cha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86821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5400" b="1" dirty="0" smtClean="0">
                <a:solidFill>
                  <a:srgbClr val="FF0000"/>
                </a:solidFill>
                <a:latin typeface="Times New Roman" panose="02020603050405020304" pitchFamily="18" charset="0"/>
                <a:cs typeface="Times New Roman" panose="02020603050405020304" pitchFamily="18" charset="0"/>
              </a:rPr>
              <a:t>Một số kỉ lục nhảy cao:</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600200"/>
            <a:ext cx="9677400" cy="5257800"/>
          </a:xfrm>
        </p:spPr>
        <p:txBody>
          <a:bodyPr/>
          <a:lstStyle/>
          <a:p>
            <a:pPr>
              <a:buFont typeface="Wingdings" pitchFamily="2" charset="2"/>
              <a:buChar char="Ø"/>
            </a:pPr>
            <a:r>
              <a:rPr lang="vi-VN" sz="3600" i="1" u="sng" dirty="0" smtClean="0">
                <a:solidFill>
                  <a:schemeClr val="accent6">
                    <a:lumMod val="75000"/>
                  </a:schemeClr>
                </a:solidFill>
              </a:rPr>
              <a:t> </a:t>
            </a:r>
            <a:r>
              <a:rPr lang="vi-VN" sz="4000" i="1" u="sng" dirty="0" smtClean="0">
                <a:solidFill>
                  <a:schemeClr val="accent6">
                    <a:lumMod val="75000"/>
                  </a:schemeClr>
                </a:solidFill>
                <a:latin typeface="Times New Roman" panose="02020603050405020304" pitchFamily="18" charset="0"/>
                <a:cs typeface="Times New Roman" panose="02020603050405020304" pitchFamily="18" charset="0"/>
              </a:rPr>
              <a:t>Thế giới:</a:t>
            </a:r>
          </a:p>
          <a:p>
            <a:pPr lvl="1">
              <a:buFontTx/>
              <a:buChar char="-"/>
            </a:pPr>
            <a:r>
              <a:rPr lang="vi-VN" sz="3200" dirty="0" smtClean="0">
                <a:latin typeface="Times New Roman" panose="02020603050405020304" pitchFamily="18" charset="0"/>
                <a:cs typeface="Times New Roman" panose="02020603050405020304" pitchFamily="18" charset="0"/>
              </a:rPr>
              <a:t>Nam: 2,45m Vđv Stomayo (Cuba)</a:t>
            </a:r>
          </a:p>
          <a:p>
            <a:pPr lvl="1">
              <a:buFontTx/>
              <a:buChar char="-"/>
            </a:pPr>
            <a:r>
              <a:rPr lang="vi-VN" sz="3200" dirty="0" smtClean="0">
                <a:latin typeface="Times New Roman" panose="02020603050405020304" pitchFamily="18" charset="0"/>
                <a:cs typeface="Times New Roman" panose="02020603050405020304" pitchFamily="18" charset="0"/>
              </a:rPr>
              <a:t>Nữ: 2,08m</a:t>
            </a:r>
          </a:p>
          <a:p>
            <a:pPr marL="457200" lvl="1" indent="0">
              <a:buNone/>
            </a:pPr>
            <a:endParaRPr lang="vi-VN" sz="32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vi-VN" i="1" u="sng"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4000" i="1" u="sng" dirty="0" smtClean="0">
                <a:solidFill>
                  <a:schemeClr val="accent6">
                    <a:lumMod val="75000"/>
                  </a:schemeClr>
                </a:solidFill>
                <a:latin typeface="Times New Roman" panose="02020603050405020304" pitchFamily="18" charset="0"/>
                <a:cs typeface="Times New Roman" panose="02020603050405020304" pitchFamily="18" charset="0"/>
              </a:rPr>
              <a:t>Việt Nam:</a:t>
            </a:r>
          </a:p>
          <a:p>
            <a:pPr lvl="1">
              <a:buFontTx/>
              <a:buChar char="-"/>
            </a:pPr>
            <a:r>
              <a:rPr lang="vi-VN" sz="3200" dirty="0" smtClean="0">
                <a:latin typeface="Times New Roman" panose="02020603050405020304" pitchFamily="18" charset="0"/>
                <a:cs typeface="Times New Roman" panose="02020603050405020304" pitchFamily="18" charset="0"/>
              </a:rPr>
              <a:t>Nam: 2,25m Vđv Nguyễn Duy Bằng ( Bến Tre)</a:t>
            </a:r>
          </a:p>
          <a:p>
            <a:pPr lvl="1">
              <a:buFontTx/>
              <a:buChar char="-"/>
            </a:pPr>
            <a:r>
              <a:rPr lang="vi-VN" sz="3200" dirty="0" smtClean="0">
                <a:latin typeface="Times New Roman" panose="02020603050405020304" pitchFamily="18" charset="0"/>
                <a:cs typeface="Times New Roman" panose="02020603050405020304" pitchFamily="18" charset="0"/>
              </a:rPr>
              <a:t>Nữ: 1,94m Bùi Thị Nhung (Hải Phòng)</a:t>
            </a:r>
          </a:p>
        </p:txBody>
      </p:sp>
    </p:spTree>
    <p:extLst>
      <p:ext uri="{BB962C8B-B14F-4D97-AF65-F5344CB8AC3E}">
        <p14:creationId xmlns:p14="http://schemas.microsoft.com/office/powerpoint/2010/main" val="3804596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16527"/>
          </a:xfrm>
        </p:spPr>
        <p:txBody>
          <a:bodyPr>
            <a:normAutofit fontScale="90000"/>
          </a:bodyPr>
          <a:lstStyle/>
          <a:p>
            <a:pPr algn="ctr"/>
            <a:r>
              <a:rPr lang="vi-VN" dirty="0" smtClean="0">
                <a:solidFill>
                  <a:srgbClr val="FF0000"/>
                </a:solidFill>
                <a:latin typeface="Times New Roman" panose="02020603050405020304" pitchFamily="18" charset="0"/>
                <a:cs typeface="Times New Roman" panose="02020603050405020304" pitchFamily="18" charset="0"/>
              </a:rPr>
              <a:t>Nguyễn Duy Bằng</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438775"/>
          </a:xfrm>
          <a:prstGeom prst="rect">
            <a:avLst/>
          </a:prstGeom>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495714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pPr algn="ctr"/>
            <a:r>
              <a:rPr lang="vi-VN" dirty="0" smtClean="0">
                <a:solidFill>
                  <a:srgbClr val="FF0000"/>
                </a:solidFill>
                <a:latin typeface="Times New Roman" panose="02020603050405020304" pitchFamily="18" charset="0"/>
                <a:cs typeface="Times New Roman" panose="02020603050405020304" pitchFamily="18" charset="0"/>
              </a:rPr>
              <a:t>Bùi Thị Nhung</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0"/>
            <a:ext cx="9144000" cy="6019800"/>
          </a:xfrm>
        </p:spPr>
      </p:pic>
    </p:spTree>
    <p:extLst>
      <p:ext uri="{BB962C8B-B14F-4D97-AF65-F5344CB8AC3E}">
        <p14:creationId xmlns:p14="http://schemas.microsoft.com/office/powerpoint/2010/main" val="4259208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vi-VN" sz="4800" b="1" dirty="0" smtClean="0">
                <a:solidFill>
                  <a:srgbClr val="C00000"/>
                </a:solidFill>
                <a:latin typeface="Times New Roman" panose="02020603050405020304" pitchFamily="18" charset="0"/>
                <a:cs typeface="Times New Roman" panose="02020603050405020304" pitchFamily="18" charset="0"/>
              </a:rPr>
              <a:t>II. Ý nghĩa tác dụng môn nhảy cao</a:t>
            </a:r>
            <a:br>
              <a:rPr lang="vi-VN" sz="4800" b="1" dirty="0" smtClean="0">
                <a:solidFill>
                  <a:srgbClr val="C00000"/>
                </a:solidFill>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2057400"/>
            <a:ext cx="9067800" cy="4068763"/>
          </a:xfrm>
        </p:spPr>
        <p:txBody>
          <a:bodyPr>
            <a:normAutofit/>
          </a:bodyPr>
          <a:lstStyle/>
          <a:p>
            <a:r>
              <a:rPr lang="vi-VN" sz="2000" dirty="0" smtClean="0">
                <a:latin typeface="Times New Roman" panose="02020603050405020304" pitchFamily="18" charset="0"/>
                <a:cs typeface="Times New Roman" panose="02020603050405020304" pitchFamily="18" charset="0"/>
              </a:rPr>
              <a:t>Giúp con người phát triển sức nhanh, mạnh sự khéo léo mà đặc biệt là sức bật. Đây </a:t>
            </a:r>
            <a:endParaRPr lang="en-US" sz="2000" dirty="0" smtClean="0">
              <a:latin typeface="Times New Roman" panose="02020603050405020304" pitchFamily="18" charset="0"/>
              <a:cs typeface="Times New Roman" panose="02020603050405020304" pitchFamily="18" charset="0"/>
            </a:endParaRPr>
          </a:p>
          <a:p>
            <a:pPr marL="0" indent="0">
              <a:buNone/>
            </a:pPr>
            <a:r>
              <a:rPr lang="vi-VN" sz="2000" dirty="0" smtClean="0">
                <a:latin typeface="Times New Roman" panose="02020603050405020304" pitchFamily="18" charset="0"/>
                <a:cs typeface="Times New Roman" panose="02020603050405020304" pitchFamily="18" charset="0"/>
              </a:rPr>
              <a:t>là </a:t>
            </a:r>
            <a:r>
              <a:rPr lang="vi-VN" sz="2000" dirty="0" smtClean="0">
                <a:latin typeface="Times New Roman" panose="02020603050405020304" pitchFamily="18" charset="0"/>
                <a:cs typeface="Times New Roman" panose="02020603050405020304" pitchFamily="18" charset="0"/>
              </a:rPr>
              <a:t>một yếu tố cần thiết cho môn thể thao như: cầu lông, bóng rổ, bóng chuyền...</a:t>
            </a:r>
          </a:p>
          <a:p>
            <a:pPr marL="0" indent="0">
              <a:buNone/>
            </a:pPr>
            <a:endParaRPr lang="vi-VN"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Ý chí bền bỉ, sắt đá, lòng dũng cảm, không sợ khó khăn nguy hiểm, luôn tự tin vào </a:t>
            </a:r>
            <a:endParaRPr lang="en-US" sz="2000" dirty="0" smtClean="0">
              <a:latin typeface="Times New Roman" panose="02020603050405020304" pitchFamily="18" charset="0"/>
              <a:cs typeface="Times New Roman" panose="02020603050405020304" pitchFamily="18" charset="0"/>
            </a:endParaRPr>
          </a:p>
          <a:p>
            <a:pPr marL="0" indent="0">
              <a:buNone/>
            </a:pPr>
            <a:r>
              <a:rPr lang="vi-VN" sz="2000" dirty="0" smtClean="0">
                <a:latin typeface="Times New Roman" panose="02020603050405020304" pitchFamily="18" charset="0"/>
                <a:cs typeface="Times New Roman" panose="02020603050405020304" pitchFamily="18" charset="0"/>
              </a:rPr>
              <a:t>chính </a:t>
            </a:r>
            <a:r>
              <a:rPr lang="vi-VN" sz="2000" dirty="0" smtClean="0">
                <a:latin typeface="Times New Roman" panose="02020603050405020304" pitchFamily="18" charset="0"/>
                <a:cs typeface="Times New Roman" panose="02020603050405020304" pitchFamily="18" charset="0"/>
              </a:rPr>
              <a:t>bản thân mình.</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871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381000"/>
            <a:ext cx="8991600" cy="457200"/>
          </a:xfrm>
        </p:spPr>
        <p:txBody>
          <a:bodyPr>
            <a:no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III. Đặc điểm môn nhảy cao</a:t>
            </a:r>
            <a:br>
              <a:rPr lang="vi-VN" sz="4000" b="1" dirty="0" smtClean="0">
                <a:solidFill>
                  <a:srgbClr val="C00000"/>
                </a:solidFill>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4525963"/>
          </a:xfrm>
        </p:spPr>
        <p:txBody>
          <a:bodyPr>
            <a:normAutofit fontScale="92500" lnSpcReduction="20000"/>
          </a:bodyPr>
          <a:lstStyle/>
          <a:p>
            <a:pPr marL="514350" indent="-514350">
              <a:lnSpc>
                <a:spcPct val="150000"/>
              </a:lnSpc>
              <a:buAutoNum type="arabicPeriod"/>
            </a:pPr>
            <a:r>
              <a:rPr lang="vi-VN" sz="2200" dirty="0" smtClean="0">
                <a:latin typeface="Times New Roman" panose="02020603050405020304" pitchFamily="18" charset="0"/>
                <a:cs typeface="Times New Roman" panose="02020603050405020304" pitchFamily="18" charset="0"/>
              </a:rPr>
              <a:t>Nhảy cao là môn thể thao bắt đầu bằng động </a:t>
            </a:r>
          </a:p>
          <a:p>
            <a:pPr marL="0" indent="0">
              <a:lnSpc>
                <a:spcPct val="150000"/>
              </a:lnSpc>
              <a:buNone/>
            </a:pPr>
            <a:r>
              <a:rPr lang="vi-VN" sz="2200" dirty="0" smtClean="0">
                <a:latin typeface="Times New Roman" panose="02020603050405020304" pitchFamily="18" charset="0"/>
                <a:cs typeface="Times New Roman" panose="02020603050405020304" pitchFamily="18" charset="0"/>
              </a:rPr>
              <a:t>tác chạy đà phối hợp với động tác giậm nhảy để làm thay đổi quỹ đạo của trọng </a:t>
            </a:r>
            <a:r>
              <a:rPr lang="vi-VN" sz="2200" dirty="0" smtClean="0">
                <a:latin typeface="Times New Roman" panose="02020603050405020304" pitchFamily="18" charset="0"/>
                <a:cs typeface="Times New Roman" panose="02020603050405020304" pitchFamily="18" charset="0"/>
              </a:rPr>
              <a:t>tâm </a:t>
            </a:r>
            <a:r>
              <a:rPr lang="vi-VN" sz="2200" dirty="0" smtClean="0">
                <a:latin typeface="Times New Roman" panose="02020603050405020304" pitchFamily="18" charset="0"/>
                <a:cs typeface="Times New Roman" panose="02020603050405020304" pitchFamily="18" charset="0"/>
              </a:rPr>
              <a:t>cơ thể vượt qua xà ngang</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0" indent="0">
              <a:lnSpc>
                <a:spcPct val="150000"/>
              </a:lnSpc>
              <a:buNone/>
            </a:pPr>
            <a:r>
              <a:rPr lang="en-US" sz="2200" dirty="0" smtClean="0">
                <a:latin typeface="Times New Roman" panose="02020603050405020304" pitchFamily="18" charset="0"/>
                <a:cs typeface="Times New Roman" panose="02020603050405020304" pitchFamily="18" charset="0"/>
              </a:rPr>
              <a:t>2. </a:t>
            </a:r>
            <a:r>
              <a:rPr lang="vi-VN" sz="2200" dirty="0">
                <a:latin typeface="Times New Roman" panose="02020603050405020304" pitchFamily="18" charset="0"/>
                <a:cs typeface="Times New Roman" panose="02020603050405020304" pitchFamily="18" charset="0"/>
              </a:rPr>
              <a:t>Nhảy cao đòi hỏi Vđv phải gắn sức tối đa , linh hoạt phối hợp rất cao trong thời gian ngắn. Vì vậy nhảy cao còn được gọi là hoạt động sức mạnh bộc phát</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0" indent="0">
              <a:lnSpc>
                <a:spcPct val="150000"/>
              </a:lnSpc>
              <a:buNone/>
            </a:pPr>
            <a:r>
              <a:rPr lang="vi-VN" sz="2200" dirty="0">
                <a:latin typeface="Times New Roman" panose="02020603050405020304" pitchFamily="18" charset="0"/>
                <a:cs typeface="Times New Roman" panose="02020603050405020304" pitchFamily="18" charset="0"/>
              </a:rPr>
              <a:t>3. Thành tích nhảy cao phụ thuộc vào:</a:t>
            </a:r>
          </a:p>
          <a:p>
            <a:pPr lvl="2">
              <a:lnSpc>
                <a:spcPct val="150000"/>
              </a:lnSpc>
              <a:buFontTx/>
              <a:buChar char="-"/>
            </a:pPr>
            <a:r>
              <a:rPr lang="vi-VN" sz="2200" dirty="0">
                <a:latin typeface="Times New Roman" panose="02020603050405020304" pitchFamily="18" charset="0"/>
                <a:cs typeface="Times New Roman" panose="02020603050405020304" pitchFamily="18" charset="0"/>
              </a:rPr>
              <a:t>Tốc độ chạy đà.</a:t>
            </a:r>
          </a:p>
          <a:p>
            <a:pPr lvl="2">
              <a:lnSpc>
                <a:spcPct val="150000"/>
              </a:lnSpc>
              <a:buFontTx/>
              <a:buChar char="-"/>
            </a:pPr>
            <a:r>
              <a:rPr lang="vi-VN" sz="2200" dirty="0">
                <a:latin typeface="Times New Roman" panose="02020603050405020304" pitchFamily="18" charset="0"/>
                <a:cs typeface="Times New Roman" panose="02020603050405020304" pitchFamily="18" charset="0"/>
              </a:rPr>
              <a:t>Độ chính xác, lực giậm nhảy.</a:t>
            </a:r>
          </a:p>
          <a:p>
            <a:pPr lvl="2">
              <a:lnSpc>
                <a:spcPct val="150000"/>
              </a:lnSpc>
              <a:buFontTx/>
              <a:buChar char="-"/>
            </a:pPr>
            <a:r>
              <a:rPr lang="vi-VN" sz="2200" dirty="0">
                <a:latin typeface="Times New Roman" panose="02020603050405020304" pitchFamily="18" charset="0"/>
                <a:cs typeface="Times New Roman" panose="02020603050405020304" pitchFamily="18" charset="0"/>
              </a:rPr>
              <a:t>Tốc độ bay và độ bay ban đầu</a:t>
            </a:r>
            <a:endParaRPr lang="en-US" sz="2200" dirty="0">
              <a:latin typeface="Times New Roman" panose="02020603050405020304" pitchFamily="18" charset="0"/>
              <a:cs typeface="Times New Roman" panose="02020603050405020304" pitchFamily="18" charset="0"/>
            </a:endParaRPr>
          </a:p>
          <a:p>
            <a:pPr marL="0" indent="0">
              <a:lnSpc>
                <a:spcPct val="150000"/>
              </a:lnSpc>
              <a:buNone/>
            </a:pPr>
            <a:endParaRPr lang="en-US" sz="2000" dirty="0"/>
          </a:p>
          <a:p>
            <a:pPr marL="0" indent="0">
              <a:lnSpc>
                <a:spcPct val="150000"/>
              </a:lnSpc>
              <a:buNone/>
            </a:pPr>
            <a:endParaRPr lang="en-US" sz="2000" dirty="0"/>
          </a:p>
        </p:txBody>
      </p:sp>
    </p:spTree>
    <p:extLst>
      <p:ext uri="{BB962C8B-B14F-4D97-AF65-F5344CB8AC3E}">
        <p14:creationId xmlns:p14="http://schemas.microsoft.com/office/powerpoint/2010/main" val="3840036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991600" cy="1295400"/>
          </a:xfrm>
        </p:spPr>
        <p:txBody>
          <a:bodyPr>
            <a:noAutofit/>
          </a:bodyPr>
          <a:lstStyle/>
          <a:p>
            <a:r>
              <a:rPr lang="vi-VN" sz="5400" b="1" dirty="0" smtClean="0">
                <a:solidFill>
                  <a:srgbClr val="C00000"/>
                </a:solidFill>
                <a:latin typeface="Times New Roman" panose="02020603050405020304" pitchFamily="18" charset="0"/>
                <a:cs typeface="Times New Roman" panose="02020603050405020304" pitchFamily="18" charset="0"/>
              </a:rPr>
              <a:t>III. Đặc điểm môn nhảy cao</a:t>
            </a:r>
            <a:br>
              <a:rPr lang="vi-VN" sz="5400" b="1" dirty="0" smtClean="0">
                <a:solidFill>
                  <a:srgbClr val="C00000"/>
                </a:solidFill>
                <a:latin typeface="Times New Roman" panose="02020603050405020304" pitchFamily="18" charset="0"/>
                <a:cs typeface="Times New Roman" panose="02020603050405020304" pitchFamily="18" charset="0"/>
              </a:rPr>
            </a:br>
            <a:endParaRPr lang="en-US" sz="5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00200"/>
            <a:ext cx="9144000" cy="4525963"/>
          </a:xfrm>
        </p:spPr>
        <p:txBody>
          <a:bodyPr/>
          <a:lstStyle/>
          <a:p>
            <a:pPr marL="0" indent="0">
              <a:lnSpc>
                <a:spcPct val="150000"/>
              </a:lnSpc>
              <a:buNone/>
            </a:pPr>
            <a:r>
              <a:rPr lang="vi-VN" sz="3200" dirty="0" smtClean="0">
                <a:latin typeface="Times New Roman" panose="02020603050405020304" pitchFamily="18" charset="0"/>
                <a:cs typeface="Times New Roman" panose="02020603050405020304" pitchFamily="18" charset="0"/>
              </a:rPr>
              <a:t>4. Kĩ thuật nhảy cao gồm 4 giai đoạn:</a:t>
            </a:r>
          </a:p>
          <a:p>
            <a:pPr lvl="1">
              <a:lnSpc>
                <a:spcPct val="150000"/>
              </a:lnSpc>
              <a:buFontTx/>
              <a:buChar char="-"/>
            </a:pPr>
            <a:r>
              <a:rPr lang="vi-VN" sz="3200" dirty="0" smtClean="0">
                <a:latin typeface="Times New Roman" panose="02020603050405020304" pitchFamily="18" charset="0"/>
                <a:cs typeface="Times New Roman" panose="02020603050405020304" pitchFamily="18" charset="0"/>
              </a:rPr>
              <a:t>Chạy đà</a:t>
            </a:r>
          </a:p>
          <a:p>
            <a:pPr lvl="1">
              <a:lnSpc>
                <a:spcPct val="150000"/>
              </a:lnSpc>
              <a:buFontTx/>
              <a:buChar char="-"/>
            </a:pPr>
            <a:r>
              <a:rPr lang="vi-VN" sz="3200" dirty="0" smtClean="0">
                <a:latin typeface="Times New Roman" panose="02020603050405020304" pitchFamily="18" charset="0"/>
                <a:cs typeface="Times New Roman" panose="02020603050405020304" pitchFamily="18" charset="0"/>
              </a:rPr>
              <a:t>Giậm nhảy</a:t>
            </a:r>
          </a:p>
          <a:p>
            <a:pPr lvl="1">
              <a:lnSpc>
                <a:spcPct val="150000"/>
              </a:lnSpc>
              <a:buFontTx/>
              <a:buChar char="-"/>
            </a:pPr>
            <a:r>
              <a:rPr lang="vi-VN" sz="3200" dirty="0" smtClean="0">
                <a:latin typeface="Times New Roman" panose="02020603050405020304" pitchFamily="18" charset="0"/>
                <a:cs typeface="Times New Roman" panose="02020603050405020304" pitchFamily="18" charset="0"/>
              </a:rPr>
              <a:t>Trên không</a:t>
            </a:r>
          </a:p>
          <a:p>
            <a:pPr lvl="1">
              <a:lnSpc>
                <a:spcPct val="150000"/>
              </a:lnSpc>
              <a:buFontTx/>
              <a:buChar char="-"/>
            </a:pPr>
            <a:r>
              <a:rPr lang="vi-VN" sz="3200" dirty="0" smtClean="0">
                <a:latin typeface="Times New Roman" panose="02020603050405020304" pitchFamily="18" charset="0"/>
                <a:cs typeface="Times New Roman" panose="02020603050405020304" pitchFamily="18" charset="0"/>
              </a:rPr>
              <a:t>Tiếp đất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747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232</TotalTime>
  <Words>551</Words>
  <Application>Microsoft Office PowerPoint</Application>
  <PresentationFormat>On-screen Show (4:3)</PresentationFormat>
  <Paragraphs>63</Paragraphs>
  <Slides>16</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Century Gothic</vt:lpstr>
      <vt:lpstr>Tahoma</vt:lpstr>
      <vt:lpstr>Times New Roman</vt:lpstr>
      <vt:lpstr>Wingdings</vt:lpstr>
      <vt:lpstr>Wingdings 3</vt:lpstr>
      <vt:lpstr>Wisp</vt:lpstr>
      <vt:lpstr>PowerPoint Presentation</vt:lpstr>
      <vt:lpstr>NỘI DUNG CHÍNH</vt:lpstr>
      <vt:lpstr>I. Lịch sử phát triển nhảy cao </vt:lpstr>
      <vt:lpstr>Một số kỉ lục nhảy cao:</vt:lpstr>
      <vt:lpstr>Nguyễn Duy Bằng</vt:lpstr>
      <vt:lpstr>Bùi Thị Nhung</vt:lpstr>
      <vt:lpstr>II. Ý nghĩa tác dụng môn nhảy cao </vt:lpstr>
      <vt:lpstr>III. Đặc điểm môn nhảy cao </vt:lpstr>
      <vt:lpstr>III. Đặc điểm môn nhảy cao </vt:lpstr>
      <vt:lpstr>PowerPoint Presentation</vt:lpstr>
      <vt:lpstr>MÔ PHỎNG ĐỘNG TÁC</vt:lpstr>
      <vt:lpstr>B. NHẢY DÂY </vt:lpstr>
      <vt:lpstr>TẠI SAU PHẢI NHẢY DÂY ĐÚNG CÁCH?   </vt:lpstr>
      <vt:lpstr>GVHD  HOẮC TUẤN</vt:lpstr>
      <vt:lpstr>C. THỂ LỰC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AutoBVT</cp:lastModifiedBy>
  <cp:revision>26</cp:revision>
  <dcterms:created xsi:type="dcterms:W3CDTF">2021-09-01T11:32:04Z</dcterms:created>
  <dcterms:modified xsi:type="dcterms:W3CDTF">2021-10-01T04:57:31Z</dcterms:modified>
</cp:coreProperties>
</file>