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60C5-CF10-4A6B-95FE-88180E7971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0AC9-8FE0-491B-9CF3-2CCD5EB89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3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60C5-CF10-4A6B-95FE-88180E7971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0AC9-8FE0-491B-9CF3-2CCD5EB89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1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60C5-CF10-4A6B-95FE-88180E7971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0AC9-8FE0-491B-9CF3-2CCD5EB89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0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60C5-CF10-4A6B-95FE-88180E7971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0AC9-8FE0-491B-9CF3-2CCD5EB89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3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60C5-CF10-4A6B-95FE-88180E7971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0AC9-8FE0-491B-9CF3-2CCD5EB89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2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60C5-CF10-4A6B-95FE-88180E7971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0AC9-8FE0-491B-9CF3-2CCD5EB89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8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60C5-CF10-4A6B-95FE-88180E7971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0AC9-8FE0-491B-9CF3-2CCD5EB89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7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60C5-CF10-4A6B-95FE-88180E7971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0AC9-8FE0-491B-9CF3-2CCD5EB89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9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60C5-CF10-4A6B-95FE-88180E7971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0AC9-8FE0-491B-9CF3-2CCD5EB89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4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60C5-CF10-4A6B-95FE-88180E7971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0AC9-8FE0-491B-9CF3-2CCD5EB89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6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60C5-CF10-4A6B-95FE-88180E7971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0AC9-8FE0-491B-9CF3-2CCD5EB89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1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460C5-CF10-4A6B-95FE-88180E79713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50AC9-8FE0-491B-9CF3-2CCD5EB89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2114" y="537029"/>
            <a:ext cx="4477657" cy="928914"/>
          </a:xfrm>
        </p:spPr>
        <p:txBody>
          <a:bodyPr>
            <a:prstTxWarp prst="textWave4">
              <a:avLst/>
            </a:prstTxWarp>
            <a:scene3d>
              <a:camera prst="perspectiveLeft"/>
              <a:lightRig rig="threePt" dir="t"/>
            </a:scene3d>
          </a:bodyPr>
          <a:lstStyle/>
          <a:p>
            <a:r>
              <a:rPr lang="en-US" b="1" dirty="0" smtClean="0">
                <a:ln w="7620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AXIT NUCLEIC</a:t>
            </a:r>
            <a:endParaRPr lang="en-US" b="1" dirty="0">
              <a:ln w="7620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0629"/>
            <a:ext cx="1524000" cy="6095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BÀI 6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350" y="1"/>
            <a:ext cx="844465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320" y="2314716"/>
            <a:ext cx="2933262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nucleic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được cấu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theo nguyên tắc nào?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6415"/>
            <a:ext cx="4141695" cy="82344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nucleic?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320" y="4454567"/>
            <a:ext cx="2933986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nucleic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53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2690"/>
            <a:ext cx="8104094" cy="3845310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434787" y="297609"/>
            <a:ext cx="4545106" cy="2850777"/>
          </a:xfrm>
          <a:prstGeom prst="cloudCallout">
            <a:avLst>
              <a:gd name="adj1" fmla="val 63486"/>
              <a:gd name="adj2" fmla="val 35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Mô</a:t>
            </a:r>
            <a:r>
              <a:rPr lang="en-US" sz="2800" dirty="0" smtClean="0"/>
              <a:t> </a:t>
            </a:r>
            <a:r>
              <a:rPr lang="en-US" sz="2800" dirty="0" err="1" smtClean="0"/>
              <a:t>tả</a:t>
            </a:r>
            <a:r>
              <a:rPr lang="en-US" sz="2800" dirty="0" smtClean="0"/>
              <a:t> </a:t>
            </a:r>
            <a:r>
              <a:rPr lang="en-US" sz="2800" dirty="0" err="1" smtClean="0"/>
              <a:t>cấu</a:t>
            </a:r>
            <a:r>
              <a:rPr lang="en-US" sz="2800" dirty="0" smtClean="0"/>
              <a:t> </a:t>
            </a:r>
            <a:r>
              <a:rPr lang="en-US" sz="2800" dirty="0" err="1" smtClean="0"/>
              <a:t>trúc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ADN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chức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ADN.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0"/>
            <a:ext cx="582257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I. AXIT DEOXIRIBONUCLEIC (ADN)</a:t>
            </a:r>
            <a:endParaRPr lang="en-US" sz="3200" b="1" dirty="0"/>
          </a:p>
        </p:txBody>
      </p:sp>
      <p:pic>
        <p:nvPicPr>
          <p:cNvPr id="2058" name="Picture 10" descr="LỜI GIẢI] Hình bên dưới mô tả mối quan hệ giữa gen – ARN và tính trạng - Tự  Học 36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5539" r="6948" b="2748"/>
          <a:stretch/>
        </p:blipFill>
        <p:spPr bwMode="auto">
          <a:xfrm>
            <a:off x="5728447" y="0"/>
            <a:ext cx="6463554" cy="350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2305" y="581774"/>
            <a:ext cx="4016188" cy="2548390"/>
          </a:xfrm>
        </p:spPr>
        <p:txBody>
          <a:bodyPr/>
          <a:lstStyle/>
          <a:p>
            <a:pPr algn="just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ADN: A, T, G, X.</a:t>
            </a:r>
          </a:p>
          <a:p>
            <a:pPr algn="just"/>
            <a:r>
              <a:rPr lang="en-US" dirty="0" smtClean="0"/>
              <a:t>ADN </a:t>
            </a:r>
            <a:r>
              <a:rPr lang="en-US" dirty="0" err="1" smtClean="0"/>
              <a:t>gồm</a:t>
            </a:r>
            <a:r>
              <a:rPr lang="en-US" dirty="0" smtClean="0"/>
              <a:t> 2 </a:t>
            </a:r>
            <a:r>
              <a:rPr lang="en-US" dirty="0" err="1" smtClean="0"/>
              <a:t>chuỗi</a:t>
            </a:r>
            <a:r>
              <a:rPr lang="en-US" dirty="0" smtClean="0"/>
              <a:t> (</a:t>
            </a:r>
            <a:r>
              <a:rPr lang="en-US" dirty="0" err="1" smtClean="0"/>
              <a:t>mạch</a:t>
            </a:r>
            <a:r>
              <a:rPr lang="en-US" dirty="0" smtClean="0"/>
              <a:t>) </a:t>
            </a:r>
            <a:r>
              <a:rPr lang="en-US" dirty="0" err="1" smtClean="0"/>
              <a:t>polinucleotit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bổ</a:t>
            </a:r>
            <a:r>
              <a:rPr lang="en-US" dirty="0" smtClean="0"/>
              <a:t> sung (A=T, G≡X)</a:t>
            </a:r>
            <a:endParaRPr lang="en-US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8673353" y="4023767"/>
            <a:ext cx="3422277" cy="1500083"/>
          </a:xfrm>
          <a:prstGeom prst="snip2Diag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Mang</a:t>
            </a:r>
            <a:r>
              <a:rPr lang="en-US" dirty="0" smtClean="0"/>
              <a:t>,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,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di </a:t>
            </a:r>
            <a:r>
              <a:rPr lang="en-US" dirty="0" err="1" smtClean="0"/>
              <a:t>truyền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188259" y="753035"/>
            <a:ext cx="1004046" cy="2097742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trúc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281464" y="3491412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Chức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năng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8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485438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II. AXIT RIBONUCLEIC (ARN)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50" y="4882729"/>
            <a:ext cx="5157227" cy="1626737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ARN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4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nucleotit</a:t>
            </a:r>
            <a:r>
              <a:rPr lang="en-US" dirty="0" smtClean="0"/>
              <a:t>: A, U, G, X.</a:t>
            </a:r>
          </a:p>
          <a:p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1 </a:t>
            </a:r>
            <a:r>
              <a:rPr lang="en-US" dirty="0" err="1" smtClean="0"/>
              <a:t>chuỗi</a:t>
            </a:r>
            <a:r>
              <a:rPr lang="en-US" dirty="0" smtClean="0"/>
              <a:t> </a:t>
            </a:r>
            <a:r>
              <a:rPr lang="en-US" dirty="0" err="1" smtClean="0"/>
              <a:t>polinucleotit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5630" y="861808"/>
            <a:ext cx="5668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Cấu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trúc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của</a:t>
            </a:r>
            <a:r>
              <a:rPr lang="en-US" sz="2800" dirty="0" smtClean="0">
                <a:solidFill>
                  <a:srgbClr val="00B050"/>
                </a:solidFill>
              </a:rPr>
              <a:t> ARN </a:t>
            </a:r>
            <a:r>
              <a:rPr lang="en-US" sz="2800" dirty="0" err="1" smtClean="0">
                <a:solidFill>
                  <a:srgbClr val="00B050"/>
                </a:solidFill>
              </a:rPr>
              <a:t>có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gì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khác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với</a:t>
            </a:r>
            <a:r>
              <a:rPr lang="en-US" sz="2800" dirty="0" smtClean="0">
                <a:solidFill>
                  <a:srgbClr val="00B050"/>
                </a:solidFill>
              </a:rPr>
              <a:t> ADN?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3076" name="Picture 4" descr="Nucleotides | BioNi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29" y="1529149"/>
            <a:ext cx="6441142" cy="259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ructure And Function Of Dna And Rna Bbc Bitesiz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8" t="3246" r="17722"/>
          <a:stretch/>
        </p:blipFill>
        <p:spPr bwMode="auto">
          <a:xfrm>
            <a:off x="6347013" y="-42234"/>
            <a:ext cx="5865802" cy="687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Terminator 6"/>
          <p:cNvSpPr/>
          <p:nvPr/>
        </p:nvSpPr>
        <p:spPr>
          <a:xfrm>
            <a:off x="2047816" y="4268836"/>
            <a:ext cx="2084294" cy="531764"/>
          </a:xfrm>
          <a:prstGeom prst="flowChartTerminator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trúc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5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485438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II. AXIT RIBONUCLEIC (ARN)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876" y="3156885"/>
            <a:ext cx="5495365" cy="2800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2105" y="882788"/>
            <a:ext cx="5174637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ARN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ta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chúng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tiêu</a:t>
            </a:r>
            <a:r>
              <a:rPr lang="en-US" sz="2800" dirty="0" smtClean="0"/>
              <a:t> </a:t>
            </a:r>
            <a:r>
              <a:rPr lang="en-US" sz="2800" dirty="0" err="1" smtClean="0"/>
              <a:t>chí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</a:p>
          <a:p>
            <a:pPr algn="ctr"/>
            <a:r>
              <a:rPr lang="en-US" sz="2800" dirty="0" err="1" smtClean="0"/>
              <a:t>Chức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224" y="0"/>
            <a:ext cx="5898776" cy="2570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479468"/>
            <a:ext cx="6602505" cy="43887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49035" y="3469339"/>
            <a:ext cx="50964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 smtClean="0"/>
              <a:t>mARN</a:t>
            </a:r>
            <a:r>
              <a:rPr lang="en-US" sz="2800" dirty="0" smtClean="0"/>
              <a:t>: </a:t>
            </a:r>
            <a:r>
              <a:rPr lang="en-US" sz="2800" dirty="0" err="1" smtClean="0"/>
              <a:t>khuôn</a:t>
            </a:r>
            <a:r>
              <a:rPr lang="en-US" sz="2800" dirty="0" smtClean="0"/>
              <a:t>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protein, </a:t>
            </a:r>
            <a:r>
              <a:rPr lang="en-US" sz="2800" dirty="0" err="1" smtClean="0"/>
              <a:t>truyền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tin </a:t>
            </a:r>
            <a:r>
              <a:rPr lang="en-US" sz="2800" dirty="0" err="1" smtClean="0"/>
              <a:t>từ</a:t>
            </a:r>
            <a:r>
              <a:rPr lang="en-US" sz="2800" dirty="0" smtClean="0"/>
              <a:t> ADN </a:t>
            </a:r>
            <a:r>
              <a:rPr lang="en-US" sz="2800" dirty="0" err="1" smtClean="0"/>
              <a:t>tới</a:t>
            </a:r>
            <a:r>
              <a:rPr lang="en-US" sz="2800" dirty="0" smtClean="0"/>
              <a:t> </a:t>
            </a:r>
            <a:r>
              <a:rPr lang="en-US" sz="2800" dirty="0" err="1" smtClean="0"/>
              <a:t>riboxom</a:t>
            </a:r>
            <a:endParaRPr lang="en-US" sz="2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 smtClean="0"/>
              <a:t>rARN</a:t>
            </a:r>
            <a:r>
              <a:rPr lang="en-US" sz="2800" dirty="0" smtClean="0"/>
              <a:t>: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cấu</a:t>
            </a:r>
            <a:r>
              <a:rPr lang="en-US" sz="2800" dirty="0" smtClean="0"/>
              <a:t> 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 smtClean="0"/>
              <a:t>riboxom</a:t>
            </a:r>
            <a:r>
              <a:rPr lang="en-US" sz="2800" dirty="0" smtClean="0"/>
              <a:t> – </a:t>
            </a:r>
            <a:r>
              <a:rPr lang="en-US" sz="2800" dirty="0" err="1" smtClean="0"/>
              <a:t>nơi</a:t>
            </a:r>
            <a:r>
              <a:rPr lang="en-US" sz="2800" dirty="0" smtClean="0"/>
              <a:t>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protein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 smtClean="0"/>
              <a:t>tARN</a:t>
            </a:r>
            <a:r>
              <a:rPr lang="en-US" sz="2800" dirty="0" smtClean="0"/>
              <a:t>: </a:t>
            </a:r>
            <a:r>
              <a:rPr lang="en-US" sz="2800" dirty="0" err="1" smtClean="0"/>
              <a:t>vận</a:t>
            </a:r>
            <a:r>
              <a:rPr lang="en-US" sz="2800" dirty="0" smtClean="0"/>
              <a:t> </a:t>
            </a:r>
            <a:r>
              <a:rPr lang="en-US" sz="2800" dirty="0" err="1" smtClean="0"/>
              <a:t>chuyển</a:t>
            </a:r>
            <a:r>
              <a:rPr lang="en-US" sz="2800" dirty="0" smtClean="0"/>
              <a:t> </a:t>
            </a:r>
            <a:r>
              <a:rPr lang="en-US" sz="2800" dirty="0" err="1" smtClean="0"/>
              <a:t>axit</a:t>
            </a:r>
            <a:r>
              <a:rPr lang="en-US" sz="2800" dirty="0" smtClean="0"/>
              <a:t> </a:t>
            </a:r>
            <a:r>
              <a:rPr lang="en-US" sz="2800" dirty="0" err="1" smtClean="0"/>
              <a:t>amin</a:t>
            </a:r>
            <a:r>
              <a:rPr lang="en-US" sz="2800" dirty="0" smtClean="0"/>
              <a:t> </a:t>
            </a:r>
            <a:r>
              <a:rPr lang="en-US" sz="2800" dirty="0" err="1" smtClean="0"/>
              <a:t>tới</a:t>
            </a:r>
            <a:r>
              <a:rPr lang="en-US" sz="2800" dirty="0" smtClean="0"/>
              <a:t> </a:t>
            </a:r>
            <a:r>
              <a:rPr lang="en-US" sz="2800" dirty="0" err="1" smtClean="0"/>
              <a:t>riboxom</a:t>
            </a:r>
            <a:endParaRPr lang="en-US" sz="2800" dirty="0"/>
          </a:p>
        </p:txBody>
      </p:sp>
      <p:sp>
        <p:nvSpPr>
          <p:cNvPr id="9" name="Flowchart: Preparation 8"/>
          <p:cNvSpPr/>
          <p:nvPr/>
        </p:nvSpPr>
        <p:spPr>
          <a:xfrm>
            <a:off x="7944970" y="2713658"/>
            <a:ext cx="2904566" cy="755681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Chức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98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f you have a strand of DNA in which 20% of the bases are adenine, what  percentage of guanine do you have? | Socr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45" y="1949825"/>
            <a:ext cx="9084595" cy="493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407762" y="0"/>
            <a:ext cx="9695328" cy="1492624"/>
          </a:xfrm>
          <a:prstGeom prst="wedgeRoundRectCallout">
            <a:avLst>
              <a:gd name="adj1" fmla="val 653"/>
              <a:gd name="adj2" fmla="val 121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Tại</a:t>
            </a:r>
            <a:r>
              <a:rPr lang="en-US" sz="3200" dirty="0" smtClean="0"/>
              <a:t> </a:t>
            </a:r>
            <a:r>
              <a:rPr lang="en-US" sz="3200" dirty="0" err="1" smtClean="0"/>
              <a:t>sao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4 </a:t>
            </a:r>
            <a:r>
              <a:rPr lang="en-US" sz="3200" dirty="0" err="1" smtClean="0"/>
              <a:t>loại</a:t>
            </a:r>
            <a:r>
              <a:rPr lang="en-US" sz="3200" dirty="0" smtClean="0"/>
              <a:t> </a:t>
            </a:r>
            <a:r>
              <a:rPr lang="en-US" sz="3200" dirty="0" err="1" smtClean="0"/>
              <a:t>nucleotit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 </a:t>
            </a:r>
            <a:r>
              <a:rPr lang="en-US" sz="3200" dirty="0" err="1" smtClean="0"/>
              <a:t>nhưng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 </a:t>
            </a:r>
            <a:r>
              <a:rPr lang="en-US" sz="3200" dirty="0" err="1" smtClean="0"/>
              <a:t>khác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đặc</a:t>
            </a:r>
            <a:r>
              <a:rPr lang="en-US" sz="3200" dirty="0"/>
              <a:t> </a:t>
            </a:r>
            <a:r>
              <a:rPr lang="en-US" sz="3200" dirty="0" err="1" smtClean="0"/>
              <a:t>điểm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kích</a:t>
            </a:r>
            <a:r>
              <a:rPr lang="en-US" sz="3200" dirty="0" smtClean="0"/>
              <a:t> </a:t>
            </a:r>
            <a:r>
              <a:rPr lang="en-US" sz="3200" dirty="0" err="1" smtClean="0"/>
              <a:t>thước</a:t>
            </a:r>
            <a:r>
              <a:rPr lang="en-US" sz="3200" dirty="0" smtClean="0"/>
              <a:t> </a:t>
            </a:r>
            <a:r>
              <a:rPr lang="en-US" sz="3200" dirty="0" err="1" smtClean="0"/>
              <a:t>khác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31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241</Words>
  <Application>Microsoft Office PowerPoint</Application>
  <PresentationFormat>Custom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AXIT NUCLEIC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AXIT NUCLEIC</dc:title>
  <dc:creator>My Ly</dc:creator>
  <cp:lastModifiedBy>Steven</cp:lastModifiedBy>
  <cp:revision>22</cp:revision>
  <dcterms:created xsi:type="dcterms:W3CDTF">2021-10-03T03:34:55Z</dcterms:created>
  <dcterms:modified xsi:type="dcterms:W3CDTF">2021-10-03T10:06:45Z</dcterms:modified>
</cp:coreProperties>
</file>