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2" r:id="rId2"/>
    <p:sldId id="323" r:id="rId3"/>
    <p:sldId id="318" r:id="rId4"/>
    <p:sldId id="281" r:id="rId5"/>
    <p:sldId id="283" r:id="rId6"/>
    <p:sldId id="284" r:id="rId7"/>
    <p:sldId id="348" r:id="rId8"/>
    <p:sldId id="292" r:id="rId9"/>
    <p:sldId id="287" r:id="rId10"/>
    <p:sldId id="289" r:id="rId11"/>
    <p:sldId id="290" r:id="rId12"/>
    <p:sldId id="296" r:id="rId13"/>
    <p:sldId id="297" r:id="rId14"/>
    <p:sldId id="298" r:id="rId15"/>
    <p:sldId id="299" r:id="rId16"/>
    <p:sldId id="300" r:id="rId17"/>
    <p:sldId id="302" r:id="rId18"/>
    <p:sldId id="303" r:id="rId19"/>
    <p:sldId id="304" r:id="rId20"/>
    <p:sldId id="306" r:id="rId21"/>
    <p:sldId id="307" r:id="rId22"/>
    <p:sldId id="308" r:id="rId23"/>
    <p:sldId id="309" r:id="rId24"/>
    <p:sldId id="310" r:id="rId25"/>
    <p:sldId id="321" r:id="rId26"/>
  </p:sldIdLst>
  <p:sldSz cx="14630400" cy="8229600"/>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vl6pPr marL="2286000" lvl="5"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6pPr>
    <a:lvl7pPr marL="2743200" lvl="6"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7pPr>
    <a:lvl8pPr marL="3200400" lvl="7"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8pPr>
    <a:lvl9pPr marL="3657600" lvl="8"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0000FF"/>
    <a:srgbClr val="FFFF66"/>
    <a:srgbClr val="FF00FF"/>
    <a:srgbClr val="00CC99"/>
    <a:srgbClr val="CCFF99"/>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80"/>
  </p:normalViewPr>
  <p:slideViewPr>
    <p:cSldViewPr showGuides="1">
      <p:cViewPr>
        <p:scale>
          <a:sx n="71" d="100"/>
          <a:sy n="71" d="100"/>
        </p:scale>
        <p:origin x="-132" y="252"/>
      </p:cViewPr>
      <p:guideLst>
        <p:guide orient="horz" pos="2594"/>
        <p:guide pos="4608"/>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2#1">
  <dgm:title val=""/>
  <dgm:desc val=""/>
  <dgm:catLst>
    <dgm:cat type="accent5" pri="11200"/>
  </dgm:catLst>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E65CF8B-0F4C-4858-B98E-E1DF3CA72961}" type="doc">
      <dgm:prSet loTypeId="urn:microsoft.com/office/officeart/2005/8/layout/process1" loCatId="process" qsTypeId="urn:microsoft.com/office/officeart/2005/8/quickstyle/3d2#1" qsCatId="3D" csTypeId="urn:microsoft.com/office/officeart/2005/8/colors/accent5_2#1" csCatId="accent5" phldr="1"/>
      <dgm:spPr/>
    </dgm:pt>
    <dgm:pt modelId="{5079FAA1-F9D2-448C-A0C0-F334B1B49D84}">
      <dgm:prSet phldrT="[Text]" custT="1"/>
      <dgm:spPr/>
      <dgm:t>
        <a:bodyPr/>
        <a:lstStyle/>
        <a:p>
          <a:r>
            <a:rPr lang="en-US" sz="3600" b="1" i="1" dirty="0" err="1" smtClean="0">
              <a:solidFill>
                <a:schemeClr val="tx1"/>
              </a:solidFill>
              <a:latin typeface="Times New Roman" panose="02020603050405020304" pitchFamily="18" charset="0"/>
              <a:cs typeface="Times New Roman" panose="02020603050405020304" pitchFamily="18" charset="0"/>
            </a:rPr>
            <a:t>Nitơ</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hữu</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cơ</a:t>
          </a:r>
          <a:endParaRPr lang="en-US" sz="3600" b="1" i="1" dirty="0" smtClean="0">
            <a:solidFill>
              <a:schemeClr val="tx1"/>
            </a:solidFill>
            <a:latin typeface="Times New Roman" panose="02020603050405020304" pitchFamily="18" charset="0"/>
            <a:cs typeface="Times New Roman" panose="02020603050405020304" pitchFamily="18" charset="0"/>
          </a:endParaRPr>
        </a:p>
        <a:p>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có</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trong</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xác</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sinh</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vật</a:t>
          </a:r>
          <a:r>
            <a:rPr lang="en-US" sz="3600" b="1" i="1" dirty="0" smtClean="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endParaRPr>
        </a:p>
      </dgm:t>
    </dgm:pt>
    <dgm:pt modelId="{A83E0502-F7BE-4D4B-84B6-6D2E87CA94C7}" type="parTrans" cxnId="{A91BB0FF-C85F-4928-96CF-9DF02436CD65}">
      <dgm:prSet/>
      <dgm:spPr/>
      <dgm:t>
        <a:bodyPr/>
        <a:lstStyle/>
        <a:p>
          <a:endParaRPr lang="en-US"/>
        </a:p>
      </dgm:t>
    </dgm:pt>
    <dgm:pt modelId="{8608C3AC-E85A-42AD-9264-7F155D5F2ACD}" type="sibTrans" cxnId="{A91BB0FF-C85F-4928-96CF-9DF02436CD65}">
      <dgm:prSet/>
      <dgm:spPr/>
      <dgm:t>
        <a:bodyPr/>
        <a:lstStyle/>
        <a:p>
          <a:r>
            <a:rPr lang="en-US" dirty="0" smtClean="0">
              <a:solidFill>
                <a:srgbClr val="FF0000"/>
              </a:solidFill>
              <a:latin typeface="Times New Roman" panose="02020603050405020304" pitchFamily="18" charset="0"/>
              <a:cs typeface="Times New Roman" panose="02020603050405020304" pitchFamily="18" charset="0"/>
            </a:rPr>
            <a:t>Vi </a:t>
          </a:r>
          <a:r>
            <a:rPr lang="en-US" dirty="0" err="1" smtClean="0">
              <a:solidFill>
                <a:srgbClr val="FF0000"/>
              </a:solidFill>
              <a:latin typeface="Times New Roman" panose="02020603050405020304" pitchFamily="18" charset="0"/>
              <a:cs typeface="Times New Roman" panose="02020603050405020304" pitchFamily="18" charset="0"/>
            </a:rPr>
            <a:t>sinh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vật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đất</a:t>
          </a:r>
          <a:endParaRPr lang="en-US" dirty="0">
            <a:solidFill>
              <a:srgbClr val="FF0000"/>
            </a:solidFill>
            <a:latin typeface="Times New Roman" panose="02020603050405020304" pitchFamily="18" charset="0"/>
            <a:cs typeface="Times New Roman" panose="02020603050405020304" pitchFamily="18" charset="0"/>
          </a:endParaRPr>
        </a:p>
      </dgm:t>
    </dgm:pt>
    <dgm:pt modelId="{0E553D48-2133-4359-83ED-E910A0C0CAFC}">
      <dgm:prSet phldrT="[Text]" custT="1"/>
      <dgm:spPr/>
      <dgm:t>
        <a:bodyPr/>
        <a:lstStyle/>
        <a:p>
          <a:r>
            <a:rPr lang="en-US" sz="3600" b="1" i="1" dirty="0" err="1" smtClean="0">
              <a:solidFill>
                <a:schemeClr val="tx1"/>
              </a:solidFill>
              <a:latin typeface="Times New Roman" panose="02020603050405020304" pitchFamily="18" charset="0"/>
              <a:cs typeface="Times New Roman" panose="02020603050405020304" pitchFamily="18" charset="0"/>
            </a:rPr>
            <a:t>Nitơ</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khoáng</a:t>
          </a:r>
          <a:endParaRPr lang="en-US" sz="3600" b="1" i="1" dirty="0" smtClean="0">
            <a:solidFill>
              <a:schemeClr val="tx1"/>
            </a:solidFill>
            <a:latin typeface="Times New Roman" panose="02020603050405020304" pitchFamily="18" charset="0"/>
            <a:cs typeface="Times New Roman" panose="02020603050405020304" pitchFamily="18" charset="0"/>
          </a:endParaRPr>
        </a:p>
        <a:p>
          <a:r>
            <a:rPr lang="en-US" sz="3600" b="1" i="1" dirty="0" smtClean="0">
              <a:solidFill>
                <a:schemeClr val="tx1"/>
              </a:solidFill>
              <a:latin typeface="Times New Roman" panose="02020603050405020304" pitchFamily="18" charset="0"/>
              <a:cs typeface="Times New Roman" panose="02020603050405020304" pitchFamily="18" charset="0"/>
            </a:rPr>
            <a:t>(</a:t>
          </a:r>
          <a:r>
            <a:rPr lang="en-US" sz="3600" b="1" i="1" dirty="0" err="1" smtClean="0">
              <a:solidFill>
                <a:schemeClr val="tx1"/>
              </a:solidFill>
              <a:latin typeface="Times New Roman" panose="02020603050405020304" pitchFamily="18" charset="0"/>
              <a:cs typeface="Times New Roman" panose="02020603050405020304" pitchFamily="18" charset="0"/>
            </a:rPr>
            <a:t>tồn</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tại</a:t>
          </a:r>
          <a:r>
            <a:rPr lang="en-US" sz="3600" b="1" i="1" dirty="0" smtClean="0">
              <a:solidFill>
                <a:schemeClr val="tx1"/>
              </a:solidFill>
              <a:latin typeface="Times New Roman" panose="02020603050405020304" pitchFamily="18" charset="0"/>
              <a:cs typeface="Times New Roman" panose="02020603050405020304" pitchFamily="18" charset="0"/>
            </a:rPr>
            <a:t> ở </a:t>
          </a:r>
          <a:r>
            <a:rPr lang="en-US" sz="3600" b="1" i="1" dirty="0" err="1" smtClean="0">
              <a:solidFill>
                <a:schemeClr val="tx1"/>
              </a:solidFill>
              <a:latin typeface="Times New Roman" panose="02020603050405020304" pitchFamily="18" charset="0"/>
              <a:cs typeface="Times New Roman" panose="02020603050405020304" pitchFamily="18" charset="0"/>
            </a:rPr>
            <a:t>dạng</a:t>
          </a:r>
          <a:r>
            <a:rPr lang="en-US" sz="3600" b="1" i="1" dirty="0" smtClean="0">
              <a:solidFill>
                <a:schemeClr val="tx1"/>
              </a:solidFill>
              <a:latin typeface="Times New Roman" panose="02020603050405020304" pitchFamily="18" charset="0"/>
              <a:cs typeface="Times New Roman" panose="02020603050405020304" pitchFamily="18" charset="0"/>
            </a:rPr>
            <a:t> NH</a:t>
          </a:r>
          <a:r>
            <a:rPr lang="en-US" sz="3600" b="1" i="1" baseline="-25000" dirty="0" smtClean="0">
              <a:solidFill>
                <a:schemeClr val="tx1"/>
              </a:solidFill>
              <a:latin typeface="Times New Roman" panose="02020603050405020304" pitchFamily="18" charset="0"/>
              <a:cs typeface="Times New Roman" panose="02020603050405020304" pitchFamily="18" charset="0"/>
            </a:rPr>
            <a:t>4</a:t>
          </a:r>
          <a:r>
            <a:rPr lang="en-US" sz="3600" b="1" i="1" baseline="30000" dirty="0" smtClean="0">
              <a:solidFill>
                <a:schemeClr val="tx1"/>
              </a:solidFill>
              <a:latin typeface="Times New Roman" panose="02020603050405020304" pitchFamily="18" charset="0"/>
              <a:cs typeface="Times New Roman" panose="02020603050405020304" pitchFamily="18" charset="0"/>
            </a:rPr>
            <a:t>+</a:t>
          </a:r>
          <a:r>
            <a:rPr lang="en-US" sz="3600" b="1" i="1" dirty="0" smtClean="0">
              <a:solidFill>
                <a:schemeClr val="tx1"/>
              </a:solidFill>
              <a:latin typeface="Times New Roman" panose="02020603050405020304" pitchFamily="18" charset="0"/>
              <a:cs typeface="Times New Roman" panose="02020603050405020304" pitchFamily="18" charset="0"/>
            </a:rPr>
            <a:t> </a:t>
          </a:r>
          <a:r>
            <a:rPr lang="en-US" sz="3600" b="1" i="1" dirty="0" err="1" smtClean="0">
              <a:solidFill>
                <a:schemeClr val="tx1"/>
              </a:solidFill>
              <a:latin typeface="Times New Roman" panose="02020603050405020304" pitchFamily="18" charset="0"/>
              <a:cs typeface="Times New Roman" panose="02020603050405020304" pitchFamily="18" charset="0"/>
            </a:rPr>
            <a:t>và</a:t>
          </a:r>
          <a:r>
            <a:rPr lang="en-US" sz="3600" b="1" i="1" dirty="0" smtClean="0">
              <a:solidFill>
                <a:schemeClr val="tx1"/>
              </a:solidFill>
              <a:latin typeface="Times New Roman" panose="02020603050405020304" pitchFamily="18" charset="0"/>
              <a:cs typeface="Times New Roman" panose="02020603050405020304" pitchFamily="18" charset="0"/>
            </a:rPr>
            <a:t> NO</a:t>
          </a:r>
          <a:r>
            <a:rPr lang="en-US" sz="3600" b="1" i="1" baseline="-25000" dirty="0" smtClean="0">
              <a:solidFill>
                <a:schemeClr val="tx1"/>
              </a:solidFill>
              <a:latin typeface="Times New Roman" panose="02020603050405020304" pitchFamily="18" charset="0"/>
              <a:cs typeface="Times New Roman" panose="02020603050405020304" pitchFamily="18" charset="0"/>
            </a:rPr>
            <a:t>3</a:t>
          </a:r>
          <a:r>
            <a:rPr lang="en-US" sz="3600" b="1" i="1" baseline="30000" dirty="0" smtClean="0">
              <a:solidFill>
                <a:schemeClr val="tx1"/>
              </a:solidFill>
              <a:latin typeface="Times New Roman" panose="02020603050405020304" pitchFamily="18" charset="0"/>
              <a:cs typeface="Times New Roman" panose="02020603050405020304" pitchFamily="18" charset="0"/>
            </a:rPr>
            <a:t>-</a:t>
          </a:r>
          <a:r>
            <a:rPr lang="en-US" sz="3600" b="1" i="1" dirty="0" smtClean="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endParaRPr>
        </a:p>
      </dgm:t>
    </dgm:pt>
    <dgm:pt modelId="{68D2A8B2-9B9C-4380-A7DE-4FB1F5581D08}" type="parTrans" cxnId="{5A2D8246-7488-4CAD-BF85-D03EB0E5F4DB}">
      <dgm:prSet/>
      <dgm:spPr/>
      <dgm:t>
        <a:bodyPr/>
        <a:lstStyle/>
        <a:p>
          <a:endParaRPr lang="en-US"/>
        </a:p>
      </dgm:t>
    </dgm:pt>
    <dgm:pt modelId="{1F2A6779-F30E-4A23-94B0-635F5EEA9E18}" type="sibTrans" cxnId="{5A2D8246-7488-4CAD-BF85-D03EB0E5F4DB}">
      <dgm:prSet/>
      <dgm:spPr/>
      <dgm:t>
        <a:bodyPr/>
        <a:lstStyle/>
        <a:p>
          <a:endParaRPr lang="en-US"/>
        </a:p>
      </dgm:t>
    </dgm:pt>
    <dgm:pt modelId="{0E3A58A9-1750-4181-B6B3-1EC387F1D65D}" type="pres">
      <dgm:prSet presAssocID="{EE65CF8B-0F4C-4858-B98E-E1DF3CA72961}" presName="Name0" presStyleCnt="0">
        <dgm:presLayoutVars>
          <dgm:dir/>
          <dgm:resizeHandles val="exact"/>
        </dgm:presLayoutVars>
      </dgm:prSet>
      <dgm:spPr/>
    </dgm:pt>
    <dgm:pt modelId="{F7D13746-5722-4BFD-B192-777A8C807862}" type="pres">
      <dgm:prSet presAssocID="{5079FAA1-F9D2-448C-A0C0-F334B1B49D84}" presName="node" presStyleLbl="node1" presStyleIdx="0" presStyleCnt="2">
        <dgm:presLayoutVars>
          <dgm:bulletEnabled val="1"/>
        </dgm:presLayoutVars>
      </dgm:prSet>
      <dgm:spPr/>
      <dgm:t>
        <a:bodyPr/>
        <a:lstStyle/>
        <a:p>
          <a:endParaRPr lang="en-US"/>
        </a:p>
      </dgm:t>
    </dgm:pt>
    <dgm:pt modelId="{9410DD41-6133-4763-B30A-8BDCC2CE3F91}" type="pres">
      <dgm:prSet presAssocID="{8608C3AC-E85A-42AD-9264-7F155D5F2ACD}" presName="sibTrans" presStyleLbl="sibTrans2D1" presStyleIdx="0" presStyleCnt="1" custScaleX="179109" custScaleY="156992"/>
      <dgm:spPr/>
      <dgm:t>
        <a:bodyPr/>
        <a:lstStyle/>
        <a:p>
          <a:endParaRPr lang="en-US"/>
        </a:p>
      </dgm:t>
    </dgm:pt>
    <dgm:pt modelId="{061DF7F1-D80B-4B09-9F0E-0AB3CB1C41EF}" type="pres">
      <dgm:prSet presAssocID="{8608C3AC-E85A-42AD-9264-7F155D5F2ACD}" presName="connectorText" presStyleLbl="sibTrans2D1" presStyleIdx="0" presStyleCnt="1"/>
      <dgm:spPr/>
      <dgm:t>
        <a:bodyPr/>
        <a:lstStyle/>
        <a:p>
          <a:endParaRPr lang="en-US"/>
        </a:p>
      </dgm:t>
    </dgm:pt>
    <dgm:pt modelId="{03D32269-3B73-4B2D-AECF-CCDE27A9EAAE}" type="pres">
      <dgm:prSet presAssocID="{0E553D48-2133-4359-83ED-E910A0C0CAFC}" presName="node" presStyleLbl="node1" presStyleIdx="1" presStyleCnt="2">
        <dgm:presLayoutVars>
          <dgm:bulletEnabled val="1"/>
        </dgm:presLayoutVars>
      </dgm:prSet>
      <dgm:spPr/>
      <dgm:t>
        <a:bodyPr/>
        <a:lstStyle/>
        <a:p>
          <a:endParaRPr lang="en-US"/>
        </a:p>
      </dgm:t>
    </dgm:pt>
  </dgm:ptLst>
  <dgm:cxnLst>
    <dgm:cxn modelId="{6E2A2854-755B-42AC-9452-2D1C75876912}" type="presOf" srcId="{8608C3AC-E85A-42AD-9264-7F155D5F2ACD}" destId="{9410DD41-6133-4763-B30A-8BDCC2CE3F91}" srcOrd="0" destOrd="0" presId="urn:microsoft.com/office/officeart/2005/8/layout/process1"/>
    <dgm:cxn modelId="{A91BB0FF-C85F-4928-96CF-9DF02436CD65}" srcId="{EE65CF8B-0F4C-4858-B98E-E1DF3CA72961}" destId="{5079FAA1-F9D2-448C-A0C0-F334B1B49D84}" srcOrd="0" destOrd="0" parTransId="{A83E0502-F7BE-4D4B-84B6-6D2E87CA94C7}" sibTransId="{8608C3AC-E85A-42AD-9264-7F155D5F2ACD}"/>
    <dgm:cxn modelId="{6F621FBF-9721-409A-B5C4-207B4337FB95}" type="presOf" srcId="{0E553D48-2133-4359-83ED-E910A0C0CAFC}" destId="{03D32269-3B73-4B2D-AECF-CCDE27A9EAAE}" srcOrd="0" destOrd="0" presId="urn:microsoft.com/office/officeart/2005/8/layout/process1"/>
    <dgm:cxn modelId="{8A99FA44-135A-4A6E-B6FD-A2C4D86F404F}" type="presOf" srcId="{EE65CF8B-0F4C-4858-B98E-E1DF3CA72961}" destId="{0E3A58A9-1750-4181-B6B3-1EC387F1D65D}" srcOrd="0" destOrd="0" presId="urn:microsoft.com/office/officeart/2005/8/layout/process1"/>
    <dgm:cxn modelId="{1879B03B-07B4-4B6E-8014-4F65AFD8B026}" type="presOf" srcId="{5079FAA1-F9D2-448C-A0C0-F334B1B49D84}" destId="{F7D13746-5722-4BFD-B192-777A8C807862}" srcOrd="0" destOrd="0" presId="urn:microsoft.com/office/officeart/2005/8/layout/process1"/>
    <dgm:cxn modelId="{2CEEFC4B-8D31-4FBA-9B0A-9D749A17C620}" type="presOf" srcId="{8608C3AC-E85A-42AD-9264-7F155D5F2ACD}" destId="{061DF7F1-D80B-4B09-9F0E-0AB3CB1C41EF}" srcOrd="1" destOrd="0" presId="urn:microsoft.com/office/officeart/2005/8/layout/process1"/>
    <dgm:cxn modelId="{5A2D8246-7488-4CAD-BF85-D03EB0E5F4DB}" srcId="{EE65CF8B-0F4C-4858-B98E-E1DF3CA72961}" destId="{0E553D48-2133-4359-83ED-E910A0C0CAFC}" srcOrd="1" destOrd="0" parTransId="{68D2A8B2-9B9C-4380-A7DE-4FB1F5581D08}" sibTransId="{1F2A6779-F30E-4A23-94B0-635F5EEA9E18}"/>
    <dgm:cxn modelId="{734DD749-3FEF-489B-9F8F-B5E09540C9C6}" type="presParOf" srcId="{0E3A58A9-1750-4181-B6B3-1EC387F1D65D}" destId="{F7D13746-5722-4BFD-B192-777A8C807862}" srcOrd="0" destOrd="0" presId="urn:microsoft.com/office/officeart/2005/8/layout/process1"/>
    <dgm:cxn modelId="{2B4B17E4-077C-4B37-821E-217958497CD3}" type="presParOf" srcId="{0E3A58A9-1750-4181-B6B3-1EC387F1D65D}" destId="{9410DD41-6133-4763-B30A-8BDCC2CE3F91}" srcOrd="1" destOrd="0" presId="urn:microsoft.com/office/officeart/2005/8/layout/process1"/>
    <dgm:cxn modelId="{146E6042-358B-4886-89BA-93A8D03D868A}" type="presParOf" srcId="{9410DD41-6133-4763-B30A-8BDCC2CE3F91}" destId="{061DF7F1-D80B-4B09-9F0E-0AB3CB1C41EF}" srcOrd="0" destOrd="0" presId="urn:microsoft.com/office/officeart/2005/8/layout/process1"/>
    <dgm:cxn modelId="{8CC8AD0C-7FFF-4042-AA2E-1BB6F1FDF643}" type="presParOf" srcId="{0E3A58A9-1750-4181-B6B3-1EC387F1D65D}" destId="{03D32269-3B73-4B2D-AECF-CCDE27A9EAAE}"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26EA5C-509C-4B1C-95C3-9A913706F554}" type="doc">
      <dgm:prSet loTypeId="urn:microsoft.com/office/officeart/2005/8/layout/process1" loCatId="process" qsTypeId="urn:microsoft.com/office/officeart/2005/8/quickstyle/3d2#2" qsCatId="3D" csTypeId="urn:microsoft.com/office/officeart/2005/8/colors/colorful5#1" csCatId="colorful" phldr="1"/>
      <dgm:spPr/>
    </dgm:pt>
    <dgm:pt modelId="{1A798185-97A5-461E-907F-22107671C950}">
      <dgm:prSet phldrT="[Text]"/>
      <dgm:spPr/>
      <dgm:t>
        <a:bodyPr/>
        <a:lstStyle/>
        <a:p>
          <a:r>
            <a:rPr lang="en-US" b="1" dirty="0" err="1" smtClean="0">
              <a:solidFill>
                <a:schemeClr val="tx1"/>
              </a:solidFill>
              <a:latin typeface="Times New Roman" panose="02020603050405020304" pitchFamily="18" charset="0"/>
              <a:cs typeface="Times New Roman" panose="02020603050405020304" pitchFamily="18" charset="0"/>
            </a:rPr>
            <a:t>Chất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hữu</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cơ</a:t>
          </a:r>
          <a:endParaRPr lang="en-US" b="1" dirty="0">
            <a:solidFill>
              <a:schemeClr val="tx1"/>
            </a:solidFill>
            <a:latin typeface="Times New Roman" panose="02020603050405020304" pitchFamily="18" charset="0"/>
            <a:cs typeface="Times New Roman" panose="02020603050405020304" pitchFamily="18" charset="0"/>
          </a:endParaRPr>
        </a:p>
      </dgm:t>
    </dgm:pt>
    <dgm:pt modelId="{38C8BEE6-7AFE-4E3B-9DB6-E4F11504FBC5}" type="parTrans" cxnId="{6DEC71C9-7E28-4EE8-A47A-EAC099405E70}">
      <dgm:prSet/>
      <dgm:spPr/>
      <dgm:t>
        <a:bodyPr/>
        <a:lstStyle/>
        <a:p>
          <a:endParaRPr lang="en-US"/>
        </a:p>
      </dgm:t>
    </dgm:pt>
    <dgm:pt modelId="{10FA0874-7FDD-466D-B49E-7EB404601179}" type="sibTrans" cxnId="{6DEC71C9-7E28-4EE8-A47A-EAC099405E70}">
      <dgm:prSet/>
      <dgm:spPr/>
      <dgm:t>
        <a:bodyPr/>
        <a:lstStyle/>
        <a:p>
          <a:r>
            <a:rPr lang="en-US" b="1" dirty="0" smtClean="0">
              <a:solidFill>
                <a:schemeClr val="tx1"/>
              </a:solidFill>
              <a:latin typeface="Times New Roman" panose="02020603050405020304" pitchFamily="18" charset="0"/>
              <a:cs typeface="Times New Roman" panose="02020603050405020304" pitchFamily="18" charset="0"/>
            </a:rPr>
            <a:t>Vi </a:t>
          </a:r>
          <a:r>
            <a:rPr lang="en-US" b="1" dirty="0" err="1" smtClean="0">
              <a:solidFill>
                <a:schemeClr val="tx1"/>
              </a:solidFill>
              <a:latin typeface="Times New Roman" panose="02020603050405020304" pitchFamily="18" charset="0"/>
              <a:cs typeface="Times New Roman" panose="02020603050405020304" pitchFamily="18" charset="0"/>
            </a:rPr>
            <a:t>khuẩn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amôn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hoá</a:t>
          </a:r>
          <a:endParaRPr lang="en-US" b="1" dirty="0">
            <a:solidFill>
              <a:schemeClr val="tx1"/>
            </a:solidFill>
            <a:latin typeface="Times New Roman" panose="02020603050405020304" pitchFamily="18" charset="0"/>
            <a:cs typeface="Times New Roman" panose="02020603050405020304" pitchFamily="18" charset="0"/>
          </a:endParaRPr>
        </a:p>
      </dgm:t>
    </dgm:pt>
    <dgm:pt modelId="{D4E3631E-2B8B-4641-87A8-96344F5FDF95}">
      <dgm:prSet phldrT="[Text]"/>
      <dgm:spPr/>
      <dgm:t>
        <a:bodyPr/>
        <a:lstStyle/>
        <a:p>
          <a:r>
            <a:rPr lang="en-US" b="1" dirty="0" smtClean="0">
              <a:solidFill>
                <a:schemeClr val="tx1"/>
              </a:solidFill>
              <a:latin typeface="Times New Roman" panose="02020603050405020304" pitchFamily="18" charset="0"/>
              <a:cs typeface="Times New Roman" panose="02020603050405020304" pitchFamily="18" charset="0"/>
            </a:rPr>
            <a:t>NH</a:t>
          </a:r>
          <a:r>
            <a:rPr lang="en-US" b="1" baseline="-25000" dirty="0" smtClean="0">
              <a:solidFill>
                <a:schemeClr val="tx1"/>
              </a:solidFill>
              <a:latin typeface="Times New Roman" panose="02020603050405020304" pitchFamily="18" charset="0"/>
              <a:cs typeface="Times New Roman" panose="02020603050405020304" pitchFamily="18" charset="0"/>
            </a:rPr>
            <a:t>4</a:t>
          </a:r>
          <a:r>
            <a:rPr lang="en-US" b="1" baseline="30000" dirty="0" smtClean="0">
              <a:solidFill>
                <a:schemeClr val="tx1"/>
              </a:solidFill>
              <a:latin typeface="Times New Roman" panose="02020603050405020304" pitchFamily="18" charset="0"/>
              <a:cs typeface="Times New Roman" panose="02020603050405020304" pitchFamily="18" charset="0"/>
            </a:rPr>
            <a:t>+</a:t>
          </a:r>
          <a:endParaRPr lang="en-US" b="1" baseline="30000" dirty="0">
            <a:solidFill>
              <a:schemeClr val="tx1"/>
            </a:solidFill>
            <a:latin typeface="Times New Roman" panose="02020603050405020304" pitchFamily="18" charset="0"/>
            <a:cs typeface="Times New Roman" panose="02020603050405020304" pitchFamily="18" charset="0"/>
          </a:endParaRPr>
        </a:p>
      </dgm:t>
    </dgm:pt>
    <dgm:pt modelId="{CB19A566-7991-41CE-B05D-4D7F70E66F48}" type="parTrans" cxnId="{865125B0-E297-483D-A549-6B472E70FE0C}">
      <dgm:prSet/>
      <dgm:spPr/>
      <dgm:t>
        <a:bodyPr/>
        <a:lstStyle/>
        <a:p>
          <a:endParaRPr lang="en-US"/>
        </a:p>
      </dgm:t>
    </dgm:pt>
    <dgm:pt modelId="{D8BC6072-804C-4F13-81EB-2A18148E668A}" type="sibTrans" cxnId="{865125B0-E297-483D-A549-6B472E70FE0C}">
      <dgm:prSet/>
      <dgm:spPr/>
      <dgm:t>
        <a:bodyPr/>
        <a:lstStyle/>
        <a:p>
          <a:r>
            <a:rPr lang="en-US" b="1" dirty="0" smtClean="0">
              <a:solidFill>
                <a:schemeClr val="tx1"/>
              </a:solidFill>
              <a:latin typeface="Times New Roman" panose="02020603050405020304" pitchFamily="18" charset="0"/>
              <a:cs typeface="Times New Roman" panose="02020603050405020304" pitchFamily="18" charset="0"/>
            </a:rPr>
            <a:t>Vi </a:t>
          </a:r>
          <a:r>
            <a:rPr lang="en-US" b="1" dirty="0" err="1" smtClean="0">
              <a:solidFill>
                <a:schemeClr val="tx1"/>
              </a:solidFill>
              <a:latin typeface="Times New Roman" panose="02020603050405020304" pitchFamily="18" charset="0"/>
              <a:cs typeface="Times New Roman" panose="02020603050405020304" pitchFamily="18" charset="0"/>
            </a:rPr>
            <a:t>khuẩn</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nitrat</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smtClean="0">
              <a:solidFill>
                <a:schemeClr val="tx1"/>
              </a:solidFill>
              <a:latin typeface="Times New Roman" panose="02020603050405020304" pitchFamily="18" charset="0"/>
              <a:cs typeface="Times New Roman" panose="02020603050405020304" pitchFamily="18" charset="0"/>
            </a:rPr>
            <a:t>hoá</a:t>
          </a:r>
          <a:endParaRPr lang="en-US" b="1" dirty="0">
            <a:solidFill>
              <a:schemeClr val="tx1"/>
            </a:solidFill>
            <a:latin typeface="Times New Roman" panose="02020603050405020304" pitchFamily="18" charset="0"/>
            <a:cs typeface="Times New Roman" panose="02020603050405020304" pitchFamily="18" charset="0"/>
          </a:endParaRPr>
        </a:p>
      </dgm:t>
    </dgm:pt>
    <dgm:pt modelId="{C8EB705C-8FFB-46AB-9E5D-DF7BA1A17FF0}">
      <dgm:prSet phldrT="[Text]"/>
      <dgm:spPr/>
      <dgm:t>
        <a:bodyPr/>
        <a:lstStyle/>
        <a:p>
          <a:r>
            <a:rPr lang="en-US" b="1" dirty="0" smtClean="0">
              <a:solidFill>
                <a:schemeClr val="tx1"/>
              </a:solidFill>
              <a:latin typeface="Times New Roman" panose="02020603050405020304" pitchFamily="18" charset="0"/>
              <a:cs typeface="Times New Roman" panose="02020603050405020304" pitchFamily="18" charset="0"/>
            </a:rPr>
            <a:t>NO</a:t>
          </a:r>
          <a:r>
            <a:rPr lang="en-US" b="1" baseline="-25000" dirty="0" smtClean="0">
              <a:solidFill>
                <a:schemeClr val="tx1"/>
              </a:solidFill>
              <a:latin typeface="Times New Roman" panose="02020603050405020304" pitchFamily="18" charset="0"/>
              <a:cs typeface="Times New Roman" panose="02020603050405020304" pitchFamily="18" charset="0"/>
            </a:rPr>
            <a:t>3</a:t>
          </a:r>
          <a:r>
            <a:rPr lang="en-US" b="1" baseline="30000" dirty="0" smtClean="0">
              <a:solidFill>
                <a:schemeClr val="tx1"/>
              </a:solidFill>
              <a:latin typeface="Times New Roman" panose="02020603050405020304" pitchFamily="18" charset="0"/>
              <a:cs typeface="Times New Roman" panose="02020603050405020304" pitchFamily="18" charset="0"/>
            </a:rPr>
            <a:t>-</a:t>
          </a:r>
          <a:endParaRPr lang="en-US" b="1" baseline="30000" dirty="0">
            <a:solidFill>
              <a:schemeClr val="tx1"/>
            </a:solidFill>
            <a:latin typeface="Times New Roman" panose="02020603050405020304" pitchFamily="18" charset="0"/>
            <a:cs typeface="Times New Roman" panose="02020603050405020304" pitchFamily="18" charset="0"/>
          </a:endParaRPr>
        </a:p>
      </dgm:t>
    </dgm:pt>
    <dgm:pt modelId="{ED90213B-2A6D-4379-A08D-707247F3A919}" type="parTrans" cxnId="{C4F4F17A-5A13-4B3B-B66D-02A3383E19EC}">
      <dgm:prSet/>
      <dgm:spPr/>
      <dgm:t>
        <a:bodyPr/>
        <a:lstStyle/>
        <a:p>
          <a:endParaRPr lang="en-US"/>
        </a:p>
      </dgm:t>
    </dgm:pt>
    <dgm:pt modelId="{6E056B6C-1E68-44E6-B6F3-4A568D633C27}" type="sibTrans" cxnId="{C4F4F17A-5A13-4B3B-B66D-02A3383E19EC}">
      <dgm:prSet/>
      <dgm:spPr/>
      <dgm:t>
        <a:bodyPr/>
        <a:lstStyle/>
        <a:p>
          <a:endParaRPr lang="en-US"/>
        </a:p>
      </dgm:t>
    </dgm:pt>
    <dgm:pt modelId="{B2D03D63-C8B6-40E5-8E46-4A883FEE5CFA}" type="pres">
      <dgm:prSet presAssocID="{1426EA5C-509C-4B1C-95C3-9A913706F554}" presName="Name0" presStyleCnt="0">
        <dgm:presLayoutVars>
          <dgm:dir/>
          <dgm:resizeHandles val="exact"/>
        </dgm:presLayoutVars>
      </dgm:prSet>
      <dgm:spPr/>
    </dgm:pt>
    <dgm:pt modelId="{FB4C861C-8D16-4498-B186-32CF396AF94E}" type="pres">
      <dgm:prSet presAssocID="{1A798185-97A5-461E-907F-22107671C950}" presName="node" presStyleLbl="node1" presStyleIdx="0" presStyleCnt="3" custScaleX="37751" custScaleY="90593">
        <dgm:presLayoutVars>
          <dgm:bulletEnabled val="1"/>
        </dgm:presLayoutVars>
      </dgm:prSet>
      <dgm:spPr/>
      <dgm:t>
        <a:bodyPr/>
        <a:lstStyle/>
        <a:p>
          <a:endParaRPr lang="en-US"/>
        </a:p>
      </dgm:t>
    </dgm:pt>
    <dgm:pt modelId="{41B6DF9A-2D72-4F04-9D80-A737B1E61823}" type="pres">
      <dgm:prSet presAssocID="{10FA0874-7FDD-466D-B49E-7EB404601179}" presName="sibTrans" presStyleLbl="sibTrans2D1" presStyleIdx="0" presStyleCnt="2" custScaleX="176889"/>
      <dgm:spPr/>
      <dgm:t>
        <a:bodyPr/>
        <a:lstStyle/>
        <a:p>
          <a:endParaRPr lang="en-US"/>
        </a:p>
      </dgm:t>
    </dgm:pt>
    <dgm:pt modelId="{70867BBE-C800-48D5-820E-1ECC211C239B}" type="pres">
      <dgm:prSet presAssocID="{10FA0874-7FDD-466D-B49E-7EB404601179}" presName="connectorText" presStyleLbl="sibTrans2D1" presStyleIdx="0" presStyleCnt="2"/>
      <dgm:spPr/>
      <dgm:t>
        <a:bodyPr/>
        <a:lstStyle/>
        <a:p>
          <a:endParaRPr lang="en-US"/>
        </a:p>
      </dgm:t>
    </dgm:pt>
    <dgm:pt modelId="{5E0BAA81-E1AD-4FE6-8077-AE99C8D83A39}" type="pres">
      <dgm:prSet presAssocID="{D4E3631E-2B8B-4641-87A8-96344F5FDF95}" presName="node" presStyleLbl="node1" presStyleIdx="1" presStyleCnt="3" custScaleX="32779" custScaleY="85316">
        <dgm:presLayoutVars>
          <dgm:bulletEnabled val="1"/>
        </dgm:presLayoutVars>
      </dgm:prSet>
      <dgm:spPr/>
      <dgm:t>
        <a:bodyPr/>
        <a:lstStyle/>
        <a:p>
          <a:endParaRPr lang="en-US"/>
        </a:p>
      </dgm:t>
    </dgm:pt>
    <dgm:pt modelId="{51DE0692-90F6-4351-9F51-83DB3040872E}" type="pres">
      <dgm:prSet presAssocID="{D8BC6072-804C-4F13-81EB-2A18148E668A}" presName="sibTrans" presStyleLbl="sibTrans2D1" presStyleIdx="1" presStyleCnt="2" custScaleX="180680"/>
      <dgm:spPr/>
      <dgm:t>
        <a:bodyPr/>
        <a:lstStyle/>
        <a:p>
          <a:endParaRPr lang="en-US"/>
        </a:p>
      </dgm:t>
    </dgm:pt>
    <dgm:pt modelId="{182018CE-7408-49C9-8FA6-3E2105D73BEA}" type="pres">
      <dgm:prSet presAssocID="{D8BC6072-804C-4F13-81EB-2A18148E668A}" presName="connectorText" presStyleLbl="sibTrans2D1" presStyleIdx="1" presStyleCnt="2"/>
      <dgm:spPr/>
      <dgm:t>
        <a:bodyPr/>
        <a:lstStyle/>
        <a:p>
          <a:endParaRPr lang="en-US"/>
        </a:p>
      </dgm:t>
    </dgm:pt>
    <dgm:pt modelId="{93D4255B-F9BA-429F-839B-0F7A7D1C5418}" type="pres">
      <dgm:prSet presAssocID="{C8EB705C-8FFB-46AB-9E5D-DF7BA1A17FF0}" presName="node" presStyleLbl="node1" presStyleIdx="2" presStyleCnt="3" custScaleX="31106" custScaleY="85316">
        <dgm:presLayoutVars>
          <dgm:bulletEnabled val="1"/>
        </dgm:presLayoutVars>
      </dgm:prSet>
      <dgm:spPr/>
      <dgm:t>
        <a:bodyPr/>
        <a:lstStyle/>
        <a:p>
          <a:endParaRPr lang="en-US"/>
        </a:p>
      </dgm:t>
    </dgm:pt>
  </dgm:ptLst>
  <dgm:cxnLst>
    <dgm:cxn modelId="{E0B845E2-80F2-4B3B-A30D-E3B83F5F7C44}" type="presOf" srcId="{C8EB705C-8FFB-46AB-9E5D-DF7BA1A17FF0}" destId="{93D4255B-F9BA-429F-839B-0F7A7D1C5418}" srcOrd="0" destOrd="0" presId="urn:microsoft.com/office/officeart/2005/8/layout/process1"/>
    <dgm:cxn modelId="{6DEC71C9-7E28-4EE8-A47A-EAC099405E70}" srcId="{1426EA5C-509C-4B1C-95C3-9A913706F554}" destId="{1A798185-97A5-461E-907F-22107671C950}" srcOrd="0" destOrd="0" parTransId="{38C8BEE6-7AFE-4E3B-9DB6-E4F11504FBC5}" sibTransId="{10FA0874-7FDD-466D-B49E-7EB404601179}"/>
    <dgm:cxn modelId="{C4F4F17A-5A13-4B3B-B66D-02A3383E19EC}" srcId="{1426EA5C-509C-4B1C-95C3-9A913706F554}" destId="{C8EB705C-8FFB-46AB-9E5D-DF7BA1A17FF0}" srcOrd="2" destOrd="0" parTransId="{ED90213B-2A6D-4379-A08D-707247F3A919}" sibTransId="{6E056B6C-1E68-44E6-B6F3-4A568D633C27}"/>
    <dgm:cxn modelId="{7F8890D9-339D-49D9-8077-429AE0005D3F}" type="presOf" srcId="{10FA0874-7FDD-466D-B49E-7EB404601179}" destId="{70867BBE-C800-48D5-820E-1ECC211C239B}" srcOrd="1" destOrd="0" presId="urn:microsoft.com/office/officeart/2005/8/layout/process1"/>
    <dgm:cxn modelId="{B66500E6-4F98-4106-9CDB-BFF56484C14E}" type="presOf" srcId="{D8BC6072-804C-4F13-81EB-2A18148E668A}" destId="{182018CE-7408-49C9-8FA6-3E2105D73BEA}" srcOrd="1" destOrd="0" presId="urn:microsoft.com/office/officeart/2005/8/layout/process1"/>
    <dgm:cxn modelId="{A4CEF523-5BD0-44C0-AA58-A061D0501A0C}" type="presOf" srcId="{10FA0874-7FDD-466D-B49E-7EB404601179}" destId="{41B6DF9A-2D72-4F04-9D80-A737B1E61823}" srcOrd="0" destOrd="0" presId="urn:microsoft.com/office/officeart/2005/8/layout/process1"/>
    <dgm:cxn modelId="{3E9BB47D-2B89-46C7-B909-9ACDF8D27984}" type="presOf" srcId="{D8BC6072-804C-4F13-81EB-2A18148E668A}" destId="{51DE0692-90F6-4351-9F51-83DB3040872E}" srcOrd="0" destOrd="0" presId="urn:microsoft.com/office/officeart/2005/8/layout/process1"/>
    <dgm:cxn modelId="{914F95D3-E900-4A6C-B095-A82B9DC94625}" type="presOf" srcId="{D4E3631E-2B8B-4641-87A8-96344F5FDF95}" destId="{5E0BAA81-E1AD-4FE6-8077-AE99C8D83A39}" srcOrd="0" destOrd="0" presId="urn:microsoft.com/office/officeart/2005/8/layout/process1"/>
    <dgm:cxn modelId="{9B7CF43A-B83D-433E-8EEC-1B6025EE8BA0}" type="presOf" srcId="{1A798185-97A5-461E-907F-22107671C950}" destId="{FB4C861C-8D16-4498-B186-32CF396AF94E}" srcOrd="0" destOrd="0" presId="urn:microsoft.com/office/officeart/2005/8/layout/process1"/>
    <dgm:cxn modelId="{58D4A2D5-B9A9-4DFE-9294-F95034BFD476}" type="presOf" srcId="{1426EA5C-509C-4B1C-95C3-9A913706F554}" destId="{B2D03D63-C8B6-40E5-8E46-4A883FEE5CFA}" srcOrd="0" destOrd="0" presId="urn:microsoft.com/office/officeart/2005/8/layout/process1"/>
    <dgm:cxn modelId="{865125B0-E297-483D-A549-6B472E70FE0C}" srcId="{1426EA5C-509C-4B1C-95C3-9A913706F554}" destId="{D4E3631E-2B8B-4641-87A8-96344F5FDF95}" srcOrd="1" destOrd="0" parTransId="{CB19A566-7991-41CE-B05D-4D7F70E66F48}" sibTransId="{D8BC6072-804C-4F13-81EB-2A18148E668A}"/>
    <dgm:cxn modelId="{4BC60106-45ED-44A5-8702-C4464818066B}" type="presParOf" srcId="{B2D03D63-C8B6-40E5-8E46-4A883FEE5CFA}" destId="{FB4C861C-8D16-4498-B186-32CF396AF94E}" srcOrd="0" destOrd="0" presId="urn:microsoft.com/office/officeart/2005/8/layout/process1"/>
    <dgm:cxn modelId="{87FEB4D0-1518-457D-A66E-002929858873}" type="presParOf" srcId="{B2D03D63-C8B6-40E5-8E46-4A883FEE5CFA}" destId="{41B6DF9A-2D72-4F04-9D80-A737B1E61823}" srcOrd="1" destOrd="0" presId="urn:microsoft.com/office/officeart/2005/8/layout/process1"/>
    <dgm:cxn modelId="{38B9AB7A-01F0-489A-9D36-A57CF2B883F6}" type="presParOf" srcId="{41B6DF9A-2D72-4F04-9D80-A737B1E61823}" destId="{70867BBE-C800-48D5-820E-1ECC211C239B}" srcOrd="0" destOrd="0" presId="urn:microsoft.com/office/officeart/2005/8/layout/process1"/>
    <dgm:cxn modelId="{139DFBF9-CCFE-4BA7-A987-31F5CCF55C22}" type="presParOf" srcId="{B2D03D63-C8B6-40E5-8E46-4A883FEE5CFA}" destId="{5E0BAA81-E1AD-4FE6-8077-AE99C8D83A39}" srcOrd="2" destOrd="0" presId="urn:microsoft.com/office/officeart/2005/8/layout/process1"/>
    <dgm:cxn modelId="{0A1C6516-530F-44F3-8722-3BA45BFF1045}" type="presParOf" srcId="{B2D03D63-C8B6-40E5-8E46-4A883FEE5CFA}" destId="{51DE0692-90F6-4351-9F51-83DB3040872E}" srcOrd="3" destOrd="0" presId="urn:microsoft.com/office/officeart/2005/8/layout/process1"/>
    <dgm:cxn modelId="{65B8AE45-9838-4600-A3F5-EAB86D35FC21}" type="presParOf" srcId="{51DE0692-90F6-4351-9F51-83DB3040872E}" destId="{182018CE-7408-49C9-8FA6-3E2105D73BEA}" srcOrd="0" destOrd="0" presId="urn:microsoft.com/office/officeart/2005/8/layout/process1"/>
    <dgm:cxn modelId="{A22DD395-D435-4248-BA25-A5B2A7CF24B0}" type="presParOf" srcId="{B2D03D63-C8B6-40E5-8E46-4A883FEE5CFA}" destId="{93D4255B-F9BA-429F-839B-0F7A7D1C5418}"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lvl1pPr>
            <a:lvl2pPr marL="653415" indent="0" algn="ctr">
              <a:buNone/>
              <a:defRPr/>
            </a:lvl2pPr>
            <a:lvl3pPr marL="1306195" indent="0" algn="ctr">
              <a:buNone/>
              <a:defRPr/>
            </a:lvl3pPr>
            <a:lvl4pPr marL="1959610" indent="0" algn="ctr">
              <a:buNone/>
              <a:defRPr/>
            </a:lvl4pPr>
            <a:lvl5pPr marL="2612390" indent="0" algn="ctr">
              <a:buNone/>
              <a:defRPr/>
            </a:lvl5pPr>
            <a:lvl6pPr marL="3265805" indent="0" algn="ctr">
              <a:buNone/>
              <a:defRPr/>
            </a:lvl6pPr>
            <a:lvl7pPr marL="3918585" indent="0" algn="ctr">
              <a:buNone/>
              <a:defRPr/>
            </a:lvl7pPr>
            <a:lvl8pPr marL="4572000" indent="0" algn="ctr">
              <a:buNone/>
              <a:defRPr/>
            </a:lvl8pPr>
            <a:lvl9pPr marL="522478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31520" y="329566"/>
            <a:ext cx="13167360" cy="70218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lvl1pPr>
            <a:lvl2pPr marL="653415" indent="0">
              <a:buNone/>
              <a:defRPr sz="2600"/>
            </a:lvl2pPr>
            <a:lvl3pPr marL="1306195" indent="0">
              <a:buNone/>
              <a:defRPr sz="2300"/>
            </a:lvl3pPr>
            <a:lvl4pPr marL="1959610" indent="0">
              <a:buNone/>
              <a:defRPr sz="2000"/>
            </a:lvl4pPr>
            <a:lvl5pPr marL="2612390" indent="0">
              <a:buNone/>
              <a:defRPr sz="2000"/>
            </a:lvl5pPr>
            <a:lvl6pPr marL="3265805" indent="0">
              <a:buNone/>
              <a:defRPr sz="2000"/>
            </a:lvl6pPr>
            <a:lvl7pPr marL="3918585" indent="0">
              <a:buNone/>
              <a:defRPr sz="2000"/>
            </a:lvl7pPr>
            <a:lvl8pPr marL="4572000" indent="0">
              <a:buNone/>
              <a:defRPr sz="2000"/>
            </a:lvl8pPr>
            <a:lvl9pPr marL="5224780" indent="0">
              <a:buNone/>
              <a:defRPr sz="20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415" indent="0">
              <a:buNone/>
              <a:defRPr sz="2900" b="1"/>
            </a:lvl2pPr>
            <a:lvl3pPr marL="1306195" indent="0">
              <a:buNone/>
              <a:defRPr sz="2600" b="1"/>
            </a:lvl3pPr>
            <a:lvl4pPr marL="1959610" indent="0">
              <a:buNone/>
              <a:defRPr sz="2300" b="1"/>
            </a:lvl4pPr>
            <a:lvl5pPr marL="2612390" indent="0">
              <a:buNone/>
              <a:defRPr sz="2300" b="1"/>
            </a:lvl5pPr>
            <a:lvl6pPr marL="3265805" indent="0">
              <a:buNone/>
              <a:defRPr sz="2300" b="1"/>
            </a:lvl6pPr>
            <a:lvl7pPr marL="3918585" indent="0">
              <a:buNone/>
              <a:defRPr sz="2300" b="1"/>
            </a:lvl7pPr>
            <a:lvl8pPr marL="4572000" indent="0">
              <a:buNone/>
              <a:defRPr sz="2300" b="1"/>
            </a:lvl8pPr>
            <a:lvl9pPr marL="5224780"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415" indent="0">
              <a:buNone/>
              <a:defRPr sz="2900" b="1"/>
            </a:lvl2pPr>
            <a:lvl3pPr marL="1306195" indent="0">
              <a:buNone/>
              <a:defRPr sz="2600" b="1"/>
            </a:lvl3pPr>
            <a:lvl4pPr marL="1959610" indent="0">
              <a:buNone/>
              <a:defRPr sz="2300" b="1"/>
            </a:lvl4pPr>
            <a:lvl5pPr marL="2612390" indent="0">
              <a:buNone/>
              <a:defRPr sz="2300" b="1"/>
            </a:lvl5pPr>
            <a:lvl6pPr marL="3265805" indent="0">
              <a:buNone/>
              <a:defRPr sz="2300" b="1"/>
            </a:lvl6pPr>
            <a:lvl7pPr marL="3918585" indent="0">
              <a:buNone/>
              <a:defRPr sz="2300" b="1"/>
            </a:lvl7pPr>
            <a:lvl8pPr marL="4572000" indent="0">
              <a:buNone/>
              <a:defRPr sz="2300" b="1"/>
            </a:lvl8pPr>
            <a:lvl9pPr marL="5224780"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415" indent="0">
              <a:buNone/>
              <a:defRPr sz="1700"/>
            </a:lvl2pPr>
            <a:lvl3pPr marL="1306195" indent="0">
              <a:buNone/>
              <a:defRPr sz="1400"/>
            </a:lvl3pPr>
            <a:lvl4pPr marL="1959610" indent="0">
              <a:buNone/>
              <a:defRPr sz="1300"/>
            </a:lvl4pPr>
            <a:lvl5pPr marL="2612390" indent="0">
              <a:buNone/>
              <a:defRPr sz="1300"/>
            </a:lvl5pPr>
            <a:lvl6pPr marL="3265805" indent="0">
              <a:buNone/>
              <a:defRPr sz="1300"/>
            </a:lvl6pPr>
            <a:lvl7pPr marL="3918585" indent="0">
              <a:buNone/>
              <a:defRPr sz="1300"/>
            </a:lvl7pPr>
            <a:lvl8pPr marL="4572000" indent="0">
              <a:buNone/>
              <a:defRPr sz="1300"/>
            </a:lvl8pPr>
            <a:lvl9pPr marL="522478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vert="horz" wrap="square" lIns="130622" tIns="65311" rIns="130622" bIns="65311" numCol="1" anchor="t" anchorCtr="0" compatLnSpc="1"/>
          <a:lstStyle>
            <a:lvl1pPr marL="0" indent="0">
              <a:buNone/>
              <a:defRPr sz="4600"/>
            </a:lvl1pPr>
            <a:lvl2pPr marL="653415" indent="0">
              <a:buNone/>
              <a:defRPr sz="4000"/>
            </a:lvl2pPr>
            <a:lvl3pPr marL="1306195" indent="0">
              <a:buNone/>
              <a:defRPr sz="3400"/>
            </a:lvl3pPr>
            <a:lvl4pPr marL="1959610" indent="0">
              <a:buNone/>
              <a:defRPr sz="2900"/>
            </a:lvl4pPr>
            <a:lvl5pPr marL="2612390" indent="0">
              <a:buNone/>
              <a:defRPr sz="2900"/>
            </a:lvl5pPr>
            <a:lvl6pPr marL="3265805" indent="0">
              <a:buNone/>
              <a:defRPr sz="2900"/>
            </a:lvl6pPr>
            <a:lvl7pPr marL="3918585" indent="0">
              <a:buNone/>
              <a:defRPr sz="2900"/>
            </a:lvl7pPr>
            <a:lvl8pPr marL="4572000" indent="0">
              <a:buNone/>
              <a:defRPr sz="2900"/>
            </a:lvl8pPr>
            <a:lvl9pPr marL="5224780" indent="0">
              <a:buNone/>
              <a:defRPr sz="29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46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415" indent="0">
              <a:buNone/>
              <a:defRPr sz="1700"/>
            </a:lvl2pPr>
            <a:lvl3pPr marL="1306195" indent="0">
              <a:buNone/>
              <a:defRPr sz="1400"/>
            </a:lvl3pPr>
            <a:lvl4pPr marL="1959610" indent="0">
              <a:buNone/>
              <a:defRPr sz="1300"/>
            </a:lvl4pPr>
            <a:lvl5pPr marL="2612390" indent="0">
              <a:buNone/>
              <a:defRPr sz="1300"/>
            </a:lvl5pPr>
            <a:lvl6pPr marL="3265805" indent="0">
              <a:buNone/>
              <a:defRPr sz="1300"/>
            </a:lvl6pPr>
            <a:lvl7pPr marL="3918585" indent="0">
              <a:buNone/>
              <a:defRPr sz="1300"/>
            </a:lvl7pPr>
            <a:lvl8pPr marL="4572000" indent="0">
              <a:buNone/>
              <a:defRPr sz="1300"/>
            </a:lvl8pPr>
            <a:lvl9pPr marL="522478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t="-2000" b="-2000"/>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731838" y="330200"/>
            <a:ext cx="13166725" cy="1371600"/>
          </a:xfrm>
          <a:prstGeom prst="rect">
            <a:avLst/>
          </a:prstGeom>
          <a:noFill/>
          <a:ln w="9525">
            <a:noFill/>
          </a:ln>
        </p:spPr>
        <p:txBody>
          <a:bodyPr lIns="130622" tIns="65311" rIns="130622" bIns="65311" anchor="ctr" anchorCtr="0"/>
          <a:lstStyle/>
          <a:p>
            <a:pPr lvl="0"/>
            <a:r>
              <a:rPr dirty="0"/>
              <a:t>Click to edit Master title style</a:t>
            </a:r>
          </a:p>
        </p:txBody>
      </p:sp>
      <p:sp>
        <p:nvSpPr>
          <p:cNvPr id="1027" name="Rectangle 3"/>
          <p:cNvSpPr>
            <a:spLocks noGrp="1"/>
          </p:cNvSpPr>
          <p:nvPr>
            <p:ph type="body" idx="1"/>
          </p:nvPr>
        </p:nvSpPr>
        <p:spPr>
          <a:xfrm>
            <a:off x="731838" y="1920875"/>
            <a:ext cx="13166725" cy="5430838"/>
          </a:xfrm>
          <a:prstGeom prst="rect">
            <a:avLst/>
          </a:prstGeom>
          <a:noFill/>
          <a:ln w="9525">
            <a:noFill/>
          </a:ln>
        </p:spPr>
        <p:txBody>
          <a:bodyPr lIns="130622" tIns="65311" rIns="130622" bIns="65311"/>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1028" name="Rectangle 4"/>
          <p:cNvSpPr>
            <a:spLocks noGrp="1" noChangeArrowheads="1"/>
          </p:cNvSpPr>
          <p:nvPr>
            <p:ph type="dt" sz="half" idx="2"/>
          </p:nvPr>
        </p:nvSpPr>
        <p:spPr bwMode="auto">
          <a:xfrm>
            <a:off x="731838" y="7494588"/>
            <a:ext cx="3413125" cy="571500"/>
          </a:xfrm>
          <a:prstGeom prst="rect">
            <a:avLst/>
          </a:prstGeom>
          <a:noFill/>
          <a:ln w="9525">
            <a:noFill/>
            <a:miter lim="800000"/>
          </a:ln>
          <a:effectLst/>
        </p:spPr>
        <p:txBody>
          <a:bodyPr vert="horz" wrap="square" lIns="130622" tIns="65311" rIns="130622" bIns="65311" numCol="1" anchor="t" anchorCtr="0" compatLnSpc="1"/>
          <a:lstStyle>
            <a:lvl1pPr>
              <a:defRPr sz="20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1029" name="Rectangle 5"/>
          <p:cNvSpPr>
            <a:spLocks noGrp="1" noChangeArrowheads="1"/>
          </p:cNvSpPr>
          <p:nvPr>
            <p:ph type="ftr" sz="quarter" idx="3"/>
          </p:nvPr>
        </p:nvSpPr>
        <p:spPr bwMode="auto">
          <a:xfrm>
            <a:off x="4999038" y="7494588"/>
            <a:ext cx="4632325" cy="571500"/>
          </a:xfrm>
          <a:prstGeom prst="rect">
            <a:avLst/>
          </a:prstGeom>
          <a:noFill/>
          <a:ln w="9525">
            <a:noFill/>
            <a:miter lim="800000"/>
          </a:ln>
          <a:effectLst/>
        </p:spPr>
        <p:txBody>
          <a:bodyPr vert="horz" wrap="square" lIns="130622" tIns="65311" rIns="130622" bIns="65311" numCol="1" anchor="t" anchorCtr="0" compatLnSpc="1"/>
          <a:lstStyle>
            <a:lvl1pPr algn="ctr">
              <a:defRPr sz="20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000" b="0" i="0" u="none" strike="noStrike" kern="1200" cap="none" spc="0" normalizeH="0" baseline="0" noProof="0">
              <a:ln>
                <a:noFill/>
              </a:ln>
              <a:solidFill>
                <a:schemeClr val="tx1"/>
              </a:solidFill>
              <a:effectLst/>
              <a:uLnTx/>
              <a:uFillTx/>
              <a:latin typeface="+mn-lt"/>
              <a:ea typeface="+mn-ea"/>
              <a:cs typeface="+mn-cs"/>
            </a:endParaRPr>
          </a:p>
        </p:txBody>
      </p:sp>
      <p:sp>
        <p:nvSpPr>
          <p:cNvPr id="1030" name="Rectangle 6"/>
          <p:cNvSpPr>
            <a:spLocks noGrp="1" noChangeArrowheads="1"/>
          </p:cNvSpPr>
          <p:nvPr>
            <p:ph type="sldNum" sz="quarter" idx="4"/>
          </p:nvPr>
        </p:nvSpPr>
        <p:spPr bwMode="auto">
          <a:xfrm>
            <a:off x="10485438" y="7494588"/>
            <a:ext cx="3413125" cy="571500"/>
          </a:xfrm>
          <a:prstGeom prst="rect">
            <a:avLst/>
          </a:prstGeom>
          <a:noFill/>
          <a:ln w="9525">
            <a:noFill/>
            <a:miter lim="800000"/>
          </a:ln>
          <a:effectLst/>
        </p:spPr>
        <p:txBody>
          <a:bodyPr vert="horz" wrap="square" lIns="130622" tIns="65311" rIns="130622" bIns="65311" numCol="1" anchor="t" anchorCtr="0" compatLnSpc="1"/>
          <a:lstStyle>
            <a:lvl1pPr algn="r">
              <a:defRPr sz="2000">
                <a:latin typeface="Arial" panose="020B0604020202020204" pitchFamily="34" charset="0"/>
              </a:defRPr>
            </a:lvl1pPr>
          </a:lstStyle>
          <a:p>
            <a:pPr lvl="0" eaLnBrk="1" hangingPunct="1">
              <a:buNone/>
            </a:pPr>
            <a:fld id="{9A0DB2DC-4C9A-4742-B13C-FB6460FD3503}" type="slidenum">
              <a:rPr lang="en-US" dirty="0"/>
              <a:t>‹#›</a:t>
            </a:fld>
            <a:endParaRPr lang="en-US"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6300">
          <a:solidFill>
            <a:schemeClr val="tx2"/>
          </a:solidFill>
          <a:latin typeface="+mj-lt"/>
          <a:ea typeface="+mj-ea"/>
          <a:cs typeface="+mj-cs"/>
        </a:defRPr>
      </a:lvl1pPr>
      <a:lvl2pPr algn="ctr" rtl="0" eaLnBrk="0" fontAlgn="base" hangingPunct="0">
        <a:spcBef>
          <a:spcPct val="0"/>
        </a:spcBef>
        <a:spcAft>
          <a:spcPct val="0"/>
        </a:spcAft>
        <a:defRPr sz="6300">
          <a:solidFill>
            <a:schemeClr val="tx2"/>
          </a:solidFill>
          <a:latin typeface="Arial" panose="020B0604020202020204" pitchFamily="34" charset="0"/>
        </a:defRPr>
      </a:lvl2pPr>
      <a:lvl3pPr algn="ctr" rtl="0" eaLnBrk="0" fontAlgn="base" hangingPunct="0">
        <a:spcBef>
          <a:spcPct val="0"/>
        </a:spcBef>
        <a:spcAft>
          <a:spcPct val="0"/>
        </a:spcAft>
        <a:defRPr sz="6300">
          <a:solidFill>
            <a:schemeClr val="tx2"/>
          </a:solidFill>
          <a:latin typeface="Arial" panose="020B0604020202020204" pitchFamily="34" charset="0"/>
        </a:defRPr>
      </a:lvl3pPr>
      <a:lvl4pPr algn="ctr" rtl="0" eaLnBrk="0" fontAlgn="base" hangingPunct="0">
        <a:spcBef>
          <a:spcPct val="0"/>
        </a:spcBef>
        <a:spcAft>
          <a:spcPct val="0"/>
        </a:spcAft>
        <a:defRPr sz="6300">
          <a:solidFill>
            <a:schemeClr val="tx2"/>
          </a:solidFill>
          <a:latin typeface="Arial" panose="020B0604020202020204" pitchFamily="34" charset="0"/>
        </a:defRPr>
      </a:lvl4pPr>
      <a:lvl5pPr algn="ctr" rtl="0" eaLnBrk="0" fontAlgn="base" hangingPunct="0">
        <a:spcBef>
          <a:spcPct val="0"/>
        </a:spcBef>
        <a:spcAft>
          <a:spcPct val="0"/>
        </a:spcAft>
        <a:defRPr sz="6300">
          <a:solidFill>
            <a:schemeClr val="tx2"/>
          </a:solidFill>
          <a:latin typeface="Arial" panose="020B0604020202020204" pitchFamily="34" charset="0"/>
        </a:defRPr>
      </a:lvl5pPr>
      <a:lvl6pPr marL="653415" algn="ctr" rtl="0" fontAlgn="base">
        <a:spcBef>
          <a:spcPct val="0"/>
        </a:spcBef>
        <a:spcAft>
          <a:spcPct val="0"/>
        </a:spcAft>
        <a:defRPr sz="6300">
          <a:solidFill>
            <a:schemeClr val="tx2"/>
          </a:solidFill>
          <a:latin typeface="Arial" panose="020B0604020202020204" pitchFamily="34" charset="0"/>
        </a:defRPr>
      </a:lvl6pPr>
      <a:lvl7pPr marL="1306195" algn="ctr" rtl="0" fontAlgn="base">
        <a:spcBef>
          <a:spcPct val="0"/>
        </a:spcBef>
        <a:spcAft>
          <a:spcPct val="0"/>
        </a:spcAft>
        <a:defRPr sz="6300">
          <a:solidFill>
            <a:schemeClr val="tx2"/>
          </a:solidFill>
          <a:latin typeface="Arial" panose="020B0604020202020204" pitchFamily="34" charset="0"/>
        </a:defRPr>
      </a:lvl7pPr>
      <a:lvl8pPr marL="1959610" algn="ctr" rtl="0" fontAlgn="base">
        <a:spcBef>
          <a:spcPct val="0"/>
        </a:spcBef>
        <a:spcAft>
          <a:spcPct val="0"/>
        </a:spcAft>
        <a:defRPr sz="6300">
          <a:solidFill>
            <a:schemeClr val="tx2"/>
          </a:solidFill>
          <a:latin typeface="Arial" panose="020B0604020202020204" pitchFamily="34" charset="0"/>
        </a:defRPr>
      </a:lvl8pPr>
      <a:lvl9pPr marL="2612390" algn="ctr" rtl="0" fontAlgn="base">
        <a:spcBef>
          <a:spcPct val="0"/>
        </a:spcBef>
        <a:spcAft>
          <a:spcPct val="0"/>
        </a:spcAft>
        <a:defRPr sz="6300">
          <a:solidFill>
            <a:schemeClr val="tx2"/>
          </a:solidFill>
          <a:latin typeface="Arial" panose="020B0604020202020204" pitchFamily="34" charset="0"/>
        </a:defRPr>
      </a:lvl9pPr>
    </p:titleStyle>
    <p:bodyStyle>
      <a:lvl1pPr marL="489585" indent="-489585" algn="l" rtl="0" eaLnBrk="0" fontAlgn="base" hangingPunct="0">
        <a:spcBef>
          <a:spcPct val="20000"/>
        </a:spcBef>
        <a:spcAft>
          <a:spcPct val="0"/>
        </a:spcAft>
        <a:buChar char="•"/>
        <a:defRPr sz="4600">
          <a:solidFill>
            <a:schemeClr val="tx1"/>
          </a:solidFill>
          <a:latin typeface="+mn-lt"/>
          <a:ea typeface="+mn-ea"/>
          <a:cs typeface="+mn-cs"/>
        </a:defRPr>
      </a:lvl1pPr>
      <a:lvl2pPr marL="1061085" indent="-408305" algn="l" rtl="0" eaLnBrk="0" fontAlgn="base" hangingPunct="0">
        <a:spcBef>
          <a:spcPct val="20000"/>
        </a:spcBef>
        <a:spcAft>
          <a:spcPct val="0"/>
        </a:spcAft>
        <a:buChar char="–"/>
        <a:defRPr sz="4000">
          <a:solidFill>
            <a:schemeClr val="tx1"/>
          </a:solidFill>
          <a:latin typeface="+mn-lt"/>
        </a:defRPr>
      </a:lvl2pPr>
      <a:lvl3pPr marL="1632585" indent="-326390" algn="l" rtl="0" eaLnBrk="0" fontAlgn="base" hangingPunct="0">
        <a:spcBef>
          <a:spcPct val="20000"/>
        </a:spcBef>
        <a:spcAft>
          <a:spcPct val="0"/>
        </a:spcAft>
        <a:buChar char="•"/>
        <a:defRPr sz="3400">
          <a:solidFill>
            <a:schemeClr val="tx1"/>
          </a:solidFill>
          <a:latin typeface="+mn-lt"/>
        </a:defRPr>
      </a:lvl3pPr>
      <a:lvl4pPr marL="2286000" indent="-326390" algn="l" rtl="0" eaLnBrk="0" fontAlgn="base" hangingPunct="0">
        <a:spcBef>
          <a:spcPct val="20000"/>
        </a:spcBef>
        <a:spcAft>
          <a:spcPct val="0"/>
        </a:spcAft>
        <a:buChar char="–"/>
        <a:defRPr sz="2900">
          <a:solidFill>
            <a:schemeClr val="tx1"/>
          </a:solidFill>
          <a:latin typeface="+mn-lt"/>
        </a:defRPr>
      </a:lvl4pPr>
      <a:lvl5pPr marL="2938780" indent="-326390" algn="l" rtl="0" eaLnBrk="0" fontAlgn="base" hangingPunct="0">
        <a:spcBef>
          <a:spcPct val="20000"/>
        </a:spcBef>
        <a:spcAft>
          <a:spcPct val="0"/>
        </a:spcAft>
        <a:buChar char="»"/>
        <a:defRPr sz="2900">
          <a:solidFill>
            <a:schemeClr val="tx1"/>
          </a:solidFill>
          <a:latin typeface="+mn-lt"/>
        </a:defRPr>
      </a:lvl5pPr>
      <a:lvl6pPr marL="3592195" indent="-326390" algn="l" rtl="0" fontAlgn="base">
        <a:spcBef>
          <a:spcPct val="20000"/>
        </a:spcBef>
        <a:spcAft>
          <a:spcPct val="0"/>
        </a:spcAft>
        <a:buChar char="»"/>
        <a:defRPr sz="2900">
          <a:solidFill>
            <a:schemeClr val="tx1"/>
          </a:solidFill>
          <a:latin typeface="+mn-lt"/>
        </a:defRPr>
      </a:lvl6pPr>
      <a:lvl7pPr marL="4244975" indent="-326390" algn="l" rtl="0" fontAlgn="base">
        <a:spcBef>
          <a:spcPct val="20000"/>
        </a:spcBef>
        <a:spcAft>
          <a:spcPct val="0"/>
        </a:spcAft>
        <a:buChar char="»"/>
        <a:defRPr sz="2900">
          <a:solidFill>
            <a:schemeClr val="tx1"/>
          </a:solidFill>
          <a:latin typeface="+mn-lt"/>
        </a:defRPr>
      </a:lvl7pPr>
      <a:lvl8pPr marL="4898390" indent="-326390" algn="l" rtl="0" fontAlgn="base">
        <a:spcBef>
          <a:spcPct val="20000"/>
        </a:spcBef>
        <a:spcAft>
          <a:spcPct val="0"/>
        </a:spcAft>
        <a:buChar char="»"/>
        <a:defRPr sz="2900">
          <a:solidFill>
            <a:schemeClr val="tx1"/>
          </a:solidFill>
          <a:latin typeface="+mn-lt"/>
        </a:defRPr>
      </a:lvl8pPr>
      <a:lvl9pPr marL="5551170" indent="-326390" algn="l" rtl="0" fontAlgn="base">
        <a:spcBef>
          <a:spcPct val="20000"/>
        </a:spcBef>
        <a:spcAft>
          <a:spcPct val="0"/>
        </a:spcAft>
        <a:buChar char="»"/>
        <a:defRPr sz="2900">
          <a:solidFill>
            <a:schemeClr val="tx1"/>
          </a:solidFill>
          <a:latin typeface="+mn-lt"/>
        </a:defRPr>
      </a:lvl9pPr>
    </p:bodyStyle>
    <p:otherStyle>
      <a:defPPr>
        <a:defRPr lang="en-US"/>
      </a:defPPr>
      <a:lvl1pPr marL="0" algn="l" defTabSz="1306195" rtl="0" eaLnBrk="1" latinLnBrk="0" hangingPunct="1">
        <a:defRPr sz="2600" kern="1200">
          <a:solidFill>
            <a:schemeClr val="tx1"/>
          </a:solidFill>
          <a:latin typeface="+mn-lt"/>
          <a:ea typeface="+mn-ea"/>
          <a:cs typeface="+mn-cs"/>
        </a:defRPr>
      </a:lvl1pPr>
      <a:lvl2pPr marL="653415" algn="l" defTabSz="1306195" rtl="0" eaLnBrk="1" latinLnBrk="0" hangingPunct="1">
        <a:defRPr sz="2600" kern="1200">
          <a:solidFill>
            <a:schemeClr val="tx1"/>
          </a:solidFill>
          <a:latin typeface="+mn-lt"/>
          <a:ea typeface="+mn-ea"/>
          <a:cs typeface="+mn-cs"/>
        </a:defRPr>
      </a:lvl2pPr>
      <a:lvl3pPr marL="1306195" algn="l" defTabSz="1306195" rtl="0" eaLnBrk="1" latinLnBrk="0" hangingPunct="1">
        <a:defRPr sz="2600" kern="1200">
          <a:solidFill>
            <a:schemeClr val="tx1"/>
          </a:solidFill>
          <a:latin typeface="+mn-lt"/>
          <a:ea typeface="+mn-ea"/>
          <a:cs typeface="+mn-cs"/>
        </a:defRPr>
      </a:lvl3pPr>
      <a:lvl4pPr marL="1959610" algn="l" defTabSz="1306195" rtl="0" eaLnBrk="1" latinLnBrk="0" hangingPunct="1">
        <a:defRPr sz="2600" kern="1200">
          <a:solidFill>
            <a:schemeClr val="tx1"/>
          </a:solidFill>
          <a:latin typeface="+mn-lt"/>
          <a:ea typeface="+mn-ea"/>
          <a:cs typeface="+mn-cs"/>
        </a:defRPr>
      </a:lvl4pPr>
      <a:lvl5pPr marL="2612390" algn="l" defTabSz="1306195" rtl="0" eaLnBrk="1" latinLnBrk="0" hangingPunct="1">
        <a:defRPr sz="2600" kern="1200">
          <a:solidFill>
            <a:schemeClr val="tx1"/>
          </a:solidFill>
          <a:latin typeface="+mn-lt"/>
          <a:ea typeface="+mn-ea"/>
          <a:cs typeface="+mn-cs"/>
        </a:defRPr>
      </a:lvl5pPr>
      <a:lvl6pPr marL="3265805" algn="l" defTabSz="1306195" rtl="0" eaLnBrk="1" latinLnBrk="0" hangingPunct="1">
        <a:defRPr sz="2600" kern="1200">
          <a:solidFill>
            <a:schemeClr val="tx1"/>
          </a:solidFill>
          <a:latin typeface="+mn-lt"/>
          <a:ea typeface="+mn-ea"/>
          <a:cs typeface="+mn-cs"/>
        </a:defRPr>
      </a:lvl6pPr>
      <a:lvl7pPr marL="3918585" algn="l" defTabSz="1306195" rtl="0" eaLnBrk="1" latinLnBrk="0" hangingPunct="1">
        <a:defRPr sz="2600" kern="1200">
          <a:solidFill>
            <a:schemeClr val="tx1"/>
          </a:solidFill>
          <a:latin typeface="+mn-lt"/>
          <a:ea typeface="+mn-ea"/>
          <a:cs typeface="+mn-cs"/>
        </a:defRPr>
      </a:lvl7pPr>
      <a:lvl8pPr marL="4572000" algn="l" defTabSz="1306195" rtl="0" eaLnBrk="1" latinLnBrk="0" hangingPunct="1">
        <a:defRPr sz="2600" kern="1200">
          <a:solidFill>
            <a:schemeClr val="tx1"/>
          </a:solidFill>
          <a:latin typeface="+mn-lt"/>
          <a:ea typeface="+mn-ea"/>
          <a:cs typeface="+mn-cs"/>
        </a:defRPr>
      </a:lvl8pPr>
      <a:lvl9pPr marL="5224780" algn="l" defTabSz="1306195"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GIF"/><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285750" y="1560195"/>
            <a:ext cx="12820650" cy="706755"/>
          </a:xfrm>
          <a:prstGeom prst="rect">
            <a:avLst/>
          </a:prstGeom>
          <a:noFill/>
        </p:spPr>
        <p:txBody>
          <a:bodyPr wrap="square" rtlCol="0">
            <a:spAutoFit/>
          </a:bodyPr>
          <a:lstStyle/>
          <a:p>
            <a:r>
              <a:rPr lang="vi-VN" altLang="en-US" b="1">
                <a:solidFill>
                  <a:srgbClr val="FF0000"/>
                </a:solidFill>
              </a:rPr>
              <a:t>Câu 1:Thế nào là nguyên tố dinh dưỡng khoáng thiết yếu?</a:t>
            </a:r>
          </a:p>
        </p:txBody>
      </p:sp>
      <p:sp>
        <p:nvSpPr>
          <p:cNvPr id="16" name="Rectangle 15"/>
          <p:cNvSpPr/>
          <p:nvPr/>
        </p:nvSpPr>
        <p:spPr>
          <a:xfrm>
            <a:off x="0" y="2696210"/>
            <a:ext cx="12177395" cy="2061210"/>
          </a:xfrm>
          <a:prstGeom prst="rect">
            <a:avLst/>
          </a:prstGeom>
        </p:spPr>
        <p:txBody>
          <a:bodyPr wrap="square">
            <a:spAutoFit/>
          </a:bodyPr>
          <a:lstStyle/>
          <a:p>
            <a:pPr marL="609600" indent="-609600">
              <a:buFont typeface="Arial" panose="020B0604020202020204" pitchFamily="34" charset="0"/>
              <a:buNone/>
            </a:pPr>
            <a:r>
              <a:rPr lang="en-US" sz="3200" b="1" dirty="0" err="1" smtClean="0">
                <a:solidFill>
                  <a:srgbClr val="0000FF"/>
                </a:solidFill>
                <a:latin typeface="Times New Roman" panose="02020603050405020304" pitchFamily="18" charset="0"/>
                <a:cs typeface="Times New Roman" panose="02020603050405020304" pitchFamily="18" charset="0"/>
              </a:rPr>
              <a:t>Nguyên</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tố</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dinh</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dưỡng</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khoáng</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thiết</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yếu</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là</a:t>
            </a:r>
            <a:r>
              <a:rPr lang="en-US" sz="3200" b="1" dirty="0" smtClean="0">
                <a:solidFill>
                  <a:srgbClr val="0000FF"/>
                </a:solidFill>
                <a:latin typeface="Times New Roman" panose="02020603050405020304" pitchFamily="18" charset="0"/>
                <a:cs typeface="Times New Roman" panose="02020603050405020304" pitchFamily="18" charset="0"/>
              </a:rPr>
              <a:t>:</a:t>
            </a:r>
          </a:p>
          <a:p>
            <a:pPr marL="609600" indent="-609600" algn="just">
              <a:buFont typeface="Arial" panose="020B0604020202020204" pitchFamily="34" charset="0"/>
              <a:buNone/>
            </a:pP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Nguyên</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tố</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mà</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thiếu</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nó</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cây</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không</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hoàn</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thành</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được</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chu</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trình</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sống</a:t>
            </a:r>
            <a:r>
              <a:rPr lang="en-US" sz="3200" b="1" dirty="0" smtClean="0">
                <a:solidFill>
                  <a:srgbClr val="0000FF"/>
                </a:solidFill>
                <a:latin typeface="Times New Roman" panose="02020603050405020304" pitchFamily="18" charset="0"/>
                <a:cs typeface="Times New Roman" panose="02020603050405020304" pitchFamily="18" charset="0"/>
              </a:rPr>
              <a:t>.</a:t>
            </a:r>
          </a:p>
          <a:p>
            <a:pPr marL="609600" indent="-609600">
              <a:buFont typeface="Arial" panose="020B0604020202020204" pitchFamily="34" charset="0"/>
              <a:buNone/>
            </a:pP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Không</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thể</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thay</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thế</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bởi</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bất</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kì</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nguyên</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tố</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khác</a:t>
            </a:r>
            <a:r>
              <a:rPr lang="en-US" sz="3200" b="1" dirty="0" smtClean="0">
                <a:solidFill>
                  <a:srgbClr val="0000FF"/>
                </a:solidFill>
                <a:latin typeface="Times New Roman" panose="02020603050405020304" pitchFamily="18" charset="0"/>
                <a:cs typeface="Times New Roman" panose="02020603050405020304" pitchFamily="18" charset="0"/>
              </a:rPr>
              <a:t>.</a:t>
            </a:r>
          </a:p>
          <a:p>
            <a:pPr marL="609600" indent="-609600">
              <a:buFont typeface="Arial" panose="020B0604020202020204" pitchFamily="34" charset="0"/>
              <a:buNone/>
            </a:pP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Trực</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tiếp</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tham</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gia</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chuyển</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hóa</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vật</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chất</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trong</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cơ</a:t>
            </a:r>
            <a:r>
              <a:rPr lang="en-US" sz="3200" b="1" dirty="0" smtClean="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thể</a:t>
            </a:r>
            <a:r>
              <a:rPr lang="en-US" sz="3200" b="1" dirty="0" smtClean="0">
                <a:solidFill>
                  <a:srgbClr val="0000FF"/>
                </a:solidFill>
                <a:latin typeface="Times New Roman" panose="02020603050405020304" pitchFamily="18" charset="0"/>
                <a:cs typeface="Times New Roman" panose="02020603050405020304" pitchFamily="18" charset="0"/>
              </a:rPr>
              <a:t>.</a:t>
            </a:r>
          </a:p>
        </p:txBody>
      </p:sp>
      <p:sp>
        <p:nvSpPr>
          <p:cNvPr id="4" name="Text Box 3"/>
          <p:cNvSpPr txBox="1"/>
          <p:nvPr/>
        </p:nvSpPr>
        <p:spPr>
          <a:xfrm>
            <a:off x="2047240" y="493395"/>
            <a:ext cx="7325360" cy="706755"/>
          </a:xfrm>
          <a:prstGeom prst="rect">
            <a:avLst/>
          </a:prstGeom>
          <a:noFill/>
        </p:spPr>
        <p:txBody>
          <a:bodyPr wrap="square" rtlCol="0">
            <a:spAutoFit/>
          </a:bodyPr>
          <a:lstStyle/>
          <a:p>
            <a:r>
              <a:rPr lang="vi-VN" altLang="en-US" b="1">
                <a:solidFill>
                  <a:srgbClr val="FF0000"/>
                </a:solidFill>
              </a:rPr>
              <a:t>KIỂM TRA BÀI CŨ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121920" y="548641"/>
            <a:ext cx="14264640" cy="744855"/>
          </a:xfrm>
          <a:prstGeom prst="rect">
            <a:avLst/>
          </a:prstGeom>
          <a:noFill/>
          <a:ln w="9525">
            <a:noFill/>
            <a:miter lim="800000"/>
          </a:ln>
        </p:spPr>
        <p:txBody>
          <a:bodyPr lIns="130622" tIns="65311" rIns="130622" bIns="6531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Times New Roman" panose="02020603050405020304" pitchFamily="18" charset="0"/>
                <a:ea typeface="+mn-ea"/>
                <a:cs typeface="Times New Roman" panose="02020603050405020304" pitchFamily="18" charset="0"/>
              </a:rPr>
              <a:t>II. NGUỒN CUNG CẤP NITƠ TỰ NHIÊN CHO CÂY</a:t>
            </a:r>
          </a:p>
        </p:txBody>
      </p:sp>
      <p:sp>
        <p:nvSpPr>
          <p:cNvPr id="13" name="Rectangle 6"/>
          <p:cNvSpPr/>
          <p:nvPr/>
        </p:nvSpPr>
        <p:spPr>
          <a:xfrm>
            <a:off x="969963" y="1189038"/>
            <a:ext cx="6811962" cy="915987"/>
          </a:xfrm>
          <a:prstGeom prst="rect">
            <a:avLst/>
          </a:prstGeom>
          <a:noFill/>
          <a:ln w="9525">
            <a:noFill/>
          </a:ln>
        </p:spPr>
        <p:txBody>
          <a:bodyPr wrap="none" lIns="130622" tIns="65311" rIns="130622" bIns="65311">
            <a:spAutoFit/>
          </a:bodyPr>
          <a:lstStyle/>
          <a:p>
            <a:r>
              <a:rPr lang="nl-NL" altLang="x-none" sz="5100" b="1" dirty="0">
                <a:solidFill>
                  <a:srgbClr val="FF0000"/>
                </a:solidFill>
                <a:latin typeface="Times New Roman" panose="02020603050405020304" pitchFamily="18" charset="0"/>
              </a:rPr>
              <a:t>1. Nitơ trong không khí</a:t>
            </a:r>
          </a:p>
        </p:txBody>
      </p:sp>
      <p:sp>
        <p:nvSpPr>
          <p:cNvPr id="15" name="Flowchart: Delay 14"/>
          <p:cNvSpPr/>
          <p:nvPr/>
        </p:nvSpPr>
        <p:spPr>
          <a:xfrm>
            <a:off x="854075" y="2193925"/>
            <a:ext cx="4632325" cy="3475038"/>
          </a:xfrm>
          <a:prstGeom prst="flowChartDelay">
            <a:avLst/>
          </a:prstGeom>
          <a:ln>
            <a:solidFill>
              <a:srgbClr val="FF00FF"/>
            </a:solidFill>
          </a:ln>
        </p:spPr>
        <p:style>
          <a:lnRef idx="2">
            <a:schemeClr val="accent6"/>
          </a:lnRef>
          <a:fillRef idx="1">
            <a:schemeClr val="lt1"/>
          </a:fillRef>
          <a:effectRef idx="0">
            <a:schemeClr val="accent6"/>
          </a:effectRef>
          <a:fontRef idx="minor">
            <a:schemeClr val="dk1"/>
          </a:fontRef>
        </p:style>
        <p:txBody>
          <a:bodyPr lIns="130622" tIns="65311" rIns="130622" bIns="65311"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5100" b="1" dirty="0">
                <a:solidFill>
                  <a:srgbClr val="0000FF"/>
                </a:solidFill>
                <a:latin typeface="Times New Roman" panose="02020603050405020304" pitchFamily="18" charset="0"/>
                <a:cs typeface="Times New Roman" panose="02020603050405020304" pitchFamily="18" charset="0"/>
              </a:rPr>
              <a:t>N</a:t>
            </a:r>
            <a:r>
              <a:rPr sz="5100" b="1" baseline="-25000" dirty="0">
                <a:solidFill>
                  <a:srgbClr val="0000FF"/>
                </a:solidFill>
                <a:latin typeface="Times New Roman" panose="02020603050405020304" pitchFamily="18" charset="0"/>
                <a:cs typeface="Times New Roman" panose="02020603050405020304" pitchFamily="18" charset="0"/>
              </a:rPr>
              <a:t>2</a:t>
            </a:r>
            <a:r>
              <a:rPr sz="5100" b="1" dirty="0">
                <a:solidFill>
                  <a:srgbClr val="0000FF"/>
                </a:solidFill>
                <a:latin typeface="Times New Roman" panose="02020603050405020304" pitchFamily="18" charset="0"/>
                <a:cs typeface="Times New Roman" panose="02020603050405020304" pitchFamily="18" charset="0"/>
              </a:rPr>
              <a:t> (80% khí quyển), cây không hấp thụ</a:t>
            </a:r>
            <a:endParaRPr sz="5100" dirty="0">
              <a:solidFill>
                <a:srgbClr val="000000"/>
              </a:solidFill>
              <a:latin typeface="Times New Roman" panose="02020603050405020304" pitchFamily="18" charset="0"/>
              <a:ea typeface="Times New Roman" panose="02020603050405020304" pitchFamily="18" charset="0"/>
            </a:endParaRPr>
          </a:p>
        </p:txBody>
      </p:sp>
      <p:sp>
        <p:nvSpPr>
          <p:cNvPr id="16" name="Notched Right Arrow 15"/>
          <p:cNvSpPr/>
          <p:nvPr/>
        </p:nvSpPr>
        <p:spPr>
          <a:xfrm>
            <a:off x="5364163" y="2727325"/>
            <a:ext cx="4511675" cy="2560638"/>
          </a:xfrm>
          <a:prstGeom prst="notchedRightArrow">
            <a:avLst/>
          </a:prstGeom>
          <a:ln>
            <a:solidFill>
              <a:srgbClr val="FF0000"/>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b="1" dirty="0">
                <a:solidFill>
                  <a:srgbClr val="0000FF"/>
                </a:solidFill>
                <a:latin typeface="Times New Roman" panose="02020603050405020304" pitchFamily="18" charset="0"/>
                <a:cs typeface="Times New Roman" panose="02020603050405020304" pitchFamily="18" charset="0"/>
              </a:rPr>
              <a:t>Vsv cố định nitơ</a:t>
            </a:r>
          </a:p>
          <a:p>
            <a:pPr lvl="0" algn="ctr" eaLnBrk="1" hangingPunct="1">
              <a:buNone/>
            </a:pPr>
            <a:endParaRPr sz="2900" dirty="0">
              <a:solidFill>
                <a:srgbClr val="000000"/>
              </a:solidFill>
              <a:latin typeface="Times New Roman" panose="02020603050405020304" pitchFamily="18" charset="0"/>
              <a:ea typeface="Times New Roman" panose="02020603050405020304" pitchFamily="18" charset="0"/>
            </a:endParaRPr>
          </a:p>
        </p:txBody>
      </p:sp>
      <p:sp>
        <p:nvSpPr>
          <p:cNvPr id="18" name="Rounded Rectangle 17"/>
          <p:cNvSpPr/>
          <p:nvPr/>
        </p:nvSpPr>
        <p:spPr>
          <a:xfrm>
            <a:off x="9875520" y="2377440"/>
            <a:ext cx="3779520" cy="3108960"/>
          </a:xfrm>
          <a:prstGeom prst="roundRect">
            <a:avLst/>
          </a:prstGeom>
          <a:solidFill>
            <a:srgbClr val="00B050"/>
          </a:solidFill>
          <a:ln>
            <a:solidFill>
              <a:srgbClr val="FFFF00"/>
            </a:solidFill>
          </a:ln>
        </p:spPr>
        <p:style>
          <a:lnRef idx="0">
            <a:schemeClr val="accent3"/>
          </a:lnRef>
          <a:fillRef idx="3">
            <a:schemeClr val="accent3"/>
          </a:fillRef>
          <a:effectRef idx="3">
            <a:schemeClr val="accent3"/>
          </a:effectRef>
          <a:fontRef idx="minor">
            <a:schemeClr val="lt1"/>
          </a:fontRef>
        </p:style>
        <p:txBody>
          <a:bodyPr lIns="130622" tIns="65311" rIns="130622" bIns="65311"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5100" b="1" dirty="0">
                <a:solidFill>
                  <a:schemeClr val="bg1"/>
                </a:solidFill>
                <a:latin typeface="Times New Roman" panose="02020603050405020304" pitchFamily="18" charset="0"/>
                <a:cs typeface="Times New Roman" panose="02020603050405020304" pitchFamily="18" charset="0"/>
              </a:rPr>
              <a:t>NH</a:t>
            </a:r>
            <a:r>
              <a:rPr sz="5100" b="1" baseline="-25000" dirty="0">
                <a:solidFill>
                  <a:schemeClr val="bg1"/>
                </a:solidFill>
                <a:latin typeface="Times New Roman" panose="02020603050405020304" pitchFamily="18" charset="0"/>
                <a:cs typeface="Times New Roman" panose="02020603050405020304" pitchFamily="18" charset="0"/>
              </a:rPr>
              <a:t>3</a:t>
            </a:r>
            <a:r>
              <a:rPr sz="5100" b="1" dirty="0">
                <a:solidFill>
                  <a:schemeClr val="bg1"/>
                </a:solidFill>
                <a:latin typeface="Times New Roman" panose="02020603050405020304" pitchFamily="18" charset="0"/>
                <a:cs typeface="Times New Roman" panose="02020603050405020304" pitchFamily="18" charset="0"/>
              </a:rPr>
              <a:t> (cây hấp thụ)</a:t>
            </a:r>
            <a:endParaRPr sz="5100" dirty="0">
              <a:solidFill>
                <a:schemeClr val="bg1"/>
              </a:solidFill>
              <a:latin typeface="Times New Roman" panose="02020603050405020304" pitchFamily="18" charset="0"/>
              <a:ea typeface="Times New Roman" panose="02020603050405020304" pitchFamily="18" charset="0"/>
            </a:endParaRPr>
          </a:p>
        </p:txBody>
      </p:sp>
      <p:grpSp>
        <p:nvGrpSpPr>
          <p:cNvPr id="2" name="Group 23"/>
          <p:cNvGrpSpPr/>
          <p:nvPr/>
        </p:nvGrpSpPr>
        <p:grpSpPr>
          <a:xfrm>
            <a:off x="854075" y="5943600"/>
            <a:ext cx="7315200" cy="1828800"/>
            <a:chOff x="533400" y="4953000"/>
            <a:chExt cx="4572000" cy="1524000"/>
          </a:xfrm>
        </p:grpSpPr>
        <p:sp>
          <p:nvSpPr>
            <p:cNvPr id="19" name="Right Arrow Callout 18"/>
            <p:cNvSpPr/>
            <p:nvPr/>
          </p:nvSpPr>
          <p:spPr>
            <a:xfrm>
              <a:off x="533400" y="4953000"/>
              <a:ext cx="4572000" cy="1524000"/>
            </a:xfrm>
            <a:prstGeom prst="rightArrowCallou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0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và</a:t>
              </a:r>
              <a:r>
                <a:rPr kumimoji="0" lang="en-US" sz="4000" b="0" i="0" u="none" strike="noStrike" kern="1200" cap="none" spc="0" normalizeH="0" baseline="0" noProof="0" dirty="0">
                  <a:ln>
                    <a:noFill/>
                  </a:ln>
                  <a:solidFill>
                    <a:schemeClr val="dk1"/>
                  </a:solidFill>
                  <a:effectLst/>
                  <a:uLnTx/>
                  <a:uFillTx/>
                  <a:latin typeface="+mn-lt"/>
                  <a:ea typeface="+mn-ea"/>
                  <a:cs typeface="+mn-cs"/>
                </a:rPr>
                <a:t> </a:t>
              </a:r>
            </a:p>
          </p:txBody>
        </p:sp>
        <p:graphicFrame>
          <p:nvGraphicFramePr>
            <p:cNvPr id="10252" name="Object 3"/>
            <p:cNvGraphicFramePr>
              <a:graphicFrameLocks noChangeAspect="1"/>
            </p:cNvGraphicFramePr>
            <p:nvPr/>
          </p:nvGraphicFramePr>
          <p:xfrm>
            <a:off x="2286000" y="5257800"/>
            <a:ext cx="914400" cy="838200"/>
          </p:xfrm>
          <a:graphic>
            <a:graphicData uri="http://schemas.openxmlformats.org/presentationml/2006/ole">
              <mc:AlternateContent xmlns:mc="http://schemas.openxmlformats.org/markup-compatibility/2006">
                <mc:Choice xmlns:v="urn:schemas-microsoft-com:vml" Requires="v">
                  <p:oleObj spid="_x0000_s3084" r:id="rId3" imgW="316865" imgH="215900" progId="Equation.3">
                    <p:embed/>
                  </p:oleObj>
                </mc:Choice>
                <mc:Fallback>
                  <p:oleObj r:id="rId3" imgW="316865" imgH="215900" progId="Equation.3">
                    <p:embed/>
                    <p:pic>
                      <p:nvPicPr>
                        <p:cNvPr id="0" name="Picture 3080"/>
                        <p:cNvPicPr/>
                        <p:nvPr/>
                      </p:nvPicPr>
                      <p:blipFill>
                        <a:blip r:embed="rId4"/>
                        <a:stretch>
                          <a:fillRect/>
                        </a:stretch>
                      </p:blipFill>
                      <p:spPr>
                        <a:xfrm>
                          <a:off x="2286000" y="5257800"/>
                          <a:ext cx="914400" cy="838200"/>
                        </a:xfrm>
                        <a:prstGeom prst="rect">
                          <a:avLst/>
                        </a:prstGeom>
                        <a:noFill/>
                        <a:ln w="38100">
                          <a:noFill/>
                          <a:miter/>
                        </a:ln>
                      </p:spPr>
                    </p:pic>
                  </p:oleObj>
                </mc:Fallback>
              </mc:AlternateContent>
            </a:graphicData>
          </a:graphic>
        </p:graphicFrame>
        <p:graphicFrame>
          <p:nvGraphicFramePr>
            <p:cNvPr id="10253" name="Object 4"/>
            <p:cNvGraphicFramePr>
              <a:graphicFrameLocks noChangeAspect="1"/>
            </p:cNvGraphicFramePr>
            <p:nvPr/>
          </p:nvGraphicFramePr>
          <p:xfrm>
            <a:off x="685800" y="5334000"/>
            <a:ext cx="990600" cy="711200"/>
          </p:xfrm>
          <a:graphic>
            <a:graphicData uri="http://schemas.openxmlformats.org/presentationml/2006/ole">
              <mc:AlternateContent xmlns:mc="http://schemas.openxmlformats.org/markup-compatibility/2006">
                <mc:Choice xmlns:v="urn:schemas-microsoft-com:vml" Requires="v">
                  <p:oleObj spid="_x0000_s3085" r:id="rId5" imgW="266065" imgH="177800" progId="Equation.3">
                    <p:embed/>
                  </p:oleObj>
                </mc:Choice>
                <mc:Fallback>
                  <p:oleObj r:id="rId5" imgW="266065" imgH="177800" progId="Equation.3">
                    <p:embed/>
                    <p:pic>
                      <p:nvPicPr>
                        <p:cNvPr id="0" name="Picture 3079"/>
                        <p:cNvPicPr/>
                        <p:nvPr/>
                      </p:nvPicPr>
                      <p:blipFill>
                        <a:blip r:embed="rId6"/>
                        <a:stretch>
                          <a:fillRect/>
                        </a:stretch>
                      </p:blipFill>
                      <p:spPr>
                        <a:xfrm>
                          <a:off x="685800" y="5334000"/>
                          <a:ext cx="990600" cy="711200"/>
                        </a:xfrm>
                        <a:prstGeom prst="rect">
                          <a:avLst/>
                        </a:prstGeom>
                        <a:noFill/>
                        <a:ln w="38100">
                          <a:noFill/>
                          <a:miter/>
                        </a:ln>
                      </p:spPr>
                    </p:pic>
                  </p:oleObj>
                </mc:Fallback>
              </mc:AlternateContent>
            </a:graphicData>
          </a:graphic>
        </p:graphicFrame>
      </p:grpSp>
      <p:sp>
        <p:nvSpPr>
          <p:cNvPr id="23" name="Oval 22"/>
          <p:cNvSpPr/>
          <p:nvPr/>
        </p:nvSpPr>
        <p:spPr>
          <a:xfrm>
            <a:off x="8169275" y="5761038"/>
            <a:ext cx="5607050" cy="2193925"/>
          </a:xfrm>
          <a:prstGeom prst="ellipse">
            <a:avLst/>
          </a:prstGeom>
          <a:ln>
            <a:solidFill>
              <a:srgbClr val="00B050"/>
            </a:solidFill>
          </a:ln>
        </p:spPr>
        <p:style>
          <a:lnRef idx="2">
            <a:schemeClr val="accent3">
              <a:shade val="50000"/>
            </a:schemeClr>
          </a:lnRef>
          <a:fillRef idx="1">
            <a:schemeClr val="accent3"/>
          </a:fillRef>
          <a:effectRef idx="0">
            <a:schemeClr val="accent3"/>
          </a:effectRef>
          <a:fontRef idx="minor">
            <a:schemeClr val="lt1"/>
          </a:fontRef>
        </p:style>
        <p:txBody>
          <a:bodyPr lIns="130622" tIns="65311" rIns="130622" bIns="65311"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5100" b="1" dirty="0">
                <a:solidFill>
                  <a:srgbClr val="C00000"/>
                </a:solidFill>
                <a:latin typeface="Times New Roman" panose="02020603050405020304" pitchFamily="18" charset="0"/>
                <a:cs typeface="Times New Roman" panose="02020603050405020304" pitchFamily="18" charset="0"/>
              </a:rPr>
              <a:t>Độc hại cho thực vật</a:t>
            </a:r>
            <a:endParaRPr sz="5100" b="1" dirty="0">
              <a:solidFill>
                <a:srgbClr val="C0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3"/>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linds(horizont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strVal val="#ppt_w*0.70"/>
                                          </p:val>
                                        </p:tav>
                                        <p:tav tm="100000">
                                          <p:val>
                                            <p:strVal val="#ppt_w"/>
                                          </p:val>
                                        </p:tav>
                                      </p:tavLst>
                                    </p:anim>
                                    <p:anim calcmode="lin" valueType="num">
                                      <p:cBhvr>
                                        <p:cTn id="20" dur="500" fill="hold"/>
                                        <p:tgtEl>
                                          <p:spTgt spid="15"/>
                                        </p:tgtEl>
                                        <p:attrNameLst>
                                          <p:attrName>ppt_h</p:attrName>
                                        </p:attrNameLst>
                                      </p:cBhvr>
                                      <p:tavLst>
                                        <p:tav tm="0">
                                          <p:val>
                                            <p:strVal val="#ppt_h"/>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to="" calcmode="lin" valueType="num">
                                      <p:cBhvr>
                                        <p:cTn id="26" dur="1" fill="hold"/>
                                        <p:tgtEl>
                                          <p:spTgt spid="16"/>
                                        </p:tgtEl>
                                        <p:attrNameLst>
                                          <p:attrName>style.visibility</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to="" calcmode="lin" valueType="num">
                                      <p:cBhvr>
                                        <p:cTn id="31" dur="1" fill="hold"/>
                                        <p:tgtEl>
                                          <p:spTgt spid="18"/>
                                        </p:tgtEl>
                                        <p:attrNameLst>
                                          <p:attrName>style.visibility</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 to="" calcmode="lin" valueType="num">
                                      <p:cBhvr>
                                        <p:cTn id="36" dur="1" fill="hold"/>
                                        <p:tgtEl>
                                          <p:spTgt spid="2"/>
                                        </p:tgtEl>
                                        <p:attrNameLst>
                                          <p:attrName>style.visibility</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to="" calcmode="lin" valueType="num">
                                      <p:cBhvr>
                                        <p:cTn id="41" dur="1" fill="hold"/>
                                        <p:tgtEl>
                                          <p:spTgt spid="23"/>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bldLvl="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121920" y="548641"/>
            <a:ext cx="14264640" cy="744855"/>
          </a:xfrm>
          <a:prstGeom prst="rect">
            <a:avLst/>
          </a:prstGeom>
          <a:noFill/>
          <a:ln w="9525">
            <a:noFill/>
            <a:miter lim="800000"/>
          </a:ln>
        </p:spPr>
        <p:txBody>
          <a:bodyPr lIns="130622" tIns="65311" rIns="130622" bIns="6531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Times New Roman" panose="02020603050405020304" pitchFamily="18" charset="0"/>
                <a:ea typeface="+mn-ea"/>
                <a:cs typeface="Times New Roman" panose="02020603050405020304" pitchFamily="18" charset="0"/>
              </a:rPr>
              <a:t>II. NGUỒN CUNG CẤP NITƠ TỰ NHIÊN CHO CÂY</a:t>
            </a:r>
          </a:p>
        </p:txBody>
      </p:sp>
      <p:sp>
        <p:nvSpPr>
          <p:cNvPr id="13" name="Rectangle 6"/>
          <p:cNvSpPr/>
          <p:nvPr/>
        </p:nvSpPr>
        <p:spPr>
          <a:xfrm>
            <a:off x="969963" y="1189038"/>
            <a:ext cx="4902200" cy="915987"/>
          </a:xfrm>
          <a:prstGeom prst="rect">
            <a:avLst/>
          </a:prstGeom>
          <a:noFill/>
          <a:ln w="9525">
            <a:noFill/>
          </a:ln>
        </p:spPr>
        <p:txBody>
          <a:bodyPr wrap="none" lIns="130622" tIns="65311" rIns="130622" bIns="65311">
            <a:spAutoFit/>
          </a:bodyPr>
          <a:lstStyle/>
          <a:p>
            <a:r>
              <a:rPr lang="nl-NL" altLang="x-none" sz="5100" b="1" dirty="0">
                <a:solidFill>
                  <a:srgbClr val="FF0000"/>
                </a:solidFill>
                <a:latin typeface="Times New Roman" panose="02020603050405020304" pitchFamily="18" charset="0"/>
              </a:rPr>
              <a:t>2. Nitơ trong đất</a:t>
            </a:r>
          </a:p>
        </p:txBody>
      </p:sp>
      <p:sp>
        <p:nvSpPr>
          <p:cNvPr id="12" name="Left-Right Arrow Callout 11"/>
          <p:cNvSpPr/>
          <p:nvPr/>
        </p:nvSpPr>
        <p:spPr>
          <a:xfrm>
            <a:off x="5608638" y="2103438"/>
            <a:ext cx="4754563" cy="2925763"/>
          </a:xfrm>
          <a:prstGeom prst="leftRightArrowCallout">
            <a:avLst/>
          </a:prstGeom>
          <a:solidFill>
            <a:srgbClr val="FFFF66"/>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5700" b="1" dirty="0">
                <a:solidFill>
                  <a:srgbClr val="C00000"/>
                </a:solidFill>
                <a:latin typeface="Times New Roman" panose="02020603050405020304" pitchFamily="18" charset="0"/>
                <a:cs typeface="Times New Roman" panose="02020603050405020304" pitchFamily="18" charset="0"/>
              </a:rPr>
              <a:t>Nitơ trong đất</a:t>
            </a:r>
            <a:endParaRPr sz="5700" b="1" dirty="0">
              <a:solidFill>
                <a:srgbClr val="C00000"/>
              </a:solidFill>
              <a:latin typeface="Times New Roman" panose="02020603050405020304" pitchFamily="18" charset="0"/>
              <a:ea typeface="Times New Roman" panose="02020603050405020304" pitchFamily="18" charset="0"/>
            </a:endParaRPr>
          </a:p>
        </p:txBody>
      </p:sp>
      <p:sp>
        <p:nvSpPr>
          <p:cNvPr id="14" name="Rounded Rectangle 13"/>
          <p:cNvSpPr/>
          <p:nvPr/>
        </p:nvSpPr>
        <p:spPr>
          <a:xfrm>
            <a:off x="10363200" y="2011363"/>
            <a:ext cx="3657600" cy="3017838"/>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lIns="130622" tIns="65311" rIns="130622" bIns="65311"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Nitơ</a:t>
            </a:r>
            <a:r>
              <a:rPr kumimoji="0" lang="en-US" sz="4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khoáng</a:t>
            </a:r>
            <a:r>
              <a:rPr kumimoji="0" lang="en-US" sz="4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nitơ</a:t>
            </a:r>
            <a:r>
              <a:rPr kumimoji="0" lang="en-US" sz="4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vô</a:t>
            </a:r>
            <a:r>
              <a:rPr kumimoji="0" lang="en-US" sz="4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cơ</a:t>
            </a:r>
            <a:r>
              <a:rPr kumimoji="0" lang="en-US" sz="4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17" name="Oval 16"/>
          <p:cNvSpPr/>
          <p:nvPr/>
        </p:nvSpPr>
        <p:spPr>
          <a:xfrm>
            <a:off x="731520" y="1920240"/>
            <a:ext cx="4876800" cy="3200400"/>
          </a:xfrm>
          <a:prstGeom prst="ellipse">
            <a:avLst/>
          </a:prstGeom>
          <a:solidFill>
            <a:srgbClr val="00CC99"/>
          </a:solidFill>
          <a:ln>
            <a:solidFill>
              <a:srgbClr val="FFC000"/>
            </a:solidFill>
          </a:ln>
        </p:spPr>
        <p:style>
          <a:lnRef idx="0">
            <a:schemeClr val="accent3"/>
          </a:lnRef>
          <a:fillRef idx="3">
            <a:schemeClr val="accent3"/>
          </a:fillRef>
          <a:effectRef idx="3">
            <a:schemeClr val="accent3"/>
          </a:effectRef>
          <a:fontRef idx="minor">
            <a:schemeClr val="lt1"/>
          </a:fontRef>
        </p:style>
        <p:txBody>
          <a:bodyPr lIns="130622" tIns="65311" rIns="130622" bIns="65311"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4600" b="1" dirty="0">
                <a:solidFill>
                  <a:srgbClr val="FFFFFF"/>
                </a:solidFill>
                <a:latin typeface="Times New Roman" panose="02020603050405020304" pitchFamily="18" charset="0"/>
                <a:cs typeface="Times New Roman" panose="02020603050405020304" pitchFamily="18" charset="0"/>
              </a:rPr>
              <a:t>Nitơ hữu cơ (xác sinh vật: tv, đv, vsv).</a:t>
            </a:r>
            <a:endParaRPr sz="4600" b="1" dirty="0">
              <a:solidFill>
                <a:srgbClr val="FFFFFF"/>
              </a:solidFill>
              <a:latin typeface="Times New Roman" panose="02020603050405020304" pitchFamily="18" charset="0"/>
              <a:ea typeface="Times New Roman" panose="02020603050405020304" pitchFamily="18" charset="0"/>
            </a:endParaRPr>
          </a:p>
        </p:txBody>
      </p:sp>
      <p:grpSp>
        <p:nvGrpSpPr>
          <p:cNvPr id="2" name="Group 15"/>
          <p:cNvGrpSpPr/>
          <p:nvPr/>
        </p:nvGrpSpPr>
        <p:grpSpPr>
          <a:xfrm>
            <a:off x="5851525" y="5121275"/>
            <a:ext cx="4146550" cy="2468563"/>
            <a:chOff x="6248400" y="4495800"/>
            <a:chExt cx="2590800" cy="2057400"/>
          </a:xfrm>
        </p:grpSpPr>
        <p:sp>
          <p:nvSpPr>
            <p:cNvPr id="24" name="10-Point Star 23"/>
            <p:cNvSpPr/>
            <p:nvPr/>
          </p:nvSpPr>
          <p:spPr>
            <a:xfrm>
              <a:off x="6248400" y="4495800"/>
              <a:ext cx="2590800" cy="2057400"/>
            </a:xfrm>
            <a:prstGeom prst="star10">
              <a:avLst/>
            </a:prstGeom>
            <a:ln>
              <a:solidFill>
                <a:srgbClr val="FFC000"/>
              </a:solidFill>
            </a:ln>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4600" b="1" dirty="0">
                  <a:solidFill>
                    <a:srgbClr val="FF0000"/>
                  </a:solidFill>
                  <a:latin typeface="Times New Roman" panose="02020603050405020304" pitchFamily="18" charset="0"/>
                  <a:cs typeface="Times New Roman" panose="02020603050405020304" pitchFamily="18" charset="0"/>
                </a:rPr>
                <a:t>Cây hấp thụ</a:t>
              </a:r>
              <a:endParaRPr sz="4600" b="1" dirty="0">
                <a:solidFill>
                  <a:srgbClr val="FF0000"/>
                </a:solidFill>
                <a:latin typeface="Times New Roman" panose="02020603050405020304" pitchFamily="18" charset="0"/>
                <a:ea typeface="Times New Roman" panose="02020603050405020304" pitchFamily="18" charset="0"/>
              </a:endParaRPr>
            </a:p>
          </p:txBody>
        </p:sp>
        <p:graphicFrame>
          <p:nvGraphicFramePr>
            <p:cNvPr id="11286" name="Object 13"/>
            <p:cNvGraphicFramePr>
              <a:graphicFrameLocks noChangeAspect="1"/>
            </p:cNvGraphicFramePr>
            <p:nvPr/>
          </p:nvGraphicFramePr>
          <p:xfrm>
            <a:off x="6705600" y="5867400"/>
            <a:ext cx="838200" cy="533400"/>
          </p:xfrm>
          <a:graphic>
            <a:graphicData uri="http://schemas.openxmlformats.org/presentationml/2006/ole">
              <mc:AlternateContent xmlns:mc="http://schemas.openxmlformats.org/markup-compatibility/2006">
                <mc:Choice xmlns:v="urn:schemas-microsoft-com:vml" Requires="v">
                  <p:oleObj spid="_x0000_s4101" r:id="rId3" imgW="342900" imgH="228600" progId="Equation.3">
                    <p:embed/>
                  </p:oleObj>
                </mc:Choice>
                <mc:Fallback>
                  <p:oleObj r:id="rId3" imgW="342900" imgH="228600" progId="Equation.3">
                    <p:embed/>
                    <p:pic>
                      <p:nvPicPr>
                        <p:cNvPr id="0" name="Picture 3077"/>
                        <p:cNvPicPr/>
                        <p:nvPr/>
                      </p:nvPicPr>
                      <p:blipFill>
                        <a:blip r:embed="rId4"/>
                        <a:stretch>
                          <a:fillRect/>
                        </a:stretch>
                      </p:blipFill>
                      <p:spPr>
                        <a:xfrm>
                          <a:off x="6705600" y="5867400"/>
                          <a:ext cx="838200" cy="533400"/>
                        </a:xfrm>
                        <a:prstGeom prst="rect">
                          <a:avLst/>
                        </a:prstGeom>
                        <a:noFill/>
                        <a:ln w="38100">
                          <a:noFill/>
                          <a:miter/>
                        </a:ln>
                      </p:spPr>
                    </p:pic>
                  </p:oleObj>
                </mc:Fallback>
              </mc:AlternateContent>
            </a:graphicData>
          </a:graphic>
        </p:graphicFrame>
        <p:graphicFrame>
          <p:nvGraphicFramePr>
            <p:cNvPr id="11287" name="Object 15"/>
            <p:cNvGraphicFramePr>
              <a:graphicFrameLocks noChangeAspect="1"/>
            </p:cNvGraphicFramePr>
            <p:nvPr/>
          </p:nvGraphicFramePr>
          <p:xfrm>
            <a:off x="7696200" y="5867400"/>
            <a:ext cx="762000" cy="533400"/>
          </p:xfrm>
          <a:graphic>
            <a:graphicData uri="http://schemas.openxmlformats.org/presentationml/2006/ole">
              <mc:AlternateContent xmlns:mc="http://schemas.openxmlformats.org/markup-compatibility/2006">
                <mc:Choice xmlns:v="urn:schemas-microsoft-com:vml" Requires="v">
                  <p:oleObj spid="_x0000_s4102" r:id="rId5" imgW="330200" imgH="241300" progId="Equation.3">
                    <p:embed/>
                  </p:oleObj>
                </mc:Choice>
                <mc:Fallback>
                  <p:oleObj r:id="rId5" imgW="330200" imgH="241300" progId="Equation.3">
                    <p:embed/>
                    <p:pic>
                      <p:nvPicPr>
                        <p:cNvPr id="0" name="Picture 3075"/>
                        <p:cNvPicPr/>
                        <p:nvPr/>
                      </p:nvPicPr>
                      <p:blipFill>
                        <a:blip r:embed="rId6"/>
                        <a:stretch>
                          <a:fillRect/>
                        </a:stretch>
                      </p:blipFill>
                      <p:spPr>
                        <a:xfrm>
                          <a:off x="7696200" y="5867400"/>
                          <a:ext cx="762000" cy="533400"/>
                        </a:xfrm>
                        <a:prstGeom prst="rect">
                          <a:avLst/>
                        </a:prstGeom>
                        <a:noFill/>
                        <a:ln w="38100">
                          <a:noFill/>
                          <a:miter/>
                        </a:ln>
                      </p:spPr>
                    </p:pic>
                  </p:oleObj>
                </mc:Fallback>
              </mc:AlternateContent>
            </a:graphicData>
          </a:graphic>
        </p:graphicFrame>
      </p:grpSp>
      <p:sp>
        <p:nvSpPr>
          <p:cNvPr id="18" name="Curved Right Arrow 17"/>
          <p:cNvSpPr/>
          <p:nvPr/>
        </p:nvSpPr>
        <p:spPr>
          <a:xfrm>
            <a:off x="3657600" y="5578475"/>
            <a:ext cx="1584325" cy="1828800"/>
          </a:xfrm>
          <a:prstGeom prst="curvedRightArrow">
            <a:avLst>
              <a:gd name="adj1" fmla="val 16457"/>
              <a:gd name="adj2" fmla="val 50000"/>
              <a:gd name="adj3" fmla="val 26399"/>
            </a:avLst>
          </a:prstGeom>
          <a:solidFill>
            <a:srgbClr val="00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schemeClr val="tx1"/>
              </a:solidFill>
              <a:effectLst/>
              <a:uLnTx/>
              <a:uFillTx/>
              <a:latin typeface="+mn-lt"/>
              <a:ea typeface="+mn-ea"/>
              <a:cs typeface="+mn-cs"/>
            </a:endParaRPr>
          </a:p>
        </p:txBody>
      </p:sp>
      <p:sp>
        <p:nvSpPr>
          <p:cNvPr id="21" name="Rectangle 20"/>
          <p:cNvSpPr/>
          <p:nvPr/>
        </p:nvSpPr>
        <p:spPr>
          <a:xfrm>
            <a:off x="5241925" y="5211763"/>
            <a:ext cx="4999038" cy="914400"/>
          </a:xfrm>
          <a:prstGeom prst="rect">
            <a:avLst/>
          </a:prstGeom>
          <a:solidFill>
            <a:srgbClr val="CCFF66"/>
          </a:solidFill>
          <a:ln>
            <a:solidFill>
              <a:srgbClr val="FF0000"/>
            </a:solidFill>
          </a:ln>
        </p:spPr>
        <p:style>
          <a:lnRef idx="2">
            <a:schemeClr val="accent6"/>
          </a:lnRef>
          <a:fillRef idx="1">
            <a:schemeClr val="lt1"/>
          </a:fillRef>
          <a:effectRef idx="0">
            <a:schemeClr val="accent6"/>
          </a:effectRef>
          <a:fontRef idx="minor">
            <a:schemeClr val="dk1"/>
          </a:fontRef>
        </p:style>
        <p:txBody>
          <a:bodyPr lIns="130622" tIns="65311" rIns="130622" bIns="65311"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b="1" dirty="0">
                <a:solidFill>
                  <a:srgbClr val="0000FF"/>
                </a:solidFill>
                <a:latin typeface="Times New Roman" panose="02020603050405020304" pitchFamily="18" charset="0"/>
                <a:cs typeface="Times New Roman" panose="02020603050405020304" pitchFamily="18" charset="0"/>
              </a:rPr>
              <a:t>Cây không hấp thụ</a:t>
            </a:r>
          </a:p>
          <a:p>
            <a:pPr lvl="0" algn="ctr" eaLnBrk="1" hangingPunct="1">
              <a:buNone/>
            </a:pPr>
            <a:endParaRPr b="1" dirty="0">
              <a:solidFill>
                <a:srgbClr val="0000FF"/>
              </a:solidFill>
              <a:latin typeface="Times New Roman" panose="02020603050405020304" pitchFamily="18" charset="0"/>
              <a:ea typeface="Times New Roman" panose="02020603050405020304" pitchFamily="18" charset="0"/>
            </a:endParaRPr>
          </a:p>
        </p:txBody>
      </p:sp>
      <p:grpSp>
        <p:nvGrpSpPr>
          <p:cNvPr id="3" name="Group 27"/>
          <p:cNvGrpSpPr/>
          <p:nvPr/>
        </p:nvGrpSpPr>
        <p:grpSpPr>
          <a:xfrm>
            <a:off x="5608638" y="6400800"/>
            <a:ext cx="5241925" cy="1371600"/>
            <a:chOff x="2286000" y="5715000"/>
            <a:chExt cx="3276600" cy="1143000"/>
          </a:xfrm>
        </p:grpSpPr>
        <p:sp>
          <p:nvSpPr>
            <p:cNvPr id="22" name="10-Point Star 21"/>
            <p:cNvSpPr/>
            <p:nvPr/>
          </p:nvSpPr>
          <p:spPr>
            <a:xfrm>
              <a:off x="3124200" y="5715000"/>
              <a:ext cx="2438400" cy="1143000"/>
            </a:xfrm>
            <a:prstGeom prst="star10">
              <a:avLst/>
            </a:prstGeom>
            <a:ln>
              <a:solidFill>
                <a:srgbClr val="FFC000"/>
              </a:solidFill>
            </a:ln>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4600" b="1" dirty="0">
                  <a:solidFill>
                    <a:srgbClr val="FF0000"/>
                  </a:solidFill>
                  <a:latin typeface="Times New Roman" panose="02020603050405020304" pitchFamily="18" charset="0"/>
                  <a:cs typeface="Times New Roman" panose="02020603050405020304" pitchFamily="18" charset="0"/>
                </a:rPr>
                <a:t>Cây hấp thụ</a:t>
              </a:r>
              <a:endParaRPr sz="4600" b="1" dirty="0">
                <a:solidFill>
                  <a:srgbClr val="FF0000"/>
                </a:solidFill>
                <a:latin typeface="Times New Roman" panose="02020603050405020304" pitchFamily="18" charset="0"/>
                <a:ea typeface="Times New Roman" panose="02020603050405020304" pitchFamily="18" charset="0"/>
              </a:endParaRPr>
            </a:p>
          </p:txBody>
        </p:sp>
        <p:graphicFrame>
          <p:nvGraphicFramePr>
            <p:cNvPr id="11283" name="Object 16"/>
            <p:cNvGraphicFramePr>
              <a:graphicFrameLocks noChangeAspect="1"/>
            </p:cNvGraphicFramePr>
            <p:nvPr/>
          </p:nvGraphicFramePr>
          <p:xfrm>
            <a:off x="2286000" y="5791200"/>
            <a:ext cx="838200" cy="533400"/>
          </p:xfrm>
          <a:graphic>
            <a:graphicData uri="http://schemas.openxmlformats.org/presentationml/2006/ole">
              <mc:AlternateContent xmlns:mc="http://schemas.openxmlformats.org/markup-compatibility/2006">
                <mc:Choice xmlns:v="urn:schemas-microsoft-com:vml" Requires="v">
                  <p:oleObj spid="_x0000_s4103" r:id="rId7" imgW="342900" imgH="228600" progId="Equation.3">
                    <p:embed/>
                  </p:oleObj>
                </mc:Choice>
                <mc:Fallback>
                  <p:oleObj r:id="rId7" imgW="342900" imgH="228600" progId="Equation.3">
                    <p:embed/>
                    <p:pic>
                      <p:nvPicPr>
                        <p:cNvPr id="0" name="Picture 3076"/>
                        <p:cNvPicPr/>
                        <p:nvPr/>
                      </p:nvPicPr>
                      <p:blipFill>
                        <a:blip r:embed="rId4"/>
                        <a:stretch>
                          <a:fillRect/>
                        </a:stretch>
                      </p:blipFill>
                      <p:spPr>
                        <a:xfrm>
                          <a:off x="2286000" y="5791200"/>
                          <a:ext cx="838200" cy="533400"/>
                        </a:xfrm>
                        <a:prstGeom prst="rect">
                          <a:avLst/>
                        </a:prstGeom>
                        <a:noFill/>
                        <a:ln w="38100">
                          <a:noFill/>
                          <a:miter/>
                        </a:ln>
                      </p:spPr>
                    </p:pic>
                  </p:oleObj>
                </mc:Fallback>
              </mc:AlternateContent>
            </a:graphicData>
          </a:graphic>
        </p:graphicFrame>
        <p:graphicFrame>
          <p:nvGraphicFramePr>
            <p:cNvPr id="11284" name="Object 17"/>
            <p:cNvGraphicFramePr>
              <a:graphicFrameLocks noChangeAspect="1"/>
            </p:cNvGraphicFramePr>
            <p:nvPr/>
          </p:nvGraphicFramePr>
          <p:xfrm>
            <a:off x="2286000" y="6248400"/>
            <a:ext cx="762000" cy="533400"/>
          </p:xfrm>
          <a:graphic>
            <a:graphicData uri="http://schemas.openxmlformats.org/presentationml/2006/ole">
              <mc:AlternateContent xmlns:mc="http://schemas.openxmlformats.org/markup-compatibility/2006">
                <mc:Choice xmlns:v="urn:schemas-microsoft-com:vml" Requires="v">
                  <p:oleObj spid="_x0000_s4104" r:id="rId8" imgW="330200" imgH="241300" progId="Equation.3">
                    <p:embed/>
                  </p:oleObj>
                </mc:Choice>
                <mc:Fallback>
                  <p:oleObj r:id="rId8" imgW="330200" imgH="241300" progId="Equation.3">
                    <p:embed/>
                    <p:pic>
                      <p:nvPicPr>
                        <p:cNvPr id="0" name="Picture 3078"/>
                        <p:cNvPicPr/>
                        <p:nvPr/>
                      </p:nvPicPr>
                      <p:blipFill>
                        <a:blip r:embed="rId6"/>
                        <a:stretch>
                          <a:fillRect/>
                        </a:stretch>
                      </p:blipFill>
                      <p:spPr>
                        <a:xfrm>
                          <a:off x="2286000" y="6248400"/>
                          <a:ext cx="762000" cy="533400"/>
                        </a:xfrm>
                        <a:prstGeom prst="rect">
                          <a:avLst/>
                        </a:prstGeom>
                        <a:noFill/>
                        <a:ln w="38100">
                          <a:noFill/>
                          <a:miter/>
                        </a:ln>
                      </p:spPr>
                    </p:pic>
                  </p:oleObj>
                </mc:Fallback>
              </mc:AlternateContent>
            </a:graphicData>
          </a:graphic>
        </p:graphicFrame>
      </p:grpSp>
      <p:sp>
        <p:nvSpPr>
          <p:cNvPr id="26" name="TextBox 25"/>
          <p:cNvSpPr txBox="1"/>
          <p:nvPr/>
        </p:nvSpPr>
        <p:spPr>
          <a:xfrm>
            <a:off x="1341438" y="5486400"/>
            <a:ext cx="2193925" cy="1978025"/>
          </a:xfrm>
          <a:prstGeom prst="rect">
            <a:avLst/>
          </a:prstGeom>
          <a:solidFill>
            <a:srgbClr val="FF00FF"/>
          </a:solidFill>
          <a:ln>
            <a:solidFill>
              <a:srgbClr val="FFFF66"/>
            </a:solidFill>
          </a:ln>
        </p:spPr>
        <p:txBody>
          <a:bodyPr lIns="130622" tIns="65311" rIns="130622" bIns="65311">
            <a:spAutoFit/>
          </a:bodyPr>
          <a:lstStyle/>
          <a:p>
            <a:pPr marR="0" algn="ctr" defTabSz="914400">
              <a:buClrTx/>
              <a:buSzTx/>
              <a:buFontTx/>
              <a:buNone/>
              <a:defRPr/>
            </a:pPr>
            <a:r>
              <a:rPr kumimoji="0" lang="en-US" b="1" kern="1200" cap="none" spc="0" normalizeH="0" baseline="0" noProof="0" dirty="0" err="1">
                <a:solidFill>
                  <a:schemeClr val="accent3"/>
                </a:solidFill>
                <a:latin typeface="Times New Roman" panose="02020603050405020304" pitchFamily="18" charset="0"/>
                <a:ea typeface="+mn-ea"/>
                <a:cs typeface="+mn-cs"/>
              </a:rPr>
              <a:t>Vsv</a:t>
            </a:r>
            <a:r>
              <a:rPr kumimoji="0" lang="en-US" b="1" kern="1200" cap="none" spc="0" normalizeH="0" baseline="0" noProof="0" dirty="0">
                <a:solidFill>
                  <a:schemeClr val="accent3"/>
                </a:solidFill>
                <a:latin typeface="Times New Roman" panose="02020603050405020304" pitchFamily="18" charset="0"/>
                <a:ea typeface="+mn-ea"/>
                <a:cs typeface="+mn-cs"/>
              </a:rPr>
              <a:t> </a:t>
            </a:r>
            <a:r>
              <a:rPr kumimoji="0" lang="en-US" b="1" kern="1200" cap="none" spc="0" normalizeH="0" baseline="0" noProof="0" dirty="0" err="1">
                <a:solidFill>
                  <a:schemeClr val="accent3"/>
                </a:solidFill>
                <a:latin typeface="Times New Roman" panose="02020603050405020304" pitchFamily="18" charset="0"/>
                <a:ea typeface="+mn-ea"/>
                <a:cs typeface="+mn-cs"/>
              </a:rPr>
              <a:t>đất</a:t>
            </a:r>
            <a:r>
              <a:rPr kumimoji="0" lang="en-US" b="1" kern="1200" cap="none" spc="0" normalizeH="0" baseline="0" noProof="0" dirty="0">
                <a:solidFill>
                  <a:schemeClr val="accent3"/>
                </a:solidFill>
                <a:latin typeface="Times New Roman" panose="02020603050405020304" pitchFamily="18" charset="0"/>
                <a:ea typeface="+mn-ea"/>
                <a:cs typeface="+mn-cs"/>
              </a:rPr>
              <a:t> </a:t>
            </a:r>
            <a:r>
              <a:rPr kumimoji="0" lang="en-US" b="1" kern="1200" cap="none" spc="0" normalizeH="0" baseline="0" noProof="0" dirty="0" err="1">
                <a:solidFill>
                  <a:schemeClr val="accent3"/>
                </a:solidFill>
                <a:latin typeface="Times New Roman" panose="02020603050405020304" pitchFamily="18" charset="0"/>
                <a:ea typeface="+mn-ea"/>
                <a:cs typeface="+mn-cs"/>
              </a:rPr>
              <a:t>khoáng</a:t>
            </a:r>
            <a:r>
              <a:rPr kumimoji="0" lang="en-US" b="1" kern="1200" cap="none" spc="0" normalizeH="0" baseline="0" noProof="0" dirty="0">
                <a:solidFill>
                  <a:schemeClr val="accent3"/>
                </a:solidFill>
                <a:latin typeface="Times New Roman" panose="02020603050405020304" pitchFamily="18" charset="0"/>
                <a:ea typeface="+mn-ea"/>
                <a:cs typeface="+mn-cs"/>
              </a:rPr>
              <a:t> </a:t>
            </a:r>
            <a:r>
              <a:rPr kumimoji="0" lang="en-US" b="1" kern="1200" cap="none" spc="0" normalizeH="0" baseline="0" noProof="0" dirty="0" err="1">
                <a:solidFill>
                  <a:schemeClr val="accent3"/>
                </a:solidFill>
                <a:latin typeface="Times New Roman" panose="02020603050405020304" pitchFamily="18" charset="0"/>
                <a:ea typeface="+mn-ea"/>
                <a:cs typeface="+mn-cs"/>
              </a:rPr>
              <a:t>hóa</a:t>
            </a:r>
            <a:endParaRPr kumimoji="0" lang="en-US" b="1" kern="1200" cap="none" spc="0" normalizeH="0" baseline="0" noProof="0" dirty="0">
              <a:solidFill>
                <a:schemeClr val="accent3"/>
              </a:solidFill>
              <a:latin typeface="Times New Roman" panose="02020603050405020304" pitchFamily="18" charset="0"/>
              <a:ea typeface="+mn-ea"/>
              <a:cs typeface="+mn-cs"/>
            </a:endParaRPr>
          </a:p>
        </p:txBody>
      </p:sp>
      <p:sp>
        <p:nvSpPr>
          <p:cNvPr id="27" name="Rounded Rectangle 26"/>
          <p:cNvSpPr/>
          <p:nvPr/>
        </p:nvSpPr>
        <p:spPr>
          <a:xfrm>
            <a:off x="6096000" y="2103438"/>
            <a:ext cx="3657600" cy="3017838"/>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lIns="130622" tIns="65311" rIns="130622" bIns="65311"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Nitơ</a:t>
            </a:r>
            <a:r>
              <a:rPr kumimoji="0" lang="en-US" sz="4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khoáng</a:t>
            </a:r>
            <a:r>
              <a:rPr kumimoji="0" lang="en-US" sz="4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nitơ</a:t>
            </a:r>
            <a:r>
              <a:rPr kumimoji="0" lang="en-US" sz="4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vô</a:t>
            </a:r>
            <a:r>
              <a:rPr kumimoji="0" lang="en-US" sz="4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6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cơ</a:t>
            </a:r>
            <a:r>
              <a:rPr kumimoji="0" lang="en-US" sz="4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29" name="Oval 28"/>
          <p:cNvSpPr/>
          <p:nvPr/>
        </p:nvSpPr>
        <p:spPr>
          <a:xfrm>
            <a:off x="5364480" y="2011680"/>
            <a:ext cx="4876800" cy="3200400"/>
          </a:xfrm>
          <a:prstGeom prst="ellipse">
            <a:avLst/>
          </a:prstGeom>
          <a:solidFill>
            <a:srgbClr val="00CC99"/>
          </a:solidFill>
          <a:ln>
            <a:solidFill>
              <a:srgbClr val="FFC000"/>
            </a:solidFill>
          </a:ln>
        </p:spPr>
        <p:style>
          <a:lnRef idx="0">
            <a:schemeClr val="accent3"/>
          </a:lnRef>
          <a:fillRef idx="3">
            <a:schemeClr val="accent3"/>
          </a:fillRef>
          <a:effectRef idx="3">
            <a:schemeClr val="accent3"/>
          </a:effectRef>
          <a:fontRef idx="minor">
            <a:schemeClr val="lt1"/>
          </a:fontRef>
        </p:style>
        <p:txBody>
          <a:bodyPr lIns="130622" tIns="65311" rIns="130622" bIns="65311"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4600" b="1" dirty="0">
                <a:solidFill>
                  <a:srgbClr val="FFFFFF"/>
                </a:solidFill>
                <a:latin typeface="Times New Roman" panose="02020603050405020304" pitchFamily="18" charset="0"/>
                <a:cs typeface="Times New Roman" panose="02020603050405020304" pitchFamily="18" charset="0"/>
              </a:rPr>
              <a:t>Nitơ hữu cơ (xác sinh vật: tv, đv, vsv).</a:t>
            </a:r>
            <a:endParaRPr sz="4600" b="1" dirty="0">
              <a:solidFill>
                <a:srgbClr val="FFFFFF"/>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3"/>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linds(horizont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to="" calcmode="lin" valueType="num">
                                      <p:cBhvr>
                                        <p:cTn id="19" dur="1" fill="hold"/>
                                        <p:tgtEl>
                                          <p:spTgt spid="12"/>
                                        </p:tgtEl>
                                        <p:attrNameLst>
                                          <p:attrName>style.visibility</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to="" calcmode="lin" valueType="num">
                                      <p:cBhvr>
                                        <p:cTn id="24" dur="1" fill="hold"/>
                                        <p:tgtEl>
                                          <p:spTgt spid="14"/>
                                        </p:tgtEl>
                                        <p:attrNameLst>
                                          <p:attrName>style.visibility</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to="" calcmode="lin" valueType="num">
                                      <p:cBhvr>
                                        <p:cTn id="29" dur="1" fill="hold"/>
                                        <p:tgtEl>
                                          <p:spTgt spid="17"/>
                                        </p:tgtEl>
                                        <p:attrNameLst>
                                          <p:attrName>style.visibility</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xit" presetSubtype="0" fill="hold" nodeType="clickEffect">
                                  <p:stCondLst>
                                    <p:cond delay="0"/>
                                  </p:stCondLst>
                                  <p:childTnLst>
                                    <p:anim to="" calcmode="lin" valueType="num">
                                      <p:cBhvr>
                                        <p:cTn id="33" dur="1"/>
                                        <p:tgtEl>
                                          <p:spTgt spid="17"/>
                                        </p:tgtEl>
                                        <p:attrNameLst>
                                          <p:attrName>style.visibility</p:attrName>
                                        </p:attrNameLst>
                                      </p:cBhvr>
                                    </p:anim>
                                    <p:set>
                                      <p:cBhvr>
                                        <p:cTn id="34" dur="1" fill="hold">
                                          <p:stCondLst>
                                            <p:cond delay="0"/>
                                          </p:stCondLst>
                                        </p:cTn>
                                        <p:tgtEl>
                                          <p:spTgt spid="17"/>
                                        </p:tgtEl>
                                        <p:attrNameLst>
                                          <p:attrName>style.visibility</p:attrName>
                                        </p:attrNameLst>
                                      </p:cBhvr>
                                      <p:to>
                                        <p:strVal val="hidden"/>
                                      </p:to>
                                    </p:set>
                                  </p:childTnLst>
                                </p:cTn>
                              </p:par>
                              <p:par>
                                <p:cTn id="35" presetID="24" presetClass="exit" presetSubtype="0" fill="hold" grpId="1" nodeType="withEffect">
                                  <p:stCondLst>
                                    <p:cond delay="0"/>
                                  </p:stCondLst>
                                  <p:childTnLst>
                                    <p:anim to="" calcmode="lin" valueType="num">
                                      <p:cBhvr>
                                        <p:cTn id="36" dur="1"/>
                                        <p:tgtEl>
                                          <p:spTgt spid="12"/>
                                        </p:tgtEl>
                                        <p:attrNameLst>
                                          <p:attrName>style.visibility</p:attrName>
                                        </p:attrNameLst>
                                      </p:cBhvr>
                                    </p:anim>
                                    <p:set>
                                      <p:cBhvr>
                                        <p:cTn id="37" dur="1" fill="hold">
                                          <p:stCondLst>
                                            <p:cond delay="0"/>
                                          </p:stCondLst>
                                        </p:cTn>
                                        <p:tgtEl>
                                          <p:spTgt spid="12"/>
                                        </p:tgtEl>
                                        <p:attrNameLst>
                                          <p:attrName>style.visibility</p:attrName>
                                        </p:attrNameLst>
                                      </p:cBhvr>
                                      <p:to>
                                        <p:strVal val="hidden"/>
                                      </p:to>
                                    </p:set>
                                  </p:childTnLst>
                                </p:cTn>
                              </p:par>
                              <p:par>
                                <p:cTn id="38" presetID="24" presetClass="exit" presetSubtype="0" fill="hold" grpId="1" nodeType="withEffect">
                                  <p:stCondLst>
                                    <p:cond delay="0"/>
                                  </p:stCondLst>
                                  <p:childTnLst>
                                    <p:anim to="" calcmode="lin" valueType="num">
                                      <p:cBhvr>
                                        <p:cTn id="39" dur="1"/>
                                        <p:tgtEl>
                                          <p:spTgt spid="14"/>
                                        </p:tgtEl>
                                        <p:attrNameLst>
                                          <p:attrName>style.visibility</p:attrName>
                                        </p:attrNameLst>
                                      </p:cBhvr>
                                    </p:anim>
                                    <p:set>
                                      <p:cBhvr>
                                        <p:cTn id="40" dur="1" fill="hold">
                                          <p:stCondLst>
                                            <p:cond delay="0"/>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 to="" calcmode="lin" valueType="num">
                                      <p:cBhvr>
                                        <p:cTn id="45" dur="1" fill="hold"/>
                                        <p:tgtEl>
                                          <p:spTgt spid="27"/>
                                        </p:tgtEl>
                                        <p:attrNameLst>
                                          <p:attrName>style.visibility</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2"/>
                                        </p:tgtEl>
                                        <p:attrNameLst>
                                          <p:attrName>style.visibility</p:attrName>
                                        </p:attrNameLst>
                                      </p:cBhvr>
                                      <p:to>
                                        <p:strVal val="visible"/>
                                      </p:to>
                                    </p:set>
                                    <p:anim to="" calcmode="lin" valueType="num">
                                      <p:cBhvr>
                                        <p:cTn id="50" dur="1" fill="hold"/>
                                        <p:tgtEl>
                                          <p:spTgt spid="2"/>
                                        </p:tgtEl>
                                        <p:attrNameLst>
                                          <p:attrName>style.visibility</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xit" presetSubtype="0" fill="hold" grpId="1" nodeType="clickEffect">
                                  <p:stCondLst>
                                    <p:cond delay="0"/>
                                  </p:stCondLst>
                                  <p:childTnLst>
                                    <p:anim to="" calcmode="lin" valueType="num">
                                      <p:cBhvr>
                                        <p:cTn id="54" dur="1"/>
                                        <p:tgtEl>
                                          <p:spTgt spid="27"/>
                                        </p:tgtEl>
                                        <p:attrNameLst>
                                          <p:attrName>style.visibility</p:attrName>
                                        </p:attrNameLst>
                                      </p:cBhvr>
                                    </p:anim>
                                    <p:set>
                                      <p:cBhvr>
                                        <p:cTn id="55" dur="1" fill="hold">
                                          <p:stCondLst>
                                            <p:cond delay="0"/>
                                          </p:stCondLst>
                                        </p:cTn>
                                        <p:tgtEl>
                                          <p:spTgt spid="27"/>
                                        </p:tgtEl>
                                        <p:attrNameLst>
                                          <p:attrName>style.visibility</p:attrName>
                                        </p:attrNameLst>
                                      </p:cBhvr>
                                      <p:to>
                                        <p:strVal val="hidden"/>
                                      </p:to>
                                    </p:set>
                                  </p:childTnLst>
                                </p:cTn>
                              </p:par>
                              <p:par>
                                <p:cTn id="56" presetID="24" presetClass="exit" presetSubtype="0" fill="hold" nodeType="withEffect">
                                  <p:stCondLst>
                                    <p:cond delay="0"/>
                                  </p:stCondLst>
                                  <p:childTnLst>
                                    <p:anim to="" calcmode="lin" valueType="num">
                                      <p:cBhvr>
                                        <p:cTn id="57" dur="1"/>
                                        <p:tgtEl>
                                          <p:spTgt spid="2"/>
                                        </p:tgtEl>
                                        <p:attrNameLst>
                                          <p:attrName>style.visibility</p:attrName>
                                        </p:attrNameLst>
                                      </p:cBhvr>
                                    </p:anim>
                                    <p:set>
                                      <p:cBhvr>
                                        <p:cTn id="58" dur="1" fill="hold">
                                          <p:stCondLst>
                                            <p:cond delay="0"/>
                                          </p:stCondLst>
                                        </p:cTn>
                                        <p:tgtEl>
                                          <p:spTgt spid="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 to="" calcmode="lin" valueType="num">
                                      <p:cBhvr>
                                        <p:cTn id="63" dur="1" fill="hold"/>
                                        <p:tgtEl>
                                          <p:spTgt spid="29"/>
                                        </p:tgtEl>
                                        <p:attrNameLst>
                                          <p:attrName>style.visibility</p:attrName>
                                        </p:attrNameLst>
                                      </p:cBhvr>
                                    </p:anim>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 to="" calcmode="lin" valueType="num">
                                      <p:cBhvr>
                                        <p:cTn id="68" dur="1" fill="hold"/>
                                        <p:tgtEl>
                                          <p:spTgt spid="21"/>
                                        </p:tgtEl>
                                        <p:attrNameLst>
                                          <p:attrName>style.visibility</p:attrName>
                                        </p:attrNameLst>
                                      </p:cBhvr>
                                    </p:anim>
                                  </p:childTnLst>
                                </p:cTn>
                              </p:par>
                            </p:childTnLst>
                          </p:cTn>
                        </p:par>
                      </p:childTnLst>
                    </p:cTn>
                  </p:par>
                  <p:par>
                    <p:cTn id="69" fill="hold">
                      <p:stCondLst>
                        <p:cond delay="indefinite"/>
                      </p:stCondLst>
                      <p:childTnLst>
                        <p:par>
                          <p:cTn id="70" fill="hold">
                            <p:stCondLst>
                              <p:cond delay="0"/>
                            </p:stCondLst>
                            <p:childTnLst>
                              <p:par>
                                <p:cTn id="71" presetID="24" presetClass="entr" presetSubtype="0"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to="" calcmode="lin" valueType="num">
                                      <p:cBhvr>
                                        <p:cTn id="73" dur="1" fill="hold"/>
                                        <p:tgtEl>
                                          <p:spTgt spid="18"/>
                                        </p:tgtEl>
                                        <p:attrNameLst>
                                          <p:attrName>style.visibility</p:attrName>
                                        </p:attrNameLst>
                                      </p:cBhvr>
                                    </p:anim>
                                  </p:childTnLst>
                                </p:cTn>
                              </p:par>
                            </p:childTnLst>
                          </p:cTn>
                        </p:par>
                      </p:childTnLst>
                    </p:cTn>
                  </p:par>
                  <p:par>
                    <p:cTn id="74" fill="hold">
                      <p:stCondLst>
                        <p:cond delay="indefinite"/>
                      </p:stCondLst>
                      <p:childTnLst>
                        <p:par>
                          <p:cTn id="75" fill="hold">
                            <p:stCondLst>
                              <p:cond delay="0"/>
                            </p:stCondLst>
                            <p:childTnLst>
                              <p:par>
                                <p:cTn id="76" presetID="24" presetClass="entr" presetSubtype="0"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 to="" calcmode="lin" valueType="num">
                                      <p:cBhvr>
                                        <p:cTn id="78" dur="1" fill="hold"/>
                                        <p:tgtEl>
                                          <p:spTgt spid="26"/>
                                        </p:tgtEl>
                                        <p:attrNameLst>
                                          <p:attrName>style.visibility</p:attrName>
                                        </p:attrNameLst>
                                      </p:cBhvr>
                                    </p:anim>
                                  </p:childTnLst>
                                </p:cTn>
                              </p:par>
                            </p:childTnLst>
                          </p:cTn>
                        </p:par>
                      </p:childTnLst>
                    </p:cTn>
                  </p:par>
                  <p:par>
                    <p:cTn id="79" fill="hold">
                      <p:stCondLst>
                        <p:cond delay="indefinite"/>
                      </p:stCondLst>
                      <p:childTnLst>
                        <p:par>
                          <p:cTn id="80" fill="hold">
                            <p:stCondLst>
                              <p:cond delay="0"/>
                            </p:stCondLst>
                            <p:childTnLst>
                              <p:par>
                                <p:cTn id="81" presetID="24" presetClass="entr" presetSubtype="0" fill="hold" nodeType="clickEffect">
                                  <p:stCondLst>
                                    <p:cond delay="0"/>
                                  </p:stCondLst>
                                  <p:childTnLst>
                                    <p:set>
                                      <p:cBhvr>
                                        <p:cTn id="82" dur="1" fill="hold">
                                          <p:stCondLst>
                                            <p:cond delay="0"/>
                                          </p:stCondLst>
                                        </p:cTn>
                                        <p:tgtEl>
                                          <p:spTgt spid="3"/>
                                        </p:tgtEl>
                                        <p:attrNameLst>
                                          <p:attrName>style.visibility</p:attrName>
                                        </p:attrNameLst>
                                      </p:cBhvr>
                                      <p:to>
                                        <p:strVal val="visible"/>
                                      </p:to>
                                    </p:set>
                                    <p:anim to="" calcmode="lin" valueType="num">
                                      <p:cBhvr>
                                        <p:cTn id="83" dur="1" fill="hold"/>
                                        <p:tgtEl>
                                          <p:spTgt spid="3"/>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animBg="1"/>
      <p:bldP spid="12" grpId="1" animBg="1"/>
      <p:bldP spid="14" grpId="0" animBg="1"/>
      <p:bldP spid="14" grpId="1" animBg="1"/>
      <p:bldP spid="18" grpId="0" animBg="1"/>
      <p:bldP spid="21" grpId="0" animBg="1"/>
      <p:bldP spid="26" grpId="0" animBg="1"/>
      <p:bldP spid="27" grpId="0" animBg="1"/>
      <p:bldP spid="2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2155" y="1920875"/>
            <a:ext cx="13166725" cy="4649470"/>
          </a:xfrm>
        </p:spPr>
        <p:txBody>
          <a:bodyPr vert="horz" wrap="square" lIns="130622" tIns="65311" rIns="130622" bIns="65311" anchor="t" anchorCtr="0"/>
          <a:lstStyle/>
          <a:p>
            <a:pPr marL="733425" indent="-733425">
              <a:buFontTx/>
              <a:buAutoNum type="arabicPeriod"/>
            </a:pPr>
            <a:r>
              <a:rPr b="1" i="1" dirty="0">
                <a:solidFill>
                  <a:srgbClr val="C00000"/>
                </a:solidFill>
                <a:latin typeface="Times New Roman" panose="02020603050405020304" pitchFamily="18" charset="0"/>
                <a:cs typeface="Times New Roman" panose="02020603050405020304" pitchFamily="18" charset="0"/>
              </a:rPr>
              <a:t>Quá trình chuyển hoá nitơ trong đất</a:t>
            </a:r>
          </a:p>
          <a:p>
            <a:pPr marL="733425" indent="-733425">
              <a:buFontTx/>
              <a:buAutoNum type="arabicPeriod"/>
            </a:pPr>
            <a:endParaRPr b="1" i="1" dirty="0">
              <a:solidFill>
                <a:srgbClr val="002060"/>
              </a:solidFill>
              <a:latin typeface="Times New Roman" panose="02020603050405020304" pitchFamily="18" charset="0"/>
              <a:cs typeface="Times New Roman" panose="02020603050405020304" pitchFamily="18" charset="0"/>
            </a:endParaRPr>
          </a:p>
          <a:p>
            <a:pPr marL="733425" indent="-733425">
              <a:buFontTx/>
              <a:buAutoNum type="arabicPeriod"/>
            </a:pPr>
            <a:endParaRPr b="1" i="1" dirty="0">
              <a:solidFill>
                <a:srgbClr val="002060"/>
              </a:solidFill>
              <a:latin typeface="Times New Roman" panose="02020603050405020304" pitchFamily="18" charset="0"/>
              <a:cs typeface="Times New Roman" panose="02020603050405020304" pitchFamily="18" charset="0"/>
            </a:endParaRPr>
          </a:p>
          <a:p>
            <a:pPr marL="733425" indent="-733425">
              <a:buFontTx/>
              <a:buAutoNum type="arabicPeriod"/>
            </a:pPr>
            <a:endParaRPr b="1" i="1" dirty="0">
              <a:solidFill>
                <a:srgbClr val="002060"/>
              </a:solidFill>
              <a:latin typeface="Times New Roman" panose="02020603050405020304" pitchFamily="18" charset="0"/>
              <a:cs typeface="Times New Roman" panose="02020603050405020304" pitchFamily="18" charset="0"/>
            </a:endParaRPr>
          </a:p>
          <a:p>
            <a:pPr marL="733425" indent="-733425">
              <a:buFontTx/>
              <a:buAutoNum type="arabicPeriod"/>
            </a:pPr>
            <a:endParaRPr b="1" i="1" dirty="0">
              <a:solidFill>
                <a:srgbClr val="002060"/>
              </a:solidFill>
              <a:latin typeface="Times New Roman" panose="02020603050405020304" pitchFamily="18" charset="0"/>
              <a:cs typeface="Times New Roman" panose="02020603050405020304" pitchFamily="18" charset="0"/>
            </a:endParaRPr>
          </a:p>
          <a:p>
            <a:pPr marL="0" indent="0">
              <a:buFontTx/>
              <a:buNone/>
            </a:pPr>
            <a:endParaRPr b="1" i="1" dirty="0">
              <a:solidFill>
                <a:srgbClr val="002060"/>
              </a:solidFill>
              <a:latin typeface="Times New Roman" panose="02020603050405020304" pitchFamily="18" charset="0"/>
              <a:cs typeface="Times New Roman" panose="02020603050405020304" pitchFamily="18" charset="0"/>
            </a:endParaRPr>
          </a:p>
          <a:p>
            <a:pPr marL="733425" indent="-733425">
              <a:buFontTx/>
              <a:buAutoNum type="arabicPeriod"/>
            </a:pPr>
            <a:endParaRPr b="1" i="1" dirty="0">
              <a:solidFill>
                <a:srgbClr val="002060"/>
              </a:solidFill>
              <a:latin typeface="Times New Roman" panose="02020603050405020304" pitchFamily="18" charset="0"/>
              <a:cs typeface="Times New Roman" panose="02020603050405020304" pitchFamily="18" charset="0"/>
            </a:endParaRPr>
          </a:p>
          <a:p>
            <a:pPr marL="733425" indent="-733425">
              <a:buFontTx/>
              <a:buAutoNum type="arabicPeriod"/>
            </a:pPr>
            <a:endParaRPr b="1" i="1" dirty="0">
              <a:solidFill>
                <a:srgbClr val="002060"/>
              </a:solidFill>
              <a:latin typeface="Times New Roman" panose="02020603050405020304" pitchFamily="18" charset="0"/>
              <a:cs typeface="Times New Roman" panose="02020603050405020304" pitchFamily="18" charset="0"/>
            </a:endParaRPr>
          </a:p>
          <a:p>
            <a:pPr marL="733425" indent="-733425">
              <a:buFontTx/>
              <a:buAutoNum type="arabicPeriod"/>
            </a:pPr>
            <a:endParaRPr b="1" i="1" dirty="0">
              <a:solidFill>
                <a:srgbClr val="002060"/>
              </a:solidFill>
              <a:latin typeface="Times New Roman" panose="02020603050405020304" pitchFamily="18" charset="0"/>
              <a:cs typeface="Times New Roman" panose="02020603050405020304" pitchFamily="18" charset="0"/>
            </a:endParaRPr>
          </a:p>
          <a:p>
            <a:pPr marL="733425" indent="-733425">
              <a:buNone/>
            </a:pPr>
            <a:endParaRPr b="1" i="1" dirty="0">
              <a:solidFill>
                <a:srgbClr val="002060"/>
              </a:solidFill>
              <a:latin typeface="Times New Roman" panose="02020603050405020304" pitchFamily="18" charset="0"/>
              <a:cs typeface="Times New Roman" panose="02020603050405020304" pitchFamily="18" charset="0"/>
            </a:endParaRPr>
          </a:p>
          <a:p>
            <a:pPr marL="733425" indent="-733425">
              <a:buNone/>
            </a:pPr>
            <a:endParaRPr b="1" i="1" dirty="0">
              <a:solidFill>
                <a:srgbClr val="002060"/>
              </a:solidFill>
              <a:latin typeface="Times New Roman" panose="02020603050405020304" pitchFamily="18" charset="0"/>
              <a:cs typeface="Times New Roman" panose="02020603050405020304" pitchFamily="18" charset="0"/>
            </a:endParaRPr>
          </a:p>
          <a:p>
            <a:pPr marL="733425" indent="-733425">
              <a:buNone/>
            </a:pPr>
            <a:endParaRPr b="1" i="1" dirty="0">
              <a:latin typeface="Times New Roman" panose="02020603050405020304" pitchFamily="18" charset="0"/>
              <a:ea typeface="Times New Roman" panose="02020603050405020304" pitchFamily="18" charset="0"/>
            </a:endParaRPr>
          </a:p>
        </p:txBody>
      </p:sp>
      <p:graphicFrame>
        <p:nvGraphicFramePr>
          <p:cNvPr id="5" name="Diagram 4"/>
          <p:cNvGraphicFramePr/>
          <p:nvPr/>
        </p:nvGraphicFramePr>
        <p:xfrm>
          <a:off x="487680" y="2926080"/>
          <a:ext cx="13533120" cy="292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a:spLocks noChangeArrowheads="1"/>
          </p:cNvSpPr>
          <p:nvPr/>
        </p:nvSpPr>
        <p:spPr bwMode="auto">
          <a:xfrm>
            <a:off x="121920" y="472441"/>
            <a:ext cx="14264640" cy="1360170"/>
          </a:xfrm>
          <a:prstGeom prst="rect">
            <a:avLst/>
          </a:prstGeom>
          <a:noFill/>
          <a:ln w="9525">
            <a:noFill/>
            <a:miter lim="800000"/>
          </a:ln>
        </p:spPr>
        <p:txBody>
          <a:bodyPr lIns="130622" tIns="65311" rIns="130622" bIns="6531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Times New Roman" panose="02020603050405020304" pitchFamily="18" charset="0"/>
                <a:ea typeface="+mn-ea"/>
                <a:cs typeface="Times New Roman" panose="02020603050405020304" pitchFamily="18" charset="0"/>
              </a:rPr>
              <a:t>II</a:t>
            </a:r>
            <a:r>
              <a:rPr kumimoji="0" lang="vi-VN" altLang="en-US" sz="4000" b="1" i="0" u="none" strike="noStrike" kern="1200" cap="none" spc="0" normalizeH="0" baseline="0" noProof="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Times New Roman" panose="02020603050405020304" pitchFamily="18" charset="0"/>
                <a:ea typeface="+mn-ea"/>
                <a:cs typeface="Times New Roman" panose="02020603050405020304" pitchFamily="18" charset="0"/>
              </a:rPr>
              <a:t>I. QUÁ TRÌNH CHUYỂN HÓA </a:t>
            </a:r>
            <a:r>
              <a:rPr lang="en-US" b="1" noProof="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cs typeface="Times New Roman" panose="02020603050405020304" pitchFamily="18" charset="0"/>
                <a:sym typeface="+mn-ea"/>
              </a:rPr>
              <a:t>NITƠ</a:t>
            </a:r>
            <a:r>
              <a:rPr lang="vi-VN" altLang="en-US" b="1" noProof="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cs typeface="Times New Roman" panose="02020603050405020304" pitchFamily="18" charset="0"/>
                <a:sym typeface="+mn-ea"/>
              </a:rPr>
              <a:t> TRONG ĐẤT VÀ CỐ ĐỊNH </a:t>
            </a:r>
            <a:r>
              <a:rPr lang="en-US" b="1" noProof="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cs typeface="Times New Roman" panose="02020603050405020304" pitchFamily="18" charset="0"/>
                <a:sym typeface="+mn-ea"/>
              </a:rPr>
              <a:t>NITƠ</a:t>
            </a:r>
            <a:endParaRPr kumimoji="0" lang="vi-VN" altLang="en-US" sz="4000" b="1" i="0" u="none" strike="noStrike" kern="1200" cap="none" spc="0" normalizeH="0" baseline="0" noProof="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strVal val="#ppt_w+.3"/>
                                          </p:val>
                                        </p:tav>
                                        <p:tav tm="100000">
                                          <p:val>
                                            <p:strVal val="#ppt_w"/>
                                          </p:val>
                                        </p:tav>
                                      </p:tavLst>
                                    </p:anim>
                                    <p:anim calcmode="lin" valueType="num">
                                      <p:cBhvr>
                                        <p:cTn id="19" dur="500" fill="hold"/>
                                        <p:tgtEl>
                                          <p:spTgt spid="6"/>
                                        </p:tgtEl>
                                        <p:attrNameLst>
                                          <p:attrName>ppt_h</p:attrName>
                                        </p:attrNameLst>
                                      </p:cBhvr>
                                      <p:tavLst>
                                        <p:tav tm="0">
                                          <p:val>
                                            <p:strVal val="#ppt_h"/>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vert="horz" wrap="square" lIns="130622" tIns="65311" rIns="130622" bIns="65311" anchor="ctr" anchorCtr="0"/>
          <a:lstStyle/>
          <a:p>
            <a:pPr>
              <a:buNone/>
            </a:pPr>
            <a:endParaRPr dirty="0"/>
          </a:p>
        </p:txBody>
      </p:sp>
      <p:pic>
        <p:nvPicPr>
          <p:cNvPr id="6" name="Picture 4" descr="Untitled-1 copy"/>
          <p:cNvPicPr>
            <a:picLocks noGrp="1" noChangeAspect="1"/>
          </p:cNvPicPr>
          <p:nvPr>
            <p:ph idx="1"/>
          </p:nvPr>
        </p:nvPicPr>
        <p:blipFill>
          <a:blip r:embed="rId2"/>
          <a:srcRect/>
          <a:stretch>
            <a:fillRect/>
          </a:stretch>
        </p:blipFill>
        <p:spPr>
          <a:xfrm>
            <a:off x="0" y="0"/>
            <a:ext cx="14630400" cy="7497763"/>
          </a:xfrm>
          <a:ln w="57150">
            <a:solidFill>
              <a:srgbClr val="000000">
                <a:alpha val="100000"/>
              </a:srgbClr>
            </a:solidFill>
            <a:miter/>
          </a:ln>
        </p:spPr>
      </p:pic>
      <p:sp>
        <p:nvSpPr>
          <p:cNvPr id="8" name="Rectangle 7"/>
          <p:cNvSpPr/>
          <p:nvPr/>
        </p:nvSpPr>
        <p:spPr>
          <a:xfrm>
            <a:off x="1096963" y="7407275"/>
            <a:ext cx="12069763" cy="82232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130622" tIns="65311" rIns="130622" bIns="65311" rtlCol="0"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2300" dirty="0">
                <a:latin typeface="Times New Roman" panose="02020603050405020304" pitchFamily="18" charset="0"/>
                <a:cs typeface="Times New Roman" panose="02020603050405020304" pitchFamily="18" charset="0"/>
              </a:rPr>
              <a:t>Hình 6.1: sự phụ thuộc về mặt dinh dưỡng của cây v</a:t>
            </a:r>
            <a:r>
              <a:rPr sz="2300" dirty="0">
                <a:latin typeface="Times New Roman" panose="02020603050405020304" pitchFamily="18" charset="0"/>
                <a:ea typeface="Times New Roman" panose="02020603050405020304" pitchFamily="18" charset="0"/>
              </a:rPr>
              <a:t>à</a:t>
            </a:r>
            <a:r>
              <a:rPr sz="2300" dirty="0">
                <a:latin typeface="Times New Roman" panose="02020603050405020304" pitchFamily="18" charset="0"/>
                <a:cs typeface="Times New Roman" panose="02020603050405020304" pitchFamily="18" charset="0"/>
              </a:rPr>
              <a:t>o hoạt động của vi sinh vật đất</a:t>
            </a:r>
            <a:endParaRPr sz="2300" dirty="0">
              <a:latin typeface="Times New Roman" panose="02020603050405020304" pitchFamily="18" charset="0"/>
              <a:ea typeface="Times New Roman" panose="02020603050405020304" pitchFamily="18" charset="0"/>
            </a:endParaRPr>
          </a:p>
        </p:txBody>
      </p:sp>
      <p:sp>
        <p:nvSpPr>
          <p:cNvPr id="9" name="Rounded Rectangle 8"/>
          <p:cNvSpPr/>
          <p:nvPr/>
        </p:nvSpPr>
        <p:spPr>
          <a:xfrm>
            <a:off x="2560638" y="1736725"/>
            <a:ext cx="4754563" cy="2835275"/>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2803525" y="6492875"/>
            <a:ext cx="2317750" cy="547688"/>
          </a:xfrm>
          <a:prstGeom prst="rect">
            <a:avLst/>
          </a:prstGeom>
        </p:spPr>
        <p:style>
          <a:lnRef idx="2">
            <a:schemeClr val="dk1"/>
          </a:lnRef>
          <a:fillRef idx="1">
            <a:schemeClr val="lt1"/>
          </a:fillRef>
          <a:effectRef idx="0">
            <a:schemeClr val="dk1"/>
          </a:effectRef>
          <a:fontRef idx="minor">
            <a:schemeClr val="dk1"/>
          </a:fontRef>
        </p:style>
        <p:txBody>
          <a:bodyPr lIns="130622" tIns="65311" rIns="130622" bIns="65311" rtlCol="0"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b="1" dirty="0">
                <a:solidFill>
                  <a:srgbClr val="000000"/>
                </a:solidFill>
                <a:latin typeface="Times New Roman" panose="02020603050405020304" pitchFamily="18" charset="0"/>
                <a:cs typeface="Times New Roman" panose="02020603050405020304" pitchFamily="18" charset="0"/>
              </a:rPr>
              <a:t>Chất hữu cơ</a:t>
            </a:r>
            <a:endParaRPr b="1" dirty="0">
              <a:solidFill>
                <a:srgbClr val="000000"/>
              </a:solidFill>
              <a:latin typeface="Times New Roman" panose="02020603050405020304" pitchFamily="18" charset="0"/>
              <a:ea typeface="Times New Roman" panose="02020603050405020304" pitchFamily="18" charset="0"/>
            </a:endParaRPr>
          </a:p>
        </p:txBody>
      </p:sp>
      <p:sp>
        <p:nvSpPr>
          <p:cNvPr id="12" name="Left Arrow 11"/>
          <p:cNvSpPr/>
          <p:nvPr/>
        </p:nvSpPr>
        <p:spPr>
          <a:xfrm rot="1418011">
            <a:off x="5002213" y="5249863"/>
            <a:ext cx="2441575" cy="1309688"/>
          </a:xfrm>
          <a:prstGeom prst="lef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130622" tIns="65311" rIns="130622" bIns="65311"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VK </a:t>
            </a:r>
            <a:r>
              <a:rPr kumimoji="0" lang="en-US" sz="4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amôn</a:t>
            </a:r>
            <a:r>
              <a:rPr kumimoji="0" lang="en-US" sz="4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hoá</a:t>
            </a:r>
            <a:endParaRPr kumimoji="0" 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4" name="Left Arrow 13"/>
          <p:cNvSpPr/>
          <p:nvPr/>
        </p:nvSpPr>
        <p:spPr>
          <a:xfrm rot="3083660">
            <a:off x="9323388" y="4779963"/>
            <a:ext cx="2012950" cy="1828800"/>
          </a:xfrm>
          <a:prstGeom prst="leftArrow">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130622" tIns="65311" rIns="130622" bIns="65311"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VK </a:t>
            </a:r>
            <a:r>
              <a:rPr kumimoji="0" lang="en-US" sz="4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nitrat</a:t>
            </a:r>
            <a:r>
              <a:rPr kumimoji="0" lang="en-US" sz="40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smtClean="0">
                <a:ln>
                  <a:noFill/>
                </a:ln>
                <a:solidFill>
                  <a:schemeClr val="tx1"/>
                </a:solidFill>
                <a:effectLst/>
                <a:uLnTx/>
                <a:uFillTx/>
                <a:latin typeface="Times New Roman" panose="02020603050405020304" pitchFamily="18" charset="0"/>
                <a:ea typeface="+mn-ea"/>
                <a:cs typeface="Times New Roman" panose="02020603050405020304" pitchFamily="18" charset="0"/>
              </a:rPr>
              <a:t>hoá</a:t>
            </a:r>
            <a:endParaRPr kumimoji="0" lang="en-US" sz="40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5" name="Oval 14"/>
          <p:cNvSpPr/>
          <p:nvPr/>
        </p:nvSpPr>
        <p:spPr>
          <a:xfrm>
            <a:off x="7315200" y="4206875"/>
            <a:ext cx="1706563" cy="1096963"/>
          </a:xfrm>
          <a:prstGeom prst="ellipse">
            <a:avLst/>
          </a:prstGeom>
        </p:spPr>
        <p:style>
          <a:lnRef idx="1">
            <a:schemeClr val="accent6"/>
          </a:lnRef>
          <a:fillRef idx="3">
            <a:schemeClr val="accent6"/>
          </a:fillRef>
          <a:effectRef idx="2">
            <a:schemeClr val="accent6"/>
          </a:effectRef>
          <a:fontRef idx="minor">
            <a:schemeClr val="lt1"/>
          </a:fontRef>
        </p:style>
        <p:txBody>
          <a:bodyPr lIns="130622" tIns="65311" rIns="130622" bIns="65311"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9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NH</a:t>
            </a:r>
            <a:r>
              <a:rPr kumimoji="0" lang="en-US" sz="2900" b="1" i="0" u="none" strike="noStrike" kern="1200" cap="none" spc="0" normalizeH="0" baseline="-2500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4</a:t>
            </a:r>
            <a:r>
              <a:rPr kumimoji="0" lang="en-US" sz="2900" b="1" i="0" u="none" strike="noStrike" kern="1200" cap="none" spc="0" normalizeH="0" baseline="3000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en-US" sz="2900" b="1" i="0" u="none" strike="noStrike" kern="1200" cap="none" spc="0" normalizeH="0" baseline="3000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6" name="Oval 15"/>
          <p:cNvSpPr/>
          <p:nvPr/>
        </p:nvSpPr>
        <p:spPr>
          <a:xfrm>
            <a:off x="10850563" y="3932238"/>
            <a:ext cx="1706563" cy="1096963"/>
          </a:xfrm>
          <a:prstGeom prst="ellipse">
            <a:avLst/>
          </a:prstGeom>
        </p:spPr>
        <p:style>
          <a:lnRef idx="1">
            <a:schemeClr val="accent6"/>
          </a:lnRef>
          <a:fillRef idx="3">
            <a:schemeClr val="accent6"/>
          </a:fillRef>
          <a:effectRef idx="2">
            <a:schemeClr val="accent6"/>
          </a:effectRef>
          <a:fontRef idx="minor">
            <a:schemeClr val="lt1"/>
          </a:fontRef>
        </p:style>
        <p:txBody>
          <a:bodyPr lIns="130622" tIns="65311" rIns="130622" bIns="65311"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900" b="1" i="0"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NO</a:t>
            </a:r>
            <a:r>
              <a:rPr kumimoji="0" lang="en-US" sz="2900" b="1" i="0" u="none" strike="noStrike" kern="1200" cap="none" spc="0" normalizeH="0" baseline="-2500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3</a:t>
            </a:r>
            <a:r>
              <a:rPr kumimoji="0" lang="en-US" sz="2900" b="1" i="0" u="none" strike="noStrike" kern="1200" cap="none" spc="0" normalizeH="0" baseline="3000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rPr>
              <a:t>-</a:t>
            </a:r>
            <a:endParaRPr kumimoji="0" lang="en-US" sz="2900" b="1" i="0" u="none" strike="noStrike" kern="1200" cap="none" spc="0" normalizeH="0" baseline="3000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7" name="Rounded Rectangle 16"/>
          <p:cNvSpPr/>
          <p:nvPr/>
        </p:nvSpPr>
        <p:spPr>
          <a:xfrm>
            <a:off x="9021763" y="1006475"/>
            <a:ext cx="2805113" cy="2559050"/>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dirty="0">
              <a:ln>
                <a:solidFill>
                  <a:schemeClr val="accent5">
                    <a:lumMod val="20000"/>
                    <a:lumOff val="80000"/>
                  </a:schemeClr>
                </a:solidFill>
              </a:ln>
              <a:solidFill>
                <a:schemeClr val="accent5">
                  <a:lumMod val="20000"/>
                  <a:lumOff val="80000"/>
                </a:schemeClr>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grpId="1" nodeType="clickEffect">
                                  <p:stCondLst>
                                    <p:cond delay="0"/>
                                  </p:stCondLst>
                                  <p:childTnLst>
                                    <p:animMotion origin="layout" path="M 0.05833 0.02987 C 0.08333 0.04954 0.10833 0.06922 0.11892 0.0176 C 0.12951 -0.03402 0.12135 -0.22546 0.12205 -0.27939 C 0.12274 -0.33333 0.12309 -0.31944 0.12344 -0.30555 " pathEditMode="relative" rAng="0" ptsTypes="aaaA">
                                      <p:cBhvr>
                                        <p:cTn id="59" dur="3000" fill="hold"/>
                                        <p:tgtEl>
                                          <p:spTgt spid="16"/>
                                        </p:tgtEl>
                                        <p:attrNameLst>
                                          <p:attrName>ppt_x</p:attrName>
                                          <p:attrName>ppt_y</p:attrName>
                                        </p:attrNameLst>
                                      </p:cBhvr>
                                      <p:rCtr x="3600" y="-16200"/>
                                    </p:animMotion>
                                  </p:child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grpId="1" nodeType="clickEffect">
                                  <p:stCondLst>
                                    <p:cond delay="0"/>
                                  </p:stCondLst>
                                  <p:childTnLst>
                                    <p:animMotion origin="layout" path="M -3.33333E-6 2.22222E-6 C -0.00885 -0.04051 -0.01753 -0.08102 0.00486 -0.11019 C 0.02743 -0.13889 0.08716 -0.15556 0.13664 -0.17315 C 0.18594 -0.18959 0.26893 -0.16204 0.3007 -0.21158 C 0.33334 -0.25996 0.32309 -0.42431 0.32848 -0.46551 " pathEditMode="relative" rAng="0" ptsTypes="aaaaA">
                                      <p:cBhvr>
                                        <p:cTn id="63" dur="3000" fill="hold"/>
                                        <p:tgtEl>
                                          <p:spTgt spid="15"/>
                                        </p:tgtEl>
                                        <p:attrNameLst>
                                          <p:attrName>ppt_x</p:attrName>
                                          <p:attrName>ppt_y</p:attrName>
                                        </p:attrNameLst>
                                      </p:cBhvr>
                                      <p:rCtr x="15800" y="-23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4" grpId="0" animBg="1"/>
      <p:bldP spid="15" grpId="0" animBg="1"/>
      <p:bldP spid="15" grpId="1" animBg="1"/>
      <p:bldP spid="16" grpId="0" animBg="1"/>
      <p:bldP spid="16" grpId="1"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2" descr="Book-09-june"/>
          <p:cNvPicPr>
            <a:picLocks noChangeAspect="1"/>
          </p:cNvPicPr>
          <p:nvPr/>
        </p:nvPicPr>
        <p:blipFill>
          <a:blip r:embed="rId2"/>
          <a:stretch>
            <a:fillRect/>
          </a:stretch>
        </p:blipFill>
        <p:spPr>
          <a:xfrm>
            <a:off x="609600" y="274638"/>
            <a:ext cx="2316163" cy="1743075"/>
          </a:xfrm>
          <a:prstGeom prst="rect">
            <a:avLst/>
          </a:prstGeom>
          <a:noFill/>
          <a:ln w="9525">
            <a:noFill/>
          </a:ln>
        </p:spPr>
      </p:pic>
      <p:graphicFrame>
        <p:nvGraphicFramePr>
          <p:cNvPr id="7" name="Diagram 6"/>
          <p:cNvGraphicFramePr/>
          <p:nvPr/>
        </p:nvGraphicFramePr>
        <p:xfrm>
          <a:off x="0" y="1676400"/>
          <a:ext cx="14630399"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7"/>
          <p:cNvSpPr>
            <a:spLocks noGrp="1"/>
          </p:cNvSpPr>
          <p:nvPr>
            <p:ph type="title"/>
          </p:nvPr>
        </p:nvSpPr>
        <p:spPr>
          <a:xfrm>
            <a:off x="2925763" y="365125"/>
            <a:ext cx="11339513" cy="1371600"/>
          </a:xfrm>
        </p:spPr>
        <p:txBody>
          <a:bodyPr vert="horz" wrap="square" lIns="130622" tIns="65311" rIns="130622" bIns="65311" numCol="1" anchor="ctr" anchorCtr="0" compatLnSpc="1"/>
          <a:lstStyle/>
          <a:p>
            <a:pPr>
              <a:buNone/>
            </a:pPr>
            <a:r>
              <a:rPr sz="5700" b="1" dirty="0">
                <a:latin typeface="Times New Roman" panose="02020603050405020304" pitchFamily="18" charset="0"/>
                <a:cs typeface="Times New Roman" panose="02020603050405020304" pitchFamily="18" charset="0"/>
              </a:rPr>
              <a:t>- Quá trình chuyển hoá nitơ trong đất nhờ các vi khuẩn:</a:t>
            </a:r>
            <a:endParaRPr sz="5700"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6"/>
          <p:cNvGrpSpPr/>
          <p:nvPr/>
        </p:nvGrpSpPr>
        <p:grpSpPr>
          <a:xfrm>
            <a:off x="0" y="0"/>
            <a:ext cx="14630400" cy="6492875"/>
            <a:chOff x="0" y="1447800"/>
            <a:chExt cx="9144000" cy="5410200"/>
          </a:xfrm>
        </p:grpSpPr>
        <p:pic>
          <p:nvPicPr>
            <p:cNvPr id="15367" name="Picture 4" descr="Untitled-1 copy"/>
            <p:cNvPicPr>
              <a:picLocks noChangeAspect="1"/>
            </p:cNvPicPr>
            <p:nvPr/>
          </p:nvPicPr>
          <p:blipFill>
            <a:blip r:embed="rId2"/>
            <a:stretch>
              <a:fillRect/>
            </a:stretch>
          </p:blipFill>
          <p:spPr>
            <a:xfrm>
              <a:off x="0" y="1447800"/>
              <a:ext cx="9144000" cy="5410200"/>
            </a:xfrm>
            <a:prstGeom prst="rect">
              <a:avLst/>
            </a:prstGeom>
            <a:noFill/>
            <a:ln w="57150" cap="flat" cmpd="sng">
              <a:solidFill>
                <a:srgbClr val="000000"/>
              </a:solidFill>
              <a:prstDash val="solid"/>
              <a:miter/>
              <a:headEnd type="none" w="med" len="med"/>
              <a:tailEnd type="none" w="med" len="med"/>
            </a:ln>
          </p:spPr>
        </p:pic>
        <p:sp>
          <p:nvSpPr>
            <p:cNvPr id="15" name="Rectangle 14"/>
            <p:cNvSpPr/>
            <p:nvPr/>
          </p:nvSpPr>
          <p:spPr>
            <a:xfrm>
              <a:off x="1676400" y="2743200"/>
              <a:ext cx="2895600" cy="1981200"/>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schemeClr val="lt1"/>
                </a:solidFill>
                <a:effectLst/>
                <a:uLnTx/>
                <a:uFillTx/>
                <a:latin typeface="+mn-lt"/>
                <a:ea typeface="+mn-ea"/>
                <a:cs typeface="+mn-cs"/>
              </a:endParaRPr>
            </a:p>
          </p:txBody>
        </p:sp>
      </p:grpSp>
      <p:sp>
        <p:nvSpPr>
          <p:cNvPr id="16" name="Title 15"/>
          <p:cNvSpPr>
            <a:spLocks noGrp="1"/>
          </p:cNvSpPr>
          <p:nvPr>
            <p:ph type="ctrTitle"/>
          </p:nvPr>
        </p:nvSpPr>
        <p:spPr>
          <a:xfrm>
            <a:off x="974725" y="6465888"/>
            <a:ext cx="12558713" cy="1763712"/>
          </a:xfrm>
        </p:spPr>
        <p:txBody>
          <a:bodyPr vert="horz" wrap="square" lIns="130622" tIns="65311" rIns="130622" bIns="65311" anchor="ctr" anchorCtr="0"/>
          <a:lstStyle/>
          <a:p>
            <a:pPr>
              <a:buClrTx/>
              <a:buSzTx/>
              <a:buFontTx/>
              <a:buNone/>
            </a:pPr>
            <a:r>
              <a:rPr b="1" dirty="0">
                <a:latin typeface="Times New Roman" panose="02020603050405020304" pitchFamily="18" charset="0"/>
                <a:cs typeface="Times New Roman" panose="02020603050405020304" pitchFamily="18" charset="0"/>
              </a:rPr>
              <a:t>NO</a:t>
            </a:r>
            <a:r>
              <a:rPr b="1" baseline="-25000" dirty="0">
                <a:latin typeface="Times New Roman" panose="02020603050405020304" pitchFamily="18" charset="0"/>
                <a:cs typeface="Times New Roman" panose="02020603050405020304" pitchFamily="18" charset="0"/>
              </a:rPr>
              <a:t>3</a:t>
            </a:r>
            <a:r>
              <a:rPr b="1" baseline="30000" dirty="0">
                <a:latin typeface="Times New Roman" panose="02020603050405020304" pitchFamily="18" charset="0"/>
                <a:cs typeface="Times New Roman" panose="02020603050405020304" pitchFamily="18" charset="0"/>
              </a:rPr>
              <a:t>-</a:t>
            </a:r>
            <a:r>
              <a:rPr b="1" dirty="0">
                <a:latin typeface="Times New Roman" panose="02020603050405020304" pitchFamily="18" charset="0"/>
                <a:cs typeface="Times New Roman" panose="02020603050405020304" pitchFamily="18" charset="0"/>
              </a:rPr>
              <a:t>                                 </a:t>
            </a:r>
            <a:r>
              <a:rPr b="1" dirty="0">
                <a:latin typeface="Times New Roman" panose="02020603050405020304" pitchFamily="18" charset="0"/>
                <a:cs typeface="Times New Roman" panose="02020603050405020304" pitchFamily="18" charset="0"/>
                <a:sym typeface="Wingdings 3" pitchFamily="18" charset="2"/>
              </a:rPr>
              <a:t>N</a:t>
            </a:r>
            <a:r>
              <a:rPr b="1" baseline="-25000" dirty="0">
                <a:latin typeface="Times New Roman" panose="02020603050405020304" pitchFamily="18" charset="0"/>
                <a:cs typeface="Times New Roman" panose="02020603050405020304" pitchFamily="18" charset="0"/>
                <a:sym typeface="Wingdings 3" pitchFamily="18" charset="2"/>
              </a:rPr>
              <a:t>2</a:t>
            </a:r>
            <a:endParaRPr b="1" baseline="-25000" dirty="0">
              <a:latin typeface="Times New Roman" panose="02020603050405020304" pitchFamily="18" charset="0"/>
              <a:ea typeface="Times New Roman" panose="02020603050405020304" pitchFamily="18" charset="0"/>
            </a:endParaRPr>
          </a:p>
        </p:txBody>
      </p:sp>
      <p:sp>
        <p:nvSpPr>
          <p:cNvPr id="9" name="Subtitle 8"/>
          <p:cNvSpPr>
            <a:spLocks noGrp="1"/>
          </p:cNvSpPr>
          <p:nvPr>
            <p:ph type="subTitle" idx="1"/>
          </p:nvPr>
        </p:nvSpPr>
        <p:spPr>
          <a:xfrm>
            <a:off x="1341438" y="6765925"/>
            <a:ext cx="11460162" cy="1281113"/>
          </a:xfrm>
        </p:spPr>
        <p:txBody>
          <a:bodyPr vert="horz" wrap="square" lIns="130622" tIns="65311" rIns="130622" bIns="65311" anchor="t" anchorCtr="0"/>
          <a:lstStyle/>
          <a:p>
            <a:pPr>
              <a:buClrTx/>
              <a:buSzTx/>
              <a:buFontTx/>
            </a:pPr>
            <a:r>
              <a:rPr b="1" dirty="0">
                <a:latin typeface="Times New Roman" panose="02020603050405020304" pitchFamily="18" charset="0"/>
                <a:ea typeface="+mn-ea"/>
                <a:cs typeface="Times New Roman" panose="02020603050405020304" pitchFamily="18" charset="0"/>
              </a:rPr>
              <a:t>L</a:t>
            </a:r>
            <a:r>
              <a:rPr b="1" dirty="0">
                <a:latin typeface="Times New Roman" panose="02020603050405020304" pitchFamily="18" charset="0"/>
                <a:ea typeface="Times New Roman" panose="02020603050405020304" pitchFamily="18" charset="0"/>
                <a:cs typeface="+mn-cs"/>
              </a:rPr>
              <a:t>à</a:t>
            </a:r>
            <a:r>
              <a:rPr b="1" dirty="0">
                <a:latin typeface="Times New Roman" panose="02020603050405020304" pitchFamily="18" charset="0"/>
                <a:ea typeface="+mn-ea"/>
                <a:cs typeface="Times New Roman" panose="02020603050405020304" pitchFamily="18" charset="0"/>
              </a:rPr>
              <a:t>m thế n</a:t>
            </a:r>
            <a:r>
              <a:rPr b="1" dirty="0">
                <a:latin typeface="Times New Roman" panose="02020603050405020304" pitchFamily="18" charset="0"/>
                <a:ea typeface="Times New Roman" panose="02020603050405020304" pitchFamily="18" charset="0"/>
                <a:cs typeface="+mn-cs"/>
              </a:rPr>
              <a:t>à</a:t>
            </a:r>
            <a:r>
              <a:rPr b="1" dirty="0">
                <a:latin typeface="Times New Roman" panose="02020603050405020304" pitchFamily="18" charset="0"/>
                <a:ea typeface="+mn-ea"/>
                <a:cs typeface="Times New Roman" panose="02020603050405020304" pitchFamily="18" charset="0"/>
              </a:rPr>
              <a:t>o để ngăn chặn sự mất nitơ?</a:t>
            </a:r>
            <a:endParaRPr b="1" dirty="0">
              <a:latin typeface="Times New Roman" panose="02020603050405020304" pitchFamily="18" charset="0"/>
              <a:ea typeface="Times New Roman" panose="02020603050405020304" pitchFamily="18" charset="0"/>
              <a:cs typeface="+mn-cs"/>
            </a:endParaRPr>
          </a:p>
        </p:txBody>
      </p:sp>
      <p:sp>
        <p:nvSpPr>
          <p:cNvPr id="6" name="Oval 5"/>
          <p:cNvSpPr/>
          <p:nvPr/>
        </p:nvSpPr>
        <p:spPr>
          <a:xfrm>
            <a:off x="10363200" y="731838"/>
            <a:ext cx="1584325" cy="3748088"/>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lIns="130622" tIns="65311" rIns="130622" bIns="65311"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schemeClr val="dk1"/>
              </a:solidFill>
              <a:effectLst/>
              <a:uLnTx/>
              <a:uFillTx/>
              <a:latin typeface="+mn-lt"/>
              <a:ea typeface="+mn-ea"/>
              <a:cs typeface="+mn-cs"/>
            </a:endParaRPr>
          </a:p>
        </p:txBody>
      </p:sp>
      <p:sp>
        <p:nvSpPr>
          <p:cNvPr id="8" name="Right Arrow 7"/>
          <p:cNvSpPr/>
          <p:nvPr/>
        </p:nvSpPr>
        <p:spPr>
          <a:xfrm>
            <a:off x="4632325" y="6583363"/>
            <a:ext cx="6584950" cy="1281113"/>
          </a:xfrm>
          <a:prstGeom prst="rightArrow">
            <a:avLst/>
          </a:prstGeom>
        </p:spPr>
        <p:style>
          <a:lnRef idx="1">
            <a:schemeClr val="accent2"/>
          </a:lnRef>
          <a:fillRef idx="2">
            <a:schemeClr val="accent2"/>
          </a:fillRef>
          <a:effectRef idx="1">
            <a:schemeClr val="accent2"/>
          </a:effectRef>
          <a:fontRef idx="minor">
            <a:schemeClr val="dk1"/>
          </a:fontRef>
        </p:style>
        <p:txBody>
          <a:bodyPr lIns="130622" tIns="65311" rIns="130622" bIns="65311" rtlCol="0"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b="1" dirty="0">
                <a:latin typeface="Times New Roman" panose="02020603050405020304" pitchFamily="18" charset="0"/>
                <a:cs typeface="Times New Roman" panose="02020603050405020304" pitchFamily="18" charset="0"/>
              </a:rPr>
              <a:t>Vi sinh khuẩn phản nitrat hoá</a:t>
            </a:r>
            <a:endParaRPr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6"/>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9" grpId="0" build="p"/>
      <p:bldP spid="6" grpId="0"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974725" y="457200"/>
            <a:ext cx="13168313" cy="1371600"/>
          </a:xfrm>
        </p:spPr>
        <p:txBody>
          <a:bodyPr vert="horz" wrap="square" lIns="130622" tIns="65311" rIns="130622" bIns="65311" numCol="1" anchor="ctr" anchorCtr="0" compatLnSpc="1"/>
          <a:lstStyle/>
          <a:p>
            <a:pPr>
              <a:buNone/>
            </a:pPr>
            <a:r>
              <a:rPr sz="5700" b="1" i="1" dirty="0">
                <a:solidFill>
                  <a:srgbClr val="C00000"/>
                </a:solidFill>
                <a:latin typeface="Times New Roman" panose="02020603050405020304" pitchFamily="18" charset="0"/>
                <a:cs typeface="Times New Roman" panose="02020603050405020304" pitchFamily="18" charset="0"/>
              </a:rPr>
              <a:t>2. Quá trình cố định nitơ phân tử</a:t>
            </a:r>
            <a:r>
              <a:rPr sz="5700" b="1" i="1" dirty="0">
                <a:solidFill>
                  <a:srgbClr val="002060"/>
                </a:solidFill>
                <a:latin typeface="Times New Roman" panose="02020603050405020304" pitchFamily="18" charset="0"/>
                <a:cs typeface="Times New Roman" panose="02020603050405020304" pitchFamily="18" charset="0"/>
              </a:rPr>
              <a:t/>
            </a:r>
            <a:br>
              <a:rPr sz="5700" b="1" i="1" dirty="0">
                <a:solidFill>
                  <a:srgbClr val="002060"/>
                </a:solidFill>
                <a:latin typeface="Times New Roman" panose="02020603050405020304" pitchFamily="18" charset="0"/>
                <a:cs typeface="Times New Roman" panose="02020603050405020304" pitchFamily="18" charset="0"/>
              </a:rPr>
            </a:br>
            <a:r>
              <a:rPr sz="4600" b="1" i="1" dirty="0">
                <a:solidFill>
                  <a:srgbClr val="002060"/>
                </a:solidFill>
                <a:latin typeface="Times New Roman" panose="02020603050405020304" pitchFamily="18" charset="0"/>
                <a:cs typeface="Times New Roman" panose="02020603050405020304" pitchFamily="18" charset="0"/>
              </a:rPr>
              <a:t>? </a:t>
            </a:r>
            <a:r>
              <a:rPr sz="4600" b="1" dirty="0">
                <a:latin typeface="Times New Roman" panose="02020603050405020304" pitchFamily="18" charset="0"/>
                <a:cs typeface="Times New Roman" panose="02020603050405020304" pitchFamily="18" charset="0"/>
              </a:rPr>
              <a:t>Quan sát hình v</a:t>
            </a:r>
            <a:r>
              <a:rPr sz="4600" b="1" dirty="0">
                <a:latin typeface="Times New Roman" panose="02020603050405020304" pitchFamily="18" charset="0"/>
                <a:ea typeface="Times New Roman" panose="02020603050405020304" pitchFamily="18" charset="0"/>
              </a:rPr>
              <a:t>à</a:t>
            </a:r>
            <a:r>
              <a:rPr sz="4600" b="1" dirty="0">
                <a:latin typeface="Times New Roman" panose="02020603050405020304" pitchFamily="18" charset="0"/>
                <a:cs typeface="Times New Roman" panose="02020603050405020304" pitchFamily="18" charset="0"/>
              </a:rPr>
              <a:t> cho chỉ ra con đường cố định nitơ v</a:t>
            </a:r>
            <a:r>
              <a:rPr sz="4600" b="1" dirty="0">
                <a:latin typeface="Times New Roman" panose="02020603050405020304" pitchFamily="18" charset="0"/>
                <a:ea typeface="Times New Roman" panose="02020603050405020304" pitchFamily="18" charset="0"/>
              </a:rPr>
              <a:t>à</a:t>
            </a:r>
            <a:r>
              <a:rPr sz="4600" b="1" dirty="0">
                <a:latin typeface="Times New Roman" panose="02020603050405020304" pitchFamily="18" charset="0"/>
                <a:cs typeface="Times New Roman" panose="02020603050405020304" pitchFamily="18" charset="0"/>
              </a:rPr>
              <a:t> sản phẩm của nó?</a:t>
            </a:r>
            <a:endParaRPr sz="5700" b="1" dirty="0">
              <a:latin typeface="Times New Roman" panose="02020603050405020304" pitchFamily="18" charset="0"/>
              <a:ea typeface="Times New Roman" panose="02020603050405020304" pitchFamily="18" charset="0"/>
            </a:endParaRPr>
          </a:p>
        </p:txBody>
      </p:sp>
      <p:grpSp>
        <p:nvGrpSpPr>
          <p:cNvPr id="4" name="Content Placeholder 3"/>
          <p:cNvGrpSpPr>
            <a:grpSpLocks noGrp="1"/>
          </p:cNvGrpSpPr>
          <p:nvPr/>
        </p:nvGrpSpPr>
        <p:grpSpPr>
          <a:xfrm>
            <a:off x="487363" y="2798763"/>
            <a:ext cx="13655675" cy="5430837"/>
            <a:chOff x="0" y="1447801"/>
            <a:chExt cx="9144000" cy="5410201"/>
          </a:xfrm>
        </p:grpSpPr>
        <p:pic>
          <p:nvPicPr>
            <p:cNvPr id="16393" name="Picture 4" descr="Untitled-1 copy"/>
            <p:cNvPicPr>
              <a:picLocks noChangeAspect="1"/>
            </p:cNvPicPr>
            <p:nvPr/>
          </p:nvPicPr>
          <p:blipFill>
            <a:blip r:embed="rId2"/>
            <a:stretch>
              <a:fillRect/>
            </a:stretch>
          </p:blipFill>
          <p:spPr>
            <a:xfrm>
              <a:off x="0" y="1447801"/>
              <a:ext cx="9144000" cy="5410201"/>
            </a:xfrm>
            <a:prstGeom prst="rect">
              <a:avLst/>
            </a:prstGeom>
            <a:noFill/>
            <a:ln w="57150" cap="flat" cmpd="sng">
              <a:solidFill>
                <a:srgbClr val="000000"/>
              </a:solidFill>
              <a:prstDash val="solid"/>
              <a:miter/>
              <a:headEnd type="none" w="med" len="med"/>
              <a:tailEnd type="none" w="med" len="med"/>
            </a:ln>
          </p:spPr>
        </p:pic>
        <p:sp>
          <p:nvSpPr>
            <p:cNvPr id="6" name="Rectangle 5"/>
            <p:cNvSpPr/>
            <p:nvPr/>
          </p:nvSpPr>
          <p:spPr>
            <a:xfrm>
              <a:off x="1439333" y="4909115"/>
              <a:ext cx="3132667" cy="1548482"/>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6" name="Group 15"/>
          <p:cNvGrpSpPr/>
          <p:nvPr/>
        </p:nvGrpSpPr>
        <p:grpSpPr>
          <a:xfrm>
            <a:off x="2073275" y="3200400"/>
            <a:ext cx="9509125" cy="2468563"/>
            <a:chOff x="1295400" y="2667000"/>
            <a:chExt cx="5943600" cy="2057400"/>
          </a:xfrm>
        </p:grpSpPr>
        <p:sp>
          <p:nvSpPr>
            <p:cNvPr id="8" name="Rectangle 7"/>
            <p:cNvSpPr/>
            <p:nvPr/>
          </p:nvSpPr>
          <p:spPr>
            <a:xfrm>
              <a:off x="5638800" y="2667000"/>
              <a:ext cx="1600200" cy="17526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schemeClr val="lt1"/>
                </a:solidFill>
                <a:effectLst/>
                <a:uLnTx/>
                <a:uFillTx/>
                <a:latin typeface="+mn-lt"/>
                <a:ea typeface="+mn-ea"/>
                <a:cs typeface="+mn-cs"/>
              </a:endParaRPr>
            </a:p>
          </p:txBody>
        </p:sp>
        <p:sp>
          <p:nvSpPr>
            <p:cNvPr id="9" name="Oval 8"/>
            <p:cNvSpPr/>
            <p:nvPr/>
          </p:nvSpPr>
          <p:spPr>
            <a:xfrm>
              <a:off x="1295400" y="3124200"/>
              <a:ext cx="914400" cy="16002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schemeClr val="lt1"/>
                </a:solidFill>
                <a:effectLst/>
                <a:uLnTx/>
                <a:uFillTx/>
                <a:latin typeface="+mn-lt"/>
                <a:ea typeface="+mn-ea"/>
                <a:cs typeface="+mn-cs"/>
              </a:endParaRPr>
            </a:p>
          </p:txBody>
        </p:sp>
      </p:grpSp>
      <p:sp>
        <p:nvSpPr>
          <p:cNvPr id="14" name="Rounded Rectangle 13"/>
          <p:cNvSpPr/>
          <p:nvPr/>
        </p:nvSpPr>
        <p:spPr>
          <a:xfrm>
            <a:off x="2193925" y="1006475"/>
            <a:ext cx="11826875" cy="1462088"/>
          </a:xfrm>
          <a:prstGeom prst="roundRect">
            <a:avLst/>
          </a:prstGeom>
        </p:spPr>
        <p:style>
          <a:lnRef idx="1">
            <a:schemeClr val="accent6"/>
          </a:lnRef>
          <a:fillRef idx="2">
            <a:schemeClr val="accent6"/>
          </a:fillRef>
          <a:effectRef idx="1">
            <a:schemeClr val="accent6"/>
          </a:effectRef>
          <a:fontRef idx="minor">
            <a:schemeClr val="dk1"/>
          </a:fontRef>
        </p:style>
        <p:txBody>
          <a:bodyPr lIns="130622" tIns="65311" rIns="130622" bIns="65311" rtlCol="0"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b="1" dirty="0">
                <a:latin typeface="Times New Roman" panose="02020603050405020304" pitchFamily="18" charset="0"/>
                <a:cs typeface="Times New Roman" panose="02020603050405020304" pitchFamily="18" charset="0"/>
              </a:rPr>
              <a:t>- Quá trình liên kết N</a:t>
            </a:r>
            <a:r>
              <a:rPr b="1" baseline="-25000" dirty="0">
                <a:latin typeface="Times New Roman" panose="02020603050405020304" pitchFamily="18" charset="0"/>
                <a:cs typeface="Times New Roman" panose="02020603050405020304" pitchFamily="18" charset="0"/>
              </a:rPr>
              <a:t>2</a:t>
            </a:r>
            <a:r>
              <a:rPr b="1" dirty="0">
                <a:latin typeface="Times New Roman" panose="02020603050405020304" pitchFamily="18" charset="0"/>
                <a:cs typeface="Times New Roman" panose="02020603050405020304" pitchFamily="18" charset="0"/>
              </a:rPr>
              <a:t> với H</a:t>
            </a:r>
            <a:r>
              <a:rPr b="1" baseline="-25000" dirty="0">
                <a:latin typeface="Times New Roman" panose="02020603050405020304" pitchFamily="18" charset="0"/>
                <a:cs typeface="Times New Roman" panose="02020603050405020304" pitchFamily="18" charset="0"/>
              </a:rPr>
              <a:t>2</a:t>
            </a:r>
            <a:r>
              <a:rPr b="1" dirty="0">
                <a:latin typeface="Times New Roman" panose="02020603050405020304" pitchFamily="18" charset="0"/>
                <a:cs typeface="Times New Roman" panose="02020603050405020304" pitchFamily="18" charset="0"/>
              </a:rPr>
              <a:t> hình th</a:t>
            </a:r>
            <a:r>
              <a:rPr b="1" dirty="0">
                <a:latin typeface="Times New Roman" panose="02020603050405020304" pitchFamily="18" charset="0"/>
                <a:ea typeface="Times New Roman" panose="02020603050405020304" pitchFamily="18" charset="0"/>
              </a:rPr>
              <a:t>à</a:t>
            </a:r>
            <a:r>
              <a:rPr b="1" dirty="0">
                <a:latin typeface="Times New Roman" panose="02020603050405020304" pitchFamily="18" charset="0"/>
                <a:cs typeface="Times New Roman" panose="02020603050405020304" pitchFamily="18" charset="0"/>
              </a:rPr>
              <a:t>nh NH</a:t>
            </a:r>
            <a:r>
              <a:rPr b="1" baseline="-25000" dirty="0">
                <a:latin typeface="Times New Roman" panose="02020603050405020304" pitchFamily="18" charset="0"/>
                <a:cs typeface="Times New Roman" panose="02020603050405020304" pitchFamily="18" charset="0"/>
              </a:rPr>
              <a:t>3</a:t>
            </a:r>
            <a:r>
              <a:rPr b="1" dirty="0">
                <a:latin typeface="Times New Roman" panose="02020603050405020304" pitchFamily="18" charset="0"/>
                <a:cs typeface="Times New Roman" panose="02020603050405020304" pitchFamily="18" charset="0"/>
              </a:rPr>
              <a:t> gọi l</a:t>
            </a:r>
            <a:r>
              <a:rPr b="1" dirty="0">
                <a:latin typeface="Times New Roman" panose="02020603050405020304" pitchFamily="18" charset="0"/>
                <a:ea typeface="Times New Roman" panose="02020603050405020304" pitchFamily="18" charset="0"/>
              </a:rPr>
              <a:t>à</a:t>
            </a:r>
            <a:r>
              <a:rPr b="1" dirty="0">
                <a:latin typeface="Times New Roman" panose="02020603050405020304" pitchFamily="18" charset="0"/>
                <a:cs typeface="Times New Roman" panose="02020603050405020304" pitchFamily="18" charset="0"/>
              </a:rPr>
              <a:t> quá trình cố định nitơ.</a:t>
            </a:r>
            <a:endParaRPr dirty="0">
              <a:latin typeface="Arial" panose="020B0604020202020204" pitchFamily="34" charset="0"/>
            </a:endParaRPr>
          </a:p>
        </p:txBody>
      </p:sp>
      <p:pic>
        <p:nvPicPr>
          <p:cNvPr id="15" name="Picture 12" descr="Book-09-june"/>
          <p:cNvPicPr>
            <a:picLocks noChangeAspect="1"/>
          </p:cNvPicPr>
          <p:nvPr/>
        </p:nvPicPr>
        <p:blipFill>
          <a:blip r:embed="rId3"/>
          <a:stretch>
            <a:fillRect/>
          </a:stretch>
        </p:blipFill>
        <p:spPr>
          <a:xfrm>
            <a:off x="365125" y="731838"/>
            <a:ext cx="2317750" cy="183356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838" y="914400"/>
            <a:ext cx="13166725" cy="1041400"/>
          </a:xfrm>
        </p:spPr>
        <p:txBody>
          <a:bodyPr vert="horz" wrap="square" lIns="130622" tIns="65311" rIns="130622" bIns="65311" numCol="1" anchor="ctr" anchorCtr="0" compatLnSpc="1"/>
          <a:lstStyle/>
          <a:p>
            <a:pPr>
              <a:buNone/>
            </a:pPr>
            <a:r>
              <a:rPr sz="5700" b="1" u="sng" dirty="0">
                <a:latin typeface="Times New Roman" panose="02020603050405020304" pitchFamily="18" charset="0"/>
                <a:cs typeface="Times New Roman" panose="02020603050405020304" pitchFamily="18" charset="0"/>
              </a:rPr>
              <a:t>Con đường sinh học cố định nitơ </a:t>
            </a:r>
            <a:r>
              <a:rPr sz="5700" b="1" dirty="0">
                <a:latin typeface="Times New Roman" panose="02020603050405020304" pitchFamily="18" charset="0"/>
                <a:cs typeface="Times New Roman" panose="02020603050405020304" pitchFamily="18" charset="0"/>
              </a:rPr>
              <a:t>do các vi sinh vật thực hiện</a:t>
            </a:r>
            <a:br>
              <a:rPr sz="5700" b="1" dirty="0">
                <a:latin typeface="Times New Roman" panose="02020603050405020304" pitchFamily="18" charset="0"/>
                <a:cs typeface="Times New Roman" panose="02020603050405020304" pitchFamily="18" charset="0"/>
              </a:rPr>
            </a:br>
            <a:r>
              <a:rPr sz="5700" b="1" dirty="0">
                <a:latin typeface="Times New Roman" panose="02020603050405020304" pitchFamily="18" charset="0"/>
                <a:cs typeface="Times New Roman" panose="02020603050405020304" pitchFamily="18" charset="0"/>
              </a:rPr>
              <a:t>   </a:t>
            </a:r>
            <a:endParaRPr sz="5700" b="1" dirty="0">
              <a:latin typeface="Times New Roman" panose="02020603050405020304" pitchFamily="18" charset="0"/>
              <a:ea typeface="Times New Roman" panose="02020603050405020304" pitchFamily="18" charset="0"/>
            </a:endParaRPr>
          </a:p>
        </p:txBody>
      </p:sp>
      <p:grpSp>
        <p:nvGrpSpPr>
          <p:cNvPr id="9" name="Group 8"/>
          <p:cNvGrpSpPr/>
          <p:nvPr/>
        </p:nvGrpSpPr>
        <p:grpSpPr>
          <a:xfrm>
            <a:off x="365125" y="2378075"/>
            <a:ext cx="13846175" cy="5029200"/>
            <a:chOff x="304800" y="990600"/>
            <a:chExt cx="8653116" cy="4191000"/>
          </a:xfrm>
        </p:grpSpPr>
        <p:pic>
          <p:nvPicPr>
            <p:cNvPr id="18436" name="Picture 2" descr="D:\vi khuan lam co nguon goc lau doi.jpg"/>
            <p:cNvPicPr>
              <a:picLocks noChangeAspect="1"/>
            </p:cNvPicPr>
            <p:nvPr/>
          </p:nvPicPr>
          <p:blipFill>
            <a:blip r:embed="rId2"/>
            <a:stretch>
              <a:fillRect/>
            </a:stretch>
          </p:blipFill>
          <p:spPr>
            <a:xfrm>
              <a:off x="304800" y="990600"/>
              <a:ext cx="4164629" cy="3581399"/>
            </a:xfrm>
            <a:prstGeom prst="rect">
              <a:avLst/>
            </a:prstGeom>
            <a:noFill/>
            <a:ln w="9525">
              <a:noFill/>
            </a:ln>
          </p:spPr>
        </p:pic>
        <p:pic>
          <p:nvPicPr>
            <p:cNvPr id="18437" name="Picture 3" descr="D:\Rhizobium_leguminosarum.jpg"/>
            <p:cNvPicPr>
              <a:picLocks noChangeAspect="1"/>
            </p:cNvPicPr>
            <p:nvPr/>
          </p:nvPicPr>
          <p:blipFill>
            <a:blip r:embed="rId3"/>
            <a:stretch>
              <a:fillRect/>
            </a:stretch>
          </p:blipFill>
          <p:spPr>
            <a:xfrm>
              <a:off x="4571999" y="990600"/>
              <a:ext cx="4385917" cy="3581400"/>
            </a:xfrm>
            <a:prstGeom prst="rect">
              <a:avLst/>
            </a:prstGeom>
            <a:noFill/>
            <a:ln w="9525">
              <a:noFill/>
            </a:ln>
          </p:spPr>
        </p:pic>
        <p:sp>
          <p:nvSpPr>
            <p:cNvPr id="7" name="Rounded Rectangle 6"/>
            <p:cNvSpPr/>
            <p:nvPr/>
          </p:nvSpPr>
          <p:spPr>
            <a:xfrm>
              <a:off x="914400" y="4343400"/>
              <a:ext cx="29718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b="1" dirty="0">
                  <a:solidFill>
                    <a:srgbClr val="000000"/>
                  </a:solidFill>
                  <a:latin typeface="Times New Roman" panose="02020603050405020304" pitchFamily="18" charset="0"/>
                  <a:cs typeface="Times New Roman" panose="02020603050405020304" pitchFamily="18" charset="0"/>
                </a:rPr>
                <a:t>Vi khuẩn lam (</a:t>
              </a:r>
              <a:r>
                <a:rPr b="1" i="1" dirty="0">
                  <a:solidFill>
                    <a:srgbClr val="000000"/>
                  </a:solidFill>
                  <a:latin typeface="Times New Roman" panose="02020603050405020304" pitchFamily="18" charset="0"/>
                  <a:cs typeface="Times New Roman" panose="02020603050405020304" pitchFamily="18" charset="0"/>
                </a:rPr>
                <a:t>Cyanobacteria</a:t>
              </a:r>
              <a:r>
                <a:rPr b="1" dirty="0">
                  <a:solidFill>
                    <a:srgbClr val="000000"/>
                  </a:solidFill>
                  <a:latin typeface="Times New Roman" panose="02020603050405020304" pitchFamily="18" charset="0"/>
                  <a:cs typeface="Times New Roman" panose="02020603050405020304" pitchFamily="18" charset="0"/>
                </a:rPr>
                <a:t>)</a:t>
              </a:r>
              <a:endParaRPr b="1" dirty="0">
                <a:solidFill>
                  <a:srgbClr val="000000"/>
                </a:solidFill>
                <a:latin typeface="Times New Roman" panose="02020603050405020304" pitchFamily="18" charset="0"/>
                <a:ea typeface="Times New Roman" panose="02020603050405020304" pitchFamily="18" charset="0"/>
              </a:endParaRPr>
            </a:p>
          </p:txBody>
        </p:sp>
        <p:sp>
          <p:nvSpPr>
            <p:cNvPr id="8" name="Rounded Rectangle 7"/>
            <p:cNvSpPr/>
            <p:nvPr/>
          </p:nvSpPr>
          <p:spPr>
            <a:xfrm>
              <a:off x="5334000" y="4267200"/>
              <a:ext cx="29718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b="1" dirty="0">
                  <a:solidFill>
                    <a:srgbClr val="000000"/>
                  </a:solidFill>
                  <a:latin typeface="Times New Roman" panose="02020603050405020304" pitchFamily="18" charset="0"/>
                  <a:cs typeface="Times New Roman" panose="02020603050405020304" pitchFamily="18" charset="0"/>
                </a:rPr>
                <a:t>Vi khuẩn </a:t>
              </a:r>
              <a:r>
                <a:rPr b="1" i="1" dirty="0">
                  <a:solidFill>
                    <a:srgbClr val="000000"/>
                  </a:solidFill>
                  <a:latin typeface="Times New Roman" panose="02020603050405020304" pitchFamily="18" charset="0"/>
                  <a:cs typeface="Times New Roman" panose="02020603050405020304" pitchFamily="18" charset="0"/>
                </a:rPr>
                <a:t>Rhizobium</a:t>
              </a:r>
              <a:endParaRPr b="1" i="1" dirty="0">
                <a:solidFill>
                  <a:srgbClr val="000000"/>
                </a:solidFill>
                <a:latin typeface="Times New Roman" panose="02020603050405020304" pitchFamily="18" charset="0"/>
                <a:ea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35675"/>
            <a:ext cx="13655675" cy="1919288"/>
          </a:xfrm>
        </p:spPr>
        <p:txBody>
          <a:bodyPr vert="horz" wrap="square" lIns="130622" tIns="65311" rIns="130622" bIns="65311" anchor="t" anchorCtr="0"/>
          <a:lstStyle/>
          <a:p>
            <a:pPr>
              <a:buNone/>
            </a:pPr>
            <a:r>
              <a:rPr b="1" dirty="0">
                <a:latin typeface="Times New Roman" panose="02020603050405020304" pitchFamily="18" charset="0"/>
                <a:cs typeface="Times New Roman" panose="02020603050405020304" pitchFamily="18" charset="0"/>
              </a:rPr>
              <a:t>? Các nốt sần trên rễ cây họ đậu có vai trò gì?</a:t>
            </a:r>
            <a:endParaRPr b="1" dirty="0">
              <a:latin typeface="Times New Roman" panose="02020603050405020304" pitchFamily="18" charset="0"/>
              <a:ea typeface="Times New Roman" panose="02020603050405020304" pitchFamily="18" charset="0"/>
            </a:endParaRPr>
          </a:p>
        </p:txBody>
      </p:sp>
      <p:grpSp>
        <p:nvGrpSpPr>
          <p:cNvPr id="19459" name="Group 8"/>
          <p:cNvGrpSpPr/>
          <p:nvPr/>
        </p:nvGrpSpPr>
        <p:grpSpPr>
          <a:xfrm>
            <a:off x="1096963" y="457200"/>
            <a:ext cx="12679362" cy="5211763"/>
            <a:chOff x="609599" y="381000"/>
            <a:chExt cx="7924801" cy="4343400"/>
          </a:xfrm>
        </p:grpSpPr>
        <p:pic>
          <p:nvPicPr>
            <p:cNvPr id="19461" name="Picture 2" descr="D:\rhizobium.jpg"/>
            <p:cNvPicPr>
              <a:picLocks noChangeAspect="1"/>
            </p:cNvPicPr>
            <p:nvPr/>
          </p:nvPicPr>
          <p:blipFill>
            <a:blip r:embed="rId2"/>
            <a:stretch>
              <a:fillRect/>
            </a:stretch>
          </p:blipFill>
          <p:spPr>
            <a:xfrm>
              <a:off x="609599" y="381000"/>
              <a:ext cx="3638939" cy="3962400"/>
            </a:xfrm>
            <a:prstGeom prst="rect">
              <a:avLst/>
            </a:prstGeom>
            <a:noFill/>
            <a:ln w="9525">
              <a:noFill/>
            </a:ln>
          </p:spPr>
        </p:pic>
        <p:pic>
          <p:nvPicPr>
            <p:cNvPr id="19462" name="Picture 4" descr="D:\AlfalfaNodules.jpg"/>
            <p:cNvPicPr>
              <a:picLocks noChangeAspect="1"/>
            </p:cNvPicPr>
            <p:nvPr/>
          </p:nvPicPr>
          <p:blipFill>
            <a:blip r:embed="rId3"/>
            <a:stretch>
              <a:fillRect/>
            </a:stretch>
          </p:blipFill>
          <p:spPr>
            <a:xfrm rot="-5400000">
              <a:off x="4495800" y="304800"/>
              <a:ext cx="3962400" cy="4114800"/>
            </a:xfrm>
            <a:prstGeom prst="rect">
              <a:avLst/>
            </a:prstGeom>
            <a:noFill/>
            <a:ln w="9525">
              <a:noFill/>
            </a:ln>
          </p:spPr>
        </p:pic>
        <p:sp>
          <p:nvSpPr>
            <p:cNvPr id="7" name="Rounded Rectangle 6"/>
            <p:cNvSpPr/>
            <p:nvPr/>
          </p:nvSpPr>
          <p:spPr>
            <a:xfrm>
              <a:off x="2743200" y="4114800"/>
              <a:ext cx="36576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3400" dirty="0">
                  <a:solidFill>
                    <a:srgbClr val="000000"/>
                  </a:solidFill>
                  <a:latin typeface="Times New Roman" panose="02020603050405020304" pitchFamily="18" charset="0"/>
                  <a:cs typeface="Times New Roman" panose="02020603050405020304" pitchFamily="18" charset="0"/>
                </a:rPr>
                <a:t>Rễ một số cây họ đậu</a:t>
              </a:r>
              <a:endParaRPr sz="3400" dirty="0">
                <a:solidFill>
                  <a:srgbClr val="000000"/>
                </a:solidFill>
                <a:latin typeface="Times New Roman" panose="02020603050405020304" pitchFamily="18" charset="0"/>
                <a:ea typeface="Times New Roman" panose="02020603050405020304" pitchFamily="18" charset="0"/>
              </a:endParaRPr>
            </a:p>
          </p:txBody>
        </p:sp>
      </p:grpSp>
      <p:sp>
        <p:nvSpPr>
          <p:cNvPr id="11" name="Rounded Rectangle 10"/>
          <p:cNvSpPr/>
          <p:nvPr/>
        </p:nvSpPr>
        <p:spPr>
          <a:xfrm>
            <a:off x="609600" y="6308725"/>
            <a:ext cx="13533438" cy="1281113"/>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130622" tIns="65311" rIns="130622" bIns="65311" rtlCol="0"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4600" b="1" dirty="0">
                <a:solidFill>
                  <a:srgbClr val="000000"/>
                </a:solidFill>
                <a:latin typeface="Times New Roman" panose="02020603050405020304" pitchFamily="18" charset="0"/>
                <a:cs typeface="Times New Roman" panose="02020603050405020304" pitchFamily="18" charset="0"/>
              </a:rPr>
              <a:t>? Vì sao vi khuẩn cố định nitơ lại có khả năng như vậy?</a:t>
            </a:r>
          </a:p>
          <a:p>
            <a:pPr lvl="0" algn="ctr" eaLnBrk="1" hangingPunct="1">
              <a:buNone/>
            </a:pPr>
            <a:endParaRPr sz="4600" dirty="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ppt_x</p:attrName>
                                        </p:attrNameLst>
                                      </p:cBhvr>
                                      <p:tavLst>
                                        <p:tav tm="0">
                                          <p:val>
                                            <p:strVal val="#ppt_x-.2"/>
                                          </p:val>
                                        </p:tav>
                                        <p:tav tm="100000">
                                          <p:val>
                                            <p:strVal val="#ppt_x"/>
                                          </p:val>
                                        </p:tav>
                                      </p:tavLst>
                                    </p:anim>
                                    <p:anim calcmode="lin" valueType="num">
                                      <p:cBhvr>
                                        <p:cTn id="1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838" y="330200"/>
            <a:ext cx="10118725" cy="1371600"/>
          </a:xfrm>
        </p:spPr>
        <p:txBody>
          <a:bodyPr vert="horz" wrap="square" lIns="130622" tIns="65311" rIns="130622" bIns="65311" numCol="1" anchor="ctr" anchorCtr="0" compatLnSpc="1"/>
          <a:lstStyle/>
          <a:p>
            <a:pPr>
              <a:buNone/>
            </a:pPr>
            <a:r>
              <a:rPr sz="5700" dirty="0">
                <a:latin typeface="Times New Roman" panose="02020603050405020304" pitchFamily="18" charset="0"/>
                <a:cs typeface="Times New Roman" panose="02020603050405020304" pitchFamily="18" charset="0"/>
              </a:rPr>
              <a:t>- </a:t>
            </a:r>
            <a:r>
              <a:rPr sz="5700" b="1" dirty="0">
                <a:latin typeface="Times New Roman" panose="02020603050405020304" pitchFamily="18" charset="0"/>
                <a:cs typeface="Times New Roman" panose="02020603050405020304" pitchFamily="18" charset="0"/>
              </a:rPr>
              <a:t>Quá trình chuyển hoá nitơ trong khí quyển:</a:t>
            </a:r>
            <a:endParaRPr sz="5700" b="1" dirty="0">
              <a:latin typeface="Times New Roman" panose="02020603050405020304" pitchFamily="18" charset="0"/>
              <a:ea typeface="Times New Roman" panose="02020603050405020304" pitchFamily="18" charset="0"/>
            </a:endParaRPr>
          </a:p>
        </p:txBody>
      </p:sp>
      <p:sp>
        <p:nvSpPr>
          <p:cNvPr id="3" name="Content Placeholder 2"/>
          <p:cNvSpPr>
            <a:spLocks noGrp="1"/>
          </p:cNvSpPr>
          <p:nvPr>
            <p:ph idx="1"/>
          </p:nvPr>
        </p:nvSpPr>
        <p:spPr/>
        <p:txBody>
          <a:bodyPr vert="horz" wrap="square" lIns="130622" tIns="65311" rIns="130622" bIns="65311" anchor="t" anchorCtr="0"/>
          <a:lstStyle/>
          <a:p>
            <a:pPr>
              <a:buNone/>
            </a:pPr>
            <a:r>
              <a:rPr dirty="0">
                <a:latin typeface="Times New Roman" panose="02020603050405020304" pitchFamily="18" charset="0"/>
                <a:cs typeface="Times New Roman" panose="02020603050405020304" pitchFamily="18" charset="0"/>
              </a:rPr>
              <a:t>+ Nhờ vi khuẩn (do có enzim </a:t>
            </a:r>
            <a:r>
              <a:rPr i="1" dirty="0">
                <a:latin typeface="Times New Roman" panose="02020603050405020304" pitchFamily="18" charset="0"/>
                <a:cs typeface="Times New Roman" panose="02020603050405020304" pitchFamily="18" charset="0"/>
              </a:rPr>
              <a:t>Nitrogenaza</a:t>
            </a:r>
            <a:r>
              <a:rPr dirty="0">
                <a:latin typeface="Times New Roman" panose="02020603050405020304" pitchFamily="18" charset="0"/>
                <a:cs typeface="Times New Roman" panose="02020603050405020304" pitchFamily="18" charset="0"/>
              </a:rPr>
              <a:t>)</a:t>
            </a:r>
          </a:p>
          <a:p>
            <a:pPr>
              <a:buNone/>
            </a:pPr>
            <a:r>
              <a:rPr dirty="0">
                <a:latin typeface="Times New Roman" panose="02020603050405020304" pitchFamily="18" charset="0"/>
                <a:cs typeface="Times New Roman" panose="02020603050405020304" pitchFamily="18" charset="0"/>
                <a:sym typeface="Wingdings 3" pitchFamily="18" charset="2"/>
              </a:rPr>
              <a:t>      </a:t>
            </a:r>
            <a:r>
              <a:rPr dirty="0">
                <a:latin typeface="Times New Roman" panose="02020603050405020304" pitchFamily="18" charset="0"/>
                <a:cs typeface="Times New Roman" panose="02020603050405020304" pitchFamily="18" charset="0"/>
              </a:rPr>
              <a:t>Vi khuẩn tự do như vi khuẩn lam có nhiều ở đồng lúa.</a:t>
            </a:r>
          </a:p>
          <a:p>
            <a:pPr>
              <a:buNone/>
            </a:pPr>
            <a:r>
              <a:rPr dirty="0">
                <a:latin typeface="Times New Roman" panose="02020603050405020304" pitchFamily="18" charset="0"/>
                <a:cs typeface="Times New Roman" panose="02020603050405020304" pitchFamily="18" charset="0"/>
                <a:sym typeface="Wingdings 3" pitchFamily="18" charset="2"/>
              </a:rPr>
              <a:t>     </a:t>
            </a:r>
            <a:r>
              <a:rPr dirty="0">
                <a:latin typeface="Times New Roman" panose="02020603050405020304" pitchFamily="18" charset="0"/>
                <a:cs typeface="Times New Roman" panose="02020603050405020304" pitchFamily="18" charset="0"/>
              </a:rPr>
              <a:t>Vi khuẩn sống cộng sinh như Rhizobium tạo nốt sần ở rễ cây họ đậu.</a:t>
            </a:r>
          </a:p>
          <a:p>
            <a:pPr>
              <a:buNone/>
            </a:pPr>
            <a:r>
              <a:rPr dirty="0">
                <a:latin typeface="Times New Roman" panose="02020603050405020304" pitchFamily="18" charset="0"/>
                <a:cs typeface="Times New Roman" panose="02020603050405020304" pitchFamily="18" charset="0"/>
              </a:rPr>
              <a:t>+ Nhờ điều kiện áp suất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nhiệt độ: sấm sét, nh</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 máy công nghiệp</a:t>
            </a:r>
            <a:r>
              <a:rPr dirty="0">
                <a:latin typeface="Times New Roman" panose="02020603050405020304" pitchFamily="18" charset="0"/>
                <a:ea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a:p>
            <a:pPr>
              <a:buNone/>
            </a:pPr>
            <a:endParaRPr dirty="0">
              <a:latin typeface="Times New Roman" panose="02020603050405020304" pitchFamily="18" charset="0"/>
              <a:ea typeface="Times New Roman" panose="02020603050405020304" pitchFamily="18" charset="0"/>
            </a:endParaRPr>
          </a:p>
        </p:txBody>
      </p:sp>
      <p:pic>
        <p:nvPicPr>
          <p:cNvPr id="4" name="Picture 12" descr="Book-09-june"/>
          <p:cNvPicPr>
            <a:picLocks noChangeAspect="1"/>
          </p:cNvPicPr>
          <p:nvPr/>
        </p:nvPicPr>
        <p:blipFill>
          <a:blip r:embed="rId2"/>
          <a:stretch>
            <a:fillRect/>
          </a:stretch>
        </p:blipFill>
        <p:spPr>
          <a:xfrm>
            <a:off x="974725" y="182563"/>
            <a:ext cx="2317750" cy="18351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1749425" y="363220"/>
            <a:ext cx="10615930" cy="1322070"/>
          </a:xfrm>
          <a:prstGeom prst="rect">
            <a:avLst/>
          </a:prstGeom>
          <a:noFill/>
        </p:spPr>
        <p:txBody>
          <a:bodyPr wrap="square" rtlCol="0">
            <a:spAutoFit/>
          </a:bodyPr>
          <a:lstStyle/>
          <a:p>
            <a:r>
              <a:rPr lang="vi-VN" altLang="en-US" b="1">
                <a:solidFill>
                  <a:srgbClr val="FF0000"/>
                </a:solidFill>
              </a:rPr>
              <a:t>Câu 2: Các nguyên tố dinh dưỡng khoáng thiết yếu trong cây có vai trò gì?</a:t>
            </a:r>
          </a:p>
        </p:txBody>
      </p:sp>
      <p:sp>
        <p:nvSpPr>
          <p:cNvPr id="4" name="Text Box 3"/>
          <p:cNvSpPr txBox="1"/>
          <p:nvPr/>
        </p:nvSpPr>
        <p:spPr>
          <a:xfrm>
            <a:off x="2159000" y="2377440"/>
            <a:ext cx="9499600" cy="2245360"/>
          </a:xfrm>
          <a:prstGeom prst="rect">
            <a:avLst/>
          </a:prstGeom>
          <a:noFill/>
        </p:spPr>
        <p:txBody>
          <a:bodyPr wrap="square" rtlCol="0">
            <a:spAutoFit/>
          </a:bodyPr>
          <a:lstStyle/>
          <a:p>
            <a:pPr algn="ctr">
              <a:spcBef>
                <a:spcPct val="50000"/>
              </a:spcBef>
              <a:buFontTx/>
              <a:buChar char="-"/>
              <a:defRPr/>
            </a:pPr>
            <a:r>
              <a:rPr lang="en-US"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Tham</a:t>
            </a:r>
            <a:r>
              <a:rPr lang="en-US"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 </a:t>
            </a:r>
            <a:r>
              <a:rPr lang="en-US"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gia</a:t>
            </a:r>
            <a:r>
              <a:rPr lang="en-US"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 </a:t>
            </a:r>
            <a:r>
              <a:rPr lang="en-US"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cấu</a:t>
            </a:r>
            <a:r>
              <a:rPr lang="en-US"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 </a:t>
            </a:r>
            <a:r>
              <a:rPr lang="en-US"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tạo</a:t>
            </a:r>
            <a:r>
              <a:rPr lang="en-US"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 </a:t>
            </a:r>
            <a:r>
              <a:rPr lang="en-US"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nên</a:t>
            </a:r>
            <a:r>
              <a:rPr lang="en-US"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 </a:t>
            </a:r>
            <a:r>
              <a:rPr lang="en-US"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các</a:t>
            </a:r>
            <a:r>
              <a:rPr lang="en-US"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 </a:t>
            </a:r>
            <a:r>
              <a:rPr lang="en-US"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chất</a:t>
            </a:r>
            <a:r>
              <a:rPr lang="en-US"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 </a:t>
            </a:r>
            <a:r>
              <a:rPr lang="en-US"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sống</a:t>
            </a:r>
            <a:r>
              <a:rPr lang="en-US"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 </a:t>
            </a:r>
            <a:endParaRPr lang="en-US"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endParaRPr>
          </a:p>
          <a:p>
            <a:pPr algn="ctr">
              <a:spcBef>
                <a:spcPct val="50000"/>
              </a:spcBef>
              <a:buFontTx/>
              <a:buChar char="-"/>
              <a:defRPr/>
            </a:pPr>
            <a:r>
              <a:rPr lang="en-US"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 </a:t>
            </a:r>
            <a:r>
              <a:rPr lang="en-US"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Điều</a:t>
            </a:r>
            <a:r>
              <a:rPr lang="en-US"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 </a:t>
            </a:r>
            <a:r>
              <a:rPr lang="en-US"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tiết</a:t>
            </a:r>
            <a:r>
              <a:rPr lang="en-US"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 </a:t>
            </a:r>
            <a:r>
              <a:rPr lang="en-US"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hoạt</a:t>
            </a:r>
            <a:r>
              <a:rPr lang="en-US"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 </a:t>
            </a:r>
            <a:r>
              <a:rPr lang="en-US"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động</a:t>
            </a:r>
            <a:r>
              <a:rPr lang="en-US"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 </a:t>
            </a:r>
            <a:r>
              <a:rPr lang="en-US"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sống</a:t>
            </a:r>
            <a:r>
              <a:rPr lang="en-US"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 </a:t>
            </a:r>
            <a:r>
              <a:rPr lang="en-US"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của</a:t>
            </a:r>
            <a:r>
              <a:rPr lang="en-US"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 </a:t>
            </a:r>
            <a:r>
              <a:rPr lang="en-US"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cơ</a:t>
            </a:r>
            <a:r>
              <a:rPr lang="en-US"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 </a:t>
            </a:r>
            <a:r>
              <a:rPr lang="en-US" i="1" dirty="0" err="1">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sym typeface="+mn-ea"/>
              </a:rPr>
              <a:t>thể</a:t>
            </a:r>
            <a:endParaRPr lang="en-US" i="1" dirty="0">
              <a:solidFill>
                <a:srgbClr val="0000FF"/>
              </a:solidFill>
              <a:effectLst>
                <a:outerShdw blurRad="38100" dist="38100" dir="2700000" algn="tl">
                  <a:srgbClr val="C0C0C0"/>
                </a:outerShdw>
              </a:effectLst>
              <a:latin typeface="Arial" panose="020B0604020202020204" pitchFamily="34" charset="0"/>
              <a:cs typeface="Arial" panose="020B0604020202020204" pitchFamily="34" charset="0"/>
            </a:endParaRP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838" y="5943600"/>
            <a:ext cx="13166725" cy="1408113"/>
          </a:xfrm>
        </p:spPr>
        <p:txBody>
          <a:bodyPr vert="horz" wrap="square" lIns="130622" tIns="65311" rIns="130622" bIns="65311" anchor="t" anchorCtr="0"/>
          <a:lstStyle/>
          <a:p>
            <a:pPr>
              <a:buNone/>
            </a:pPr>
            <a:r>
              <a:rPr sz="5100" b="1" dirty="0">
                <a:latin typeface="Times New Roman" panose="02020603050405020304" pitchFamily="18" charset="0"/>
                <a:cs typeface="Times New Roman" panose="02020603050405020304" pitchFamily="18" charset="0"/>
              </a:rPr>
              <a:t>? Cần bón phân như thế n</a:t>
            </a:r>
            <a:r>
              <a:rPr sz="5100" b="1" dirty="0">
                <a:latin typeface="Times New Roman" panose="02020603050405020304" pitchFamily="18" charset="0"/>
                <a:ea typeface="Times New Roman" panose="02020603050405020304" pitchFamily="18" charset="0"/>
              </a:rPr>
              <a:t>à</a:t>
            </a:r>
            <a:r>
              <a:rPr sz="5100" b="1" dirty="0">
                <a:latin typeface="Times New Roman" panose="02020603050405020304" pitchFamily="18" charset="0"/>
                <a:cs typeface="Times New Roman" panose="02020603050405020304" pitchFamily="18" charset="0"/>
              </a:rPr>
              <a:t>o để cây trồng đạt năng suất cao?</a:t>
            </a:r>
            <a:endParaRPr sz="5100" b="1" dirty="0">
              <a:latin typeface="Times New Roman" panose="02020603050405020304" pitchFamily="18" charset="0"/>
              <a:ea typeface="Times New Roman" panose="02020603050405020304" pitchFamily="18" charset="0"/>
            </a:endParaRPr>
          </a:p>
        </p:txBody>
      </p:sp>
      <p:pic>
        <p:nvPicPr>
          <p:cNvPr id="22531" name="Picture 2" descr="D:\f08b884a5b1542abec48c6c54ba29c804g.jpg"/>
          <p:cNvPicPr>
            <a:picLocks noChangeAspect="1"/>
          </p:cNvPicPr>
          <p:nvPr/>
        </p:nvPicPr>
        <p:blipFill>
          <a:blip r:embed="rId2"/>
          <a:stretch>
            <a:fillRect/>
          </a:stretch>
        </p:blipFill>
        <p:spPr>
          <a:xfrm>
            <a:off x="1584325" y="182563"/>
            <a:ext cx="11217275" cy="5303837"/>
          </a:xfrm>
          <a:prstGeom prst="rect">
            <a:avLst/>
          </a:prstGeom>
          <a:noFill/>
          <a:ln w="9525">
            <a:noFill/>
          </a:ln>
        </p:spPr>
      </p:pic>
      <p:sp>
        <p:nvSpPr>
          <p:cNvPr id="5" name="Right Arrow 4"/>
          <p:cNvSpPr/>
          <p:nvPr/>
        </p:nvSpPr>
        <p:spPr>
          <a:xfrm rot="20256597">
            <a:off x="-96210" y="3782454"/>
            <a:ext cx="3199979" cy="1536463"/>
          </a:xfrm>
          <a:prstGeom prst="rightArrow">
            <a:avLst/>
          </a:prstGeom>
        </p:spPr>
        <p:style>
          <a:lnRef idx="0">
            <a:schemeClr val="accent5"/>
          </a:lnRef>
          <a:fillRef idx="3">
            <a:schemeClr val="accent5"/>
          </a:fillRef>
          <a:effectRef idx="3">
            <a:schemeClr val="accent5"/>
          </a:effectRef>
          <a:fontRef idx="minor">
            <a:schemeClr val="lt1"/>
          </a:fontRef>
        </p:style>
        <p:txBody>
          <a:bodyPr lIns="130622" tIns="65311" rIns="130622" bIns="65311" rtlCol="0"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3400" b="1" dirty="0">
                <a:latin typeface="Times New Roman" panose="02020603050405020304" pitchFamily="18" charset="0"/>
                <a:cs typeface="Times New Roman" panose="02020603050405020304" pitchFamily="18" charset="0"/>
              </a:rPr>
              <a:t>Thiếu nitơ</a:t>
            </a:r>
            <a:endParaRPr sz="3400" b="1" dirty="0">
              <a:latin typeface="Times New Roman" panose="02020603050405020304" pitchFamily="18" charset="0"/>
              <a:ea typeface="Times New Roman" panose="02020603050405020304" pitchFamily="18" charset="0"/>
            </a:endParaRPr>
          </a:p>
        </p:txBody>
      </p:sp>
      <p:sp>
        <p:nvSpPr>
          <p:cNvPr id="7" name="Left Arrow 6"/>
          <p:cNvSpPr/>
          <p:nvPr/>
        </p:nvSpPr>
        <p:spPr>
          <a:xfrm rot="1755903">
            <a:off x="10633075" y="3792538"/>
            <a:ext cx="3241675" cy="1463675"/>
          </a:xfrm>
          <a:prstGeom prst="leftArrow">
            <a:avLst/>
          </a:prstGeom>
        </p:spPr>
        <p:style>
          <a:lnRef idx="1">
            <a:schemeClr val="accent5"/>
          </a:lnRef>
          <a:fillRef idx="3">
            <a:schemeClr val="accent5"/>
          </a:fillRef>
          <a:effectRef idx="2">
            <a:schemeClr val="accent5"/>
          </a:effectRef>
          <a:fontRef idx="minor">
            <a:schemeClr val="lt1"/>
          </a:fontRef>
        </p:style>
        <p:txBody>
          <a:bodyPr lIns="130622" tIns="65311" rIns="130622" bIns="65311" rtlCol="0"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3400" b="1" dirty="0">
                <a:latin typeface="Times New Roman" panose="02020603050405020304" pitchFamily="18" charset="0"/>
                <a:cs typeface="Times New Roman" panose="02020603050405020304" pitchFamily="18" charset="0"/>
              </a:rPr>
              <a:t>Đủ nitơ</a:t>
            </a:r>
            <a:endParaRPr sz="3400" b="1"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838" y="2468563"/>
            <a:ext cx="13166725" cy="5430837"/>
          </a:xfrm>
        </p:spPr>
        <p:txBody>
          <a:bodyPr vert="horz" wrap="square" lIns="130622" tIns="65311" rIns="130622" bIns="65311" anchor="t" anchorCtr="0"/>
          <a:lstStyle/>
          <a:p>
            <a:pPr marL="733425" indent="-733425">
              <a:buFontTx/>
              <a:buAutoNum type="arabicPeriod"/>
            </a:pPr>
            <a:r>
              <a:rPr b="1" i="1" dirty="0">
                <a:solidFill>
                  <a:srgbClr val="C00000"/>
                </a:solidFill>
                <a:latin typeface="Times New Roman" panose="02020603050405020304" pitchFamily="18" charset="0"/>
                <a:cs typeface="Times New Roman" panose="02020603050405020304" pitchFamily="18" charset="0"/>
              </a:rPr>
              <a:t>Bón phân hợp lí v</a:t>
            </a:r>
            <a:r>
              <a:rPr b="1" i="1" dirty="0">
                <a:solidFill>
                  <a:srgbClr val="C00000"/>
                </a:solidFill>
                <a:latin typeface="Times New Roman" panose="02020603050405020304" pitchFamily="18" charset="0"/>
                <a:ea typeface="Times New Roman" panose="02020603050405020304" pitchFamily="18" charset="0"/>
              </a:rPr>
              <a:t>à</a:t>
            </a:r>
            <a:r>
              <a:rPr b="1" i="1" dirty="0">
                <a:solidFill>
                  <a:srgbClr val="C00000"/>
                </a:solidFill>
                <a:latin typeface="Times New Roman" panose="02020603050405020304" pitchFamily="18" charset="0"/>
                <a:cs typeface="Times New Roman" panose="02020603050405020304" pitchFamily="18" charset="0"/>
              </a:rPr>
              <a:t> năng suất cây trồng</a:t>
            </a:r>
          </a:p>
          <a:p>
            <a:pPr marL="733425" indent="-733425">
              <a:buNone/>
            </a:pPr>
            <a:r>
              <a:rPr dirty="0">
                <a:latin typeface="Times New Roman" panose="02020603050405020304" pitchFamily="18" charset="0"/>
                <a:cs typeface="Times New Roman" panose="02020603050405020304" pitchFamily="18" charset="0"/>
                <a:sym typeface="Wingdings 3" pitchFamily="18" charset="2"/>
              </a:rPr>
              <a:t>      Bón phân hợp lí: Đúng loại đủ số lượng và tỉ lệ các chất dinh dưỡng, đúng nhu cầu của giống, loài cây trồng, phù hợp với thời kì sinh trưởng và phát triển của cây....  sẽ nâng cao năng suất cây trồng.</a:t>
            </a:r>
          </a:p>
        </p:txBody>
      </p:sp>
      <p:sp>
        <p:nvSpPr>
          <p:cNvPr id="5" name="Rectangle 5"/>
          <p:cNvSpPr>
            <a:spLocks noChangeArrowheads="1"/>
          </p:cNvSpPr>
          <p:nvPr/>
        </p:nvSpPr>
        <p:spPr bwMode="auto">
          <a:xfrm>
            <a:off x="248920" y="370841"/>
            <a:ext cx="14264640" cy="1360170"/>
          </a:xfrm>
          <a:prstGeom prst="rect">
            <a:avLst/>
          </a:prstGeom>
          <a:noFill/>
          <a:ln w="9525">
            <a:noFill/>
            <a:miter lim="800000"/>
          </a:ln>
        </p:spPr>
        <p:txBody>
          <a:bodyPr lIns="130622" tIns="65311" rIns="130622" bIns="6531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Times New Roman" panose="02020603050405020304" pitchFamily="18" charset="0"/>
                <a:ea typeface="+mn-ea"/>
                <a:cs typeface="Times New Roman" panose="02020603050405020304" pitchFamily="18" charset="0"/>
              </a:rPr>
              <a:t>I</a:t>
            </a:r>
            <a:r>
              <a:rPr kumimoji="0" lang="vi-VN" altLang="en-US" sz="4000" b="1" i="0" u="none" strike="noStrike" kern="1200" cap="none" spc="0" normalizeH="0" baseline="0" noProof="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Times New Roman" panose="02020603050405020304" pitchFamily="18" charset="0"/>
                <a:ea typeface="+mn-ea"/>
                <a:cs typeface="Times New Roman" panose="02020603050405020304" pitchFamily="18" charset="0"/>
              </a:rPr>
              <a:t>V. PHÂN BÓN VỚI NĂNG SUẤT CÂY TRỒNG VÀ MÔI TRƯỜNG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3"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
                                        <p:tgtEl>
                                          <p:spTgt spid="3">
                                            <p:txEl>
                                              <p:pRg st="0" end="0"/>
                                            </p:txEl>
                                          </p:spTgt>
                                        </p:tgtEl>
                                      </p:cBhvr>
                                    </p:animEffect>
                                    <p:anim calcmode="lin" valueType="num">
                                      <p:cBhvr>
                                        <p:cTn id="12"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
                                        <p:tgtEl>
                                          <p:spTgt spid="3">
                                            <p:txEl>
                                              <p:pRg st="1" end="1"/>
                                            </p:txEl>
                                          </p:spTgt>
                                        </p:tgtEl>
                                      </p:cBhvr>
                                    </p:animEffect>
                                    <p:anim calcmode="lin" valueType="num">
                                      <p:cBhvr>
                                        <p:cTn id="21"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75" y="274638"/>
            <a:ext cx="14020800" cy="1828800"/>
          </a:xfrm>
        </p:spPr>
        <p:txBody>
          <a:bodyPr vert="horz" wrap="square" lIns="130622" tIns="65311" rIns="130622" bIns="65311" numCol="1" anchor="t" anchorCtr="0" compatLnSpc="1"/>
          <a:lstStyle/>
          <a:p>
            <a:pPr>
              <a:lnSpc>
                <a:spcPct val="80000"/>
              </a:lnSpc>
              <a:buNone/>
            </a:pPr>
            <a:r>
              <a:rPr sz="3900" b="1" i="1" dirty="0">
                <a:solidFill>
                  <a:srgbClr val="C00000"/>
                </a:solidFill>
                <a:latin typeface="Times New Roman" panose="02020603050405020304" pitchFamily="18" charset="0"/>
                <a:cs typeface="Times New Roman" panose="02020603050405020304" pitchFamily="18" charset="0"/>
              </a:rPr>
              <a:t>                 2. Các phương pháp bón phân</a:t>
            </a:r>
          </a:p>
          <a:p>
            <a:pPr>
              <a:lnSpc>
                <a:spcPct val="80000"/>
              </a:lnSpc>
              <a:buNone/>
            </a:pPr>
            <a:r>
              <a:rPr sz="3900" dirty="0">
                <a:latin typeface="Times New Roman" panose="02020603050405020304" pitchFamily="18" charset="0"/>
                <a:cs typeface="Times New Roman" panose="02020603050405020304" pitchFamily="18" charset="0"/>
              </a:rPr>
              <a:t>? Quan sát các hình dưới đây v</a:t>
            </a:r>
            <a:r>
              <a:rPr sz="3900" dirty="0">
                <a:latin typeface="Times New Roman" panose="02020603050405020304" pitchFamily="18" charset="0"/>
                <a:ea typeface="Times New Roman" panose="02020603050405020304" pitchFamily="18" charset="0"/>
              </a:rPr>
              <a:t>à</a:t>
            </a:r>
            <a:r>
              <a:rPr sz="3900" dirty="0">
                <a:latin typeface="Times New Roman" panose="02020603050405020304" pitchFamily="18" charset="0"/>
                <a:cs typeface="Times New Roman" panose="02020603050405020304" pitchFamily="18" charset="0"/>
              </a:rPr>
              <a:t> cho biết tên các phương pháp bón phân?</a:t>
            </a:r>
            <a:endParaRPr sz="3900" dirty="0">
              <a:latin typeface="Times New Roman" panose="02020603050405020304" pitchFamily="18" charset="0"/>
              <a:ea typeface="Times New Roman" panose="02020603050405020304" pitchFamily="18" charset="0"/>
            </a:endParaRPr>
          </a:p>
        </p:txBody>
      </p:sp>
      <p:pic>
        <p:nvPicPr>
          <p:cNvPr id="4098" name="Picture 2" descr="D:\xa-tam-hop-trong-mia-xuan-2012-1.jpg"/>
          <p:cNvPicPr>
            <a:picLocks noChangeAspect="1"/>
          </p:cNvPicPr>
          <p:nvPr/>
        </p:nvPicPr>
        <p:blipFill>
          <a:blip r:embed="rId2"/>
          <a:stretch>
            <a:fillRect/>
          </a:stretch>
        </p:blipFill>
        <p:spPr>
          <a:xfrm>
            <a:off x="0" y="2193925"/>
            <a:ext cx="4876800" cy="4298950"/>
          </a:xfrm>
          <a:prstGeom prst="rect">
            <a:avLst/>
          </a:prstGeom>
          <a:noFill/>
          <a:ln w="9525">
            <a:noFill/>
          </a:ln>
        </p:spPr>
      </p:pic>
      <p:pic>
        <p:nvPicPr>
          <p:cNvPr id="6" name="Picture 7" descr="V3CAHKF4NMCA3LVQH6CAVVAIF0CAGL7IATCALRMORCCA1OYDERCARE4B6NCASCQZFGCAKMNHZ0CAJUGHAUCARIAI9HCAZ4UOGLCAR97CW3CAIJPYXJCA04CB7KCAZPT1CFCA66GQ7JCALLOI8PCAG42OXM"/>
          <p:cNvPicPr>
            <a:picLocks noChangeAspect="1"/>
          </p:cNvPicPr>
          <p:nvPr/>
        </p:nvPicPr>
        <p:blipFill>
          <a:blip r:embed="rId3"/>
          <a:stretch>
            <a:fillRect/>
          </a:stretch>
        </p:blipFill>
        <p:spPr>
          <a:xfrm>
            <a:off x="4876800" y="2378075"/>
            <a:ext cx="4754563" cy="4205288"/>
          </a:xfrm>
          <a:prstGeom prst="rect">
            <a:avLst/>
          </a:prstGeom>
          <a:noFill/>
          <a:ln w="9525">
            <a:noFill/>
          </a:ln>
        </p:spPr>
      </p:pic>
      <p:pic>
        <p:nvPicPr>
          <p:cNvPr id="8" name="Picture 10" descr="4"/>
          <p:cNvPicPr>
            <a:picLocks noChangeAspect="1"/>
          </p:cNvPicPr>
          <p:nvPr/>
        </p:nvPicPr>
        <p:blipFill>
          <a:blip r:embed="rId4"/>
          <a:stretch>
            <a:fillRect/>
          </a:stretch>
        </p:blipFill>
        <p:spPr>
          <a:xfrm>
            <a:off x="9631363" y="2378075"/>
            <a:ext cx="4999037" cy="4205288"/>
          </a:xfrm>
          <a:prstGeom prst="rect">
            <a:avLst/>
          </a:prstGeom>
          <a:noFill/>
          <a:ln w="28575" cap="flat" cmpd="sng">
            <a:solidFill>
              <a:srgbClr val="000080"/>
            </a:solidFill>
            <a:prstDash val="solid"/>
            <a:miter/>
            <a:headEnd type="none" w="med" len="med"/>
            <a:tailEnd type="none" w="med" len="med"/>
          </a:ln>
        </p:spPr>
      </p:pic>
      <p:sp>
        <p:nvSpPr>
          <p:cNvPr id="9" name="Up Arrow Callout 8"/>
          <p:cNvSpPr/>
          <p:nvPr/>
        </p:nvSpPr>
        <p:spPr>
          <a:xfrm>
            <a:off x="974725" y="6218238"/>
            <a:ext cx="2682875" cy="1736725"/>
          </a:xfrm>
          <a:prstGeom prst="upArrowCallout">
            <a:avLst/>
          </a:prstGeom>
        </p:spPr>
        <p:style>
          <a:lnRef idx="1">
            <a:schemeClr val="accent3"/>
          </a:lnRef>
          <a:fillRef idx="2">
            <a:schemeClr val="accent3"/>
          </a:fillRef>
          <a:effectRef idx="1">
            <a:schemeClr val="accent3"/>
          </a:effectRef>
          <a:fontRef idx="minor">
            <a:schemeClr val="dk1"/>
          </a:fontRef>
        </p:style>
        <p:txBody>
          <a:bodyPr lIns="130622" tIns="65311" rIns="130622" bIns="65311"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400" b="0" i="0" u="none" strike="noStrike" kern="1200" cap="none" spc="0" normalizeH="0" baseline="0" noProof="0" dirty="0" err="1" smtClean="0">
                <a:ln>
                  <a:noFill/>
                </a:ln>
                <a:solidFill>
                  <a:schemeClr val="dk1"/>
                </a:solidFill>
                <a:effectLst/>
                <a:uLnTx/>
                <a:uFillTx/>
                <a:latin typeface="Times New Roman" panose="02020603050405020304" pitchFamily="18" charset="0"/>
                <a:ea typeface="+mn-ea"/>
                <a:cs typeface="Times New Roman" panose="02020603050405020304" pitchFamily="18" charset="0"/>
              </a:rPr>
              <a:t>Bón</a:t>
            </a:r>
            <a:r>
              <a:rPr kumimoji="0" lang="en-US" sz="3400" b="0" i="0" u="none" strike="noStrike" kern="1200" cap="none" spc="0" normalizeH="0" baseline="0" noProof="0" dirty="0" smtClean="0">
                <a:ln>
                  <a:noFill/>
                </a:ln>
                <a:solidFill>
                  <a:schemeClr val="dk1"/>
                </a:solidFill>
                <a:effectLst/>
                <a:uLnTx/>
                <a:uFillTx/>
                <a:latin typeface="Times New Roman" panose="02020603050405020304" pitchFamily="18" charset="0"/>
                <a:ea typeface="+mn-ea"/>
                <a:cs typeface="Times New Roman" panose="02020603050405020304" pitchFamily="18" charset="0"/>
              </a:rPr>
              <a:t> </a:t>
            </a:r>
            <a:r>
              <a:rPr kumimoji="0" lang="en-US" sz="3400" b="0" i="0" u="none" strike="noStrike" kern="1200" cap="none" spc="0" normalizeH="0" baseline="0" noProof="0" dirty="0" err="1" smtClean="0">
                <a:ln>
                  <a:noFill/>
                </a:ln>
                <a:solidFill>
                  <a:schemeClr val="dk1"/>
                </a:solidFill>
                <a:effectLst/>
                <a:uLnTx/>
                <a:uFillTx/>
                <a:latin typeface="Times New Roman" panose="02020603050405020304" pitchFamily="18" charset="0"/>
                <a:ea typeface="+mn-ea"/>
                <a:cs typeface="Times New Roman" panose="02020603050405020304" pitchFamily="18" charset="0"/>
              </a:rPr>
              <a:t>lót</a:t>
            </a:r>
            <a:endParaRPr kumimoji="0" lang="en-US" sz="34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endParaRPr>
          </a:p>
        </p:txBody>
      </p:sp>
      <p:sp>
        <p:nvSpPr>
          <p:cNvPr id="10" name="Up Arrow Callout 9"/>
          <p:cNvSpPr/>
          <p:nvPr/>
        </p:nvSpPr>
        <p:spPr>
          <a:xfrm>
            <a:off x="5608638" y="6218238"/>
            <a:ext cx="2681288" cy="1736725"/>
          </a:xfrm>
          <a:prstGeom prst="upArrowCallout">
            <a:avLst/>
          </a:prstGeom>
        </p:spPr>
        <p:style>
          <a:lnRef idx="1">
            <a:schemeClr val="accent3"/>
          </a:lnRef>
          <a:fillRef idx="2">
            <a:schemeClr val="accent3"/>
          </a:fillRef>
          <a:effectRef idx="1">
            <a:schemeClr val="accent3"/>
          </a:effectRef>
          <a:fontRef idx="minor">
            <a:schemeClr val="dk1"/>
          </a:fontRef>
        </p:style>
        <p:txBody>
          <a:bodyPr lIns="130622" tIns="65311" rIns="130622" bIns="65311"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400" b="0" i="0" u="none" strike="noStrike" kern="1200" cap="none" spc="0" normalizeH="0" baseline="0" noProof="0" dirty="0" err="1" smtClean="0">
                <a:ln>
                  <a:noFill/>
                </a:ln>
                <a:solidFill>
                  <a:schemeClr val="dk1"/>
                </a:solidFill>
                <a:effectLst/>
                <a:uLnTx/>
                <a:uFillTx/>
                <a:latin typeface="Times New Roman" panose="02020603050405020304" pitchFamily="18" charset="0"/>
                <a:ea typeface="+mn-ea"/>
                <a:cs typeface="Times New Roman" panose="02020603050405020304" pitchFamily="18" charset="0"/>
              </a:rPr>
              <a:t>Bón</a:t>
            </a:r>
            <a:r>
              <a:rPr kumimoji="0" lang="en-US" sz="3400" b="0" i="0" u="none" strike="noStrike" kern="1200" cap="none" spc="0" normalizeH="0" baseline="0" noProof="0" dirty="0" smtClean="0">
                <a:ln>
                  <a:noFill/>
                </a:ln>
                <a:solidFill>
                  <a:schemeClr val="dk1"/>
                </a:solidFill>
                <a:effectLst/>
                <a:uLnTx/>
                <a:uFillTx/>
                <a:latin typeface="Times New Roman" panose="02020603050405020304" pitchFamily="18" charset="0"/>
                <a:ea typeface="+mn-ea"/>
                <a:cs typeface="Times New Roman" panose="02020603050405020304" pitchFamily="18" charset="0"/>
              </a:rPr>
              <a:t> </a:t>
            </a:r>
            <a:r>
              <a:rPr kumimoji="0" lang="en-US" sz="3400" b="0" i="0" u="none" strike="noStrike" kern="1200" cap="none" spc="0" normalizeH="0" baseline="0" noProof="0" dirty="0" err="1" smtClean="0">
                <a:ln>
                  <a:noFill/>
                </a:ln>
                <a:solidFill>
                  <a:schemeClr val="dk1"/>
                </a:solidFill>
                <a:effectLst/>
                <a:uLnTx/>
                <a:uFillTx/>
                <a:latin typeface="Times New Roman" panose="02020603050405020304" pitchFamily="18" charset="0"/>
                <a:ea typeface="+mn-ea"/>
                <a:cs typeface="Times New Roman" panose="02020603050405020304" pitchFamily="18" charset="0"/>
              </a:rPr>
              <a:t>thúc</a:t>
            </a:r>
            <a:endParaRPr kumimoji="0" lang="en-US" sz="34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endParaRPr>
          </a:p>
        </p:txBody>
      </p:sp>
      <p:sp>
        <p:nvSpPr>
          <p:cNvPr id="11" name="Up Arrow Callout 10"/>
          <p:cNvSpPr/>
          <p:nvPr/>
        </p:nvSpPr>
        <p:spPr>
          <a:xfrm>
            <a:off x="10850563" y="6308725"/>
            <a:ext cx="2682875" cy="1738313"/>
          </a:xfrm>
          <a:prstGeom prst="upArrowCallout">
            <a:avLst/>
          </a:prstGeom>
        </p:spPr>
        <p:style>
          <a:lnRef idx="1">
            <a:schemeClr val="accent3"/>
          </a:lnRef>
          <a:fillRef idx="2">
            <a:schemeClr val="accent3"/>
          </a:fillRef>
          <a:effectRef idx="1">
            <a:schemeClr val="accent3"/>
          </a:effectRef>
          <a:fontRef idx="minor">
            <a:schemeClr val="dk1"/>
          </a:fontRef>
        </p:style>
        <p:txBody>
          <a:bodyPr lIns="130622" tIns="65311" rIns="130622" bIns="65311"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3400" b="0" i="0" u="none" strike="noStrike" kern="1200" cap="none" spc="0" normalizeH="0" baseline="0" noProof="0" dirty="0" err="1" smtClean="0">
                <a:ln>
                  <a:noFill/>
                </a:ln>
                <a:solidFill>
                  <a:schemeClr val="dk1"/>
                </a:solidFill>
                <a:effectLst/>
                <a:uLnTx/>
                <a:uFillTx/>
                <a:latin typeface="Times New Roman" panose="02020603050405020304" pitchFamily="18" charset="0"/>
                <a:ea typeface="+mn-ea"/>
                <a:cs typeface="Times New Roman" panose="02020603050405020304" pitchFamily="18" charset="0"/>
              </a:rPr>
              <a:t>Bón</a:t>
            </a:r>
            <a:r>
              <a:rPr kumimoji="0" lang="en-US" sz="3400" b="0" i="0" u="none" strike="noStrike" kern="1200" cap="none" spc="0" normalizeH="0" baseline="0" noProof="0" dirty="0" smtClean="0">
                <a:ln>
                  <a:noFill/>
                </a:ln>
                <a:solidFill>
                  <a:schemeClr val="dk1"/>
                </a:solidFill>
                <a:effectLst/>
                <a:uLnTx/>
                <a:uFillTx/>
                <a:latin typeface="Times New Roman" panose="02020603050405020304" pitchFamily="18" charset="0"/>
                <a:ea typeface="+mn-ea"/>
                <a:cs typeface="Times New Roman" panose="02020603050405020304" pitchFamily="18" charset="0"/>
              </a:rPr>
              <a:t> qua </a:t>
            </a:r>
            <a:r>
              <a:rPr kumimoji="0" lang="en-US" sz="3400" b="0" i="0" u="none" strike="noStrike" kern="1200" cap="none" spc="0" normalizeH="0" baseline="0" noProof="0" dirty="0" err="1" smtClean="0">
                <a:ln>
                  <a:noFill/>
                </a:ln>
                <a:solidFill>
                  <a:schemeClr val="dk1"/>
                </a:solidFill>
                <a:effectLst/>
                <a:uLnTx/>
                <a:uFillTx/>
                <a:latin typeface="Times New Roman" panose="02020603050405020304" pitchFamily="18" charset="0"/>
                <a:ea typeface="+mn-ea"/>
                <a:cs typeface="Times New Roman" panose="02020603050405020304" pitchFamily="18" charset="0"/>
              </a:rPr>
              <a:t>lá</a:t>
            </a:r>
            <a:endParaRPr kumimoji="0" lang="en-US" sz="3400" b="0" i="0" u="none" strike="noStrike" kern="1200" cap="none" spc="0" normalizeH="0" baseline="0" noProof="0" dirty="0">
              <a:ln>
                <a:noFill/>
              </a:ln>
              <a:solidFill>
                <a:schemeClr val="dk1"/>
              </a:solidFill>
              <a:effectLst/>
              <a:uLnTx/>
              <a:uFillTx/>
              <a:latin typeface="Times New Roman" panose="02020603050405020304" pitchFamily="18" charset="0"/>
              <a:ea typeface="+mn-ea"/>
              <a:cs typeface="Times New Roman" panose="02020603050405020304" pitchFamily="18" charset="0"/>
            </a:endParaRPr>
          </a:p>
        </p:txBody>
      </p:sp>
      <p:sp>
        <p:nvSpPr>
          <p:cNvPr id="12" name="Rounded Rectangle 11"/>
          <p:cNvSpPr/>
          <p:nvPr/>
        </p:nvSpPr>
        <p:spPr>
          <a:xfrm>
            <a:off x="0" y="914400"/>
            <a:ext cx="14020800" cy="6765925"/>
          </a:xfrm>
          <a:prstGeom prst="roundRect">
            <a:avLst/>
          </a:prstGeom>
          <a:blipFill>
            <a:blip r:embed="rId5"/>
            <a:stretch>
              <a:fillRect/>
            </a:stretch>
          </a:blipFill>
          <a:ln>
            <a:solidFill>
              <a:schemeClr val="bg1"/>
            </a:solidFill>
          </a:ln>
        </p:spPr>
        <p:style>
          <a:lnRef idx="2">
            <a:schemeClr val="accent6"/>
          </a:lnRef>
          <a:fillRef idx="1">
            <a:schemeClr val="lt1"/>
          </a:fillRef>
          <a:effectRef idx="0">
            <a:schemeClr val="accent6"/>
          </a:effectRef>
          <a:fontRef idx="minor">
            <a:schemeClr val="dk1"/>
          </a:fontRef>
        </p:style>
        <p:txBody>
          <a:bodyPr lIns="130622" tIns="65311" rIns="130622" bIns="65311" rtlCol="0"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eaLnBrk="1" hangingPunct="1">
              <a:buChar char="-"/>
            </a:pPr>
            <a:r>
              <a:rPr sz="5100" dirty="0">
                <a:latin typeface="Times New Roman" panose="02020603050405020304" pitchFamily="18" charset="0"/>
                <a:cs typeface="Times New Roman" panose="02020603050405020304" pitchFamily="18" charset="0"/>
              </a:rPr>
              <a:t>Bón phân qua rễ:</a:t>
            </a:r>
          </a:p>
          <a:p>
            <a:pPr lvl="0" eaLnBrk="1" hangingPunct="1">
              <a:buNone/>
            </a:pPr>
            <a:r>
              <a:rPr sz="5100" dirty="0">
                <a:solidFill>
                  <a:srgbClr val="000000"/>
                </a:solidFill>
                <a:latin typeface="Times New Roman" panose="02020603050405020304" pitchFamily="18" charset="0"/>
                <a:cs typeface="Times New Roman" panose="02020603050405020304" pitchFamily="18" charset="0"/>
                <a:sym typeface="Wingdings 3" pitchFamily="18" charset="2"/>
              </a:rPr>
              <a:t>     </a:t>
            </a:r>
            <a:r>
              <a:rPr sz="5100" dirty="0">
                <a:latin typeface="Times New Roman" panose="02020603050405020304" pitchFamily="18" charset="0"/>
                <a:cs typeface="Times New Roman" panose="02020603050405020304" pitchFamily="18" charset="0"/>
              </a:rPr>
              <a:t>Bón lót trước khi trồng cây.</a:t>
            </a:r>
          </a:p>
          <a:p>
            <a:pPr lvl="0" eaLnBrk="1" hangingPunct="1">
              <a:buNone/>
            </a:pPr>
            <a:r>
              <a:rPr sz="5100" dirty="0">
                <a:solidFill>
                  <a:srgbClr val="000000"/>
                </a:solidFill>
                <a:latin typeface="Times New Roman" panose="02020603050405020304" pitchFamily="18" charset="0"/>
                <a:cs typeface="Times New Roman" panose="02020603050405020304" pitchFamily="18" charset="0"/>
                <a:sym typeface="Wingdings 3" pitchFamily="18" charset="2"/>
              </a:rPr>
              <a:t>     </a:t>
            </a:r>
            <a:r>
              <a:rPr sz="5100" dirty="0">
                <a:latin typeface="Times New Roman" panose="02020603050405020304" pitchFamily="18" charset="0"/>
                <a:cs typeface="Times New Roman" panose="02020603050405020304" pitchFamily="18" charset="0"/>
              </a:rPr>
              <a:t>Bón thúc sau khi trồng cây.</a:t>
            </a:r>
          </a:p>
          <a:p>
            <a:pPr lvl="0" eaLnBrk="1" hangingPunct="1">
              <a:buNone/>
            </a:pPr>
            <a:r>
              <a:rPr sz="5100" dirty="0">
                <a:latin typeface="Times New Roman" panose="02020603050405020304" pitchFamily="18" charset="0"/>
                <a:cs typeface="Times New Roman" panose="02020603050405020304" pitchFamily="18" charset="0"/>
              </a:rPr>
              <a:t>- Bón phân qua lá: chỉ bón khi trời không mưa v</a:t>
            </a:r>
            <a:r>
              <a:rPr sz="5100" dirty="0">
                <a:latin typeface="Times New Roman" panose="02020603050405020304" pitchFamily="18" charset="0"/>
                <a:ea typeface="Times New Roman" panose="02020603050405020304" pitchFamily="18" charset="0"/>
              </a:rPr>
              <a:t>à</a:t>
            </a:r>
            <a:r>
              <a:rPr sz="5100" dirty="0">
                <a:latin typeface="Times New Roman" panose="02020603050405020304" pitchFamily="18" charset="0"/>
                <a:cs typeface="Times New Roman" panose="02020603050405020304" pitchFamily="18" charset="0"/>
              </a:rPr>
              <a:t> không nắng gay gắt.</a:t>
            </a:r>
          </a:p>
          <a:p>
            <a:pPr lvl="0" algn="ctr" eaLnBrk="1" hangingPunct="1">
              <a:buNone/>
            </a:pPr>
            <a:endParaRPr sz="5100" dirty="0">
              <a:latin typeface="Times New Roman" panose="02020603050405020304" pitchFamily="18" charset="0"/>
              <a:ea typeface="Times New Roman" panose="02020603050405020304" pitchFamily="18" charset="0"/>
            </a:endParaRPr>
          </a:p>
        </p:txBody>
      </p:sp>
      <p:pic>
        <p:nvPicPr>
          <p:cNvPr id="13" name="Picture 12" descr="Book-09-june"/>
          <p:cNvPicPr>
            <a:picLocks noChangeAspect="1"/>
          </p:cNvPicPr>
          <p:nvPr/>
        </p:nvPicPr>
        <p:blipFill>
          <a:blip r:embed="rId6"/>
          <a:stretch>
            <a:fillRect/>
          </a:stretch>
        </p:blipFill>
        <p:spPr>
          <a:xfrm>
            <a:off x="244475" y="365125"/>
            <a:ext cx="2316163" cy="18351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p:cTn id="21" dur="1000" fill="hold"/>
                                        <p:tgtEl>
                                          <p:spTgt spid="4098"/>
                                        </p:tgtEl>
                                        <p:attrNameLst>
                                          <p:attrName>ppt_x</p:attrName>
                                        </p:attrNameLst>
                                      </p:cBhvr>
                                      <p:tavLst>
                                        <p:tav tm="0">
                                          <p:val>
                                            <p:strVal val="#ppt_x-.2"/>
                                          </p:val>
                                        </p:tav>
                                        <p:tav tm="100000">
                                          <p:val>
                                            <p:strVal val="#ppt_x"/>
                                          </p:val>
                                        </p:tav>
                                      </p:tavLst>
                                    </p:anim>
                                    <p:anim calcmode="lin" valueType="num">
                                      <p:cBhvr>
                                        <p:cTn id="22"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098"/>
                                        </p:tgtEl>
                                      </p:cBhvr>
                                    </p:animEffect>
                                  </p:childTnLst>
                                </p:cTn>
                              </p:par>
                              <p:par>
                                <p:cTn id="24" presetID="29"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ppt_x</p:attrName>
                                        </p:attrNameLst>
                                      </p:cBhvr>
                                      <p:tavLst>
                                        <p:tav tm="0">
                                          <p:val>
                                            <p:strVal val="#ppt_x-.2"/>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
                                        </p:tgtEl>
                                      </p:cBhvr>
                                    </p:animEffect>
                                  </p:childTnLst>
                                </p:cTn>
                              </p:par>
                              <p:par>
                                <p:cTn id="29" presetID="29"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ppt_x</p:attrName>
                                        </p:attrNameLst>
                                      </p:cBhvr>
                                      <p:tavLst>
                                        <p:tav tm="0">
                                          <p:val>
                                            <p:strVal val="#ppt_x-.2"/>
                                          </p:val>
                                        </p:tav>
                                        <p:tav tm="100000">
                                          <p:val>
                                            <p:strVal val="#ppt_x"/>
                                          </p:val>
                                        </p:tav>
                                      </p:tavLst>
                                    </p:anim>
                                    <p:anim calcmode="lin" valueType="num">
                                      <p:cBhvr>
                                        <p:cTn id="3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ppt_x</p:attrName>
                                        </p:attrNameLst>
                                      </p:cBhvr>
                                      <p:tavLst>
                                        <p:tav tm="0">
                                          <p:val>
                                            <p:strVal val="#ppt_x-.2"/>
                                          </p:val>
                                        </p:tav>
                                        <p:tav tm="100000">
                                          <p:val>
                                            <p:strVal val="#ppt_x"/>
                                          </p:val>
                                        </p:tav>
                                      </p:tavLst>
                                    </p:anim>
                                    <p:anim calcmode="lin" valueType="num">
                                      <p:cBhvr>
                                        <p:cTn id="3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0" dur="1000"/>
                                        <p:tgtEl>
                                          <p:spTgt spid="9"/>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ppt_x</p:attrName>
                                        </p:attrNameLst>
                                      </p:cBhvr>
                                      <p:tavLst>
                                        <p:tav tm="0">
                                          <p:val>
                                            <p:strVal val="#ppt_x-.2"/>
                                          </p:val>
                                        </p:tav>
                                        <p:tav tm="100000">
                                          <p:val>
                                            <p:strVal val="#ppt_x"/>
                                          </p:val>
                                        </p:tav>
                                      </p:tavLst>
                                    </p:anim>
                                    <p:anim calcmode="lin" valueType="num">
                                      <p:cBhvr>
                                        <p:cTn id="4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0"/>
                                        </p:tgtEl>
                                      </p:cBhvr>
                                    </p:animEffect>
                                  </p:childTnLst>
                                </p:cTn>
                              </p:par>
                              <p:par>
                                <p:cTn id="46" presetID="29"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ppt_x</p:attrName>
                                        </p:attrNameLst>
                                      </p:cBhvr>
                                      <p:tavLst>
                                        <p:tav tm="0">
                                          <p:val>
                                            <p:strVal val="#ppt_x-.2"/>
                                          </p:val>
                                        </p:tav>
                                        <p:tav tm="100000">
                                          <p:val>
                                            <p:strVal val="#ppt_x"/>
                                          </p:val>
                                        </p:tav>
                                      </p:tavLst>
                                    </p:anim>
                                    <p:anim calcmode="lin" valueType="num">
                                      <p:cBhvr>
                                        <p:cTn id="4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4098"/>
                                        </p:tgtEl>
                                        <p:attrNameLst>
                                          <p:attrName>ppt_x</p:attrName>
                                        </p:attrNameLst>
                                      </p:cBhvr>
                                      <p:tavLst>
                                        <p:tav tm="0">
                                          <p:val>
                                            <p:strVal val="ppt_x"/>
                                          </p:val>
                                        </p:tav>
                                        <p:tav tm="100000">
                                          <p:val>
                                            <p:strVal val="ppt_x"/>
                                          </p:val>
                                        </p:tav>
                                      </p:tavLst>
                                    </p:anim>
                                    <p:anim calcmode="lin" valueType="num">
                                      <p:cBhvr additive="base">
                                        <p:cTn id="55" dur="500"/>
                                        <p:tgtEl>
                                          <p:spTgt spid="4098"/>
                                        </p:tgtEl>
                                        <p:attrNameLst>
                                          <p:attrName>ppt_y</p:attrName>
                                        </p:attrNameLst>
                                      </p:cBhvr>
                                      <p:tavLst>
                                        <p:tav tm="0">
                                          <p:val>
                                            <p:strVal val="ppt_y"/>
                                          </p:val>
                                        </p:tav>
                                        <p:tav tm="100000">
                                          <p:val>
                                            <p:strVal val="1+ppt_h/2"/>
                                          </p:val>
                                        </p:tav>
                                      </p:tavLst>
                                    </p:anim>
                                    <p:set>
                                      <p:cBhvr>
                                        <p:cTn id="56" dur="1" fill="hold">
                                          <p:stCondLst>
                                            <p:cond delay="499"/>
                                          </p:stCondLst>
                                        </p:cTn>
                                        <p:tgtEl>
                                          <p:spTgt spid="4098"/>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6"/>
                                        </p:tgtEl>
                                        <p:attrNameLst>
                                          <p:attrName>ppt_x</p:attrName>
                                        </p:attrNameLst>
                                      </p:cBhvr>
                                      <p:tavLst>
                                        <p:tav tm="0">
                                          <p:val>
                                            <p:strVal val="ppt_x"/>
                                          </p:val>
                                        </p:tav>
                                        <p:tav tm="100000">
                                          <p:val>
                                            <p:strVal val="ppt_x"/>
                                          </p:val>
                                        </p:tav>
                                      </p:tavLst>
                                    </p:anim>
                                    <p:anim calcmode="lin" valueType="num">
                                      <p:cBhvr additive="base">
                                        <p:cTn id="59" dur="500"/>
                                        <p:tgtEl>
                                          <p:spTgt spid="6"/>
                                        </p:tgtEl>
                                        <p:attrNameLst>
                                          <p:attrName>ppt_y</p:attrName>
                                        </p:attrNameLst>
                                      </p:cBhvr>
                                      <p:tavLst>
                                        <p:tav tm="0">
                                          <p:val>
                                            <p:strVal val="ppt_y"/>
                                          </p:val>
                                        </p:tav>
                                        <p:tav tm="100000">
                                          <p:val>
                                            <p:strVal val="1+ppt_h/2"/>
                                          </p:val>
                                        </p:tav>
                                      </p:tavLst>
                                    </p:anim>
                                    <p:set>
                                      <p:cBhvr>
                                        <p:cTn id="60" dur="1" fill="hold">
                                          <p:stCondLst>
                                            <p:cond delay="499"/>
                                          </p:stCondLst>
                                        </p:cTn>
                                        <p:tgtEl>
                                          <p:spTgt spid="6"/>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8"/>
                                        </p:tgtEl>
                                        <p:attrNameLst>
                                          <p:attrName>ppt_x</p:attrName>
                                        </p:attrNameLst>
                                      </p:cBhvr>
                                      <p:tavLst>
                                        <p:tav tm="0">
                                          <p:val>
                                            <p:strVal val="ppt_x"/>
                                          </p:val>
                                        </p:tav>
                                        <p:tav tm="100000">
                                          <p:val>
                                            <p:strVal val="ppt_x"/>
                                          </p:val>
                                        </p:tav>
                                      </p:tavLst>
                                    </p:anim>
                                    <p:anim calcmode="lin" valueType="num">
                                      <p:cBhvr additive="base">
                                        <p:cTn id="63" dur="500"/>
                                        <p:tgtEl>
                                          <p:spTgt spid="8"/>
                                        </p:tgtEl>
                                        <p:attrNameLst>
                                          <p:attrName>ppt_y</p:attrName>
                                        </p:attrNameLst>
                                      </p:cBhvr>
                                      <p:tavLst>
                                        <p:tav tm="0">
                                          <p:val>
                                            <p:strVal val="ppt_y"/>
                                          </p:val>
                                        </p:tav>
                                        <p:tav tm="100000">
                                          <p:val>
                                            <p:strVal val="1+ppt_h/2"/>
                                          </p:val>
                                        </p:tav>
                                      </p:tavLst>
                                    </p:anim>
                                    <p:set>
                                      <p:cBhvr>
                                        <p:cTn id="64" dur="1" fill="hold">
                                          <p:stCondLst>
                                            <p:cond delay="499"/>
                                          </p:stCondLst>
                                        </p:cTn>
                                        <p:tgtEl>
                                          <p:spTgt spid="8"/>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9"/>
                                        </p:tgtEl>
                                        <p:attrNameLst>
                                          <p:attrName>ppt_x</p:attrName>
                                        </p:attrNameLst>
                                      </p:cBhvr>
                                      <p:tavLst>
                                        <p:tav tm="0">
                                          <p:val>
                                            <p:strVal val="ppt_x"/>
                                          </p:val>
                                        </p:tav>
                                        <p:tav tm="100000">
                                          <p:val>
                                            <p:strVal val="ppt_x"/>
                                          </p:val>
                                        </p:tav>
                                      </p:tavLst>
                                    </p:anim>
                                    <p:anim calcmode="lin" valueType="num">
                                      <p:cBhvr additive="base">
                                        <p:cTn id="67" dur="500"/>
                                        <p:tgtEl>
                                          <p:spTgt spid="9"/>
                                        </p:tgtEl>
                                        <p:attrNameLst>
                                          <p:attrName>ppt_y</p:attrName>
                                        </p:attrNameLst>
                                      </p:cBhvr>
                                      <p:tavLst>
                                        <p:tav tm="0">
                                          <p:val>
                                            <p:strVal val="ppt_y"/>
                                          </p:val>
                                        </p:tav>
                                        <p:tav tm="100000">
                                          <p:val>
                                            <p:strVal val="1+ppt_h/2"/>
                                          </p:val>
                                        </p:tav>
                                      </p:tavLst>
                                    </p:anim>
                                    <p:set>
                                      <p:cBhvr>
                                        <p:cTn id="68" dur="1" fill="hold">
                                          <p:stCondLst>
                                            <p:cond delay="499"/>
                                          </p:stCondLst>
                                        </p:cTn>
                                        <p:tgtEl>
                                          <p:spTgt spid="9"/>
                                        </p:tgtEl>
                                        <p:attrNameLst>
                                          <p:attrName>style.visibility</p:attrName>
                                        </p:attrNameLst>
                                      </p:cBhvr>
                                      <p:to>
                                        <p:strVal val="hidden"/>
                                      </p:to>
                                    </p:set>
                                  </p:childTnLst>
                                </p:cTn>
                              </p:par>
                              <p:par>
                                <p:cTn id="69" presetID="2" presetClass="exit" presetSubtype="4" fill="hold" grpId="1" nodeType="withEffect">
                                  <p:stCondLst>
                                    <p:cond delay="0"/>
                                  </p:stCondLst>
                                  <p:childTnLst>
                                    <p:anim calcmode="lin" valueType="num">
                                      <p:cBhvr additive="base">
                                        <p:cTn id="70" dur="500"/>
                                        <p:tgtEl>
                                          <p:spTgt spid="10"/>
                                        </p:tgtEl>
                                        <p:attrNameLst>
                                          <p:attrName>ppt_x</p:attrName>
                                        </p:attrNameLst>
                                      </p:cBhvr>
                                      <p:tavLst>
                                        <p:tav tm="0">
                                          <p:val>
                                            <p:strVal val="ppt_x"/>
                                          </p:val>
                                        </p:tav>
                                        <p:tav tm="100000">
                                          <p:val>
                                            <p:strVal val="ppt_x"/>
                                          </p:val>
                                        </p:tav>
                                      </p:tavLst>
                                    </p:anim>
                                    <p:anim calcmode="lin" valueType="num">
                                      <p:cBhvr additive="base">
                                        <p:cTn id="71" dur="500"/>
                                        <p:tgtEl>
                                          <p:spTgt spid="10"/>
                                        </p:tgtEl>
                                        <p:attrNameLst>
                                          <p:attrName>ppt_y</p:attrName>
                                        </p:attrNameLst>
                                      </p:cBhvr>
                                      <p:tavLst>
                                        <p:tav tm="0">
                                          <p:val>
                                            <p:strVal val="ppt_y"/>
                                          </p:val>
                                        </p:tav>
                                        <p:tav tm="100000">
                                          <p:val>
                                            <p:strVal val="1+ppt_h/2"/>
                                          </p:val>
                                        </p:tav>
                                      </p:tavLst>
                                    </p:anim>
                                    <p:set>
                                      <p:cBhvr>
                                        <p:cTn id="72" dur="1" fill="hold">
                                          <p:stCondLst>
                                            <p:cond delay="499"/>
                                          </p:stCondLst>
                                        </p:cTn>
                                        <p:tgtEl>
                                          <p:spTgt spid="10"/>
                                        </p:tgtEl>
                                        <p:attrNameLst>
                                          <p:attrName>style.visibility</p:attrName>
                                        </p:attrNameLst>
                                      </p:cBhvr>
                                      <p:to>
                                        <p:strVal val="hidden"/>
                                      </p:to>
                                    </p:set>
                                  </p:childTnLst>
                                </p:cTn>
                              </p:par>
                              <p:par>
                                <p:cTn id="73" presetID="2" presetClass="exit" presetSubtype="4" fill="hold" grpId="1" nodeType="withEffect">
                                  <p:stCondLst>
                                    <p:cond delay="0"/>
                                  </p:stCondLst>
                                  <p:childTnLst>
                                    <p:anim calcmode="lin" valueType="num">
                                      <p:cBhvr additive="base">
                                        <p:cTn id="74" dur="500"/>
                                        <p:tgtEl>
                                          <p:spTgt spid="11"/>
                                        </p:tgtEl>
                                        <p:attrNameLst>
                                          <p:attrName>ppt_x</p:attrName>
                                        </p:attrNameLst>
                                      </p:cBhvr>
                                      <p:tavLst>
                                        <p:tav tm="0">
                                          <p:val>
                                            <p:strVal val="ppt_x"/>
                                          </p:val>
                                        </p:tav>
                                        <p:tav tm="100000">
                                          <p:val>
                                            <p:strVal val="ppt_x"/>
                                          </p:val>
                                        </p:tav>
                                      </p:tavLst>
                                    </p:anim>
                                    <p:anim calcmode="lin" valueType="num">
                                      <p:cBhvr additive="base">
                                        <p:cTn id="75" dur="500"/>
                                        <p:tgtEl>
                                          <p:spTgt spid="11"/>
                                        </p:tgtEl>
                                        <p:attrNameLst>
                                          <p:attrName>ppt_y</p:attrName>
                                        </p:attrNameLst>
                                      </p:cBhvr>
                                      <p:tavLst>
                                        <p:tav tm="0">
                                          <p:val>
                                            <p:strVal val="ppt_y"/>
                                          </p:val>
                                        </p:tav>
                                        <p:tav tm="100000">
                                          <p:val>
                                            <p:strVal val="1+ppt_h/2"/>
                                          </p:val>
                                        </p:tav>
                                      </p:tavLst>
                                    </p:anim>
                                    <p:set>
                                      <p:cBhvr>
                                        <p:cTn id="76" dur="1" fill="hold">
                                          <p:stCondLst>
                                            <p:cond delay="499"/>
                                          </p:stCondLst>
                                        </p:cTn>
                                        <p:tgtEl>
                                          <p:spTgt spid="11"/>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7" presetClass="entr" presetSubtype="0"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1000" fill="hold"/>
                                        <p:tgtEl>
                                          <p:spTgt spid="12"/>
                                        </p:tgtEl>
                                        <p:attrNameLst>
                                          <p:attrName>ppt_x</p:attrName>
                                        </p:attrNameLst>
                                      </p:cBhvr>
                                      <p:tavLst>
                                        <p:tav tm="0">
                                          <p:val>
                                            <p:strVal val="#ppt_x-.2"/>
                                          </p:val>
                                        </p:tav>
                                        <p:tav tm="100000">
                                          <p:val>
                                            <p:strVal val="#ppt_x"/>
                                          </p:val>
                                        </p:tav>
                                      </p:tavLst>
                                    </p:anim>
                                    <p:anim calcmode="lin" valueType="num">
                                      <p:cBhvr>
                                        <p:cTn id="8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9" grpId="1" animBg="1"/>
      <p:bldP spid="10" grpId="0" animBg="1"/>
      <p:bldP spid="10" grpId="1" animBg="1"/>
      <p:bldP spid="11" grpId="0" animBg="1"/>
      <p:bldP spid="11" grpId="1"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363" y="0"/>
            <a:ext cx="6950075" cy="2193925"/>
          </a:xfrm>
        </p:spPr>
        <p:txBody>
          <a:bodyPr vert="horz" wrap="square" lIns="130622" tIns="65311" rIns="130622" bIns="65311" numCol="1" anchor="t" anchorCtr="0" compatLnSpc="1"/>
          <a:lstStyle/>
          <a:p>
            <a:pPr>
              <a:lnSpc>
                <a:spcPct val="80000"/>
              </a:lnSpc>
              <a:buFontTx/>
              <a:buChar char="-"/>
            </a:pPr>
            <a:r>
              <a:rPr sz="3900" dirty="0">
                <a:latin typeface="Times New Roman" panose="02020603050405020304" pitchFamily="18" charset="0"/>
                <a:cs typeface="Times New Roman" panose="02020603050405020304" pitchFamily="18" charset="0"/>
              </a:rPr>
              <a:t>Quan sát hình v</a:t>
            </a:r>
            <a:r>
              <a:rPr sz="3900" dirty="0">
                <a:latin typeface="Times New Roman" panose="02020603050405020304" pitchFamily="18" charset="0"/>
                <a:ea typeface="Times New Roman" panose="02020603050405020304" pitchFamily="18" charset="0"/>
              </a:rPr>
              <a:t>à</a:t>
            </a:r>
            <a:r>
              <a:rPr sz="3900" dirty="0">
                <a:latin typeface="Times New Roman" panose="02020603050405020304" pitchFamily="18" charset="0"/>
                <a:cs typeface="Times New Roman" panose="02020603050405020304" pitchFamily="18" charset="0"/>
              </a:rPr>
              <a:t> cho biết việc bón phân quá mức ảnh hưởng như thế n</a:t>
            </a:r>
            <a:r>
              <a:rPr sz="3900" dirty="0">
                <a:latin typeface="Times New Roman" panose="02020603050405020304" pitchFamily="18" charset="0"/>
                <a:ea typeface="Times New Roman" panose="02020603050405020304" pitchFamily="18" charset="0"/>
              </a:rPr>
              <a:t>à</a:t>
            </a:r>
            <a:r>
              <a:rPr sz="3900" dirty="0">
                <a:latin typeface="Times New Roman" panose="02020603050405020304" pitchFamily="18" charset="0"/>
                <a:cs typeface="Times New Roman" panose="02020603050405020304" pitchFamily="18" charset="0"/>
              </a:rPr>
              <a:t>o đới với môi trường?</a:t>
            </a:r>
            <a:endParaRPr sz="3900" dirty="0">
              <a:latin typeface="Times New Roman" panose="02020603050405020304" pitchFamily="18" charset="0"/>
              <a:ea typeface="Times New Roman" panose="02020603050405020304" pitchFamily="18" charset="0"/>
            </a:endParaRPr>
          </a:p>
        </p:txBody>
      </p:sp>
      <p:pic>
        <p:nvPicPr>
          <p:cNvPr id="4" name="Picture 4" descr="t"/>
          <p:cNvPicPr>
            <a:picLocks noChangeAspect="1"/>
          </p:cNvPicPr>
          <p:nvPr/>
        </p:nvPicPr>
        <p:blipFill>
          <a:blip r:embed="rId2"/>
          <a:stretch>
            <a:fillRect/>
          </a:stretch>
        </p:blipFill>
        <p:spPr>
          <a:xfrm>
            <a:off x="8534400" y="0"/>
            <a:ext cx="5075238" cy="3382963"/>
          </a:xfrm>
          <a:prstGeom prst="rect">
            <a:avLst/>
          </a:prstGeom>
          <a:noFill/>
          <a:ln w="38100" cap="flat" cmpd="sng">
            <a:solidFill>
              <a:srgbClr val="FF9900"/>
            </a:solidFill>
            <a:prstDash val="solid"/>
            <a:miter/>
            <a:headEnd type="none" w="med" len="med"/>
            <a:tailEnd type="none" w="med" len="med"/>
          </a:ln>
        </p:spPr>
      </p:pic>
      <p:pic>
        <p:nvPicPr>
          <p:cNvPr id="5" name="Picture 10" descr="MDCATLL3P7CAZDJSUPCA1WP9OKCA1X9M9GCARZ3YP6CARL5WFLCASHUCZBCAVWI6LNCAWQT3EHCAY7Z3VRCA916KIVCA0D90N1CAS1YFBWCA9ERRMPCARORNAFCA1IBP8YCAT1D8XCCAT17X4UCAHJIL2X"/>
          <p:cNvPicPr>
            <a:picLocks noChangeAspect="1"/>
          </p:cNvPicPr>
          <p:nvPr/>
        </p:nvPicPr>
        <p:blipFill>
          <a:blip r:embed="rId3"/>
          <a:stretch>
            <a:fillRect/>
          </a:stretch>
        </p:blipFill>
        <p:spPr>
          <a:xfrm>
            <a:off x="4511675" y="4754563"/>
            <a:ext cx="4754563" cy="3475037"/>
          </a:xfrm>
          <a:prstGeom prst="rect">
            <a:avLst/>
          </a:prstGeom>
          <a:noFill/>
          <a:ln w="9525">
            <a:noFill/>
          </a:ln>
        </p:spPr>
      </p:pic>
      <p:pic>
        <p:nvPicPr>
          <p:cNvPr id="6" name="Picture 9" descr="XCCA06YVX8CAAG2PHSCAUDTS4GCAPQU03WCAOPG9NMCAH9IPQXCALTJ3BECAI4MIKDCAAX2QB2CAH2BO7PCAB7QW07CAZ65587CA68OKLNCAQJJI3RCAYWNJAMCA9RSH57CAPI21LDCAZ2TE1MCA6VTA9Y"/>
          <p:cNvPicPr>
            <a:picLocks noChangeAspect="1"/>
          </p:cNvPicPr>
          <p:nvPr/>
        </p:nvPicPr>
        <p:blipFill>
          <a:blip r:embed="rId4"/>
          <a:stretch>
            <a:fillRect/>
          </a:stretch>
        </p:blipFill>
        <p:spPr>
          <a:xfrm>
            <a:off x="9509125" y="4754563"/>
            <a:ext cx="5121275" cy="3475037"/>
          </a:xfrm>
          <a:prstGeom prst="rect">
            <a:avLst/>
          </a:prstGeom>
          <a:noFill/>
          <a:ln w="28575" cap="flat" cmpd="sng">
            <a:solidFill>
              <a:srgbClr val="FFFF00"/>
            </a:solidFill>
            <a:prstDash val="solid"/>
            <a:miter/>
            <a:headEnd type="none" w="med" len="med"/>
            <a:tailEnd type="none" w="med" len="med"/>
          </a:ln>
        </p:spPr>
      </p:pic>
      <p:pic>
        <p:nvPicPr>
          <p:cNvPr id="7" name="Picture 21" descr="o"/>
          <p:cNvPicPr>
            <a:picLocks noChangeAspect="1"/>
          </p:cNvPicPr>
          <p:nvPr/>
        </p:nvPicPr>
        <p:blipFill>
          <a:blip r:embed="rId5"/>
          <a:stretch>
            <a:fillRect/>
          </a:stretch>
        </p:blipFill>
        <p:spPr>
          <a:xfrm>
            <a:off x="365125" y="2193925"/>
            <a:ext cx="4876800" cy="3109913"/>
          </a:xfrm>
          <a:prstGeom prst="rect">
            <a:avLst/>
          </a:prstGeom>
          <a:noFill/>
          <a:ln w="9525">
            <a:noFill/>
          </a:ln>
        </p:spPr>
      </p:pic>
      <p:cxnSp>
        <p:nvCxnSpPr>
          <p:cNvPr id="15" name="Straight Arrow Connector 14"/>
          <p:cNvCxnSpPr/>
          <p:nvPr/>
        </p:nvCxnSpPr>
        <p:spPr>
          <a:xfrm rot="10800000" flipV="1">
            <a:off x="5364163" y="3475038"/>
            <a:ext cx="3170238" cy="5476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8656638" y="3475038"/>
            <a:ext cx="2803525" cy="10969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rot="5400000">
            <a:off x="7391400" y="3521075"/>
            <a:ext cx="1189038" cy="10969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Rectangle 23"/>
          <p:cNvSpPr/>
          <p:nvPr/>
        </p:nvSpPr>
        <p:spPr>
          <a:xfrm>
            <a:off x="609600" y="639763"/>
            <a:ext cx="13533438" cy="658336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130622" tIns="65311" rIns="130622" bIns="65311" rtlCol="0"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5700" b="1" i="1" dirty="0">
                <a:solidFill>
                  <a:srgbClr val="FF0000"/>
                </a:solidFill>
                <a:latin typeface="Times New Roman" panose="02020603050405020304" pitchFamily="18" charset="0"/>
                <a:cs typeface="Times New Roman" panose="02020603050405020304" pitchFamily="18" charset="0"/>
              </a:rPr>
              <a:t>3. Phân bón v</a:t>
            </a:r>
            <a:r>
              <a:rPr sz="5700" b="1" i="1" dirty="0">
                <a:solidFill>
                  <a:srgbClr val="FF0000"/>
                </a:solidFill>
                <a:latin typeface="Times New Roman" panose="02020603050405020304" pitchFamily="18" charset="0"/>
                <a:ea typeface="Times New Roman" panose="02020603050405020304" pitchFamily="18" charset="0"/>
              </a:rPr>
              <a:t>à</a:t>
            </a:r>
            <a:r>
              <a:rPr sz="5700" b="1" i="1" dirty="0">
                <a:solidFill>
                  <a:srgbClr val="FF0000"/>
                </a:solidFill>
                <a:latin typeface="Times New Roman" panose="02020603050405020304" pitchFamily="18" charset="0"/>
                <a:cs typeface="Times New Roman" panose="02020603050405020304" pitchFamily="18" charset="0"/>
              </a:rPr>
              <a:t> môi trường</a:t>
            </a:r>
          </a:p>
          <a:p>
            <a:pPr lvl="0" algn="ctr" eaLnBrk="1" hangingPunct="1">
              <a:buNone/>
            </a:pPr>
            <a:endParaRPr sz="5700" dirty="0">
              <a:latin typeface="Times New Roman" panose="02020603050405020304" pitchFamily="18" charset="0"/>
              <a:cs typeface="Times New Roman" panose="02020603050405020304" pitchFamily="18" charset="0"/>
            </a:endParaRPr>
          </a:p>
          <a:p>
            <a:pPr lvl="0" algn="ctr" eaLnBrk="1" hangingPunct="1">
              <a:buNone/>
            </a:pPr>
            <a:r>
              <a:rPr sz="5700" dirty="0">
                <a:latin typeface="Times New Roman" panose="02020603050405020304" pitchFamily="18" charset="0"/>
                <a:cs typeface="Times New Roman" panose="02020603050405020304" pitchFamily="18" charset="0"/>
              </a:rPr>
              <a:t>- Bón phân quá mức sẽ l</a:t>
            </a:r>
            <a:r>
              <a:rPr sz="5700" dirty="0">
                <a:latin typeface="Times New Roman" panose="02020603050405020304" pitchFamily="18" charset="0"/>
                <a:ea typeface="Times New Roman" panose="02020603050405020304" pitchFamily="18" charset="0"/>
              </a:rPr>
              <a:t>à</a:t>
            </a:r>
            <a:r>
              <a:rPr sz="5700" dirty="0">
                <a:latin typeface="Times New Roman" panose="02020603050405020304" pitchFamily="18" charset="0"/>
                <a:cs typeface="Times New Roman" panose="02020603050405020304" pitchFamily="18" charset="0"/>
              </a:rPr>
              <a:t>m xấu tính chất lí hoá của đất, gây ô nhiễm môi trường.</a:t>
            </a:r>
            <a:endParaRPr sz="57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6"/>
                                        </p:tgtEl>
                                        <p:attrNameLst>
                                          <p:attrName>ppt_x</p:attrName>
                                        </p:attrNameLst>
                                      </p:cBhvr>
                                      <p:tavLst>
                                        <p:tav tm="0">
                                          <p:val>
                                            <p:strVal val="ppt_x"/>
                                          </p:val>
                                        </p:tav>
                                        <p:tav tm="100000">
                                          <p:val>
                                            <p:strVal val="ppt_x"/>
                                          </p:val>
                                        </p:tav>
                                      </p:tavLst>
                                    </p:anim>
                                    <p:anim calcmode="lin" valueType="num">
                                      <p:cBhvr additive="base">
                                        <p:cTn id="19" dur="500"/>
                                        <p:tgtEl>
                                          <p:spTgt spid="6"/>
                                        </p:tgtEl>
                                        <p:attrNameLst>
                                          <p:attrName>ppt_y</p:attrName>
                                        </p:attrNameLst>
                                      </p:cBhvr>
                                      <p:tavLst>
                                        <p:tav tm="0">
                                          <p:val>
                                            <p:strVal val="ppt_y"/>
                                          </p:val>
                                        </p:tav>
                                        <p:tav tm="100000">
                                          <p:val>
                                            <p:strVal val="1+ppt_h/2"/>
                                          </p:val>
                                        </p:tav>
                                      </p:tavLst>
                                    </p:anim>
                                    <p:set>
                                      <p:cBhvr>
                                        <p:cTn id="20" dur="1" fill="hold">
                                          <p:stCondLst>
                                            <p:cond delay="499"/>
                                          </p:stCondLst>
                                        </p:cTn>
                                        <p:tgtEl>
                                          <p:spTgt spid="6"/>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16"/>
                                        </p:tgtEl>
                                        <p:attrNameLst>
                                          <p:attrName>ppt_x</p:attrName>
                                        </p:attrNameLst>
                                      </p:cBhvr>
                                      <p:tavLst>
                                        <p:tav tm="0">
                                          <p:val>
                                            <p:strVal val="ppt_x"/>
                                          </p:val>
                                        </p:tav>
                                        <p:tav tm="100000">
                                          <p:val>
                                            <p:strVal val="ppt_x"/>
                                          </p:val>
                                        </p:tav>
                                      </p:tavLst>
                                    </p:anim>
                                    <p:anim calcmode="lin" valueType="num">
                                      <p:cBhvr additive="base">
                                        <p:cTn id="23" dur="500"/>
                                        <p:tgtEl>
                                          <p:spTgt spid="16"/>
                                        </p:tgtEl>
                                        <p:attrNameLst>
                                          <p:attrName>ppt_y</p:attrName>
                                        </p:attrNameLst>
                                      </p:cBhvr>
                                      <p:tavLst>
                                        <p:tav tm="0">
                                          <p:val>
                                            <p:strVal val="ppt_y"/>
                                          </p:val>
                                        </p:tav>
                                        <p:tav tm="100000">
                                          <p:val>
                                            <p:strVal val="1+ppt_h/2"/>
                                          </p:val>
                                        </p:tav>
                                      </p:tavLst>
                                    </p:anim>
                                    <p:set>
                                      <p:cBhvr>
                                        <p:cTn id="24" dur="1" fill="hold">
                                          <p:stCondLst>
                                            <p:cond delay="499"/>
                                          </p:stCondLst>
                                        </p:cTn>
                                        <p:tgtEl>
                                          <p:spTgt spid="16"/>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17"/>
                                        </p:tgtEl>
                                        <p:attrNameLst>
                                          <p:attrName>ppt_x</p:attrName>
                                        </p:attrNameLst>
                                      </p:cBhvr>
                                      <p:tavLst>
                                        <p:tav tm="0">
                                          <p:val>
                                            <p:strVal val="ppt_x"/>
                                          </p:val>
                                        </p:tav>
                                        <p:tav tm="100000">
                                          <p:val>
                                            <p:strVal val="ppt_x"/>
                                          </p:val>
                                        </p:tav>
                                      </p:tavLst>
                                    </p:anim>
                                    <p:anim calcmode="lin" valueType="num">
                                      <p:cBhvr additive="base">
                                        <p:cTn id="27" dur="500"/>
                                        <p:tgtEl>
                                          <p:spTgt spid="17"/>
                                        </p:tgtEl>
                                        <p:attrNameLst>
                                          <p:attrName>ppt_y</p:attrName>
                                        </p:attrNameLst>
                                      </p:cBhvr>
                                      <p:tavLst>
                                        <p:tav tm="0">
                                          <p:val>
                                            <p:strVal val="ppt_y"/>
                                          </p:val>
                                        </p:tav>
                                        <p:tav tm="100000">
                                          <p:val>
                                            <p:strVal val="1+ppt_h/2"/>
                                          </p:val>
                                        </p:tav>
                                      </p:tavLst>
                                    </p:anim>
                                    <p:set>
                                      <p:cBhvr>
                                        <p:cTn id="28" dur="1" fill="hold">
                                          <p:stCondLst>
                                            <p:cond delay="499"/>
                                          </p:stCondLst>
                                        </p:cTn>
                                        <p:tgtEl>
                                          <p:spTgt spid="17"/>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5" dur="500"/>
                                        <p:tgtEl>
                                          <p:spTgt spid="3">
                                            <p:txEl>
                                              <p:pRg st="0" end="0"/>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500" fill="hold"/>
                                        <p:tgtEl>
                                          <p:spTgt spid="24"/>
                                        </p:tgtEl>
                                        <p:attrNameLst>
                                          <p:attrName>ppt_x</p:attrName>
                                        </p:attrNameLst>
                                      </p:cBhvr>
                                      <p:tavLst>
                                        <p:tav tm="0">
                                          <p:val>
                                            <p:strVal val="#ppt_x"/>
                                          </p:val>
                                        </p:tav>
                                        <p:tav tm="100000">
                                          <p:val>
                                            <p:strVal val="#ppt_x"/>
                                          </p:val>
                                        </p:tav>
                                      </p:tavLst>
                                    </p:anim>
                                    <p:anim calcmode="lin" valueType="num">
                                      <p:cBhvr additive="base">
                                        <p:cTn id="4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ctrTitle"/>
          </p:nvPr>
        </p:nvSpPr>
        <p:spPr>
          <a:xfrm>
            <a:off x="1219200" y="1189038"/>
            <a:ext cx="12557125" cy="6308725"/>
          </a:xfrm>
        </p:spPr>
        <p:txBody>
          <a:bodyPr vert="horz" wrap="square" lIns="130622" tIns="65311" rIns="130622" bIns="65311" anchor="ctr" anchorCtr="0"/>
          <a:lstStyle/>
          <a:p>
            <a:pPr algn="l">
              <a:buClrTx/>
              <a:buSzTx/>
              <a:buFontTx/>
              <a:buNone/>
            </a:pPr>
            <a:r>
              <a:rPr b="1" u="sng" dirty="0">
                <a:latin typeface="Times New Roman" panose="02020603050405020304" pitchFamily="18" charset="0"/>
                <a:cs typeface="Times New Roman" panose="02020603050405020304" pitchFamily="18" charset="0"/>
              </a:rPr>
              <a:t>Câu hỏi:</a:t>
            </a:r>
            <a:r>
              <a:rPr b="1" dirty="0">
                <a:latin typeface="Times New Roman" panose="02020603050405020304" pitchFamily="18" charset="0"/>
                <a:cs typeface="Times New Roman" panose="02020603050405020304" pitchFamily="18" charset="0"/>
              </a:rPr>
              <a:t> </a:t>
            </a:r>
            <a:r>
              <a:rPr dirty="0">
                <a:latin typeface="Times New Roman" panose="02020603050405020304" pitchFamily="18" charset="0"/>
                <a:cs typeface="Times New Roman" panose="02020603050405020304" pitchFamily="18" charset="0"/>
              </a:rPr>
              <a:t>Dựa v</a:t>
            </a:r>
            <a:r>
              <a:rPr dirty="0">
                <a:latin typeface="Times New Roman" panose="02020603050405020304" pitchFamily="18" charset="0"/>
                <a:ea typeface="Times New Roman" panose="02020603050405020304" pitchFamily="18" charset="0"/>
              </a:rPr>
              <a:t>à</a:t>
            </a:r>
            <a:r>
              <a:rPr dirty="0">
                <a:latin typeface="Times New Roman" panose="02020603050405020304" pitchFamily="18" charset="0"/>
                <a:cs typeface="Times New Roman" panose="02020603050405020304" pitchFamily="18" charset="0"/>
              </a:rPr>
              <a:t>o kiến thức đã học, em hãy giải thích câu ca dao: </a:t>
            </a:r>
            <a:br>
              <a:rPr dirty="0">
                <a:latin typeface="Times New Roman" panose="02020603050405020304" pitchFamily="18" charset="0"/>
                <a:cs typeface="Times New Roman" panose="02020603050405020304" pitchFamily="18" charset="0"/>
              </a:rPr>
            </a:br>
            <a:r>
              <a:rPr dirty="0">
                <a:latin typeface="Times New Roman" panose="02020603050405020304" pitchFamily="18" charset="0"/>
                <a:cs typeface="Times New Roman" panose="02020603050405020304" pitchFamily="18" charset="0"/>
              </a:rPr>
              <a:t>      </a:t>
            </a:r>
            <a:r>
              <a:rPr sz="5700" i="1" dirty="0">
                <a:solidFill>
                  <a:srgbClr val="FF0000"/>
                </a:solidFill>
                <a:latin typeface="Times New Roman" panose="02020603050405020304" pitchFamily="18" charset="0"/>
                <a:cs typeface="Times New Roman" panose="02020603050405020304" pitchFamily="18" charset="0"/>
              </a:rPr>
              <a:t>“ Lúa chiêm lấp ló đầu bờ</a:t>
            </a:r>
            <a:br>
              <a:rPr sz="5700" i="1" dirty="0">
                <a:solidFill>
                  <a:srgbClr val="FF0000"/>
                </a:solidFill>
                <a:latin typeface="Times New Roman" panose="02020603050405020304" pitchFamily="18" charset="0"/>
                <a:cs typeface="Times New Roman" panose="02020603050405020304" pitchFamily="18" charset="0"/>
              </a:rPr>
            </a:br>
            <a:r>
              <a:rPr sz="5700" i="1" dirty="0">
                <a:solidFill>
                  <a:srgbClr val="FF0000"/>
                </a:solidFill>
                <a:latin typeface="Times New Roman" panose="02020603050405020304" pitchFamily="18" charset="0"/>
                <a:cs typeface="Times New Roman" panose="02020603050405020304" pitchFamily="18" charset="0"/>
              </a:rPr>
              <a:t>  Hễ nghe tiếng sấm phất cờ m</a:t>
            </a:r>
            <a:r>
              <a:rPr sz="5700" i="1" dirty="0">
                <a:solidFill>
                  <a:srgbClr val="FF0000"/>
                </a:solidFill>
                <a:latin typeface="Times New Roman" panose="02020603050405020304" pitchFamily="18" charset="0"/>
                <a:ea typeface="Times New Roman" panose="02020603050405020304" pitchFamily="18" charset="0"/>
              </a:rPr>
              <a:t>à</a:t>
            </a:r>
            <a:r>
              <a:rPr sz="5700" i="1" dirty="0">
                <a:solidFill>
                  <a:srgbClr val="FF0000"/>
                </a:solidFill>
                <a:latin typeface="Times New Roman" panose="02020603050405020304" pitchFamily="18" charset="0"/>
                <a:cs typeface="Times New Roman" panose="02020603050405020304" pitchFamily="18" charset="0"/>
              </a:rPr>
              <a:t> lên ” </a:t>
            </a:r>
            <a:r>
              <a:rPr dirty="0">
                <a:latin typeface="Times New Roman" panose="02020603050405020304" pitchFamily="18" charset="0"/>
                <a:cs typeface="Times New Roman" panose="02020603050405020304" pitchFamily="18" charset="0"/>
              </a:rPr>
              <a:t/>
            </a:r>
            <a:br>
              <a:rPr dirty="0">
                <a:latin typeface="Times New Roman" panose="02020603050405020304" pitchFamily="18" charset="0"/>
                <a:cs typeface="Times New Roman" panose="02020603050405020304" pitchFamily="18" charset="0"/>
              </a:rPr>
            </a:br>
            <a:endParaRPr dirty="0">
              <a:latin typeface="Times New Roman" panose="02020603050405020304" pitchFamily="18" charset="0"/>
              <a:ea typeface="Times New Roman" panose="02020603050405020304" pitchFamily="18" charset="0"/>
            </a:endParaRPr>
          </a:p>
        </p:txBody>
      </p:sp>
      <p:sp>
        <p:nvSpPr>
          <p:cNvPr id="3" name="Rounded Rectangle 2"/>
          <p:cNvSpPr/>
          <p:nvPr/>
        </p:nvSpPr>
        <p:spPr>
          <a:xfrm>
            <a:off x="854075" y="1646238"/>
            <a:ext cx="12922250" cy="539432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lIns="130622" tIns="65311" rIns="130622" bIns="65311" rtlCol="0"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eaLnBrk="1" hangingPunct="1">
              <a:buNone/>
            </a:pPr>
            <a:r>
              <a:rPr sz="5700" dirty="0">
                <a:latin typeface="Times New Roman" panose="02020603050405020304" pitchFamily="18" charset="0"/>
                <a:cs typeface="Times New Roman" panose="02020603050405020304" pitchFamily="18" charset="0"/>
              </a:rPr>
              <a:t>Sấm sét tạo ra điều kiện về nhiệt độ v</a:t>
            </a:r>
            <a:r>
              <a:rPr sz="5700" dirty="0">
                <a:latin typeface="Times New Roman" panose="02020603050405020304" pitchFamily="18" charset="0"/>
                <a:ea typeface="Times New Roman" panose="02020603050405020304" pitchFamily="18" charset="0"/>
              </a:rPr>
              <a:t>à</a:t>
            </a:r>
            <a:r>
              <a:rPr sz="5700" dirty="0">
                <a:latin typeface="Times New Roman" panose="02020603050405020304" pitchFamily="18" charset="0"/>
                <a:cs typeface="Times New Roman" panose="02020603050405020304" pitchFamily="18" charset="0"/>
              </a:rPr>
              <a:t> áp suất rất cao có khả năng bẻ gãy liên kết cao năng lượng của phân tử H</a:t>
            </a:r>
            <a:r>
              <a:rPr sz="5700" baseline="-25000" dirty="0">
                <a:latin typeface="Times New Roman" panose="02020603050405020304" pitchFamily="18" charset="0"/>
                <a:cs typeface="Times New Roman" panose="02020603050405020304" pitchFamily="18" charset="0"/>
              </a:rPr>
              <a:t>2</a:t>
            </a:r>
            <a:r>
              <a:rPr sz="5700" dirty="0">
                <a:latin typeface="Times New Roman" panose="02020603050405020304" pitchFamily="18" charset="0"/>
                <a:cs typeface="Times New Roman" panose="02020603050405020304" pitchFamily="18" charset="0"/>
              </a:rPr>
              <a:t> để tạo th</a:t>
            </a:r>
            <a:r>
              <a:rPr sz="5700" dirty="0">
                <a:latin typeface="Times New Roman" panose="02020603050405020304" pitchFamily="18" charset="0"/>
                <a:ea typeface="Times New Roman" panose="02020603050405020304" pitchFamily="18" charset="0"/>
              </a:rPr>
              <a:t>à</a:t>
            </a:r>
            <a:r>
              <a:rPr sz="5700" dirty="0">
                <a:latin typeface="Times New Roman" panose="02020603050405020304" pitchFamily="18" charset="0"/>
                <a:cs typeface="Times New Roman" panose="02020603050405020304" pitchFamily="18" charset="0"/>
              </a:rPr>
              <a:t>nh NH</a:t>
            </a:r>
            <a:r>
              <a:rPr sz="5700" baseline="-25000" dirty="0">
                <a:latin typeface="Times New Roman" panose="02020603050405020304" pitchFamily="18" charset="0"/>
                <a:cs typeface="Times New Roman" panose="02020603050405020304" pitchFamily="18" charset="0"/>
              </a:rPr>
              <a:t>3</a:t>
            </a:r>
            <a:r>
              <a:rPr sz="5700" dirty="0">
                <a:latin typeface="Times New Roman" panose="02020603050405020304" pitchFamily="18" charset="0"/>
                <a:cs typeface="Times New Roman" panose="02020603050405020304" pitchFamily="18" charset="0"/>
              </a:rPr>
              <a:t>, NH</a:t>
            </a:r>
            <a:r>
              <a:rPr sz="5700" baseline="-25000" dirty="0">
                <a:latin typeface="Times New Roman" panose="02020603050405020304" pitchFamily="18" charset="0"/>
                <a:cs typeface="Times New Roman" panose="02020603050405020304" pitchFamily="18" charset="0"/>
              </a:rPr>
              <a:t>3</a:t>
            </a:r>
            <a:r>
              <a:rPr sz="5700" dirty="0">
                <a:latin typeface="Times New Roman" panose="02020603050405020304" pitchFamily="18" charset="0"/>
                <a:cs typeface="Times New Roman" panose="02020603050405020304" pitchFamily="18" charset="0"/>
              </a:rPr>
              <a:t> theo nước mưa rơi xuống biến đổi th</a:t>
            </a:r>
            <a:r>
              <a:rPr sz="5700" dirty="0">
                <a:latin typeface="Times New Roman" panose="02020603050405020304" pitchFamily="18" charset="0"/>
                <a:ea typeface="Times New Roman" panose="02020603050405020304" pitchFamily="18" charset="0"/>
              </a:rPr>
              <a:t>à</a:t>
            </a:r>
            <a:r>
              <a:rPr sz="5700" dirty="0">
                <a:latin typeface="Times New Roman" panose="02020603050405020304" pitchFamily="18" charset="0"/>
                <a:cs typeface="Times New Roman" panose="02020603050405020304" pitchFamily="18" charset="0"/>
              </a:rPr>
              <a:t>nh NH</a:t>
            </a:r>
            <a:r>
              <a:rPr sz="5700" baseline="-25000" dirty="0">
                <a:latin typeface="Times New Roman" panose="02020603050405020304" pitchFamily="18" charset="0"/>
                <a:cs typeface="Times New Roman" panose="02020603050405020304" pitchFamily="18" charset="0"/>
              </a:rPr>
              <a:t>4</a:t>
            </a:r>
            <a:r>
              <a:rPr sz="5700" baseline="30000" dirty="0">
                <a:latin typeface="Times New Roman" panose="02020603050405020304" pitchFamily="18" charset="0"/>
                <a:cs typeface="Times New Roman" panose="02020603050405020304" pitchFamily="18" charset="0"/>
              </a:rPr>
              <a:t>+</a:t>
            </a:r>
            <a:r>
              <a:rPr sz="5700" dirty="0">
                <a:latin typeface="Times New Roman" panose="02020603050405020304" pitchFamily="18" charset="0"/>
                <a:cs typeface="Times New Roman" panose="02020603050405020304" pitchFamily="18" charset="0"/>
              </a:rPr>
              <a:t> cung cấp lượng đạm dồi d</a:t>
            </a:r>
            <a:r>
              <a:rPr sz="5700" dirty="0">
                <a:latin typeface="Times New Roman" panose="02020603050405020304" pitchFamily="18" charset="0"/>
                <a:ea typeface="Times New Roman" panose="02020603050405020304" pitchFamily="18" charset="0"/>
              </a:rPr>
              <a:t>à</a:t>
            </a:r>
            <a:r>
              <a:rPr sz="5700" dirty="0">
                <a:latin typeface="Times New Roman" panose="02020603050405020304" pitchFamily="18" charset="0"/>
                <a:cs typeface="Times New Roman" panose="02020603050405020304" pitchFamily="18" charset="0"/>
              </a:rPr>
              <a:t>o cho cây cối.</a:t>
            </a:r>
            <a:endParaRPr sz="5700" baseline="300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066800" y="2362200"/>
            <a:ext cx="11919585" cy="1198880"/>
          </a:xfrm>
          <a:prstGeom prst="rect">
            <a:avLst/>
          </a:prstGeom>
          <a:noFill/>
        </p:spPr>
        <p:txBody>
          <a:bodyPr wrap="square" rtlCol="0">
            <a:spAutoFit/>
          </a:bodyPr>
          <a:lstStyle/>
          <a:p>
            <a:r>
              <a:rPr lang="vi-VN" altLang="en-US" sz="7200" b="1">
                <a:solidFill>
                  <a:srgbClr val="FF0000"/>
                </a:solidFill>
              </a:rPr>
              <a:t>CHÀO TẠM BIỆT CÁC 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121920" y="2849880"/>
            <a:ext cx="14142720" cy="747451"/>
          </a:xfrm>
          <a:prstGeom prst="rect">
            <a:avLst/>
          </a:prstGeom>
          <a:noFill/>
          <a:ln w="9525">
            <a:noFill/>
            <a:miter lim="800000"/>
          </a:ln>
        </p:spPr>
        <p:txBody>
          <a:bodyPr lIns="130622" tIns="65311" rIns="130622" bIns="65311">
            <a:spAutoFit/>
          </a:bodyPr>
          <a:lstStyle/>
          <a:p>
            <a:pPr marL="653415" marR="0" lvl="0" indent="-653415" algn="just" defTabSz="914400" rtl="0" eaLnBrk="1" fontAlgn="base" latinLnBrk="0" hangingPunct="1">
              <a:lnSpc>
                <a:spcPct val="100000"/>
              </a:lnSpc>
              <a:spcBef>
                <a:spcPct val="50000"/>
              </a:spcBef>
              <a:spcAft>
                <a:spcPct val="0"/>
              </a:spcAft>
              <a:buClrTx/>
              <a:buSzTx/>
              <a:buFontTx/>
              <a:buNone/>
              <a:defRPr/>
            </a:pPr>
            <a:r>
              <a:rPr kumimoji="0" lang="en-US" sz="4000" b="1" i="0" u="none" strike="noStrike" kern="1200" cap="none" spc="0" normalizeH="0" baseline="0" noProof="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Times New Roman" panose="02020603050405020304" pitchFamily="18" charset="0"/>
                <a:ea typeface="+mn-ea"/>
                <a:cs typeface="Times New Roman" panose="02020603050405020304" pitchFamily="18" charset="0"/>
              </a:rPr>
              <a:t> I. VAI TRÒ SINH LÍ CỦA NGUYÊN TỐ NITƠ</a:t>
            </a:r>
          </a:p>
        </p:txBody>
      </p:sp>
      <p:sp>
        <p:nvSpPr>
          <p:cNvPr id="12" name="Rectangle 5"/>
          <p:cNvSpPr>
            <a:spLocks noChangeArrowheads="1"/>
          </p:cNvSpPr>
          <p:nvPr/>
        </p:nvSpPr>
        <p:spPr bwMode="auto">
          <a:xfrm>
            <a:off x="152400" y="3810001"/>
            <a:ext cx="14264640" cy="747451"/>
          </a:xfrm>
          <a:prstGeom prst="rect">
            <a:avLst/>
          </a:prstGeom>
          <a:noFill/>
          <a:ln w="9525">
            <a:noFill/>
            <a:miter lim="800000"/>
          </a:ln>
        </p:spPr>
        <p:txBody>
          <a:bodyPr lIns="130622" tIns="65311" rIns="130622" bIns="6531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Times New Roman" panose="02020603050405020304" pitchFamily="18" charset="0"/>
                <a:ea typeface="+mn-ea"/>
                <a:cs typeface="Times New Roman" panose="02020603050405020304" pitchFamily="18" charset="0"/>
              </a:rPr>
              <a:t>II. </a:t>
            </a:r>
            <a:r>
              <a:rPr kumimoji="0" lang="en-US" sz="4000" b="1" i="0" u="none" strike="noStrike" kern="1200" cap="none" spc="0" normalizeH="0" baseline="0" noProof="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Times New Roman" panose="02020603050405020304" pitchFamily="18" charset="0"/>
                <a:ea typeface="+mn-ea"/>
                <a:cs typeface="Times New Roman" panose="02020603050405020304" pitchFamily="18" charset="0"/>
              </a:rPr>
              <a:t>NGUỒN CUNG CẤP NITƠ TỰ NHIÊN CHO CÂY</a:t>
            </a:r>
          </a:p>
        </p:txBody>
      </p:sp>
      <p:sp>
        <p:nvSpPr>
          <p:cNvPr id="3" name="Rectangle 5"/>
          <p:cNvSpPr>
            <a:spLocks noChangeArrowheads="1"/>
          </p:cNvSpPr>
          <p:nvPr/>
        </p:nvSpPr>
        <p:spPr bwMode="auto">
          <a:xfrm>
            <a:off x="121920" y="4968241"/>
            <a:ext cx="14264640" cy="1360170"/>
          </a:xfrm>
          <a:prstGeom prst="rect">
            <a:avLst/>
          </a:prstGeom>
          <a:noFill/>
          <a:ln w="9525">
            <a:noFill/>
            <a:miter lim="800000"/>
          </a:ln>
        </p:spPr>
        <p:txBody>
          <a:bodyPr lIns="130622" tIns="65311" rIns="130622" bIns="6531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Times New Roman" panose="02020603050405020304" pitchFamily="18" charset="0"/>
                <a:ea typeface="+mn-ea"/>
                <a:cs typeface="Times New Roman" panose="02020603050405020304" pitchFamily="18" charset="0"/>
              </a:rPr>
              <a:t>II</a:t>
            </a:r>
            <a:r>
              <a:rPr kumimoji="0" lang="vi-VN" altLang="en-US" sz="4000" b="1" i="0" u="none" strike="noStrike" kern="1200" cap="none" spc="0" normalizeH="0" baseline="0" noProof="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Times New Roman" panose="02020603050405020304" pitchFamily="18" charset="0"/>
                <a:ea typeface="+mn-ea"/>
                <a:cs typeface="Times New Roman" panose="02020603050405020304" pitchFamily="18" charset="0"/>
              </a:rPr>
              <a:t>I. QUÁ TRÌNH CHUYỂN HÓA </a:t>
            </a:r>
            <a:r>
              <a:rPr lang="en-US" b="1" noProof="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cs typeface="Times New Roman" panose="02020603050405020304" pitchFamily="18" charset="0"/>
                <a:sym typeface="+mn-ea"/>
              </a:rPr>
              <a:t>NITƠ</a:t>
            </a:r>
            <a:r>
              <a:rPr lang="vi-VN" altLang="en-US" b="1" noProof="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cs typeface="Times New Roman" panose="02020603050405020304" pitchFamily="18" charset="0"/>
                <a:sym typeface="+mn-ea"/>
              </a:rPr>
              <a:t> TRONG ĐẤT VÀ CỐ ĐỊNH </a:t>
            </a:r>
            <a:r>
              <a:rPr lang="en-US" b="1" noProof="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cs typeface="Times New Roman" panose="02020603050405020304" pitchFamily="18" charset="0"/>
                <a:sym typeface="+mn-ea"/>
              </a:rPr>
              <a:t>NITƠ</a:t>
            </a:r>
            <a:endParaRPr kumimoji="0" lang="vi-VN" altLang="en-US" sz="4000" b="1" i="0" u="none" strike="noStrike" kern="1200" cap="none" spc="0" normalizeH="0" baseline="0" noProof="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Times New Roman" panose="02020603050405020304" pitchFamily="18" charset="0"/>
              <a:ea typeface="+mn-ea"/>
              <a:cs typeface="Times New Roman" panose="02020603050405020304" pitchFamily="18" charset="0"/>
            </a:endParaRPr>
          </a:p>
        </p:txBody>
      </p:sp>
      <p:sp>
        <p:nvSpPr>
          <p:cNvPr id="4" name="Rectangle 5"/>
          <p:cNvSpPr>
            <a:spLocks noChangeArrowheads="1"/>
          </p:cNvSpPr>
          <p:nvPr/>
        </p:nvSpPr>
        <p:spPr bwMode="auto">
          <a:xfrm>
            <a:off x="248920" y="6543041"/>
            <a:ext cx="14264640" cy="1360170"/>
          </a:xfrm>
          <a:prstGeom prst="rect">
            <a:avLst/>
          </a:prstGeom>
          <a:noFill/>
          <a:ln w="9525">
            <a:noFill/>
            <a:miter lim="800000"/>
          </a:ln>
        </p:spPr>
        <p:txBody>
          <a:bodyPr lIns="130622" tIns="65311" rIns="130622" bIns="6531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Times New Roman" panose="02020603050405020304" pitchFamily="18" charset="0"/>
                <a:ea typeface="+mn-ea"/>
                <a:cs typeface="Times New Roman" panose="02020603050405020304" pitchFamily="18" charset="0"/>
              </a:rPr>
              <a:t>I</a:t>
            </a:r>
            <a:r>
              <a:rPr kumimoji="0" lang="vi-VN" altLang="en-US" sz="4000" b="1" i="0" u="none" strike="noStrike" kern="1200" cap="none" spc="0" normalizeH="0" baseline="0" noProof="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Times New Roman" panose="02020603050405020304" pitchFamily="18" charset="0"/>
                <a:ea typeface="+mn-ea"/>
                <a:cs typeface="Times New Roman" panose="02020603050405020304" pitchFamily="18" charset="0"/>
              </a:rPr>
              <a:t>V. PHÂN BÓN VỚI NĂNG SUẤT CÂY TRỒNG VÀ MÔI TRƯỜNG</a:t>
            </a:r>
          </a:p>
        </p:txBody>
      </p:sp>
      <p:sp>
        <p:nvSpPr>
          <p:cNvPr id="5" name="Text Box 4"/>
          <p:cNvSpPr txBox="1"/>
          <p:nvPr/>
        </p:nvSpPr>
        <p:spPr>
          <a:xfrm>
            <a:off x="399415" y="735965"/>
            <a:ext cx="14114145" cy="1938020"/>
          </a:xfrm>
          <a:prstGeom prst="rect">
            <a:avLst/>
          </a:prstGeom>
          <a:noFill/>
        </p:spPr>
        <p:txBody>
          <a:bodyPr wrap="square" rtlCol="0">
            <a:spAutoFit/>
          </a:bodyPr>
          <a:lstStyle/>
          <a:p>
            <a:r>
              <a:rPr lang="vi-VN" altLang="en-US" sz="6000" b="1">
                <a:solidFill>
                  <a:srgbClr val="FF0000"/>
                </a:solidFill>
              </a:rPr>
              <a:t>BÀI 5, 6 : DINH DƯỠNG NITƠ Ở </a:t>
            </a:r>
          </a:p>
          <a:p>
            <a:r>
              <a:rPr lang="vi-VN" altLang="en-US" sz="6000" b="1">
                <a:solidFill>
                  <a:srgbClr val="FF0000"/>
                </a:solidFill>
              </a:rPr>
              <a:t>                        THỰC VẬT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strVal val="#ppt_w+.3"/>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animEffect transition="in" filter="fade">
                                      <p:cBhvr>
                                        <p:cTn id="14" dur="500"/>
                                        <p:tgtEl>
                                          <p:spTgt spid="3"/>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ppt_w+.3"/>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7363" y="2468563"/>
            <a:ext cx="5364163" cy="3822700"/>
          </a:xfrm>
          <a:prstGeom prst="rect">
            <a:avLst/>
          </a:prstGeom>
        </p:spPr>
        <p:txBody>
          <a:bodyPr lIns="130622" tIns="65311" rIns="130622" bIns="65311">
            <a:spAutoFit/>
          </a:bodyPr>
          <a:lstStyle/>
          <a:p>
            <a:pPr marL="488950" indent="-488950" algn="just">
              <a:spcBef>
                <a:spcPct val="20000"/>
              </a:spcBef>
              <a:buClr>
                <a:schemeClr val="folHlink"/>
              </a:buClr>
              <a:buSzPct val="90000"/>
              <a:buNone/>
            </a:pPr>
            <a:r>
              <a:rPr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b="1" i="1" dirty="0">
                <a:latin typeface="Times New Roman" panose="02020603050405020304" pitchFamily="18" charset="0"/>
                <a:cs typeface="Times New Roman" panose="02020603050405020304" pitchFamily="18" charset="0"/>
              </a:rPr>
              <a:t>Hãy quan sát hình 5.1 v</a:t>
            </a:r>
            <a:r>
              <a:rPr b="1" i="1" dirty="0">
                <a:latin typeface="Times New Roman" panose="02020603050405020304" pitchFamily="18" charset="0"/>
                <a:ea typeface="Times New Roman" panose="02020603050405020304" pitchFamily="18" charset="0"/>
              </a:rPr>
              <a:t>à</a:t>
            </a:r>
            <a:r>
              <a:rPr b="1" i="1" dirty="0">
                <a:latin typeface="Times New Roman" panose="02020603050405020304" pitchFamily="18" charset="0"/>
                <a:cs typeface="Times New Roman" panose="02020603050405020304" pitchFamily="18" charset="0"/>
              </a:rPr>
              <a:t> rút ra nhận xét về biểu hiện của cây khi thiếu nitơ? Vì sao cây có những biểu hiện đó?</a:t>
            </a:r>
            <a:endParaRPr b="1" i="1" dirty="0">
              <a:latin typeface="Times New Roman" panose="02020603050405020304" pitchFamily="18" charset="0"/>
              <a:ea typeface="Times New Roman" panose="02020603050405020304" pitchFamily="18" charset="0"/>
              <a:sym typeface="Wingdings 3" pitchFamily="18" charset="2"/>
            </a:endParaRPr>
          </a:p>
        </p:txBody>
      </p:sp>
      <p:pic>
        <p:nvPicPr>
          <p:cNvPr id="5" name="Picture 10" descr="6D8494E0"/>
          <p:cNvPicPr>
            <a:picLocks noGrp="1" noChangeAspect="1" noChangeArrowheads="1"/>
          </p:cNvPicPr>
          <p:nvPr>
            <p:ph idx="1"/>
          </p:nvPr>
        </p:nvPicPr>
        <p:blipFill>
          <a:blip r:embed="rId2"/>
          <a:srcRect/>
          <a:stretch>
            <a:fillRect/>
          </a:stretch>
        </p:blipFill>
        <p:spPr>
          <a:xfrm>
            <a:off x="6339840" y="1463040"/>
            <a:ext cx="8046720" cy="6583680"/>
          </a:xfrm>
          <a:prstGeom prst="roundRect">
            <a:avLst>
              <a:gd name="adj" fmla="val 4167"/>
            </a:avLst>
          </a:prstGeom>
          <a:solidFill>
            <a:srgbClr val="FFFFFF"/>
          </a:solidFill>
          <a:ln w="76200" cap="sq">
            <a:solidFill>
              <a:srgbClr val="92D050"/>
            </a:solidFill>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Rectangle 7"/>
          <p:cNvSpPr/>
          <p:nvPr/>
        </p:nvSpPr>
        <p:spPr>
          <a:xfrm>
            <a:off x="182563" y="1524000"/>
            <a:ext cx="5973763" cy="6285230"/>
          </a:xfrm>
          <a:prstGeom prst="rect">
            <a:avLst/>
          </a:prstGeom>
        </p:spPr>
        <p:txBody>
          <a:bodyPr lIns="130622" tIns="65311" rIns="130622" bIns="65311">
            <a:spAutoFit/>
          </a:bodyPr>
          <a:lstStyle/>
          <a:p>
            <a:pPr marL="488950" indent="-488950" algn="just">
              <a:spcBef>
                <a:spcPct val="20000"/>
              </a:spcBef>
              <a:buClr>
                <a:schemeClr val="folHlink"/>
              </a:buClr>
              <a:buSzPct val="90000"/>
              <a:buNone/>
            </a:pPr>
            <a:r>
              <a:rPr lang="vi-VN" b="1" dirty="0">
                <a:solidFill>
                  <a:srgbClr val="FF00FF"/>
                </a:solidFill>
                <a:latin typeface="Times New Roman" panose="02020603050405020304" pitchFamily="18" charset="0"/>
                <a:cs typeface="Times New Roman" panose="02020603050405020304" pitchFamily="18" charset="0"/>
                <a:sym typeface="Wingdings 3" pitchFamily="18" charset="2"/>
              </a:rPr>
              <a:t> </a:t>
            </a:r>
            <a:r>
              <a:rPr b="1" dirty="0">
                <a:solidFill>
                  <a:srgbClr val="FF00FF"/>
                </a:solidFill>
                <a:latin typeface="Times New Roman" panose="02020603050405020304" pitchFamily="18" charset="0"/>
                <a:cs typeface="Times New Roman" panose="02020603050405020304" pitchFamily="18" charset="0"/>
                <a:sym typeface="Wingdings 3" pitchFamily="18" charset="2"/>
              </a:rPr>
              <a:t> </a:t>
            </a:r>
            <a:r>
              <a:rPr b="1" i="1" dirty="0">
                <a:latin typeface="Times New Roman" panose="02020603050405020304" pitchFamily="18" charset="0"/>
                <a:cs typeface="Times New Roman" panose="02020603050405020304" pitchFamily="18" charset="0"/>
                <a:sym typeface="Wingdings 3" pitchFamily="18" charset="2"/>
              </a:rPr>
              <a:t>Lá xuất hiện m</a:t>
            </a:r>
            <a:r>
              <a:rPr b="1" i="1" dirty="0">
                <a:latin typeface="Times New Roman" panose="02020603050405020304" pitchFamily="18" charset="0"/>
                <a:ea typeface="Times New Roman" panose="02020603050405020304" pitchFamily="18" charset="0"/>
                <a:sym typeface="Wingdings 3" pitchFamily="18" charset="2"/>
              </a:rPr>
              <a:t>à</a:t>
            </a:r>
            <a:r>
              <a:rPr b="1" i="1" dirty="0">
                <a:latin typeface="Times New Roman" panose="02020603050405020304" pitchFamily="18" charset="0"/>
                <a:cs typeface="Times New Roman" panose="02020603050405020304" pitchFamily="18" charset="0"/>
                <a:sym typeface="Wingdings 3" pitchFamily="18" charset="2"/>
              </a:rPr>
              <a:t>u v</a:t>
            </a:r>
            <a:r>
              <a:rPr b="1" i="1" dirty="0">
                <a:latin typeface="Times New Roman" panose="02020603050405020304" pitchFamily="18" charset="0"/>
                <a:ea typeface="Times New Roman" panose="02020603050405020304" pitchFamily="18" charset="0"/>
                <a:sym typeface="Wingdings 3" pitchFamily="18" charset="2"/>
              </a:rPr>
              <a:t>à</a:t>
            </a:r>
            <a:r>
              <a:rPr b="1" i="1" dirty="0">
                <a:latin typeface="Times New Roman" panose="02020603050405020304" pitchFamily="18" charset="0"/>
                <a:cs typeface="Times New Roman" panose="02020603050405020304" pitchFamily="18" charset="0"/>
                <a:sym typeface="Wingdings 3" pitchFamily="18" charset="2"/>
              </a:rPr>
              <a:t>ng nhạt, cây sinh trưởng phát triển không bình thường (rất kém). Vì nitơ l</a:t>
            </a:r>
            <a:r>
              <a:rPr b="1" i="1" dirty="0">
                <a:latin typeface="Times New Roman" panose="02020603050405020304" pitchFamily="18" charset="0"/>
                <a:ea typeface="Times New Roman" panose="02020603050405020304" pitchFamily="18" charset="0"/>
                <a:sym typeface="Wingdings 3" pitchFamily="18" charset="2"/>
              </a:rPr>
              <a:t>à</a:t>
            </a:r>
            <a:r>
              <a:rPr b="1" i="1" dirty="0">
                <a:latin typeface="Times New Roman" panose="02020603050405020304" pitchFamily="18" charset="0"/>
                <a:cs typeface="Times New Roman" panose="02020603050405020304" pitchFamily="18" charset="0"/>
                <a:sym typeface="Wingdings 3" pitchFamily="18" charset="2"/>
              </a:rPr>
              <a:t> nguyên tố dd khoáng thiết yếu, l</a:t>
            </a:r>
            <a:r>
              <a:rPr b="1" i="1" dirty="0">
                <a:latin typeface="Times New Roman" panose="02020603050405020304" pitchFamily="18" charset="0"/>
                <a:ea typeface="Times New Roman" panose="02020603050405020304" pitchFamily="18" charset="0"/>
                <a:sym typeface="Wingdings 3" pitchFamily="18" charset="2"/>
              </a:rPr>
              <a:t>à</a:t>
            </a:r>
            <a:r>
              <a:rPr b="1" i="1" dirty="0">
                <a:latin typeface="Times New Roman" panose="02020603050405020304" pitchFamily="18" charset="0"/>
                <a:cs typeface="Times New Roman" panose="02020603050405020304" pitchFamily="18" charset="0"/>
                <a:sym typeface="Wingdings 3" pitchFamily="18" charset="2"/>
              </a:rPr>
              <a:t> th</a:t>
            </a:r>
            <a:r>
              <a:rPr b="1" i="1" dirty="0">
                <a:latin typeface="Times New Roman" panose="02020603050405020304" pitchFamily="18" charset="0"/>
                <a:ea typeface="Times New Roman" panose="02020603050405020304" pitchFamily="18" charset="0"/>
                <a:sym typeface="Wingdings 3" pitchFamily="18" charset="2"/>
              </a:rPr>
              <a:t>à</a:t>
            </a:r>
            <a:r>
              <a:rPr b="1" i="1" dirty="0">
                <a:latin typeface="Times New Roman" panose="02020603050405020304" pitchFamily="18" charset="0"/>
                <a:cs typeface="Times New Roman" panose="02020603050405020304" pitchFamily="18" charset="0"/>
                <a:sym typeface="Wingdings 3" pitchFamily="18" charset="2"/>
              </a:rPr>
              <a:t>nh phần không thể thiếu được để tạo ra prôtêin, axit nuclêic, diệp lục cho cây.</a:t>
            </a:r>
            <a:endParaRPr b="1" i="1" dirty="0">
              <a:latin typeface="Times New Roman" panose="02020603050405020304" pitchFamily="18" charset="0"/>
              <a:ea typeface="Times New Roman" panose="02020603050405020304" pitchFamily="18" charset="0"/>
              <a:sym typeface="Wingdings 3" pitchFamily="18" charset="2"/>
            </a:endParaRPr>
          </a:p>
        </p:txBody>
      </p:sp>
      <p:sp>
        <p:nvSpPr>
          <p:cNvPr id="10" name="Rectangle 2"/>
          <p:cNvSpPr>
            <a:spLocks noChangeArrowheads="1"/>
          </p:cNvSpPr>
          <p:nvPr/>
        </p:nvSpPr>
        <p:spPr bwMode="auto">
          <a:xfrm>
            <a:off x="121920" y="640080"/>
            <a:ext cx="14142720" cy="747451"/>
          </a:xfrm>
          <a:prstGeom prst="rect">
            <a:avLst/>
          </a:prstGeom>
          <a:noFill/>
          <a:ln w="9525">
            <a:noFill/>
            <a:miter lim="800000"/>
          </a:ln>
        </p:spPr>
        <p:txBody>
          <a:bodyPr lIns="130622" tIns="65311" rIns="130622" bIns="65311">
            <a:spAutoFit/>
          </a:bodyPr>
          <a:lstStyle/>
          <a:p>
            <a:pPr marL="653415" marR="0" lvl="0" indent="-653415" algn="just" defTabSz="914400" rtl="0" eaLnBrk="1" fontAlgn="base" latinLnBrk="0" hangingPunct="1">
              <a:lnSpc>
                <a:spcPct val="100000"/>
              </a:lnSpc>
              <a:spcBef>
                <a:spcPct val="50000"/>
              </a:spcBef>
              <a:spcAft>
                <a:spcPct val="0"/>
              </a:spcAft>
              <a:buClrTx/>
              <a:buSzTx/>
              <a:buFontTx/>
              <a:buNone/>
              <a:defRPr/>
            </a:pPr>
            <a:r>
              <a:rPr kumimoji="0" lang="en-US" sz="4000" b="1" i="0" u="none" strike="noStrike" kern="1200" cap="none" spc="0" normalizeH="0" baseline="0" noProof="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Times New Roman" panose="02020603050405020304" pitchFamily="18" charset="0"/>
                <a:ea typeface="+mn-ea"/>
                <a:cs typeface="Times New Roman" panose="02020603050405020304" pitchFamily="18" charset="0"/>
              </a:rPr>
              <a:t> I. VAI TRÒ SINH LÍ CỦA NGUYÊN TỐ NITƠ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7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1" nodeType="clickEffect">
                                  <p:stCondLst>
                                    <p:cond delay="0"/>
                                  </p:stCondLst>
                                  <p:childTnLst>
                                    <p:animEffect transition="out" filter="randombar(horizontal)">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strVal val="#ppt_w*0.70"/>
                                          </p:val>
                                        </p:tav>
                                        <p:tav tm="100000">
                                          <p:val>
                                            <p:strVal val="#ppt_w"/>
                                          </p:val>
                                        </p:tav>
                                      </p:tavLst>
                                    </p:anim>
                                    <p:anim calcmode="lin" valueType="num">
                                      <p:cBhvr>
                                        <p:cTn id="25" dur="500" fill="hold"/>
                                        <p:tgtEl>
                                          <p:spTgt spid="8"/>
                                        </p:tgtEl>
                                        <p:attrNameLst>
                                          <p:attrName>ppt_h</p:attrName>
                                        </p:attrNameLst>
                                      </p:cBhvr>
                                      <p:tavLst>
                                        <p:tav tm="0">
                                          <p:val>
                                            <p:strVal val="#ppt_h"/>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365125" y="182563"/>
            <a:ext cx="13900150" cy="7864475"/>
            <a:chOff x="228600" y="152400"/>
            <a:chExt cx="8686800" cy="6553200"/>
          </a:xfrm>
        </p:grpSpPr>
        <p:grpSp>
          <p:nvGrpSpPr>
            <p:cNvPr id="4099" name="Group 8"/>
            <p:cNvGrpSpPr/>
            <p:nvPr/>
          </p:nvGrpSpPr>
          <p:grpSpPr>
            <a:xfrm>
              <a:off x="228600" y="152400"/>
              <a:ext cx="8686800" cy="6553200"/>
              <a:chOff x="228600" y="152400"/>
              <a:chExt cx="8686800" cy="6553200"/>
            </a:xfrm>
          </p:grpSpPr>
          <p:sp>
            <p:nvSpPr>
              <p:cNvPr id="4101" name="Text Box 4"/>
              <p:cNvSpPr txBox="1"/>
              <p:nvPr/>
            </p:nvSpPr>
            <p:spPr>
              <a:xfrm>
                <a:off x="228600" y="152400"/>
                <a:ext cx="8686800" cy="436017"/>
              </a:xfrm>
              <a:prstGeom prst="rect">
                <a:avLst/>
              </a:prstGeom>
              <a:noFill/>
              <a:ln w="9525">
                <a:noFill/>
              </a:ln>
            </p:spPr>
            <p:txBody>
              <a:bodyPr>
                <a:spAutoFit/>
              </a:bodyPr>
              <a:lstStyle/>
              <a:p>
                <a:pPr>
                  <a:spcBef>
                    <a:spcPct val="50000"/>
                  </a:spcBef>
                </a:pPr>
                <a:endParaRPr sz="2800" dirty="0">
                  <a:latin typeface="Tahoma" panose="020B0604030504040204" pitchFamily="34" charset="0"/>
                </a:endParaRPr>
              </a:p>
            </p:txBody>
          </p:sp>
          <p:pic>
            <p:nvPicPr>
              <p:cNvPr id="10246" name="Picture 5" descr="XXXIII"/>
              <p:cNvPicPr>
                <a:picLocks noChangeAspect="1" noChangeArrowheads="1"/>
              </p:cNvPicPr>
              <p:nvPr/>
            </p:nvPicPr>
            <p:blipFill>
              <a:blip r:embed="rId2"/>
              <a:srcRect/>
              <a:stretch>
                <a:fillRect/>
              </a:stretch>
            </p:blipFill>
            <p:spPr bwMode="auto">
              <a:xfrm>
                <a:off x="914400" y="2057400"/>
                <a:ext cx="4267200" cy="4648200"/>
              </a:xfrm>
              <a:prstGeom prst="rect">
                <a:avLst/>
              </a:prstGeom>
              <a:ln>
                <a:solidFill>
                  <a:srgbClr val="00B050"/>
                </a:solidFill>
              </a:ln>
              <a:effectLst>
                <a:outerShdw blurRad="292100" dist="139700" dir="2700000" algn="tl" rotWithShape="0">
                  <a:srgbClr val="333333">
                    <a:alpha val="65000"/>
                  </a:srgbClr>
                </a:outerShdw>
              </a:effectLst>
            </p:spPr>
          </p:pic>
          <p:pic>
            <p:nvPicPr>
              <p:cNvPr id="10247" name="Picture 7" descr="XXXIV"/>
              <p:cNvPicPr>
                <a:picLocks noChangeAspect="1" noChangeArrowheads="1"/>
              </p:cNvPicPr>
              <p:nvPr/>
            </p:nvPicPr>
            <p:blipFill>
              <a:blip r:embed="rId3"/>
              <a:srcRect/>
              <a:stretch>
                <a:fillRect/>
              </a:stretch>
            </p:blipFill>
            <p:spPr bwMode="auto">
              <a:xfrm>
                <a:off x="4419600" y="2057400"/>
                <a:ext cx="3657600" cy="4648200"/>
              </a:xfrm>
              <a:prstGeom prst="rect">
                <a:avLst/>
              </a:prstGeom>
              <a:ln>
                <a:solidFill>
                  <a:srgbClr val="CCFF66"/>
                </a:solidFill>
              </a:ln>
              <a:effectLst>
                <a:outerShdw blurRad="292100" dist="139700" dir="2700000" algn="tl" rotWithShape="0">
                  <a:srgbClr val="333333">
                    <a:alpha val="65000"/>
                  </a:srgbClr>
                </a:outerShdw>
              </a:effectLst>
            </p:spPr>
          </p:pic>
          <p:sp>
            <p:nvSpPr>
              <p:cNvPr id="70664" name="Text Box 8"/>
              <p:cNvSpPr txBox="1">
                <a:spLocks noChangeArrowheads="1"/>
              </p:cNvSpPr>
              <p:nvPr/>
            </p:nvSpPr>
            <p:spPr bwMode="auto">
              <a:xfrm>
                <a:off x="609600" y="381000"/>
                <a:ext cx="3886200" cy="1846659"/>
              </a:xfrm>
              <a:prstGeom prst="rect">
                <a:avLst/>
              </a:prstGeom>
              <a:noFill/>
              <a:ln w="9525">
                <a:noFill/>
                <a:miter lim="800000"/>
              </a:ln>
              <a:effectLst/>
            </p:spPr>
            <p:txBody>
              <a:bodyPr>
                <a:spAutoFit/>
              </a:bodyPr>
              <a:lstStyle/>
              <a:p>
                <a:pPr marR="0" algn="ctr" defTabSz="914400">
                  <a:spcBef>
                    <a:spcPct val="50000"/>
                  </a:spcBef>
                  <a:buClrTx/>
                  <a:buSzTx/>
                  <a:buFontTx/>
                  <a:buNone/>
                  <a:defRPr/>
                </a:pPr>
                <a:r>
                  <a:rPr kumimoji="0" lang="en-US" sz="4600" b="1" kern="1200" cap="none" spc="0" normalizeH="0" baseline="0" noProof="0" dirty="0" err="1">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Cây</a:t>
                </a:r>
                <a:r>
                  <a:rPr kumimoji="0" lang="en-US" sz="4600" b="1" kern="1200" cap="none" spc="0" normalizeH="0" baseline="0" noProof="0" dirty="0">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 </a:t>
                </a:r>
                <a:r>
                  <a:rPr kumimoji="0" lang="en-US" sz="4600" b="1" kern="1200" cap="none" spc="0" normalizeH="0" baseline="0" noProof="0" dirty="0" err="1">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dứa</a:t>
                </a:r>
                <a:r>
                  <a:rPr kumimoji="0" lang="en-US" sz="4600" b="1" kern="1200" cap="none" spc="0" normalizeH="0" baseline="0" noProof="0" dirty="0">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 </a:t>
                </a:r>
                <a:r>
                  <a:rPr kumimoji="0" lang="en-US" sz="4600" b="1" kern="1200" cap="none" spc="0" normalizeH="0" baseline="0" noProof="0" dirty="0" err="1">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được</a:t>
                </a:r>
                <a:r>
                  <a:rPr kumimoji="0" lang="en-US" sz="4600" b="1" kern="1200" cap="none" spc="0" normalizeH="0" baseline="0" noProof="0" dirty="0">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 </a:t>
                </a:r>
                <a:r>
                  <a:rPr kumimoji="0" lang="en-US" sz="4600" b="1" kern="1200" cap="none" spc="0" normalizeH="0" baseline="0" noProof="0" dirty="0" err="1">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trồng</a:t>
                </a:r>
                <a:r>
                  <a:rPr kumimoji="0" lang="en-US" sz="4600" b="1" kern="1200" cap="none" spc="0" normalizeH="0" baseline="0" noProof="0" dirty="0">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 </a:t>
                </a:r>
                <a:r>
                  <a:rPr kumimoji="0" lang="en-US" sz="4600" b="1" kern="1200" cap="none" spc="0" normalizeH="0" baseline="0" noProof="0" dirty="0" err="1">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trong</a:t>
                </a:r>
                <a:r>
                  <a:rPr kumimoji="0" lang="en-US" sz="4600" b="1" kern="1200" cap="none" spc="0" normalizeH="0" baseline="0" noProof="0" dirty="0">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 </a:t>
                </a:r>
                <a:r>
                  <a:rPr kumimoji="0" lang="en-US" sz="4600" b="1" kern="1200" cap="none" spc="0" normalizeH="0" baseline="0" noProof="0" dirty="0" err="1">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đất</a:t>
                </a:r>
                <a:r>
                  <a:rPr kumimoji="0" lang="en-US" b="1" kern="1200" cap="none" spc="0" normalizeH="0" baseline="0" noProof="0" dirty="0">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 </a:t>
                </a:r>
                <a:r>
                  <a:rPr kumimoji="0" lang="en-US" sz="4600" b="1" kern="1200" cap="none" spc="0" normalizeH="0" baseline="0" noProof="0" dirty="0" err="1">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đủ</a:t>
                </a:r>
                <a:r>
                  <a:rPr kumimoji="0" lang="en-US" sz="4600" b="1" kern="1200" cap="none" spc="0" normalizeH="0" baseline="0" noProof="0" dirty="0">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 </a:t>
                </a:r>
                <a:r>
                  <a:rPr kumimoji="0" lang="en-US" sz="4600" b="1" kern="1200" cap="none" spc="0" normalizeH="0" baseline="0" noProof="0" dirty="0" err="1">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các</a:t>
                </a:r>
                <a:r>
                  <a:rPr kumimoji="0" lang="en-US" sz="4600" b="1" kern="1200" cap="none" spc="0" normalizeH="0" baseline="0" noProof="0" dirty="0">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 </a:t>
                </a:r>
                <a:r>
                  <a:rPr kumimoji="0" lang="en-US" sz="4600" b="1" kern="1200" cap="none" spc="0" normalizeH="0" baseline="0" noProof="0" dirty="0" err="1">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nguyên</a:t>
                </a:r>
                <a:r>
                  <a:rPr kumimoji="0" lang="en-US" sz="4600" b="1" kern="1200" cap="none" spc="0" normalizeH="0" baseline="0" noProof="0" dirty="0">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 </a:t>
                </a:r>
                <a:r>
                  <a:rPr kumimoji="0" lang="en-US" sz="4600" b="1" kern="1200" cap="none" spc="0" normalizeH="0" baseline="0" noProof="0" dirty="0" err="1">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tố</a:t>
                </a:r>
                <a:r>
                  <a:rPr kumimoji="0" lang="en-US" sz="4600" b="1" kern="1200" cap="none" spc="0" normalizeH="0" baseline="0" noProof="0" dirty="0">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 </a:t>
                </a:r>
                <a:r>
                  <a:rPr kumimoji="0" lang="en-US" sz="4600" b="1" kern="1200" cap="none" spc="0" normalizeH="0" baseline="0" noProof="0" dirty="0" err="1">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khoáng</a:t>
                </a:r>
                <a:r>
                  <a:rPr kumimoji="0" lang="en-US" sz="4600" b="1" kern="1200" cap="none" spc="0" normalizeH="0" baseline="0" noProof="0" dirty="0">
                    <a:ln w="18000">
                      <a:solidFill>
                        <a:srgbClr val="00B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a:t>
                </a:r>
              </a:p>
            </p:txBody>
          </p:sp>
          <p:sp>
            <p:nvSpPr>
              <p:cNvPr id="70665" name="Text Box 9"/>
              <p:cNvSpPr txBox="1">
                <a:spLocks noChangeArrowheads="1"/>
              </p:cNvSpPr>
              <p:nvPr/>
            </p:nvSpPr>
            <p:spPr bwMode="auto">
              <a:xfrm>
                <a:off x="4724400" y="609600"/>
                <a:ext cx="4114800" cy="1384994"/>
              </a:xfrm>
              <a:prstGeom prst="rect">
                <a:avLst/>
              </a:prstGeom>
              <a:noFill/>
              <a:ln w="9525">
                <a:noFill/>
                <a:miter lim="800000"/>
              </a:ln>
              <a:effectLst/>
            </p:spPr>
            <p:txBody>
              <a:bodyPr>
                <a:spAutoFit/>
              </a:bodyPr>
              <a:lstStyle/>
              <a:p>
                <a:pPr marR="0" algn="ctr" defTabSz="914400">
                  <a:spcBef>
                    <a:spcPct val="50000"/>
                  </a:spcBef>
                  <a:buClrTx/>
                  <a:buSzTx/>
                  <a:buFontTx/>
                  <a:buNone/>
                  <a:defRPr/>
                </a:pPr>
                <a:r>
                  <a:rPr kumimoji="0" lang="en-US" sz="5100" b="1" kern="1200" cap="none" spc="0" normalizeH="0" baseline="0" noProof="0" dirty="0" err="1">
                    <a:ln w="18000">
                      <a:solidFill>
                        <a:srgbClr val="92D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Cây</a:t>
                </a:r>
                <a:r>
                  <a:rPr kumimoji="0" lang="en-US" sz="5100" b="1" kern="1200" cap="none" spc="0" normalizeH="0" baseline="0" noProof="0" dirty="0">
                    <a:ln w="18000">
                      <a:solidFill>
                        <a:srgbClr val="92D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 </a:t>
                </a:r>
                <a:r>
                  <a:rPr kumimoji="0" lang="en-US" sz="5100" b="1" kern="1200" cap="none" spc="0" normalizeH="0" baseline="0" noProof="0" dirty="0" err="1">
                    <a:ln w="18000">
                      <a:solidFill>
                        <a:srgbClr val="92D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dứa</a:t>
                </a:r>
                <a:r>
                  <a:rPr kumimoji="0" lang="en-US" sz="5100" b="1" kern="1200" cap="none" spc="0" normalizeH="0" baseline="0" noProof="0" dirty="0">
                    <a:ln w="18000">
                      <a:solidFill>
                        <a:srgbClr val="92D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 </a:t>
                </a:r>
                <a:r>
                  <a:rPr kumimoji="0" lang="en-US" sz="5100" b="1" kern="1200" cap="none" spc="0" normalizeH="0" baseline="0" noProof="0" dirty="0" err="1">
                    <a:ln w="18000">
                      <a:solidFill>
                        <a:srgbClr val="92D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tr</a:t>
                </a:r>
                <a:r>
                  <a:rPr kumimoji="0" lang="en-US" sz="4600" b="1" kern="1200" cap="none" spc="0" normalizeH="0" baseline="0" noProof="0" dirty="0" err="1">
                    <a:ln w="18000">
                      <a:solidFill>
                        <a:srgbClr val="92D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ồng</a:t>
                </a:r>
                <a:r>
                  <a:rPr kumimoji="0" lang="en-US" sz="4600" b="1" kern="1200" cap="none" spc="0" normalizeH="0" baseline="0" noProof="0" dirty="0">
                    <a:ln w="18000">
                      <a:solidFill>
                        <a:srgbClr val="92D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 </a:t>
                </a:r>
                <a:r>
                  <a:rPr kumimoji="0" lang="en-US" sz="4600" b="1" kern="1200" cap="none" spc="0" normalizeH="0" baseline="0" noProof="0" dirty="0" err="1">
                    <a:ln w="18000">
                      <a:solidFill>
                        <a:srgbClr val="92D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trong</a:t>
                </a:r>
                <a:r>
                  <a:rPr kumimoji="0" lang="en-US" sz="4600" b="1" kern="1200" cap="none" spc="0" normalizeH="0" baseline="0" noProof="0" dirty="0">
                    <a:ln w="18000">
                      <a:solidFill>
                        <a:srgbClr val="92D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 </a:t>
                </a:r>
                <a:r>
                  <a:rPr kumimoji="0" lang="en-US" sz="4600" b="1" kern="1200" cap="none" spc="0" normalizeH="0" baseline="0" noProof="0" dirty="0" err="1">
                    <a:ln w="18000">
                      <a:solidFill>
                        <a:srgbClr val="92D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đất</a:t>
                </a:r>
                <a:r>
                  <a:rPr kumimoji="0" lang="en-US" b="1" kern="1200" cap="none" spc="0" normalizeH="0" baseline="0" noProof="0" dirty="0">
                    <a:ln w="18000">
                      <a:solidFill>
                        <a:srgbClr val="92D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 </a:t>
                </a:r>
                <a:r>
                  <a:rPr kumimoji="0" lang="en-US" sz="5100" b="1" kern="1200" cap="none" spc="0" normalizeH="0" baseline="0" noProof="0" dirty="0">
                    <a:ln w="18000">
                      <a:solidFill>
                        <a:srgbClr val="92D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 </a:t>
                </a:r>
                <a:r>
                  <a:rPr kumimoji="0" lang="en-US" sz="5100" b="1" kern="1200" cap="none" spc="0" normalizeH="0" baseline="0" noProof="0" dirty="0" err="1">
                    <a:ln w="18000">
                      <a:solidFill>
                        <a:srgbClr val="92D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thiếu</a:t>
                </a:r>
                <a:r>
                  <a:rPr kumimoji="0" lang="en-US" sz="5100" b="1" kern="1200" cap="none" spc="0" normalizeH="0" baseline="0" noProof="0" dirty="0">
                    <a:ln w="18000">
                      <a:solidFill>
                        <a:srgbClr val="92D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 </a:t>
                </a:r>
                <a:r>
                  <a:rPr kumimoji="0" lang="en-US" sz="5100" b="1" kern="1200" cap="none" spc="0" normalizeH="0" baseline="0" noProof="0" dirty="0" err="1">
                    <a:ln w="18000">
                      <a:solidFill>
                        <a:srgbClr val="92D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nitơ</a:t>
                </a:r>
                <a:r>
                  <a:rPr kumimoji="0" lang="en-US" sz="5100" b="1" kern="1200" cap="none" spc="0" normalizeH="0" baseline="0" noProof="0" dirty="0">
                    <a:ln w="18000">
                      <a:solidFill>
                        <a:srgbClr val="92D050"/>
                      </a:solidFill>
                      <a:prstDash val="solid"/>
                      <a:miter lim="800000"/>
                    </a:ln>
                    <a:noFill/>
                    <a:effectLst>
                      <a:outerShdw blurRad="25500" dist="23000" dir="7020000" algn="tl">
                        <a:srgbClr val="000000">
                          <a:alpha val="50000"/>
                        </a:srgbClr>
                      </a:outerShdw>
                    </a:effectLst>
                    <a:latin typeface="Times New Roman" panose="02020603050405020304" pitchFamily="18" charset="0"/>
                    <a:ea typeface="+mn-ea"/>
                    <a:cs typeface="Times New Roman" panose="02020603050405020304" pitchFamily="18" charset="0"/>
                  </a:rPr>
                  <a:t>.</a:t>
                </a:r>
              </a:p>
            </p:txBody>
          </p:sp>
        </p:grpSp>
        <p:sp>
          <p:nvSpPr>
            <p:cNvPr id="10" name="Right Arrow 9"/>
            <p:cNvSpPr/>
            <p:nvPr/>
          </p:nvSpPr>
          <p:spPr>
            <a:xfrm>
              <a:off x="3581400" y="5029200"/>
              <a:ext cx="1600200" cy="4572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4" name="Picture 4" descr="thieuN"/>
          <p:cNvPicPr>
            <a:picLocks noGrp="1" noChangeAspect="1" noChangeArrowheads="1"/>
          </p:cNvPicPr>
          <p:nvPr>
            <p:ph sz="half" idx="1"/>
          </p:nvPr>
        </p:nvPicPr>
        <p:blipFill>
          <a:blip r:embed="rId2"/>
          <a:srcRect/>
          <a:stretch>
            <a:fillRect/>
          </a:stretch>
        </p:blipFill>
        <p:spPr>
          <a:xfrm>
            <a:off x="243840" y="274320"/>
            <a:ext cx="6827520" cy="5760720"/>
          </a:xfrm>
          <a:solidFill>
            <a:srgbClr val="FFFFFF">
              <a:shade val="85000"/>
            </a:srgbClr>
          </a:solidFill>
          <a:ln w="190500" cap="rnd">
            <a:solidFill>
              <a:srgbClr val="CCFF99"/>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1687" name="Text Box 7"/>
          <p:cNvSpPr txBox="1"/>
          <p:nvPr/>
        </p:nvSpPr>
        <p:spPr>
          <a:xfrm>
            <a:off x="609600" y="6218238"/>
            <a:ext cx="5730875" cy="1701800"/>
          </a:xfrm>
          <a:prstGeom prst="rect">
            <a:avLst/>
          </a:prstGeom>
          <a:noFill/>
          <a:ln w="9525">
            <a:noFill/>
          </a:ln>
        </p:spPr>
        <p:txBody>
          <a:bodyPr lIns="130622" tIns="65311" rIns="130622" bIns="65311">
            <a:spAutoFit/>
          </a:bodyPr>
          <a:lstStyle/>
          <a:p>
            <a:pPr algn="ctr">
              <a:spcBef>
                <a:spcPct val="50000"/>
              </a:spcBef>
            </a:pPr>
            <a:r>
              <a:rPr sz="5100" b="1" dirty="0">
                <a:latin typeface="Times New Roman" panose="02020603050405020304" pitchFamily="18" charset="0"/>
                <a:cs typeface="Times New Roman" panose="02020603050405020304" pitchFamily="18" charset="0"/>
              </a:rPr>
              <a:t>Dấu hiệu thiếu nitơ ở cây bắp.</a:t>
            </a:r>
            <a:endParaRPr sz="5100" b="1" dirty="0">
              <a:latin typeface="Times New Roman" panose="02020603050405020304" pitchFamily="18" charset="0"/>
              <a:ea typeface="Times New Roman" panose="02020603050405020304" pitchFamily="18" charset="0"/>
            </a:endParaRPr>
          </a:p>
        </p:txBody>
      </p:sp>
      <p:pic>
        <p:nvPicPr>
          <p:cNvPr id="71688" name="Picture 8" descr="thieunito"/>
          <p:cNvPicPr>
            <a:picLocks noGrp="1" noChangeAspect="1" noChangeArrowheads="1"/>
          </p:cNvPicPr>
          <p:nvPr>
            <p:ph sz="half" idx="2"/>
          </p:nvPr>
        </p:nvPicPr>
        <p:blipFill>
          <a:blip r:embed="rId3"/>
          <a:srcRect/>
          <a:stretch>
            <a:fillRect/>
          </a:stretch>
        </p:blipFill>
        <p:spPr>
          <a:xfrm>
            <a:off x="7193280" y="274320"/>
            <a:ext cx="7193280" cy="5760720"/>
          </a:xfrm>
          <a:solidFill>
            <a:srgbClr val="FFFFFF">
              <a:shade val="85000"/>
            </a:srgbClr>
          </a:solidFill>
          <a:ln w="190500" cap="rnd">
            <a:solidFill>
              <a:srgbClr val="CCFF66"/>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1691" name="Text Box 11"/>
          <p:cNvSpPr txBox="1"/>
          <p:nvPr/>
        </p:nvSpPr>
        <p:spPr>
          <a:xfrm>
            <a:off x="7802563" y="6240463"/>
            <a:ext cx="5973762" cy="1701800"/>
          </a:xfrm>
          <a:prstGeom prst="rect">
            <a:avLst/>
          </a:prstGeom>
          <a:noFill/>
          <a:ln w="9525">
            <a:noFill/>
          </a:ln>
        </p:spPr>
        <p:txBody>
          <a:bodyPr lIns="130622" tIns="65311" rIns="130622" bIns="65311">
            <a:spAutoFit/>
          </a:bodyPr>
          <a:lstStyle/>
          <a:p>
            <a:pPr algn="ctr">
              <a:spcBef>
                <a:spcPct val="50000"/>
              </a:spcBef>
            </a:pPr>
            <a:r>
              <a:rPr sz="5100" b="1" dirty="0">
                <a:latin typeface="Times New Roman" panose="02020603050405020304" pitchFamily="18" charset="0"/>
                <a:cs typeface="Times New Roman" panose="02020603050405020304" pitchFamily="18" charset="0"/>
              </a:rPr>
              <a:t>Dấu hiệu thiếu nitơ ở lá c</a:t>
            </a:r>
            <a:r>
              <a:rPr sz="5100" b="1" dirty="0">
                <a:latin typeface="Times New Roman" panose="02020603050405020304" pitchFamily="18" charset="0"/>
                <a:ea typeface="Times New Roman" panose="02020603050405020304" pitchFamily="18" charset="0"/>
              </a:rPr>
              <a:t>à</a:t>
            </a:r>
            <a:r>
              <a:rPr sz="5100" b="1" dirty="0">
                <a:latin typeface="Times New Roman" panose="02020603050405020304" pitchFamily="18" charset="0"/>
                <a:cs typeface="Times New Roman" panose="02020603050405020304" pitchFamily="18" charset="0"/>
              </a:rPr>
              <a:t> chua.</a:t>
            </a:r>
            <a:endParaRPr sz="5100" b="1" dirty="0">
              <a:latin typeface="Times New Roman" panose="02020603050405020304" pitchFamily="18" charset="0"/>
              <a:ea typeface="Times New Roman" panose="02020603050405020304" pitchFamily="18" charset="0"/>
            </a:endParaRPr>
          </a:p>
        </p:txBody>
      </p:sp>
      <p:grpSp>
        <p:nvGrpSpPr>
          <p:cNvPr id="2" name="Group 7"/>
          <p:cNvGrpSpPr/>
          <p:nvPr/>
        </p:nvGrpSpPr>
        <p:grpSpPr>
          <a:xfrm>
            <a:off x="2560638" y="1279525"/>
            <a:ext cx="11215687" cy="6391275"/>
            <a:chOff x="1600200" y="1066800"/>
            <a:chExt cx="7010400" cy="5326063"/>
          </a:xfrm>
        </p:grpSpPr>
        <p:sp>
          <p:nvSpPr>
            <p:cNvPr id="6" name="Cloud Callout 5"/>
            <p:cNvSpPr/>
            <p:nvPr/>
          </p:nvSpPr>
          <p:spPr>
            <a:xfrm>
              <a:off x="1600200" y="1066800"/>
              <a:ext cx="5181600" cy="4038600"/>
            </a:xfrm>
            <a:prstGeom prst="cloudCallout">
              <a:avLst>
                <a:gd name="adj1" fmla="val 67972"/>
                <a:gd name="adj2" fmla="val 70169"/>
              </a:avLst>
            </a:prstGeom>
            <a:solidFill>
              <a:srgbClr val="00B050"/>
            </a:solidFill>
            <a:ln>
              <a:noFill/>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lang="vi-VN" sz="5100" b="1" dirty="0">
                  <a:solidFill>
                    <a:srgbClr val="FF0000"/>
                  </a:solidFill>
                  <a:latin typeface="Times New Roman" panose="02020603050405020304" pitchFamily="18" charset="0"/>
                  <a:cs typeface="Times New Roman" panose="02020603050405020304" pitchFamily="18" charset="0"/>
                </a:rPr>
                <a:t>Vai trò của nguyên tố</a:t>
              </a:r>
              <a:r>
                <a:rPr sz="5100" b="1" dirty="0">
                  <a:solidFill>
                    <a:srgbClr val="FF0000"/>
                  </a:solidFill>
                  <a:latin typeface="Times New Roman" panose="02020603050405020304" pitchFamily="18" charset="0"/>
                  <a:cs typeface="Times New Roman" panose="02020603050405020304" pitchFamily="18" charset="0"/>
                </a:rPr>
                <a:t> nitơ </a:t>
              </a:r>
              <a:r>
                <a:rPr lang="vi-VN" sz="5100" b="1" dirty="0">
                  <a:solidFill>
                    <a:srgbClr val="FF0000"/>
                  </a:solidFill>
                  <a:latin typeface="Times New Roman" panose="02020603050405020304" pitchFamily="18" charset="0"/>
                  <a:cs typeface="Times New Roman" panose="02020603050405020304" pitchFamily="18" charset="0"/>
                </a:rPr>
                <a:t>đối với </a:t>
              </a:r>
              <a:r>
                <a:rPr sz="5100" b="1" dirty="0">
                  <a:solidFill>
                    <a:srgbClr val="FF0000"/>
                  </a:solidFill>
                  <a:latin typeface="Times New Roman" panose="02020603050405020304" pitchFamily="18" charset="0"/>
                  <a:cs typeface="Times New Roman" panose="02020603050405020304" pitchFamily="18" charset="0"/>
                </a:rPr>
                <a:t>cây</a:t>
              </a:r>
              <a:r>
                <a:rPr lang="vi-VN" sz="5100" b="1" dirty="0">
                  <a:solidFill>
                    <a:srgbClr val="FF0000"/>
                  </a:solidFill>
                  <a:latin typeface="Times New Roman" panose="02020603050405020304" pitchFamily="18" charset="0"/>
                  <a:cs typeface="Times New Roman" panose="02020603050405020304" pitchFamily="18" charset="0"/>
                </a:rPr>
                <a:t> trồng như thế nào </a:t>
              </a:r>
              <a:r>
                <a:rPr sz="5100" b="1" dirty="0">
                  <a:solidFill>
                    <a:srgbClr val="FF0000"/>
                  </a:solidFill>
                  <a:latin typeface="Times New Roman" panose="02020603050405020304" pitchFamily="18" charset="0"/>
                  <a:cs typeface="Times New Roman" panose="02020603050405020304" pitchFamily="18" charset="0"/>
                </a:rPr>
                <a:t>?</a:t>
              </a:r>
              <a:endParaRPr sz="51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 name="Picture 18" descr="Cau hoi"/>
            <p:cNvPicPr>
              <a:picLocks noChangeAspect="1" noChangeArrowheads="1" noCrop="1"/>
            </p:cNvPicPr>
            <p:nvPr/>
          </p:nvPicPr>
          <p:blipFill>
            <a:blip r:embed="rId4"/>
            <a:srcRect/>
            <a:stretch>
              <a:fillRect/>
            </a:stretch>
          </p:blipFill>
          <p:spPr bwMode="auto">
            <a:xfrm>
              <a:off x="6829425" y="4191000"/>
              <a:ext cx="1781175" cy="220186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p:cTn id="7" dur="500" fill="hold"/>
                                        <p:tgtEl>
                                          <p:spTgt spid="71684"/>
                                        </p:tgtEl>
                                        <p:attrNameLst>
                                          <p:attrName>ppt_w</p:attrName>
                                        </p:attrNameLst>
                                      </p:cBhvr>
                                      <p:tavLst>
                                        <p:tav tm="0">
                                          <p:val>
                                            <p:fltVal val="0"/>
                                          </p:val>
                                        </p:tav>
                                        <p:tav tm="100000">
                                          <p:val>
                                            <p:strVal val="#ppt_w"/>
                                          </p:val>
                                        </p:tav>
                                      </p:tavLst>
                                    </p:anim>
                                    <p:anim calcmode="lin" valueType="num">
                                      <p:cBhvr>
                                        <p:cTn id="8" dur="500" fill="hold"/>
                                        <p:tgtEl>
                                          <p:spTgt spid="71684"/>
                                        </p:tgtEl>
                                        <p:attrNameLst>
                                          <p:attrName>ppt_h</p:attrName>
                                        </p:attrNameLst>
                                      </p:cBhvr>
                                      <p:tavLst>
                                        <p:tav tm="0">
                                          <p:val>
                                            <p:fltVal val="0"/>
                                          </p:val>
                                        </p:tav>
                                        <p:tav tm="100000">
                                          <p:val>
                                            <p:strVal val="#ppt_h"/>
                                          </p:val>
                                        </p:tav>
                                      </p:tavLst>
                                    </p:anim>
                                    <p:anim calcmode="lin" valueType="num">
                                      <p:cBhvr>
                                        <p:cTn id="9" dur="500" fill="hold"/>
                                        <p:tgtEl>
                                          <p:spTgt spid="71684"/>
                                        </p:tgtEl>
                                        <p:attrNameLst>
                                          <p:attrName>style.rotation</p:attrName>
                                        </p:attrNameLst>
                                      </p:cBhvr>
                                      <p:tavLst>
                                        <p:tav tm="0">
                                          <p:val>
                                            <p:fltVal val="360"/>
                                          </p:val>
                                        </p:tav>
                                        <p:tav tm="100000">
                                          <p:val>
                                            <p:fltVal val="0"/>
                                          </p:val>
                                        </p:tav>
                                      </p:tavLst>
                                    </p:anim>
                                    <p:animEffect transition="in" filter="fade">
                                      <p:cBhvr>
                                        <p:cTn id="10" dur="500"/>
                                        <p:tgtEl>
                                          <p:spTgt spid="7168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71688"/>
                                        </p:tgtEl>
                                        <p:attrNameLst>
                                          <p:attrName>style.visibility</p:attrName>
                                        </p:attrNameLst>
                                      </p:cBhvr>
                                      <p:to>
                                        <p:strVal val="visible"/>
                                      </p:to>
                                    </p:set>
                                    <p:anim calcmode="lin" valueType="num">
                                      <p:cBhvr>
                                        <p:cTn id="13" dur="500" fill="hold"/>
                                        <p:tgtEl>
                                          <p:spTgt spid="71688"/>
                                        </p:tgtEl>
                                        <p:attrNameLst>
                                          <p:attrName>ppt_w</p:attrName>
                                        </p:attrNameLst>
                                      </p:cBhvr>
                                      <p:tavLst>
                                        <p:tav tm="0">
                                          <p:val>
                                            <p:fltVal val="0"/>
                                          </p:val>
                                        </p:tav>
                                        <p:tav tm="100000">
                                          <p:val>
                                            <p:strVal val="#ppt_w"/>
                                          </p:val>
                                        </p:tav>
                                      </p:tavLst>
                                    </p:anim>
                                    <p:anim calcmode="lin" valueType="num">
                                      <p:cBhvr>
                                        <p:cTn id="14" dur="500" fill="hold"/>
                                        <p:tgtEl>
                                          <p:spTgt spid="71688"/>
                                        </p:tgtEl>
                                        <p:attrNameLst>
                                          <p:attrName>ppt_h</p:attrName>
                                        </p:attrNameLst>
                                      </p:cBhvr>
                                      <p:tavLst>
                                        <p:tav tm="0">
                                          <p:val>
                                            <p:fltVal val="0"/>
                                          </p:val>
                                        </p:tav>
                                        <p:tav tm="100000">
                                          <p:val>
                                            <p:strVal val="#ppt_h"/>
                                          </p:val>
                                        </p:tav>
                                      </p:tavLst>
                                    </p:anim>
                                    <p:anim calcmode="lin" valueType="num">
                                      <p:cBhvr>
                                        <p:cTn id="15" dur="500" fill="hold"/>
                                        <p:tgtEl>
                                          <p:spTgt spid="71688"/>
                                        </p:tgtEl>
                                        <p:attrNameLst>
                                          <p:attrName>style.rotation</p:attrName>
                                        </p:attrNameLst>
                                      </p:cBhvr>
                                      <p:tavLst>
                                        <p:tav tm="0">
                                          <p:val>
                                            <p:fltVal val="360"/>
                                          </p:val>
                                        </p:tav>
                                        <p:tav tm="100000">
                                          <p:val>
                                            <p:fltVal val="0"/>
                                          </p:val>
                                        </p:tav>
                                      </p:tavLst>
                                    </p:anim>
                                    <p:animEffect transition="in" filter="fade">
                                      <p:cBhvr>
                                        <p:cTn id="16" dur="500"/>
                                        <p:tgtEl>
                                          <p:spTgt spid="71688"/>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71687"/>
                                        </p:tgtEl>
                                        <p:attrNameLst>
                                          <p:attrName>style.visibility</p:attrName>
                                        </p:attrNameLst>
                                      </p:cBhvr>
                                      <p:to>
                                        <p:strVal val="visible"/>
                                      </p:to>
                                    </p:set>
                                    <p:anim calcmode="lin" valueType="num">
                                      <p:cBhvr>
                                        <p:cTn id="19" dur="500" fill="hold"/>
                                        <p:tgtEl>
                                          <p:spTgt spid="71687"/>
                                        </p:tgtEl>
                                        <p:attrNameLst>
                                          <p:attrName>ppt_w</p:attrName>
                                        </p:attrNameLst>
                                      </p:cBhvr>
                                      <p:tavLst>
                                        <p:tav tm="0">
                                          <p:val>
                                            <p:fltVal val="0"/>
                                          </p:val>
                                        </p:tav>
                                        <p:tav tm="100000">
                                          <p:val>
                                            <p:strVal val="#ppt_w"/>
                                          </p:val>
                                        </p:tav>
                                      </p:tavLst>
                                    </p:anim>
                                    <p:anim calcmode="lin" valueType="num">
                                      <p:cBhvr>
                                        <p:cTn id="20" dur="500" fill="hold"/>
                                        <p:tgtEl>
                                          <p:spTgt spid="71687"/>
                                        </p:tgtEl>
                                        <p:attrNameLst>
                                          <p:attrName>ppt_h</p:attrName>
                                        </p:attrNameLst>
                                      </p:cBhvr>
                                      <p:tavLst>
                                        <p:tav tm="0">
                                          <p:val>
                                            <p:fltVal val="0"/>
                                          </p:val>
                                        </p:tav>
                                        <p:tav tm="100000">
                                          <p:val>
                                            <p:strVal val="#ppt_h"/>
                                          </p:val>
                                        </p:tav>
                                      </p:tavLst>
                                    </p:anim>
                                    <p:anim calcmode="lin" valueType="num">
                                      <p:cBhvr>
                                        <p:cTn id="21" dur="500" fill="hold"/>
                                        <p:tgtEl>
                                          <p:spTgt spid="71687"/>
                                        </p:tgtEl>
                                        <p:attrNameLst>
                                          <p:attrName>style.rotation</p:attrName>
                                        </p:attrNameLst>
                                      </p:cBhvr>
                                      <p:tavLst>
                                        <p:tav tm="0">
                                          <p:val>
                                            <p:fltVal val="360"/>
                                          </p:val>
                                        </p:tav>
                                        <p:tav tm="100000">
                                          <p:val>
                                            <p:fltVal val="0"/>
                                          </p:val>
                                        </p:tav>
                                      </p:tavLst>
                                    </p:anim>
                                    <p:animEffect transition="in" filter="fade">
                                      <p:cBhvr>
                                        <p:cTn id="22" dur="500"/>
                                        <p:tgtEl>
                                          <p:spTgt spid="71687"/>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71691"/>
                                        </p:tgtEl>
                                        <p:attrNameLst>
                                          <p:attrName>style.visibility</p:attrName>
                                        </p:attrNameLst>
                                      </p:cBhvr>
                                      <p:to>
                                        <p:strVal val="visible"/>
                                      </p:to>
                                    </p:set>
                                    <p:anim calcmode="lin" valueType="num">
                                      <p:cBhvr>
                                        <p:cTn id="25" dur="500" fill="hold"/>
                                        <p:tgtEl>
                                          <p:spTgt spid="71691"/>
                                        </p:tgtEl>
                                        <p:attrNameLst>
                                          <p:attrName>ppt_w</p:attrName>
                                        </p:attrNameLst>
                                      </p:cBhvr>
                                      <p:tavLst>
                                        <p:tav tm="0">
                                          <p:val>
                                            <p:fltVal val="0"/>
                                          </p:val>
                                        </p:tav>
                                        <p:tav tm="100000">
                                          <p:val>
                                            <p:strVal val="#ppt_w"/>
                                          </p:val>
                                        </p:tav>
                                      </p:tavLst>
                                    </p:anim>
                                    <p:anim calcmode="lin" valueType="num">
                                      <p:cBhvr>
                                        <p:cTn id="26" dur="500" fill="hold"/>
                                        <p:tgtEl>
                                          <p:spTgt spid="71691"/>
                                        </p:tgtEl>
                                        <p:attrNameLst>
                                          <p:attrName>ppt_h</p:attrName>
                                        </p:attrNameLst>
                                      </p:cBhvr>
                                      <p:tavLst>
                                        <p:tav tm="0">
                                          <p:val>
                                            <p:fltVal val="0"/>
                                          </p:val>
                                        </p:tav>
                                        <p:tav tm="100000">
                                          <p:val>
                                            <p:strVal val="#ppt_h"/>
                                          </p:val>
                                        </p:tav>
                                      </p:tavLst>
                                    </p:anim>
                                    <p:anim calcmode="lin" valueType="num">
                                      <p:cBhvr>
                                        <p:cTn id="27" dur="500" fill="hold"/>
                                        <p:tgtEl>
                                          <p:spTgt spid="71691"/>
                                        </p:tgtEl>
                                        <p:attrNameLst>
                                          <p:attrName>style.rotation</p:attrName>
                                        </p:attrNameLst>
                                      </p:cBhvr>
                                      <p:tavLst>
                                        <p:tav tm="0">
                                          <p:val>
                                            <p:fltVal val="360"/>
                                          </p:val>
                                        </p:tav>
                                        <p:tav tm="100000">
                                          <p:val>
                                            <p:fltVal val="0"/>
                                          </p:val>
                                        </p:tav>
                                      </p:tavLst>
                                    </p:anim>
                                    <p:animEffect transition="in" filter="fade">
                                      <p:cBhvr>
                                        <p:cTn id="28" dur="500"/>
                                        <p:tgtEl>
                                          <p:spTgt spid="71691"/>
                                        </p:tgtEl>
                                      </p:cBhvr>
                                    </p:animEffect>
                                  </p:childTnLst>
                                </p:cTn>
                              </p:par>
                            </p:childTnLst>
                          </p:cTn>
                        </p:par>
                      </p:childTnLst>
                    </p:cTn>
                  </p:par>
                  <p:par>
                    <p:cTn id="29" fill="hold">
                      <p:stCondLst>
                        <p:cond delay="indefinite"/>
                      </p:stCondLst>
                      <p:childTnLst>
                        <p:par>
                          <p:cTn id="30" fill="hold">
                            <p:stCondLst>
                              <p:cond delay="0"/>
                            </p:stCondLst>
                            <p:childTnLst>
                              <p:par>
                                <p:cTn id="31" presetID="24" presetClass="exit" presetSubtype="0" fill="hold" nodeType="clickEffect">
                                  <p:stCondLst>
                                    <p:cond delay="0"/>
                                  </p:stCondLst>
                                  <p:childTnLst>
                                    <p:anim to="" calcmode="lin" valueType="num">
                                      <p:cBhvr>
                                        <p:cTn id="32" dur="1"/>
                                        <p:tgtEl>
                                          <p:spTgt spid="71684"/>
                                        </p:tgtEl>
                                        <p:attrNameLst>
                                          <p:attrName>style.visibility</p:attrName>
                                        </p:attrNameLst>
                                      </p:cBhvr>
                                    </p:anim>
                                    <p:set>
                                      <p:cBhvr>
                                        <p:cTn id="33" dur="1" fill="hold">
                                          <p:stCondLst>
                                            <p:cond delay="0"/>
                                          </p:stCondLst>
                                        </p:cTn>
                                        <p:tgtEl>
                                          <p:spTgt spid="71684"/>
                                        </p:tgtEl>
                                        <p:attrNameLst>
                                          <p:attrName>style.visibility</p:attrName>
                                        </p:attrNameLst>
                                      </p:cBhvr>
                                      <p:to>
                                        <p:strVal val="hidden"/>
                                      </p:to>
                                    </p:set>
                                  </p:childTnLst>
                                </p:cTn>
                              </p:par>
                              <p:par>
                                <p:cTn id="34" presetID="24" presetClass="exit" presetSubtype="0" fill="hold" grpId="1" nodeType="withEffect">
                                  <p:stCondLst>
                                    <p:cond delay="0"/>
                                  </p:stCondLst>
                                  <p:childTnLst>
                                    <p:anim to="" calcmode="lin" valueType="num">
                                      <p:cBhvr>
                                        <p:cTn id="35" dur="1"/>
                                        <p:tgtEl>
                                          <p:spTgt spid="71687"/>
                                        </p:tgtEl>
                                        <p:attrNameLst>
                                          <p:attrName>style.visibility</p:attrName>
                                        </p:attrNameLst>
                                      </p:cBhvr>
                                    </p:anim>
                                    <p:set>
                                      <p:cBhvr>
                                        <p:cTn id="36" dur="1" fill="hold">
                                          <p:stCondLst>
                                            <p:cond delay="0"/>
                                          </p:stCondLst>
                                        </p:cTn>
                                        <p:tgtEl>
                                          <p:spTgt spid="71687"/>
                                        </p:tgtEl>
                                        <p:attrNameLst>
                                          <p:attrName>style.visibility</p:attrName>
                                        </p:attrNameLst>
                                      </p:cBhvr>
                                      <p:to>
                                        <p:strVal val="hidden"/>
                                      </p:to>
                                    </p:set>
                                  </p:childTnLst>
                                </p:cTn>
                              </p:par>
                              <p:par>
                                <p:cTn id="37" presetID="24" presetClass="exit" presetSubtype="0" fill="hold" nodeType="withEffect">
                                  <p:stCondLst>
                                    <p:cond delay="0"/>
                                  </p:stCondLst>
                                  <p:childTnLst>
                                    <p:anim to="" calcmode="lin" valueType="num">
                                      <p:cBhvr>
                                        <p:cTn id="38" dur="1"/>
                                        <p:tgtEl>
                                          <p:spTgt spid="71688"/>
                                        </p:tgtEl>
                                        <p:attrNameLst>
                                          <p:attrName>style.visibility</p:attrName>
                                        </p:attrNameLst>
                                      </p:cBhvr>
                                    </p:anim>
                                    <p:set>
                                      <p:cBhvr>
                                        <p:cTn id="39" dur="1" fill="hold">
                                          <p:stCondLst>
                                            <p:cond delay="0"/>
                                          </p:stCondLst>
                                        </p:cTn>
                                        <p:tgtEl>
                                          <p:spTgt spid="71688"/>
                                        </p:tgtEl>
                                        <p:attrNameLst>
                                          <p:attrName>style.visibility</p:attrName>
                                        </p:attrNameLst>
                                      </p:cBhvr>
                                      <p:to>
                                        <p:strVal val="hidden"/>
                                      </p:to>
                                    </p:set>
                                  </p:childTnLst>
                                </p:cTn>
                              </p:par>
                              <p:par>
                                <p:cTn id="40" presetID="24" presetClass="exit" presetSubtype="0" fill="hold" grpId="1" nodeType="withEffect">
                                  <p:stCondLst>
                                    <p:cond delay="0"/>
                                  </p:stCondLst>
                                  <p:childTnLst>
                                    <p:anim to="" calcmode="lin" valueType="num">
                                      <p:cBhvr>
                                        <p:cTn id="41" dur="1"/>
                                        <p:tgtEl>
                                          <p:spTgt spid="71691"/>
                                        </p:tgtEl>
                                        <p:attrNameLst>
                                          <p:attrName>style.visibility</p:attrName>
                                        </p:attrNameLst>
                                      </p:cBhvr>
                                    </p:anim>
                                    <p:set>
                                      <p:cBhvr>
                                        <p:cTn id="42" dur="1" fill="hold">
                                          <p:stCondLst>
                                            <p:cond delay="0"/>
                                          </p:stCondLst>
                                        </p:cTn>
                                        <p:tgtEl>
                                          <p:spTgt spid="7169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 to="" calcmode="lin" valueType="num">
                                      <p:cBhvr>
                                        <p:cTn id="47" dur="1" fill="hold"/>
                                        <p:tgtEl>
                                          <p:spTgt spid="2"/>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p:bldP spid="71687" grpId="1"/>
      <p:bldP spid="71691" grpId="0"/>
      <p:bldP spid="7169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2456815" y="810260"/>
            <a:ext cx="9430385" cy="2306955"/>
          </a:xfrm>
          <a:prstGeom prst="rect">
            <a:avLst/>
          </a:prstGeom>
          <a:noFill/>
        </p:spPr>
        <p:txBody>
          <a:bodyPr wrap="square" rtlCol="0">
            <a:spAutoFit/>
          </a:bodyPr>
          <a:lstStyle/>
          <a:p>
            <a:r>
              <a:rPr lang="vi-VN" sz="4800" b="1" dirty="0">
                <a:solidFill>
                  <a:srgbClr val="FF0000"/>
                </a:solidFill>
                <a:cs typeface="Times New Roman" panose="02020603050405020304" pitchFamily="18" charset="0"/>
                <a:sym typeface="+mn-ea"/>
              </a:rPr>
              <a:t>Vai trò của nguyên tố</a:t>
            </a:r>
            <a:r>
              <a:rPr sz="4800" b="1" dirty="0">
                <a:solidFill>
                  <a:srgbClr val="FF0000"/>
                </a:solidFill>
                <a:cs typeface="Times New Roman" panose="02020603050405020304" pitchFamily="18" charset="0"/>
                <a:sym typeface="+mn-ea"/>
              </a:rPr>
              <a:t> nitơ </a:t>
            </a:r>
            <a:r>
              <a:rPr lang="vi-VN" sz="4800" b="1" dirty="0">
                <a:solidFill>
                  <a:srgbClr val="FF0000"/>
                </a:solidFill>
                <a:cs typeface="Times New Roman" panose="02020603050405020304" pitchFamily="18" charset="0"/>
                <a:sym typeface="+mn-ea"/>
              </a:rPr>
              <a:t>đối với </a:t>
            </a:r>
            <a:r>
              <a:rPr sz="4800" b="1" dirty="0">
                <a:solidFill>
                  <a:srgbClr val="FF0000"/>
                </a:solidFill>
                <a:cs typeface="Times New Roman" panose="02020603050405020304" pitchFamily="18" charset="0"/>
                <a:sym typeface="+mn-ea"/>
              </a:rPr>
              <a:t>cây</a:t>
            </a:r>
            <a:r>
              <a:rPr lang="vi-VN" sz="4800" b="1" dirty="0">
                <a:solidFill>
                  <a:srgbClr val="FF0000"/>
                </a:solidFill>
                <a:cs typeface="Times New Roman" panose="02020603050405020304" pitchFamily="18" charset="0"/>
                <a:sym typeface="+mn-ea"/>
              </a:rPr>
              <a:t> trồng :</a:t>
            </a:r>
            <a:endParaRPr sz="4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4800"/>
          </a:p>
        </p:txBody>
      </p:sp>
      <p:sp>
        <p:nvSpPr>
          <p:cNvPr id="6" name="Text Box 5"/>
          <p:cNvSpPr txBox="1"/>
          <p:nvPr/>
        </p:nvSpPr>
        <p:spPr>
          <a:xfrm>
            <a:off x="2214880" y="2474595"/>
            <a:ext cx="9824720" cy="3784600"/>
          </a:xfrm>
          <a:prstGeom prst="rect">
            <a:avLst/>
          </a:prstGeom>
          <a:noFill/>
        </p:spPr>
        <p:txBody>
          <a:bodyPr wrap="square" rtlCol="0">
            <a:spAutoFit/>
          </a:bodyPr>
          <a:lstStyle/>
          <a:p>
            <a:r>
              <a:rPr lang="en-US" b="1">
                <a:solidFill>
                  <a:schemeClr val="accent2"/>
                </a:solidFill>
              </a:rPr>
              <a:t>Là nguyên tố dinh dưỡng thiết yếu của cây.</a:t>
            </a:r>
          </a:p>
          <a:p>
            <a:r>
              <a:rPr lang="en-US" b="1">
                <a:solidFill>
                  <a:schemeClr val="accent2"/>
                </a:solidFill>
              </a:rPr>
              <a:t>Là thành phần không thể thay thế của hợp chất sinh học quan trọng: protein, axit Nucleic, diệp lục...</a:t>
            </a:r>
          </a:p>
          <a:p>
            <a:r>
              <a:rPr lang="en-US" b="1">
                <a:solidFill>
                  <a:schemeClr val="accent2"/>
                </a:solidFill>
              </a:rPr>
              <a:t>Tham gia trao đổi chất và trạng thái ngậm nước của tế bào.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2560320" y="1280160"/>
            <a:ext cx="8290560" cy="4846320"/>
          </a:xfrm>
          <a:prstGeom prst="cloudCallout">
            <a:avLst>
              <a:gd name="adj1" fmla="val 67972"/>
              <a:gd name="adj2" fmla="val 70169"/>
            </a:avLst>
          </a:prstGeom>
          <a:ln>
            <a:solidFill>
              <a:srgbClr val="FF00FF"/>
            </a:solidFill>
          </a:ln>
          <a:effectLst>
            <a:glow rad="2286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lIns="130622" tIns="65311" rIns="130622" bIns="65311"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5100" b="1" dirty="0">
                <a:solidFill>
                  <a:srgbClr val="FF0000"/>
                </a:solidFill>
                <a:latin typeface="Times New Roman" panose="02020603050405020304" pitchFamily="18" charset="0"/>
                <a:cs typeface="Times New Roman" panose="02020603050405020304" pitchFamily="18" charset="0"/>
              </a:rPr>
              <a:t>Cây có thể lấy được nitơ từ đâu trong tự nhiên?</a:t>
            </a:r>
            <a:endParaRPr sz="5100" dirty="0">
              <a:solidFill>
                <a:srgbClr val="FF0000"/>
              </a:solidFill>
              <a:latin typeface="Times New Roman" panose="02020603050405020304" pitchFamily="18" charset="0"/>
              <a:ea typeface="Times New Roman" panose="02020603050405020304" pitchFamily="18" charset="0"/>
            </a:endParaRPr>
          </a:p>
        </p:txBody>
      </p:sp>
      <p:pic>
        <p:nvPicPr>
          <p:cNvPr id="9" name="Picture 18" descr="Cau hoi"/>
          <p:cNvPicPr>
            <a:picLocks noChangeAspect="1" noChangeArrowheads="1" noCrop="1"/>
          </p:cNvPicPr>
          <p:nvPr/>
        </p:nvPicPr>
        <p:blipFill>
          <a:blip r:embed="rId2"/>
          <a:srcRect/>
          <a:stretch>
            <a:fillRect/>
          </a:stretch>
        </p:blipFill>
        <p:spPr bwMode="auto">
          <a:xfrm>
            <a:off x="10927080" y="5029200"/>
            <a:ext cx="2849881" cy="264223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style.visibility</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style.visibility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121920" y="548641"/>
            <a:ext cx="14264640" cy="747451"/>
          </a:xfrm>
          <a:prstGeom prst="rect">
            <a:avLst/>
          </a:prstGeom>
          <a:noFill/>
          <a:ln w="9525">
            <a:noFill/>
            <a:miter lim="800000"/>
          </a:ln>
        </p:spPr>
        <p:txBody>
          <a:bodyPr lIns="130622" tIns="65311" rIns="130622" bIns="6531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4000" b="1" i="0" u="none" strike="noStrike" kern="1200" cap="none" spc="0" normalizeH="0" baseline="0" noProof="0"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Times New Roman" panose="02020603050405020304" pitchFamily="18" charset="0"/>
                <a:ea typeface="+mn-ea"/>
                <a:cs typeface="Times New Roman" panose="02020603050405020304" pitchFamily="18" charset="0"/>
              </a:rPr>
              <a:t>II. </a:t>
            </a:r>
            <a:r>
              <a:rPr kumimoji="0" lang="en-US" sz="4000" b="1" i="0" u="none" strike="noStrike" kern="1200" cap="none" spc="0" normalizeH="0" baseline="0" noProof="0"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uLnTx/>
                <a:uFillTx/>
                <a:latin typeface="Times New Roman" panose="02020603050405020304" pitchFamily="18" charset="0"/>
                <a:ea typeface="+mn-ea"/>
                <a:cs typeface="Times New Roman" panose="02020603050405020304" pitchFamily="18" charset="0"/>
              </a:rPr>
              <a:t>NGUỒN CUNG CẤP NITƠ TỰ NHIÊN CHO CÂY</a:t>
            </a:r>
          </a:p>
        </p:txBody>
      </p:sp>
      <p:grpSp>
        <p:nvGrpSpPr>
          <p:cNvPr id="2" name="Group 4"/>
          <p:cNvGrpSpPr/>
          <p:nvPr/>
        </p:nvGrpSpPr>
        <p:grpSpPr>
          <a:xfrm>
            <a:off x="974725" y="1554163"/>
            <a:ext cx="14311313" cy="3292475"/>
            <a:chOff x="609600" y="1295400"/>
            <a:chExt cx="8943975" cy="2743200"/>
          </a:xfrm>
        </p:grpSpPr>
        <p:sp>
          <p:nvSpPr>
            <p:cNvPr id="3" name="Pentagon 2"/>
            <p:cNvSpPr/>
            <p:nvPr/>
          </p:nvSpPr>
          <p:spPr>
            <a:xfrm>
              <a:off x="609600" y="2743200"/>
              <a:ext cx="7239000" cy="1295400"/>
            </a:xfrm>
            <a:prstGeom prst="homePlate">
              <a:avLst/>
            </a:prstGeom>
            <a:solidFill>
              <a:srgbClr val="FFFF66"/>
            </a:solidFill>
            <a:ln>
              <a:solidFill>
                <a:srgbClr val="92D05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5700" b="0" i="0" u="none" strike="noStrike" kern="1200" cap="none" spc="0" normalizeH="0" baseline="0" noProof="0" dirty="0" err="1">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Trong</a:t>
              </a:r>
              <a:r>
                <a:rPr kumimoji="0" lang="en-US" sz="5700" b="0" i="0" u="none" strike="noStrike" kern="1200" cap="none" spc="0" normalizeH="0" baseline="0" noProof="0" dirty="0">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5700" b="0" i="0" u="none" strike="noStrike" kern="1200" cap="none" spc="0" normalizeH="0" baseline="0" noProof="0" dirty="0" err="1">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tự</a:t>
              </a:r>
              <a:r>
                <a:rPr kumimoji="0" lang="en-US" sz="5700" b="0" i="0" u="none" strike="noStrike" kern="1200" cap="none" spc="0" normalizeH="0" baseline="0" noProof="0" dirty="0">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5700" b="0" i="0" u="none" strike="noStrike" kern="1200" cap="none" spc="0" normalizeH="0" baseline="0" noProof="0" dirty="0" err="1">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nhiên</a:t>
              </a:r>
              <a:r>
                <a:rPr kumimoji="0" lang="en-US" sz="5700" b="0" i="0" u="none" strike="noStrike" kern="1200" cap="none" spc="0" normalizeH="0" baseline="0" noProof="0" dirty="0">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5700" b="0" i="0" u="none" strike="noStrike" kern="1200" cap="none" spc="0" normalizeH="0" baseline="0" noProof="0" dirty="0" err="1">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nitơ</a:t>
              </a:r>
              <a:r>
                <a:rPr kumimoji="0" lang="en-US" sz="5700" b="0" i="0" u="none" strike="noStrike" kern="1200" cap="none" spc="0" normalizeH="0" baseline="0" noProof="0" dirty="0">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5700" b="0" i="0" u="none" strike="noStrike" kern="1200" cap="none" spc="0" normalizeH="0" baseline="0" noProof="0" dirty="0" err="1">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được</a:t>
              </a:r>
              <a:r>
                <a:rPr kumimoji="0" lang="en-US" sz="5700" b="0" i="0" u="none" strike="noStrike" kern="1200" cap="none" spc="0" normalizeH="0" baseline="0" noProof="0" dirty="0">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5700" b="0" i="0" u="none" strike="noStrike" kern="1200" cap="none" spc="0" normalizeH="0" baseline="0" noProof="0" dirty="0" err="1">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cung</a:t>
              </a:r>
              <a:r>
                <a:rPr kumimoji="0" lang="en-US" sz="5700" b="0" i="0" u="none" strike="noStrike" kern="1200" cap="none" spc="0" normalizeH="0" baseline="0" noProof="0" dirty="0">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5700" b="0" i="0" u="none" strike="noStrike" kern="1200" cap="none" spc="0" normalizeH="0" baseline="0" noProof="0" dirty="0" err="1">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cấp</a:t>
              </a:r>
              <a:r>
                <a:rPr kumimoji="0" lang="en-US" sz="5700" b="0" i="0" u="none" strike="noStrike" kern="1200" cap="none" spc="0" normalizeH="0" baseline="0" noProof="0" dirty="0">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5700" b="0" i="0" u="none" strike="noStrike" kern="1200" cap="none" spc="0" normalizeH="0" baseline="0" noProof="0" dirty="0" err="1">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từ</a:t>
              </a:r>
              <a:r>
                <a:rPr kumimoji="0" lang="en-US" sz="5700" b="0" i="0" u="none" strike="noStrike" kern="1200" cap="none" spc="0" normalizeH="0" baseline="0" noProof="0" dirty="0">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5700" b="0" i="0" u="none" strike="noStrike" kern="1200" cap="none" spc="0" normalizeH="0" baseline="0" noProof="0" dirty="0" err="1">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những</a:t>
              </a:r>
              <a:r>
                <a:rPr kumimoji="0" lang="en-US" sz="5700" b="0" i="0" u="none" strike="noStrike" kern="1200" cap="none" spc="0" normalizeH="0" baseline="0" noProof="0" dirty="0">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5700" b="0" i="0" u="none" strike="noStrike" kern="1200" cap="none" spc="0" normalizeH="0" baseline="0" noProof="0" dirty="0" err="1">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nguồn</a:t>
              </a:r>
              <a:r>
                <a:rPr kumimoji="0" lang="en-US" sz="5700" b="0" i="0" u="none" strike="noStrike" kern="1200" cap="none" spc="0" normalizeH="0" baseline="0" noProof="0" dirty="0">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 </a:t>
              </a:r>
              <a:r>
                <a:rPr kumimoji="0" lang="en-US" sz="5700" b="0" i="0" u="none" strike="noStrike" kern="1200" cap="none" spc="0" normalizeH="0" baseline="0" noProof="0" dirty="0" err="1">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nào</a:t>
              </a:r>
              <a:r>
                <a:rPr kumimoji="0" lang="en-US" sz="5700" b="0" i="0" u="none" strike="noStrike" kern="1200" cap="none" spc="0" normalizeH="0" baseline="0" noProof="0" dirty="0">
                  <a:ln w="18415" cmpd="sng">
                    <a:solidFill>
                      <a:srgbClr val="FF0000"/>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ea typeface="+mn-ea"/>
                  <a:cs typeface="Times New Roman" panose="02020603050405020304" pitchFamily="18" charset="0"/>
                </a:rPr>
                <a:t>?</a:t>
              </a:r>
            </a:p>
          </p:txBody>
        </p:sp>
        <p:pic>
          <p:nvPicPr>
            <p:cNvPr id="16394" name="Picture 18" descr="Cau hoi"/>
            <p:cNvPicPr>
              <a:picLocks noChangeAspect="1" noChangeArrowheads="1" noCrop="1"/>
            </p:cNvPicPr>
            <p:nvPr/>
          </p:nvPicPr>
          <p:blipFill>
            <a:blip r:embed="rId2"/>
            <a:srcRect/>
            <a:stretch>
              <a:fillRect/>
            </a:stretch>
          </p:blipFill>
          <p:spPr bwMode="auto">
            <a:xfrm>
              <a:off x="7086600" y="1295400"/>
              <a:ext cx="2466975" cy="2703513"/>
            </a:xfrm>
            <a:prstGeom prst="rect">
              <a:avLst/>
            </a:prstGeom>
            <a:ln>
              <a:noFill/>
            </a:ln>
            <a:effectLst>
              <a:softEdge rad="112500"/>
            </a:effectLst>
          </p:spPr>
        </p:pic>
      </p:grpSp>
      <p:sp>
        <p:nvSpPr>
          <p:cNvPr id="9220" name="Text Box 5"/>
          <p:cNvSpPr txBox="1"/>
          <p:nvPr/>
        </p:nvSpPr>
        <p:spPr>
          <a:xfrm>
            <a:off x="8169275" y="2835275"/>
            <a:ext cx="5973763" cy="577850"/>
          </a:xfrm>
          <a:prstGeom prst="rect">
            <a:avLst/>
          </a:prstGeom>
          <a:noFill/>
          <a:ln w="9525">
            <a:noFill/>
          </a:ln>
        </p:spPr>
        <p:txBody>
          <a:bodyPr lIns="130622" tIns="65311" rIns="130622" bIns="65311">
            <a:spAutoFit/>
          </a:bodyPr>
          <a:lstStyle/>
          <a:p>
            <a:pPr algn="ctr">
              <a:spcBef>
                <a:spcPct val="50000"/>
              </a:spcBef>
            </a:pPr>
            <a:endParaRPr lang="vi-VN" altLang="x-none" sz="2900" dirty="0">
              <a:latin typeface="Times New Roman" panose="02020603050405020304" pitchFamily="18" charset="0"/>
            </a:endParaRPr>
          </a:p>
        </p:txBody>
      </p:sp>
      <p:sp>
        <p:nvSpPr>
          <p:cNvPr id="7" name="Right Arrow Callout 6"/>
          <p:cNvSpPr/>
          <p:nvPr/>
        </p:nvSpPr>
        <p:spPr>
          <a:xfrm>
            <a:off x="731838" y="2378075"/>
            <a:ext cx="5486400" cy="4572000"/>
          </a:xfrm>
          <a:prstGeom prst="rightArrowCallout">
            <a:avLst/>
          </a:prstGeom>
          <a:ln>
            <a:solidFill>
              <a:srgbClr val="FF0000"/>
            </a:solidFill>
          </a:ln>
        </p:spPr>
        <p:style>
          <a:lnRef idx="1">
            <a:schemeClr val="accent1"/>
          </a:lnRef>
          <a:fillRef idx="2">
            <a:schemeClr val="accent1"/>
          </a:fillRef>
          <a:effectRef idx="1">
            <a:schemeClr val="accent1"/>
          </a:effectRef>
          <a:fontRef idx="minor">
            <a:schemeClr val="dk1"/>
          </a:fontRef>
        </p:style>
        <p:txBody>
          <a:bodyPr lIns="130622" tIns="65311" rIns="130622" bIns="65311"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6300" b="1" dirty="0">
                <a:solidFill>
                  <a:srgbClr val="0000FF"/>
                </a:solidFill>
                <a:latin typeface="Times New Roman" panose="02020603050405020304" pitchFamily="18" charset="0"/>
                <a:cs typeface="Times New Roman" panose="02020603050405020304" pitchFamily="18" charset="0"/>
              </a:rPr>
              <a:t>Nguồn cung cấp nitơ tự nhiên cho cây</a:t>
            </a:r>
            <a:endParaRPr sz="6300" b="1" dirty="0">
              <a:solidFill>
                <a:srgbClr val="0000FF"/>
              </a:solidFill>
              <a:latin typeface="Times New Roman" panose="02020603050405020304" pitchFamily="18" charset="0"/>
              <a:ea typeface="Times New Roman" panose="02020603050405020304" pitchFamily="18" charset="0"/>
            </a:endParaRPr>
          </a:p>
        </p:txBody>
      </p:sp>
      <p:sp>
        <p:nvSpPr>
          <p:cNvPr id="8" name="Left-Up Arrow 7"/>
          <p:cNvSpPr/>
          <p:nvPr/>
        </p:nvSpPr>
        <p:spPr>
          <a:xfrm rot="8040924">
            <a:off x="6542088" y="3563938"/>
            <a:ext cx="1636713" cy="2087563"/>
          </a:xfrm>
          <a:prstGeom prst="leftUpArrow">
            <a:avLst/>
          </a:prstGeom>
          <a:ln>
            <a:solidFill>
              <a:srgbClr val="FF00FF"/>
            </a:solidFill>
          </a:ln>
        </p:spPr>
        <p:style>
          <a:lnRef idx="2">
            <a:schemeClr val="accent1"/>
          </a:lnRef>
          <a:fillRef idx="1">
            <a:schemeClr val="lt1"/>
          </a:fillRef>
          <a:effectRef idx="0">
            <a:schemeClr val="accent1"/>
          </a:effectRef>
          <a:fontRef idx="minor">
            <a:schemeClr val="dk1"/>
          </a:fontRef>
        </p:style>
        <p:txBody>
          <a:bodyPr lIns="130622" tIns="65311" rIns="130622" bIns="65311"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schemeClr val="dk1"/>
              </a:solidFill>
              <a:effectLst/>
              <a:uLnTx/>
              <a:uFillTx/>
              <a:latin typeface="+mn-lt"/>
              <a:ea typeface="+mn-ea"/>
              <a:cs typeface="+mn-cs"/>
            </a:endParaRPr>
          </a:p>
        </p:txBody>
      </p:sp>
      <p:sp>
        <p:nvSpPr>
          <p:cNvPr id="9" name="Oval 8"/>
          <p:cNvSpPr/>
          <p:nvPr/>
        </p:nvSpPr>
        <p:spPr>
          <a:xfrm>
            <a:off x="7559675" y="1371600"/>
            <a:ext cx="6338888" cy="3017838"/>
          </a:xfrm>
          <a:prstGeom prst="ellipse">
            <a:avLst/>
          </a:prstGeom>
          <a:solidFill>
            <a:srgbClr val="FFFF00"/>
          </a:solidFill>
          <a:ln>
            <a:solidFill>
              <a:srgbClr val="00B050"/>
            </a:solidFill>
          </a:ln>
        </p:spPr>
        <p:style>
          <a:lnRef idx="2">
            <a:schemeClr val="accent6"/>
          </a:lnRef>
          <a:fillRef idx="1">
            <a:schemeClr val="lt1"/>
          </a:fillRef>
          <a:effectRef idx="0">
            <a:schemeClr val="accent6"/>
          </a:effectRef>
          <a:fontRef idx="minor">
            <a:schemeClr val="dk1"/>
          </a:fontRef>
        </p:style>
        <p:txBody>
          <a:bodyPr lIns="130622" tIns="65311" rIns="130622" bIns="65311"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63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Nitơ</a:t>
            </a:r>
            <a:r>
              <a:rPr kumimoji="0" lang="en-US" sz="63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3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sz="63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3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sz="63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63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khí</a:t>
            </a:r>
            <a:endParaRPr kumimoji="0" lang="en-US" sz="63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0" name="Oval 9"/>
          <p:cNvSpPr/>
          <p:nvPr/>
        </p:nvSpPr>
        <p:spPr>
          <a:xfrm>
            <a:off x="7559675" y="4937125"/>
            <a:ext cx="6216650" cy="3017838"/>
          </a:xfrm>
          <a:prstGeom prst="ellipse">
            <a:avLst/>
          </a:prstGeom>
          <a:solidFill>
            <a:srgbClr val="00CC99"/>
          </a:solidFill>
          <a:ln>
            <a:solidFill>
              <a:srgbClr val="3366FF"/>
            </a:solidFill>
          </a:ln>
        </p:spPr>
        <p:style>
          <a:lnRef idx="2">
            <a:schemeClr val="accent6"/>
          </a:lnRef>
          <a:fillRef idx="1">
            <a:schemeClr val="lt1"/>
          </a:fillRef>
          <a:effectRef idx="0">
            <a:schemeClr val="accent6"/>
          </a:effectRef>
          <a:fontRef idx="minor">
            <a:schemeClr val="dk1"/>
          </a:fontRef>
        </p:style>
        <p:txBody>
          <a:bodyPr lIns="130622" tIns="65311" rIns="130622" bIns="65311" anchor="ctr"/>
          <a:lstStyle>
            <a:lvl1pPr marL="0" lvl="0" indent="0" algn="l" defTabSz="914400" rtl="0" eaLnBrk="0" fontAlgn="base" latinLnBrk="0" hangingPunct="0">
              <a:lnSpc>
                <a:spcPct val="100000"/>
              </a:lnSpc>
              <a:spcBef>
                <a:spcPct val="0"/>
              </a:spcBef>
              <a:spcAft>
                <a:spcPct val="0"/>
              </a:spcAft>
              <a:buNone/>
              <a:defRPr sz="4000" b="0" i="0" u="none" kern="1200" baseline="0">
                <a:solidFill>
                  <a:schemeClr val="tx1"/>
                </a:solidFill>
                <a:latin typeface="Times New Roman" panose="02020603050405020304" pitchFamily="18" charset="0"/>
              </a:defRPr>
            </a:lvl1pPr>
            <a:lvl2pPr marL="652780" lvl="1" indent="-195580"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2pPr>
            <a:lvl3pPr marL="1304925" lvl="2" indent="-39052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3pPr>
            <a:lvl4pPr marL="1958975" lvl="3" indent="-58737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4pPr>
            <a:lvl5pPr marL="2611755" lvl="4" indent="-782955" algn="l" defTabSz="914400" rtl="0" eaLnBrk="1" fontAlgn="base" latinLnBrk="0" hangingPunct="1">
              <a:lnSpc>
                <a:spcPct val="100000"/>
              </a:lnSpc>
              <a:spcBef>
                <a:spcPct val="0"/>
              </a:spcBef>
              <a:spcAft>
                <a:spcPct val="0"/>
              </a:spcAft>
              <a:buNone/>
              <a:defRPr sz="4000" b="0" i="0" u="none" kern="1200" baseline="0">
                <a:solidFill>
                  <a:schemeClr val="tx1"/>
                </a:solidFill>
                <a:latin typeface="Times New Roman" panose="02020603050405020304" pitchFamily="18" charset="0"/>
                <a:ea typeface="+mn-ea"/>
                <a:cs typeface="+mn-cs"/>
              </a:defRPr>
            </a:lvl5pPr>
          </a:lstStyle>
          <a:p>
            <a:pPr lvl="0" algn="ctr" eaLnBrk="1" hangingPunct="1">
              <a:buNone/>
            </a:pPr>
            <a:r>
              <a:rPr sz="6300" b="1" dirty="0">
                <a:solidFill>
                  <a:schemeClr val="bg1"/>
                </a:solidFill>
                <a:latin typeface="Times New Roman" panose="02020603050405020304" pitchFamily="18" charset="0"/>
                <a:cs typeface="Times New Roman" panose="02020603050405020304" pitchFamily="18" charset="0"/>
              </a:rPr>
              <a:t>Nitơ trong đất</a:t>
            </a:r>
            <a:endParaRPr sz="6300" b="1"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to="" calcmode="lin" valueType="num">
                                      <p:cBhvr>
                                        <p:cTn id="14" dur="1" fill="hold"/>
                                        <p:tgtEl>
                                          <p:spTgt spid="2"/>
                                        </p:tgtEl>
                                        <p:attrNameLst>
                                          <p:attrName>style.visibility</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xit" presetSubtype="0" fill="hold" nodeType="clickEffect">
                                  <p:stCondLst>
                                    <p:cond delay="0"/>
                                  </p:stCondLst>
                                  <p:childTnLst>
                                    <p:anim to="" calcmode="lin" valueType="num">
                                      <p:cBhvr>
                                        <p:cTn id="18" dur="1"/>
                                        <p:tgtEl>
                                          <p:spTgt spid="2"/>
                                        </p:tgtEl>
                                        <p:attrNameLst>
                                          <p:attrName>style.visibility</p:attrName>
                                        </p:attrNameLst>
                                      </p:cBhvr>
                                    </p:anim>
                                    <p:set>
                                      <p:cBhvr>
                                        <p:cTn id="19" dur="1" fill="hold">
                                          <p:stCondLst>
                                            <p:cond delay="0"/>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linds(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ox(i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1085</Words>
  <Application>Microsoft Office PowerPoint</Application>
  <PresentationFormat>Custom</PresentationFormat>
  <Paragraphs>114</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Default Design</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Quá trình chuyển hoá nitơ trong đất nhờ các vi khuẩn:</vt:lpstr>
      <vt:lpstr>NO3-                                 N2</vt:lpstr>
      <vt:lpstr>2. Quá trình cố định nitơ phân tử ? Quan sát hình và cho chỉ ra con đường cố định nitơ và sản phẩm của nó?</vt:lpstr>
      <vt:lpstr>Con đường sinh học cố định nitơ do các vi sinh vật thực hiện    </vt:lpstr>
      <vt:lpstr>PowerPoint Presentation</vt:lpstr>
      <vt:lpstr>- Quá trình chuyển hoá nitơ trong khí quyển:</vt:lpstr>
      <vt:lpstr>PowerPoint Presentation</vt:lpstr>
      <vt:lpstr>PowerPoint Presentation</vt:lpstr>
      <vt:lpstr>PowerPoint Presentation</vt:lpstr>
      <vt:lpstr>PowerPoint Presentation</vt:lpstr>
      <vt:lpstr>Câu hỏi: Dựa vào kiến thức đã học, em hãy giải thích câu ca dao:        “ Lúa chiêm lấp ló đầu bờ   Hễ nghe tiếng sấm phất cờ mà lên ”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nhan</dc:creator>
  <cp:lastModifiedBy>Steven</cp:lastModifiedBy>
  <cp:revision>278</cp:revision>
  <dcterms:created xsi:type="dcterms:W3CDTF">2011-10-02T23:08:00Z</dcterms:created>
  <dcterms:modified xsi:type="dcterms:W3CDTF">2021-10-02T09:03:08Z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5B503B83187A4C948B869C2D8D4677D9</vt:lpwstr>
  </property>
  <property fmtid="{D5CDD505-2E9C-101B-9397-08002B2CF9AE}" pid="3" name="KSOProductBuildVer">
    <vt:lpwstr>1033-11.2.0.10323</vt:lpwstr>
  </property>
</Properties>
</file>