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9" r:id="rId9"/>
    <p:sldId id="270" r:id="rId10"/>
    <p:sldId id="273" r:id="rId11"/>
    <p:sldId id="267" r:id="rId12"/>
    <p:sldId id="268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44" autoAdjust="0"/>
  </p:normalViewPr>
  <p:slideViewPr>
    <p:cSldViewPr snapToGrid="0">
      <p:cViewPr>
        <p:scale>
          <a:sx n="74" d="100"/>
          <a:sy n="74" d="100"/>
        </p:scale>
        <p:origin x="-129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5B75-BF27-4D34-96E6-8D84E11ADAF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5539-F6A8-44EE-8520-A6BCA46D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5539-F6A8-44EE-8520-A6BCA46D1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5539-F6A8-44EE-8520-A6BCA46D1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5539-F6A8-44EE-8520-A6BCA46D1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8D68-D020-458E-ACDB-95AE4CFE9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0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1E5E-536E-461B-B8D0-3EF5BC25CF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E887-09BB-42FC-B474-1F110351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uy trình xét nghiệm tế bào trong chất d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1" y="2963266"/>
            <a:ext cx="4029368" cy="29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732" y="1274163"/>
            <a:ext cx="5302772" cy="8267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TẾ BÀO NHÂN </a:t>
            </a:r>
            <a:r>
              <a:rPr lang="en-US" dirty="0" smtClean="0"/>
              <a:t>THỰC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118" y="660401"/>
            <a:ext cx="6858000" cy="43388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Bài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8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Cấu tạo của tế bào nhân th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114"/>
            <a:ext cx="5114631" cy="34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227" y="127037"/>
            <a:ext cx="518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+mn-lt"/>
              </a:rPr>
              <a:t>III. </a:t>
            </a:r>
            <a:r>
              <a:rPr lang="en-US" sz="3000" u="sng" dirty="0">
                <a:solidFill>
                  <a:srgbClr val="0000FF"/>
                </a:solidFill>
                <a:latin typeface="+mn-lt"/>
              </a:rPr>
              <a:t>RIB</a:t>
            </a:r>
            <a:r>
              <a:rPr lang="en-US" sz="2800" u="sng" dirty="0">
                <a:solidFill>
                  <a:srgbClr val="0000FF"/>
                </a:solidFill>
                <a:latin typeface="+mn-lt"/>
              </a:rPr>
              <a:t>ÔXÔM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9527" y="727112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1. </a:t>
            </a:r>
            <a:r>
              <a:rPr lang="en-US" sz="3200" u="sng">
                <a:solidFill>
                  <a:srgbClr val="0000FF"/>
                </a:solidFill>
                <a:latin typeface="+mn-lt"/>
              </a:rPr>
              <a:t>Cấu trúc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527" y="131925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riboxom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37747673"/>
              </p:ext>
            </p:extLst>
          </p:nvPr>
        </p:nvGraphicFramePr>
        <p:xfrm>
          <a:off x="858187" y="2525900"/>
          <a:ext cx="7266480" cy="407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2647619" imgH="2142857" progId="PBrush">
                  <p:embed/>
                </p:oleObj>
              </mc:Choice>
              <mc:Fallback>
                <p:oleObj name="Bitmap Image" r:id="rId3" imgW="2647619" imgH="21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87" y="2525900"/>
                        <a:ext cx="7266480" cy="407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18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+mn-lt"/>
              </a:rPr>
              <a:t>III. 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RIB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ÔXÔM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0">
              <a:latin typeface="+mn-lt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1. Cấu trúc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1354137"/>
            <a:ext cx="40923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3200" b="0" dirty="0">
                <a:solidFill>
                  <a:srgbClr val="00B050"/>
                </a:solidFill>
                <a:latin typeface="+mn-lt"/>
              </a:rPr>
              <a:t>Là </a:t>
            </a:r>
            <a:r>
              <a:rPr lang="fr-FR" sz="3200" b="0" dirty="0" err="1">
                <a:solidFill>
                  <a:srgbClr val="00B050"/>
                </a:solidFill>
                <a:latin typeface="+mn-lt"/>
              </a:rPr>
              <a:t>bào</a:t>
            </a:r>
            <a:r>
              <a:rPr lang="fr-FR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 smtClean="0">
                <a:solidFill>
                  <a:srgbClr val="00B050"/>
                </a:solidFill>
                <a:latin typeface="+mn-lt"/>
              </a:rPr>
              <a:t>quan</a:t>
            </a:r>
            <a:r>
              <a:rPr lang="fr-FR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 smtClean="0">
                <a:solidFill>
                  <a:srgbClr val="00B050"/>
                </a:solidFill>
                <a:latin typeface="+mn-lt"/>
              </a:rPr>
              <a:t>không</a:t>
            </a:r>
            <a:r>
              <a:rPr lang="fr-FR" sz="3200" b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>
                <a:solidFill>
                  <a:srgbClr val="00B050"/>
                </a:solidFill>
                <a:latin typeface="+mn-lt"/>
              </a:rPr>
              <a:t>có</a:t>
            </a:r>
            <a:r>
              <a:rPr lang="fr-FR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>
                <a:solidFill>
                  <a:srgbClr val="00B050"/>
                </a:solidFill>
                <a:latin typeface="+mn-lt"/>
              </a:rPr>
              <a:t>màng</a:t>
            </a:r>
            <a:r>
              <a:rPr lang="fr-FR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>
                <a:solidFill>
                  <a:srgbClr val="00B050"/>
                </a:solidFill>
                <a:latin typeface="+mn-lt"/>
              </a:rPr>
              <a:t>bao</a:t>
            </a:r>
            <a:r>
              <a:rPr lang="fr-FR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3200" b="0" dirty="0" err="1">
                <a:solidFill>
                  <a:srgbClr val="00B050"/>
                </a:solidFill>
                <a:latin typeface="+mn-lt"/>
              </a:rPr>
              <a:t>bọc</a:t>
            </a:r>
            <a:r>
              <a:rPr lang="fr-FR" sz="2800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3200" b="0" dirty="0">
                <a:solidFill>
                  <a:srgbClr val="00B050"/>
                </a:solidFill>
                <a:latin typeface="+mn-lt"/>
              </a:rPr>
              <a:t>Đ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ược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cấu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tạo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từ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các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phân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tử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rARN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+mn-lt"/>
              </a:rPr>
              <a:t>và</a:t>
            </a:r>
            <a:r>
              <a:rPr lang="en-US" sz="3200" b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+mn-lt"/>
              </a:rPr>
              <a:t>prôtêin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</a:rPr>
              <a:t>.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12" name="Picture 8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3294"/>
            <a:ext cx="3657600" cy="40759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5900" y="31748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3200" u="sng" dirty="0" err="1">
                <a:solidFill>
                  <a:srgbClr val="0070C0"/>
                </a:solidFill>
                <a:latin typeface="+mn-lt"/>
              </a:rPr>
              <a:t>Chức</a:t>
            </a:r>
            <a:r>
              <a:rPr lang="en-US" sz="3200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+mn-lt"/>
              </a:rPr>
              <a:t>năng</a:t>
            </a:r>
            <a:endParaRPr lang="en-US" sz="3200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 err="1" smtClean="0">
                <a:solidFill>
                  <a:srgbClr val="0000FF"/>
                </a:solidFill>
                <a:latin typeface="+mn-lt"/>
              </a:rPr>
              <a:t>Tổng</a:t>
            </a:r>
            <a:r>
              <a:rPr lang="en-US" sz="3200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+mn-lt"/>
              </a:rPr>
              <a:t>hợp</a:t>
            </a:r>
            <a:r>
              <a:rPr 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+mn-lt"/>
              </a:rPr>
              <a:t>prôtêin</a:t>
            </a:r>
            <a:r>
              <a:rPr 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sz="3200" b="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pic>
        <p:nvPicPr>
          <p:cNvPr id="22536" name="Picture 8" descr="rib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765518"/>
            <a:ext cx="4495800" cy="327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151"/>
          <a:stretch/>
        </p:blipFill>
        <p:spPr>
          <a:xfrm>
            <a:off x="3993786" y="1552575"/>
            <a:ext cx="5150214" cy="530542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18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+mn-lt"/>
              </a:rPr>
              <a:t>IV. BỘ MÁY GONGI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1. Cấu trúc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399" y="1505505"/>
            <a:ext cx="3460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a typeface="Calibri" panose="020F0502020204030204" pitchFamily="34" charset="0"/>
              </a:rPr>
              <a:t>Chồng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túi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màng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dẹp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xếp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cạnh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</a:rPr>
              <a:t>nhau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4969" y="3395807"/>
            <a:ext cx="3642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a typeface="Calibri" panose="020F0502020204030204" pitchFamily="34" charset="0"/>
              </a:rPr>
              <a:t>Là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nơi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lắp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ráp</a:t>
            </a:r>
            <a:r>
              <a:rPr lang="en-US" sz="2800" dirty="0">
                <a:ea typeface="Calibri" panose="020F0502020204030204" pitchFamily="34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</a:rPr>
              <a:t>đóng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gói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và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phân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phối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sản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phẩm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của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tế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bào</a:t>
            </a:r>
            <a:endParaRPr lang="en-US" sz="28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652" y="2635322"/>
            <a:ext cx="2586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Chức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năng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9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0342" y="269132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latin typeface="+mj-lt"/>
              </a:rPr>
              <a:t>Trong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cơ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thể</a:t>
            </a:r>
            <a:r>
              <a:rPr lang="en-US" sz="3200" b="1" dirty="0" smtClean="0">
                <a:latin typeface="+mj-lt"/>
              </a:rPr>
              <a:t>, </a:t>
            </a:r>
            <a:r>
              <a:rPr lang="en-US" sz="3200" b="1" dirty="0" err="1" smtClean="0">
                <a:latin typeface="+mj-lt"/>
              </a:rPr>
              <a:t>tế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bào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nào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đây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có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lưới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nội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chất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hạt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phát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triển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mạnh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nhất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7698" y="1762679"/>
            <a:ext cx="4057835" cy="676473"/>
            <a:chOff x="2036272" y="1096"/>
            <a:chExt cx="4057835" cy="676473"/>
          </a:xfrm>
        </p:grpSpPr>
        <p:sp>
          <p:nvSpPr>
            <p:cNvPr id="6" name="Rectangle 5"/>
            <p:cNvSpPr/>
            <p:nvPr/>
          </p:nvSpPr>
          <p:spPr>
            <a:xfrm>
              <a:off x="2036272" y="1096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036272" y="1096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a)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biểu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bì</a:t>
              </a:r>
              <a:endParaRPr lang="en-US" sz="3100" kern="12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83325" y="2563925"/>
            <a:ext cx="4057835" cy="676473"/>
            <a:chOff x="2051899" y="802342"/>
            <a:chExt cx="4057835" cy="676473"/>
          </a:xfrm>
        </p:grpSpPr>
        <p:sp>
          <p:nvSpPr>
            <p:cNvPr id="9" name="Rectangle 8"/>
            <p:cNvSpPr/>
            <p:nvPr/>
          </p:nvSpPr>
          <p:spPr>
            <a:xfrm>
              <a:off x="2051899" y="802342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051899" y="802342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b)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hồng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cầu</a:t>
              </a:r>
              <a:endParaRPr lang="en-US" sz="3100" kern="12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7698" y="3341116"/>
            <a:ext cx="4057835" cy="676473"/>
            <a:chOff x="2036272" y="1579533"/>
            <a:chExt cx="4057835" cy="676473"/>
          </a:xfrm>
        </p:grpSpPr>
        <p:sp>
          <p:nvSpPr>
            <p:cNvPr id="12" name="Rectangle 11"/>
            <p:cNvSpPr/>
            <p:nvPr/>
          </p:nvSpPr>
          <p:spPr>
            <a:xfrm>
              <a:off x="2036272" y="1579533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036272" y="1579533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c)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cơ</a:t>
              </a:r>
              <a:endParaRPr lang="en-US" sz="3100" kern="12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73121" y="4104534"/>
            <a:ext cx="4057835" cy="676473"/>
            <a:chOff x="2041695" y="2342951"/>
            <a:chExt cx="4057835" cy="676473"/>
          </a:xfrm>
        </p:grpSpPr>
        <p:sp>
          <p:nvSpPr>
            <p:cNvPr id="15" name="Rectangle 14"/>
            <p:cNvSpPr/>
            <p:nvPr/>
          </p:nvSpPr>
          <p:spPr>
            <a:xfrm>
              <a:off x="2041695" y="2342951"/>
              <a:ext cx="4057835" cy="676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041695" y="2342951"/>
              <a:ext cx="4057835" cy="676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d) </a:t>
              </a:r>
              <a:r>
                <a:rPr lang="en-US" sz="3100" kern="1200" dirty="0" err="1" smtClean="0"/>
                <a:t>Tế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bào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bạch</a:t>
              </a:r>
              <a:r>
                <a:rPr lang="en-US" sz="3100" kern="1200" dirty="0" smtClean="0"/>
                <a:t> </a:t>
              </a:r>
              <a:r>
                <a:rPr lang="en-US" sz="3100" kern="1200" dirty="0" err="1" smtClean="0"/>
                <a:t>cầu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7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ài</a:t>
            </a:r>
            <a:r>
              <a:rPr lang="en-US" sz="4000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3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bào</a:t>
            </a:r>
            <a:endParaRPr lang="en-US" sz="3200" b="1" dirty="0" smtClean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3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Lưới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chất</a:t>
            </a:r>
            <a:endParaRPr lang="en-US" sz="3200" b="1" dirty="0" smtClean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3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Ribôxôm</a:t>
            </a:r>
            <a:endParaRPr lang="en-US" sz="3200" b="1" dirty="0" smtClean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3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IV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Gôngi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</a:br>
            <a:endParaRPr lang="en-US" b="1" dirty="0" smtClean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4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 r="6823"/>
          <a:stretch/>
        </p:blipFill>
        <p:spPr bwMode="auto">
          <a:xfrm>
            <a:off x="2912012" y="2194559"/>
            <a:ext cx="6147582" cy="41499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700" y="1524000"/>
            <a:ext cx="341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so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sánh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dirty="0" smtClean="0">
                <a:solidFill>
                  <a:srgbClr val="FF0000"/>
                </a:solidFill>
                <a:cs typeface="Times New Roman" pitchFamily="18" charset="0"/>
              </a:rPr>
              <a:t> Hình thái, kích thước tb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dirty="0" smtClean="0">
                <a:solidFill>
                  <a:srgbClr val="FF0000"/>
                </a:solidFill>
                <a:cs typeface="Times New Roman" pitchFamily="18" charset="0"/>
              </a:rPr>
              <a:t>Các thành phần cơ bản trong tb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dirty="0" smtClean="0">
                <a:solidFill>
                  <a:srgbClr val="FF0000"/>
                </a:solidFill>
                <a:cs typeface="Times New Roman" pitchFamily="18" charset="0"/>
              </a:rPr>
              <a:t>Số lượng, thành phần các bào quan trong tb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dirty="0" smtClean="0">
                <a:solidFill>
                  <a:srgbClr val="FF0000"/>
                </a:solidFill>
                <a:cs typeface="Times New Roman" pitchFamily="18" charset="0"/>
              </a:rPr>
              <a:t>Sự khác biệt về vật chất di truyền so với tb nhân sơ. </a:t>
            </a:r>
            <a:endParaRPr lang="en-US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4474" y="1924147"/>
            <a:ext cx="2834640" cy="400110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TẾ BÀO NHÂN THỰC 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4988" y="1924147"/>
            <a:ext cx="2377440" cy="400110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TẾ BÀO NHÂN SƠ 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927" y="263304"/>
            <a:ext cx="680757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  <a:cs typeface="Times New Roman" pitchFamily="18" charset="0"/>
              </a:rPr>
              <a:t>SO SÁNH TẾ BÀO NHÂN SƠ VÀ TẾ BÀO NHÂN THỰC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4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1450" y="1027907"/>
            <a:ext cx="8801100" cy="4764764"/>
            <a:chOff x="0" y="912"/>
            <a:chExt cx="5808" cy="330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912"/>
              <a:ext cx="5808" cy="3309"/>
              <a:chOff x="0" y="912"/>
              <a:chExt cx="5808" cy="3309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912"/>
                <a:ext cx="5808" cy="3309"/>
                <a:chOff x="48" y="0"/>
                <a:chExt cx="5808" cy="4197"/>
              </a:xfrm>
            </p:grpSpPr>
            <p:pic>
              <p:nvPicPr>
                <p:cNvPr id="9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" y="384"/>
                  <a:ext cx="2076" cy="2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0" y="432"/>
                  <a:ext cx="2004" cy="2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52" y="336"/>
                  <a:ext cx="696" cy="40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tx2"/>
                      </a:solidFill>
                      <a:latin typeface="+mn-lt"/>
                    </a:rPr>
                    <a:t>Nhân</a:t>
                  </a: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2" y="960"/>
                  <a:ext cx="1584" cy="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dirty="0" err="1">
                      <a:solidFill>
                        <a:schemeClr val="tx2"/>
                      </a:solidFill>
                      <a:latin typeface="+mn-lt"/>
                    </a:rPr>
                    <a:t>Lưới</a:t>
                  </a:r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 </a:t>
                  </a:r>
                  <a:r>
                    <a:rPr lang="en-US" dirty="0" err="1">
                      <a:solidFill>
                        <a:schemeClr val="tx2"/>
                      </a:solidFill>
                      <a:latin typeface="+mn-lt"/>
                    </a:rPr>
                    <a:t>nội</a:t>
                  </a:r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 </a:t>
                  </a:r>
                  <a:r>
                    <a:rPr lang="en-US" dirty="0" err="1">
                      <a:solidFill>
                        <a:schemeClr val="tx2"/>
                      </a:solidFill>
                      <a:latin typeface="+mn-lt"/>
                    </a:rPr>
                    <a:t>chất</a:t>
                  </a:r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528"/>
                  <a:ext cx="1536" cy="1008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200" y="528"/>
                  <a:ext cx="1056" cy="38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40" y="3273"/>
                  <a:ext cx="864" cy="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99"/>
                      </a:solidFill>
                      <a:latin typeface="+mn-lt"/>
                    </a:rPr>
                    <a:t>Lục lạp</a:t>
                  </a:r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328" y="2495"/>
                  <a:ext cx="528" cy="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Bộ máy gôngi</a:t>
                  </a:r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48" y="2545"/>
                  <a:ext cx="1296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000099"/>
                      </a:solidFill>
                      <a:latin typeface="+mn-lt"/>
                    </a:rPr>
                    <a:t>Th</a:t>
                  </a:r>
                  <a:r>
                    <a:rPr lang="en-US">
                      <a:solidFill>
                        <a:srgbClr val="000099"/>
                      </a:solidFill>
                      <a:latin typeface="+mn-lt"/>
                    </a:rPr>
                    <a:t>ành  Xenlulozơ</a:t>
                  </a: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208" y="1305"/>
                  <a:ext cx="912" cy="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Không bào</a:t>
                  </a:r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>
                  <a:off x="1344" y="2208"/>
                  <a:ext cx="240" cy="115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144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9"/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1536" cy="19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0"/>
                <p:cNvSpPr>
                  <a:spLocks noChangeShapeType="1"/>
                </p:cNvSpPr>
                <p:nvPr/>
              </p:nvSpPr>
              <p:spPr bwMode="auto">
                <a:xfrm>
                  <a:off x="1104" y="2400"/>
                  <a:ext cx="2928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48" y="1679"/>
                  <a:ext cx="960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Tế bào chất</a:t>
                  </a:r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36" y="1824"/>
                  <a:ext cx="864" cy="48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768" y="2160"/>
                  <a:ext cx="384" cy="33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536" y="1104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auto">
                <a:xfrm>
                  <a:off x="2112" y="2352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312" y="110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824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12" y="2208"/>
                  <a:ext cx="720" cy="48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36" y="2064"/>
                  <a:ext cx="624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Ti thể</a:t>
                  </a:r>
                </a:p>
              </p:txBody>
            </p:sp>
            <p:sp>
              <p:nvSpPr>
                <p:cNvPr id="3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024" y="1296"/>
                  <a:ext cx="1920" cy="14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32" y="3216"/>
                  <a:ext cx="864" cy="5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Màng sinh chất</a:t>
                  </a:r>
                </a:p>
              </p:txBody>
            </p:sp>
            <p:sp>
              <p:nvSpPr>
                <p:cNvPr id="34" name="Line 32"/>
                <p:cNvSpPr>
                  <a:spLocks noChangeShapeType="1"/>
                </p:cNvSpPr>
                <p:nvPr/>
              </p:nvSpPr>
              <p:spPr bwMode="auto">
                <a:xfrm>
                  <a:off x="4320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224" y="0"/>
                  <a:ext cx="864" cy="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99"/>
                      </a:solidFill>
                      <a:latin typeface="+mn-lt"/>
                    </a:rPr>
                    <a:t>Trung thể</a:t>
                  </a:r>
                </a:p>
              </p:txBody>
            </p:sp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704" y="240"/>
                  <a:ext cx="96" cy="1248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944" y="432"/>
                  <a:ext cx="288" cy="57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040" y="145"/>
                  <a:ext cx="816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sz="2000" dirty="0" err="1">
                      <a:latin typeface="+mn-lt"/>
                    </a:rPr>
                    <a:t>Liz</a:t>
                  </a:r>
                  <a:r>
                    <a:rPr lang="en-US" dirty="0" err="1">
                      <a:latin typeface="+mn-lt"/>
                    </a:rPr>
                    <a:t>ôxôm</a:t>
                  </a: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2" y="3628"/>
                  <a:ext cx="1056" cy="569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</a:rPr>
                    <a:t>TẾ BÀO THỰC VẬT</a:t>
                  </a:r>
                </a:p>
              </p:txBody>
            </p:sp>
            <p:sp>
              <p:nvSpPr>
                <p:cNvPr id="4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656" y="3622"/>
                  <a:ext cx="1056" cy="569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</a:rPr>
                    <a:t>TẾ BÀO ĐỘNG VẬT</a:t>
                  </a:r>
                </a:p>
              </p:txBody>
            </p:sp>
            <p:sp>
              <p:nvSpPr>
                <p:cNvPr id="4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" y="1297"/>
                  <a:ext cx="528" cy="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tx2"/>
                      </a:solidFill>
                      <a:latin typeface="+mn-lt"/>
                    </a:rPr>
                    <a:t>Bộ máy gôngi</a:t>
                  </a:r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84" y="1392"/>
                  <a:ext cx="432" cy="9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Line 41"/>
              <p:cNvSpPr>
                <a:spLocks noChangeShapeType="1"/>
              </p:cNvSpPr>
              <p:nvPr/>
            </p:nvSpPr>
            <p:spPr bwMode="auto">
              <a:xfrm>
                <a:off x="5088" y="2256"/>
                <a:ext cx="336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42"/>
            <p:cNvSpPr txBox="1">
              <a:spLocks noChangeArrowheads="1"/>
            </p:cNvSpPr>
            <p:nvPr/>
          </p:nvSpPr>
          <p:spPr bwMode="auto">
            <a:xfrm>
              <a:off x="144" y="2880"/>
              <a:ext cx="76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+mn-lt"/>
                </a:rPr>
                <a:t>Lizôxôm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4852" y="3792511"/>
            <a:ext cx="1229194" cy="479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424066" y="3489350"/>
            <a:ext cx="390340" cy="258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80626" y="1738313"/>
            <a:ext cx="2971800" cy="4267200"/>
            <a:chOff x="3744" y="1152"/>
            <a:chExt cx="1872" cy="2688"/>
          </a:xfrm>
        </p:grpSpPr>
        <p:pic>
          <p:nvPicPr>
            <p:cNvPr id="12306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248"/>
              <a:ext cx="187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flipH="1" flipV="1">
              <a:off x="4320" y="1392"/>
              <a:ext cx="9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3936" y="11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  <a:latin typeface="+mn-lt"/>
                </a:rPr>
                <a:t>nhân</a:t>
              </a:r>
            </a:p>
          </p:txBody>
        </p:sp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587375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n-lt"/>
              </a:rPr>
              <a:t>I. </a:t>
            </a:r>
            <a:r>
              <a:rPr lang="en-US" sz="2800" u="sng">
                <a:solidFill>
                  <a:srgbClr val="0000FF"/>
                </a:solidFill>
                <a:latin typeface="+mn-lt"/>
              </a:rPr>
              <a:t>NHÂN TẾ BÀO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71500" y="1219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n-lt"/>
              </a:rPr>
              <a:t>1. </a:t>
            </a:r>
            <a:r>
              <a:rPr lang="en-US" sz="2800" u="sng">
                <a:solidFill>
                  <a:srgbClr val="0000FF"/>
                </a:solidFill>
                <a:latin typeface="+mn-lt"/>
              </a:rPr>
              <a:t>Cấu trúc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61226" y="2347913"/>
            <a:ext cx="2895600" cy="3657600"/>
            <a:chOff x="2352" y="2016"/>
            <a:chExt cx="1824" cy="2304"/>
          </a:xfrm>
        </p:grpSpPr>
        <p:pic>
          <p:nvPicPr>
            <p:cNvPr id="1230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52"/>
              <a:ext cx="182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Line 26"/>
            <p:cNvSpPr>
              <a:spLocks noChangeShapeType="1"/>
            </p:cNvSpPr>
            <p:nvPr/>
          </p:nvSpPr>
          <p:spPr bwMode="auto">
            <a:xfrm flipV="1">
              <a:off x="3168" y="2256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27"/>
            <p:cNvSpPr txBox="1">
              <a:spLocks noChangeArrowheads="1"/>
            </p:cNvSpPr>
            <p:nvPr/>
          </p:nvSpPr>
          <p:spPr bwMode="auto">
            <a:xfrm>
              <a:off x="3360" y="2016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FF3300"/>
                  </a:solidFill>
                  <a:latin typeface="+mn-lt"/>
                </a:rPr>
                <a:t>nhân</a:t>
              </a:r>
              <a:endParaRPr lang="en-US" sz="2400" dirty="0">
                <a:solidFill>
                  <a:srgbClr val="FF33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9" descr="Copy of Copy of 12-Cautruccua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700"/>
            <a:ext cx="7780965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181600" y="990600"/>
            <a:ext cx="2819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dirty="0" err="1" smtClean="0"/>
              <a:t>Màng</a:t>
            </a:r>
            <a:r>
              <a:rPr lang="en-US" sz="4400" dirty="0" smtClean="0"/>
              <a:t> </a:t>
            </a:r>
            <a:r>
              <a:rPr lang="en-US" sz="4400" dirty="0" err="1"/>
              <a:t>nhân</a:t>
            </a:r>
            <a:endParaRPr lang="en-US" sz="4400" dirty="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913151"/>
            <a:ext cx="2362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dirty="0" err="1" smtClean="0"/>
              <a:t>Nhân</a:t>
            </a:r>
            <a:r>
              <a:rPr lang="en-US" sz="4400" dirty="0" smtClean="0"/>
              <a:t> </a:t>
            </a:r>
            <a:r>
              <a:rPr lang="en-US" sz="4400" dirty="0"/>
              <a:t>con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846163" y="1968500"/>
            <a:ext cx="21336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smtClean="0"/>
              <a:t>Lỗ </a:t>
            </a:r>
            <a:r>
              <a:rPr lang="en-US" sz="4400"/>
              <a:t>nhân 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5322758"/>
            <a:ext cx="3360295" cy="7694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 dirty="0" err="1" smtClean="0"/>
              <a:t>Nhiễm</a:t>
            </a:r>
            <a:r>
              <a:rPr lang="en-US" sz="4400" dirty="0" smtClean="0"/>
              <a:t> </a:t>
            </a:r>
            <a:r>
              <a:rPr lang="en-US" sz="4400" dirty="0" err="1" smtClean="0"/>
              <a:t>sắc</a:t>
            </a:r>
            <a:r>
              <a:rPr lang="en-US" sz="4400" dirty="0" smtClean="0"/>
              <a:t> </a:t>
            </a:r>
            <a:r>
              <a:rPr lang="en-US" sz="4400" dirty="0" err="1" smtClean="0"/>
              <a:t>thể</a:t>
            </a:r>
            <a:endParaRPr lang="en-US" sz="4400" dirty="0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5846163" y="3957402"/>
            <a:ext cx="3245371" cy="2900598"/>
          </a:xfrm>
          <a:prstGeom prst="wedgeRoundRectCallout">
            <a:avLst>
              <a:gd name="adj1" fmla="val -76407"/>
              <a:gd name="adj2" fmla="val 1085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Điền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đầy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đủ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chú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thích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hình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bên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Cho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biết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ấu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trúc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nhân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tế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bào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gồm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những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thành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phần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algn="just"/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600" decel="100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  <p:bldP spid="51211" grpId="0" animBg="1"/>
      <p:bldP spid="51212" grpId="0" animBg="1"/>
      <p:bldP spid="51213" grpId="0" animBg="1"/>
      <p:bldP spid="51214" grpId="0" animBg="1"/>
      <p:bldP spid="512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746125"/>
            <a:ext cx="518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3000" u="sng">
                <a:solidFill>
                  <a:schemeClr val="accent6">
                    <a:lumMod val="75000"/>
                  </a:schemeClr>
                </a:solidFill>
                <a:latin typeface="+mn-lt"/>
              </a:rPr>
              <a:t>NHÂN TẾ BÀO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1. </a:t>
            </a:r>
            <a:r>
              <a:rPr lang="en-US" sz="3200" u="sng">
                <a:solidFill>
                  <a:srgbClr val="0000FF"/>
                </a:solidFill>
                <a:latin typeface="+mn-lt"/>
              </a:rPr>
              <a:t>Cấu trúc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2. </a:t>
            </a:r>
            <a:r>
              <a:rPr lang="en-US" sz="3200" u="sng">
                <a:solidFill>
                  <a:srgbClr val="0000FF"/>
                </a:solidFill>
                <a:latin typeface="+mn-lt"/>
              </a:rPr>
              <a:t>Chức năng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514600"/>
            <a:ext cx="79173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3200" b="0" dirty="0" err="1" smtClean="0">
                <a:solidFill>
                  <a:srgbClr val="0000FF"/>
                </a:solidFill>
                <a:cs typeface="Times New Roman" pitchFamily="18" charset="0"/>
              </a:rPr>
              <a:t>Mang</a:t>
            </a:r>
            <a:r>
              <a:rPr lang="fr-FR" sz="3200" b="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thông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tin di </a:t>
            </a:r>
            <a:r>
              <a:rPr lang="fr-FR" sz="3200" b="0" dirty="0" err="1" smtClean="0">
                <a:solidFill>
                  <a:srgbClr val="0000FF"/>
                </a:solidFill>
                <a:cs typeface="Times New Roman" pitchFamily="18" charset="0"/>
              </a:rPr>
              <a:t>truyền</a:t>
            </a:r>
            <a:endParaRPr lang="fr-FR" sz="32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/>
            <a:r>
              <a:rPr lang="fr-FR" sz="3200" b="0" dirty="0" smtClean="0">
                <a:solidFill>
                  <a:srgbClr val="0000FF"/>
                </a:solidFill>
                <a:cs typeface="Times New Roman" pitchFamily="18" charset="0"/>
              </a:rPr>
              <a:t>Là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trung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tâm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điều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khiển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mọi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sống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>
                <a:solidFill>
                  <a:srgbClr val="0000FF"/>
                </a:solidFill>
                <a:cs typeface="Times New Roman" pitchFamily="18" charset="0"/>
              </a:rPr>
              <a:t>tế</a:t>
            </a:r>
            <a:r>
              <a:rPr lang="fr-FR" sz="3200" b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3200" b="0" dirty="0" err="1" smtClean="0">
                <a:solidFill>
                  <a:srgbClr val="0000FF"/>
                </a:solidFill>
                <a:cs typeface="Times New Roman" pitchFamily="18" charset="0"/>
              </a:rPr>
              <a:t>bào</a:t>
            </a:r>
            <a:r>
              <a:rPr lang="fr-FR" sz="3200" b="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3200" b="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9"/>
            <a:ext cx="3810000" cy="4830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Lưới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lưới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, </a:t>
            </a:r>
            <a:r>
              <a:rPr lang="en-US" sz="3200" dirty="0" err="1" smtClean="0"/>
              <a:t>căn</a:t>
            </a:r>
            <a:r>
              <a:rPr lang="en-US" sz="3200" dirty="0" smtClean="0"/>
              <a:t> </a:t>
            </a:r>
            <a:r>
              <a:rPr lang="en-US" sz="3200" dirty="0" err="1" smtClean="0"/>
              <a:t>cứ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đâu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Lưới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tế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746125"/>
            <a:ext cx="518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+mn-lt"/>
              </a:rPr>
              <a:t>II. LƯỚI NỘI CHẤT</a:t>
            </a:r>
            <a:endParaRPr lang="en-US" sz="3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+mn-lt"/>
              </a:rPr>
              <a:t>1. </a:t>
            </a:r>
            <a:r>
              <a:rPr lang="en-US" sz="3200" u="sng">
                <a:solidFill>
                  <a:srgbClr val="0000FF"/>
                </a:solidFill>
                <a:latin typeface="+mn-lt"/>
              </a:rPr>
              <a:t>Cấu trúc</a:t>
            </a:r>
          </a:p>
        </p:txBody>
      </p:sp>
      <p:pic>
        <p:nvPicPr>
          <p:cNvPr id="7" name="Content Placeholder 3" descr="Mang luoi noi c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874839"/>
            <a:ext cx="5181600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2400" y="721841"/>
            <a:ext cx="88392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1"/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ống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xoang</a:t>
            </a:r>
            <a:r>
              <a:rPr lang="en-US" sz="3200" dirty="0"/>
              <a:t> </a:t>
            </a:r>
            <a:r>
              <a:rPr lang="en-US" sz="3200" dirty="0" err="1"/>
              <a:t>dẹp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loại</a:t>
            </a:r>
            <a:r>
              <a:rPr lang="en-US" sz="3200" dirty="0"/>
              <a:t>: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1"/>
            <a:r>
              <a:rPr lang="en-US" sz="3000" b="1" dirty="0" smtClean="0">
                <a:solidFill>
                  <a:srgbClr val="0033CC"/>
                </a:solidFill>
              </a:rPr>
              <a:t>1. </a:t>
            </a:r>
            <a:r>
              <a:rPr lang="en-US" sz="3000" b="1" dirty="0" err="1" smtClean="0">
                <a:solidFill>
                  <a:srgbClr val="0033CC"/>
                </a:solidFill>
              </a:rPr>
              <a:t>Lưới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nội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chất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trơn</a:t>
            </a:r>
            <a:r>
              <a:rPr lang="en-US" sz="3000" b="1" dirty="0" smtClean="0">
                <a:solidFill>
                  <a:srgbClr val="0033CC"/>
                </a:solidFill>
              </a:rPr>
              <a:t> (</a:t>
            </a:r>
            <a:r>
              <a:rPr lang="en-US" sz="3000" b="1" dirty="0" err="1" smtClean="0">
                <a:solidFill>
                  <a:srgbClr val="0033CC"/>
                </a:solidFill>
              </a:rPr>
              <a:t>xa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nhân</a:t>
            </a:r>
            <a:r>
              <a:rPr lang="en-US" sz="3000" b="1" dirty="0" smtClean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đính</a:t>
            </a:r>
            <a:r>
              <a:rPr lang="en-US" sz="2800" dirty="0"/>
              <a:t> </a:t>
            </a:r>
            <a:r>
              <a:rPr lang="en-US" sz="2800" dirty="0" err="1"/>
              <a:t>riboxom</a:t>
            </a:r>
            <a:endParaRPr lang="en-US" sz="2000" dirty="0"/>
          </a:p>
          <a:p>
            <a:pPr lvl="1"/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lưới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endParaRPr lang="en-US" sz="2000" dirty="0"/>
          </a:p>
          <a:p>
            <a:pPr lvl="1"/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enzim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5400" b="1" dirty="0" smtClean="0">
              <a:solidFill>
                <a:srgbClr val="0033CC"/>
              </a:solidFill>
            </a:endParaRPr>
          </a:p>
          <a:p>
            <a:pPr lvl="1"/>
            <a:r>
              <a:rPr lang="en-US" sz="3000" b="1" dirty="0" smtClean="0">
                <a:solidFill>
                  <a:srgbClr val="0033CC"/>
                </a:solidFill>
              </a:rPr>
              <a:t>2. </a:t>
            </a:r>
            <a:r>
              <a:rPr lang="en-US" sz="3000" b="1" dirty="0" err="1" smtClean="0">
                <a:solidFill>
                  <a:srgbClr val="0033CC"/>
                </a:solidFill>
              </a:rPr>
              <a:t>Lưới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nội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chất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hạt</a:t>
            </a:r>
            <a:r>
              <a:rPr lang="en-US" sz="3000" b="1" dirty="0" smtClean="0">
                <a:solidFill>
                  <a:srgbClr val="0033CC"/>
                </a:solidFill>
              </a:rPr>
              <a:t> (</a:t>
            </a:r>
            <a:r>
              <a:rPr lang="en-US" sz="3000" b="1" dirty="0" err="1" smtClean="0">
                <a:solidFill>
                  <a:srgbClr val="0033CC"/>
                </a:solidFill>
              </a:rPr>
              <a:t>gần</a:t>
            </a:r>
            <a:r>
              <a:rPr lang="en-US" sz="3000" b="1" dirty="0" smtClean="0">
                <a:solidFill>
                  <a:srgbClr val="0033CC"/>
                </a:solidFill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</a:rPr>
              <a:t>nhân</a:t>
            </a:r>
            <a:r>
              <a:rPr lang="en-US" sz="3000" b="1" dirty="0" smtClean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đính</a:t>
            </a:r>
            <a:r>
              <a:rPr lang="en-US" sz="2800" dirty="0"/>
              <a:t> </a:t>
            </a:r>
            <a:r>
              <a:rPr lang="en-US" sz="2800" dirty="0" err="1"/>
              <a:t>riboxom</a:t>
            </a:r>
            <a:endParaRPr lang="en-US" sz="2000" dirty="0"/>
          </a:p>
          <a:p>
            <a:pPr lvl="1"/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lưới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trơn</a:t>
            </a:r>
            <a:endParaRPr lang="en-US" sz="2000" dirty="0"/>
          </a:p>
          <a:p>
            <a:pPr lvl="1"/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protein</a:t>
            </a:r>
            <a:endParaRPr lang="en-US" sz="4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475</Words>
  <Application>Microsoft Office PowerPoint</Application>
  <PresentationFormat>On-screen Show (4:3)</PresentationFormat>
  <Paragraphs>83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TẾ BÀO NHÂN THỰC</vt:lpstr>
      <vt:lpstr>Nội dung bài học</vt:lpstr>
      <vt:lpstr>SO SÁNH TẾ BÀO NHÂN SƠ VÀ TẾ BÀO NHÂN THỰC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27</cp:revision>
  <dcterms:created xsi:type="dcterms:W3CDTF">2018-10-23T01:39:06Z</dcterms:created>
  <dcterms:modified xsi:type="dcterms:W3CDTF">2021-10-31T14:13:05Z</dcterms:modified>
</cp:coreProperties>
</file>