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60" r:id="rId5"/>
    <p:sldId id="266" r:id="rId6"/>
    <p:sldId id="267" r:id="rId7"/>
    <p:sldId id="263" r:id="rId8"/>
    <p:sldId id="268" r:id="rId9"/>
    <p:sldId id="270" r:id="rId10"/>
    <p:sldId id="271" r:id="rId11"/>
    <p:sldId id="272" r:id="rId12"/>
    <p:sldId id="273"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CC"/>
    <a:srgbClr val="FF00FF"/>
    <a:srgbClr val="0000FF"/>
    <a:srgbClr val="0066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0981F-F9F5-47A3-B28E-717774DED3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12E1A3-C6A5-4DE5-92B0-F2E778E9EC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C6BBD1F-0E7D-4787-9FDB-8BA4FFA9AA3C}"/>
              </a:ext>
            </a:extLst>
          </p:cNvPr>
          <p:cNvSpPr>
            <a:spLocks noGrp="1"/>
          </p:cNvSpPr>
          <p:nvPr>
            <p:ph type="dt" sz="half" idx="10"/>
          </p:nvPr>
        </p:nvSpPr>
        <p:spPr/>
        <p:txBody>
          <a:bodyPr/>
          <a:lstStyle/>
          <a:p>
            <a:fld id="{642604B6-F1A3-48AB-AABE-FCC0CC22DE96}" type="datetimeFigureOut">
              <a:rPr lang="en-US" smtClean="0"/>
              <a:t>9/28/2021</a:t>
            </a:fld>
            <a:endParaRPr lang="en-US"/>
          </a:p>
        </p:txBody>
      </p:sp>
      <p:sp>
        <p:nvSpPr>
          <p:cNvPr id="5" name="Footer Placeholder 4">
            <a:extLst>
              <a:ext uri="{FF2B5EF4-FFF2-40B4-BE49-F238E27FC236}">
                <a16:creationId xmlns:a16="http://schemas.microsoft.com/office/drawing/2014/main" id="{C7C5277D-28DC-48F5-B55C-9CF6F9471F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1195FB-BEFC-497A-9CC9-41C9B42AFFD5}"/>
              </a:ext>
            </a:extLst>
          </p:cNvPr>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2218798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E1F15-397C-4BAD-94A9-1EC74B58A64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5AA245-5892-4BF7-BAC3-EBFAAD47C0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1E4DAB-2731-45CA-A4D7-43E1F1BA8EE3}"/>
              </a:ext>
            </a:extLst>
          </p:cNvPr>
          <p:cNvSpPr>
            <a:spLocks noGrp="1"/>
          </p:cNvSpPr>
          <p:nvPr>
            <p:ph type="dt" sz="half" idx="10"/>
          </p:nvPr>
        </p:nvSpPr>
        <p:spPr/>
        <p:txBody>
          <a:bodyPr/>
          <a:lstStyle/>
          <a:p>
            <a:fld id="{642604B6-F1A3-48AB-AABE-FCC0CC22DE96}" type="datetimeFigureOut">
              <a:rPr lang="en-US" smtClean="0"/>
              <a:t>9/28/2021</a:t>
            </a:fld>
            <a:endParaRPr lang="en-US"/>
          </a:p>
        </p:txBody>
      </p:sp>
      <p:sp>
        <p:nvSpPr>
          <p:cNvPr id="5" name="Footer Placeholder 4">
            <a:extLst>
              <a:ext uri="{FF2B5EF4-FFF2-40B4-BE49-F238E27FC236}">
                <a16:creationId xmlns:a16="http://schemas.microsoft.com/office/drawing/2014/main" id="{031BD701-FCA6-4130-A7A6-5A2505EB23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15C937-46A9-42A3-A7CA-CA27C3C58648}"/>
              </a:ext>
            </a:extLst>
          </p:cNvPr>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1971607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D58E10-C8AD-4FE1-98E6-3C558478213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395D0F5-7DF0-4EC1-B708-7E211434D0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B1062A-6979-46CC-8880-E1DFB71AED59}"/>
              </a:ext>
            </a:extLst>
          </p:cNvPr>
          <p:cNvSpPr>
            <a:spLocks noGrp="1"/>
          </p:cNvSpPr>
          <p:nvPr>
            <p:ph type="dt" sz="half" idx="10"/>
          </p:nvPr>
        </p:nvSpPr>
        <p:spPr/>
        <p:txBody>
          <a:bodyPr/>
          <a:lstStyle/>
          <a:p>
            <a:fld id="{642604B6-F1A3-48AB-AABE-FCC0CC22DE96}" type="datetimeFigureOut">
              <a:rPr lang="en-US" smtClean="0"/>
              <a:t>9/28/2021</a:t>
            </a:fld>
            <a:endParaRPr lang="en-US"/>
          </a:p>
        </p:txBody>
      </p:sp>
      <p:sp>
        <p:nvSpPr>
          <p:cNvPr id="5" name="Footer Placeholder 4">
            <a:extLst>
              <a:ext uri="{FF2B5EF4-FFF2-40B4-BE49-F238E27FC236}">
                <a16:creationId xmlns:a16="http://schemas.microsoft.com/office/drawing/2014/main" id="{36CEF4A9-731C-497E-A294-5CE7EEDAE1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31E6B5-9FA3-4D3F-AF86-90D3AB60D528}"/>
              </a:ext>
            </a:extLst>
          </p:cNvPr>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1286771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434D4-CDCE-4224-86C5-2267B0C5E3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CD6FBE-BA02-4A8F-8E47-EC956F71299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61A8F4-2402-433E-8E91-342688B7FC5C}"/>
              </a:ext>
            </a:extLst>
          </p:cNvPr>
          <p:cNvSpPr>
            <a:spLocks noGrp="1"/>
          </p:cNvSpPr>
          <p:nvPr>
            <p:ph type="dt" sz="half" idx="10"/>
          </p:nvPr>
        </p:nvSpPr>
        <p:spPr/>
        <p:txBody>
          <a:bodyPr/>
          <a:lstStyle/>
          <a:p>
            <a:fld id="{642604B6-F1A3-48AB-AABE-FCC0CC22DE96}" type="datetimeFigureOut">
              <a:rPr lang="en-US" smtClean="0"/>
              <a:t>9/28/2021</a:t>
            </a:fld>
            <a:endParaRPr lang="en-US"/>
          </a:p>
        </p:txBody>
      </p:sp>
      <p:sp>
        <p:nvSpPr>
          <p:cNvPr id="5" name="Footer Placeholder 4">
            <a:extLst>
              <a:ext uri="{FF2B5EF4-FFF2-40B4-BE49-F238E27FC236}">
                <a16:creationId xmlns:a16="http://schemas.microsoft.com/office/drawing/2014/main" id="{DD0A86FF-58F4-49C9-B9CF-62AAF56218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C08433-CEFE-4467-ADD3-92288FF5D200}"/>
              </a:ext>
            </a:extLst>
          </p:cNvPr>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307754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464FF-FBED-42F2-B723-094F78BF94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32CAAA-0174-4605-A4B6-57E2BC6552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788420-9FF4-47E3-B619-67542EE8C9A9}"/>
              </a:ext>
            </a:extLst>
          </p:cNvPr>
          <p:cNvSpPr>
            <a:spLocks noGrp="1"/>
          </p:cNvSpPr>
          <p:nvPr>
            <p:ph type="dt" sz="half" idx="10"/>
          </p:nvPr>
        </p:nvSpPr>
        <p:spPr/>
        <p:txBody>
          <a:bodyPr/>
          <a:lstStyle/>
          <a:p>
            <a:fld id="{642604B6-F1A3-48AB-AABE-FCC0CC22DE96}" type="datetimeFigureOut">
              <a:rPr lang="en-US" smtClean="0"/>
              <a:t>9/28/2021</a:t>
            </a:fld>
            <a:endParaRPr lang="en-US"/>
          </a:p>
        </p:txBody>
      </p:sp>
      <p:sp>
        <p:nvSpPr>
          <p:cNvPr id="5" name="Footer Placeholder 4">
            <a:extLst>
              <a:ext uri="{FF2B5EF4-FFF2-40B4-BE49-F238E27FC236}">
                <a16:creationId xmlns:a16="http://schemas.microsoft.com/office/drawing/2014/main" id="{4AE8E937-3296-49A3-9669-13330D46FE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0CFD01-3480-4835-9ADB-AEC103F11510}"/>
              </a:ext>
            </a:extLst>
          </p:cNvPr>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2337933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6FA0A-F1EC-47AD-9F99-9E206FE54C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B3F39B-23C6-47C3-9E12-BA711CD986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9FD590-68C6-4C1A-8EB6-64ACB76B1AD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8545E09-B6A0-4EE3-A2E8-F7125CCB174E}"/>
              </a:ext>
            </a:extLst>
          </p:cNvPr>
          <p:cNvSpPr>
            <a:spLocks noGrp="1"/>
          </p:cNvSpPr>
          <p:nvPr>
            <p:ph type="dt" sz="half" idx="10"/>
          </p:nvPr>
        </p:nvSpPr>
        <p:spPr/>
        <p:txBody>
          <a:bodyPr/>
          <a:lstStyle/>
          <a:p>
            <a:fld id="{642604B6-F1A3-48AB-AABE-FCC0CC22DE96}" type="datetimeFigureOut">
              <a:rPr lang="en-US" smtClean="0"/>
              <a:t>9/28/2021</a:t>
            </a:fld>
            <a:endParaRPr lang="en-US"/>
          </a:p>
        </p:txBody>
      </p:sp>
      <p:sp>
        <p:nvSpPr>
          <p:cNvPr id="6" name="Footer Placeholder 5">
            <a:extLst>
              <a:ext uri="{FF2B5EF4-FFF2-40B4-BE49-F238E27FC236}">
                <a16:creationId xmlns:a16="http://schemas.microsoft.com/office/drawing/2014/main" id="{2478AF68-5653-4ADE-B619-0C895EDAA5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551C6F-DFD6-4554-9160-E27D77754C79}"/>
              </a:ext>
            </a:extLst>
          </p:cNvPr>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3421443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EB58D-BC0B-418B-A7B7-CFD92A3CBAA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8411B1-3A18-4514-83AD-EBCE78C0A1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A1CA2C-0112-43E6-A78F-AB0DAB7ACF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1104F20-81FC-4629-81AE-665AA36F92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E931A4-94D1-4859-B1B5-D96DDE42408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D78F625-3900-4545-A7F9-21DA41752064}"/>
              </a:ext>
            </a:extLst>
          </p:cNvPr>
          <p:cNvSpPr>
            <a:spLocks noGrp="1"/>
          </p:cNvSpPr>
          <p:nvPr>
            <p:ph type="dt" sz="half" idx="10"/>
          </p:nvPr>
        </p:nvSpPr>
        <p:spPr/>
        <p:txBody>
          <a:bodyPr/>
          <a:lstStyle/>
          <a:p>
            <a:fld id="{642604B6-F1A3-48AB-AABE-FCC0CC22DE96}" type="datetimeFigureOut">
              <a:rPr lang="en-US" smtClean="0"/>
              <a:t>9/28/2021</a:t>
            </a:fld>
            <a:endParaRPr lang="en-US"/>
          </a:p>
        </p:txBody>
      </p:sp>
      <p:sp>
        <p:nvSpPr>
          <p:cNvPr id="8" name="Footer Placeholder 7">
            <a:extLst>
              <a:ext uri="{FF2B5EF4-FFF2-40B4-BE49-F238E27FC236}">
                <a16:creationId xmlns:a16="http://schemas.microsoft.com/office/drawing/2014/main" id="{B878853C-7853-4FA6-BDA7-C872408577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9FB7A3-077F-4DAD-AAC8-6ACF8AC63248}"/>
              </a:ext>
            </a:extLst>
          </p:cNvPr>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3120691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3E17-6C5E-4109-966E-8636ECDF0E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438E399-F84B-4B8B-BF12-42F2DDCCBB34}"/>
              </a:ext>
            </a:extLst>
          </p:cNvPr>
          <p:cNvSpPr>
            <a:spLocks noGrp="1"/>
          </p:cNvSpPr>
          <p:nvPr>
            <p:ph type="dt" sz="half" idx="10"/>
          </p:nvPr>
        </p:nvSpPr>
        <p:spPr/>
        <p:txBody>
          <a:bodyPr/>
          <a:lstStyle/>
          <a:p>
            <a:fld id="{642604B6-F1A3-48AB-AABE-FCC0CC22DE96}" type="datetimeFigureOut">
              <a:rPr lang="en-US" smtClean="0"/>
              <a:t>9/28/2021</a:t>
            </a:fld>
            <a:endParaRPr lang="en-US"/>
          </a:p>
        </p:txBody>
      </p:sp>
      <p:sp>
        <p:nvSpPr>
          <p:cNvPr id="4" name="Footer Placeholder 3">
            <a:extLst>
              <a:ext uri="{FF2B5EF4-FFF2-40B4-BE49-F238E27FC236}">
                <a16:creationId xmlns:a16="http://schemas.microsoft.com/office/drawing/2014/main" id="{27088E0D-3B46-41AF-85A9-7CAD5250B59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5D7056D-42C1-4F60-9221-A5557B3D5034}"/>
              </a:ext>
            </a:extLst>
          </p:cNvPr>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1327728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AAF54D-2DFF-420A-94B4-402B4A75238A}"/>
              </a:ext>
            </a:extLst>
          </p:cNvPr>
          <p:cNvSpPr>
            <a:spLocks noGrp="1"/>
          </p:cNvSpPr>
          <p:nvPr>
            <p:ph type="dt" sz="half" idx="10"/>
          </p:nvPr>
        </p:nvSpPr>
        <p:spPr/>
        <p:txBody>
          <a:bodyPr/>
          <a:lstStyle/>
          <a:p>
            <a:fld id="{642604B6-F1A3-48AB-AABE-FCC0CC22DE96}" type="datetimeFigureOut">
              <a:rPr lang="en-US" smtClean="0"/>
              <a:t>9/28/2021</a:t>
            </a:fld>
            <a:endParaRPr lang="en-US"/>
          </a:p>
        </p:txBody>
      </p:sp>
      <p:sp>
        <p:nvSpPr>
          <p:cNvPr id="3" name="Footer Placeholder 2">
            <a:extLst>
              <a:ext uri="{FF2B5EF4-FFF2-40B4-BE49-F238E27FC236}">
                <a16:creationId xmlns:a16="http://schemas.microsoft.com/office/drawing/2014/main" id="{03DAA6BC-54CE-4192-B4AB-713D377E53F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D7BF5E-B328-4814-A1F1-A0B1C19B32F7}"/>
              </a:ext>
            </a:extLst>
          </p:cNvPr>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4237628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C57E4-B33A-4A46-8066-B65EE84D6B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1E6D4FA-BE7C-444D-A2F1-48661CA5B8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8F014BE-4F56-495E-831F-11A1B4EFB2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53C509-E470-4F13-8CC5-6E61CDDB86D0}"/>
              </a:ext>
            </a:extLst>
          </p:cNvPr>
          <p:cNvSpPr>
            <a:spLocks noGrp="1"/>
          </p:cNvSpPr>
          <p:nvPr>
            <p:ph type="dt" sz="half" idx="10"/>
          </p:nvPr>
        </p:nvSpPr>
        <p:spPr/>
        <p:txBody>
          <a:bodyPr/>
          <a:lstStyle/>
          <a:p>
            <a:fld id="{642604B6-F1A3-48AB-AABE-FCC0CC22DE96}" type="datetimeFigureOut">
              <a:rPr lang="en-US" smtClean="0"/>
              <a:t>9/28/2021</a:t>
            </a:fld>
            <a:endParaRPr lang="en-US"/>
          </a:p>
        </p:txBody>
      </p:sp>
      <p:sp>
        <p:nvSpPr>
          <p:cNvPr id="6" name="Footer Placeholder 5">
            <a:extLst>
              <a:ext uri="{FF2B5EF4-FFF2-40B4-BE49-F238E27FC236}">
                <a16:creationId xmlns:a16="http://schemas.microsoft.com/office/drawing/2014/main" id="{D47BE036-B3AA-4B76-8A83-32F7CFDD91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E0B32D-FC14-4224-A87F-1544EC7C55CD}"/>
              </a:ext>
            </a:extLst>
          </p:cNvPr>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3796431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7E281-FEC0-4DCD-96D1-95D1248086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C72C6F-6FCC-4C78-A14D-68285A4701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3BD06C1-BBC3-47F2-94EC-7CE9D0CF9A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19C8FA-AFC5-4F3C-9457-EF673D1341DB}"/>
              </a:ext>
            </a:extLst>
          </p:cNvPr>
          <p:cNvSpPr>
            <a:spLocks noGrp="1"/>
          </p:cNvSpPr>
          <p:nvPr>
            <p:ph type="dt" sz="half" idx="10"/>
          </p:nvPr>
        </p:nvSpPr>
        <p:spPr/>
        <p:txBody>
          <a:bodyPr/>
          <a:lstStyle/>
          <a:p>
            <a:fld id="{642604B6-F1A3-48AB-AABE-FCC0CC22DE96}" type="datetimeFigureOut">
              <a:rPr lang="en-US" smtClean="0"/>
              <a:t>9/28/2021</a:t>
            </a:fld>
            <a:endParaRPr lang="en-US"/>
          </a:p>
        </p:txBody>
      </p:sp>
      <p:sp>
        <p:nvSpPr>
          <p:cNvPr id="6" name="Footer Placeholder 5">
            <a:extLst>
              <a:ext uri="{FF2B5EF4-FFF2-40B4-BE49-F238E27FC236}">
                <a16:creationId xmlns:a16="http://schemas.microsoft.com/office/drawing/2014/main" id="{B2F42303-E9C0-4D1F-92C6-D94A485F22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0957B0-0136-4350-ADB3-76E18465D512}"/>
              </a:ext>
            </a:extLst>
          </p:cNvPr>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1143137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8AA04D-E0D3-411F-A20A-7FEC446576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5B0C71F-9D71-4F21-BD5C-87690A7AE4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85A1B2-D3EF-4831-9D81-DDE56374BF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2604B6-F1A3-48AB-AABE-FCC0CC22DE96}" type="datetimeFigureOut">
              <a:rPr lang="en-US" smtClean="0"/>
              <a:t>9/28/2021</a:t>
            </a:fld>
            <a:endParaRPr lang="en-US"/>
          </a:p>
        </p:txBody>
      </p:sp>
      <p:sp>
        <p:nvSpPr>
          <p:cNvPr id="5" name="Footer Placeholder 4">
            <a:extLst>
              <a:ext uri="{FF2B5EF4-FFF2-40B4-BE49-F238E27FC236}">
                <a16:creationId xmlns:a16="http://schemas.microsoft.com/office/drawing/2014/main" id="{5EECE96E-F1F0-487D-97AE-F86A019195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8BC6FA6-2E6B-485F-9380-DEE126E882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339D9B-B79A-41B5-B691-F971AA1F6AEC}" type="slidenum">
              <a:rPr lang="en-US" smtClean="0"/>
              <a:t>‹#›</a:t>
            </a:fld>
            <a:endParaRPr lang="en-US"/>
          </a:p>
        </p:txBody>
      </p:sp>
    </p:spTree>
    <p:extLst>
      <p:ext uri="{BB962C8B-B14F-4D97-AF65-F5344CB8AC3E}">
        <p14:creationId xmlns:p14="http://schemas.microsoft.com/office/powerpoint/2010/main" val="553035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B45EEE1-63BB-4D1B-92A8-174596DA168B}"/>
              </a:ext>
            </a:extLst>
          </p:cNvPr>
          <p:cNvSpPr>
            <a:spLocks noGrp="1"/>
          </p:cNvSpPr>
          <p:nvPr>
            <p:ph type="subTitle" idx="1"/>
          </p:nvPr>
        </p:nvSpPr>
        <p:spPr>
          <a:xfrm>
            <a:off x="742949" y="514350"/>
            <a:ext cx="10720387" cy="1181099"/>
          </a:xfrm>
        </p:spPr>
        <p:txBody>
          <a:bodyPr>
            <a:normAutofit/>
          </a:bodyPr>
          <a:lstStyle/>
          <a:p>
            <a:r>
              <a:rPr lang="en-US" sz="5400" b="1" i="1">
                <a:solidFill>
                  <a:srgbClr val="FF0000"/>
                </a:solidFill>
                <a:effectLst/>
                <a:latin typeface="Times New Roman" panose="02020603050405020304" pitchFamily="18" charset="0"/>
                <a:ea typeface="Calibri" panose="020F0502020204030204" pitchFamily="34" charset="0"/>
              </a:rPr>
              <a:t>Bài 7</a:t>
            </a:r>
            <a:r>
              <a:rPr lang="en-US" sz="5400" b="1">
                <a:solidFill>
                  <a:srgbClr val="FF0000"/>
                </a:solidFill>
                <a:effectLst/>
                <a:latin typeface="Times New Roman" panose="02020603050405020304" pitchFamily="18" charset="0"/>
                <a:ea typeface="Calibri" panose="020F0502020204030204" pitchFamily="34" charset="0"/>
              </a:rPr>
              <a:t>:</a:t>
            </a:r>
            <a:r>
              <a:rPr lang="en-US" sz="5400" b="1">
                <a:effectLst/>
                <a:latin typeface="Times New Roman" panose="02020603050405020304" pitchFamily="18" charset="0"/>
                <a:ea typeface="Calibri" panose="020F0502020204030204" pitchFamily="34" charset="0"/>
              </a:rPr>
              <a:t> </a:t>
            </a:r>
            <a:r>
              <a:rPr lang="en-US" sz="5400" b="1">
                <a:solidFill>
                  <a:srgbClr val="0000FF"/>
                </a:solidFill>
                <a:latin typeface="Times New Roman" panose="02020603050405020304" pitchFamily="18" charset="0"/>
                <a:ea typeface="Calibri" panose="020F0502020204030204" pitchFamily="34" charset="0"/>
              </a:rPr>
              <a:t>PHẦN MỀM MÁY TÍNH</a:t>
            </a:r>
            <a:endParaRPr lang="en-US" sz="5400" dirty="0">
              <a:solidFill>
                <a:srgbClr val="0000FF"/>
              </a:solidFill>
            </a:endParaRPr>
          </a:p>
        </p:txBody>
      </p:sp>
      <p:sp>
        <p:nvSpPr>
          <p:cNvPr id="4" name="Subtitle 2">
            <a:extLst>
              <a:ext uri="{FF2B5EF4-FFF2-40B4-BE49-F238E27FC236}">
                <a16:creationId xmlns:a16="http://schemas.microsoft.com/office/drawing/2014/main" id="{56C3019A-E1D5-4557-918B-0F454F602208}"/>
              </a:ext>
            </a:extLst>
          </p:cNvPr>
          <p:cNvSpPr txBox="1">
            <a:spLocks/>
          </p:cNvSpPr>
          <p:nvPr/>
        </p:nvSpPr>
        <p:spPr>
          <a:xfrm>
            <a:off x="1009651" y="2228850"/>
            <a:ext cx="10734674" cy="27432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000" b="1" i="1" dirty="0" err="1">
                <a:solidFill>
                  <a:srgbClr val="9900CC"/>
                </a:solidFill>
                <a:latin typeface="Times New Roman" panose="02020603050405020304" pitchFamily="18" charset="0"/>
                <a:ea typeface="Calibri" panose="020F0502020204030204" pitchFamily="34" charset="0"/>
              </a:rPr>
              <a:t>Nội</a:t>
            </a:r>
            <a:r>
              <a:rPr lang="en-US" sz="3000" b="1" i="1" dirty="0">
                <a:solidFill>
                  <a:srgbClr val="9900CC"/>
                </a:solidFill>
                <a:latin typeface="Times New Roman" panose="02020603050405020304" pitchFamily="18" charset="0"/>
                <a:ea typeface="Calibri" panose="020F0502020204030204" pitchFamily="34" charset="0"/>
              </a:rPr>
              <a:t> dung:</a:t>
            </a:r>
            <a:endParaRPr lang="en-US" sz="3000" b="1" dirty="0">
              <a:solidFill>
                <a:srgbClr val="9900CC"/>
              </a:solidFill>
              <a:latin typeface="Times New Roman" panose="02020603050405020304" pitchFamily="18" charset="0"/>
              <a:ea typeface="Calibri" panose="020F0502020204030204" pitchFamily="34" charset="0"/>
            </a:endParaRPr>
          </a:p>
          <a:p>
            <a:pPr marL="514350" indent="-514350" algn="l">
              <a:buAutoNum type="arabicPeriod"/>
            </a:pPr>
            <a:r>
              <a:rPr lang="en-US" sz="3000">
                <a:solidFill>
                  <a:srgbClr val="006600"/>
                </a:solidFill>
                <a:latin typeface="Times New Roman" panose="02020603050405020304" pitchFamily="18" charset="0"/>
                <a:cs typeface="Times New Roman" panose="02020603050405020304" pitchFamily="18" charset="0"/>
              </a:rPr>
              <a:t>Phần mềm hệ thống</a:t>
            </a:r>
            <a:endParaRPr lang="en-US" sz="3000" dirty="0">
              <a:solidFill>
                <a:srgbClr val="006600"/>
              </a:solidFill>
              <a:latin typeface="Times New Roman" panose="02020603050405020304" pitchFamily="18" charset="0"/>
              <a:cs typeface="Times New Roman" panose="02020603050405020304" pitchFamily="18" charset="0"/>
            </a:endParaRPr>
          </a:p>
          <a:p>
            <a:pPr marL="514350" indent="-514350" algn="l">
              <a:buAutoNum type="arabicPeriod"/>
            </a:pPr>
            <a:r>
              <a:rPr lang="en-US" sz="3000">
                <a:solidFill>
                  <a:srgbClr val="006600"/>
                </a:solidFill>
                <a:latin typeface="Times New Roman" panose="02020603050405020304" pitchFamily="18" charset="0"/>
                <a:cs typeface="Times New Roman" panose="02020603050405020304" pitchFamily="18" charset="0"/>
              </a:rPr>
              <a:t>Phần mềm ứng dụng</a:t>
            </a:r>
            <a:endParaRPr lang="en-US" sz="3000" dirty="0">
              <a:solidFill>
                <a:srgbClr val="006600"/>
              </a:solidFill>
              <a:latin typeface="Times New Roman" panose="02020603050405020304" pitchFamily="18" charset="0"/>
              <a:cs typeface="Times New Roman" panose="02020603050405020304" pitchFamily="18" charset="0"/>
            </a:endParaRPr>
          </a:p>
          <a:p>
            <a:pPr marL="514350" indent="-514350" algn="l">
              <a:buAutoNum type="arabicPeriod"/>
            </a:pPr>
            <a:r>
              <a:rPr lang="en-US" sz="3000">
                <a:solidFill>
                  <a:srgbClr val="006600"/>
                </a:solidFill>
                <a:latin typeface="Times New Roman" panose="02020603050405020304" pitchFamily="18" charset="0"/>
                <a:cs typeface="Times New Roman" panose="02020603050405020304" pitchFamily="18" charset="0"/>
              </a:rPr>
              <a:t>Các ứng dụng của tin học</a:t>
            </a:r>
            <a:endParaRPr lang="en-US" sz="3000" dirty="0">
              <a:solidFill>
                <a:srgbClr val="0066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4713872"/>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13C15EF-D38D-4CC2-814D-A0B56914207F}"/>
              </a:ext>
            </a:extLst>
          </p:cNvPr>
          <p:cNvSpPr txBox="1">
            <a:spLocks/>
          </p:cNvSpPr>
          <p:nvPr/>
        </p:nvSpPr>
        <p:spPr>
          <a:xfrm>
            <a:off x="581025" y="98425"/>
            <a:ext cx="10772775" cy="7207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3. Tự động hóa và điều khiển</a:t>
            </a:r>
            <a:endParaRPr lang="en-US" sz="4000" dirty="0">
              <a:solidFill>
                <a:srgbClr val="FF0000"/>
              </a:solidFill>
            </a:endParaRPr>
          </a:p>
        </p:txBody>
      </p:sp>
      <p:sp>
        <p:nvSpPr>
          <p:cNvPr id="5" name="Content Placeholder 2">
            <a:extLst>
              <a:ext uri="{FF2B5EF4-FFF2-40B4-BE49-F238E27FC236}">
                <a16:creationId xmlns:a16="http://schemas.microsoft.com/office/drawing/2014/main" id="{B6D951AB-9B1B-4F53-8F49-6CC3F98A739F}"/>
              </a:ext>
            </a:extLst>
          </p:cNvPr>
          <p:cNvSpPr txBox="1">
            <a:spLocks/>
          </p:cNvSpPr>
          <p:nvPr/>
        </p:nvSpPr>
        <p:spPr>
          <a:xfrm>
            <a:off x="709612" y="720726"/>
            <a:ext cx="11106152" cy="15938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4000"/>
              </a:lnSpc>
              <a:spcAft>
                <a:spcPts val="1000"/>
              </a:spcAft>
              <a:buNone/>
            </a:pPr>
            <a:r>
              <a:rPr lang="en-US" sz="3600">
                <a:solidFill>
                  <a:srgbClr val="0000FF"/>
                </a:solidFill>
                <a:latin typeface="Times New Roman" panose="02020603050405020304" pitchFamily="18" charset="0"/>
                <a:cs typeface="Times New Roman" panose="02020603050405020304" pitchFamily="18" charset="0"/>
              </a:rPr>
              <a:t>- Ứng dụng trong việc phóng vệ tinh nhân tạo hoặc bay lên vũ trụ.</a:t>
            </a:r>
          </a:p>
        </p:txBody>
      </p:sp>
      <p:sp>
        <p:nvSpPr>
          <p:cNvPr id="6" name="Title 1">
            <a:extLst>
              <a:ext uri="{FF2B5EF4-FFF2-40B4-BE49-F238E27FC236}">
                <a16:creationId xmlns:a16="http://schemas.microsoft.com/office/drawing/2014/main" id="{5B9E8AFC-F954-4AF3-B6AD-89C68ABBECA7}"/>
              </a:ext>
            </a:extLst>
          </p:cNvPr>
          <p:cNvSpPr txBox="1">
            <a:spLocks/>
          </p:cNvSpPr>
          <p:nvPr/>
        </p:nvSpPr>
        <p:spPr>
          <a:xfrm>
            <a:off x="581025" y="2216152"/>
            <a:ext cx="10772775" cy="7207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4. Truyền thông</a:t>
            </a:r>
            <a:endParaRPr lang="en-US" sz="4000" dirty="0">
              <a:solidFill>
                <a:srgbClr val="FF0000"/>
              </a:solidFill>
            </a:endParaRPr>
          </a:p>
        </p:txBody>
      </p:sp>
      <p:sp>
        <p:nvSpPr>
          <p:cNvPr id="7" name="Content Placeholder 2">
            <a:extLst>
              <a:ext uri="{FF2B5EF4-FFF2-40B4-BE49-F238E27FC236}">
                <a16:creationId xmlns:a16="http://schemas.microsoft.com/office/drawing/2014/main" id="{64BC7D7E-77D5-4DD9-B9CD-FD040C89C261}"/>
              </a:ext>
            </a:extLst>
          </p:cNvPr>
          <p:cNvSpPr txBox="1">
            <a:spLocks/>
          </p:cNvSpPr>
          <p:nvPr/>
        </p:nvSpPr>
        <p:spPr>
          <a:xfrm>
            <a:off x="709612" y="2914652"/>
            <a:ext cx="10901363" cy="209549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14000"/>
              </a:lnSpc>
              <a:spcAft>
                <a:spcPts val="0"/>
              </a:spcAft>
              <a:buNone/>
            </a:pPr>
            <a:r>
              <a:rPr lang="vi-VN" sz="3600">
                <a:solidFill>
                  <a:srgbClr val="0000FF"/>
                </a:solidFill>
                <a:latin typeface="Times New Roman" panose="02020603050405020304" pitchFamily="18" charset="0"/>
                <a:cs typeface="Times New Roman" panose="02020603050405020304" pitchFamily="18" charset="0"/>
              </a:rPr>
              <a:t>- Tin học góp một phần không nhỏ trong lỉnh vực truyền thông nhất là Internet. Giúp con người liên lạc, chia sẽ thông tin từ khắp mọi nơi trên thế giới.</a:t>
            </a:r>
          </a:p>
        </p:txBody>
      </p:sp>
    </p:spTree>
    <p:extLst>
      <p:ext uri="{BB962C8B-B14F-4D97-AF65-F5344CB8AC3E}">
        <p14:creationId xmlns:p14="http://schemas.microsoft.com/office/powerpoint/2010/main" val="2527396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13C15EF-D38D-4CC2-814D-A0B56914207F}"/>
              </a:ext>
            </a:extLst>
          </p:cNvPr>
          <p:cNvSpPr txBox="1">
            <a:spLocks/>
          </p:cNvSpPr>
          <p:nvPr/>
        </p:nvSpPr>
        <p:spPr>
          <a:xfrm>
            <a:off x="581025" y="98425"/>
            <a:ext cx="10772775" cy="7207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5. Soạn thảo, in ấn, lưu trữ văn phòng</a:t>
            </a:r>
            <a:endParaRPr lang="en-US" sz="4000" dirty="0">
              <a:solidFill>
                <a:srgbClr val="FF0000"/>
              </a:solidFill>
            </a:endParaRPr>
          </a:p>
        </p:txBody>
      </p:sp>
      <p:sp>
        <p:nvSpPr>
          <p:cNvPr id="5" name="Content Placeholder 2">
            <a:extLst>
              <a:ext uri="{FF2B5EF4-FFF2-40B4-BE49-F238E27FC236}">
                <a16:creationId xmlns:a16="http://schemas.microsoft.com/office/drawing/2014/main" id="{B6D951AB-9B1B-4F53-8F49-6CC3F98A739F}"/>
              </a:ext>
            </a:extLst>
          </p:cNvPr>
          <p:cNvSpPr txBox="1">
            <a:spLocks/>
          </p:cNvSpPr>
          <p:nvPr/>
        </p:nvSpPr>
        <p:spPr>
          <a:xfrm>
            <a:off x="709612" y="873127"/>
            <a:ext cx="11106152" cy="993774"/>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14000"/>
              </a:lnSpc>
              <a:spcAft>
                <a:spcPts val="0"/>
              </a:spcAft>
              <a:buNone/>
            </a:pPr>
            <a:r>
              <a:rPr lang="en-US" sz="3600">
                <a:solidFill>
                  <a:srgbClr val="0000FF"/>
                </a:solidFill>
                <a:latin typeface="Times New Roman" panose="02020603050405020304" pitchFamily="18" charset="0"/>
                <a:cs typeface="Times New Roman" panose="02020603050405020304" pitchFamily="18" charset="0"/>
              </a:rPr>
              <a:t>- Giúp việc soạn thảo văn bản trở nên dễ dàng và nhanh chóng.</a:t>
            </a:r>
          </a:p>
        </p:txBody>
      </p:sp>
      <p:sp>
        <p:nvSpPr>
          <p:cNvPr id="6" name="Title 1">
            <a:extLst>
              <a:ext uri="{FF2B5EF4-FFF2-40B4-BE49-F238E27FC236}">
                <a16:creationId xmlns:a16="http://schemas.microsoft.com/office/drawing/2014/main" id="{5B9E8AFC-F954-4AF3-B6AD-89C68ABBECA7}"/>
              </a:ext>
            </a:extLst>
          </p:cNvPr>
          <p:cNvSpPr txBox="1">
            <a:spLocks/>
          </p:cNvSpPr>
          <p:nvPr/>
        </p:nvSpPr>
        <p:spPr>
          <a:xfrm>
            <a:off x="581025" y="1670051"/>
            <a:ext cx="10772775" cy="7207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6. Trí tuệ nhân tạo</a:t>
            </a:r>
            <a:endParaRPr lang="en-US" sz="4000" dirty="0">
              <a:solidFill>
                <a:srgbClr val="FF0000"/>
              </a:solidFill>
            </a:endParaRPr>
          </a:p>
        </p:txBody>
      </p:sp>
      <p:sp>
        <p:nvSpPr>
          <p:cNvPr id="7" name="Content Placeholder 2">
            <a:extLst>
              <a:ext uri="{FF2B5EF4-FFF2-40B4-BE49-F238E27FC236}">
                <a16:creationId xmlns:a16="http://schemas.microsoft.com/office/drawing/2014/main" id="{64BC7D7E-77D5-4DD9-B9CD-FD040C89C261}"/>
              </a:ext>
            </a:extLst>
          </p:cNvPr>
          <p:cNvSpPr txBox="1">
            <a:spLocks/>
          </p:cNvSpPr>
          <p:nvPr/>
        </p:nvSpPr>
        <p:spPr>
          <a:xfrm>
            <a:off x="581025" y="2311401"/>
            <a:ext cx="10901363" cy="15938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14000"/>
              </a:lnSpc>
              <a:spcAft>
                <a:spcPts val="0"/>
              </a:spcAft>
              <a:buNone/>
            </a:pPr>
            <a:r>
              <a:rPr lang="vi-VN" sz="3300">
                <a:solidFill>
                  <a:srgbClr val="0000FF"/>
                </a:solidFill>
                <a:latin typeface="Times New Roman" panose="02020603050405020304" pitchFamily="18" charset="0"/>
                <a:cs typeface="Times New Roman" panose="02020603050405020304" pitchFamily="18" charset="0"/>
              </a:rPr>
              <a:t>- Nghiên cứu thiết kế những máy có khả năng đảm đương một số hoạt động thuộc lĩnh vực trí tuệ con người.</a:t>
            </a:r>
          </a:p>
        </p:txBody>
      </p:sp>
    </p:spTree>
    <p:extLst>
      <p:ext uri="{BB962C8B-B14F-4D97-AF65-F5344CB8AC3E}">
        <p14:creationId xmlns:p14="http://schemas.microsoft.com/office/powerpoint/2010/main" val="3182010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13C15EF-D38D-4CC2-814D-A0B56914207F}"/>
              </a:ext>
            </a:extLst>
          </p:cNvPr>
          <p:cNvSpPr txBox="1">
            <a:spLocks/>
          </p:cNvSpPr>
          <p:nvPr/>
        </p:nvSpPr>
        <p:spPr>
          <a:xfrm>
            <a:off x="581025" y="98425"/>
            <a:ext cx="10772775" cy="7207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7. Giáo dục</a:t>
            </a:r>
            <a:endParaRPr lang="en-US" sz="4000" dirty="0">
              <a:solidFill>
                <a:srgbClr val="FF0000"/>
              </a:solidFill>
            </a:endParaRPr>
          </a:p>
        </p:txBody>
      </p:sp>
      <p:sp>
        <p:nvSpPr>
          <p:cNvPr id="5" name="Content Placeholder 2">
            <a:extLst>
              <a:ext uri="{FF2B5EF4-FFF2-40B4-BE49-F238E27FC236}">
                <a16:creationId xmlns:a16="http://schemas.microsoft.com/office/drawing/2014/main" id="{B6D951AB-9B1B-4F53-8F49-6CC3F98A739F}"/>
              </a:ext>
            </a:extLst>
          </p:cNvPr>
          <p:cNvSpPr txBox="1">
            <a:spLocks/>
          </p:cNvSpPr>
          <p:nvPr/>
        </p:nvSpPr>
        <p:spPr>
          <a:xfrm>
            <a:off x="709612" y="873127"/>
            <a:ext cx="11106152" cy="1593850"/>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4000"/>
              </a:lnSpc>
              <a:spcAft>
                <a:spcPts val="1000"/>
              </a:spcAft>
              <a:buNone/>
            </a:pPr>
            <a:r>
              <a:rPr lang="vi-VN" sz="3300">
                <a:solidFill>
                  <a:srgbClr val="0000FF"/>
                </a:solidFill>
                <a:latin typeface="Times New Roman" panose="02020603050405020304" pitchFamily="18" charset="0"/>
                <a:cs typeface="Times New Roman" panose="02020603050405020304" pitchFamily="18" charset="0"/>
              </a:rPr>
              <a:t>- Với sự hổ trợ của tin học, ngành giáo dục đã có những bước tiến mới. Giúp việc học tập, giảng dạy trở nên sinh động, hiệu quả.</a:t>
            </a:r>
          </a:p>
        </p:txBody>
      </p:sp>
      <p:sp>
        <p:nvSpPr>
          <p:cNvPr id="6" name="Title 1">
            <a:extLst>
              <a:ext uri="{FF2B5EF4-FFF2-40B4-BE49-F238E27FC236}">
                <a16:creationId xmlns:a16="http://schemas.microsoft.com/office/drawing/2014/main" id="{5B9E8AFC-F954-4AF3-B6AD-89C68ABBECA7}"/>
              </a:ext>
            </a:extLst>
          </p:cNvPr>
          <p:cNvSpPr txBox="1">
            <a:spLocks/>
          </p:cNvSpPr>
          <p:nvPr/>
        </p:nvSpPr>
        <p:spPr>
          <a:xfrm>
            <a:off x="581025" y="2660651"/>
            <a:ext cx="10744200" cy="6730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8. Giải trí</a:t>
            </a:r>
            <a:endParaRPr lang="en-US" sz="4000" dirty="0">
              <a:solidFill>
                <a:srgbClr val="FF0000"/>
              </a:solidFill>
            </a:endParaRPr>
          </a:p>
        </p:txBody>
      </p:sp>
      <p:sp>
        <p:nvSpPr>
          <p:cNvPr id="7" name="Content Placeholder 2">
            <a:extLst>
              <a:ext uri="{FF2B5EF4-FFF2-40B4-BE49-F238E27FC236}">
                <a16:creationId xmlns:a16="http://schemas.microsoft.com/office/drawing/2014/main" id="{64BC7D7E-77D5-4DD9-B9CD-FD040C89C261}"/>
              </a:ext>
            </a:extLst>
          </p:cNvPr>
          <p:cNvSpPr txBox="1">
            <a:spLocks/>
          </p:cNvSpPr>
          <p:nvPr/>
        </p:nvSpPr>
        <p:spPr>
          <a:xfrm>
            <a:off x="581025" y="3333750"/>
            <a:ext cx="10901363" cy="15938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14000"/>
              </a:lnSpc>
              <a:spcAft>
                <a:spcPts val="0"/>
              </a:spcAft>
              <a:buNone/>
            </a:pPr>
            <a:r>
              <a:rPr lang="vi-VN" sz="3100">
                <a:solidFill>
                  <a:srgbClr val="0000FF"/>
                </a:solidFill>
                <a:latin typeface="Times New Roman" panose="02020603050405020304" pitchFamily="18" charset="0"/>
                <a:cs typeface="Times New Roman" panose="02020603050405020304" pitchFamily="18" charset="0"/>
              </a:rPr>
              <a:t>- Con người có thể dùng máy tính để chơi game, nghe nhạc…nhằm giảm stress</a:t>
            </a:r>
          </a:p>
        </p:txBody>
      </p:sp>
    </p:spTree>
    <p:extLst>
      <p:ext uri="{BB962C8B-B14F-4D97-AF65-F5344CB8AC3E}">
        <p14:creationId xmlns:p14="http://schemas.microsoft.com/office/powerpoint/2010/main" val="1807675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Text, whiteboard&#10;&#10;Description automatically generated">
            <a:extLst>
              <a:ext uri="{FF2B5EF4-FFF2-40B4-BE49-F238E27FC236}">
                <a16:creationId xmlns:a16="http://schemas.microsoft.com/office/drawing/2014/main" id="{8860F2FF-39EB-4E08-B2EF-532D4436BE6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06320" y="412154"/>
            <a:ext cx="6979920" cy="4935022"/>
          </a:xfrm>
        </p:spPr>
      </p:pic>
    </p:spTree>
    <p:extLst>
      <p:ext uri="{BB962C8B-B14F-4D97-AF65-F5344CB8AC3E}">
        <p14:creationId xmlns:p14="http://schemas.microsoft.com/office/powerpoint/2010/main" val="2423295013"/>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1EF904-4974-489E-A1D9-DB703D72571F}"/>
              </a:ext>
            </a:extLst>
          </p:cNvPr>
          <p:cNvSpPr>
            <a:spLocks noGrp="1"/>
          </p:cNvSpPr>
          <p:nvPr>
            <p:ph idx="1"/>
          </p:nvPr>
        </p:nvSpPr>
        <p:spPr>
          <a:xfrm>
            <a:off x="914400" y="657224"/>
            <a:ext cx="10515600" cy="3933825"/>
          </a:xfrm>
        </p:spPr>
        <p:txBody>
          <a:bodyPr>
            <a:normAutofit/>
          </a:bodyPr>
          <a:lstStyle/>
          <a:p>
            <a:pPr marL="0" indent="0" algn="just">
              <a:lnSpc>
                <a:spcPct val="114000"/>
              </a:lnSpc>
              <a:spcAft>
                <a:spcPts val="0"/>
              </a:spcAft>
              <a:buNone/>
            </a:pPr>
            <a:r>
              <a:rPr lang="en-US" sz="3600">
                <a:solidFill>
                  <a:srgbClr val="0000FF"/>
                </a:solidFill>
                <a:latin typeface="Times New Roman" panose="02020603050405020304" pitchFamily="18" charset="0"/>
                <a:cs typeface="Times New Roman" panose="02020603050405020304" pitchFamily="18" charset="0"/>
              </a:rPr>
              <a:t>- </a:t>
            </a:r>
            <a:r>
              <a:rPr lang="vi-VN" sz="3600">
                <a:solidFill>
                  <a:srgbClr val="0000FF"/>
                </a:solidFill>
                <a:latin typeface="Times New Roman" panose="02020603050405020304" pitchFamily="18" charset="0"/>
                <a:cs typeface="Times New Roman" panose="02020603050405020304" pitchFamily="18" charset="0"/>
              </a:rPr>
              <a:t>Phần mềm là sản phẩm thu được sau khi giải bài toán. Bao gồm chương trình, cách tổ chức dữ liệu và tài liệu.</a:t>
            </a:r>
          </a:p>
          <a:p>
            <a:pPr marL="0" indent="0">
              <a:lnSpc>
                <a:spcPct val="114000"/>
              </a:lnSpc>
              <a:spcAft>
                <a:spcPts val="1000"/>
              </a:spcAft>
              <a:buNone/>
            </a:pPr>
            <a:r>
              <a:rPr lang="en-US" sz="3600">
                <a:solidFill>
                  <a:srgbClr val="0000FF"/>
                </a:solidFill>
                <a:latin typeface="Times New Roman" panose="02020603050405020304" pitchFamily="18" charset="0"/>
                <a:cs typeface="Times New Roman" panose="02020603050405020304" pitchFamily="18" charset="0"/>
              </a:rPr>
              <a:t>- </a:t>
            </a:r>
            <a:r>
              <a:rPr lang="vi-VN" sz="3600">
                <a:solidFill>
                  <a:srgbClr val="0000FF"/>
                </a:solidFill>
                <a:latin typeface="Times New Roman" panose="02020603050405020304" pitchFamily="18" charset="0"/>
                <a:cs typeface="Times New Roman" panose="02020603050405020304" pitchFamily="18" charset="0"/>
              </a:rPr>
              <a:t>Chương trình có khả năng giải bài toán với nhiều bộ dữ liệu (input) khác nhau.</a:t>
            </a:r>
          </a:p>
          <a:p>
            <a:pPr marL="0" indent="0">
              <a:spcBef>
                <a:spcPts val="0"/>
              </a:spcBef>
              <a:buNone/>
            </a:pPr>
            <a:endParaRPr lang="en-US" sz="3600">
              <a:solidFill>
                <a:srgbClr val="0000FF"/>
              </a:solidFill>
              <a:latin typeface="Times New Roman" panose="02020603050405020304" pitchFamily="18" charset="0"/>
              <a:cs typeface="Times New Roman" panose="02020603050405020304" pitchFamily="18" charset="0"/>
            </a:endParaRPr>
          </a:p>
          <a:p>
            <a:pPr marL="0" indent="0">
              <a:buNone/>
            </a:pPr>
            <a:endParaRPr lang="en-US" dirty="0"/>
          </a:p>
        </p:txBody>
      </p:sp>
      <p:sp>
        <p:nvSpPr>
          <p:cNvPr id="6" name="Content Placeholder 2">
            <a:extLst>
              <a:ext uri="{FF2B5EF4-FFF2-40B4-BE49-F238E27FC236}">
                <a16:creationId xmlns:a16="http://schemas.microsoft.com/office/drawing/2014/main" id="{817A6E87-0F4B-4BDF-BB64-C3DDD0D82813}"/>
              </a:ext>
            </a:extLst>
          </p:cNvPr>
          <p:cNvSpPr txBox="1">
            <a:spLocks/>
          </p:cNvSpPr>
          <p:nvPr/>
        </p:nvSpPr>
        <p:spPr>
          <a:xfrm>
            <a:off x="581025" y="0"/>
            <a:ext cx="10515600" cy="7143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3600">
                <a:solidFill>
                  <a:srgbClr val="00B050"/>
                </a:solidFill>
                <a:latin typeface="Times New Roman" panose="02020603050405020304" pitchFamily="18" charset="0"/>
                <a:cs typeface="Times New Roman" panose="02020603050405020304" pitchFamily="18" charset="0"/>
                <a:sym typeface="Wingdings" panose="05000000000000000000" pitchFamily="2" charset="2"/>
              </a:rPr>
              <a:t></a:t>
            </a:r>
            <a:r>
              <a:rPr lang="vi-VN" sz="3600">
                <a:solidFill>
                  <a:srgbClr val="00B050"/>
                </a:solidFill>
                <a:latin typeface="Times New Roman" panose="02020603050405020304" pitchFamily="18" charset="0"/>
                <a:cs typeface="Times New Roman" panose="02020603050405020304" pitchFamily="18" charset="0"/>
              </a:rPr>
              <a:t> </a:t>
            </a:r>
            <a:r>
              <a:rPr lang="en-US" sz="3600">
                <a:solidFill>
                  <a:srgbClr val="00B050"/>
                </a:solidFill>
                <a:latin typeface="Times New Roman" panose="02020603050405020304" pitchFamily="18" charset="0"/>
                <a:cs typeface="Times New Roman" panose="02020603050405020304" pitchFamily="18" charset="0"/>
              </a:rPr>
              <a:t>Khái niệm phần mềm</a:t>
            </a:r>
            <a:endParaRPr lang="vi-VN" sz="360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249491"/>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D40E3-DB26-463D-AE61-B7F7AEE3A6DE}"/>
              </a:ext>
            </a:extLst>
          </p:cNvPr>
          <p:cNvSpPr>
            <a:spLocks noGrp="1"/>
          </p:cNvSpPr>
          <p:nvPr>
            <p:ph type="title"/>
          </p:nvPr>
        </p:nvSpPr>
        <p:spPr>
          <a:xfrm>
            <a:off x="590550" y="0"/>
            <a:ext cx="10515600" cy="568325"/>
          </a:xfrm>
        </p:spPr>
        <p:txBody>
          <a:bodyPr>
            <a:normAutofit fontScale="90000"/>
          </a:bodyPr>
          <a:lstStyle/>
          <a:p>
            <a:r>
              <a:rPr lang="en-US" b="1" dirty="0">
                <a:solidFill>
                  <a:srgbClr val="FF0000"/>
                </a:solidFill>
                <a:latin typeface="Times New Roman" panose="02020603050405020304" pitchFamily="18" charset="0"/>
                <a:cs typeface="Times New Roman" panose="02020603050405020304" pitchFamily="18" charset="0"/>
              </a:rPr>
              <a:t>1</a:t>
            </a:r>
            <a:r>
              <a:rPr lang="en-US" b="1">
                <a:solidFill>
                  <a:srgbClr val="FF0000"/>
                </a:solidFill>
                <a:latin typeface="Times New Roman" panose="02020603050405020304" pitchFamily="18" charset="0"/>
                <a:cs typeface="Times New Roman" panose="02020603050405020304" pitchFamily="18" charset="0"/>
              </a:rPr>
              <a:t>. </a:t>
            </a:r>
            <a:r>
              <a:rPr lang="en-US" sz="4400" b="1">
                <a:solidFill>
                  <a:srgbClr val="FF0000"/>
                </a:solidFill>
                <a:latin typeface="Times New Roman" panose="02020603050405020304" pitchFamily="18" charset="0"/>
                <a:cs typeface="Times New Roman" panose="02020603050405020304" pitchFamily="18" charset="0"/>
              </a:rPr>
              <a:t>Phần mềm hệ thống</a:t>
            </a:r>
            <a:endParaRPr lang="en-US"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51EF904-4974-489E-A1D9-DB703D72571F}"/>
              </a:ext>
            </a:extLst>
          </p:cNvPr>
          <p:cNvSpPr>
            <a:spLocks noGrp="1"/>
          </p:cNvSpPr>
          <p:nvPr>
            <p:ph idx="1"/>
          </p:nvPr>
        </p:nvSpPr>
        <p:spPr>
          <a:xfrm>
            <a:off x="914400" y="657224"/>
            <a:ext cx="10515600" cy="3933825"/>
          </a:xfrm>
        </p:spPr>
        <p:txBody>
          <a:bodyPr>
            <a:normAutofit lnSpcReduction="10000"/>
          </a:bodyPr>
          <a:lstStyle/>
          <a:p>
            <a:pPr marL="0" indent="0" algn="just">
              <a:lnSpc>
                <a:spcPct val="114000"/>
              </a:lnSpc>
              <a:spcAft>
                <a:spcPts val="0"/>
              </a:spcAft>
              <a:buNone/>
            </a:pPr>
            <a:r>
              <a:rPr lang="vi-VN" sz="3600">
                <a:solidFill>
                  <a:srgbClr val="0000FF"/>
                </a:solidFill>
                <a:latin typeface="Times New Roman" panose="02020603050405020304" pitchFamily="18" charset="0"/>
                <a:cs typeface="Times New Roman" panose="02020603050405020304" pitchFamily="18" charset="0"/>
              </a:rPr>
              <a:t>- Là phần mềm nằm thường trực trong máy, cung cấp các dịch vụ theo yêu cầu của chương trình khác tại mọi thời điểm khi máy đang hoạt động.</a:t>
            </a:r>
          </a:p>
          <a:p>
            <a:pPr marL="0" indent="0" algn="just">
              <a:lnSpc>
                <a:spcPct val="114000"/>
              </a:lnSpc>
              <a:spcAft>
                <a:spcPts val="0"/>
              </a:spcAft>
              <a:buNone/>
            </a:pPr>
            <a:r>
              <a:rPr lang="vi-VN" sz="3600">
                <a:solidFill>
                  <a:srgbClr val="0000FF"/>
                </a:solidFill>
                <a:latin typeface="Times New Roman" panose="02020603050405020304" pitchFamily="18" charset="0"/>
                <a:cs typeface="Times New Roman" panose="02020603050405020304" pitchFamily="18" charset="0"/>
              </a:rPr>
              <a:t>- Phần mềm hệ thống là môi trường làm việc của các phần mềm khác</a:t>
            </a:r>
          </a:p>
          <a:p>
            <a:pPr marL="0" indent="0" algn="just">
              <a:lnSpc>
                <a:spcPct val="114000"/>
              </a:lnSpc>
              <a:spcAft>
                <a:spcPts val="0"/>
              </a:spcAft>
              <a:buNone/>
            </a:pPr>
            <a:r>
              <a:rPr lang="vi-VN" sz="3600">
                <a:solidFill>
                  <a:srgbClr val="9900CC"/>
                </a:solidFill>
                <a:latin typeface="Times New Roman" panose="02020603050405020304" pitchFamily="18" charset="0"/>
                <a:cs typeface="Times New Roman" panose="02020603050405020304" pitchFamily="18" charset="0"/>
              </a:rPr>
              <a:t>Ví dụ: </a:t>
            </a:r>
            <a:r>
              <a:rPr lang="vi-VN" sz="3600">
                <a:solidFill>
                  <a:srgbClr val="0000FF"/>
                </a:solidFill>
                <a:latin typeface="Times New Roman" panose="02020603050405020304" pitchFamily="18" charset="0"/>
                <a:cs typeface="Times New Roman" panose="02020603050405020304" pitchFamily="18" charset="0"/>
              </a:rPr>
              <a:t>dos, windows…</a:t>
            </a:r>
          </a:p>
        </p:txBody>
      </p:sp>
    </p:spTree>
    <p:extLst>
      <p:ext uri="{BB962C8B-B14F-4D97-AF65-F5344CB8AC3E}">
        <p14:creationId xmlns:p14="http://schemas.microsoft.com/office/powerpoint/2010/main" val="3247590972"/>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2A247-D09A-48CC-9DC4-C947A1AD6706}"/>
              </a:ext>
            </a:extLst>
          </p:cNvPr>
          <p:cNvSpPr>
            <a:spLocks noGrp="1"/>
          </p:cNvSpPr>
          <p:nvPr>
            <p:ph type="title"/>
          </p:nvPr>
        </p:nvSpPr>
        <p:spPr>
          <a:xfrm>
            <a:off x="571500" y="0"/>
            <a:ext cx="10515600" cy="701675"/>
          </a:xfrm>
        </p:spPr>
        <p:txBody>
          <a:bodyPr>
            <a:normAutofit/>
          </a:bodyPr>
          <a:lstStyle/>
          <a:p>
            <a:r>
              <a:rPr lang="en-US" sz="40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2</a:t>
            </a:r>
            <a:r>
              <a:rPr lang="en-US" sz="40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Phần mềm ứng dụng</a:t>
            </a:r>
            <a:endParaRPr lang="en-US" sz="4000" dirty="0">
              <a:solidFill>
                <a:srgbClr val="FF0000"/>
              </a:solidFill>
            </a:endParaRPr>
          </a:p>
        </p:txBody>
      </p:sp>
      <p:sp>
        <p:nvSpPr>
          <p:cNvPr id="3" name="Content Placeholder 2">
            <a:extLst>
              <a:ext uri="{FF2B5EF4-FFF2-40B4-BE49-F238E27FC236}">
                <a16:creationId xmlns:a16="http://schemas.microsoft.com/office/drawing/2014/main" id="{4E8BB5AE-A01C-4DC1-ADEF-9BF50F62CD54}"/>
              </a:ext>
            </a:extLst>
          </p:cNvPr>
          <p:cNvSpPr>
            <a:spLocks noGrp="1"/>
          </p:cNvSpPr>
          <p:nvPr>
            <p:ph idx="1"/>
          </p:nvPr>
        </p:nvSpPr>
        <p:spPr>
          <a:xfrm>
            <a:off x="838200" y="606425"/>
            <a:ext cx="10515600" cy="5956300"/>
          </a:xfrm>
        </p:spPr>
        <p:txBody>
          <a:bodyPr>
            <a:normAutofit/>
          </a:bodyPr>
          <a:lstStyle/>
          <a:p>
            <a:pPr marL="0" indent="0" algn="just">
              <a:lnSpc>
                <a:spcPct val="114000"/>
              </a:lnSpc>
              <a:buNone/>
            </a:pPr>
            <a:r>
              <a:rPr lang="en-US" sz="3600">
                <a:solidFill>
                  <a:srgbClr val="FF00FF"/>
                </a:solidFill>
                <a:effectLst/>
                <a:latin typeface="Times New Roman" panose="02020603050405020304" pitchFamily="18" charset="0"/>
                <a:ea typeface="Calibri" panose="020F0502020204030204" pitchFamily="34" charset="0"/>
                <a:cs typeface="Times New Roman" panose="02020603050405020304" pitchFamily="18" charset="0"/>
              </a:rPr>
              <a:t>a. Phần mềm ứng dụng</a:t>
            </a:r>
          </a:p>
          <a:p>
            <a:pPr marL="0" indent="0" algn="just">
              <a:lnSpc>
                <a:spcPct val="114000"/>
              </a:lnSpc>
              <a:spcAft>
                <a:spcPts val="0"/>
              </a:spcAft>
              <a:buNone/>
            </a:pPr>
            <a:r>
              <a:rPr lang="vi-VN" sz="3600">
                <a:solidFill>
                  <a:srgbClr val="0000FF"/>
                </a:solidFill>
                <a:latin typeface="Times New Roman" panose="02020603050405020304" pitchFamily="18" charset="0"/>
                <a:cs typeface="Times New Roman" panose="02020603050405020304" pitchFamily="18" charset="0"/>
              </a:rPr>
              <a:t>- Là phần mềm được viết để phục vụ cho công việc hàng ngày hay những hoạt đ</a:t>
            </a:r>
            <a:r>
              <a:rPr lang="en-US" sz="3600">
                <a:solidFill>
                  <a:srgbClr val="0000FF"/>
                </a:solidFill>
                <a:latin typeface="Times New Roman" panose="02020603050405020304" pitchFamily="18" charset="0"/>
                <a:cs typeface="Times New Roman" panose="02020603050405020304" pitchFamily="18" charset="0"/>
              </a:rPr>
              <a:t>ộ</a:t>
            </a:r>
            <a:r>
              <a:rPr lang="vi-VN" sz="3600">
                <a:solidFill>
                  <a:srgbClr val="0000FF"/>
                </a:solidFill>
                <a:latin typeface="Times New Roman" panose="02020603050405020304" pitchFamily="18" charset="0"/>
                <a:cs typeface="Times New Roman" panose="02020603050405020304" pitchFamily="18" charset="0"/>
              </a:rPr>
              <a:t>ng mang tính nghiệp vụ của từng lĩnh vực</a:t>
            </a:r>
            <a:r>
              <a:rPr lang="en-US" sz="3600">
                <a:solidFill>
                  <a:srgbClr val="0000FF"/>
                </a:solidFill>
                <a:latin typeface="Times New Roman" panose="02020603050405020304" pitchFamily="18" charset="0"/>
                <a:cs typeface="Times New Roman" panose="02020603050405020304" pitchFamily="18" charset="0"/>
              </a:rPr>
              <a:t> như soạn thảo văn bản, quản lý học sinh, xếp thời khóa biểu, xử lý ảnh...</a:t>
            </a:r>
            <a:endParaRPr lang="vi-VN" sz="1800">
              <a:effectLst/>
              <a:latin typeface="Calibri" panose="020F0502020204030204" pitchFamily="34" charset="0"/>
              <a:cs typeface="Times New Roman" panose="02020603050405020304" pitchFamily="18" charset="0"/>
            </a:endParaRPr>
          </a:p>
          <a:p>
            <a:pPr marL="0" indent="0" algn="just">
              <a:lnSpc>
                <a:spcPct val="114000"/>
              </a:lnSpc>
              <a:spcAft>
                <a:spcPts val="0"/>
              </a:spcAft>
              <a:buNone/>
            </a:pPr>
            <a:r>
              <a:rPr lang="vi-VN" sz="3600">
                <a:solidFill>
                  <a:srgbClr val="0000FF"/>
                </a:solidFill>
                <a:latin typeface="Times New Roman" panose="02020603050405020304" pitchFamily="18" charset="0"/>
                <a:cs typeface="Times New Roman" panose="02020603050405020304" pitchFamily="18" charset="0"/>
              </a:rPr>
              <a:t>	Ví dụ: Word, Exel</a:t>
            </a:r>
            <a:r>
              <a:rPr lang="en-US" sz="3600">
                <a:solidFill>
                  <a:srgbClr val="0000FF"/>
                </a:solidFill>
                <a:latin typeface="Times New Roman" panose="02020603050405020304" pitchFamily="18" charset="0"/>
                <a:cs typeface="Times New Roman" panose="02020603050405020304" pitchFamily="18" charset="0"/>
              </a:rPr>
              <a:t>, Powerpoint, Photoshop</a:t>
            </a:r>
            <a:r>
              <a:rPr lang="vi-VN" sz="3600">
                <a:solidFill>
                  <a:srgbClr val="0000FF"/>
                </a:solidFill>
                <a:latin typeface="Times New Roman" panose="02020603050405020304" pitchFamily="18" charset="0"/>
                <a:cs typeface="Times New Roman" panose="02020603050405020304" pitchFamily="18" charset="0"/>
              </a:rPr>
              <a:t>….</a:t>
            </a:r>
          </a:p>
          <a:p>
            <a:pPr marL="0" indent="0">
              <a:buNone/>
            </a:pPr>
            <a:endParaRPr lang="en-US" sz="3600" dirty="0">
              <a:solidFill>
                <a:srgbClr val="0000FF"/>
              </a:solidFill>
            </a:endParaRPr>
          </a:p>
        </p:txBody>
      </p:sp>
    </p:spTree>
    <p:extLst>
      <p:ext uri="{BB962C8B-B14F-4D97-AF65-F5344CB8AC3E}">
        <p14:creationId xmlns:p14="http://schemas.microsoft.com/office/powerpoint/2010/main" val="2975908336"/>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DE199CF-8F6A-4D69-9DF3-F5E03F58466E}"/>
              </a:ext>
            </a:extLst>
          </p:cNvPr>
          <p:cNvSpPr>
            <a:spLocks noGrp="1"/>
          </p:cNvSpPr>
          <p:nvPr>
            <p:ph idx="1"/>
          </p:nvPr>
        </p:nvSpPr>
        <p:spPr>
          <a:xfrm>
            <a:off x="590549" y="0"/>
            <a:ext cx="11020425" cy="6858000"/>
          </a:xfrm>
        </p:spPr>
        <p:txBody>
          <a:bodyPr>
            <a:normAutofit/>
          </a:bodyPr>
          <a:lstStyle/>
          <a:p>
            <a:pPr marL="0" indent="0" algn="just">
              <a:lnSpc>
                <a:spcPct val="114000"/>
              </a:lnSpc>
              <a:spcAft>
                <a:spcPts val="0"/>
              </a:spcAft>
              <a:buNone/>
            </a:pPr>
            <a:r>
              <a:rPr lang="en-US" sz="3600">
                <a:solidFill>
                  <a:srgbClr val="FF00FF"/>
                </a:solidFill>
                <a:effectLst/>
                <a:latin typeface="Times New Roman" panose="02020603050405020304" pitchFamily="18" charset="0"/>
                <a:ea typeface="Calibri" panose="020F0502020204030204" pitchFamily="34" charset="0"/>
                <a:cs typeface="Times New Roman" panose="02020603050405020304" pitchFamily="18" charset="0"/>
              </a:rPr>
              <a:t>b. Phần mềm công cụ</a:t>
            </a:r>
          </a:p>
          <a:p>
            <a:pPr marL="0" indent="0">
              <a:lnSpc>
                <a:spcPct val="114000"/>
              </a:lnSpc>
              <a:spcAft>
                <a:spcPts val="0"/>
              </a:spcAft>
              <a:buNone/>
            </a:pPr>
            <a:r>
              <a:rPr lang="vi-VN" sz="3600">
                <a:solidFill>
                  <a:srgbClr val="0000FF"/>
                </a:solidFill>
                <a:latin typeface="Times New Roman" panose="02020603050405020304" pitchFamily="18" charset="0"/>
                <a:cs typeface="Times New Roman" panose="02020603050405020304" pitchFamily="18" charset="0"/>
              </a:rPr>
              <a:t>- </a:t>
            </a:r>
            <a:r>
              <a:rPr lang="en-US" sz="3600">
                <a:solidFill>
                  <a:srgbClr val="0000FF"/>
                </a:solidFill>
                <a:latin typeface="Times New Roman" panose="02020603050405020304" pitchFamily="18" charset="0"/>
                <a:cs typeface="Times New Roman" panose="02020603050405020304" pitchFamily="18" charset="0"/>
              </a:rPr>
              <a:t>Là phần mềm hổ trợ để làm ra các sản phẩm phần mềm khác</a:t>
            </a:r>
            <a:r>
              <a:rPr lang="vi-VN" sz="3600">
                <a:solidFill>
                  <a:srgbClr val="0000FF"/>
                </a:solidFill>
                <a:latin typeface="Times New Roman" panose="02020603050405020304" pitchFamily="18" charset="0"/>
                <a:cs typeface="Times New Roman" panose="02020603050405020304" pitchFamily="18" charset="0"/>
              </a:rPr>
              <a:t>.</a:t>
            </a:r>
          </a:p>
          <a:p>
            <a:pPr marL="0" indent="0">
              <a:lnSpc>
                <a:spcPct val="114000"/>
              </a:lnSpc>
              <a:spcAft>
                <a:spcPts val="0"/>
              </a:spcAft>
              <a:buNone/>
            </a:pPr>
            <a:r>
              <a:rPr lang="vi-VN" sz="3600">
                <a:solidFill>
                  <a:srgbClr val="0000FF"/>
                </a:solidFill>
                <a:latin typeface="Times New Roman" panose="02020603050405020304" pitchFamily="18" charset="0"/>
                <a:cs typeface="Times New Roman" panose="02020603050405020304" pitchFamily="18" charset="0"/>
              </a:rPr>
              <a:t>Ví dụ: </a:t>
            </a:r>
            <a:r>
              <a:rPr lang="en-US" sz="3600">
                <a:solidFill>
                  <a:srgbClr val="0000FF"/>
                </a:solidFill>
                <a:latin typeface="Times New Roman" panose="02020603050405020304" pitchFamily="18" charset="0"/>
                <a:cs typeface="Times New Roman" panose="02020603050405020304" pitchFamily="18" charset="0"/>
              </a:rPr>
              <a:t>Phần mềm phát hiện và sửa lỗi lập trình, phần mềm hổ trợ tổ chức dữ liệu...</a:t>
            </a:r>
            <a:endParaRPr lang="vi-VN" sz="3600">
              <a:solidFill>
                <a:srgbClr val="0000FF"/>
              </a:solidFill>
              <a:latin typeface="Times New Roman" panose="02020603050405020304" pitchFamily="18" charset="0"/>
              <a:cs typeface="Times New Roman" panose="02020603050405020304" pitchFamily="18" charset="0"/>
            </a:endParaRPr>
          </a:p>
          <a:p>
            <a:pPr marL="0" indent="0">
              <a:lnSpc>
                <a:spcPct val="114000"/>
              </a:lnSpc>
              <a:spcAft>
                <a:spcPts val="0"/>
              </a:spcAft>
              <a:buNone/>
            </a:pPr>
            <a:r>
              <a:rPr lang="vi-VN" sz="3600">
                <a:solidFill>
                  <a:srgbClr val="0000FF"/>
                </a:solidFill>
                <a:latin typeface="Times New Roman" panose="02020603050405020304" pitchFamily="18" charset="0"/>
                <a:cs typeface="Times New Roman" panose="02020603050405020304" pitchFamily="18" charset="0"/>
              </a:rPr>
              <a:t>	</a:t>
            </a:r>
            <a:endParaRPr lang="en-US" sz="3600" dirty="0">
              <a:solidFill>
                <a:srgbClr val="0000FF"/>
              </a:solidFill>
            </a:endParaRPr>
          </a:p>
        </p:txBody>
      </p:sp>
    </p:spTree>
    <p:extLst>
      <p:ext uri="{BB962C8B-B14F-4D97-AF65-F5344CB8AC3E}">
        <p14:creationId xmlns:p14="http://schemas.microsoft.com/office/powerpoint/2010/main" val="1274281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Content Placeholder 2">
            <a:extLst>
              <a:ext uri="{FF2B5EF4-FFF2-40B4-BE49-F238E27FC236}">
                <a16:creationId xmlns:a16="http://schemas.microsoft.com/office/drawing/2014/main" id="{DE042094-258F-4469-BE08-7C0C47FD5F8A}"/>
              </a:ext>
            </a:extLst>
          </p:cNvPr>
          <p:cNvSpPr>
            <a:spLocks noGrp="1"/>
          </p:cNvSpPr>
          <p:nvPr>
            <p:ph idx="1"/>
          </p:nvPr>
        </p:nvSpPr>
        <p:spPr>
          <a:xfrm>
            <a:off x="590549" y="0"/>
            <a:ext cx="11020425" cy="3514725"/>
          </a:xfrm>
        </p:spPr>
        <p:txBody>
          <a:bodyPr>
            <a:normAutofit/>
          </a:bodyPr>
          <a:lstStyle/>
          <a:p>
            <a:pPr marL="0" indent="0" algn="just">
              <a:lnSpc>
                <a:spcPct val="114000"/>
              </a:lnSpc>
              <a:buNone/>
            </a:pPr>
            <a:r>
              <a:rPr lang="en-US" sz="3600">
                <a:solidFill>
                  <a:srgbClr val="FF00FF"/>
                </a:solidFill>
                <a:effectLst/>
                <a:latin typeface="Times New Roman" panose="02020603050405020304" pitchFamily="18" charset="0"/>
                <a:ea typeface="Calibri" panose="020F0502020204030204" pitchFamily="34" charset="0"/>
                <a:cs typeface="Times New Roman" panose="02020603050405020304" pitchFamily="18" charset="0"/>
              </a:rPr>
              <a:t>b. Phần mềm tiện ích</a:t>
            </a:r>
          </a:p>
          <a:p>
            <a:pPr marL="0" indent="0" algn="just">
              <a:lnSpc>
                <a:spcPct val="114000"/>
              </a:lnSpc>
              <a:spcAft>
                <a:spcPts val="0"/>
              </a:spcAft>
              <a:buNone/>
            </a:pPr>
            <a:r>
              <a:rPr lang="vi-VN" sz="3600">
                <a:solidFill>
                  <a:srgbClr val="0000FF"/>
                </a:solidFill>
                <a:latin typeface="Times New Roman" panose="02020603050405020304" pitchFamily="18" charset="0"/>
                <a:cs typeface="Times New Roman" panose="02020603050405020304" pitchFamily="18" charset="0"/>
              </a:rPr>
              <a:t>- Trợ giúp khi con người làm việc với máy tính nhằm nâng cao hiệu quả công việc.</a:t>
            </a:r>
          </a:p>
          <a:p>
            <a:pPr marL="0" indent="0" algn="just">
              <a:lnSpc>
                <a:spcPct val="114000"/>
              </a:lnSpc>
              <a:spcAft>
                <a:spcPts val="0"/>
              </a:spcAft>
              <a:buNone/>
            </a:pPr>
            <a:r>
              <a:rPr lang="vi-VN" sz="3600">
                <a:solidFill>
                  <a:srgbClr val="0000FF"/>
                </a:solidFill>
                <a:latin typeface="Times New Roman" panose="02020603050405020304" pitchFamily="18" charset="0"/>
                <a:cs typeface="Times New Roman" panose="02020603050405020304" pitchFamily="18" charset="0"/>
              </a:rPr>
              <a:t>	Ví dụ: phần mềm nén dữ liệu, phần mềm diệt virus,…</a:t>
            </a:r>
          </a:p>
        </p:txBody>
      </p:sp>
    </p:spTree>
    <p:extLst>
      <p:ext uri="{BB962C8B-B14F-4D97-AF65-F5344CB8AC3E}">
        <p14:creationId xmlns:p14="http://schemas.microsoft.com/office/powerpoint/2010/main" val="1890437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397B8020-39BA-43F7-B3F5-710ABD2FC456}"/>
              </a:ext>
            </a:extLst>
          </p:cNvPr>
          <p:cNvSpPr txBox="1">
            <a:spLocks/>
          </p:cNvSpPr>
          <p:nvPr/>
        </p:nvSpPr>
        <p:spPr>
          <a:xfrm>
            <a:off x="704850" y="142875"/>
            <a:ext cx="10720387" cy="8763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4400" b="1" i="1">
                <a:solidFill>
                  <a:srgbClr val="FF0000"/>
                </a:solidFill>
                <a:latin typeface="Times New Roman" panose="02020603050405020304" pitchFamily="18" charset="0"/>
                <a:ea typeface="Calibri" panose="020F0502020204030204" pitchFamily="34" charset="0"/>
              </a:rPr>
              <a:t>Bài 8</a:t>
            </a:r>
            <a:r>
              <a:rPr lang="en-US" sz="4400" b="1">
                <a:solidFill>
                  <a:srgbClr val="FF0000"/>
                </a:solidFill>
                <a:latin typeface="Times New Roman" panose="02020603050405020304" pitchFamily="18" charset="0"/>
                <a:ea typeface="Calibri" panose="020F0502020204030204" pitchFamily="34" charset="0"/>
              </a:rPr>
              <a:t>:</a:t>
            </a:r>
            <a:r>
              <a:rPr lang="en-US" sz="4400" b="1">
                <a:latin typeface="Times New Roman" panose="02020603050405020304" pitchFamily="18" charset="0"/>
                <a:ea typeface="Calibri" panose="020F0502020204030204" pitchFamily="34" charset="0"/>
              </a:rPr>
              <a:t> </a:t>
            </a:r>
            <a:r>
              <a:rPr lang="en-US" sz="4400" b="1">
                <a:solidFill>
                  <a:srgbClr val="0000FF"/>
                </a:solidFill>
                <a:latin typeface="Times New Roman" panose="02020603050405020304" pitchFamily="18" charset="0"/>
                <a:ea typeface="Calibri" panose="020F0502020204030204" pitchFamily="34" charset="0"/>
              </a:rPr>
              <a:t>CÁC ỨNG DỤNG CỦA TIN HỌC</a:t>
            </a:r>
            <a:endParaRPr lang="en-US" sz="4400" dirty="0">
              <a:solidFill>
                <a:srgbClr val="0000FF"/>
              </a:solidFill>
            </a:endParaRPr>
          </a:p>
        </p:txBody>
      </p:sp>
      <p:sp>
        <p:nvSpPr>
          <p:cNvPr id="9" name="Subtitle 2">
            <a:extLst>
              <a:ext uri="{FF2B5EF4-FFF2-40B4-BE49-F238E27FC236}">
                <a16:creationId xmlns:a16="http://schemas.microsoft.com/office/drawing/2014/main" id="{73CEC798-DEE4-43FB-BB36-CE072B7609B7}"/>
              </a:ext>
            </a:extLst>
          </p:cNvPr>
          <p:cNvSpPr txBox="1">
            <a:spLocks/>
          </p:cNvSpPr>
          <p:nvPr/>
        </p:nvSpPr>
        <p:spPr>
          <a:xfrm>
            <a:off x="995364" y="1219199"/>
            <a:ext cx="10606086" cy="521017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000" b="1" i="1" dirty="0" err="1">
                <a:solidFill>
                  <a:srgbClr val="9900CC"/>
                </a:solidFill>
                <a:latin typeface="Times New Roman" panose="02020603050405020304" pitchFamily="18" charset="0"/>
                <a:ea typeface="Calibri" panose="020F0502020204030204" pitchFamily="34" charset="0"/>
              </a:rPr>
              <a:t>Nội</a:t>
            </a:r>
            <a:r>
              <a:rPr lang="en-US" sz="3000" b="1" i="1" dirty="0">
                <a:solidFill>
                  <a:srgbClr val="9900CC"/>
                </a:solidFill>
                <a:latin typeface="Times New Roman" panose="02020603050405020304" pitchFamily="18" charset="0"/>
                <a:ea typeface="Calibri" panose="020F0502020204030204" pitchFamily="34" charset="0"/>
              </a:rPr>
              <a:t> dung:</a:t>
            </a:r>
            <a:endParaRPr lang="en-US" sz="3000" b="1" dirty="0">
              <a:solidFill>
                <a:srgbClr val="9900CC"/>
              </a:solidFill>
              <a:latin typeface="Times New Roman" panose="02020603050405020304" pitchFamily="18" charset="0"/>
              <a:ea typeface="Calibri" panose="020F0502020204030204" pitchFamily="34" charset="0"/>
            </a:endParaRPr>
          </a:p>
          <a:p>
            <a:pPr marL="514350" indent="-514350" algn="l">
              <a:buAutoNum type="arabicPeriod"/>
            </a:pPr>
            <a:r>
              <a:rPr lang="en-US" sz="3000">
                <a:solidFill>
                  <a:srgbClr val="006600"/>
                </a:solidFill>
                <a:latin typeface="Times New Roman" panose="02020603050405020304" pitchFamily="18" charset="0"/>
                <a:cs typeface="Times New Roman" panose="02020603050405020304" pitchFamily="18" charset="0"/>
              </a:rPr>
              <a:t>Giải những bài toán khoa học kỹ thuật</a:t>
            </a:r>
            <a:endParaRPr lang="en-US" sz="3000" dirty="0">
              <a:solidFill>
                <a:srgbClr val="006600"/>
              </a:solidFill>
              <a:latin typeface="Times New Roman" panose="02020603050405020304" pitchFamily="18" charset="0"/>
              <a:cs typeface="Times New Roman" panose="02020603050405020304" pitchFamily="18" charset="0"/>
            </a:endParaRPr>
          </a:p>
          <a:p>
            <a:pPr marL="514350" indent="-514350" algn="l">
              <a:buAutoNum type="arabicPeriod"/>
            </a:pPr>
            <a:r>
              <a:rPr lang="en-US" sz="3000">
                <a:solidFill>
                  <a:srgbClr val="006600"/>
                </a:solidFill>
                <a:latin typeface="Times New Roman" panose="02020603050405020304" pitchFamily="18" charset="0"/>
                <a:cs typeface="Times New Roman" panose="02020603050405020304" pitchFamily="18" charset="0"/>
              </a:rPr>
              <a:t>Giải những bài toán quản lý</a:t>
            </a:r>
            <a:endParaRPr lang="en-US" sz="3000" dirty="0">
              <a:solidFill>
                <a:srgbClr val="006600"/>
              </a:solidFill>
              <a:latin typeface="Times New Roman" panose="02020603050405020304" pitchFamily="18" charset="0"/>
              <a:cs typeface="Times New Roman" panose="02020603050405020304" pitchFamily="18" charset="0"/>
            </a:endParaRPr>
          </a:p>
          <a:p>
            <a:pPr marL="514350" indent="-514350" algn="l">
              <a:buAutoNum type="arabicPeriod"/>
            </a:pPr>
            <a:r>
              <a:rPr lang="en-US" sz="3000">
                <a:solidFill>
                  <a:srgbClr val="006600"/>
                </a:solidFill>
                <a:latin typeface="Times New Roman" panose="02020603050405020304" pitchFamily="18" charset="0"/>
                <a:cs typeface="Times New Roman" panose="02020603050405020304" pitchFamily="18" charset="0"/>
              </a:rPr>
              <a:t>Tự động hóa và điều khiển</a:t>
            </a:r>
          </a:p>
          <a:p>
            <a:pPr marL="514350" indent="-514350" algn="l">
              <a:buAutoNum type="arabicPeriod"/>
            </a:pPr>
            <a:r>
              <a:rPr lang="en-US" sz="3000">
                <a:solidFill>
                  <a:srgbClr val="006600"/>
                </a:solidFill>
                <a:latin typeface="Times New Roman" panose="02020603050405020304" pitchFamily="18" charset="0"/>
                <a:cs typeface="Times New Roman" panose="02020603050405020304" pitchFamily="18" charset="0"/>
              </a:rPr>
              <a:t>Truyền thông</a:t>
            </a:r>
          </a:p>
          <a:p>
            <a:pPr marL="514350" indent="-514350" algn="l">
              <a:buAutoNum type="arabicPeriod"/>
            </a:pPr>
            <a:r>
              <a:rPr lang="en-US" sz="3000">
                <a:solidFill>
                  <a:srgbClr val="006600"/>
                </a:solidFill>
                <a:latin typeface="Times New Roman" panose="02020603050405020304" pitchFamily="18" charset="0"/>
                <a:cs typeface="Times New Roman" panose="02020603050405020304" pitchFamily="18" charset="0"/>
              </a:rPr>
              <a:t>Soạn thảo, in ấn, lưu trữ văn phòng</a:t>
            </a:r>
          </a:p>
          <a:p>
            <a:pPr marL="514350" indent="-514350" algn="l">
              <a:buAutoNum type="arabicPeriod"/>
            </a:pPr>
            <a:r>
              <a:rPr lang="en-US" sz="3000">
                <a:solidFill>
                  <a:srgbClr val="006600"/>
                </a:solidFill>
                <a:latin typeface="Times New Roman" panose="02020603050405020304" pitchFamily="18" charset="0"/>
                <a:cs typeface="Times New Roman" panose="02020603050405020304" pitchFamily="18" charset="0"/>
              </a:rPr>
              <a:t>Trí tuệ nhân tạo</a:t>
            </a:r>
          </a:p>
          <a:p>
            <a:pPr marL="514350" indent="-514350" algn="l">
              <a:buAutoNum type="arabicPeriod"/>
            </a:pPr>
            <a:r>
              <a:rPr lang="en-US" sz="3000">
                <a:solidFill>
                  <a:srgbClr val="006600"/>
                </a:solidFill>
                <a:latin typeface="Times New Roman" panose="02020603050405020304" pitchFamily="18" charset="0"/>
                <a:cs typeface="Times New Roman" panose="02020603050405020304" pitchFamily="18" charset="0"/>
              </a:rPr>
              <a:t>Giáo dục</a:t>
            </a:r>
          </a:p>
          <a:p>
            <a:pPr marL="514350" indent="-514350" algn="l">
              <a:buAutoNum type="arabicPeriod"/>
            </a:pPr>
            <a:r>
              <a:rPr lang="en-US" sz="3000">
                <a:solidFill>
                  <a:srgbClr val="006600"/>
                </a:solidFill>
                <a:latin typeface="Times New Roman" panose="02020603050405020304" pitchFamily="18" charset="0"/>
                <a:cs typeface="Times New Roman" panose="02020603050405020304" pitchFamily="18" charset="0"/>
              </a:rPr>
              <a:t>Giải trí</a:t>
            </a:r>
            <a:endParaRPr lang="en-US" sz="3000" dirty="0">
              <a:solidFill>
                <a:srgbClr val="0066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4992614"/>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031CB-F91F-4D84-AE2F-956712005CC0}"/>
              </a:ext>
            </a:extLst>
          </p:cNvPr>
          <p:cNvSpPr>
            <a:spLocks noGrp="1"/>
          </p:cNvSpPr>
          <p:nvPr>
            <p:ph idx="1"/>
          </p:nvPr>
        </p:nvSpPr>
        <p:spPr>
          <a:xfrm>
            <a:off x="638174" y="931069"/>
            <a:ext cx="10658475" cy="2155032"/>
          </a:xfrm>
        </p:spPr>
        <p:txBody>
          <a:bodyPr/>
          <a:lstStyle/>
          <a:p>
            <a:pPr marL="0" indent="0">
              <a:lnSpc>
                <a:spcPct val="114000"/>
              </a:lnSpc>
              <a:spcAft>
                <a:spcPts val="1000"/>
              </a:spcAft>
              <a:buNone/>
            </a:pPr>
            <a:r>
              <a:rPr lang="vi-VN" sz="3600">
                <a:solidFill>
                  <a:srgbClr val="0000FF"/>
                </a:solidFill>
                <a:latin typeface="Times New Roman" panose="02020603050405020304" pitchFamily="18" charset="0"/>
                <a:cs typeface="Times New Roman" panose="02020603050405020304" pitchFamily="18" charset="0"/>
              </a:rPr>
              <a:t>- Những bài toán khoa học kỹ thuật, sử lý các số liệu thực nghiệm có các tính toán lớn. Nếu không dùng máy tính thì khó có thể giải được.</a:t>
            </a:r>
          </a:p>
          <a:p>
            <a:pPr marL="0" indent="0">
              <a:buNone/>
            </a:pPr>
            <a:endParaRPr lang="en-US"/>
          </a:p>
        </p:txBody>
      </p:sp>
      <p:sp>
        <p:nvSpPr>
          <p:cNvPr id="4" name="Title 1">
            <a:extLst>
              <a:ext uri="{FF2B5EF4-FFF2-40B4-BE49-F238E27FC236}">
                <a16:creationId xmlns:a16="http://schemas.microsoft.com/office/drawing/2014/main" id="{F99E9A5A-9694-4024-8988-D3F1D68B2F5C}"/>
              </a:ext>
            </a:extLst>
          </p:cNvPr>
          <p:cNvSpPr txBox="1">
            <a:spLocks/>
          </p:cNvSpPr>
          <p:nvPr/>
        </p:nvSpPr>
        <p:spPr>
          <a:xfrm>
            <a:off x="581025" y="98425"/>
            <a:ext cx="10772775" cy="7207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1. Giải những bài toán khoa học kỹ thuật</a:t>
            </a:r>
            <a:endParaRPr lang="en-US" sz="4000" dirty="0">
              <a:solidFill>
                <a:srgbClr val="FF0000"/>
              </a:solidFill>
            </a:endParaRPr>
          </a:p>
        </p:txBody>
      </p:sp>
    </p:spTree>
    <p:extLst>
      <p:ext uri="{BB962C8B-B14F-4D97-AF65-F5344CB8AC3E}">
        <p14:creationId xmlns:p14="http://schemas.microsoft.com/office/powerpoint/2010/main" val="1198947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403263F-2769-412F-9D3D-870DDB63AD26}"/>
              </a:ext>
            </a:extLst>
          </p:cNvPr>
          <p:cNvSpPr txBox="1">
            <a:spLocks/>
          </p:cNvSpPr>
          <p:nvPr/>
        </p:nvSpPr>
        <p:spPr>
          <a:xfrm>
            <a:off x="709612" y="0"/>
            <a:ext cx="10772775" cy="7207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2. Giải những bài toán quản lý</a:t>
            </a:r>
            <a:endParaRPr lang="en-US" sz="4000" dirty="0">
              <a:solidFill>
                <a:srgbClr val="FF0000"/>
              </a:solidFill>
            </a:endParaRPr>
          </a:p>
        </p:txBody>
      </p:sp>
      <p:sp>
        <p:nvSpPr>
          <p:cNvPr id="7" name="Content Placeholder 2">
            <a:extLst>
              <a:ext uri="{FF2B5EF4-FFF2-40B4-BE49-F238E27FC236}">
                <a16:creationId xmlns:a16="http://schemas.microsoft.com/office/drawing/2014/main" id="{A623DFE1-6316-401C-8944-EBDB950088A6}"/>
              </a:ext>
            </a:extLst>
          </p:cNvPr>
          <p:cNvSpPr txBox="1">
            <a:spLocks/>
          </p:cNvSpPr>
          <p:nvPr/>
        </p:nvSpPr>
        <p:spPr>
          <a:xfrm>
            <a:off x="709612" y="720725"/>
            <a:ext cx="11106152" cy="3592511"/>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14000"/>
              </a:lnSpc>
              <a:spcAft>
                <a:spcPts val="0"/>
              </a:spcAft>
              <a:buNone/>
            </a:pPr>
            <a:r>
              <a:rPr lang="vi-VN" sz="3600">
                <a:solidFill>
                  <a:srgbClr val="0000FF"/>
                </a:solidFill>
                <a:latin typeface="Times New Roman" panose="02020603050405020304" pitchFamily="18" charset="0"/>
                <a:cs typeface="Times New Roman" panose="02020603050405020304" pitchFamily="18" charset="0"/>
              </a:rPr>
              <a:t>- Hoạt động quản lý rất đa dạng và thường phải sử lý số lượng thông tin lớn. Máy tính sẽ giúp công việc thuận lợi hơn.</a:t>
            </a:r>
          </a:p>
          <a:p>
            <a:pPr marL="0" indent="0" algn="just">
              <a:lnSpc>
                <a:spcPct val="114000"/>
              </a:lnSpc>
              <a:spcAft>
                <a:spcPts val="0"/>
              </a:spcAft>
              <a:buNone/>
            </a:pPr>
            <a:r>
              <a:rPr lang="vi-VN" sz="3600">
                <a:solidFill>
                  <a:srgbClr val="0000FF"/>
                </a:solidFill>
                <a:latin typeface="Times New Roman" panose="02020603050405020304" pitchFamily="18" charset="0"/>
                <a:cs typeface="Times New Roman" panose="02020603050405020304" pitchFamily="18" charset="0"/>
              </a:rPr>
              <a:t>- Quy trình ứng dụng tin học để quản lý là:</a:t>
            </a:r>
          </a:p>
          <a:p>
            <a:pPr marL="514350" indent="-285750" algn="just">
              <a:lnSpc>
                <a:spcPct val="114000"/>
              </a:lnSpc>
              <a:spcAft>
                <a:spcPts val="0"/>
              </a:spcAft>
              <a:buFont typeface="Wingdings" panose="05000000000000000000" pitchFamily="2" charset="2"/>
              <a:buChar char="§"/>
            </a:pPr>
            <a:r>
              <a:rPr lang="vi-VN" sz="3600">
                <a:solidFill>
                  <a:srgbClr val="0000FF"/>
                </a:solidFill>
                <a:latin typeface="Times New Roman" panose="02020603050405020304" pitchFamily="18" charset="0"/>
                <a:cs typeface="Times New Roman" panose="02020603050405020304" pitchFamily="18" charset="0"/>
              </a:rPr>
              <a:t>Tổ chức lưu trữ hổ sơ</a:t>
            </a:r>
          </a:p>
          <a:p>
            <a:pPr marL="514350" indent="-285750" algn="just">
              <a:lnSpc>
                <a:spcPct val="114000"/>
              </a:lnSpc>
              <a:spcAft>
                <a:spcPts val="0"/>
              </a:spcAft>
              <a:buFont typeface="Wingdings" panose="05000000000000000000" pitchFamily="2" charset="2"/>
              <a:buChar char="§"/>
            </a:pPr>
            <a:r>
              <a:rPr lang="vi-VN" sz="3600">
                <a:solidFill>
                  <a:srgbClr val="0000FF"/>
                </a:solidFill>
                <a:latin typeface="Times New Roman" panose="02020603050405020304" pitchFamily="18" charset="0"/>
                <a:cs typeface="Times New Roman" panose="02020603050405020304" pitchFamily="18" charset="0"/>
              </a:rPr>
              <a:t>Cập nhật hồ sơ</a:t>
            </a:r>
          </a:p>
          <a:p>
            <a:pPr marL="514350" indent="-285750" algn="just">
              <a:lnSpc>
                <a:spcPct val="114000"/>
              </a:lnSpc>
              <a:spcAft>
                <a:spcPts val="0"/>
              </a:spcAft>
              <a:buFont typeface="Wingdings" panose="05000000000000000000" pitchFamily="2" charset="2"/>
              <a:buChar char="§"/>
            </a:pPr>
            <a:r>
              <a:rPr lang="vi-VN" sz="3600">
                <a:solidFill>
                  <a:srgbClr val="0000FF"/>
                </a:solidFill>
                <a:latin typeface="Times New Roman" panose="02020603050405020304" pitchFamily="18" charset="0"/>
                <a:cs typeface="Times New Roman" panose="02020603050405020304" pitchFamily="18" charset="0"/>
              </a:rPr>
              <a:t>Khai thác các thông tin khác.</a:t>
            </a:r>
          </a:p>
          <a:p>
            <a:pPr marL="0" indent="0">
              <a:buNone/>
            </a:pPr>
            <a:endParaRPr lang="en-US"/>
          </a:p>
        </p:txBody>
      </p:sp>
    </p:spTree>
    <p:extLst>
      <p:ext uri="{BB962C8B-B14F-4D97-AF65-F5344CB8AC3E}">
        <p14:creationId xmlns:p14="http://schemas.microsoft.com/office/powerpoint/2010/main" val="30585833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TotalTime>
  <Words>636</Words>
  <Application>Microsoft Office PowerPoint</Application>
  <PresentationFormat>Widescreen</PresentationFormat>
  <Paragraphs>53</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Times New Roman</vt:lpstr>
      <vt:lpstr>Wingdings</vt:lpstr>
      <vt:lpstr>Office Theme</vt:lpstr>
      <vt:lpstr>PowerPoint Presentation</vt:lpstr>
      <vt:lpstr>PowerPoint Presentation</vt:lpstr>
      <vt:lpstr>1. Phần mềm hệ thống</vt:lpstr>
      <vt:lpstr>2. Phần mềm ứng dụng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Trường THPT PHÚ HÒA Tổ Tin học - Lớp 10</dc:title>
  <dc:creator>Vo Thi Huynh Giang</dc:creator>
  <cp:lastModifiedBy>Vo Thi Huynh Giang</cp:lastModifiedBy>
  <cp:revision>5</cp:revision>
  <dcterms:created xsi:type="dcterms:W3CDTF">2021-08-29T02:17:03Z</dcterms:created>
  <dcterms:modified xsi:type="dcterms:W3CDTF">2021-09-28T03:13:21Z</dcterms:modified>
</cp:coreProperties>
</file>