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11" r:id="rId3"/>
    <p:sldId id="257" r:id="rId4"/>
    <p:sldId id="279" r:id="rId5"/>
    <p:sldId id="280" r:id="rId6"/>
    <p:sldId id="281" r:id="rId7"/>
    <p:sldId id="260" r:id="rId8"/>
    <p:sldId id="312" r:id="rId9"/>
    <p:sldId id="261" r:id="rId10"/>
    <p:sldId id="286" r:id="rId11"/>
    <p:sldId id="314" r:id="rId12"/>
    <p:sldId id="282" r:id="rId13"/>
    <p:sldId id="287" r:id="rId14"/>
    <p:sldId id="285" r:id="rId15"/>
    <p:sldId id="293" r:id="rId16"/>
    <p:sldId id="295" r:id="rId17"/>
    <p:sldId id="297" r:id="rId18"/>
    <p:sldId id="298" r:id="rId19"/>
    <p:sldId id="301" r:id="rId20"/>
    <p:sldId id="302" r:id="rId21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78" y="768"/>
      </p:cViewPr>
      <p:guideLst>
        <p:guide orient="horz" pos="2192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056" name="Group 3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063" name="Rectangle 4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/>
                <a:endParaRPr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064" name="Rectangle 5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pPr lvl="0" eaLnBrk="1" hangingPunct="1"/>
                <a:endParaRPr dirty="0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2057" name="Group 6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061" name="Rectangle 7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/>
                <a:endParaRPr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062" name="Rectangle 8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pPr lvl="0" eaLnBrk="1" hangingPunct="1"/>
                <a:endParaRPr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058" name="Rectangle 9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ahoma" panose="020B0604030504040204" pitchFamily="34" charset="0"/>
              </a:endParaRPr>
            </a:p>
          </p:txBody>
        </p:sp>
        <p:sp>
          <p:nvSpPr>
            <p:cNvPr id="2059" name="Rectangle 10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ahoma" panose="020B0604030504040204" pitchFamily="34" charset="0"/>
              </a:endParaRPr>
            </a:p>
          </p:txBody>
        </p:sp>
        <p:sp>
          <p:nvSpPr>
            <p:cNvPr id="2060" name="Rectangle 11"/>
            <p:cNvSpPr/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ahoma" panose="020B0604030504040204" pitchFamily="34" charset="0"/>
              </a:endParaRPr>
            </a:p>
          </p:txBody>
        </p:sp>
      </p:grpSp>
      <p:sp>
        <p:nvSpPr>
          <p:cNvPr id="286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 smtClean="0"/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smtClean="0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eaLnBrk="1" hangingPunct="1"/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algn="ctr" eaLnBrk="1" hangingPunct="1"/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en-US" altLang="en-US" dirty="0">
                <a:solidFill>
                  <a:schemeClr val="bg2"/>
                </a:solidFill>
              </a:rPr>
            </a:fld>
            <a:endParaRPr lang="en-US" alt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1027" name="Rectangle 3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1028" name="Rectangle 4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1029" name="Rectangle 5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1030" name="Rectangle 6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1031" name="Rectangle 7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1032" name="Rectangle 8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1033" name="Rectangle 9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34" name="Rectangle 10"/>
          <p:cNvSpPr>
            <a:spLocks noGrp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400"/>
            </a:lvl1pPr>
          </a:lstStyle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/>
            </a:lvl1pPr>
          </a:lstStyle>
          <a:p>
            <a:pPr lvl="0" eaLnBrk="1" hangingPunct="1"/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en-US" dirty="0">
                <a:latin typeface="Tahoma" panose="020B0604030504040204" pitchFamily="34" charset="0"/>
              </a:rPr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ext Box 5"/>
          <p:cNvSpPr txBox="1"/>
          <p:nvPr/>
        </p:nvSpPr>
        <p:spPr>
          <a:xfrm>
            <a:off x="1676400" y="4419600"/>
            <a:ext cx="6324600" cy="1014730"/>
          </a:xfrm>
          <a:prstGeom prst="rect">
            <a:avLst/>
          </a:prstGeom>
          <a:noFill/>
          <a:ln w="9525">
            <a:noFill/>
          </a:ln>
          <a:effectLst>
            <a:outerShdw dist="107763" dir="2699999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NHẬT BẢN</a:t>
            </a:r>
            <a:endParaRPr lang="en-US" altLang="en-US" sz="6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 Box 5"/>
          <p:cNvSpPr txBox="1"/>
          <p:nvPr/>
        </p:nvSpPr>
        <p:spPr>
          <a:xfrm>
            <a:off x="685800" y="2667000"/>
            <a:ext cx="8113395" cy="1322070"/>
          </a:xfrm>
          <a:prstGeom prst="rect">
            <a:avLst/>
          </a:prstGeom>
          <a:blipFill>
            <a:blip r:embed="rId1"/>
          </a:blipFill>
          <a:ln w="9525">
            <a:noFill/>
          </a:ln>
          <a:effectLst>
            <a:outerShdw dist="107763" dir="2699999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b="1" u="sng" dirty="0">
                <a:solidFill>
                  <a:schemeClr val="folHlink"/>
                </a:solidFill>
                <a:latin typeface="Arial" panose="020B0604020202020204" pitchFamily="34" charset="0"/>
              </a:rPr>
              <a:t>Chủ đề</a:t>
            </a:r>
            <a:r>
              <a:rPr lang="en-US" altLang="en-US" sz="4000" b="1" dirty="0">
                <a:solidFill>
                  <a:schemeClr val="folHlink"/>
                </a:solidFill>
                <a:latin typeface="Arial" panose="020B0604020202020204" pitchFamily="34" charset="0"/>
              </a:rPr>
              <a:t>: Các nước Tư Bản : Mĩ, Tây Âu và Nhật Bản NHẬT BẢN</a:t>
            </a:r>
            <a:endParaRPr lang="en-US" altLang="en-US" sz="4000" b="1" dirty="0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590800" y="1066800"/>
            <a:ext cx="51765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 THPT PHÚ HOÀ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6" name="Text Box 4"/>
          <p:cNvSpPr txBox="1"/>
          <p:nvPr/>
        </p:nvSpPr>
        <p:spPr>
          <a:xfrm>
            <a:off x="990600" y="1295400"/>
            <a:ext cx="7696200" cy="4307840"/>
          </a:xfrm>
          <a:prstGeom prst="rect">
            <a:avLst/>
          </a:prstGeom>
          <a:blipFill>
            <a:blip r:embed="rId1"/>
          </a:blipFill>
          <a:ln w="9525">
            <a:solidFill>
              <a:srgbClr val="0070C0"/>
            </a:solidFill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ngoại</a:t>
            </a:r>
            <a:endParaRPr lang="en-US" altLang="en-US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Một mặt liên minh chặt chẽ với Mĩ, mặt khác ra chính sách đối ngoại mới.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Học thuyết Phu cư đa (1977)-&gt; đánh dấu sợ trở về châu Á của Nhật Bản. và học thuyết Kaipu ( 1991) -&gt; tăng cường quan hệ kinh tế, chính trị...với các nước Đông Nam Á và ASEAN.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- 1973, đặt quan hệ ngoại giao với Việt Nam.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130300" y="689610"/>
            <a:ext cx="5191760" cy="521970"/>
          </a:xfrm>
          <a:prstGeom prst="rect">
            <a:avLst/>
          </a:prstGeom>
          <a:blipFill>
            <a:blip r:embed="rId2"/>
          </a:blipFill>
        </p:spPr>
        <p:txBody>
          <a:bodyPr wrap="square" rtlCol="0">
            <a:spAutoFit/>
          </a:bodyPr>
          <a:p>
            <a:pPr algn="ctr"/>
            <a:r>
              <a:rPr lang="en-US" sz="28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 BẢN TỪ 1973 - 1991</a:t>
            </a:r>
            <a:endParaRPr lang="en-US" sz="28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15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8916">
                                            <p:txEl>
                                              <p:charRg st="15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Picture 2" descr="Fukud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685800"/>
            <a:ext cx="3589338" cy="47101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Rectangle 3"/>
          <p:cNvSpPr/>
          <p:nvPr/>
        </p:nvSpPr>
        <p:spPr>
          <a:xfrm>
            <a:off x="1295400" y="5711825"/>
            <a:ext cx="1525588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en-US" sz="3200" b="1" dirty="0">
                <a:solidFill>
                  <a:schemeClr val="folHlink"/>
                </a:solidFill>
                <a:latin typeface="VNI-Times" pitchFamily="2" charset="0"/>
              </a:rPr>
              <a:t>Fukuda</a:t>
            </a:r>
            <a:endParaRPr lang="en-US" altLang="en-US" sz="3200" b="1" dirty="0">
              <a:solidFill>
                <a:schemeClr val="folHlink"/>
              </a:solidFill>
              <a:latin typeface="VNI-Times" pitchFamily="2" charset="0"/>
            </a:endParaRPr>
          </a:p>
        </p:txBody>
      </p:sp>
      <p:pic>
        <p:nvPicPr>
          <p:cNvPr id="16388" name="Picture 4" descr="Toshiki Kaifu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685800"/>
            <a:ext cx="3681413" cy="45354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9" name="Rectangle 5"/>
          <p:cNvSpPr/>
          <p:nvPr/>
        </p:nvSpPr>
        <p:spPr>
          <a:xfrm>
            <a:off x="5410200" y="5711825"/>
            <a:ext cx="261461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en-US" sz="3200" b="1" dirty="0">
                <a:solidFill>
                  <a:schemeClr val="folHlink"/>
                </a:solidFill>
                <a:latin typeface="VNI-Times" pitchFamily="2" charset="0"/>
              </a:rPr>
              <a:t>Toshiki Kaifu</a:t>
            </a:r>
            <a:endParaRPr lang="en-US" altLang="en-US" sz="3200" b="1" dirty="0">
              <a:solidFill>
                <a:schemeClr val="folHlink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40" name="Text Box 4"/>
          <p:cNvSpPr txBox="1"/>
          <p:nvPr/>
        </p:nvSpPr>
        <p:spPr>
          <a:xfrm>
            <a:off x="914400" y="381000"/>
            <a:ext cx="7772400" cy="45231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600" b="1" i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1991 – 2000</a:t>
            </a:r>
            <a:endParaRPr lang="en-US" altLang="en-US" sz="3600" b="1" i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 tế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Đầu thập kỉ 90, kinh tế suy thoái nhưng  nhưng vẫn l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trung tâm kinh tế - t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chính lớn của thế giới (GDP: 4.746 tỉ USD, thu nhập bình quân đầu người: 37.408 USD/người/năm).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charRg st="14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39940">
                                            <p:txEl>
                                              <p:charRg st="14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2" name="Text Box 4"/>
          <p:cNvSpPr txBox="1"/>
          <p:nvPr/>
        </p:nvSpPr>
        <p:spPr>
          <a:xfrm>
            <a:off x="762000" y="1219200"/>
            <a:ext cx="7696200" cy="28613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lang="en-US" altLang="en-US" sz="3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học kĩ thuật</a:t>
            </a:r>
            <a:endParaRPr lang="en-US" altLang="en-US" sz="36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 trọng giáo dục v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phát triển KHKT, nhất l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lĩnh vực dân dụng. Có nhiều th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tựu như đóng t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chở dầu 1 triệu tấn, cầu trên biển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charRg st="21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>
                                            <p:txEl>
                                              <p:charRg st="21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2">
                                            <p:txEl>
                                              <p:charRg st="21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1"/>
          <p:cNvSpPr/>
          <p:nvPr/>
        </p:nvSpPr>
        <p:spPr>
          <a:xfrm>
            <a:off x="1447800" y="228600"/>
            <a:ext cx="76200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3.Khoa học kĩ thuật 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br>
              <a:rPr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</a:rPr>
              <a:t>- Coi trọng giáo dục và khoa học kĩ thuật , nhất là trong lãnh vực dân dụng .</a:t>
            </a:r>
            <a:br>
              <a:rPr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</a:rPr>
              <a:t>-Có nhiều thành tựu : đóng tàu chở dầu 1 triệu tấn , cầu trên biển .</a:t>
            </a:r>
            <a:r>
              <a:rPr dirty="0">
                <a:latin typeface="Tahoma" panose="020B0604030504040204" pitchFamily="34" charset="0"/>
              </a:rPr>
              <a:t> </a:t>
            </a:r>
            <a:br>
              <a:rPr dirty="0">
                <a:latin typeface="Tahoma" panose="020B0604030504040204" pitchFamily="34" charset="0"/>
              </a:rPr>
            </a:br>
            <a:endParaRPr dirty="0">
              <a:latin typeface="Tahoma" panose="020B0604030504040204" pitchFamily="34" charset="0"/>
            </a:endParaRPr>
          </a:p>
        </p:txBody>
      </p:sp>
      <p:pic>
        <p:nvPicPr>
          <p:cNvPr id="22531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1981200"/>
            <a:ext cx="3105150" cy="355917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2532" name="Table 22531"/>
          <p:cNvGraphicFramePr/>
          <p:nvPr/>
        </p:nvGraphicFramePr>
        <p:xfrm>
          <a:off x="1743075" y="5638800"/>
          <a:ext cx="1905000" cy="288925"/>
        </p:xfrm>
        <a:graphic>
          <a:graphicData uri="http://schemas.openxmlformats.org/drawingml/2006/table">
            <a:tbl>
              <a:tblPr/>
              <a:tblGrid>
                <a:gridCol w="1905000"/>
              </a:tblGrid>
              <a:tr h="2889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300" b="1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Tàu Seawise Giant</a:t>
                      </a:r>
                      <a:endParaRPr lang="en-US" dirty="0">
                        <a:latin typeface="Tahoma" panose="020B0604030504040204" pitchFamily="34" charset="0"/>
                      </a:endParaRPr>
                    </a:p>
                  </a:txBody>
                  <a:tcPr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38" name="Rectangle 1"/>
          <p:cNvSpPr/>
          <p:nvPr/>
        </p:nvSpPr>
        <p:spPr>
          <a:xfrm>
            <a:off x="4116388" y="3930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graphicFrame>
        <p:nvGraphicFramePr>
          <p:cNvPr id="22539" name="Table 22538"/>
          <p:cNvGraphicFramePr/>
          <p:nvPr/>
        </p:nvGraphicFramePr>
        <p:xfrm>
          <a:off x="4572000" y="1997075"/>
          <a:ext cx="3124200" cy="4114800"/>
        </p:xfrm>
        <a:graphic>
          <a:graphicData uri="http://schemas.openxmlformats.org/drawingml/2006/table">
            <a:tbl>
              <a:tblPr/>
              <a:tblGrid>
                <a:gridCol w="3124200"/>
              </a:tblGrid>
              <a:tr h="41148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vi-VN" altLang="x-none" sz="13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TÀU SEAWISE GIANT</a:t>
                      </a:r>
                      <a:br>
                        <a:rPr lang="vi-VN" altLang="x-none" sz="13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Là một tàu chở dầu siêu lớn đang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giữ kỷ lục tàu có tổng tải trọng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lớn nhất từng được ghi nhận.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Tàu được đóng vào năm 1979 bởi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Công ty Sumitomo tại xưởng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Oppama của họ ở Yokosuka ,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Nhật Bản với chiều dài lên đến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458.45m.</a:t>
                      </a:r>
                      <a:r>
                        <a:rPr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vi-VN" altLang="x-none" sz="13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Seawise Giant </a:t>
                      </a: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đi vào vận hành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lần đầu tiên ở vịnh Mexico và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biển Caribbe . Sau đó chuyển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sang vịnh Ba Tư để xuất khẩu dầu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từ Iran.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-14 tháng 5 năm 1988. Con tàu</a:t>
                      </a:r>
                      <a:b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</a:br>
                      <a:r>
                        <a:rPr lang="vi-VN" altLang="x-none"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chìm tại vịnh Brunei</a:t>
                      </a:r>
                      <a:endParaRPr lang="vi-VN" altLang="x-none" sz="1300" dirty="0">
                        <a:latin typeface="Tahoma" panose="020B0604030504040204" pitchFamily="34" charset="0"/>
                      </a:endParaRPr>
                    </a:p>
                  </a:txBody>
                  <a:tcPr marL="71979" marR="71979" marT="35990" marB="3599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45" name="Rectangle 2"/>
          <p:cNvSpPr/>
          <p:nvPr/>
        </p:nvSpPr>
        <p:spPr>
          <a:xfrm>
            <a:off x="4319588" y="20177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143000" y="1219200"/>
            <a:ext cx="402844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vi-VN" altLang="x-none" sz="3600" dirty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sym typeface="+mn-ea"/>
              </a:rPr>
              <a:t>Chính sách đối ngoạ</a:t>
            </a:r>
            <a:r>
              <a:rPr lang="vi-VN" altLang="x-none" sz="2800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sym typeface="+mn-ea"/>
              </a:rPr>
              <a:t>i</a:t>
            </a:r>
            <a:endParaRPr lang="vi-VN" altLang="x-none" sz="28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15010" y="2191385"/>
            <a:ext cx="8399145" cy="2330450"/>
          </a:xfrm>
          <a:prstGeom prst="rect">
            <a:avLst/>
          </a:prstGeom>
          <a:blipFill>
            <a:blip r:embed="rId1"/>
          </a:blipFill>
        </p:spPr>
        <p:txBody>
          <a:bodyPr wrap="square" rtlCol="0">
            <a:spAutoFit/>
          </a:bodyPr>
          <a:p>
            <a:pPr algn="just">
              <a:lnSpc>
                <a:spcPct val="130000"/>
              </a:lnSpc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Kéo dài vĩnh viễn “ Hiệp ước An ninh Mỹ - Nhật”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Coi trọng quan hệ với Tây Âu, chú trọng Đông Nam Á.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Đầu những năm 90, vươn lên thành siêu cường chính trị - kinh tế.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533400"/>
            <a:ext cx="8430895" cy="6635115"/>
          </a:xfrm>
          <a:prstGeom prst="rect">
            <a:avLst/>
          </a:prstGeom>
          <a:blipFill>
            <a:blip r:embed="rId1"/>
          </a:blipFill>
        </p:spPr>
        <p:txBody>
          <a:bodyPr wrap="square">
            <a:spAutoFit/>
          </a:bodyPr>
          <a:p>
            <a:pPr marL="25400" algn="just" eaLnBrk="1" hangingPunct="1">
              <a:spcAft>
                <a:spcPts val="600"/>
              </a:spcAft>
              <a:buNone/>
            </a:pP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1. Nguyên nhân cơ bản nhất đưa nền kinh tế Nhật Bản phát triển “thần kì” trong những năm 60 - 70 của thế kỉ XX l</a:t>
            </a: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spcAft>
                <a:spcPts val="600"/>
              </a:spcAft>
              <a:buNone/>
            </a:pPr>
            <a:r>
              <a:rPr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A.</a:t>
            </a:r>
            <a:r>
              <a:rPr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 do biết xâm nhập thị trường thế giới.      </a:t>
            </a:r>
            <a:endParaRPr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25400" algn="just" eaLnBrk="1" hangingPunct="1">
              <a:spcAft>
                <a:spcPts val="600"/>
              </a:spcAft>
              <a:buNone/>
            </a:pPr>
            <a:r>
              <a:rPr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B.</a:t>
            </a:r>
            <a:r>
              <a:rPr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 do tác dụng của những cải cách dân chủ.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spcAft>
                <a:spcPts val="600"/>
              </a:spcAft>
              <a:buNone/>
            </a:pPr>
            <a:r>
              <a:rPr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C.</a:t>
            </a:r>
            <a:r>
              <a:rPr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 nhờ vào truyền thống "Tự lực tự cường".</a:t>
            </a:r>
            <a:r>
              <a:rPr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 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spcAft>
                <a:spcPts val="600"/>
              </a:spcAft>
              <a:buNone/>
            </a:pPr>
            <a:r>
              <a:rPr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D.</a:t>
            </a:r>
            <a:r>
              <a:rPr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 do áp dụng những thành tựu khoa học - kĩ thuật.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spcAft>
                <a:spcPts val="600"/>
              </a:spcAft>
              <a:buNone/>
            </a:pP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2. Nguyên nhân chung của sự phát triển kinh tế Mĩ, Nhật Bản sau Chiến tranh thế giới thứ hai l</a:t>
            </a: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lnSpc>
                <a:spcPts val="1640"/>
              </a:lnSpc>
              <a:spcAft>
                <a:spcPts val="600"/>
              </a:spcAft>
              <a:buNone/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áp dụng th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tựu khoa học-kĩ thuật v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trong sản xuất.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lnSpc>
                <a:spcPts val="1640"/>
              </a:lnSpc>
              <a:spcAft>
                <a:spcPts val="600"/>
              </a:spcAft>
              <a:buNone/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biết thâm nhập v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thị trường các nước.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lnSpc>
                <a:spcPts val="1640"/>
              </a:lnSpc>
              <a:spcAft>
                <a:spcPts val="600"/>
              </a:spcAft>
              <a:buNone/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nhờ quân sự hóa nền kinh tế.  </a:t>
            </a:r>
            <a:endParaRPr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lnSpc>
                <a:spcPts val="1640"/>
              </a:lnSpc>
              <a:spcAft>
                <a:spcPts val="600"/>
              </a:spcAft>
              <a:buNone/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lãnh thổ rộng, t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nguyên phong phú.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spcAft>
                <a:spcPts val="600"/>
              </a:spcAft>
              <a:buNone/>
            </a:pP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3.</a:t>
            </a: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Chiến tranh thế giới thứ hai, Nhật Bản bị chiếm đóng bởi quân đội</a:t>
            </a:r>
            <a:endParaRPr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lnSpc>
                <a:spcPts val="1640"/>
              </a:lnSpc>
              <a:spcAft>
                <a:spcPts val="600"/>
              </a:spcAft>
              <a:buNone/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Mĩ.              </a:t>
            </a: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Anh.                          </a:t>
            </a: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Pháp.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Liên Xô.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spcAft>
                <a:spcPts val="600"/>
              </a:spcAft>
              <a:buNone/>
            </a:pP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4. Sự phát triển “thần kì” của nền kinh tế Nhật Bản diễn ra trong khoảng thời gian </a:t>
            </a:r>
            <a:endParaRPr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lnSpc>
                <a:spcPts val="1675"/>
              </a:lnSpc>
              <a:spcAft>
                <a:spcPts val="600"/>
              </a:spcAft>
              <a:buNone/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 năm 1952 đến năm 1960.                       </a:t>
            </a: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 năm 1960 đến năm 1973.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lnSpc>
                <a:spcPts val="1675"/>
              </a:lnSpc>
              <a:spcAft>
                <a:spcPts val="600"/>
              </a:spcAft>
              <a:buNone/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 năm 1973 đến năm 1991.	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 năm 1991 đến năm 2000.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algn="just" eaLnBrk="1" hangingPunct="1">
              <a:lnSpc>
                <a:spcPts val="1675"/>
              </a:lnSpc>
              <a:spcAft>
                <a:spcPts val="600"/>
              </a:spcAft>
              <a:buNone/>
            </a:pPr>
            <a:endParaRPr sz="2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057400"/>
            <a:ext cx="8185785" cy="4330065"/>
          </a:xfrm>
          <a:prstGeom prst="rect">
            <a:avLst/>
          </a:prstGeom>
        </p:spPr>
        <p:txBody>
          <a:bodyPr wrap="square">
            <a:spAutoFit/>
          </a:bodyPr>
          <a:p>
            <a:pPr algn="just" eaLnBrk="1" hangingPunct="1">
              <a:lnSpc>
                <a:spcPct val="103000"/>
              </a:lnSpc>
              <a:spcAft>
                <a:spcPts val="600"/>
              </a:spcAft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thuyết đánh dấu sự bắt đầu chú trọng tới Châu Á của Nhật Bản trong chính sách đối ngoại l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3000"/>
              </a:lnSpc>
              <a:spcAft>
                <a:spcPts val="600"/>
              </a:spcAft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thuyết Miyadaoa (1993).                     </a:t>
            </a: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thuyết Phucưđa (1977).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3000"/>
              </a:lnSpc>
              <a:spcAft>
                <a:spcPts val="600"/>
              </a:spcAft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thuyết Kaiphu (1991).                         </a:t>
            </a: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thuyết Hasimôtô (1997).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3000"/>
              </a:lnSpc>
              <a:spcAft>
                <a:spcPts val="600"/>
              </a:spcAft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Nhật Bản vươn lên th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siêu cường t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chính số một thế giới từ 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3000"/>
              </a:lnSpc>
              <a:spcAft>
                <a:spcPts val="600"/>
              </a:spcAft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nửa sau những năm 60 của thế kỉ XX.	                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3000"/>
              </a:lnSpc>
              <a:spcAft>
                <a:spcPts val="600"/>
              </a:spcAft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nửa sau những năm 70 của thế kỉ XX.	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3000"/>
              </a:lnSpc>
              <a:spcAft>
                <a:spcPts val="600"/>
              </a:spcAft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 sau những năm 80 của thế kỉ XX.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3000"/>
              </a:lnSpc>
              <a:spcAft>
                <a:spcPts val="600"/>
              </a:spcAft>
            </a:pPr>
            <a:r>
              <a:rPr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nửa sau những năm 90 của thế kỉ XX.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575"/>
              </a:lnSpc>
              <a:spcAft>
                <a:spcPts val="600"/>
              </a:spcAft>
            </a:pPr>
            <a:endParaRPr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1"/>
          <p:cNvSpPr/>
          <p:nvPr/>
        </p:nvSpPr>
        <p:spPr>
          <a:xfrm>
            <a:off x="457200" y="228600"/>
            <a:ext cx="8331835" cy="6369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 eaLnBrk="1" hangingPunct="1">
              <a:lnSpc>
                <a:spcPct val="120000"/>
              </a:lnSpc>
            </a:pPr>
            <a:r>
              <a:rPr lang="vi-VN" altLang="x-none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altLang="vi-V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altLang="x-none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Lĩnh vực được Nhật Bản tập trung sản xuất l</a:t>
            </a:r>
            <a:r>
              <a:rPr lang="vi-VN" altLang="x-none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endParaRPr lang="vi-VN" altLang="x-none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công nghiệp dân dụng.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Công nghiệp h</a:t>
            </a:r>
            <a:r>
              <a:rPr lang="vi-VN" altLang="x-non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không vũ trụ.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công nghiệp phần mềm.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Công nghiệp xây dựng.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altLang="vi-V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vi-VN" altLang="x-none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Ba trung tâm kinh tế tài chính lớn của thế giới hình thành vào thập niên 70 của thế kỉ XX là</a:t>
            </a:r>
            <a:endParaRPr lang="vi-VN" altLang="x-none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Mĩ - Anh - Pháp.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Mĩ - Liên Xô - Nhật Bản.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Mĩ - Tây Âu - Nhật Bản.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Mĩ - Đức - Nhật Bản.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altLang="vi-V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vi-VN" altLang="x-none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Nhật Bản đã lợi dụng chiến tranh của hai nước n</a:t>
            </a:r>
            <a:r>
              <a:rPr lang="vi-VN" altLang="x-none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đề bù đắp thiệt hại do chiến tranh?</a:t>
            </a:r>
            <a:endParaRPr lang="vi-VN" altLang="x-none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H</a:t>
            </a:r>
            <a:r>
              <a:rPr lang="vi-VN" altLang="x-non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Quốc, Việt Nam.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Triều Tiên, Việt Nam.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Đ</a:t>
            </a:r>
            <a:r>
              <a:rPr lang="vi-VN" altLang="x-non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Loan, Việt Nam.</a:t>
            </a:r>
            <a:endParaRPr lang="vi-VN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Philippin, Việt Nam</a:t>
            </a:r>
            <a:endParaRPr lang="vi-VN" altLang="x-none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1"/>
          <p:cNvSpPr/>
          <p:nvPr/>
        </p:nvSpPr>
        <p:spPr>
          <a:xfrm>
            <a:off x="990600" y="2286000"/>
            <a:ext cx="7441565" cy="3143250"/>
          </a:xfrm>
          <a:prstGeom prst="rect">
            <a:avLst/>
          </a:prstGeom>
          <a:blipFill>
            <a:blip r:embed="rId1"/>
          </a:blipFill>
          <a:ln w="9525">
            <a:noFill/>
          </a:ln>
        </p:spPr>
        <p:txBody>
          <a:bodyPr wrap="square">
            <a:spAutoFit/>
          </a:bodyPr>
          <a:p>
            <a:pPr algn="just" eaLnBrk="1" hangingPunct="1">
              <a:lnSpc>
                <a:spcPct val="130000"/>
              </a:lnSpc>
            </a:pP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Từ năm 1960 đến năm 1973.</a:t>
            </a:r>
            <a:endParaRPr lang="vi-VN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Từ năm 1973 đến nay.</a:t>
            </a:r>
            <a:endParaRPr lang="vi-VN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Trong những năm 1950.</a:t>
            </a:r>
            <a:endParaRPr lang="vi-VN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Từ sau chiến tranh đến năm 1950.</a:t>
            </a:r>
            <a:endParaRPr lang="vi-VN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vi-VN" altLang="x-none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219200" y="762000"/>
            <a:ext cx="72472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 eaLnBrk="1" hangingPunct="1"/>
            <a:r>
              <a:rPr lang="vi-VN" altLang="x-non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Câu </a:t>
            </a:r>
            <a:r>
              <a:rPr lang="en-US" altLang="vi-VN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</a:t>
            </a:r>
            <a:r>
              <a:rPr lang="vi-VN" altLang="x-none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vi-VN" altLang="x-none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 Giai đoạn kinh tế Nhật Bản phát triển thần kì v</a:t>
            </a:r>
            <a:r>
              <a:rPr lang="vi-VN" altLang="x-none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vi-VN" altLang="x-none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 thời gian n</a:t>
            </a:r>
            <a:r>
              <a:rPr lang="vi-VN" altLang="x-none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vi-VN" altLang="x-none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o?</a:t>
            </a:r>
            <a:endParaRPr lang="vi-VN" altLang="x-none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5"/>
          <p:cNvSpPr txBox="1"/>
          <p:nvPr/>
        </p:nvSpPr>
        <p:spPr>
          <a:xfrm>
            <a:off x="914400" y="2667000"/>
            <a:ext cx="8001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099" name="Text Box 6"/>
          <p:cNvSpPr txBox="1"/>
          <p:nvPr/>
        </p:nvSpPr>
        <p:spPr>
          <a:xfrm>
            <a:off x="990600" y="2209800"/>
            <a:ext cx="6858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en-US" altLang="en-US" sz="28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/>
          <p:nvPr/>
        </p:nvSpPr>
        <p:spPr>
          <a:xfrm>
            <a:off x="685800" y="228600"/>
            <a:ext cx="8153400" cy="3723005"/>
          </a:xfrm>
          <a:prstGeom prst="rect">
            <a:avLst/>
          </a:prstGeom>
          <a:blipFill>
            <a:blip r:embed="rId1"/>
          </a:blipFill>
          <a:ln w="9525">
            <a:solidFill>
              <a:schemeClr val="tx1"/>
            </a:solidFill>
          </a:ln>
        </p:spPr>
        <p:txBody>
          <a:bodyPr>
            <a:spAutoFit/>
          </a:bodyPr>
          <a:p>
            <a:pPr eaLnBrk="1" hangingPunct="1"/>
            <a:r>
              <a:rPr lang="en-US" altLang="en-US" sz="36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Nhật Bản từ năm 1945 - 1952</a:t>
            </a:r>
            <a:endParaRPr lang="en-US" altLang="en-US" sz="3600" b="1" dirty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b="1" i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1945 – 1950</a:t>
            </a:r>
            <a:endParaRPr lang="en-US" altLang="en-US" sz="3600" b="1" i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6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Kinh tế</a:t>
            </a:r>
            <a:endParaRPr lang="en-US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Sau thế chiến II, Nhật Bản bị t</a:t>
            </a:r>
            <a:r>
              <a:rPr lang="en-US" alt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phá nặng nề, bị Mĩ chiếm đóng.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- 1950 - 1951, kinh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tế Nhật Bản bước đầu phục hồi, đạt mức trước chiến tranh. </a:t>
            </a:r>
            <a:endParaRPr lang="en-US" alt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669415" y="4038600"/>
            <a:ext cx="7474585" cy="2011045"/>
          </a:xfrm>
          <a:prstGeom prst="rect">
            <a:avLst/>
          </a:prstGeom>
          <a:blipFill>
            <a:blip r:embed="rId2"/>
          </a:blipFill>
          <a:ln>
            <a:solidFill>
              <a:schemeClr val="tx1"/>
            </a:solidFill>
          </a:ln>
        </p:spPr>
        <p:txBody>
          <a:bodyPr wrap="none" rtlCol="0">
            <a:spAutoFit/>
          </a:bodyPr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Đối ngoại: </a:t>
            </a:r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minh chặt chẽ với Mĩ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Hiệp ước Hoà bình Xan Phranxicô (1951)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Hiệp ước an ninh Mỹ - Nhật ( 1951)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2" descr="Cameron_08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681990" y="0"/>
            <a:ext cx="8030845" cy="6858000"/>
          </a:xfrm>
        </p:spPr>
      </p:pic>
    </p:spTree>
  </p:cSld>
  <p:clrMapOvr>
    <a:masterClrMapping/>
  </p:clrMapOvr>
  <p:transition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2" descr="hiroshima2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381000" y="0"/>
            <a:ext cx="8449945" cy="5926455"/>
          </a:xfrm>
        </p:spPr>
      </p:pic>
      <p:sp>
        <p:nvSpPr>
          <p:cNvPr id="6147" name="Rectangle 3"/>
          <p:cNvSpPr/>
          <p:nvPr/>
        </p:nvSpPr>
        <p:spPr>
          <a:xfrm>
            <a:off x="2971800" y="6016625"/>
            <a:ext cx="354012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en-US" sz="3200" b="1" dirty="0">
                <a:solidFill>
                  <a:schemeClr val="tx2"/>
                </a:solidFill>
                <a:latin typeface="VNI-Times" pitchFamily="2" charset="0"/>
              </a:rPr>
              <a:t>HIROSHIMA 1945</a:t>
            </a:r>
            <a:endParaRPr lang="en-US" altLang="en-US" sz="3200" b="1" dirty="0">
              <a:solidFill>
                <a:schemeClr val="tx2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2" descr="hIROSHIMA 19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304483"/>
            <a:ext cx="8077200" cy="5495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Rectangle 3"/>
          <p:cNvSpPr/>
          <p:nvPr/>
        </p:nvSpPr>
        <p:spPr>
          <a:xfrm>
            <a:off x="3048000" y="5940425"/>
            <a:ext cx="354012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en-US" sz="3200" b="1" dirty="0">
                <a:solidFill>
                  <a:schemeClr val="tx2"/>
                </a:solidFill>
                <a:latin typeface="VNI-Times" pitchFamily="2" charset="0"/>
              </a:rPr>
              <a:t>HIROSHIMA 1945</a:t>
            </a:r>
            <a:endParaRPr lang="en-US" altLang="en-US" sz="3200" b="1" dirty="0">
              <a:solidFill>
                <a:schemeClr val="tx2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split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8" name="Text Box 4"/>
          <p:cNvSpPr txBox="1"/>
          <p:nvPr/>
        </p:nvSpPr>
        <p:spPr>
          <a:xfrm>
            <a:off x="533400" y="1219200"/>
            <a:ext cx="8077200" cy="4523105"/>
          </a:xfrm>
          <a:prstGeom prst="rect">
            <a:avLst/>
          </a:prstGeom>
          <a:blipFill>
            <a:blip r:embed="rId1"/>
          </a:blipFill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lang="en-US" altLang="en-US" sz="3600" b="1" i="1" dirty="0">
                <a:solidFill>
                  <a:srgbClr val="990000"/>
                </a:solidFill>
                <a:latin typeface="VNI-Times" pitchFamily="2" charset="0"/>
              </a:rPr>
              <a:t>* 1952 – 1973</a:t>
            </a:r>
            <a:endParaRPr lang="en-US" altLang="en-US" sz="3600" b="1" i="1" dirty="0">
              <a:solidFill>
                <a:srgbClr val="990000"/>
              </a:solidFill>
              <a:latin typeface="VNI-Times" pitchFamily="2" charset="0"/>
            </a:endParaRPr>
          </a:p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Kinh tế phát triển “thần kỳ”: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 Tốc độ tăng trưởng đạt 10,8% (1960-1969)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-&gt; đứng thứ 2 thế giới tư bản (sau Mỹ). - Đầu những năm 70, trở thành một trong những trung tâm kinh tế - t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chính lớn của thế giới. 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charRg st="14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charRg st="14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charRg st="46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charRg st="46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charRg st="87" end="2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charRg st="87" end="2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143000" y="533400"/>
            <a:ext cx="7444105" cy="11245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</a:pPr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hỏi: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Nguyên nhân sự phát triển kinh tế Nhật Bản? 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62000" y="2057400"/>
            <a:ext cx="8056880" cy="3969385"/>
          </a:xfrm>
          <a:prstGeom prst="rect">
            <a:avLst/>
          </a:prstGeom>
          <a:pattFill prst="pct60">
            <a:fgClr>
              <a:srgbClr val="00E4A8"/>
            </a:fgClr>
            <a:bgClr>
              <a:srgbClr val="FFFFFF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Coi con người là vốn quý nhất, là nhân tố quyết định.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Vai trò lãnh đạo, quản lý của Nhà nước có hiệu quả.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Các công ty năng động có tầm nhìn xa, quản lí tốt.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Áp dụng thành tựu KHKT hiện đại.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Chí phí quốc phòng thấp, tập trung cho phát triển kinh tế.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Tận dụng tốt yếu tố bên ngoài ( viện trợ của Mĩ, chiến tranh Việt Nam.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2" name="Text Box 4"/>
          <p:cNvSpPr txBox="1"/>
          <p:nvPr/>
        </p:nvSpPr>
        <p:spPr>
          <a:xfrm>
            <a:off x="914400" y="1295400"/>
            <a:ext cx="7543800" cy="3387725"/>
          </a:xfrm>
          <a:prstGeom prst="rect">
            <a:avLst/>
          </a:prstGeom>
          <a:blipFill>
            <a:blip r:embed="rId1"/>
          </a:blipFill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600" b="1" i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Khó khăn</a:t>
            </a:r>
            <a:endParaRPr lang="en-US" altLang="en-US" sz="36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nguyên thiên nhiên nghèo n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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Thiếu nguyên nhiên liệu v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năng lượng.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Cơ cấu kinh tế thiếu cân đối.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Sự cạnh tranh của Mỹ, Tây Âu, Trung Quốc, NICs.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11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charRg st="11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87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charRg st="87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119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charRg st="119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6" name="Text Box 4"/>
          <p:cNvSpPr txBox="1"/>
          <p:nvPr/>
        </p:nvSpPr>
        <p:spPr>
          <a:xfrm>
            <a:off x="838200" y="1219200"/>
            <a:ext cx="7696200" cy="4523105"/>
          </a:xfrm>
          <a:prstGeom prst="rect">
            <a:avLst/>
          </a:prstGeom>
          <a:blipFill>
            <a:blip r:embed="rId1"/>
          </a:blipFill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600" b="1" i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Kinh tế</a:t>
            </a:r>
            <a:endParaRPr lang="en-US" altLang="en-US" sz="3600" b="1" i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Từ 1973, kinh tế phát triển xen kẻ với khủng hoảng, suy thoái ngắn.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Nhật Bản trở th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siêu cường t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chính số 1 thế giới (dự trữ v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v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ngoại tệ gấp 3 lần Mỹ, chủ nợ lớn nhất thế giới.).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130300" y="689610"/>
            <a:ext cx="5191760" cy="521970"/>
          </a:xfrm>
          <a:prstGeom prst="rect">
            <a:avLst/>
          </a:prstGeom>
          <a:blipFill>
            <a:blip r:embed="rId2"/>
          </a:blipFill>
        </p:spPr>
        <p:txBody>
          <a:bodyPr wrap="square" rtlCol="0">
            <a:spAutoFit/>
          </a:bodyPr>
          <a:p>
            <a:pPr algn="ctr"/>
            <a:r>
              <a:rPr lang="en-US" sz="28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 BẢN TỪ 1973 - 1991</a:t>
            </a:r>
            <a:endParaRPr lang="en-US" sz="2800" b="1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15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8916">
                                            <p:txEl>
                                              <p:charRg st="15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5187</Words>
  <Application>WPS Presentation</Application>
  <PresentationFormat>On-screen Show (4:3)</PresentationFormat>
  <Paragraphs>130</Paragraphs>
  <Slides>19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SimSun</vt:lpstr>
      <vt:lpstr>Wingdings</vt:lpstr>
      <vt:lpstr>Tahoma</vt:lpstr>
      <vt:lpstr>Times New Roman</vt:lpstr>
      <vt:lpstr>VNI-Times</vt:lpstr>
      <vt:lpstr>Segoe Print</vt:lpstr>
      <vt:lpstr>Wingdings 3</vt:lpstr>
      <vt:lpstr>Microsoft YaHei</vt:lpstr>
      <vt:lpstr>Arial Unicode MS</vt:lpstr>
      <vt:lpstr>Calibri</vt:lpstr>
      <vt:lpstr>Berlin Sans FB Demi</vt:lpstr>
      <vt:lpstr>Arial Black</vt:lpstr>
      <vt:lpstr>Blends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</cp:lastModifiedBy>
  <cp:revision>3</cp:revision>
  <dcterms:created xsi:type="dcterms:W3CDTF">2010-10-08T05:04:00Z</dcterms:created>
  <dcterms:modified xsi:type="dcterms:W3CDTF">2021-10-03T18:43:18Z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46EFB1E2D8FD4866A48AAFD362A16590</vt:lpwstr>
  </property>
  <property fmtid="{D5CDD505-2E9C-101B-9397-08002B2CF9AE}" pid="3" name="KSOProductBuildVer">
    <vt:lpwstr>1033-11.2.0.10323</vt:lpwstr>
  </property>
</Properties>
</file>