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6" r:id="rId3"/>
    <p:sldId id="365" r:id="rId5"/>
    <p:sldId id="292" r:id="rId6"/>
    <p:sldId id="287" r:id="rId7"/>
    <p:sldId id="291" r:id="rId8"/>
    <p:sldId id="297" r:id="rId9"/>
    <p:sldId id="296" r:id="rId10"/>
    <p:sldId id="294" r:id="rId11"/>
    <p:sldId id="299" r:id="rId12"/>
    <p:sldId id="298" r:id="rId13"/>
    <p:sldId id="314" r:id="rId14"/>
    <p:sldId id="302" r:id="rId15"/>
    <p:sldId id="311" r:id="rId16"/>
    <p:sldId id="306" r:id="rId17"/>
    <p:sldId id="304" r:id="rId18"/>
    <p:sldId id="308" r:id="rId19"/>
    <p:sldId id="312" r:id="rId20"/>
    <p:sldId id="313" r:id="rId21"/>
    <p:sldId id="310" r:id="rId22"/>
    <p:sldId id="307" r:id="rId23"/>
    <p:sldId id="309" r:id="rId24"/>
    <p:sldId id="285" r:id="rId25"/>
    <p:sldId id="305" r:id="rId26"/>
    <p:sldId id="317" r:id="rId27"/>
    <p:sldId id="319" r:id="rId28"/>
    <p:sldId id="321" r:id="rId29"/>
    <p:sldId id="322" r:id="rId30"/>
    <p:sldId id="323" r:id="rId31"/>
    <p:sldId id="366" r:id="rId32"/>
    <p:sldId id="326" r:id="rId33"/>
    <p:sldId id="330" r:id="rId34"/>
    <p:sldId id="333" r:id="rId35"/>
    <p:sldId id="340" r:id="rId36"/>
    <p:sldId id="342" r:id="rId37"/>
    <p:sldId id="343" r:id="rId38"/>
    <p:sldId id="345" r:id="rId39"/>
    <p:sldId id="346" r:id="rId40"/>
    <p:sldId id="363" r:id="rId41"/>
    <p:sldId id="354" r:id="rId42"/>
    <p:sldId id="355" r:id="rId43"/>
    <p:sldId id="361" r:id="rId4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FF3300"/>
    <a:srgbClr val="009900"/>
    <a:srgbClr val="FEE8E6"/>
    <a:srgbClr val="800000"/>
    <a:srgbClr val="E8E6F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838"/>
    <p:restoredTop sz="94660"/>
  </p:normalViewPr>
  <p:slideViewPr>
    <p:cSldViewPr showGuides="1">
      <p:cViewPr varScale="1">
        <p:scale>
          <a:sx n="68" d="100"/>
          <a:sy n="68" d="100"/>
        </p:scale>
        <p:origin x="1392" y="72"/>
      </p:cViewPr>
      <p:guideLst>
        <p:guide orient="horz" pos="2188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87FEEF-6F9C-4EE0-B920-BB8D54B672D4}" type="datetimeFigureOut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AFB947-CACF-450F-BE08-741ECEBEFA3A}" type="slidenum">
              <a:rPr kumimoji="0" lang="vi-V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vi-VN" altLang="vi-VN" sz="1200" dirty="0"/>
            </a:fld>
            <a:endParaRPr lang="vi-VN" altLang="vi-VN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vi-VN" altLang="vi-VN" sz="1200" dirty="0"/>
            </a:fld>
            <a:endParaRPr lang="vi-VN" altLang="vi-VN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/>
            <a:endParaRPr lang="vi-VN" altLang="vi-VN" dirty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vi-VN" altLang="vi-VN" sz="1200" dirty="0"/>
            </a:fld>
            <a:endParaRPr lang="vi-VN" altLang="vi-VN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  <a:p>
            <a:pPr lvl="1"/>
            <a:r>
              <a:rPr lang="en-US" noProof="1"/>
              <a:t>Second level</a:t>
            </a:r>
            <a:endParaRPr lang="en-US" noProof="1"/>
          </a:p>
          <a:p>
            <a:pPr lvl="2"/>
            <a:r>
              <a:rPr lang="en-US" noProof="1"/>
              <a:t>Third level</a:t>
            </a:r>
            <a:endParaRPr lang="en-US" noProof="1"/>
          </a:p>
          <a:p>
            <a:pPr lvl="3"/>
            <a:r>
              <a:rPr lang="en-US" noProof="1"/>
              <a:t>Fourth level</a:t>
            </a:r>
            <a:endParaRPr lang="en-US" noProof="1"/>
          </a:p>
          <a:p>
            <a:pPr lvl="4"/>
            <a:r>
              <a:rPr lang="en-US" noProof="1"/>
              <a:t>Fifth level</a:t>
            </a:r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  <a:endParaRPr lang="en-US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  <a:endParaRPr lang="en-US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vi-VN" dirty="0"/>
              <a:t>Click to edit Master title style</a:t>
            </a:r>
            <a:endParaRPr lang="en-US" altLang="vi-VN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vi-VN" dirty="0"/>
              <a:t>Click to edit Master text styles</a:t>
            </a:r>
            <a:endParaRPr lang="en-US" altLang="vi-VN" dirty="0"/>
          </a:p>
          <a:p>
            <a:pPr lvl="1"/>
            <a:r>
              <a:rPr lang="en-US" altLang="vi-VN" dirty="0"/>
              <a:t>Second level</a:t>
            </a:r>
            <a:endParaRPr lang="en-US" altLang="vi-VN" dirty="0"/>
          </a:p>
          <a:p>
            <a:pPr lvl="2"/>
            <a:r>
              <a:rPr lang="en-US" altLang="vi-VN" dirty="0"/>
              <a:t>Third level</a:t>
            </a:r>
            <a:endParaRPr lang="en-US" altLang="vi-VN" dirty="0"/>
          </a:p>
          <a:p>
            <a:pPr lvl="3"/>
            <a:r>
              <a:rPr lang="en-US" altLang="vi-VN" dirty="0"/>
              <a:t>Fourth level</a:t>
            </a:r>
            <a:endParaRPr lang="en-US" altLang="vi-VN" dirty="0"/>
          </a:p>
          <a:p>
            <a:pPr lvl="4"/>
            <a:r>
              <a:rPr lang="en-US" altLang="vi-VN" dirty="0"/>
              <a:t>Fifth level</a:t>
            </a:r>
            <a:endParaRPr lang="en-US" altLang="vi-VN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 noProof="1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8B3AC3-FBB8-40E5-8363-7CD2573E64C1}" type="slidenum">
              <a:rPr kumimoji="0" lang="en-US" sz="1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1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microsoft.com/office/2007/relationships/media" Target="file:///C:\WINDOWS\Profiles\Ngo%20Minh%20Hai\My%20Documents\Tran%20Thi%20Nga\Bai%20giang%20vi%20tinh\CHU_01.MPG" TargetMode="External"/><Relationship Id="rId3" Type="http://schemas.openxmlformats.org/officeDocument/2006/relationships/video" Target="file:///C:\WINDOWS\Profiles\Ngo%20Minh%20Hai\My%20Documents\Tran%20Thi%20Nga\Bai%20giang%20vi%20tinh\CHU_01.MPG" TargetMode="Externa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slide" Target="slide21.xml"/><Relationship Id="rId2" Type="http://schemas.openxmlformats.org/officeDocument/2006/relationships/image" Target="../media/image52.jpeg"/><Relationship Id="rId1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slide" Target="slide2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slide" Target="slide23.xml"/><Relationship Id="rId3" Type="http://schemas.openxmlformats.org/officeDocument/2006/relationships/slide" Target="slide22.xml"/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0.png"/><Relationship Id="rId1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1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5.png"/><Relationship Id="rId2" Type="http://schemas.microsoft.com/office/2007/relationships/media" Target="file:///C:\WINDOWS\Profiles\Ngo%20Minh%20Hai\My%20Documents\Tran%20Thi%20Nga\Bai%20giang%20vi%20tinh\KTHAP01.MPG" TargetMode="External"/><Relationship Id="rId1" Type="http://schemas.openxmlformats.org/officeDocument/2006/relationships/video" Target="file:///C:\WINDOWS\Profiles\Ngo%20Minh%20Hai\My%20Documents\Tran%20Thi%20Nga\Bai%20giang%20vi%20tinh\KTHAP01.MPG" TargetMode="Externa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6.png"/><Relationship Id="rId2" Type="http://schemas.microsoft.com/office/2007/relationships/media" Target="file:///C:\WINDOWS\Profiles\Ngo%20Minh%20Hai\My%20Documents\Tran%20Thi%20Nga\Bai%20giang%20vi%20tinh\haidang.mpg" TargetMode="External"/><Relationship Id="rId1" Type="http://schemas.openxmlformats.org/officeDocument/2006/relationships/video" Target="file:///C:\WINDOWS\Profiles\Ngo%20Minh%20Hai\My%20Documents\Tran%20Thi%20Nga\Bai%20giang%20vi%20tinh\haidang.m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4" name="Group 14"/>
          <p:cNvGrpSpPr/>
          <p:nvPr/>
        </p:nvGrpSpPr>
        <p:grpSpPr>
          <a:xfrm>
            <a:off x="0" y="1155700"/>
            <a:ext cx="8996363" cy="5427663"/>
            <a:chOff x="28" y="169"/>
            <a:chExt cx="5712" cy="4097"/>
          </a:xfrm>
        </p:grpSpPr>
        <p:pic>
          <p:nvPicPr>
            <p:cNvPr id="3078" name="Picture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8" y="169"/>
              <a:ext cx="5712" cy="4097"/>
            </a:xfrm>
            <a:prstGeom prst="rect">
              <a:avLst/>
            </a:prstGeom>
            <a:noFill/>
            <a:ln w="952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3079" name="Text Box 12"/>
            <p:cNvSpPr txBox="1"/>
            <p:nvPr/>
          </p:nvSpPr>
          <p:spPr>
            <a:xfrm>
              <a:off x="1392" y="3984"/>
              <a:ext cx="2832" cy="27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1800" b="1" dirty="0"/>
                <a:t>Lược đồ Hy Lạp và Rô-ma</a:t>
              </a:r>
              <a:endParaRPr lang="en-US" altLang="vi-VN" sz="1800" b="1" dirty="0"/>
            </a:p>
          </p:txBody>
        </p:sp>
      </p:grpSp>
      <p:sp>
        <p:nvSpPr>
          <p:cNvPr id="2051" name="Rectang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0763"/>
          </a:xfrm>
          <a:blipFill>
            <a:blip r:embed="rId2"/>
          </a:blip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4.  CÁC QUỐC GIA CỔ ĐẠI PHƯƠNG TÂY -</a:t>
            </a:r>
            <a:r>
              <a:rPr lang="en-US" altLang="zh-CN" sz="30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br>
              <a:rPr lang="en-US" altLang="zh-CN" sz="30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altLang="vi-VN" sz="30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HI LẠP VÀ RÔ-MA</a:t>
            </a:r>
            <a:r>
              <a:rPr lang="en-US" altLang="zh-CN" sz="30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(2 tiết) </a:t>
            </a:r>
            <a:endParaRPr lang="en-US" altLang="zh-CN" sz="3000" b="1" dirty="0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298" name="Text Box 10"/>
          <p:cNvSpPr txBox="1"/>
          <p:nvPr/>
        </p:nvSpPr>
        <p:spPr>
          <a:xfrm rot="2440600">
            <a:off x="3406775" y="3536950"/>
            <a:ext cx="1524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3300"/>
                </a:solidFill>
              </a:rPr>
              <a:t>RÔ-MA</a:t>
            </a:r>
            <a:endParaRPr lang="en-US" altLang="vi-VN" sz="1800" b="1" dirty="0">
              <a:solidFill>
                <a:srgbClr val="FF3300"/>
              </a:solidFill>
            </a:endParaRPr>
          </a:p>
        </p:txBody>
      </p:sp>
      <p:sp>
        <p:nvSpPr>
          <p:cNvPr id="12299" name="Text Box 11"/>
          <p:cNvSpPr txBox="1"/>
          <p:nvPr/>
        </p:nvSpPr>
        <p:spPr>
          <a:xfrm>
            <a:off x="5029200" y="3962400"/>
            <a:ext cx="1676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FF3300"/>
                </a:solidFill>
              </a:rPr>
              <a:t>HY      LẠP </a:t>
            </a:r>
            <a:endParaRPr lang="en-US" altLang="vi-VN" sz="1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ldLvl="0" animBg="1"/>
      <p:bldP spid="12298" grpId="0"/>
      <p:bldP spid="122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14"/>
          <p:cNvGrpSpPr/>
          <p:nvPr/>
        </p:nvGrpSpPr>
        <p:grpSpPr>
          <a:xfrm>
            <a:off x="565150" y="152400"/>
            <a:ext cx="8012113" cy="6705600"/>
            <a:chOff x="-86" y="96"/>
            <a:chExt cx="5714" cy="5061"/>
          </a:xfrm>
        </p:grpSpPr>
        <p:pic>
          <p:nvPicPr>
            <p:cNvPr id="14340" name="Picture 2" descr="Pir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86" y="733"/>
              <a:ext cx="5714" cy="27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1" name="Text Box 3"/>
            <p:cNvSpPr txBox="1"/>
            <p:nvPr/>
          </p:nvSpPr>
          <p:spPr>
            <a:xfrm>
              <a:off x="76" y="441"/>
              <a:ext cx="1883" cy="30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None/>
              </a:pPr>
              <a:r>
                <a:rPr lang="en-US" altLang="vi-VN" sz="2000" b="1" dirty="0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Hải cảng Pi-rê (Hi Lạp</a:t>
              </a:r>
              <a:r>
                <a:rPr lang="en-US" altLang="vi-VN" sz="1800" b="1" dirty="0">
                  <a:solidFill>
                    <a:schemeClr val="tx2"/>
                  </a:solidFill>
                </a:rPr>
                <a:t>)</a:t>
              </a:r>
              <a:endParaRPr lang="en-US" altLang="vi-VN" sz="1800" b="1" dirty="0">
                <a:solidFill>
                  <a:schemeClr val="tx2"/>
                </a:solidFill>
                <a:ea typeface="Arial" panose="020B0604020202020204" pitchFamily="34" charset="0"/>
              </a:endParaRPr>
            </a:p>
          </p:txBody>
        </p:sp>
        <p:pic>
          <p:nvPicPr>
            <p:cNvPr id="14342" name="Picture 6" descr="ti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6" y="3517"/>
              <a:ext cx="2418" cy="162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3" name="Picture 7" descr="Dong tien La ma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8" y="3541"/>
              <a:ext cx="2340" cy="158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4" name="Text Box 8"/>
            <p:cNvSpPr txBox="1"/>
            <p:nvPr/>
          </p:nvSpPr>
          <p:spPr>
            <a:xfrm>
              <a:off x="761" y="4856"/>
              <a:ext cx="1680" cy="2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 tiền cổ Hy Lạp</a:t>
              </a:r>
              <a:endPara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345" name="Text Box 9"/>
            <p:cNvSpPr txBox="1"/>
            <p:nvPr/>
          </p:nvSpPr>
          <p:spPr>
            <a:xfrm>
              <a:off x="3211" y="4878"/>
              <a:ext cx="1680" cy="27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 tiền cổ Rô-ma</a:t>
              </a:r>
              <a:endParaRPr lang="en-US" altLang="vi-VN" sz="1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346" name="Text Box 11"/>
            <p:cNvSpPr txBox="1"/>
            <p:nvPr/>
          </p:nvSpPr>
          <p:spPr>
            <a:xfrm>
              <a:off x="1920" y="96"/>
              <a:ext cx="2640" cy="34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2400" b="1" dirty="0">
                  <a:solidFill>
                    <a:schemeClr val="tx2"/>
                  </a:solidFill>
                </a:rPr>
                <a:t>THƯƠNG NGHIỆP</a:t>
              </a:r>
              <a:endParaRPr lang="en-US" altLang="vi-VN" sz="24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1" name="Cloud Callout 10"/>
          <p:cNvSpPr/>
          <p:nvPr/>
        </p:nvSpPr>
        <p:spPr>
          <a:xfrm>
            <a:off x="1558925" y="981075"/>
            <a:ext cx="4813300" cy="1533525"/>
          </a:xfrm>
          <a:prstGeom prst="cloudCallout">
            <a:avLst>
              <a:gd name="adj1" fmla="val 320706"/>
              <a:gd name="adj2" fmla="val 7702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Những loại hàng hóa nào </a:t>
            </a:r>
            <a:r>
              <a:rPr lang="vi-VN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được đem trao đổi?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en-US" altLang="vi-VN" dirty="0"/>
          </a:p>
        </p:txBody>
      </p:sp>
      <p:pic>
        <p:nvPicPr>
          <p:cNvPr id="15363" name="Content Placeholder 3" descr="buôn ban nô lê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228600" y="292100"/>
            <a:ext cx="4343400" cy="3182938"/>
          </a:xfrm>
        </p:spPr>
      </p:pic>
      <p:pic>
        <p:nvPicPr>
          <p:cNvPr id="15364" name="Picture 4" descr="chợ nô lê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3475038"/>
            <a:ext cx="4343400" cy="347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5" name="Content Placeholder 3" descr="cảnh chợ nô lệ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9238"/>
            <a:ext cx="4532313" cy="322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4586288" y="3475038"/>
            <a:ext cx="4405313" cy="3382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NÔ LỆ LÀ MỘT LOẠI HÀNG HÓA QUAN TRỌNG </a:t>
            </a:r>
            <a:r>
              <a:rPr kumimoji="0" lang="vi-VN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NHẤ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 ĐEM LẠI NHIỀU LỢI NHUẬN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990600"/>
          </a:xfrm>
          <a:blipFill>
            <a:blip r:embed="rId1"/>
          </a:blipFill>
        </p:spPr>
        <p:txBody>
          <a:bodyPr vert="horz" wrap="square" lIns="91440" tIns="45720" rIns="91440" bIns="45720" anchor="ctr" anchorCtr="0"/>
          <a:p>
            <a:pPr marL="0" indent="0" algn="ctr">
              <a:buNone/>
            </a:pP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4  CÁC QUỐC GIA CỔ ĐẠI PHƯƠNG TÂY –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b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HI LẠP VÀ RÔ-MA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(2 tiết)</a:t>
            </a:r>
            <a:endParaRPr lang="vi-VN" altLang="vi-VN" sz="2400" dirty="0"/>
          </a:p>
        </p:txBody>
      </p:sp>
      <p:sp>
        <p:nvSpPr>
          <p:cNvPr id="7" name="Rectangle 6"/>
          <p:cNvSpPr/>
          <p:nvPr/>
        </p:nvSpPr>
        <p:spPr>
          <a:xfrm>
            <a:off x="457200" y="1490663"/>
            <a:ext cx="6629400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THỊ QUỐC ĐỊA TRUNG HẢI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057400"/>
            <a:ext cx="77216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Cơ sở hình thành: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Do đất đai phân tán, cư dân </a:t>
            </a:r>
            <a:r>
              <a:rPr lang="vi-VN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chủ yếu bằng nghề TCN và TN 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Wingdings" panose="05000000000000000000" pitchFamily="2" charset="2"/>
              </a:rPr>
              <a:t> Hình thành các thị quốc. 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sym typeface="Wingdings" panose="05000000000000000000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3200400"/>
            <a:ext cx="7683500" cy="930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vi-VN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Tổ chức của thị quốc: Là 1nước, trong nước thành thị là c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hủ yếu. Th</a:t>
            </a:r>
            <a:r>
              <a:rPr lang="vi-VN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ành thị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có lâu đài, phố xá, đền thờ, nhà hát, bến cảng), có một vùng đất đai xung quanh.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8938" y="4478338"/>
            <a:ext cx="8610600" cy="795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342900" lvl="0" indent="-342900" eaLnBrk="1" hangingPunct="1">
              <a:buChar char="-"/>
            </a:pPr>
            <a:endParaRPr lang="vi-VN" altLang="zh-CN" sz="24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eaLnBrk="1" hangingPunct="1">
              <a:buChar char="-"/>
            </a:pPr>
            <a:endParaRPr lang="vi-VN" altLang="zh-CN" sz="24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eaLnBrk="1" hangingPunct="1">
              <a:buNone/>
            </a:pPr>
            <a:r>
              <a:rPr lang="vi-VN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 Các giai cấp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  <a:endParaRPr lang="vi-VN" altLang="zh-CN" sz="24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eaLnBrk="1" hangingPunct="1">
              <a:buChar char="-"/>
            </a:pPr>
            <a:r>
              <a:rPr lang="vi-VN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Người bình dân (dân địa phương/kiều dân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):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được tự do sinh sống</a:t>
            </a: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 eaLnBrk="1" hangingPunct="1">
              <a:buChar char="-"/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Nô lệ: Chiếm số đông trong xã hội, l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lực lượng lao động chính nuôi sống xã hội, không có quyền, phụ thuộc v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sz="2400" dirty="0">
                <a:solidFill>
                  <a:schemeClr val="tx2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o chủ nô.</a:t>
            </a:r>
            <a:endParaRPr lang="vi-VN" altLang="x-none" sz="2400" dirty="0">
              <a:solidFill>
                <a:schemeClr val="tx2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 eaLnBrk="1" hangingPunct="1">
              <a:buChar char="-"/>
            </a:pPr>
            <a:endParaRPr lang="en-US" altLang="zh-CN" sz="24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4" name="Content Placeholder 3" descr="tượng pe-ri - clet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029200" y="458788"/>
            <a:ext cx="3375025" cy="5940425"/>
          </a:xfrm>
        </p:spPr>
      </p:pic>
      <p:sp>
        <p:nvSpPr>
          <p:cNvPr id="18435" name="Rectangle 2"/>
          <p:cNvSpPr/>
          <p:nvPr/>
        </p:nvSpPr>
        <p:spPr>
          <a:xfrm>
            <a:off x="381000" y="412750"/>
            <a:ext cx="4647565" cy="6033770"/>
          </a:xfrm>
          <a:prstGeom prst="rect">
            <a:avLst/>
          </a:prstGeom>
          <a:blipFill>
            <a:blip r:embed="rId2"/>
          </a:blip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-57150" algn="just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- Chủ nô: Vừa có quyền lực về  chính trị vừa gi</a:t>
            </a:r>
            <a:r>
              <a:rPr lang="en-US" alt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u có dựa trên sự bóc lột nô lệ.</a:t>
            </a:r>
            <a:endParaRPr lang="vi-VN" altLang="vi-VN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-57150" algn="just">
              <a:lnSpc>
                <a:spcPct val="115000"/>
              </a:lnSpc>
              <a:spcBef>
                <a:spcPct val="0"/>
              </a:spcBef>
              <a:buChar char="-"/>
            </a:pP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Thể chế dân chủ của thị quốc: Quyền lực không nằm trong tay vua m</a:t>
            </a:r>
            <a:r>
              <a:rPr lang="en-US" alt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nằm trong tay Đại hội công dân v</a:t>
            </a:r>
            <a:r>
              <a:rPr lang="en-US" alt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Hội đồng 500 (có vai trò như quốc hội, quyết định công việc), mọi công dân đều được phát biểu, biểu quyết những việc lớn của quốc gia.</a:t>
            </a:r>
            <a:endParaRPr lang="en-US" altLang="vi-VN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-57150" algn="just">
              <a:lnSpc>
                <a:spcPct val="115000"/>
              </a:lnSpc>
              <a:spcBef>
                <a:spcPct val="0"/>
              </a:spcBef>
              <a:buChar char="-"/>
            </a:pPr>
            <a:r>
              <a:rPr lang="en-US" altLang="vi-VN" sz="1800" dirty="0">
                <a:cs typeface="Calibri" panose="020F0502020204030204" pitchFamily="34" charset="0"/>
              </a:rPr>
              <a:t> </a:t>
            </a: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Nô lệ bị bóc lột, khinh rẻ nên thường phản kháng lại chủ nô.</a:t>
            </a:r>
            <a:endParaRPr lang="vi-VN" altLang="vi-VN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-57150" algn="just">
              <a:lnSpc>
                <a:spcPct val="115000"/>
              </a:lnSpc>
              <a:spcBef>
                <a:spcPct val="0"/>
              </a:spcBef>
              <a:buNone/>
            </a:pPr>
            <a:endParaRPr lang="vi-VN" altLang="vi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algn="just" eaLnBrk="1" hangingPunct="1"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2. THỊ QUỐC ĐỊA TRUNG HẢI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417638"/>
            <a:ext cx="7848600" cy="4403725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altLang="zh-CN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kumimoji="0" lang="en-US" altLang="zh-CN" sz="28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xưởng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buôn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thuyền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giầu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vừa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thế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lực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trị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quyền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28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bình</a:t>
            </a:r>
            <a:r>
              <a:rPr kumimoji="0" lang="en-US" altLang="zh-CN" sz="28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do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buôn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quyền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kumimoji="0" lang="en-US" altLang="zh-CN" sz="2800" b="0" i="0" u="sng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sng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lệ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mọi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lực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lượng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SX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nuôi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XH,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bất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vi-VN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cứ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quyền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sản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riêng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mỗi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charRg st="0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02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charRg st="102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charRg st="102" end="17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charRg st="102" end="1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76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charRg st="176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charRg st="176" end="29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charRg st="176" end="2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229600" cy="1371600"/>
          </a:xfrm>
        </p:spPr>
        <p:txBody>
          <a:bodyPr vert="horz" wrap="square" lIns="91440" tIns="45720" rIns="91440" bIns="45720" anchor="t" anchorCtr="0"/>
          <a:p>
            <a:pPr>
              <a:buNone/>
            </a:pPr>
            <a:r>
              <a:rPr lang="en-US" altLang="vi-V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Bản chất của nền </a:t>
            </a:r>
            <a:r>
              <a:rPr lang="vi-VN" altLang="vi-V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dân chủ</a:t>
            </a:r>
            <a:r>
              <a:rPr lang="en-US" altLang="vi-V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cổ đại ở Hi lạp v</a:t>
            </a:r>
            <a:r>
              <a:rPr lang="en-US" altLang="vi-VN" sz="280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vi-V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Rô-ma l</a:t>
            </a:r>
            <a:r>
              <a:rPr lang="en-US" altLang="vi-VN" sz="280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en-US" altLang="vi-V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nền </a:t>
            </a:r>
            <a:r>
              <a:rPr lang="vi-VN" altLang="vi-V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dân chủ</a:t>
            </a:r>
            <a:r>
              <a:rPr lang="en-US" altLang="vi-V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vi-V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 c</a:t>
            </a:r>
            <a:r>
              <a:rPr lang="en-US" altLang="vi-V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hủ nô, </a:t>
            </a:r>
            <a:r>
              <a:rPr lang="vi-VN" altLang="vi-V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dựa v</a:t>
            </a:r>
            <a:r>
              <a:rPr lang="vi-VN" altLang="vi-VN" sz="2800" dirty="0"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à</a:t>
            </a:r>
            <a:r>
              <a:rPr lang="vi-VN" altLang="vi-V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o sự bóc lột thậm tệ của chủ nô đối với nô lệ</a:t>
            </a:r>
            <a:r>
              <a:rPr lang="en-US" altLang="vi-VN" sz="2800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altLang="vi-VN" sz="2800" dirty="0"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089025" y="0"/>
            <a:ext cx="6629400" cy="29718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chất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nền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cổ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đại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tiến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so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chế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chuyên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chế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phương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1" i="1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Đông</a:t>
            </a:r>
            <a:r>
              <a:rPr kumimoji="0" lang="en-US" altLang="zh-CN" sz="2800" b="1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endParaRPr kumimoji="0" lang="en-US" altLang="zh-CN" sz="2800" b="1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4" name="AutoShape 6" descr="data:image/jpg;base64,/9j/4AAQSkZJRgABAQAAAQABAAD/2wCEAAkGBhQSERUUEhQWFRQWFxsaGRgYGBkfGBwaHBcXGBwXHBcaHSYfFxwjGhwfHy8gIycpLCwsGB8xNTAqNSYrLCkBCQoKDgwOGg8PGiwkHyUsLCwsLCwsLCwsLCwsLCwsLCwsLCwsLCksLCwsLCksLCwsLCwsLCkpLCwsLCwsLCkpLP/AABEIAJoA8AMBIgACEQEDEQH/xAAbAAACAwEBAQAAAAAAAAAAAAAEBQIDBgEHAP/EAEMQAAIBAgMEBwUFBgUEAwEAAAECAwARBBIhBTFBUQYTIjJhcYFykaGxwRQjQlLRB2KCkuHwFTOisvEkU2NzFkPCNP/EABgBAAMBAQAAAAAAAAAAAAAAAAABAgME/8QAIxEAAwEBAAICAgIDAAAAAAAAAAERAiESMQNBIlEygRNhcf/aAAwDAQACEQMRAD8A8uww7Xoauiw+eRwS2mWwBI3iqcP3h6/KicN/mv7K/UVzM7Q/BYYIxC31HEk8fGi8Rhg4AYXF7/A1VD3h5H4EUby/vnWd6ULDsqP8vxNB/Y1SYBRa6t8xT4pS+eP75PZf6U6JIGWGjNjRdn+I/SuLHrROyE0Ptn6UJjaPljsy+0PnWkC0kZNfUfOngrrycml0jItLcQO2o5/rTQ0qxp+8S3n8abJISDtnzoLYx+5/jf8A3Gi5G7Z86C2K33R/9j/7q42dy9BGLOie2v1qnFPp6irMYdF9tfrQuNPZ9RQgZNTpQoPal81/21ZDLQ2ftS+0v+2mxZIynSpR1RI+nrVsJqsk7CQK6BXEqYrVGBMLUwtQBq1aYjoWulale2vrVGFxIcHmDbdbxFvSlRxykytVstX5aD2rIyxkpbNcanh42pglSEi0HKtXbMmZ47vvzEXHHdSlZZBNlLXBaxH6UikmTi7wq/D/AOcfYH+6h4x2h50XAbTAnjGd/tVizWDVB2l8m/8AzRYO7zFBo4uNQd+gPhRGcAXOgB+tZlF5F6EnX72P+Mf6at+2LwufIE1AnM6EAjKWuSOakfOgaR0DWrtljRva+gqHGp7OPf8Aa+lJDYQw/v1pvax4e+lZ3Gmzj6fMV2Y9HJtdOHz+BpNtM2cHW9uXnT17Vm9r4tUfW+tx8BVMyO31oDZLfdt/7X+dExNoP740Hsk9mQf+V/mK5X9nanxBeIbQe2tCY+Tseoq/ENoPaX50PKCdAgccQTbyoQ2Cwz1T1msvtL/tplFGf+wP5hVy4Rdb4Ztd9iP1qhJMRM9EwmnK4CA78PJ6A/rUkwmGG9JV9GppoTy2L0NXrRv2fDfmced/qKugWJNY5wjc2ANvK40PjT8iP8ehdtrZsscOcqbHSw1IB5rwva1XQYB1iNgT1Z6sm34wgJuOQJt6VosDj0Uf5iu1rXuACeZF+dURiQHvx5e1ZV0F2B18bk63opXjxUyGFxDL1gU5g1o1zm4Ejas/kEBPIXHKhekGyxD1YUuBlVlLE3Jtcm25CT2su8Ai9PNn9HHhVBlVySS5DWvcEWvvsAdBzuTRGLwMjqFOGGRZFayuuZgoZdWOpbcfGilRA8c2ZQ1rX4eNEdIrYfBupUGSQBTpcgsb2HKwHvovHyyGRHEOiaKoXs5eAIBOoI+NA7WmjkAbE5kNgxQEXXQhSbi97Em1uI5U6RnPeGYfHvDEqKFZRck8S3G3HIN3jY01TAo+NHVG4SONgT+cgNmNuCi+nhXNr9XimiSACM9xb3CleGp4j6mmsscMK/8ATgF0+6YniQL2zX1NuNvCijeYZNR2h5imSqOIv6UvhPaFHIfGsWWgqMAbgB6VeslCIfGrs+m+pBhatU8w5igBIKuRjwFIaLyda+wLav5j5GudUxq7D4YgcNTrupIoIz6GnKRHQ+H6Uphw5NhcU8SGwHkK68ejk37I9SOdCYjZUbHtKD50zy0JtCTq0L2vYbvEm1acM4Z3aMYSRlXQC1vcD86WthU103knQneeNF4ycu5a2+3H+nKgIgxxDRg3XQDwOmtxw36VzPrOxLhXiYcoutwQd5JIAGt7X1qWx8QXTMwsd3gRffajukGFBg7BCgad3ViJCmrX03E+6gMOeqw4eS+tiba2Ukqo8tL+tNLga5Bmoo6I3t/fGs7H0jivqx9xp7sHEx4h2CNcIhdrA3AH1JsKcaJTLsLtT/qOpIO468iNacC9/Wh9ldED1hxOJJVrXEaNYC1r5iOJ0GUceJplBs9TM2QsEAu9x2S/KNufPTS3GkW5eAyTKSUDAldSPPjVskKneoPoKz+wcNIcVnUr1UquwIGpRXyg2PdzSEAeCmtEcQm7Mubfa4vYcbcqA1xxAz7MiO+NfcKGk2BD/wBu3kSKcIoNrcaxELTDaQUOx7R6wMdMoBJ05AURC7KOv/j8YHZMi+TGotsxx3Z3HgQDTd1qthSKoobC4gbpI281tQrpOdWjjf1/WtBk0oE4hS2UMCeV+PLzoAUNi2W2fDnTdYK1vLShn2hBrePLcgnsEG43G4O+tCRYXO6gswa5BDD3imJwTJ0eA3kD1q//AApRxoi2lERQ5rlmCKN5PyA40/CmPmKGgUc/fV0GHB3qbeNF43ZYMYkQkxsSpJsDfeCBwFdUDnWO+cNsp/ZFIgNw+FTzHl8KkB4/CpLH4j41KbHEcWXw+dXRTAfhHxqSRt+YfzGuS4rIcrSAXF9+lt1WqLgVBjlX8A99FrtpfyfEULDOh1aZD6j6iqMR0gw6blznwUfM2rVLRm/EcRbUDbo3PkBUdpwGSF1VbMbWBI5gndfhWWx3TZ//AK0C+J1+AsKS4vpDNILNIR4DQfCr/wCkGmdPs0DM6qZSrEcbAMq2Hibk+opNsvZZBWRZkEisyyiV8otkTcN7ASXXTitM44ZsQsARCkSxqUc5dLABmYnhmW4Gu8UmxidsdZlAQ2HG6FlzEniLa+pPGpRtPxNZL0ZRkyM79YxzFvwgFgxsp8zqdb0vTZcUmz0Rls+ILmM2dmXIXt3eWgseF9KYbZ2uWdup7WrBc3Zzm4y2O4rpcEUI+Pm/w2UElJYI1AAtp+EkW5ob38TSRWlxU8umhZGKsLMpsQeYrZ9BcOwhxDkERnq1zcCwZuzfwBuaSbGRp5kjVrvLIEBOveNrm/Lf6V7VtiKNMBPAgAjiw7hOYKqWV/aJF7+Naa6jD40lozuy9vk4YRXaSVpHRezpoAwUm9+7dt3Gitn7PEWCu4IaWRjLZjc5CQcv5ezofWqOjuE+ynCiQEGPCzTuf/LOyqATzEYA9DW1jxStB1jJo0ZYrbXKQSBbiSLepqIbJyc4eT4BpIlxRhuQVjSEX7alSZrW/LYHw1oHpf0mY4u8JURlI2Tsrdc0S3W+8a3Fq9B6HbIWCdw+XPBGOsbj1r9+37sa/djxJ50g/aJ0SWe2Iw6KZWszZHWzqRplj3lt2o361SX7I3+kXfs62jNJHJJIVyqQsegBzd5/MBbDzap4noyMTjXa/AFrcUjVEYeckxIvyjbnWQ2w82Hk6snI8OUZVtZXAU2BG/Xjxr0L7aJkmeABUxBHbY5fuwlsoG+5lZyeB1pf7H6UF21ekkEExjMgIHFRdQQBdf0tpQsXSrDs4UOLHidLH14eNYzp7HkxbWGhVLW7uigWBGmluFZ+M3IHpVLJD32HtsBD6qQw5ggj3isRNgpPt4RVLJA9+zawAJNiSQL303331qlhbCxdRh1Foxmv+KRwLFxxIubA+GlQlgbEIsQjMdlVerHZAYkZzmG7s8dTa/OsvbN0oo/sQ7c2k7QsVUiIMAXG65BGUsLg68qE6Gw5IHN75mJtyCjfbx+lOdobHE5iweFIXDxHM5NzYglbtzZjcgcfIUF0gggw5yxdgoO8dXL2vYtvI4EbtbVSROvSpJWte9D7RlyoGsSt9bC4GgI8NT8quXBSNuFvPSt5sQx/Z+qKgx2OnFiSoZieZJ+VaQ5E+mK2LtBWDo1hcaHW178t+/wqCtzX4GtH0h6OCAGeFQY8uWRbdoAnvX4DxHdOtIocLIe4cw0IObeCLg2/vUGsNZO1viaIq45fE1akicj6N/SpiKcfhY+41wyyDvIfVB+lRCKTDJ++PcaU7bC51tc9jiLfiPKmBxI4ov8AKRS3azgspUAdk3tfn41ePYtPgO47PpQMza1dKdD5Ujk2j2iAN1bGQXiDQxbQ2qEmKuKGVmZuyD6VSQmz1XD4xfscbpfKUQC++wIWx+PvrPzQRvi8Ikm53KsOBC6AH2jYUr2ji5IUWNXWRUANwpAILFgBcAjX51RisQcS6PDvivIx0GXXNpc9q1uFTOleXIeg4zbmaSdVAAjtGu7iMzEDh2Qq/wARrHYvaaQzAubrMhSVU1YIbdq269xcCitmYgmKRnP3jFnYHva2ANuVlrI7WOSclG136cCd6+m6llVlfJuejY/sn2bfGStleRIkYggAdo3RSQTe5BYAczrWsw20y0spxELRo1h1ZzXIUG5Y7jccBWd/ZTjmYYq51yxagAEjNJx41pNobYDOYC1+4hXg8srWRGXdlVQ0jAbwANxNPRPxwoxcv2iV5GuUbKzHQDJoND5Xt51rcDtFeobEspCBSQLWGRCToPQAelBYjCLNIAX+6W33SqBm35Qzcra2HM19j8V10pgACxQhWnJ7mXvJAOVyA7fui3GoymjXWk4ZPaWFITEyYmT7wYEyqi3UAzObBj+IgkEDxrMdEklxOLjjErZIyGLZj2YwRex4X7o9qvune1JMRK2IF/s8i9Wj7syob3I8W1HhblXOhmOMEL2W7YhgLjeqR63P7pY/6av0jPTetD7pukc0+ZQBIIwXPN5JVhiB9lST6U9xLp1TRhC0Q7EdiQGy2Bsw7xvp4WNJpdkPLJG4DLnkW5K7o4Fcs9jwLOoF+NqN2kVV8PGtlSIN1aX0uLAnmSN5J51FhpPJmU6R7AlEbBFkEIsTGSHyn8wtcraiugXQQSBcTiADCCciE2zld7NyQbvE+FF7R2guY2uCRv4XOlr8taI6S40R4BYEQx58ioozDeCXJB1tmN+Wo4Vb1zhmspOMJ6RbcUyRSO+bI9skdichBDHmbEC1rDSpbNlaW7RsRHJYFtcytmKtGL7mY28gtHYHBRdYYVQdTAoH7zMbAZm3nQE2+lSmx4EqrkJ17Ean8Q3EjTKBfU6CohpeiHb8UqxyiMs0YY59AjEpve4724fCsLthXdi5frl/Pp6+eta/pI6ySiORjIUXvGwjzXNzYWzG1rX0oHo9s6A42FHs8akyEA6XUEgHwzZb86rCI+TdD4NsyOWDNEBroL3Om5eda7ZUnZjHMyL/AKUcfKsB13Vy96EXGpUXAHIaaE862OEnywLJwSWNz7NwjH3EH0q2c+fZpcBtSyRMbFWOVvO9jfw1rHzbEyYh4hmKWLLlNiY2zOFvwKsrD/mnA7MJU/hnYf6R9ap/xIvjoR1bCGzIZCCA7O6ZkUngLnXmTUvpvnUTRl58I0L3KOF4Ay8b77qRT/C40le9GDbQCTN76W7WwShmCxKzgkXLEbuO/lrQeykxEbdiCO/5mG7+K9SR1DtocYTdZI7ciunxBpX0jidTH1rK7FW7q5QACNPHzrRQYl8v3mXN+7e3xpX0j6tlVpWC5L2ubGxtcWGp3UFJMx+Ik0YUlGzGuTmXffW/6U5ndZNIInP77Ehfdxqp9kTfuN5G3zq0SD4TYhO9kPhmptD0ZvbM2UDWy8fPnS1oZE70TeguPhUotoZeJX3igBvtPYcpS4fOBoLjX2b30B1pRJ0XkLGT7tTe+Ve6PDWmWH2u9rZrjxsaNi2jzA9P0oo4mINsYeRbyoMoUCO1xmtbgN537+VZ/KzMSbljqedelFopLBgNN2YfWihgord1SPIGhOA810Qfs/xowv2l5R2epBtxJVxZQOJYtbStBgsKY1+1Yk2dM8rLx62S6+8BcoHDL51UNiwkghcpBBFibaEEXU6Ur2nhJuqGHikaZ2di3YICclztwsSdL63peyv4m0xW2UhTrdLBQ5J5Fbg/xAWHn415/N0qkliaFiUMjPNPfQvm/AOS5Ao8hX22tpSqhgltnTqw2WxUZEygAjfpYnxrO7RSSVPtLurFmyEZu3ooF8u+1qM9Fp+KLtin7RiBGy3U3KoL6byFB1Kr48ADWy2HeDGdSYlc2sVjYmREClsqg2F82pN+NKv2XYYCaaU70isPN2sf9IPvpth9dtSm9lWM5jw/ylG/hrRr2Hxv8TUS4orHJNKbTMLCPMCUjFyim2jEt2mPOw4Crti7CDqzzd6VVSP8yxqQzOL7s7/BaQphhiGkc30bItuKjvADiWNh4WvW4wZ1zHy9ASAB4Wv8KldLbh4ttbFvHIVJBzAMBYbjcAkHcbcOFH7E6Q/a5epxjSZ2GWNw25gOypXcVNgDTTpfgkkaVioLi4W3E5+Hx8qz3RbZbri2kIuYFLqOb6hB79fSqy01BfJnWXR9t3pVJh45REqh2dRmOtvugDYcdRoaJ6JxdXCXkBEscbq1zcnPIHHqbfOs70mUP29bAo7J+LJu9/CmEnSKIhwJAWcqxudTlXKoBGlhfd40kuEvUZnOmUt5hblr799MP2c7LeXFEqOyI2BNtLuMoHnfX0rV4rotgYEjfGZ58RIwUIpIUGw7OUEZgL6knU1rl2oY3XCx4e2lyUTJEi2uCx0APC1zer+oSk7TyPa0LC7CAIo47/fratbitsJhYWjlRmLIBl006xF1PJQdfdSPFdFWmN+sc+1a3wqe0cCwXJI2dyFzML6gbt/gKX0R9j3EdIssLOYmb71GcA7lC2Mi/mBb3Xo/D7SGIkhkVusiRCb/APkLqFB5MCBpWW2ZJLAFaQXRcwFu91Zsre7RvStth9nIIFETLlY5sykWN7XJFrg2qEaOfQFi8IBPKdSS537hu3DgKX47bkUOhbM35V1P6Cl/SJcTNNNlYCLOcqg2JAsNTxoHCRNCP/5jf8wNzRA8izE9KJGNlHUr+YqS3y0oY4fDtq8mdjxLEGizt4fjjkXzWoNtPDP3sv8AEv8ASmkKnFwK/gmccrOCPca5/hk/Cf8AmQH5VamCwjbgv8LW+tXLsKL8DyL5PergqRSCZfxRnzDCvpesPfiRx7Q+tWf4TIO7iG/iANUvhsSN0kbea0BRficBHxw0qHmhFvde1BOhTuO9uTxn5i9aAyTgaxo3k1qpl2tIvegk9CDRRieHa5HeHu/Q0ywe01Pdax5bv+asG3Iz343HtIKCxM+ElPe6tudiPeN1If8AY+g2lbva/OqsdtGRrhY+sQ8Bl3ciCbis28rxarIkqeBv8N60XhdrKxGuVvH6GlB+RVitizS5myrHc6JcaC3w1+dMNm9GzKgjMS5lABdWA8Lm+houLG373v8A1ppg2IBseR8NNamwPZnxhcTgC9gMpsR2Lh7aBb6Ze9vB9KP2XF2MXisUrRWdS0Z4gRns677sQBRON264IcMCORGhH/NH7Cw0W0oSZiw6uYEotgDoSLnW4JuadofxHexNlquFjDoC8i5nFzoG1y+gtfmaXdK8HMoTq3yoQsMMKjttLuGp0CAak8lp1tHa0cJGa9rhFVdXdrXCKOAA1JrmCieSY4hwLBQkSEglB3me40LM1hpuA30/YJtdMvtfo7LhImnlImVAAYwSHI0zvmtYa624A0Us8TIkkSqsUiggEG+4ggkfjBuL0dt/ad45c12JYx24kPE2gHmKzEWGkwuFw+HktmXPIy8ixBC38BceZNCSQa29LoDtXZFpUfDktDIQjByWdeZJ/EON6+i6LosqOwGVWDEjQ6a28bmw9aJOKBUFTYZ1IJ4a2IPyo7aOF62MqjAG4N+Btra43UyPZxD1+0MCnGONpG8xf6gUZ046QshESucoFzY21uBpSfYs7R4tpnJXq8OQSwAOsnx5XHOknSfFlipJuxLfSqE/ZtMdjYoReSQKeV+1/KNazsm01nfOgKi2UZt5I4+F7/CrI+h0WXtu7Od7X+hoP/Dvs7MgOYdkgkc13EcqUhnaPIgWQG2ax+B0ZfUUbsfBCJ73IU7lO8Aak+VtKA2TLYkZhpY6WsRusb6n+lHbZ2kI4swW7tpkBuQvFmNtNBuqCkJBNiluWjVrkns+JvwNRbbhXvwuPL+oqxOksXFXU+homLbcLbpAPauPnWkF5AidJIjvLL5j9Kt+14eTeYz52+tGHqpPyP8AymqJdhwnfGB5EiiDoOdjYdtyL/Cf0NcHR2L8JdfI1GToxEe6XXyNQXYcq9yc+t/1NMkIOyHHcnbybWqXw2JG6RG8x/SpdTi13Mj+6/xFUvj8SvegzeV/penApLr8So7USt7J/rVLbbYd+CQeX/FTHSQDvxOv9+IFWR9JYSd7L5j9KmFrREdIU4h18xXDtCBxditv3lt8SKtm2ymZdzIRvtzNtx5V9JtRI8qsqtG3qo14C2lQXWcwWDwz5rLGfIj6Gg9p9GQReHePw3vfyPOjdm7NwzgvEDlYniR8Ks/wNb3VnU0yTLYPaTRnK9yBp4j++VP3x33QC65hv8NaF2z0dZQ0gbPrdudufjQmwcPK8hjRGcDU2/DwzE7gKNKrhXx68ddJ46S0ShjdjfXhc7/j8q3f7OY0jglGb/qC2ZoyCCgtZTY7xqSSN1ZuPoxFJKoaeNihuY0e501tfcfStwMOkxVmALAEZra2JFxccxofM1OVwNtWCnHtIs8eKWNHQlY0Elw6oTZpMu4FtWvvtatnIVRSQQVAOo3WW+unhS/auyWmPVuoMUgIdw3aS1mBAI1OYW9a8l25jpsBjJcPFKSiWFrdkgqDbLw320ql+gbqpq9gY8TzO5cWiYm552IVgDvIBNvSle1drddLLPbLGGEaBiM3ZXUnx4+ZpJgsJFLd8pSx7WVmAvvuDypPtHaYSQ9SzFeJexueY03edNIhsbS4olGWwy9bcE8t+nrTHoztK2ZCNGbTwNgKysu2GZQWsT7vgK5htslQRlsp/KbH0NUiWxz0s2kytkZlLqbdlbWG8q19+tj6UikxzSgJbXhrYe87qf7G2JBiszPJI7g7iwvl0sb2uSNxqeL6BXP3Uno3604JsctjMZGe3HmHs/VaXYrbCtLmkHVZlAN911v7rg29K2CufzfCs90vYGNSbEq+bXiqhswuRxzUakIQPhNopCwLOup7IFmkv4W+tPsBODdi6MzcmvZRfKuupOpJPNjWdx2EAjicYZgthnXk3O99xUixHjQGDwavEMyyRygkFst1YXuL8jbT0rNQum3mhVu8qt5gUvn2BA34LeySKz+JwE+HTrEkLIN5Rjp5qd1VYTpdIp+8s48rH0I+taJfomjWfojH/wDW7L56/EWNCT7IxcIvHIXA/KTf+U/StHBiA6K66qwBH9/CrQ1FAxSdJZ10LA24Mo/oaLw/Sx/xRg+yT/WmnSXZSyRNLa0iLe44gbweenGsXh8SyMHQlSDoapdE+Gsj6VId6OPcaKi6RQH8eX2gRROEyYiFJGRDmXXQb9x+NUzdHMO29CPJiKXB9C4cYjDR1b+IV2TZsb96ND/CPmKUP0Li/A7L5gH9KgvReZP8uYe9h+opRFUU9JoOpmKqCitlseFrG9vWlBxljzXXT0rUbQ2RiHjImGcAaNmBsBrbnWMx2EKMRWc7DT6po+jUsk5yI+TIua43Wvaxt5/CtE+FxSjR1b3fUUP+zrYpMDvdVaRra3zZRusOWpN/DwpziXMM3UdVJI+XMXXLltxIvwHiRVeiV0UNisSNGizAixsPT8JrU7I2QmGwuaYdpxmdSfPKrcwBw5k1mJemQwuMZJojlQ2B/ELaZrbmF7+6jtv7eWdBZw1yCCu4g7vfu86AdTFPSyOOVXkhQRvFZgyaXHHQaaWozY+0nxGAl1Ocxm5Xfcd7Txt8aQ4ia2cE6ZLH4mvuiO0GjiKp3mci37thcnkPGkFfGazYX7QOrwwhd88oBAkkbKQNwGUi7WHMmsvtxIWlfE4hyc50VSLtYAaAa7hvNq7tvpPFGvVRhZX4k2aMe/vn4edYktVQVG2P2yZBkRRHENyD5s29jSoi+tdzV8F7N7+lAMli0KkK3AAVTejdp6tcXtagaSFpRjTo/tk4adZN43MOanf616qgVrMNxAIPga8YRSTYak169shicPFfvZBfwtparRH2KPt+Ij7w/nX6iubSK4mPLIuVhuZG0HgQd40FbDMbb6R7YhUE2A9wrVJP2ZO56mZmPpd2Skr+BGQg79x1NcPSKEA2LHwA/WkXSJAMQbDgPlQuGQEi4Fc7yjZMZbQ6UO6tHECisLNxZvDTdVmxtiPMRm+7Xmd59kfrTXZsChbhQD4AUTejynoGqPYIQiqiiyqLAeFWKtUYdjkGvCpzOQjEE3sdaoEKulW1VSJoQbySCxt+FeN/E7gKx2GgLsqICWJsB/e6qM5NyTckm5PnWq6FILym2oAAPHU661chL6fJBjMOmUBso3AAMN9V/wDyqaPvxqfMFTWtzHnVqDMDm189aVHDNQdNEPejYeRB/SmUHSaA/iYHguU5j4ADeaVdIsGi6hFB8FFW/s7QHESEi5EWh4i72NuVJyAM9sbbOHQM2GlZW3klQNRusLn30kwW2MPOHyxiM2uwsMxH7p4086UuTG9yTYmvNMMbTLbTtVL9l+0btmMR6yFrNHlJ/ejJA3brjmLX1vqNWz9J8rB2sLdYjk7rKQ6t4A6aVn0bsL7Eo9Lobe+uYw6DzP8AsFAhL0h2mMUzuxBa9w2nC+nlSjCbVaNCtr63XwP1qjGLZzaqKAbCsRtF3vc6HgK+O0G6vq17K8QN7e0d58t1DGuigCNcrprlMRIGvhu31Gu0AHF7qDv01FBmM33VZhjrTrYA1kPEL+tR6Nn+WaLtjkJMjODZTfdXp0e0sOkamMO66gC3bLc7DQCvLVc5r3N71suj8zZRqd/M86tGL4z/2Q=="/>
          <p:cNvSpPr>
            <a:spLocks noChangeAspect="1"/>
          </p:cNvSpPr>
          <p:nvPr/>
        </p:nvSpPr>
        <p:spPr>
          <a:xfrm>
            <a:off x="117475" y="-608012"/>
            <a:ext cx="1943100" cy="12477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1800" dirty="0"/>
          </a:p>
        </p:txBody>
      </p:sp>
      <p:sp>
        <p:nvSpPr>
          <p:cNvPr id="20485" name="AutoShape 8" descr="data:image/jpg;base64,/9j/4AAQSkZJRgABAQAAAQABAAD/2wCEAAkGBhQSERUUEhQWFRQWFxsaGRgYGBkfGBwaHBcXGBwXHBcaHSYfFxwjGhwfHy8gIycpLCwsGB8xNTAqNSYrLCkBCQoKDgwOGg8PGiwkHyUsLCwsLCwsLCwsLCwsLCwsLCwsLCwsLCksLCwsLCksLCwsLCwsLCkpLCwsLCwsLCkpLP/AABEIAJoA8AMBIgACEQEDEQH/xAAbAAACAwEBAQAAAAAAAAAAAAAEBQIDBgEHAP/EAEMQAAIBAgMEBwUFBgUEAwEAAAECAwARBBIhBTFBUQYTIjJhcYFykaGxwRQjQlLRB2KCkuHwFTOisvEkU2NzFkPCNP/EABgBAAMBAQAAAAAAAAAAAAAAAAABAgME/8QAIxEAAwEBAAICAgIDAAAAAAAAAAERAiESMQNBIlEygRNhcf/aAAwDAQACEQMRAD8A8uww7Xoauiw+eRwS2mWwBI3iqcP3h6/KicN/mv7K/UVzM7Q/BYYIxC31HEk8fGi8Rhg4AYXF7/A1VD3h5H4EUby/vnWd6ULDsqP8vxNB/Y1SYBRa6t8xT4pS+eP75PZf6U6JIGWGjNjRdn+I/SuLHrROyE0Ptn6UJjaPljsy+0PnWkC0kZNfUfOngrrycml0jItLcQO2o5/rTQ0qxp+8S3n8abJISDtnzoLYx+5/jf8A3Gi5G7Z86C2K33R/9j/7q42dy9BGLOie2v1qnFPp6irMYdF9tfrQuNPZ9RQgZNTpQoPal81/21ZDLQ2ftS+0v+2mxZIynSpR1RI+nrVsJqsk7CQK6BXEqYrVGBMLUwtQBq1aYjoWulale2vrVGFxIcHmDbdbxFvSlRxykytVstX5aD2rIyxkpbNcanh42pglSEi0HKtXbMmZ47vvzEXHHdSlZZBNlLXBaxH6UikmTi7wq/D/AOcfYH+6h4x2h50XAbTAnjGd/tVizWDVB2l8m/8AzRYO7zFBo4uNQd+gPhRGcAXOgB+tZlF5F6EnX72P+Mf6at+2LwufIE1AnM6EAjKWuSOakfOgaR0DWrtljRva+gqHGp7OPf8Aa+lJDYQw/v1pvax4e+lZ3Gmzj6fMV2Y9HJtdOHz+BpNtM2cHW9uXnT17Vm9r4tUfW+tx8BVMyO31oDZLfdt/7X+dExNoP740Hsk9mQf+V/mK5X9nanxBeIbQe2tCY+Tseoq/ENoPaX50PKCdAgccQTbyoQ2Cwz1T1msvtL/tplFGf+wP5hVy4Rdb4Ztd9iP1qhJMRM9EwmnK4CA78PJ6A/rUkwmGG9JV9GppoTy2L0NXrRv2fDfmced/qKugWJNY5wjc2ANvK40PjT8iP8ehdtrZsscOcqbHSw1IB5rwva1XQYB1iNgT1Z6sm34wgJuOQJt6VosDj0Uf5iu1rXuACeZF+dURiQHvx5e1ZV0F2B18bk63opXjxUyGFxDL1gU5g1o1zm4Ejas/kEBPIXHKhekGyxD1YUuBlVlLE3Jtcm25CT2su8Ai9PNn9HHhVBlVySS5DWvcEWvvsAdBzuTRGLwMjqFOGGRZFayuuZgoZdWOpbcfGilRA8c2ZQ1rX4eNEdIrYfBupUGSQBTpcgsb2HKwHvovHyyGRHEOiaKoXs5eAIBOoI+NA7WmjkAbE5kNgxQEXXQhSbi97Em1uI5U6RnPeGYfHvDEqKFZRck8S3G3HIN3jY01TAo+NHVG4SONgT+cgNmNuCi+nhXNr9XimiSACM9xb3CleGp4j6mmsscMK/8ATgF0+6YniQL2zX1NuNvCijeYZNR2h5imSqOIv6UvhPaFHIfGsWWgqMAbgB6VeslCIfGrs+m+pBhatU8w5igBIKuRjwFIaLyda+wLav5j5GudUxq7D4YgcNTrupIoIz6GnKRHQ+H6Uphw5NhcU8SGwHkK68ejk37I9SOdCYjZUbHtKD50zy0JtCTq0L2vYbvEm1acM4Z3aMYSRlXQC1vcD86WthU103knQneeNF4ycu5a2+3H+nKgIgxxDRg3XQDwOmtxw36VzPrOxLhXiYcoutwQd5JIAGt7X1qWx8QXTMwsd3gRffajukGFBg7BCgad3ViJCmrX03E+6gMOeqw4eS+tiba2Ukqo8tL+tNLga5Bmoo6I3t/fGs7H0jivqx9xp7sHEx4h2CNcIhdrA3AH1JsKcaJTLsLtT/qOpIO468iNacC9/Wh9ldED1hxOJJVrXEaNYC1r5iOJ0GUceJplBs9TM2QsEAu9x2S/KNufPTS3GkW5eAyTKSUDAldSPPjVskKneoPoKz+wcNIcVnUr1UquwIGpRXyg2PdzSEAeCmtEcQm7Mubfa4vYcbcqA1xxAz7MiO+NfcKGk2BD/wBu3kSKcIoNrcaxELTDaQUOx7R6wMdMoBJ05AURC7KOv/j8YHZMi+TGotsxx3Z3HgQDTd1qthSKoobC4gbpI281tQrpOdWjjf1/WtBk0oE4hS2UMCeV+PLzoAUNi2W2fDnTdYK1vLShn2hBrePLcgnsEG43G4O+tCRYXO6gswa5BDD3imJwTJ0eA3kD1q//AApRxoi2lERQ5rlmCKN5PyA40/CmPmKGgUc/fV0GHB3qbeNF43ZYMYkQkxsSpJsDfeCBwFdUDnWO+cNsp/ZFIgNw+FTzHl8KkB4/CpLH4j41KbHEcWXw+dXRTAfhHxqSRt+YfzGuS4rIcrSAXF9+lt1WqLgVBjlX8A99FrtpfyfEULDOh1aZD6j6iqMR0gw6blznwUfM2rVLRm/EcRbUDbo3PkBUdpwGSF1VbMbWBI5gndfhWWx3TZ//AK0C+J1+AsKS4vpDNILNIR4DQfCr/wCkGmdPs0DM6qZSrEcbAMq2Hibk+opNsvZZBWRZkEisyyiV8otkTcN7ASXXTitM44ZsQsARCkSxqUc5dLABmYnhmW4Gu8UmxidsdZlAQ2HG6FlzEniLa+pPGpRtPxNZL0ZRkyM79YxzFvwgFgxsp8zqdb0vTZcUmz0Rls+ILmM2dmXIXt3eWgseF9KYbZ2uWdup7WrBc3Zzm4y2O4rpcEUI+Pm/w2UElJYI1AAtp+EkW5ob38TSRWlxU8umhZGKsLMpsQeYrZ9BcOwhxDkERnq1zcCwZuzfwBuaSbGRp5kjVrvLIEBOveNrm/Lf6V7VtiKNMBPAgAjiw7hOYKqWV/aJF7+Naa6jD40lozuy9vk4YRXaSVpHRezpoAwUm9+7dt3Gitn7PEWCu4IaWRjLZjc5CQcv5ezofWqOjuE+ynCiQEGPCzTuf/LOyqATzEYA9DW1jxStB1jJo0ZYrbXKQSBbiSLepqIbJyc4eT4BpIlxRhuQVjSEX7alSZrW/LYHw1oHpf0mY4u8JURlI2Tsrdc0S3W+8a3Fq9B6HbIWCdw+XPBGOsbj1r9+37sa/djxJ50g/aJ0SWe2Iw6KZWszZHWzqRplj3lt2o361SX7I3+kXfs62jNJHJJIVyqQsegBzd5/MBbDzap4noyMTjXa/AFrcUjVEYeckxIvyjbnWQ2w82Hk6snI8OUZVtZXAU2BG/Xjxr0L7aJkmeABUxBHbY5fuwlsoG+5lZyeB1pf7H6UF21ekkEExjMgIHFRdQQBdf0tpQsXSrDs4UOLHidLH14eNYzp7HkxbWGhVLW7uigWBGmluFZ+M3IHpVLJD32HtsBD6qQw5ggj3isRNgpPt4RVLJA9+zawAJNiSQL303331qlhbCxdRh1Foxmv+KRwLFxxIubA+GlQlgbEIsQjMdlVerHZAYkZzmG7s8dTa/OsvbN0oo/sQ7c2k7QsVUiIMAXG65BGUsLg68qE6Gw5IHN75mJtyCjfbx+lOdobHE5iweFIXDxHM5NzYglbtzZjcgcfIUF0gggw5yxdgoO8dXL2vYtvI4EbtbVSROvSpJWte9D7RlyoGsSt9bC4GgI8NT8quXBSNuFvPSt5sQx/Z+qKgx2OnFiSoZieZJ+VaQ5E+mK2LtBWDo1hcaHW178t+/wqCtzX4GtH0h6OCAGeFQY8uWRbdoAnvX4DxHdOtIocLIe4cw0IObeCLg2/vUGsNZO1viaIq45fE1akicj6N/SpiKcfhY+41wyyDvIfVB+lRCKTDJ++PcaU7bC51tc9jiLfiPKmBxI4ov8AKRS3azgspUAdk3tfn41ePYtPgO47PpQMza1dKdD5Ujk2j2iAN1bGQXiDQxbQ2qEmKuKGVmZuyD6VSQmz1XD4xfscbpfKUQC++wIWx+PvrPzQRvi8Ikm53KsOBC6AH2jYUr2ji5IUWNXWRUANwpAILFgBcAjX51RisQcS6PDvivIx0GXXNpc9q1uFTOleXIeg4zbmaSdVAAjtGu7iMzEDh2Qq/wARrHYvaaQzAubrMhSVU1YIbdq269xcCitmYgmKRnP3jFnYHva2ANuVlrI7WOSclG136cCd6+m6llVlfJuejY/sn2bfGStleRIkYggAdo3RSQTe5BYAczrWsw20y0spxELRo1h1ZzXIUG5Y7jccBWd/ZTjmYYq51yxagAEjNJx41pNobYDOYC1+4hXg8srWRGXdlVQ0jAbwANxNPRPxwoxcv2iV5GuUbKzHQDJoND5Xt51rcDtFeobEspCBSQLWGRCToPQAelBYjCLNIAX+6W33SqBm35Qzcra2HM19j8V10pgACxQhWnJ7mXvJAOVyA7fui3GoymjXWk4ZPaWFITEyYmT7wYEyqi3UAzObBj+IgkEDxrMdEklxOLjjErZIyGLZj2YwRex4X7o9qvune1JMRK2IF/s8i9Wj7syob3I8W1HhblXOhmOMEL2W7YhgLjeqR63P7pY/6av0jPTetD7pukc0+ZQBIIwXPN5JVhiB9lST6U9xLp1TRhC0Q7EdiQGy2Bsw7xvp4WNJpdkPLJG4DLnkW5K7o4Fcs9jwLOoF+NqN2kVV8PGtlSIN1aX0uLAnmSN5J51FhpPJmU6R7AlEbBFkEIsTGSHyn8wtcraiugXQQSBcTiADCCciE2zld7NyQbvE+FF7R2guY2uCRv4XOlr8taI6S40R4BYEQx58ioozDeCXJB1tmN+Wo4Vb1zhmspOMJ6RbcUyRSO+bI9skdichBDHmbEC1rDSpbNlaW7RsRHJYFtcytmKtGL7mY28gtHYHBRdYYVQdTAoH7zMbAZm3nQE2+lSmx4EqrkJ17Ean8Q3EjTKBfU6CohpeiHb8UqxyiMs0YY59AjEpve4724fCsLthXdi5frl/Pp6+eta/pI6ySiORjIUXvGwjzXNzYWzG1rX0oHo9s6A42FHs8akyEA6XUEgHwzZb86rCI+TdD4NsyOWDNEBroL3Om5eda7ZUnZjHMyL/AKUcfKsB13Vy96EXGpUXAHIaaE862OEnywLJwSWNz7NwjH3EH0q2c+fZpcBtSyRMbFWOVvO9jfw1rHzbEyYh4hmKWLLlNiY2zOFvwKsrD/mnA7MJU/hnYf6R9ap/xIvjoR1bCGzIZCCA7O6ZkUngLnXmTUvpvnUTRl58I0L3KOF4Ay8b77qRT/C40le9GDbQCTN76W7WwShmCxKzgkXLEbuO/lrQeykxEbdiCO/5mG7+K9SR1DtocYTdZI7ciunxBpX0jidTH1rK7FW7q5QACNPHzrRQYl8v3mXN+7e3xpX0j6tlVpWC5L2ubGxtcWGp3UFJMx+Ik0YUlGzGuTmXffW/6U5ndZNIInP77Ehfdxqp9kTfuN5G3zq0SD4TYhO9kPhmptD0ZvbM2UDWy8fPnS1oZE70TeguPhUotoZeJX3igBvtPYcpS4fOBoLjX2b30B1pRJ0XkLGT7tTe+Ve6PDWmWH2u9rZrjxsaNi2jzA9P0oo4mINsYeRbyoMoUCO1xmtbgN537+VZ/KzMSbljqedelFopLBgNN2YfWihgord1SPIGhOA810Qfs/xowv2l5R2epBtxJVxZQOJYtbStBgsKY1+1Yk2dM8rLx62S6+8BcoHDL51UNiwkghcpBBFibaEEXU6Ur2nhJuqGHikaZ2di3YICclztwsSdL63peyv4m0xW2UhTrdLBQ5J5Fbg/xAWHn415/N0qkliaFiUMjPNPfQvm/AOS5Ao8hX22tpSqhgltnTqw2WxUZEygAjfpYnxrO7RSSVPtLurFmyEZu3ooF8u+1qM9Fp+KLtin7RiBGy3U3KoL6byFB1Kr48ADWy2HeDGdSYlc2sVjYmREClsqg2F82pN+NKv2XYYCaaU70isPN2sf9IPvpth9dtSm9lWM5jw/ylG/hrRr2Hxv8TUS4orHJNKbTMLCPMCUjFyim2jEt2mPOw4Crti7CDqzzd6VVSP8yxqQzOL7s7/BaQphhiGkc30bItuKjvADiWNh4WvW4wZ1zHy9ASAB4Wv8KldLbh4ttbFvHIVJBzAMBYbjcAkHcbcOFH7E6Q/a5epxjSZ2GWNw25gOypXcVNgDTTpfgkkaVioLi4W3E5+Hx8qz3RbZbri2kIuYFLqOb6hB79fSqy01BfJnWXR9t3pVJh45REqh2dRmOtvugDYcdRoaJ6JxdXCXkBEscbq1zcnPIHHqbfOs70mUP29bAo7J+LJu9/CmEnSKIhwJAWcqxudTlXKoBGlhfd40kuEvUZnOmUt5hblr799MP2c7LeXFEqOyI2BNtLuMoHnfX0rV4rotgYEjfGZ58RIwUIpIUGw7OUEZgL6knU1rl2oY3XCx4e2lyUTJEi2uCx0APC1zer+oSk7TyPa0LC7CAIo47/fratbitsJhYWjlRmLIBl006xF1PJQdfdSPFdFWmN+sc+1a3wqe0cCwXJI2dyFzML6gbt/gKX0R9j3EdIssLOYmb71GcA7lC2Mi/mBb3Xo/D7SGIkhkVusiRCb/APkLqFB5MCBpWW2ZJLAFaQXRcwFu91Zsre7RvStth9nIIFETLlY5sykWN7XJFrg2qEaOfQFi8IBPKdSS537hu3DgKX47bkUOhbM35V1P6Cl/SJcTNNNlYCLOcqg2JAsNTxoHCRNCP/5jf8wNzRA8izE9KJGNlHUr+YqS3y0oY4fDtq8mdjxLEGizt4fjjkXzWoNtPDP3sv8AEv8ASmkKnFwK/gmccrOCPca5/hk/Cf8AmQH5VamCwjbgv8LW+tXLsKL8DyL5PergqRSCZfxRnzDCvpesPfiRx7Q+tWf4TIO7iG/iANUvhsSN0kbea0BRficBHxw0qHmhFvde1BOhTuO9uTxn5i9aAyTgaxo3k1qpl2tIvegk9CDRRieHa5HeHu/Q0ywe01Pdax5bv+asG3Iz343HtIKCxM+ElPe6tudiPeN1If8AY+g2lbva/OqsdtGRrhY+sQ8Bl3ciCbis28rxarIkqeBv8N60XhdrKxGuVvH6GlB+RVitizS5myrHc6JcaC3w1+dMNm9GzKgjMS5lABdWA8Lm+houLG373v8A1ppg2IBseR8NNamwPZnxhcTgC9gMpsR2Lh7aBb6Ze9vB9KP2XF2MXisUrRWdS0Z4gRns677sQBRON264IcMCORGhH/NH7Cw0W0oSZiw6uYEotgDoSLnW4JuadofxHexNlquFjDoC8i5nFzoG1y+gtfmaXdK8HMoTq3yoQsMMKjttLuGp0CAak8lp1tHa0cJGa9rhFVdXdrXCKOAA1JrmCieSY4hwLBQkSEglB3me40LM1hpuA30/YJtdMvtfo7LhImnlImVAAYwSHI0zvmtYa624A0Us8TIkkSqsUiggEG+4ggkfjBuL0dt/ad45c12JYx24kPE2gHmKzEWGkwuFw+HktmXPIy8ixBC38BceZNCSQa29LoDtXZFpUfDktDIQjByWdeZJ/EON6+i6LosqOwGVWDEjQ6a28bmw9aJOKBUFTYZ1IJ4a2IPyo7aOF62MqjAG4N+Btra43UyPZxD1+0MCnGONpG8xf6gUZ046QshESucoFzY21uBpSfYs7R4tpnJXq8OQSwAOsnx5XHOknSfFlipJuxLfSqE/ZtMdjYoReSQKeV+1/KNazsm01nfOgKi2UZt5I4+F7/CrI+h0WXtu7Od7X+hoP/Dvs7MgOYdkgkc13EcqUhnaPIgWQG2ax+B0ZfUUbsfBCJ73IU7lO8Aak+VtKA2TLYkZhpY6WsRusb6n+lHbZ2kI4swW7tpkBuQvFmNtNBuqCkJBNiluWjVrkns+JvwNRbbhXvwuPL+oqxOksXFXU+homLbcLbpAPauPnWkF5AidJIjvLL5j9Kt+14eTeYz52+tGHqpPyP8AymqJdhwnfGB5EiiDoOdjYdtyL/Cf0NcHR2L8JdfI1GToxEe6XXyNQXYcq9yc+t/1NMkIOyHHcnbybWqXw2JG6RG8x/SpdTi13Mj+6/xFUvj8SvegzeV/penApLr8So7USt7J/rVLbbYd+CQeX/FTHSQDvxOv9+IFWR9JYSd7L5j9KmFrREdIU4h18xXDtCBxditv3lt8SKtm2ymZdzIRvtzNtx5V9JtRI8qsqtG3qo14C2lQXWcwWDwz5rLGfIj6Gg9p9GQReHePw3vfyPOjdm7NwzgvEDlYniR8Ks/wNb3VnU0yTLYPaTRnK9yBp4j++VP3x33QC65hv8NaF2z0dZQ0gbPrdudufjQmwcPK8hjRGcDU2/DwzE7gKNKrhXx68ddJ46S0ShjdjfXhc7/j8q3f7OY0jglGb/qC2ZoyCCgtZTY7xqSSN1ZuPoxFJKoaeNihuY0e501tfcfStwMOkxVmALAEZra2JFxccxofM1OVwNtWCnHtIs8eKWNHQlY0Elw6oTZpMu4FtWvvtatnIVRSQQVAOo3WW+unhS/auyWmPVuoMUgIdw3aS1mBAI1OYW9a8l25jpsBjJcPFKSiWFrdkgqDbLw320ql+gbqpq9gY8TzO5cWiYm552IVgDvIBNvSle1drddLLPbLGGEaBiM3ZXUnx4+ZpJgsJFLd8pSx7WVmAvvuDypPtHaYSQ9SzFeJexueY03edNIhsbS4olGWwy9bcE8t+nrTHoztK2ZCNGbTwNgKysu2GZQWsT7vgK5htslQRlsp/KbH0NUiWxz0s2kytkZlLqbdlbWG8q19+tj6UikxzSgJbXhrYe87qf7G2JBiszPJI7g7iwvl0sb2uSNxqeL6BXP3Uno3604JsctjMZGe3HmHs/VaXYrbCtLmkHVZlAN911v7rg29K2CufzfCs90vYGNSbEq+bXiqhswuRxzUakIQPhNopCwLOup7IFmkv4W+tPsBODdi6MzcmvZRfKuupOpJPNjWdx2EAjicYZgthnXk3O99xUixHjQGDwavEMyyRygkFst1YXuL8jbT0rNQum3mhVu8qt5gUvn2BA34LeySKz+JwE+HTrEkLIN5Rjp5qd1VYTpdIp+8s48rH0I+taJfomjWfojH/wDW7L56/EWNCT7IxcIvHIXA/KTf+U/StHBiA6K66qwBH9/CrQ1FAxSdJZ10LA24Mo/oaLw/Sx/xRg+yT/WmnSXZSyRNLa0iLe44gbweenGsXh8SyMHQlSDoapdE+Gsj6VId6OPcaKi6RQH8eX2gRROEyYiFJGRDmXXQb9x+NUzdHMO29CPJiKXB9C4cYjDR1b+IV2TZsb96ND/CPmKUP0Li/A7L5gH9KgvReZP8uYe9h+opRFUU9JoOpmKqCitlseFrG9vWlBxljzXXT0rUbQ2RiHjImGcAaNmBsBrbnWMx2EKMRWc7DT6po+jUsk5yI+TIua43Wvaxt5/CtE+FxSjR1b3fUUP+zrYpMDvdVaRra3zZRusOWpN/DwpziXMM3UdVJI+XMXXLltxIvwHiRVeiV0UNisSNGizAixsPT8JrU7I2QmGwuaYdpxmdSfPKrcwBw5k1mJemQwuMZJojlQ2B/ELaZrbmF7+6jtv7eWdBZw1yCCu4g7vfu86AdTFPSyOOVXkhQRvFZgyaXHHQaaWozY+0nxGAl1Ocxm5Xfcd7Txt8aQ4ia2cE6ZLH4mvuiO0GjiKp3mci37thcnkPGkFfGazYX7QOrwwhd88oBAkkbKQNwGUi7WHMmsvtxIWlfE4hyc50VSLtYAaAa7hvNq7tvpPFGvVRhZX4k2aMe/vn4edYktVQVG2P2yZBkRRHENyD5s29jSoi+tdzV8F7N7+lAMli0KkK3AAVTejdp6tcXtagaSFpRjTo/tk4adZN43MOanf616qgVrMNxAIPga8YRSTYak169shicPFfvZBfwtparRH2KPt+Ij7w/nX6iubSK4mPLIuVhuZG0HgQd40FbDMbb6R7YhUE2A9wrVJP2ZO56mZmPpd2Skr+BGQg79x1NcPSKEA2LHwA/WkXSJAMQbDgPlQuGQEi4Fc7yjZMZbQ6UO6tHECisLNxZvDTdVmxtiPMRm+7Xmd59kfrTXZsChbhQD4AUTejynoGqPYIQiqiiyqLAeFWKtUYdjkGvCpzOQjEE3sdaoEKulW1VSJoQbySCxt+FeN/E7gKx2GgLsqICWJsB/e6qM5NyTckm5PnWq6FILym2oAAPHU661chL6fJBjMOmUBso3AAMN9V/wDyqaPvxqfMFTWtzHnVqDMDm189aVHDNQdNEPejYeRB/SmUHSaA/iYHguU5j4ADeaVdIsGi6hFB8FFW/s7QHESEi5EWh4i72NuVJyAM9sbbOHQM2GlZW3klQNRusLn30kwW2MPOHyxiM2uwsMxH7p4086UuTG9yTYmvNMMbTLbTtVL9l+0btmMR6yFrNHlJ/ejJA3brjmLX1vqNWz9J8rB2sLdYjk7rKQ6t4A6aVn0bsL7Eo9Lobe+uYw6DzP8AsFAhL0h2mMUzuxBa9w2nC+nlSjCbVaNCtr63XwP1qjGLZzaqKAbCsRtF3vc6HgK+O0G6vq17K8QN7e0d58t1DGuigCNcrprlMRIGvhu31Gu0AHF7qDv01FBmM33VZhjrTrYA1kPEL+tR6Nn+WaLtjkJMjODZTfdXp0e0sOkamMO66gC3bLc7DQCvLVc5r3N71suj8zZRqd/M86tGL4z/2Q=="/>
          <p:cNvSpPr>
            <a:spLocks noChangeAspect="1"/>
          </p:cNvSpPr>
          <p:nvPr/>
        </p:nvSpPr>
        <p:spPr>
          <a:xfrm>
            <a:off x="117475" y="-608012"/>
            <a:ext cx="1943100" cy="12477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4338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338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4338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4338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charRg st="0" end="13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Content Placeholder 3" descr="HĐ nguyên lão.bmp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-76200" y="304800"/>
            <a:ext cx="4953000" cy="6629400"/>
          </a:xfrm>
        </p:spPr>
      </p:pic>
      <p:pic>
        <p:nvPicPr>
          <p:cNvPr id="21507" name="Picture 2" descr="https://encrypted-tbn3.google.com/images?q=tbn:ANd9GcS70HO69Xr_qxfdvjZGx2ENVVdHLOfP4tv00W-t29yQRoolIkdoZ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304800"/>
            <a:ext cx="4114800" cy="662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en-US" altLang="vi-VN" dirty="0"/>
          </a:p>
        </p:txBody>
      </p:sp>
      <p:pic>
        <p:nvPicPr>
          <p:cNvPr id="22531" name="Content Placeholder 3" descr="BĐ ĐQ Rô ma.pn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457200" y="304800"/>
            <a:ext cx="8180388" cy="5334000"/>
          </a:xfrm>
        </p:spPr>
      </p:pic>
      <p:sp>
        <p:nvSpPr>
          <p:cNvPr id="5" name="Rectangle 4"/>
          <p:cNvSpPr/>
          <p:nvPr/>
        </p:nvSpPr>
        <p:spPr>
          <a:xfrm>
            <a:off x="992188" y="5630863"/>
            <a:ext cx="7467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quốc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Rô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Ma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2533" name="Picture 6" descr="Lich su 10 hinh 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04800"/>
            <a:ext cx="7521575" cy="518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Content Placeholder 3" descr="khai_hoan_mon_la_ma__500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39700" y="609600"/>
            <a:ext cx="4445000" cy="4800600"/>
          </a:xfrm>
        </p:spPr>
      </p:pic>
      <p:pic>
        <p:nvPicPr>
          <p:cNvPr id="23555" name="Picture 4" descr="khải hoàn môn trai a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225" y="609600"/>
            <a:ext cx="4410075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78" name="Content Placeholder 3" descr="no lê bị bóc lọt.bmp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3400" y="838200"/>
            <a:ext cx="8077200" cy="6381750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Subtitle 2"/>
          <p:cNvSpPr>
            <a:spLocks noGrp="1"/>
          </p:cNvSpPr>
          <p:nvPr>
            <p:ph type="subTitle" idx="1"/>
          </p:nvPr>
        </p:nvSpPr>
        <p:spPr>
          <a:xfrm>
            <a:off x="762000" y="3429000"/>
            <a:ext cx="6248400" cy="1752600"/>
          </a:xfrm>
        </p:spPr>
        <p:txBody>
          <a:bodyPr vert="horz" wrap="square" lIns="91440" tIns="45720" rIns="91440" bIns="45720" anchor="t" anchorCtr="0"/>
          <a:p>
            <a:pPr algn="l">
              <a:buClrTx/>
              <a:buSzTx/>
              <a:buFontTx/>
            </a:pPr>
            <a:r>
              <a:rPr lang="en-US" altLang="vi-VN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rPr>
              <a:t>2.   Thị quốc Địa Trung Hải</a:t>
            </a:r>
            <a:endParaRPr lang="en-US" altLang="vi-VN" b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algn="l">
              <a:buClrTx/>
              <a:buSzTx/>
              <a:buFontTx/>
            </a:pPr>
            <a:r>
              <a:rPr lang="en-US" altLang="vi-VN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+mn-cs"/>
              </a:rPr>
              <a:t>3.   Văn hóa cổ đại Hi lạp - Rôma</a:t>
            </a:r>
            <a:endParaRPr lang="en-US" altLang="vi-VN" b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>
              <a:buClrTx/>
              <a:buSzTx/>
              <a:buFontTx/>
            </a:pPr>
            <a:endParaRPr lang="vi-VN" altLang="vi-VN" dirty="0">
              <a:latin typeface="+mn-lt"/>
              <a:ea typeface="+mn-ea"/>
              <a:cs typeface="+mn-cs"/>
            </a:endParaRPr>
          </a:p>
        </p:txBody>
      </p:sp>
      <p:sp>
        <p:nvSpPr>
          <p:cNvPr id="5123" name="Rectangle 3"/>
          <p:cNvSpPr/>
          <p:nvPr/>
        </p:nvSpPr>
        <p:spPr>
          <a:xfrm>
            <a:off x="762000" y="2946400"/>
            <a:ext cx="7924800" cy="4873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609600" lvl="0" indent="-609600" eaLnBrk="1" hangingPunct="1">
              <a:lnSpc>
                <a:spcPct val="80000"/>
              </a:lnSpc>
              <a:spcBef>
                <a:spcPct val="0"/>
              </a:spcBef>
              <a:buAutoNum type="arabicPeriod"/>
            </a:pPr>
            <a:r>
              <a:rPr lang="en-US" altLang="vi-VN" b="1" dirty="0">
                <a:solidFill>
                  <a:schemeClr val="tx2"/>
                </a:solidFill>
                <a:latin typeface="Times New Roman" panose="02020603050405020304" pitchFamily="18" charset="0"/>
              </a:rPr>
              <a:t>Thiên nhiên và đời sống </a:t>
            </a:r>
            <a:r>
              <a:rPr lang="vi-VN" altLang="vi-VN" b="1" dirty="0">
                <a:solidFill>
                  <a:schemeClr val="tx2"/>
                </a:solidFill>
                <a:latin typeface="Times New Roman" panose="02020603050405020304" pitchFamily="18" charset="0"/>
              </a:rPr>
              <a:t>của </a:t>
            </a:r>
            <a:r>
              <a:rPr lang="en-US" altLang="vi-VN" b="1" dirty="0">
                <a:solidFill>
                  <a:schemeClr val="tx2"/>
                </a:solidFill>
                <a:latin typeface="Times New Roman" panose="02020603050405020304" pitchFamily="18" charset="0"/>
              </a:rPr>
              <a:t>con người</a:t>
            </a:r>
            <a:endParaRPr lang="en-US" altLang="vi-VN" b="1" dirty="0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4"/>
          <p:cNvSpPr/>
          <p:nvPr/>
        </p:nvSpPr>
        <p:spPr>
          <a:xfrm>
            <a:off x="304800" y="695325"/>
            <a:ext cx="8382000" cy="1570038"/>
          </a:xfrm>
          <a:prstGeom prst="rect">
            <a:avLst/>
          </a:prstGeom>
          <a:blipFill>
            <a:blip r:embed="rId1"/>
          </a:blip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4.  CÁC QUỐC GIA CỔ ĐẠI PHƯƠNG TÂY -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HI LẠP VÀ RÔ-MA</a:t>
            </a: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altLang="zh-CN" b="1" dirty="0">
              <a:solidFill>
                <a:srgbClr val="FF33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(2 tiết)</a:t>
            </a:r>
            <a:endParaRPr lang="vi-VN" altLang="vi-VN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962400"/>
            <a:ext cx="8229600" cy="21637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 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xuyên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bị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bạc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đãi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bóc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lột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nặng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nề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khinh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rẻ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lệ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phản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kháng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600" b="0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nô</a:t>
            </a:r>
            <a:r>
              <a:rPr kumimoji="0" lang="en-US" altLang="zh-CN" sz="3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 descr="nô lệ mua vui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4500" y="838200"/>
            <a:ext cx="82550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5" descr="nô lệ nổi dậ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charRg st="0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en-US" altLang="vi-VN" dirty="0"/>
          </a:p>
        </p:txBody>
      </p:sp>
      <p:pic>
        <p:nvPicPr>
          <p:cNvPr id="26627" name="Content Placeholder 3" descr="Spactacut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457200"/>
            <a:ext cx="5238750" cy="5943600"/>
          </a:xfrm>
        </p:spPr>
      </p:pic>
      <p:pic>
        <p:nvPicPr>
          <p:cNvPr id="26628" name="Picture 4" descr="tượng Spactacut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0" y="457200"/>
            <a:ext cx="3905250" cy="594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381000" y="68263"/>
            <a:ext cx="8229600" cy="336550"/>
          </a:xfrm>
          <a:blipFill>
            <a:blip r:embed="rId1"/>
          </a:blip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 LIỆU THAM KHẢO</a:t>
            </a:r>
            <a:endParaRPr lang="en-US" alt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1" name="Rectangle 5"/>
          <p:cNvSpPr>
            <a:spLocks noGrp="1"/>
          </p:cNvSpPr>
          <p:nvPr>
            <p:ph sz="half" idx="1"/>
          </p:nvPr>
        </p:nvSpPr>
        <p:spPr>
          <a:xfrm>
            <a:off x="228600" y="533400"/>
            <a:ext cx="4114800" cy="5791200"/>
          </a:xfrm>
        </p:spPr>
        <p:txBody>
          <a:bodyPr vert="horz" wrap="square" lIns="91440" tIns="45720" rIns="91440" bIns="45720" anchor="t" anchorCtr="0"/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ca Xpác-tác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Mi-khai-xvét-lốp</a:t>
            </a:r>
            <a:endParaRPr lang="en-US" altLang="vi-VN" sz="18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US" altLang="vi-VN" sz="1800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 cầm vũ khí!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 ngựa, tuốt gươm!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 hầu hạ nữa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ng</a:t>
            </a: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 cao sang!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 cho lửa đỏ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Thiêu cháy thân mình!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Chúng ta chẳng sợ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Đốt cháy th</a:t>
            </a: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 Rôm!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 đêm tối, qua đói lạnh, qua thời gian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 chúng ta đi, dũng cảm lên, Xpác-tác!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những con người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 do say đắm.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 ánh mặt trời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 người bình đẳng.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Trống nổi lên rồi,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Hy sinh chẳng ngại.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Lũ quý tộc Rôm,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8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quyết dánh bại.</a:t>
            </a:r>
            <a:endParaRPr lang="en-US" altLang="vi-VN" sz="1800" i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7652" name="Rectangle 6"/>
          <p:cNvSpPr>
            <a:spLocks noGrp="1"/>
          </p:cNvSpPr>
          <p:nvPr>
            <p:ph sz="half" idx="2"/>
          </p:nvPr>
        </p:nvSpPr>
        <p:spPr>
          <a:xfrm>
            <a:off x="4343400" y="533400"/>
            <a:ext cx="4648200" cy="57912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 đêm tối, qua đói lạnh, qua thời gian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 chúng ta đi, dũng cảm lên, Xpác-tác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...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 chịu đã lâu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 nhục nô lệ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Im lặng cúi đầu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đây không thể!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Dù cho cái chết 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Chờ đợi ng</a:t>
            </a: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à</a:t>
            </a: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 đêm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tới hạnh phúc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 ta vẫn tin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 đêm tối, qua đói lạnh, qua thời gian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1600" i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Dẫn chúng ta đi, dũng cảm lên, Xpác-tác!</a:t>
            </a: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ClrTx/>
              <a:buSzTx/>
              <a:buFontTx/>
              <a:buNone/>
            </a:pPr>
            <a:endParaRPr lang="en-US" altLang="vi-VN" sz="1600" i="1" dirty="0">
              <a:solidFill>
                <a:schemeClr val="tx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ClrTx/>
              <a:buSzTx/>
              <a:buFontTx/>
              <a:buNone/>
            </a:pPr>
            <a:r>
              <a:rPr lang="en-US" altLang="vi-V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(Suy nghĩ về những câu Mác trả lời con gái – Ackadi Vacsbec - NxbThanh niên 1983, tr.117,119,120)</a:t>
            </a: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3" name="Line 4"/>
          <p:cNvSpPr/>
          <p:nvPr/>
        </p:nvSpPr>
        <p:spPr>
          <a:xfrm>
            <a:off x="0" y="533400"/>
            <a:ext cx="91440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54" name="Line 7"/>
          <p:cNvSpPr/>
          <p:nvPr/>
        </p:nvSpPr>
        <p:spPr>
          <a:xfrm>
            <a:off x="4343400" y="533400"/>
            <a:ext cx="0" cy="6324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838200" y="762000"/>
            <a:ext cx="28575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vi-VN" altLang="x-none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 CHUYÊN CHẾ</a:t>
            </a:r>
            <a:endParaRPr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1600" y="1208088"/>
            <a:ext cx="1828800" cy="533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 LẠI, QUÝ TỘC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33600"/>
            <a:ext cx="1828800" cy="136525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NÔNG DÂN CÔNG XÃ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3810000"/>
            <a:ext cx="1447800" cy="533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zh-CN" sz="2800" b="1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NÔ LỆ</a:t>
            </a:r>
            <a:endParaRPr lang="en-US" altLang="zh-CN" sz="2800" b="1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1301750"/>
            <a:ext cx="1295400" cy="5334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CHỦ NÔ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1828800"/>
            <a:ext cx="990600" cy="990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THỢ THỦ CÔNG 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4400" y="3352800"/>
            <a:ext cx="2362200" cy="1143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en-US" altLang="zh-CN" sz="3200" b="1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NÔ LỆ</a:t>
            </a:r>
            <a:endParaRPr lang="en-US" altLang="zh-CN" sz="3200" b="1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2250" y="5065713"/>
            <a:ext cx="1828800" cy="1169988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NÔNG NGHIỆP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01850" y="5084763"/>
            <a:ext cx="1066800" cy="116998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THỦ CÔNG NGHIỆP - BB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02125" y="5062538"/>
            <a:ext cx="1371600" cy="11779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+mn-lt"/>
                <a:ea typeface="SimSun" panose="02010600030101010101" pitchFamily="2" charset="-122"/>
                <a:cs typeface="+mn-cs"/>
              </a:rPr>
              <a:t>XÂY DỰNG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+mn-lt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8175" y="5073650"/>
            <a:ext cx="1600200" cy="1143000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THỦ CÔNG NGHIỆP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18375" y="5073650"/>
            <a:ext cx="865188" cy="1096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153400" y="5084763"/>
            <a:ext cx="457200" cy="1087438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236913" y="4684713"/>
            <a:ext cx="762000" cy="38100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628775" y="3502025"/>
            <a:ext cx="85725" cy="1560513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1719263" y="3502025"/>
            <a:ext cx="579438" cy="1573213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98450" y="6477000"/>
            <a:ext cx="838835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XÃ HỘI CỔ ĐẠI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38200" y="342900"/>
            <a:ext cx="2895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XHCĐ PHƯƠNG ĐÔNG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957888" y="342900"/>
            <a:ext cx="2590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XHCĐ PHƯƠNG TÂY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9" name="Straight Arrow Connector 28"/>
          <p:cNvCxnSpPr>
            <a:stCxn id="5" idx="2"/>
            <a:endCxn id="6" idx="0"/>
          </p:cNvCxnSpPr>
          <p:nvPr/>
        </p:nvCxnSpPr>
        <p:spPr>
          <a:xfrm flipH="1">
            <a:off x="1752600" y="1741488"/>
            <a:ext cx="533400" cy="392113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/>
          <p:nvPr/>
        </p:nvCxnSpPr>
        <p:spPr>
          <a:xfrm rot="16200000" flipH="1">
            <a:off x="1956594" y="2088356"/>
            <a:ext cx="2068513" cy="1409700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924800" y="1828800"/>
            <a:ext cx="60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ND TỰ DO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6248400" y="723900"/>
            <a:ext cx="2171700" cy="6223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BAN CHẤP CHÍNH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8697" name="Shape 54"/>
          <p:cNvCxnSpPr>
            <a:stCxn id="48" idx="2"/>
            <a:endCxn id="8" idx="0"/>
          </p:cNvCxnSpPr>
          <p:nvPr/>
        </p:nvCxnSpPr>
        <p:spPr>
          <a:xfrm rot="-10800000" flipV="1">
            <a:off x="5372100" y="1035050"/>
            <a:ext cx="876300" cy="266700"/>
          </a:xfrm>
          <a:prstGeom prst="bentConnector2">
            <a:avLst/>
          </a:prstGeom>
          <a:ln w="9525" cap="flat" cmpd="sng">
            <a:solidFill>
              <a:srgbClr val="0D0D0D"/>
            </a:solidFill>
            <a:prstDash val="solid"/>
            <a:miter/>
            <a:headEnd type="none" w="med" len="med"/>
            <a:tailEnd type="arrow" w="med" len="med"/>
          </a:ln>
        </p:spPr>
      </p:cxnSp>
      <p:cxnSp>
        <p:nvCxnSpPr>
          <p:cNvPr id="59" name="Straight Arrow Connector 58"/>
          <p:cNvCxnSpPr>
            <a:stCxn id="8" idx="2"/>
            <a:endCxn id="13" idx="0"/>
          </p:cNvCxnSpPr>
          <p:nvPr/>
        </p:nvCxnSpPr>
        <p:spPr>
          <a:xfrm flipH="1">
            <a:off x="4987925" y="1835150"/>
            <a:ext cx="384175" cy="3227388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" idx="2"/>
            <a:endCxn id="13" idx="0"/>
          </p:cNvCxnSpPr>
          <p:nvPr/>
        </p:nvCxnSpPr>
        <p:spPr>
          <a:xfrm flipH="1">
            <a:off x="4987925" y="1835150"/>
            <a:ext cx="384175" cy="3227388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8" idx="2"/>
          </p:cNvCxnSpPr>
          <p:nvPr/>
        </p:nvCxnSpPr>
        <p:spPr>
          <a:xfrm>
            <a:off x="5372100" y="1835150"/>
            <a:ext cx="2197100" cy="3276600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8" idx="2"/>
            <a:endCxn id="16" idx="0"/>
          </p:cNvCxnSpPr>
          <p:nvPr/>
        </p:nvCxnSpPr>
        <p:spPr>
          <a:xfrm>
            <a:off x="5372100" y="1835150"/>
            <a:ext cx="3009900" cy="3249613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hape 71"/>
          <p:cNvCxnSpPr>
            <a:stCxn id="46" idx="3"/>
            <a:endCxn id="16" idx="0"/>
          </p:cNvCxnSpPr>
          <p:nvPr/>
        </p:nvCxnSpPr>
        <p:spPr>
          <a:xfrm flipH="1">
            <a:off x="8382000" y="2324100"/>
            <a:ext cx="152400" cy="2760663"/>
          </a:xfrm>
          <a:prstGeom prst="bentConnector4">
            <a:avLst>
              <a:gd name="adj1" fmla="val -150000"/>
              <a:gd name="adj2" fmla="val 58972"/>
            </a:avLst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46" idx="3"/>
            <a:endCxn id="16" idx="3"/>
          </p:cNvCxnSpPr>
          <p:nvPr/>
        </p:nvCxnSpPr>
        <p:spPr>
          <a:xfrm>
            <a:off x="8534400" y="2324100"/>
            <a:ext cx="76200" cy="3303588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46" idx="3"/>
            <a:endCxn id="16" idx="3"/>
          </p:cNvCxnSpPr>
          <p:nvPr/>
        </p:nvCxnSpPr>
        <p:spPr>
          <a:xfrm>
            <a:off x="8534400" y="2324100"/>
            <a:ext cx="76200" cy="3303588"/>
          </a:xfrm>
          <a:prstGeom prst="straightConnector1">
            <a:avLst/>
          </a:prstGeom>
          <a:ln>
            <a:solidFill>
              <a:schemeClr val="tx2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3257550" y="5064125"/>
            <a:ext cx="609600" cy="118903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endParaRPr lang="en-US" altLang="vi-VN" dirty="0"/>
          </a:p>
        </p:txBody>
      </p:sp>
      <p:pic>
        <p:nvPicPr>
          <p:cNvPr id="29699" name="Picture 2" descr="The gioi Co Dai"/>
          <p:cNvPicPr>
            <a:picLocks noGrp="1" noChangeAspect="1"/>
          </p:cNvPicPr>
          <p:nvPr>
            <p:ph idx="1"/>
          </p:nvPr>
        </p:nvPicPr>
        <p:blipFill>
          <a:blip r:embed="rId1"/>
          <a:srcRect l="1709" r="2563" b="5643"/>
          <a:stretch>
            <a:fillRect/>
          </a:stretch>
        </p:blipFill>
        <p:spPr>
          <a:xfrm>
            <a:off x="0" y="0"/>
            <a:ext cx="9144000" cy="6937375"/>
          </a:xfrm>
          <a:ln w="28575">
            <a:solidFill>
              <a:schemeClr val="accent2">
                <a:alpha val="10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81000"/>
            <a:ext cx="9220200" cy="7467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3" name="Text Box 7"/>
          <p:cNvSpPr txBox="1"/>
          <p:nvPr/>
        </p:nvSpPr>
        <p:spPr>
          <a:xfrm>
            <a:off x="342900" y="533400"/>
            <a:ext cx="8458200" cy="584200"/>
          </a:xfrm>
          <a:prstGeom prst="rect">
            <a:avLst/>
          </a:prstGeom>
          <a:blipFill>
            <a:blip r:embed="rId2"/>
          </a:blip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HÓA CỔ ĐẠI HI LẠP VÀ RÔ-MA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3"/>
          <p:cNvSpPr/>
          <p:nvPr/>
        </p:nvSpPr>
        <p:spPr>
          <a:xfrm>
            <a:off x="4763" y="369888"/>
            <a:ext cx="8839200" cy="522287"/>
          </a:xfrm>
          <a:prstGeom prst="rect">
            <a:avLst/>
          </a:prstGeom>
          <a:solidFill>
            <a:srgbClr val="0066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HÓA CỔ ĐẠI HI LẠP VÀ RÔ-MA</a:t>
            </a:r>
            <a:r>
              <a:rPr lang="en-US" alt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Text Box 5"/>
          <p:cNvSpPr txBox="1"/>
          <p:nvPr/>
        </p:nvSpPr>
        <p:spPr>
          <a:xfrm>
            <a:off x="381000" y="1389063"/>
            <a:ext cx="4572000" cy="4710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Lịch v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chữ viết: 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Lịch: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Hi Lạp v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Rô-ma có sự hiểu biết chính xác hơn về Trái Đất v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Mặt Trời, xác định Trái Đất như hình qủa cầu tròn.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 năm có 365 ng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v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¼ , mỗi tháng có 30 hoặc 31 ng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 riêng tháng 2 có 28 ng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Cách tính lịch rất gần với lịch của chúng ta ng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nay.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4738" y="1447800"/>
            <a:ext cx="4259262" cy="541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5" name="Text Box 3"/>
          <p:cNvSpPr txBox="1"/>
          <p:nvPr/>
        </p:nvSpPr>
        <p:spPr>
          <a:xfrm>
            <a:off x="647700" y="465138"/>
            <a:ext cx="8267700" cy="55578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Chữ viết: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Sáng tạo ra hệ thống chữ cái A,B,C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(lúc đầu có 20 chữ, sau đó l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chữ ho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chỉnh).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Sáng tạo ra hệ chữ số La Mã.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</a:t>
            </a: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en-US" altLang="vi-VN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cống hiến lớn lao đối với văn minh nhân loại.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Sự ra đời của khoa học:</a:t>
            </a:r>
            <a:endParaRPr lang="vi-VN" altLang="vi-VN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Chủ yếu: toán, lí, sử, địa.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Những hiểu biết khoa học của người Hi Lạp – Rô-ma thực sự l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học vì: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Họ đã vượt lên trên sự ghi chép v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giải các b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toán riêng biệt.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Họ để lại nhiều định lí, định đề có giá trị khái quát hóa cao. </a:t>
            </a:r>
            <a:endParaRPr lang="vi-VN" alt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Có nhiều nh</a:t>
            </a:r>
            <a:r>
              <a:rPr lang="en-US" altLang="vi-VN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toán học nổi tiếng: Ta-lét, Pi-ta-go, Ơ-clít,... </a:t>
            </a:r>
            <a:r>
              <a:rPr lang="en-US" altLang="vi-V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vi-VN" sz="24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5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12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3795">
                                            <p:txEl>
                                              <p:charRg st="12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100" end="1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3795">
                                            <p:txEl>
                                              <p:charRg st="100" end="1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131" end="1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3795">
                                            <p:txEl>
                                              <p:charRg st="131" end="1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183" end="2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3795">
                                            <p:txEl>
                                              <p:charRg st="183" end="2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210" end="2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3795">
                                            <p:txEl>
                                              <p:charRg st="210" end="2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240" end="3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3795">
                                            <p:txEl>
                                              <p:charRg st="240" end="3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316" end="3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3795">
                                            <p:txEl>
                                              <p:charRg st="316" end="3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385" end="4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33795">
                                            <p:txEl>
                                              <p:charRg st="385" end="4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charRg st="453" end="5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3795">
                                            <p:txEl>
                                              <p:charRg st="453" end="5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4" name="Text Box 3"/>
          <p:cNvSpPr txBox="1"/>
          <p:nvPr/>
        </p:nvSpPr>
        <p:spPr>
          <a:xfrm>
            <a:off x="0" y="363538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VNI-Times" pitchFamily="2" charset="0"/>
              </a:rPr>
              <a:t>b.</a:t>
            </a:r>
            <a:r>
              <a:rPr lang="en-US" altLang="vi-VN" sz="2400" b="1" dirty="0">
                <a:solidFill>
                  <a:schemeClr val="tx2"/>
                </a:solidFill>
                <a:latin typeface="VNI-Times" pitchFamily="2" charset="0"/>
              </a:rPr>
              <a:t> </a:t>
            </a:r>
            <a:endParaRPr lang="en-US" altLang="vi-VN" sz="2400" b="1" dirty="0">
              <a:solidFill>
                <a:schemeClr val="tx2"/>
              </a:solidFill>
              <a:latin typeface="VNI-Times" pitchFamily="2" charset="0"/>
            </a:endParaRPr>
          </a:p>
        </p:txBody>
      </p:sp>
      <p:pic>
        <p:nvPicPr>
          <p:cNvPr id="33795" name="Picture 6" descr="chu_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762000"/>
            <a:ext cx="42672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7" descr="Bang_ch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3276600"/>
            <a:ext cx="46482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29" name="CHU_01.MPG">
            <a:hlinkClick r:id="" action="ppaction://media"/>
          </p:cNvPr>
          <p:cNvPicPr>
            <a:picLocks noRot="1"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837883"/>
            <a:ext cx="4495800" cy="6037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457200" y="240665"/>
            <a:ext cx="18319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sz="3200" b="1">
                <a:solidFill>
                  <a:srgbClr val="FF0000"/>
                </a:solidFill>
              </a:rPr>
              <a:t>Chữ viết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13" fill="hold"/>
                                        <p:tgtEl>
                                          <p:spTgt spid="819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192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19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19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1"/>
          <p:cNvSpPr/>
          <p:nvPr/>
        </p:nvSpPr>
        <p:spPr>
          <a:xfrm>
            <a:off x="762000" y="914400"/>
            <a:ext cx="7924800" cy="53886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-57150" algn="just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c. Văn học:</a:t>
            </a:r>
            <a:endParaRPr lang="vi-VN" altLang="vi-VN" sz="2400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-57150" algn="just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- Chủ yếu l</a:t>
            </a:r>
            <a:r>
              <a:rPr lang="en-US" alt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kịch (có kèm theo hát)</a:t>
            </a:r>
            <a:endParaRPr lang="vi-VN" altLang="vi-VN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-57150" algn="just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- Anh hùng ca nổi tiếng của Hô-me: I-li-át v</a:t>
            </a:r>
            <a:r>
              <a:rPr lang="en-US" alt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Ô-đi-xê.</a:t>
            </a:r>
            <a:endParaRPr lang="vi-VN" altLang="vi-VN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-57150" algn="just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d. Nghệ thuật:</a:t>
            </a:r>
            <a:endParaRPr lang="vi-VN" altLang="vi-VN" sz="2400" dirty="0">
              <a:solidFill>
                <a:srgbClr val="FF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-57150" algn="just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- Nghệ thuật tạc tượng, xây dựng đền thờ đạt trình độ tuyệt mĩ: Đền Pác-tê-nông( Hi Lạp ), đấu trường </a:t>
            </a:r>
            <a:endParaRPr lang="vi-VN" altLang="vi-VN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-57150" algn="just">
              <a:lnSpc>
                <a:spcPct val="165000"/>
              </a:lnSpc>
              <a:spcBef>
                <a:spcPct val="0"/>
              </a:spcBef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ở Rô- ma, tượng thần vệ nữ Mi-lô, Người lực sĩ ném đĩa, nữ thần A-tê-na đội mũ chiến binh</a:t>
            </a:r>
            <a:r>
              <a:rPr lang="en-US" altLang="vi-V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…</a:t>
            </a: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vi-VN" altLang="vi-VN" sz="2400" dirty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-57150" algn="just">
              <a:lnSpc>
                <a:spcPct val="115000"/>
              </a:lnSpc>
              <a:spcBef>
                <a:spcPct val="0"/>
              </a:spcBef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vi-VN" altLang="vi-VN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06500"/>
          </a:xfrm>
          <a:blipFill>
            <a:blip r:embed="rId1"/>
          </a:blipFill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vi-VN" sz="2400" b="1" dirty="0">
                <a:solidFill>
                  <a:srgbClr val="FF0000"/>
                </a:solidFill>
              </a:rPr>
            </a:b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4.  CÁC QUỐC GIA CỔ ĐẠI PHƯƠNG TÂY -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vi-VN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HI LẠP VÀ RÔ-MA</a:t>
            </a:r>
            <a:r>
              <a:rPr lang="en-US" altLang="zh-CN" sz="32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(2 tiết)</a:t>
            </a:r>
            <a:br>
              <a:rPr lang="vi-VN" altLang="vi-VN" sz="3200" dirty="0"/>
            </a:br>
            <a:endParaRPr lang="en-US" altLang="vi-V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7" name="Picture 20" descr="C:\Users\Administrator\Pictures\bản đồ địa trung hải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954213"/>
            <a:ext cx="9144000" cy="5103812"/>
          </a:xfrm>
        </p:spPr>
      </p:pic>
      <p:sp>
        <p:nvSpPr>
          <p:cNvPr id="6" name="Rectangle 4"/>
          <p:cNvSpPr txBox="1"/>
          <p:nvPr/>
        </p:nvSpPr>
        <p:spPr>
          <a:xfrm>
            <a:off x="228600" y="1524000"/>
            <a:ext cx="8382000" cy="42862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609600" lvl="0" indent="-609600" eaLnBrk="1" hangingPunct="1">
              <a:lnSpc>
                <a:spcPct val="80000"/>
              </a:lnSpc>
              <a:buNone/>
            </a:pPr>
            <a:r>
              <a:rPr lang="en-US" altLang="zh-CN" sz="2400" b="1" dirty="0">
                <a:solidFill>
                  <a:srgbClr val="FF0000"/>
                </a:solidFill>
                <a:ea typeface="SimSun" panose="02010600030101010101" pitchFamily="2" charset="-122"/>
              </a:rPr>
              <a:t>1. THIÊN NHIÊN VÀ ĐỜI SỐNG CỦA CON NGƯỜI</a:t>
            </a:r>
            <a:endParaRPr lang="en-US" altLang="zh-CN" sz="2400" b="1" dirty="0">
              <a:solidFill>
                <a:srgbClr val="FF0000"/>
              </a:solidFill>
              <a:ea typeface="SimSun" panose="02010600030101010101" pitchFamily="2" charset="-122"/>
            </a:endParaRPr>
          </a:p>
        </p:txBody>
      </p:sp>
      <p:sp>
        <p:nvSpPr>
          <p:cNvPr id="6149" name="Text Box 1"/>
          <p:cNvSpPr txBox="1"/>
          <p:nvPr/>
        </p:nvSpPr>
        <p:spPr>
          <a:xfrm>
            <a:off x="-30162" y="5859463"/>
            <a:ext cx="5548312" cy="13223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Quan sát hình ảnh, kết hợp với thông tin SGK, </a:t>
            </a:r>
            <a:endParaRPr lang="en-US" altLang="zh-CN" sz="2000" b="1" i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000" b="1" i="1" dirty="0">
                <a:latin typeface="Times New Roman" panose="02020603050405020304" pitchFamily="18" charset="0"/>
                <a:ea typeface="SimSun" panose="02010600030101010101" pitchFamily="2" charset="-122"/>
              </a:rPr>
              <a:t>em hãy cho biết điều kiện tự nhiên ở các quốc gia cổ đại Địa Trung Hải có khó khăn và thuận lợi gì?</a:t>
            </a:r>
            <a:br>
              <a:rPr lang="en-US" altLang="zh-CN" sz="2000" b="1" i="1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altLang="zh-CN" sz="2000" b="1" i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charRg st="0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Text Box 7"/>
          <p:cNvSpPr txBox="1"/>
          <p:nvPr/>
        </p:nvSpPr>
        <p:spPr>
          <a:xfrm>
            <a:off x="381000" y="3276600"/>
            <a:ext cx="2057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b="1" dirty="0">
                <a:solidFill>
                  <a:srgbClr val="FF0000"/>
                </a:solidFill>
                <a:latin typeface="VNI-Times" pitchFamily="2" charset="0"/>
              </a:rPr>
              <a:t>Thales</a:t>
            </a:r>
            <a:endParaRPr lang="en-US" altLang="vi-VN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35843" name="Text Box 8"/>
          <p:cNvSpPr txBox="1"/>
          <p:nvPr/>
        </p:nvSpPr>
        <p:spPr>
          <a:xfrm>
            <a:off x="7848600" y="6262688"/>
            <a:ext cx="11430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CCFFFF"/>
                </a:solidFill>
              </a:rPr>
              <a:t>HOME</a:t>
            </a:r>
            <a:endParaRPr lang="en-US" altLang="vi-VN" sz="1800" b="1" dirty="0">
              <a:solidFill>
                <a:srgbClr val="CCFFFF"/>
              </a:solidFill>
            </a:endParaRPr>
          </a:p>
        </p:txBody>
      </p:sp>
      <p:pic>
        <p:nvPicPr>
          <p:cNvPr id="35844" name="Picture 5" descr="pythago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0" y="0"/>
            <a:ext cx="3076575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4" descr="euc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7725" y="0"/>
            <a:ext cx="3216275" cy="419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962400"/>
            <a:ext cx="4114800" cy="289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7" name="Rectangle 8"/>
          <p:cNvSpPr/>
          <p:nvPr/>
        </p:nvSpPr>
        <p:spPr>
          <a:xfrm>
            <a:off x="1600200" y="6488113"/>
            <a:ext cx="133985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solidFill>
                  <a:srgbClr val="FF0000"/>
                </a:solidFill>
                <a:latin typeface="VNI-Times" pitchFamily="2" charset="0"/>
              </a:rPr>
              <a:t>Hippocrates</a:t>
            </a:r>
            <a:endParaRPr lang="en-US" altLang="vi-VN" sz="1800" dirty="0">
              <a:solidFill>
                <a:srgbClr val="FF0000"/>
              </a:solidFill>
            </a:endParaRPr>
          </a:p>
        </p:txBody>
      </p:sp>
      <p:pic>
        <p:nvPicPr>
          <p:cNvPr id="3584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4073525"/>
            <a:ext cx="4343400" cy="278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9" name="Rectangle 10"/>
          <p:cNvSpPr/>
          <p:nvPr/>
        </p:nvSpPr>
        <p:spPr>
          <a:xfrm>
            <a:off x="7239000" y="6488113"/>
            <a:ext cx="1658938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rgbClr val="09F742"/>
                </a:solidFill>
              </a:rPr>
              <a:t>HERODOTUS</a:t>
            </a:r>
            <a:endParaRPr lang="en-US" altLang="vi-VN" sz="1800" b="1" dirty="0">
              <a:solidFill>
                <a:srgbClr val="09F742"/>
              </a:solidFill>
            </a:endParaRPr>
          </a:p>
        </p:txBody>
      </p:sp>
      <p:pic>
        <p:nvPicPr>
          <p:cNvPr id="35850" name="Picture 6" descr="http://t3.gstatic.com/images?q=tbn:ANd9GcS4hjeUSgf_B2ApHx6mC9_9F3fXBCJ_H41l1gxy26ER3U7FV2N4a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33400"/>
            <a:ext cx="2978150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6" name="Rectangle 2"/>
          <p:cNvSpPr>
            <a:spLocks noGrp="1"/>
          </p:cNvSpPr>
          <p:nvPr>
            <p:ph type="ctrTitle"/>
          </p:nvPr>
        </p:nvSpPr>
        <p:spPr>
          <a:xfrm>
            <a:off x="0" y="31750"/>
            <a:ext cx="3878263" cy="685800"/>
          </a:xfrm>
        </p:spPr>
        <p:txBody>
          <a:bodyPr vert="horz" wrap="square" lIns="91440" tIns="45720" rIns="91440" bIns="45720" anchor="ctr" anchorCtr="0"/>
          <a:p>
            <a:pPr>
              <a:buClrTx/>
              <a:buSzTx/>
              <a:buFontTx/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Acsimet</a:t>
            </a:r>
            <a:endParaRPr lang="en-US" altLang="vi-VN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6867" name="Text Box 4"/>
          <p:cNvSpPr txBox="1"/>
          <p:nvPr/>
        </p:nvSpPr>
        <p:spPr>
          <a:xfrm>
            <a:off x="7696200" y="6172200"/>
            <a:ext cx="144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400" b="1" dirty="0"/>
              <a:t>HOME</a:t>
            </a:r>
            <a:endParaRPr lang="en-US" altLang="vi-VN" sz="2400" b="1" dirty="0"/>
          </a:p>
        </p:txBody>
      </p:sp>
      <p:pic>
        <p:nvPicPr>
          <p:cNvPr id="36868" name="Picture 14" descr="archimed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658813"/>
            <a:ext cx="4495800" cy="6167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69" name="Picture 2" descr="http://t3.gstatic.com/images?q=tbn:ANd9GcRr8iN7BdMhX54ZXTUj6sX63iDIn-ndq-AFmTBGxnwaaLJdoTvn3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063" y="658813"/>
            <a:ext cx="4495800" cy="6199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5807075" y="76200"/>
            <a:ext cx="2976563" cy="585788"/>
          </a:xfrm>
          <a:prstGeom prst="rect">
            <a:avLst/>
          </a:prstGeom>
        </p:spPr>
        <p:txBody>
          <a:bodyPr wrap="none">
            <a:spAutoFit/>
          </a:bodyPr>
          <a:p>
            <a:pPr eaLnBrk="1" hangingPunct="1">
              <a:buNone/>
            </a:pPr>
            <a:r>
              <a:rPr sz="32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Thales  </a:t>
            </a:r>
            <a:r>
              <a:rPr sz="32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(duy v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ật)</a:t>
            </a:r>
            <a:endParaRPr lang="vi-VN" altLang="x-none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Text Box 5"/>
          <p:cNvSpPr txBox="1"/>
          <p:nvPr/>
        </p:nvSpPr>
        <p:spPr>
          <a:xfrm rot="-10800000" flipV="1">
            <a:off x="0" y="2819400"/>
            <a:ext cx="31242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400" b="1" dirty="0">
                <a:solidFill>
                  <a:schemeClr val="bg1"/>
                </a:solidFill>
                <a:latin typeface="VNI-Times" pitchFamily="2" charset="0"/>
              </a:rPr>
              <a:t>Socrates </a:t>
            </a:r>
            <a:endParaRPr lang="en-US" altLang="vi-VN" sz="4400" b="1" dirty="0">
              <a:solidFill>
                <a:schemeClr val="bg1"/>
              </a:solidFill>
              <a:latin typeface="VNI-Times" pitchFamily="2" charset="0"/>
            </a:endParaRPr>
          </a:p>
        </p:txBody>
      </p:sp>
      <p:pic>
        <p:nvPicPr>
          <p:cNvPr id="37891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19600" y="0"/>
            <a:ext cx="4724400" cy="3798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2" name="Rectangle 6"/>
          <p:cNvSpPr/>
          <p:nvPr/>
        </p:nvSpPr>
        <p:spPr>
          <a:xfrm>
            <a:off x="7391400" y="3276600"/>
            <a:ext cx="1184275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/>
              <a:t> </a:t>
            </a:r>
            <a:r>
              <a:rPr lang="en-US" altLang="vi-VN" sz="1800" b="1" dirty="0">
                <a:solidFill>
                  <a:schemeClr val="bg1"/>
                </a:solidFill>
              </a:rPr>
              <a:t>Aristotle</a:t>
            </a:r>
            <a:endParaRPr lang="en-US" altLang="vi-VN" sz="1800" b="1" dirty="0">
              <a:solidFill>
                <a:schemeClr val="bg1"/>
              </a:solidFill>
            </a:endParaRPr>
          </a:p>
        </p:txBody>
      </p:sp>
      <p:sp>
        <p:nvSpPr>
          <p:cNvPr id="37893" name="AutoShape 7" descr="data:image/jpeg;base64,/9j/4AAQSkZJRgABAQAAAQABAAD/2wBDAAkGBwgHBgkIBwgKCgkLDRYPDQwMDRsUFRAWIB0iIiAdHx8kKDQsJCYxJx8fLT0tMTU3Ojo6Iys/RD84QzQ5Ojf/2wBDAQoKCg0MDRoPDxo3JR8lNzc3Nzc3Nzc3Nzc3Nzc3Nzc3Nzc3Nzc3Nzc3Nzc3Nzc3Nzc3Nzc3Nzc3Nzc3Nzc3Nzf/wAARCACjAHgDASIAAhEBAxEB/8QAHAAAAQUBAQEAAAAAAAAAAAAABgACAwQFAQcI/8QAOxAAAgEDAwIDBgMGBQUBAAAAAQIDAAQRBRIhBjETQWEiUXGBkaEUMrEHFSNC4fAzUsHR8UNiY3KSov/EABkBAAMBAQEAAAAAAAAAAAAAAAABAwIFBP/EACARAQEBAAICAgMBAAAAAAAAAAABAhExAwQSISIjMkH/2gAMAwEAAhEDEQA/APJa6KWKcKq59pAU4CugU8LxTYtJRxXQCTjFT2trLdTpBAu53OAPd6n0r0HQui7YoRLFHdS/zSyvhY/QJwCfiTSt4ax49b6BejdP6hrJzZRKIgcGaVtqA/Hz+VbqdCTCWOKW9y03+E8UOVJHfuwPHy869EtdD8AFojK3hgCMMoEa4HbAGOO3GfhWwNNUeHv8MT53yR7QCQeM/X+/KsXVerPr5nbyS5/Z1qccIe3vLSWTPMbhkIHyBOfTHzrI1LpTVtOTfLAsqDO5oH3AY+h+1e4zGO1BtjskCnDHaPZ5yO/YfWhO/vbRGwD4sDOFIVslD2Ug8efH95o+VF9fF6eO4yMjkH3U0iinqKzt5ZJp4GVZkfDY4EnAIPPngj+xQ0wrcvLy7xcXioSMUwipiKjYUylMpV00qTRwFPApqipFFNi04CpFXPFcUUQdI2P4jUjcsAY7JPGOR/N2X78/Ki3hmT5akjc6W01NNsZby5BjmYqz7xgoncL9iT2z2Paj/RbyW5tIntNHuzAQDFJ7EJxzyOcgeuKF5L2P8XBFcWwnhnl2Y3Y5Xncc9xgkEfOjqO8lit2mAkZRj2cZzUreXTzmZnEWHa+2ezELZeweaYzOvwX3/Oqa3McELo8bu8ozJLPgtJ8fd6AAAeQrPbVZZLx0LNICdm6KJjszjByByD/fap08HYEuFunbnLeCw/UUmmVrFvpUq58GRCDkiOeRQc+mcUB9T3VvYaXLDbGZ5JQ8ar3IJH5s/P6gUcaslu4chZlVe5cbe3bvQFrU9sltIW5HNAZcU6X7Xm9lUS22XVu5YZH6cUP2shLsjnd/lOadFfyCc+EByMAHzqJongkCvkY9rJ9KcvDHkx882LRHpUZFT91DeR5FRsKq5sv2hIpU5hSoUlOUVIo5pi1KooS1T1FHv7OIoZbfVFBHjCLcy9tyjt991A0a5Na+kXs2n3Bli53IUZf8wNGp9H4dceSWjqPR5rzXrGaIEwKud2R7JwAPqSxo+tktY4dniRtlxhZCNvH/ABXmXRU2r3my6NxDHazs9uibCrFxkgkg447E455p2qdP6qtzM+qGKeUH+DAbp1TsPaYAqWPB4DYxjv5RdUbX34GxCLKkkLR4KeG4PPfPOayJtTtpZS/4y8dC5jBJXkgAnyryjVbnX7S/eKJ51V2zHbrKzg+XAdmYfDNGV707qun9Gx6rLebriKAzGPcuNzEnBGCSecdxQFjWbwvhDKdhHJZhx9KD9XaylilTxlwo5KmhC4vL3UJg088jljwM8VLf2MtnDGZoVjLH/MM/TJoCmhbf7P5hWjfSq9pCW5lB7Zye9Z0eVlHHNaem2vjv+JlOQpIRfX305OWd7mM81NCjJbxq/DBRkU1hVqRcVXYc1X/HJ+XytqFhSrrUqFZTlqZBUS1PEOaaWk8S1ehTtVaFe1aEC0rSzBroc6w9Lx7FzIkzOrKRweMgjv2OasatdjXIYxMAjhMKfJ+Oxqv0lBGbCeV1yTNsOATgYHu9SfqaZLYyW1ysoz4W/kEdjUr26vi/iLnRvRlrpbT6vcx2/jYK20MaAKg82/8Ab9M1J1zcOvSckRztMLZbJGfT1HrVaPXNQmgvryKxnuNMs02N4SksXJ5Kj+baMk/61i67qkV/pFxeGaAQSR+yFyQqYIX58DNJQJ9L6dZ6kqs3Eqpzxxn4Vc1Dpm2icz3J2EZLbcDNYfSGriyvWJi4MePYXnIrQ6o14XiGCJtwbuw91ACs7x/jXaP/AAtxI+FEthbNb2SrJ+ZssQOwz/ShRgQpyOcYNHs61rPbze1fxkZcw5qrIKvziqcgqrndVWYUqc9KkpKS1Yj7iq61ZipxjS7AO1aNutQaZY3d9IEs7aWZvPYhIHxPYUZ6X0Vet7d/KltGBkgDcf8Aasaq3i8etdR3prMFpNPFh5BIv8Ijh17AenJGDjy+hWunw6jZGNQsexiCF7A55YViNoUthq1osKsNPdd7TO2SzIc7ceW7gj/1PpW1bNcpqDz2jRlIwiG1Y7Q58+e245yM8eXqJujifHMjL6n60g6LFvolpZSSzyR/wkjTPmOT7yTu7V491Y8mqXxvJNFu9PkP5l8FgG/7uwAPwH1r3B9OS96nt73UbKUCOFxGJVOI3IGCknv4PY+fehvqnp2/jnYQ685dv+i8KuADu/m7k4U/Whp43p034W5WRSQy5zwRjijOLRbO7ulJG2RofEcZ47E/X/aopuhdQW4kc5fY2GKp3Jzx88VVlu30tLlJJSLm4JUsBzGgHYeuScfE0BjXlpGdUtobfayzeG3snIOT/tj6UV3A5NCNpdAatb3lwdqCVee+0DAA+QoveWKePxIZEkQ9mQgitZeX2efpnTDvVGUYNaE471nzd6rHg12rOOaVdalSrUcTmrMXlmqy1YiPIz2pxjb279k0KL0n4rICzzyHJ88HA/SiFLeS6vC1yg8OMnHHHNYf7M8r0dYRAgO7TNk+QMr0ZrGFQKOwqN7dbxfxGD1NaTy2GLeNnZPa2g4zgEYx78GvPdN11ru/itdPu0aKRD4RYqSuFJ2vnAYcYycdwOO9eq6lOIYsbctnj0rw+9trPSeoopLadbW58UexICFcEgblIB75GR7z8aSjbveptVs53jOk6hGV/M6WLog+G0HP/wBH4mqQ6skurgyXiFsYIJyCBk5GODxkgg471Q1zV5NKBC2iSSOT7axJ7A7AZV+PpQ9d6xPqc8DzhhhdgHcnkccD0oD1dr64utJtJrKNLfxYRcyTuQSC644B43dwPnXjeqwy2upXS36DdLueMg5BBGF59P8ASjzXb65iEMNuogeJAWifBjfHAK8jHyyD96896ivZ7+9E12E8QDaCgACgeXHlQGZcEAGMHPOT8MUyCaa2bfbyNGc91J5+I86jGe2akGNuKALIpjcWkUp7ugJ+NVZu9LS3LadGM52ll+9cm71bPTkeWcbsV270q45pUqI4pqxH5VXU1MmTjFahaj6D/Z9DGnSGleGqh2gDk55ySTn6k0TDJTOcfGsLoTavRmj89rSM/wD5BqfWtVa3QR24zIy5I9wqFdbH8xDr940cbrDtbPBDZrzjrHpw6wLa5sgi3NvgqSR7XOcfX9KL7mVJiuTiNR2AAy1S2mnSSFZZDsQkYQHkj6cUNPFepVmg1S4iMwePfxE7MfDzg45OP6VjLIqXcIIKncCT5dxXr37SOmrxiNQ0eJpkKjx4MgNwMblPnxjIrx6+tbpr5UNvIjjgKV5HvoAm1XW7q5LQuytGTnODn5jOM+tB97NuPhAfkJyQOPhRDBpmpfgi7WTSYGMqf9P61izWU6ORLEyn1GKAzwpJ7VatrKeXkIfhitLS7AyTAtHuHuo80vSU8DcIxQARp8MlvbssilcnIBrshoi6it/Ato22hcylR68f0oakNVz05fsT9tQtSpMaVNmGrUqnHNQKaeT/AA2x3xQLH0Zokn7v6T02Hdgi2jAXPJOwcfeqYC3N2X3M7OeQe3rn0rLvNQDWNrErMBHEgAHoo71y2mnupU2ttJGGIP5R/fFSrq56ghS2hRlRCs8y+Zxha07O1baZJj7QGMZxiq2lwwQxkIS2eSw8z5599Wrm7WKEsCgx5ZxSNV1As67FOeTnA7ev61kWWhWdxfFZoELg5LEZzWlbyNIolkAwSWBPu4xVjTXRbiR5OcAbcUA280u2jTwooVC44AoW1Lp+0mXbJaAO3n780W3N4ZVfZnjgVjXs2ZVHnnkUAPp09aQugKBc+WOatfh44EbYvAPbFaqyCX2wDuQYJJ5qlcL/AInsg5IwM9+KAAuqgW05nZeFmH3zQY5o86wQDTLlRk4ZHH/0M/rQC5yTVM9PB7M/YYxpU1qVaSkNU1KgL4UdycVADVi1ObiId8yLx86GuPt6zCr3ACxnARdoJHHar9rCI4fZZjKBzjzNZNqzW232yEY4VCPtVv8AePh+yIxuxliDyPPPw71F0hTY3TRw5deD/Ljt6fGobi5W6lWNcbQck4A4rGluvDUvukXIzhwVx64PlSjvDDCXkjIZvJxg/f8Av4UBrzybVwCSAO3n2/pTLe9IPsHeGAOBWLJqDtI6OVwBnjnyzU1i7mfbsbg4xgHH34+dAbctz+HUFcliORVYyiQs5GOftUdwzPjCNnnuQAAM+vbiqYndtoiBKbioJxzjvx3x5ZoC25jWHAYgnPrxVUSHZJkE57E+ePdTJrjACxjIOcuSAP1+VVllOzeSMfWgMfq90/dsvBDeGQfWvOCeTR/1ORJYTk9thxXnpPeqY6eP2Z+UcY0qYTzSrXKMjgNT2ZxdwH/yr+oquDT422ujf5WB+9JudvRzes0sCq2AWIG0eeP+a7LcqySIzZZwq5UY4JahP99KZY2iJBHOG42kjnvVm21uJJNzOBt53nBINSe7mCuXUle6JAIRSWAY+YBxjyAzjsK4l9GYckq8ZkDFc/nCg5HwOQKHk120EbK0iAv25qN9ajZncXI3MNpO/Bx7vhQOYI4boTuHkfcysN5PJPNX9LmdY7iSQMAzqE3ZGcZyfuPrQhb61D4ZjNxnnkF+KuLrUQUHxw2OwL9qD5FFzd5MYK49g8H3b27fWmR3TmS24AjRhub0DEnJ+BoUm1q37CZcZ7Zpr6xa7ceKgx7jyKBy35b0yMm1Hb2MHaM4OT/zUYvMAKfM++heXV7Qk4uVAPbLeVcOqxKw2yptAyX3igctXqO7Eli4DbWxnAGf78qCGNauoatb3FuyRFi/lx96yGPNby8vn+7HCaVNpVpEq6KVKgz1Ge9dzzSpU2TkJ99O86VKkzohXSBmlSoZcIpGlSoHJmTnvTWNKlTUhtcNKlSOOUqVKg3/2Q==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1800" dirty="0"/>
          </a:p>
        </p:txBody>
      </p:sp>
      <p:pic>
        <p:nvPicPr>
          <p:cNvPr id="3789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3798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ectangle 12"/>
          <p:cNvSpPr/>
          <p:nvPr/>
        </p:nvSpPr>
        <p:spPr>
          <a:xfrm>
            <a:off x="3124200" y="30163"/>
            <a:ext cx="3467100" cy="371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hlinkClick r:id="rId3" action="ppaction://hlinksldjump"/>
              </a:rPr>
              <a:t>Socrates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vaø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hlinkClick r:id="rId4" action="ppaction://hlinksldjump"/>
              </a:rPr>
              <a:t>Aristotle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(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duy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taâm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7896" name="Picture 9" descr="http://www.cais-soas.com/CAIS/Images2/General/Herodo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57613"/>
            <a:ext cx="4419600" cy="37353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-76200" y="3943350"/>
            <a:ext cx="37147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  <a:hlinkClick r:id="rId3" action="ppaction://hlinksldjump"/>
              </a:rPr>
              <a:t>Herodotus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oâng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toå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ngaønh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söû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hoïc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7898" name="Picture 11" descr="http://t0.gstatic.com/images?q=tbn:ANd9GcSVfmizj2ekpzGPNky5aHM_OVhdfEzwIJO1IyimGmHn2EMhUy5z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3798888"/>
            <a:ext cx="4724400" cy="320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9" name="Rectangle 2"/>
          <p:cNvSpPr/>
          <p:nvPr/>
        </p:nvSpPr>
        <p:spPr>
          <a:xfrm>
            <a:off x="5772150" y="3757613"/>
            <a:ext cx="457200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latin typeface="VNI-Times" pitchFamily="2" charset="0"/>
                <a:hlinkClick r:id="rId7" action="ppaction://hlinksldjump"/>
              </a:rPr>
              <a:t>Strabol</a:t>
            </a:r>
            <a:r>
              <a:rPr lang="en-US" altLang="vi-VN" sz="1800" b="1" dirty="0">
                <a:latin typeface="VNI-Times" pitchFamily="2" charset="0"/>
              </a:rPr>
              <a:t>	</a:t>
            </a:r>
            <a:endParaRPr lang="en-US" altLang="vi-VN" sz="1800" b="1" dirty="0">
              <a:latin typeface="VNI-Times" pitchFamily="2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b="1" dirty="0">
                <a:latin typeface="VNI-Times" pitchFamily="2" charset="0"/>
              </a:rPr>
              <a:t>(oâng toå ngaønh Ñòa lyù)</a:t>
            </a:r>
            <a:endParaRPr lang="en-US" altLang="vi-VN" sz="1800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Text Box 3"/>
          <p:cNvSpPr txBox="1"/>
          <p:nvPr/>
        </p:nvSpPr>
        <p:spPr>
          <a:xfrm>
            <a:off x="79375" y="304800"/>
            <a:ext cx="9144000" cy="11699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en-US" altLang="vi-VN" sz="2800" b="1" dirty="0">
              <a:solidFill>
                <a:schemeClr val="tx2"/>
              </a:solidFill>
              <a:latin typeface="VNI-Times" pitchFamily="2" charset="0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b="1" dirty="0">
                <a:solidFill>
                  <a:schemeClr val="tx2"/>
                </a:solidFill>
                <a:latin typeface="VNI-Times" pitchFamily="2" charset="0"/>
              </a:rPr>
              <a:t>Nöõ thaàn Atheùna      Thaàn Venus               Löïc só neùm dóa</a:t>
            </a:r>
            <a:endParaRPr lang="en-US" altLang="vi-VN" sz="2800" b="1" dirty="0">
              <a:solidFill>
                <a:schemeClr val="tx2"/>
              </a:solidFill>
              <a:latin typeface="VNI-Times" pitchFamily="2" charset="0"/>
            </a:endParaRP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5738" y="1474788"/>
            <a:ext cx="3692525" cy="5383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5" descr="tuong_va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74788"/>
            <a:ext cx="2895600" cy="5383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6" descr="nem_di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263" y="1474788"/>
            <a:ext cx="2649537" cy="52308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9938" name="Object 2"/>
          <p:cNvGraphicFramePr/>
          <p:nvPr/>
        </p:nvGraphicFramePr>
        <p:xfrm>
          <a:off x="-33337" y="0"/>
          <a:ext cx="9155112" cy="692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0934700" imgH="5308600" progId="Photoshop.Image.6">
                  <p:embed/>
                </p:oleObj>
              </mc:Choice>
              <mc:Fallback>
                <p:oleObj name="" r:id="rId1" imgW="10934700" imgH="5308600" progId="Photoshop.Image.6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-33337" y="0"/>
                        <a:ext cx="9155112" cy="6929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9" name="Text Box 7"/>
          <p:cNvSpPr txBox="1"/>
          <p:nvPr/>
        </p:nvSpPr>
        <p:spPr>
          <a:xfrm>
            <a:off x="1905000" y="381000"/>
            <a:ext cx="63611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buNone/>
            </a:pPr>
            <a:r>
              <a:rPr lang="en-US" altLang="vi-V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n-US" altLang="vi-VN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vi-VN" altLang="vi-VN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đền Pác-tê-nông</a:t>
            </a:r>
            <a:endParaRPr lang="vi-VN" altLang="vi-VN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2" name="Rectangle 2"/>
          <p:cNvSpPr/>
          <p:nvPr/>
        </p:nvSpPr>
        <p:spPr>
          <a:xfrm>
            <a:off x="0" y="166688"/>
            <a:ext cx="883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>
              <a:buNone/>
            </a:pPr>
            <a:r>
              <a:rPr lang="vi-VN" alt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Đền Pác-tê-nông</a:t>
            </a:r>
            <a:endParaRPr lang="vi-VN" altLang="vi-VN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0963" name="Object 2"/>
          <p:cNvGraphicFramePr/>
          <p:nvPr/>
        </p:nvGraphicFramePr>
        <p:xfrm>
          <a:off x="0" y="690563"/>
          <a:ext cx="9144000" cy="616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0922000" imgH="6807200" progId="Photoshop.Image.6">
                  <p:embed/>
                </p:oleObj>
              </mc:Choice>
              <mc:Fallback>
                <p:oleObj name="" r:id="rId1" imgW="10922000" imgH="6807200" progId="Photoshop.Image.6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0" y="690563"/>
                        <a:ext cx="9144000" cy="61674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2225"/>
            <a:ext cx="9372600" cy="6880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7" name="Text Box 4"/>
          <p:cNvSpPr txBox="1"/>
          <p:nvPr/>
        </p:nvSpPr>
        <p:spPr>
          <a:xfrm>
            <a:off x="1293813" y="6424613"/>
            <a:ext cx="79248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vi-VN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ĐẤU TRƯỜNG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COLOSSEUM</a:t>
            </a:r>
            <a:endParaRPr lang="en-US" alt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Picture 3" descr="khai_hoan_mon_lam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Text Box 4"/>
          <p:cNvSpPr txBox="1"/>
          <p:nvPr/>
        </p:nvSpPr>
        <p:spPr>
          <a:xfrm>
            <a:off x="3581400" y="1447800"/>
            <a:ext cx="3856038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>
              <a:buNone/>
            </a:pPr>
            <a:r>
              <a:rPr lang="vi-VN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Khải ho</a:t>
            </a:r>
            <a:r>
              <a:rPr lang="vi-VN" altLang="vi-VN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môn La mã</a:t>
            </a:r>
            <a:endParaRPr lang="vi-VN" altLang="vi-VN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4" name="Rectangle 4"/>
          <p:cNvSpPr/>
          <p:nvPr/>
        </p:nvSpPr>
        <p:spPr>
          <a:xfrm>
            <a:off x="457200" y="152400"/>
            <a:ext cx="8229600" cy="4111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về nh</a:t>
            </a:r>
            <a:r>
              <a:rPr lang="en-US" altLang="vi-VN" sz="2800" b="1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vi-VN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4035" name="Content Placeholder 44034"/>
          <p:cNvGraphicFramePr/>
          <p:nvPr>
            <p:ph/>
          </p:nvPr>
        </p:nvGraphicFramePr>
        <p:xfrm>
          <a:off x="76200" y="1292225"/>
          <a:ext cx="9067800" cy="5105400"/>
        </p:xfrm>
        <a:graphic>
          <a:graphicData uri="http://schemas.openxmlformats.org/drawingml/2006/table">
            <a:tbl>
              <a:tblPr/>
              <a:tblGrid>
                <a:gridCol w="1473200"/>
                <a:gridCol w="4014788"/>
                <a:gridCol w="3579812"/>
              </a:tblGrid>
              <a:tr h="766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Nội dung</a:t>
                      </a:r>
                      <a:endParaRPr lang="en-US" altLang="zh-CN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Các quốc gia</a:t>
                      </a:r>
                      <a:endParaRPr lang="en-US" altLang="zh-CN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Cổ đại Phương Đông</a:t>
                      </a:r>
                      <a:endParaRPr lang="en-US" altLang="zh-CN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Các quốc gia</a:t>
                      </a:r>
                      <a:endParaRPr lang="en-US" altLang="zh-CN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1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Cổ đại Hy Lạp và Rô-ma</a:t>
                      </a:r>
                      <a:endParaRPr lang="en-US" altLang="zh-CN" sz="20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Vị trí ra đời</a:t>
                      </a:r>
                      <a:endParaRPr lang="en-US" altLang="zh-CN" sz="2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42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Điều kiện </a:t>
                      </a:r>
                      <a:endParaRPr lang="en-US" altLang="zh-CN" sz="2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tự nhiên</a:t>
                      </a:r>
                      <a:endParaRPr lang="en-US" altLang="zh-CN" sz="2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Thời gian</a:t>
                      </a:r>
                      <a:endParaRPr lang="en-US" altLang="zh-CN" sz="2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ra đời</a:t>
                      </a:r>
                      <a:endParaRPr lang="en-US" altLang="zh-CN" sz="2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8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Kinh tế chính</a:t>
                      </a:r>
                      <a:endParaRPr lang="en-US" altLang="zh-CN" sz="2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88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Cơ cấu </a:t>
                      </a:r>
                      <a:endParaRPr lang="en-US" altLang="zh-CN" sz="2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xã hội</a:t>
                      </a:r>
                      <a:endParaRPr lang="en-US" altLang="zh-CN" sz="2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lang="en-US" altLang="zh-CN" sz="2000" b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Hình thức nhà nước</a:t>
                      </a:r>
                      <a:endParaRPr lang="en-US" altLang="zh-CN" sz="2000" b="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altLang="zh-CN" sz="20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T="45721" marB="45721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4069" name="Text Box 56"/>
          <p:cNvSpPr txBox="1"/>
          <p:nvPr/>
        </p:nvSpPr>
        <p:spPr>
          <a:xfrm>
            <a:off x="152400" y="762000"/>
            <a:ext cx="4191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theo mẫu sau:</a:t>
            </a:r>
            <a:endParaRPr lang="en-US" altLang="vi-VN" sz="2000" b="1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729" name="Text Box 57"/>
          <p:cNvSpPr txBox="1"/>
          <p:nvPr/>
        </p:nvSpPr>
        <p:spPr>
          <a:xfrm>
            <a:off x="1752600" y="1981200"/>
            <a:ext cx="3886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00FF"/>
                </a:solidFill>
              </a:rPr>
              <a:t>Ven các sông lớn trên thế giới</a:t>
            </a:r>
            <a:endParaRPr lang="en-US" altLang="vi-VN" sz="2000" dirty="0">
              <a:solidFill>
                <a:srgbClr val="0000FF"/>
              </a:solidFill>
            </a:endParaRPr>
          </a:p>
        </p:txBody>
      </p:sp>
      <p:sp>
        <p:nvSpPr>
          <p:cNvPr id="28732" name="Text Box 60"/>
          <p:cNvSpPr txBox="1"/>
          <p:nvPr/>
        </p:nvSpPr>
        <p:spPr>
          <a:xfrm>
            <a:off x="5638800" y="1997075"/>
            <a:ext cx="3352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6600"/>
                </a:solidFill>
              </a:rPr>
              <a:t>Ven bờ biển Địa Trung Hải</a:t>
            </a:r>
            <a:endParaRPr lang="en-US" altLang="vi-VN" sz="2000" dirty="0">
              <a:solidFill>
                <a:srgbClr val="006600"/>
              </a:solidFill>
            </a:endParaRPr>
          </a:p>
        </p:txBody>
      </p:sp>
      <p:sp>
        <p:nvSpPr>
          <p:cNvPr id="28737" name="Text Box 65"/>
          <p:cNvSpPr txBox="1"/>
          <p:nvPr/>
        </p:nvSpPr>
        <p:spPr>
          <a:xfrm>
            <a:off x="1828800" y="2438400"/>
            <a:ext cx="37338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00FF"/>
                </a:solidFill>
              </a:rPr>
              <a:t>Đồng bằng rộng, đất đai màu mỡ, mềm</a:t>
            </a:r>
            <a:endParaRPr lang="en-US" altLang="vi-VN" sz="2000" dirty="0">
              <a:solidFill>
                <a:srgbClr val="0000FF"/>
              </a:solidFill>
            </a:endParaRPr>
          </a:p>
        </p:txBody>
      </p:sp>
      <p:sp>
        <p:nvSpPr>
          <p:cNvPr id="28738" name="Text Box 66"/>
          <p:cNvSpPr txBox="1"/>
          <p:nvPr/>
        </p:nvSpPr>
        <p:spPr>
          <a:xfrm>
            <a:off x="5562600" y="2438400"/>
            <a:ext cx="30480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6600"/>
                </a:solidFill>
              </a:rPr>
              <a:t>Núi đồi và cao nguyên, đất trồng lúa ít, khô cứng</a:t>
            </a:r>
            <a:endParaRPr lang="en-US" altLang="vi-VN" sz="2000" dirty="0">
              <a:solidFill>
                <a:srgbClr val="006600"/>
              </a:solidFill>
            </a:endParaRPr>
          </a:p>
        </p:txBody>
      </p:sp>
      <p:sp>
        <p:nvSpPr>
          <p:cNvPr id="28759" name="Text Box 87"/>
          <p:cNvSpPr txBox="1"/>
          <p:nvPr/>
        </p:nvSpPr>
        <p:spPr>
          <a:xfrm>
            <a:off x="1752600" y="4114800"/>
            <a:ext cx="3581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00FF"/>
                </a:solidFill>
              </a:rPr>
              <a:t>Nông nghiệp trồng lúa nước</a:t>
            </a:r>
            <a:endParaRPr lang="en-US" altLang="vi-VN" sz="2000" dirty="0">
              <a:solidFill>
                <a:srgbClr val="0000FF"/>
              </a:solidFill>
            </a:endParaRPr>
          </a:p>
        </p:txBody>
      </p:sp>
      <p:sp>
        <p:nvSpPr>
          <p:cNvPr id="28760" name="Text Box 88"/>
          <p:cNvSpPr txBox="1"/>
          <p:nvPr/>
        </p:nvSpPr>
        <p:spPr>
          <a:xfrm>
            <a:off x="5715000" y="4114800"/>
            <a:ext cx="3429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6600"/>
                </a:solidFill>
              </a:rPr>
              <a:t>Thủ công và thương nghiệp</a:t>
            </a:r>
            <a:endParaRPr lang="en-US" altLang="vi-VN" sz="2000" dirty="0">
              <a:solidFill>
                <a:srgbClr val="006600"/>
              </a:solidFill>
            </a:endParaRPr>
          </a:p>
        </p:txBody>
      </p:sp>
      <p:sp>
        <p:nvSpPr>
          <p:cNvPr id="28762" name="Text Box 90"/>
          <p:cNvSpPr txBox="1"/>
          <p:nvPr/>
        </p:nvSpPr>
        <p:spPr>
          <a:xfrm>
            <a:off x="1600200" y="3200400"/>
            <a:ext cx="4038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00FF"/>
                </a:solidFill>
              </a:rPr>
              <a:t>Cuối TN kỷ IV đầu TN kỷ III TCN</a:t>
            </a:r>
            <a:endParaRPr lang="en-US" altLang="vi-VN" sz="2000" dirty="0">
              <a:solidFill>
                <a:srgbClr val="0000FF"/>
              </a:solidFill>
            </a:endParaRPr>
          </a:p>
        </p:txBody>
      </p:sp>
      <p:sp>
        <p:nvSpPr>
          <p:cNvPr id="28763" name="Text Box 91"/>
          <p:cNvSpPr txBox="1"/>
          <p:nvPr/>
        </p:nvSpPr>
        <p:spPr>
          <a:xfrm>
            <a:off x="5715000" y="3276600"/>
            <a:ext cx="2286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6600"/>
                </a:solidFill>
              </a:rPr>
              <a:t>Đầu TN kỷ I TCN</a:t>
            </a:r>
            <a:endParaRPr lang="en-US" altLang="vi-VN" sz="2000" dirty="0">
              <a:solidFill>
                <a:srgbClr val="006600"/>
              </a:solidFill>
            </a:endParaRPr>
          </a:p>
        </p:txBody>
      </p:sp>
      <p:sp>
        <p:nvSpPr>
          <p:cNvPr id="28765" name="Text Box 93"/>
          <p:cNvSpPr txBox="1"/>
          <p:nvPr/>
        </p:nvSpPr>
        <p:spPr>
          <a:xfrm>
            <a:off x="1752600" y="4724400"/>
            <a:ext cx="32766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00FF"/>
                </a:solidFill>
              </a:rPr>
              <a:t>2 tầng lớp chính: Nông dân công xã và quý tộc</a:t>
            </a:r>
            <a:endParaRPr lang="en-US" altLang="vi-VN" sz="2000" dirty="0">
              <a:solidFill>
                <a:srgbClr val="0000FF"/>
              </a:solidFill>
            </a:endParaRPr>
          </a:p>
        </p:txBody>
      </p:sp>
      <p:sp>
        <p:nvSpPr>
          <p:cNvPr id="28766" name="Text Box 94"/>
          <p:cNvSpPr txBox="1"/>
          <p:nvPr/>
        </p:nvSpPr>
        <p:spPr>
          <a:xfrm>
            <a:off x="5638800" y="4724400"/>
            <a:ext cx="3124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6600"/>
                </a:solidFill>
              </a:rPr>
              <a:t>2 giai cấp chính: chủ nô và nô lệ</a:t>
            </a:r>
            <a:endParaRPr lang="en-US" altLang="vi-VN" sz="2000" dirty="0">
              <a:solidFill>
                <a:srgbClr val="006600"/>
              </a:solidFill>
            </a:endParaRPr>
          </a:p>
        </p:txBody>
      </p:sp>
      <p:sp>
        <p:nvSpPr>
          <p:cNvPr id="28767" name="Text Box 95"/>
          <p:cNvSpPr txBox="1"/>
          <p:nvPr/>
        </p:nvSpPr>
        <p:spPr>
          <a:xfrm>
            <a:off x="1752600" y="5638800"/>
            <a:ext cx="3505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00FF"/>
                </a:solidFill>
              </a:rPr>
              <a:t>Nhà nước chuyên chế cổ đại</a:t>
            </a:r>
            <a:endParaRPr lang="en-US" altLang="vi-VN" sz="2000" dirty="0">
              <a:solidFill>
                <a:srgbClr val="0000FF"/>
              </a:solidFill>
            </a:endParaRPr>
          </a:p>
        </p:txBody>
      </p:sp>
      <p:sp>
        <p:nvSpPr>
          <p:cNvPr id="28768" name="Text Box 96"/>
          <p:cNvSpPr txBox="1"/>
          <p:nvPr/>
        </p:nvSpPr>
        <p:spPr>
          <a:xfrm>
            <a:off x="5638800" y="5638800"/>
            <a:ext cx="3200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6600"/>
                </a:solidFill>
              </a:rPr>
              <a:t>Nhà nước dân chủ chủ nô</a:t>
            </a:r>
            <a:endParaRPr lang="en-US" altLang="vi-VN" sz="2000" dirty="0">
              <a:solidFill>
                <a:srgbClr val="006600"/>
              </a:solidFill>
            </a:endParaRPr>
          </a:p>
        </p:txBody>
      </p:sp>
      <p:sp>
        <p:nvSpPr>
          <p:cNvPr id="28783" name="Text Box 111"/>
          <p:cNvSpPr txBox="1"/>
          <p:nvPr/>
        </p:nvSpPr>
        <p:spPr>
          <a:xfrm>
            <a:off x="1676400" y="3581400"/>
            <a:ext cx="3810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00FF"/>
                </a:solidFill>
              </a:rPr>
              <a:t>Sử dụng , chế tạo công cụ đồng </a:t>
            </a:r>
            <a:endParaRPr lang="en-US" altLang="vi-VN" sz="2000" dirty="0">
              <a:solidFill>
                <a:srgbClr val="0000FF"/>
              </a:solidFill>
            </a:endParaRPr>
          </a:p>
        </p:txBody>
      </p:sp>
      <p:sp>
        <p:nvSpPr>
          <p:cNvPr id="28784" name="Text Box 112"/>
          <p:cNvSpPr txBox="1"/>
          <p:nvPr/>
        </p:nvSpPr>
        <p:spPr>
          <a:xfrm>
            <a:off x="5486400" y="3581400"/>
            <a:ext cx="36576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000" dirty="0">
                <a:solidFill>
                  <a:srgbClr val="006600"/>
                </a:solidFill>
              </a:rPr>
              <a:t>Sử dụng, chế tạo công cụ sắt</a:t>
            </a:r>
            <a:endParaRPr lang="en-US" altLang="vi-VN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9" grpId="0"/>
      <p:bldP spid="28732" grpId="0"/>
      <p:bldP spid="28737" grpId="0"/>
      <p:bldP spid="28738" grpId="0"/>
      <p:bldP spid="28759" grpId="0"/>
      <p:bldP spid="28760" grpId="0"/>
      <p:bldP spid="28762" grpId="0"/>
      <p:bldP spid="28763" grpId="0"/>
      <p:bldP spid="28765" grpId="0"/>
      <p:bldP spid="28766" grpId="0"/>
      <p:bldP spid="28767" grpId="0"/>
      <p:bldP spid="28768" grpId="0"/>
      <p:bldP spid="28783" grpId="0"/>
      <p:bldP spid="2878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0" y="534914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 KÌ QUAN THẾ GIỚI CỔ ĐẠI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5059" name="Rectangle 1"/>
          <p:cNvSpPr/>
          <p:nvPr/>
        </p:nvSpPr>
        <p:spPr>
          <a:xfrm>
            <a:off x="1219200" y="1828800"/>
            <a:ext cx="6553200" cy="4202113"/>
          </a:xfrm>
          <a:prstGeom prst="rect">
            <a:avLst/>
          </a:prstGeom>
          <a:blipFill>
            <a:blip r:embed="rId1"/>
          </a:blip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342900" lvl="0" indent="-34290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vi-VN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Kim Tự Tháp</a:t>
            </a:r>
            <a:endParaRPr lang="vi-VN" altLang="vi-VN" sz="36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Vườn </a:t>
            </a:r>
            <a:r>
              <a:rPr lang="vi-VN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treo Ba-bi-lon</a:t>
            </a:r>
            <a:endParaRPr lang="vi-VN" altLang="vi-VN" sz="36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vi-VN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Đền thần Zeus</a:t>
            </a:r>
            <a:endParaRPr lang="vi-VN" altLang="vi-VN" sz="36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vi-VN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Đền Artemis</a:t>
            </a:r>
            <a:endParaRPr lang="vi-VN" altLang="vi-VN" sz="36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vi-VN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Lăng mộ Mausolus</a:t>
            </a:r>
            <a:endParaRPr lang="vi-VN" altLang="vi-VN" sz="36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vi-VN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Tượng người khổng lồ</a:t>
            </a:r>
            <a:endParaRPr lang="vi-VN" altLang="vi-VN" sz="3600" dirty="0">
              <a:solidFill>
                <a:srgbClr val="00206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vi-VN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Hải đăng</a:t>
            </a:r>
            <a:endParaRPr lang="vi-VN" altLang="vi-VN" sz="3600" dirty="0">
              <a:solidFill>
                <a:srgbClr val="002060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41438"/>
          </a:xfrm>
          <a:blipFill>
            <a:blip r:embed="rId1"/>
          </a:blipFill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4  CÁC QUỐC GIA CỔ ĐẠI PHƯƠNG TÂY –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b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HI LẠP VÀ RÔ-MA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(2 tiết)</a:t>
            </a:r>
            <a:br>
              <a:rPr lang="vi-VN" altLang="vi-VN" sz="2400" dirty="0"/>
            </a:br>
            <a:endParaRPr lang="en-US" altLang="vi-VN" sz="2400" b="1" dirty="0">
              <a:solidFill>
                <a:srgbClr val="FF3300"/>
              </a:solidFill>
            </a:endParaRPr>
          </a:p>
        </p:txBody>
      </p:sp>
      <p:sp>
        <p:nvSpPr>
          <p:cNvPr id="7171" name="Rectangle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600"/>
          </a:xfrm>
        </p:spPr>
        <p:txBody>
          <a:bodyPr vert="horz" wrap="square" lIns="91440" tIns="45720" rIns="91440" bIns="45720" anchor="t" anchorCtr="0"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vi-VN" sz="2400" b="1" dirty="0">
                <a:solidFill>
                  <a:srgbClr val="FF0000"/>
                </a:solidFill>
              </a:rPr>
              <a:t>THIÊN NHIÊN VÀ ĐỜI SỐNG CỦA CON NGƯỜI</a:t>
            </a:r>
            <a:endParaRPr lang="en-US" altLang="vi-VN" sz="2400" b="1" dirty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alt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1295400" y="2417763"/>
            <a:ext cx="6934200" cy="2819400"/>
          </a:xfrm>
          <a:prstGeom prst="cloudCallout">
            <a:avLst>
              <a:gd name="adj1" fmla="val -32397"/>
              <a:gd name="adj2" fmla="val 76471"/>
            </a:avLst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đặc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kiện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nhiên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khu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vực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ĐTH,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nền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chính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379663"/>
            <a:ext cx="76962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lnSpc>
                <a:spcPct val="130000"/>
              </a:lnSpc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b. </a:t>
            </a:r>
            <a:r>
              <a:rPr lang="vi-VN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Đời sống 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kinh tế: </a:t>
            </a:r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  <a:buNone/>
            </a:pP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  + </a:t>
            </a: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Trồng chủ yếu các cây lưu niên.</a:t>
            </a:r>
            <a:endParaRPr lang="en-US" altLang="zh-CN" sz="2800" dirty="0">
              <a:solidFill>
                <a:schemeClr val="tx2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0" eaLnBrk="1" hangingPunct="1">
              <a:lnSpc>
                <a:spcPct val="130000"/>
              </a:lnSpc>
              <a:buNone/>
            </a:pP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 Nhập lương thực từ Tây Á và Ai Cập</a:t>
            </a:r>
            <a:endParaRPr lang="en-US" altLang="zh-CN" sz="2400" dirty="0">
              <a:solidFill>
                <a:schemeClr val="tx2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0" y="152486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 KÌ QUAN THẾ GIỚI CỔ ĐẠI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5893" name="KTHAP01.MP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676275"/>
            <a:ext cx="9144000" cy="6181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5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589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5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658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893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0" y="10271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 KÌ QUAN THẾ GIỚI CỔ ĐẠI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2036" name="haidang.mpg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0" y="625475"/>
            <a:ext cx="9144000" cy="6232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2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72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2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2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03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0638" y="0"/>
            <a:ext cx="9144000" cy="1008063"/>
          </a:xfrm>
          <a:blipFill>
            <a:blip r:embed="rId1"/>
          </a:blipFill>
        </p:spPr>
        <p:txBody>
          <a:bodyPr vert="horz" wrap="square" lIns="91440" tIns="45720" rIns="91440" bIns="45720" anchor="ctr" anchorCtr="0"/>
          <a:p>
            <a:pPr eaLnBrk="1" hangingPunct="1"/>
            <a:b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</a:b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4  CÁC QUỐC GIA CỔ ĐẠI PHƯƠNG TÂY –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b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HI LẠP VÀ RÔ-MA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(2 tiết)</a:t>
            </a:r>
            <a:br>
              <a:rPr lang="vi-VN" altLang="vi-VN" sz="2400" dirty="0"/>
            </a:br>
            <a:endParaRPr lang="en-US" altLang="vi-VN" sz="2400" b="1" dirty="0">
              <a:solidFill>
                <a:srgbClr val="FF3300"/>
              </a:solidFill>
            </a:endParaRPr>
          </a:p>
        </p:txBody>
      </p:sp>
      <p:sp>
        <p:nvSpPr>
          <p:cNvPr id="4099" name="Rectangle 4"/>
          <p:cNvSpPr>
            <a:spLocks noGrp="1"/>
          </p:cNvSpPr>
          <p:nvPr>
            <p:ph idx="1"/>
          </p:nvPr>
        </p:nvSpPr>
        <p:spPr>
          <a:xfrm>
            <a:off x="368300" y="1519238"/>
            <a:ext cx="8229600" cy="863600"/>
          </a:xfrm>
        </p:spPr>
        <p:txBody>
          <a:bodyPr vert="horz" wrap="square" lIns="91440" tIns="45720" rIns="91440" bIns="45720" anchor="t" anchorCtr="0"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 VÀ ĐỜI SỐNG CỦA CON NGƯỜI</a:t>
            </a:r>
            <a:endParaRPr lang="en-US" alt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altLang="vi-V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a. Thiên nhiên:</a:t>
            </a:r>
            <a:endParaRPr lang="en-US" altLang="vi-VN" sz="2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4394200"/>
            <a:ext cx="8382000" cy="1127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609600" lvl="0" indent="-609600" eaLnBrk="1" hangingPunct="1">
              <a:lnSpc>
                <a:spcPct val="80000"/>
              </a:lnSpc>
              <a:buNone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sym typeface="Wingdings" panose="05000000000000000000" pitchFamily="2" charset="2"/>
              </a:rPr>
              <a:t>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 quốc gia cổ đại ĐTH nằm ở bờ bắc biển ĐTH ra đời vào khoảng thiên niên kỷ I TCN, khi đồ sắt đã xuất hiện. </a:t>
            </a:r>
            <a:endParaRPr lang="en-US" altLang="zh-CN" sz="28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4038" y="5549900"/>
            <a:ext cx="8077200" cy="8620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Cư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đây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sớm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buôn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trọt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671763"/>
            <a:ext cx="8458200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609600" lvl="0" indent="-609600" eaLnBrk="1" hangingPunct="1">
              <a:lnSpc>
                <a:spcPct val="80000"/>
              </a:lnSpc>
              <a:buChar char="-"/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Thuận </a:t>
            </a:r>
            <a:r>
              <a:rPr lang="en-US" altLang="zh-CN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lợi: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Có biển, nhiều</a:t>
            </a: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hải cảng, giao thông trên biển dễ dàng, nghề hàng hải phát triển. </a:t>
            </a:r>
            <a:endParaRPr lang="en-US" altLang="zh-CN" sz="28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4104" name="Rectangle 11"/>
          <p:cNvSpPr/>
          <p:nvPr/>
        </p:nvSpPr>
        <p:spPr>
          <a:xfrm>
            <a:off x="401638" y="3565525"/>
            <a:ext cx="8229600" cy="781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609600" lvl="0" indent="-609600" eaLnBrk="1" hangingPunct="1">
              <a:lnSpc>
                <a:spcPct val="80000"/>
              </a:lnSpc>
              <a:spcBef>
                <a:spcPct val="0"/>
              </a:spcBef>
              <a:buChar char="-"/>
            </a:pP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 khăn: </a:t>
            </a:r>
            <a:r>
              <a:rPr lang="vi-VN" alt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ồng bằng nhỏ hẹp, đất canh tác ít, khô, cứng thích hợp với loại cây </a:t>
            </a:r>
            <a:r>
              <a:rPr lang="en-US" altLang="vi-VN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vi-VN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niên.</a:t>
            </a:r>
            <a:endParaRPr lang="en-US" altLang="vi-VN" sz="2800" dirty="0">
              <a:solidFill>
                <a:schemeClr val="tx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1752600" y="1866900"/>
            <a:ext cx="6324600" cy="3124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sao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sắt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ở ĐTH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mới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ra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đời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quốc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gia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cổ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đại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Ý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việc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sử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cụ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bằng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sắt</a:t>
            </a:r>
            <a:r>
              <a:rPr kumimoji="0" lang="en-US" altLang="zh-CN" sz="2400" b="0" i="1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endParaRPr kumimoji="0" lang="en-US" altLang="zh-CN" sz="2400" b="0" i="1" u="none" strike="noStrike" kern="1200" cap="none" spc="0" normalizeH="0" baseline="0" noProof="0" dirty="0">
              <a:ln>
                <a:noFill/>
              </a:ln>
              <a:solidFill>
                <a:srgbClr val="0D0D0D"/>
              </a:solidFill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39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charRg st="39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charRg st="0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4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4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4">
                                            <p:txEl>
                                              <p:charRg st="0" end="8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/>
      <p:bldP spid="8" grpId="0"/>
      <p:bldP spid="10" grpId="0"/>
      <p:bldP spid="12" grpId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2600" y="76200"/>
            <a:ext cx="35433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19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" y="3463925"/>
            <a:ext cx="4419600" cy="331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"/>
            <a:ext cx="2166938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68263"/>
            <a:ext cx="4051300" cy="313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2" name="Text Box 12"/>
          <p:cNvSpPr txBox="1"/>
          <p:nvPr/>
        </p:nvSpPr>
        <p:spPr>
          <a:xfrm>
            <a:off x="1447800" y="6262688"/>
            <a:ext cx="2209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chemeClr val="bg1"/>
                </a:solidFill>
              </a:rPr>
              <a:t>Rừng cây ô-liu</a:t>
            </a:r>
            <a:endParaRPr lang="en-US" altLang="vi-VN" sz="1800" b="1" dirty="0">
              <a:solidFill>
                <a:schemeClr val="bg1"/>
              </a:solidFill>
            </a:endParaRPr>
          </a:p>
        </p:txBody>
      </p:sp>
      <p:sp>
        <p:nvSpPr>
          <p:cNvPr id="9223" name="Text Box 13"/>
          <p:cNvSpPr txBox="1"/>
          <p:nvPr/>
        </p:nvSpPr>
        <p:spPr>
          <a:xfrm>
            <a:off x="6019800" y="6186488"/>
            <a:ext cx="1828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chemeClr val="bg1"/>
                </a:solidFill>
              </a:rPr>
              <a:t>Lá và quả ô-liu</a:t>
            </a:r>
            <a:endParaRPr lang="en-US" altLang="vi-VN" sz="1800" b="1" dirty="0">
              <a:solidFill>
                <a:schemeClr val="bg1"/>
              </a:solidFill>
            </a:endParaRPr>
          </a:p>
        </p:txBody>
      </p:sp>
      <p:sp>
        <p:nvSpPr>
          <p:cNvPr id="9224" name="Text Box 14"/>
          <p:cNvSpPr txBox="1"/>
          <p:nvPr/>
        </p:nvSpPr>
        <p:spPr>
          <a:xfrm>
            <a:off x="152400" y="26670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chemeClr val="bg1"/>
                </a:solidFill>
              </a:rPr>
              <a:t>Nho</a:t>
            </a:r>
            <a:endParaRPr lang="en-US" altLang="vi-VN" sz="1800" b="1" dirty="0">
              <a:solidFill>
                <a:schemeClr val="bg1"/>
              </a:solidFill>
            </a:endParaRPr>
          </a:p>
        </p:txBody>
      </p:sp>
      <p:sp>
        <p:nvSpPr>
          <p:cNvPr id="9225" name="Text Box 15"/>
          <p:cNvSpPr txBox="1"/>
          <p:nvPr/>
        </p:nvSpPr>
        <p:spPr>
          <a:xfrm>
            <a:off x="2286000" y="2667000"/>
            <a:ext cx="1676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chemeClr val="bg1"/>
                </a:solidFill>
              </a:rPr>
              <a:t>Chanh</a:t>
            </a:r>
            <a:endParaRPr lang="en-US" altLang="vi-VN" sz="1800" b="1" dirty="0">
              <a:solidFill>
                <a:schemeClr val="bg1"/>
              </a:solidFill>
            </a:endParaRPr>
          </a:p>
        </p:txBody>
      </p:sp>
      <p:sp>
        <p:nvSpPr>
          <p:cNvPr id="9226" name="Text Box 16"/>
          <p:cNvSpPr txBox="1"/>
          <p:nvPr/>
        </p:nvSpPr>
        <p:spPr>
          <a:xfrm>
            <a:off x="6324600" y="2667000"/>
            <a:ext cx="121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1800" b="1" dirty="0">
                <a:solidFill>
                  <a:schemeClr val="bg1"/>
                </a:solidFill>
              </a:rPr>
              <a:t>Cam</a:t>
            </a:r>
            <a:endParaRPr lang="en-US" altLang="vi-VN" sz="1800" b="1" dirty="0">
              <a:solidFill>
                <a:schemeClr val="bg1"/>
              </a:solidFill>
            </a:endParaRPr>
          </a:p>
        </p:txBody>
      </p:sp>
      <p:pic>
        <p:nvPicPr>
          <p:cNvPr id="9227" name="Picture 12" descr="C:\Users\Administrator\Pictures\cây oli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429000"/>
            <a:ext cx="4171950" cy="3268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-76200" y="493713"/>
            <a:ext cx="9144000" cy="1143000"/>
          </a:xfrm>
          <a:blipFill>
            <a:blip r:embed="rId1"/>
          </a:blipFill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4  CÁC QUỐC GIA CỔ ĐẠI PHƯƠNG TÂY –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b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altLang="vi-VN" sz="24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HI LẠP VÀ RÔ-MA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(2 tiết)</a:t>
            </a:r>
            <a:endParaRPr lang="en-US" altLang="vi-VN" sz="2400" b="1" dirty="0">
              <a:solidFill>
                <a:srgbClr val="FF3300"/>
              </a:solidFill>
            </a:endParaRPr>
          </a:p>
        </p:txBody>
      </p:sp>
      <p:sp>
        <p:nvSpPr>
          <p:cNvPr id="10243" name="Rectangle 4"/>
          <p:cNvSpPr>
            <a:spLocks noGrp="1"/>
          </p:cNvSpPr>
          <p:nvPr>
            <p:ph idx="1"/>
          </p:nvPr>
        </p:nvSpPr>
        <p:spPr>
          <a:xfrm>
            <a:off x="228600" y="1789113"/>
            <a:ext cx="8337550" cy="990600"/>
          </a:xfrm>
        </p:spPr>
        <p:txBody>
          <a:bodyPr vert="horz" wrap="square" lIns="91440" tIns="45720" rIns="91440" bIns="45720" anchor="t" anchorCtr="0"/>
          <a:p>
            <a:pPr marL="609600" indent="-609600" eaLnBrk="1" hangingPunct="1">
              <a:lnSpc>
                <a:spcPct val="80000"/>
              </a:lnSpc>
              <a:buFontTx/>
              <a:buAutoNum type="arabicPeriod"/>
            </a:pPr>
            <a:r>
              <a:rPr lang="en-US" altLang="vi-VN" sz="2400" b="1" dirty="0">
                <a:solidFill>
                  <a:srgbClr val="FF0000"/>
                </a:solidFill>
              </a:rPr>
              <a:t>THIÊN NHIÊN VÀ ĐỜI SỐNG CỦA CON NGƯỜI</a:t>
            </a:r>
            <a:endParaRPr lang="en-US" altLang="vi-VN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1650" y="2643188"/>
            <a:ext cx="460375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just" eaLnBrk="1" hangingPunct="1">
              <a:buNone/>
            </a:pPr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b. </a:t>
            </a:r>
            <a:r>
              <a:rPr lang="vi-VN" altLang="zh-CN" sz="2400" b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Đời sống </a:t>
            </a:r>
            <a:r>
              <a:rPr lang="en-US" altLang="zh-CN" sz="2400" b="1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kinh tế:</a:t>
            </a: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endParaRPr lang="en-US" altLang="zh-CN" sz="2400" b="1" dirty="0">
              <a:solidFill>
                <a:schemeClr val="tx2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0" eaLnBrk="1" hangingPunct="1">
              <a:buNone/>
            </a:pPr>
            <a:endParaRPr lang="en-US" altLang="zh-CN" sz="1200" dirty="0">
              <a:solidFill>
                <a:schemeClr val="tx2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lvl="0" eaLnBrk="1" hangingPunct="1">
              <a:buNone/>
            </a:pP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+ Trồng các cây công nghiệp.</a:t>
            </a:r>
            <a:endParaRPr lang="en-US" altLang="zh-CN" sz="2400" dirty="0">
              <a:solidFill>
                <a:schemeClr val="tx2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5410200" y="2209800"/>
            <a:ext cx="3657600" cy="4495800"/>
            <a:chOff x="2928" y="768"/>
            <a:chExt cx="2832" cy="2883"/>
          </a:xfrm>
        </p:grpSpPr>
        <p:pic>
          <p:nvPicPr>
            <p:cNvPr id="10249" name="Picture 18" descr="blacksmith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76" y="768"/>
              <a:ext cx="2482" cy="249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50" name="Text Box 13"/>
            <p:cNvSpPr txBox="1"/>
            <p:nvPr/>
          </p:nvSpPr>
          <p:spPr>
            <a:xfrm>
              <a:off x="2928" y="3360"/>
              <a:ext cx="2832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endParaRPr lang="en-US" altLang="vi-VN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7174" name="Text Box 19"/>
          <p:cNvSpPr txBox="1"/>
          <p:nvPr/>
        </p:nvSpPr>
        <p:spPr>
          <a:xfrm>
            <a:off x="6019800" y="6248400"/>
            <a:ext cx="181927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dirty="0">
                <a:solidFill>
                  <a:schemeClr val="tx2"/>
                </a:solidFill>
              </a:rPr>
              <a:t>Nghề rèn sắt</a:t>
            </a:r>
            <a:endParaRPr lang="en-US" altLang="vi-VN" sz="1800" dirty="0">
              <a:solidFill>
                <a:schemeClr val="tx2"/>
              </a:solidFill>
            </a:endParaRPr>
          </a:p>
        </p:txBody>
      </p:sp>
      <p:sp>
        <p:nvSpPr>
          <p:cNvPr id="7175" name="Rectangle 10"/>
          <p:cNvSpPr/>
          <p:nvPr/>
        </p:nvSpPr>
        <p:spPr>
          <a:xfrm>
            <a:off x="501650" y="3886200"/>
            <a:ext cx="417671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chemeClr val="tx2"/>
                </a:solidFill>
              </a:rPr>
              <a:t>+ Nghề thủ công nghiệp rất phát triển.</a:t>
            </a:r>
            <a:endParaRPr lang="en-US" altLang="vi-VN" sz="2400" dirty="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4651375"/>
            <a:ext cx="4899025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lang="en-US" altLang="zh-CN" sz="2400" b="1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  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+ Sản xuất hàng hóa tăng nhanh, thương nghiệp phát triển. </a:t>
            </a:r>
            <a:endParaRPr lang="en-US" altLang="zh-CN" sz="2400" dirty="0">
              <a:solidFill>
                <a:schemeClr val="tx2"/>
              </a:solidFill>
              <a:latin typeface="Arial" panose="020B0604020202020204" pitchFamily="34" charset="0"/>
              <a:ea typeface="SimSun" panose="02010600030101010101" pitchFamily="2" charset="-122"/>
              <a:sym typeface="Wingdings" panose="05000000000000000000" pitchFamily="2" charset="2"/>
            </a:endParaRPr>
          </a:p>
          <a:p>
            <a:pPr lvl="0" eaLnBrk="1" hangingPunct="1">
              <a:buNone/>
            </a:pP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SimSun" panose="02010600030101010101" pitchFamily="2" charset="-122"/>
                <a:sym typeface="Wingdings" panose="05000000000000000000" pitchFamily="2" charset="2"/>
              </a:rPr>
              <a:t>   mở rộng lưu thông tiền tệ</a:t>
            </a:r>
            <a:endParaRPr lang="en-US" altLang="zh-CN" sz="2400" dirty="0">
              <a:solidFill>
                <a:schemeClr val="tx2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1266" name="Group 21"/>
          <p:cNvGrpSpPr/>
          <p:nvPr/>
        </p:nvGrpSpPr>
        <p:grpSpPr>
          <a:xfrm>
            <a:off x="0" y="152400"/>
            <a:ext cx="9144000" cy="6600825"/>
            <a:chOff x="0" y="96"/>
            <a:chExt cx="5760" cy="4158"/>
          </a:xfrm>
        </p:grpSpPr>
        <p:pic>
          <p:nvPicPr>
            <p:cNvPr id="11267" name="Picture 4" descr="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69" y="2222"/>
              <a:ext cx="2925" cy="180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68" name="Text Box 5"/>
            <p:cNvSpPr txBox="1"/>
            <p:nvPr/>
          </p:nvSpPr>
          <p:spPr>
            <a:xfrm rot="-10800000" flipV="1">
              <a:off x="48" y="3978"/>
              <a:ext cx="3073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r>
                <a:rPr lang="en-US" altLang="vi-VN" sz="1800" b="1" dirty="0">
                  <a:solidFill>
                    <a:schemeClr val="tx2"/>
                  </a:solidFill>
                </a:rPr>
                <a:t>Xưởng chế biến dầu ô liu ở Nam Italia</a:t>
              </a:r>
              <a:endParaRPr lang="en-US" altLang="vi-VN" sz="1800" b="1" dirty="0">
                <a:solidFill>
                  <a:schemeClr val="tx2"/>
                </a:solidFill>
                <a:ea typeface="Arial" panose="020B0604020202020204" pitchFamily="34" charset="0"/>
              </a:endParaRPr>
            </a:p>
          </p:txBody>
        </p:sp>
        <p:pic>
          <p:nvPicPr>
            <p:cNvPr id="11269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" y="912"/>
              <a:ext cx="1256" cy="12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0" name="Picture 7" descr="vo co HI La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7" y="528"/>
              <a:ext cx="1237" cy="17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1" name="Picture 8" descr="Gom Co Hi La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3" y="528"/>
              <a:ext cx="1195" cy="17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72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3" y="2276"/>
              <a:ext cx="2491" cy="17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1273" name="Text Box 11"/>
            <p:cNvSpPr txBox="1"/>
            <p:nvPr/>
          </p:nvSpPr>
          <p:spPr>
            <a:xfrm>
              <a:off x="3770" y="4023"/>
              <a:ext cx="16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vi-VN" sz="1800" b="1" dirty="0">
                  <a:solidFill>
                    <a:schemeClr val="tx2"/>
                  </a:solidFill>
                </a:rPr>
                <a:t>Vò gốm cổ Hi Lạp</a:t>
              </a:r>
              <a:endParaRPr lang="en-US" altLang="vi-VN" sz="1800" b="1" dirty="0">
                <a:solidFill>
                  <a:schemeClr val="tx2"/>
                </a:solidFill>
              </a:endParaRPr>
            </a:p>
          </p:txBody>
        </p:sp>
        <p:sp>
          <p:nvSpPr>
            <p:cNvPr id="11274" name="Text Box 12"/>
            <p:cNvSpPr txBox="1"/>
            <p:nvPr/>
          </p:nvSpPr>
          <p:spPr>
            <a:xfrm>
              <a:off x="0" y="353"/>
              <a:ext cx="1632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vi-VN" sz="1800" b="1" dirty="0"/>
                <a:t>Bình gốm cổ Hi Lạp</a:t>
              </a:r>
              <a:endParaRPr lang="en-US" altLang="vi-VN" sz="1800" b="1" dirty="0"/>
            </a:p>
          </p:txBody>
        </p:sp>
        <p:sp>
          <p:nvSpPr>
            <p:cNvPr id="11275" name="Text Box 15"/>
            <p:cNvSpPr txBox="1"/>
            <p:nvPr/>
          </p:nvSpPr>
          <p:spPr>
            <a:xfrm>
              <a:off x="1776" y="96"/>
              <a:ext cx="2784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</a:lstStyle>
            <a:p>
              <a:pPr marL="0" lvl="0" indent="0" algn="ctr" eaLnBrk="1" hangingPunct="1">
                <a:spcBef>
                  <a:spcPct val="50000"/>
                </a:spcBef>
                <a:buNone/>
              </a:pPr>
              <a:r>
                <a:rPr lang="en-US" altLang="vi-VN" sz="2400" b="1" dirty="0">
                  <a:solidFill>
                    <a:srgbClr val="0070C0"/>
                  </a:solidFill>
                </a:rPr>
                <a:t>THỦ CÔNG NGHIỆP</a:t>
              </a:r>
              <a:endParaRPr lang="en-US" altLang="vi-VN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11276" name="Line 16"/>
            <p:cNvSpPr/>
            <p:nvPr/>
          </p:nvSpPr>
          <p:spPr>
            <a:xfrm>
              <a:off x="0" y="384"/>
              <a:ext cx="5760" cy="0"/>
            </a:xfrm>
            <a:prstGeom prst="line">
              <a:avLst/>
            </a:prstGeom>
            <a:ln w="952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</p:sp>
        <p:pic>
          <p:nvPicPr>
            <p:cNvPr id="11277" name="Picture 18" descr="blacksmith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44" y="528"/>
              <a:ext cx="1721" cy="1694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 vert="horz" wrap="square" lIns="91440" tIns="45720" rIns="91440" bIns="45720" anchor="ctr" anchorCtr="0"/>
          <a:p>
            <a:r>
              <a:rPr lang="en-US" altLang="vi-V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 biển ở Địa Trung Hải</a:t>
            </a:r>
            <a:endParaRPr lang="en-US" altLang="vi-VN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Content Placeholder 3" descr="hải cảng ĐTH.jpg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896938"/>
            <a:ext cx="8915400" cy="5973762"/>
          </a:xfr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6972</Words>
  <Application>WPS Presentation</Application>
  <PresentationFormat/>
  <Paragraphs>349</Paragraphs>
  <Slides>41</Slides>
  <Notes>3</Notes>
  <HiddenSlides>0</HiddenSlides>
  <MMClips>3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53" baseType="lpstr">
      <vt:lpstr>Arial</vt:lpstr>
      <vt:lpstr>SimSun</vt:lpstr>
      <vt:lpstr>Wingdings</vt:lpstr>
      <vt:lpstr>Times New Roman</vt:lpstr>
      <vt:lpstr>Microsoft YaHei</vt:lpstr>
      <vt:lpstr>Arial Unicode MS</vt:lpstr>
      <vt:lpstr>Calibri</vt:lpstr>
      <vt:lpstr>VNI-Times</vt:lpstr>
      <vt:lpstr>Segoe Print</vt:lpstr>
      <vt:lpstr>Default Design</vt:lpstr>
      <vt:lpstr>Photoshop.Image.6</vt:lpstr>
      <vt:lpstr>Photoshop.Image.6</vt:lpstr>
      <vt:lpstr> Bài 4.  CÁC QUỐC GIA CỔ ĐẠI PHƯƠNG TÂY -  HI LẠP VÀ RÔ-MA (2 tiết) </vt:lpstr>
      <vt:lpstr>PowerPoint 演示文稿</vt:lpstr>
      <vt:lpstr> Bài 4.  CÁC QUỐC GIA CỔ ĐẠI PHƯƠNG TÂY - HI LẠP VÀ RÔ-MA (2 tiết) </vt:lpstr>
      <vt:lpstr> Bài 4  CÁC QUỐC GIA CỔ ĐẠI PHƯƠNG TÂY –  HI LẠP VÀ RÔ-MA (2 tiết) </vt:lpstr>
      <vt:lpstr> Bài 4  CÁC QUỐC GIA CỔ ĐẠI PHƯƠNG TÂY –  HI LẠP VÀ RÔ-MA (2 tiết) </vt:lpstr>
      <vt:lpstr>PowerPoint 演示文稿</vt:lpstr>
      <vt:lpstr>Bài 4  CÁC QUỐC GIA CỔ ĐẠI PHƯƠNG TÂY –  HI LẠP VÀ RÔ-MA (2 tiết)</vt:lpstr>
      <vt:lpstr>PowerPoint 演示文稿</vt:lpstr>
      <vt:lpstr>Cảng biển ở Địa Trung Hải</vt:lpstr>
      <vt:lpstr>PowerPoint 演示文稿</vt:lpstr>
      <vt:lpstr>PowerPoint 演示文稿</vt:lpstr>
      <vt:lpstr>PowerPoint 演示文稿</vt:lpstr>
      <vt:lpstr>PowerPoint 演示文稿</vt:lpstr>
      <vt:lpstr>2. THỊ QUỐC ĐỊA TRUNG HẢI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TƯ LIỆU THAM KHẢO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Acsimet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</cp:lastModifiedBy>
  <cp:revision>3</cp:revision>
  <dcterms:created xsi:type="dcterms:W3CDTF">2008-05-31T12:16:00Z</dcterms:created>
  <dcterms:modified xsi:type="dcterms:W3CDTF">2021-10-03T20:08:15Z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604506DB0BCB4A89A1A19D8E1516DD41</vt:lpwstr>
  </property>
  <property fmtid="{D5CDD505-2E9C-101B-9397-08002B2CF9AE}" pid="3" name="KSOProductBuildVer">
    <vt:lpwstr>1033-11.2.0.10323</vt:lpwstr>
  </property>
</Properties>
</file>