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comments/comment2.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3.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7" r:id="rId3"/>
    <p:sldId id="258" r:id="rId4"/>
    <p:sldId id="295" r:id="rId5"/>
    <p:sldId id="259" r:id="rId6"/>
    <p:sldId id="261" r:id="rId7"/>
    <p:sldId id="309" r:id="rId8"/>
    <p:sldId id="262" r:id="rId9"/>
    <p:sldId id="263" r:id="rId10"/>
    <p:sldId id="264" r:id="rId11"/>
    <p:sldId id="303" r:id="rId12"/>
    <p:sldId id="296" r:id="rId13"/>
    <p:sldId id="304" r:id="rId14"/>
    <p:sldId id="307" r:id="rId15"/>
    <p:sldId id="265" r:id="rId16"/>
    <p:sldId id="267" r:id="rId17"/>
    <p:sldId id="298" r:id="rId18"/>
    <p:sldId id="268" r:id="rId19"/>
    <p:sldId id="297" r:id="rId20"/>
    <p:sldId id="269" r:id="rId21"/>
    <p:sldId id="271" r:id="rId22"/>
    <p:sldId id="272" r:id="rId23"/>
    <p:sldId id="310" r:id="rId24"/>
    <p:sldId id="308"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91" r:id="rId39"/>
    <p:sldId id="292" r:id="rId40"/>
    <p:sldId id="293" r:id="rId41"/>
    <p:sldId id="29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chieupc.com" initials="D" lastIdx="8" clrIdx="0">
    <p:extLst>
      <p:ext uri="{19B8F6BF-5375-455C-9EA6-DF929625EA0E}">
        <p15:presenceInfo xmlns:p15="http://schemas.microsoft.com/office/powerpoint/2012/main" userId="Duchieupc.com" providerId="None"/>
      </p:ext>
    </p:extLst>
  </p:cmAuthor>
  <p:cmAuthor id="2" name="Le Thi Thu" initials="LTThu" lastIdx="1" clrIdx="1">
    <p:extLst>
      <p:ext uri="{19B8F6BF-5375-455C-9EA6-DF929625EA0E}">
        <p15:presenceInfo xmlns:p15="http://schemas.microsoft.com/office/powerpoint/2012/main" userId="Le Thi Th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CBCD"/>
    <a:srgbClr val="C7C9C8"/>
    <a:srgbClr val="5F9ED0"/>
    <a:srgbClr val="1D79C3"/>
    <a:srgbClr val="1C75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205" autoAdjust="0"/>
  </p:normalViewPr>
  <p:slideViewPr>
    <p:cSldViewPr snapToGrid="0">
      <p:cViewPr varScale="1">
        <p:scale>
          <a:sx n="74" d="100"/>
          <a:sy n="74" d="100"/>
        </p:scale>
        <p:origin x="1042"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8-02T08:30:41.436" idx="2">
    <p:pos x="10" y="10"/>
    <p:text>Bấm SHIFT F5 để xem trình chiếu.</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8-02T08:32:11.707" idx="3">
    <p:pos x="10" y="10"/>
    <p:text>Bấm SHIFT F5 để xem trình chiếu</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08-02T08:33:37.019" idx="5">
    <p:pos x="10" y="10"/>
    <p:text>Bấm SHIFT F5 để xem trình chiếu</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1586CE-F5D0-4ABF-91CF-8642EB6A0106}" type="datetimeFigureOut">
              <a:rPr lang="en-GB" smtClean="0"/>
              <a:t>24/11/2022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D51FFE-2A65-4BC0-B71D-54CAC0D4C18B}" type="slidenum">
              <a:rPr lang="en-GB" smtClean="0"/>
              <a:t>‹#›</a:t>
            </a:fld>
            <a:endParaRPr lang="en-GB"/>
          </a:p>
        </p:txBody>
      </p:sp>
    </p:spTree>
    <p:extLst>
      <p:ext uri="{BB962C8B-B14F-4D97-AF65-F5344CB8AC3E}">
        <p14:creationId xmlns:p14="http://schemas.microsoft.com/office/powerpoint/2010/main" val="3985089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atents.google.com/patent/CA2909967A1/e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theelectroniccigarette.co.uk/e-liquid/diy-e-liquid/diy-e-liquid-view-all/100ml-diluent.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1</a:t>
            </a:fld>
            <a:endParaRPr lang="en-GB"/>
          </a:p>
        </p:txBody>
      </p:sp>
    </p:spTree>
    <p:extLst>
      <p:ext uri="{BB962C8B-B14F-4D97-AF65-F5344CB8AC3E}">
        <p14:creationId xmlns:p14="http://schemas.microsoft.com/office/powerpoint/2010/main" val="1031518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Khi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các</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chất</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hóa</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học</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có</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độc</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tính</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điều</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đó</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có</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nghĩa</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là</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chất</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hóa</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học</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đó</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gây</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độc</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cho</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tế</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bào</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của</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cơ</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thể</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Hương</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vị</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quế</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có</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chứa</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các</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chất</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độc</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hại</a:t>
            </a:r>
            <a:endParaRPr lang="en-US"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Hương</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vị</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cherry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chứa</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benzaldehyde,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cũng</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là</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chất</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độc</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p>
        </p:txBody>
      </p:sp>
      <p:sp>
        <p:nvSpPr>
          <p:cNvPr id="4" name="Slide Number Placeholder 3"/>
          <p:cNvSpPr>
            <a:spLocks noGrp="1"/>
          </p:cNvSpPr>
          <p:nvPr>
            <p:ph type="sldNum" sz="quarter" idx="5"/>
          </p:nvPr>
        </p:nvSpPr>
        <p:spPr/>
        <p:txBody>
          <a:bodyPr/>
          <a:lstStyle/>
          <a:p>
            <a:fld id="{80D51FFE-2A65-4BC0-B71D-54CAC0D4C18B}" type="slidenum">
              <a:rPr lang="en-GB" smtClean="0"/>
              <a:t>17</a:t>
            </a:fld>
            <a:endParaRPr lang="en-GB"/>
          </a:p>
        </p:txBody>
      </p:sp>
    </p:spTree>
    <p:extLst>
      <p:ext uri="{BB962C8B-B14F-4D97-AF65-F5344CB8AC3E}">
        <p14:creationId xmlns:p14="http://schemas.microsoft.com/office/powerpoint/2010/main" val="1958488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 Image PMI </a:t>
            </a:r>
          </a:p>
        </p:txBody>
      </p:sp>
      <p:sp>
        <p:nvSpPr>
          <p:cNvPr id="4" name="Slide Number Placeholder 3"/>
          <p:cNvSpPr>
            <a:spLocks noGrp="1"/>
          </p:cNvSpPr>
          <p:nvPr>
            <p:ph type="sldNum" sz="quarter" idx="5"/>
          </p:nvPr>
        </p:nvSpPr>
        <p:spPr/>
        <p:txBody>
          <a:bodyPr/>
          <a:lstStyle/>
          <a:p>
            <a:fld id="{80D51FFE-2A65-4BC0-B71D-54CAC0D4C18B}" type="slidenum">
              <a:rPr lang="en-GB" smtClean="0"/>
              <a:t>18</a:t>
            </a:fld>
            <a:endParaRPr lang="en-GB"/>
          </a:p>
        </p:txBody>
      </p:sp>
    </p:spTree>
    <p:extLst>
      <p:ext uri="{BB962C8B-B14F-4D97-AF65-F5344CB8AC3E}">
        <p14:creationId xmlns:p14="http://schemas.microsoft.com/office/powerpoint/2010/main" val="1700939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i="0" kern="1200" baseline="0" dirty="0">
                <a:solidFill>
                  <a:schemeClr val="tx1"/>
                </a:solidFill>
                <a:latin typeface="Calibri" panose="020F0502020204030204" pitchFamily="34" charset="0"/>
                <a:ea typeface="+mn-ea"/>
                <a:cs typeface="Calibri" panose="020F0502020204030204" pitchFamily="34" charset="0"/>
              </a:rPr>
              <a:t>Nicotine </a:t>
            </a:r>
            <a:r>
              <a:rPr lang="en-US" sz="1200" i="0" kern="1200" baseline="0" dirty="0" err="1">
                <a:solidFill>
                  <a:schemeClr val="tx1"/>
                </a:solidFill>
                <a:latin typeface="Calibri" panose="020F0502020204030204" pitchFamily="34" charset="0"/>
                <a:ea typeface="+mn-ea"/>
                <a:cs typeface="Calibri" panose="020F0502020204030204" pitchFamily="34" charset="0"/>
              </a:rPr>
              <a:t>là</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một</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hợp</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chất</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hóa</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học</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gây</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hưng</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phấn</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mạnh</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và</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gây</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nghiện</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cao</a:t>
            </a:r>
            <a:endParaRPr lang="en-US" sz="1200" i="0" kern="1200" baseline="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US" sz="1200" i="0" kern="1200" baseline="0" dirty="0">
                <a:solidFill>
                  <a:schemeClr val="tx1"/>
                </a:solidFill>
                <a:latin typeface="Calibri" panose="020F0502020204030204" pitchFamily="34" charset="0"/>
                <a:ea typeface="+mn-ea"/>
                <a:cs typeface="Calibri" panose="020F0502020204030204" pitchFamily="34" charset="0"/>
              </a:rPr>
              <a:t>Nicotine </a:t>
            </a:r>
            <a:r>
              <a:rPr lang="en-US" sz="1200" i="0" kern="1200" baseline="0" dirty="0" err="1">
                <a:solidFill>
                  <a:schemeClr val="tx1"/>
                </a:solidFill>
                <a:latin typeface="Calibri" panose="020F0502020204030204" pitchFamily="34" charset="0"/>
                <a:ea typeface="+mn-ea"/>
                <a:cs typeface="Calibri" panose="020F0502020204030204" pitchFamily="34" charset="0"/>
              </a:rPr>
              <a:t>gây</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thay</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đổi</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các</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thành</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phần</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hóa</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học</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của</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não</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bộ</a:t>
            </a:r>
            <a:endParaRPr lang="en-US" sz="1200" i="0" kern="1200" baseline="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US" sz="1200" i="0" kern="1200" baseline="0" dirty="0">
                <a:solidFill>
                  <a:schemeClr val="tx1"/>
                </a:solidFill>
                <a:latin typeface="Calibri" panose="020F0502020204030204" pitchFamily="34" charset="0"/>
                <a:ea typeface="+mn-ea"/>
                <a:cs typeface="Calibri" panose="020F0502020204030204" pitchFamily="34" charset="0"/>
              </a:rPr>
              <a:t>Nicotine </a:t>
            </a:r>
            <a:r>
              <a:rPr lang="en-US" dirty="0" err="1"/>
              <a:t>được</a:t>
            </a:r>
            <a:r>
              <a:rPr lang="en-US" dirty="0"/>
              <a:t> </a:t>
            </a:r>
            <a:r>
              <a:rPr lang="en-US" dirty="0" err="1"/>
              <a:t>thấy</a:t>
            </a:r>
            <a:r>
              <a:rPr lang="en-US" dirty="0"/>
              <a:t> </a:t>
            </a:r>
            <a:r>
              <a:rPr lang="en-US" dirty="0" err="1"/>
              <a:t>trong</a:t>
            </a:r>
            <a:r>
              <a:rPr lang="en-US" dirty="0"/>
              <a:t> </a:t>
            </a:r>
            <a:r>
              <a:rPr lang="en-US" dirty="0" err="1"/>
              <a:t>các</a:t>
            </a:r>
            <a:r>
              <a:rPr lang="en-US" dirty="0"/>
              <a:t> </a:t>
            </a:r>
            <a:r>
              <a:rPr lang="en-US" dirty="0" err="1"/>
              <a:t>sản</a:t>
            </a:r>
            <a:r>
              <a:rPr lang="en-US" dirty="0"/>
              <a:t> </a:t>
            </a:r>
            <a:r>
              <a:rPr lang="en-US" dirty="0" err="1"/>
              <a:t>phẩm</a:t>
            </a:r>
            <a:r>
              <a:rPr lang="en-US" dirty="0"/>
              <a:t> </a:t>
            </a:r>
            <a:r>
              <a:rPr lang="en-US" dirty="0" err="1"/>
              <a:t>thuốc</a:t>
            </a:r>
            <a:r>
              <a:rPr lang="en-US" dirty="0"/>
              <a:t> </a:t>
            </a:r>
            <a:r>
              <a:rPr lang="en-US" dirty="0" err="1"/>
              <a:t>lá</a:t>
            </a:r>
            <a:endParaRPr lang="en-US" dirty="0"/>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i="1" dirty="0" err="1"/>
              <a:t>Nguồn</a:t>
            </a:r>
            <a:r>
              <a:rPr lang="en-US" sz="1400" i="1" dirty="0"/>
              <a:t>:</a:t>
            </a:r>
            <a:r>
              <a:rPr lang="en-US" sz="1400" dirty="0"/>
              <a:t> </a:t>
            </a:r>
            <a:r>
              <a:rPr lang="en-US" sz="1400" dirty="0">
                <a:latin typeface="Calibri"/>
                <a:sym typeface="Helvetica"/>
              </a:rPr>
              <a:t>tobaccopreventiontoolkit.stanford.edu</a:t>
            </a:r>
          </a:p>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20</a:t>
            </a:fld>
            <a:endParaRPr lang="en-GB"/>
          </a:p>
        </p:txBody>
      </p:sp>
    </p:spTree>
    <p:extLst>
      <p:ext uri="{BB962C8B-B14F-4D97-AF65-F5344CB8AC3E}">
        <p14:creationId xmlns:p14="http://schemas.microsoft.com/office/powerpoint/2010/main" val="135786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err="1"/>
              <a:t>Nguồn</a:t>
            </a:r>
            <a:r>
              <a:rPr lang="en-US" sz="1200" i="1" dirty="0"/>
              <a:t>:</a:t>
            </a:r>
            <a:r>
              <a:rPr lang="en-US" sz="1200" dirty="0"/>
              <a:t> </a:t>
            </a:r>
            <a:r>
              <a:rPr lang="en-US" sz="1200" dirty="0">
                <a:latin typeface="Calibri"/>
                <a:sym typeface="Helvetica"/>
              </a:rPr>
              <a:t>tobaccopreventiontoolkit.stanford.edu</a:t>
            </a:r>
          </a:p>
        </p:txBody>
      </p:sp>
      <p:sp>
        <p:nvSpPr>
          <p:cNvPr id="4" name="Slide Number Placeholder 3"/>
          <p:cNvSpPr>
            <a:spLocks noGrp="1"/>
          </p:cNvSpPr>
          <p:nvPr>
            <p:ph type="sldNum" sz="quarter" idx="5"/>
          </p:nvPr>
        </p:nvSpPr>
        <p:spPr/>
        <p:txBody>
          <a:bodyPr/>
          <a:lstStyle/>
          <a:p>
            <a:fld id="{80D51FFE-2A65-4BC0-B71D-54CAC0D4C18B}" type="slidenum">
              <a:rPr lang="en-GB" smtClean="0"/>
              <a:t>21</a:t>
            </a:fld>
            <a:endParaRPr lang="en-GB"/>
          </a:p>
        </p:txBody>
      </p:sp>
    </p:spTree>
    <p:extLst>
      <p:ext uri="{BB962C8B-B14F-4D97-AF65-F5344CB8AC3E}">
        <p14:creationId xmlns:p14="http://schemas.microsoft.com/office/powerpoint/2010/main" val="1092254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spcBef>
                <a:spcPts val="0"/>
              </a:spcBef>
              <a:buFont typeface="Arial" charset="0"/>
              <a:buChar char="•"/>
            </a:pPr>
            <a:r>
              <a:rPr lang="en-US" sz="1000" dirty="0">
                <a:latin typeface="Calibri" panose="020F0502020204030204" pitchFamily="34" charset="0"/>
                <a:ea typeface="Arial" charset="0"/>
                <a:cs typeface="Calibri" panose="020F0502020204030204" pitchFamily="34" charset="0"/>
              </a:rPr>
              <a:t>Nicotine </a:t>
            </a:r>
            <a:r>
              <a:rPr lang="en-US" sz="1000" dirty="0" err="1">
                <a:latin typeface="Calibri" panose="020F0502020204030204" pitchFamily="34" charset="0"/>
                <a:ea typeface="Arial" charset="0"/>
                <a:cs typeface="Calibri" panose="020F0502020204030204" pitchFamily="34" charset="0"/>
              </a:rPr>
              <a:t>ảnh</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hưởng</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tới</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toàn</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bộ</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cơ</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thể</a:t>
            </a:r>
            <a:endParaRPr lang="en-US" sz="1000" dirty="0">
              <a:latin typeface="Calibri" panose="020F0502020204030204" pitchFamily="34" charset="0"/>
              <a:ea typeface="Arial" charset="0"/>
              <a:cs typeface="Calibri" panose="020F0502020204030204" pitchFamily="34" charset="0"/>
            </a:endParaRPr>
          </a:p>
          <a:p>
            <a:pPr marL="628650" lvl="1" indent="-171450" rtl="0">
              <a:spcBef>
                <a:spcPts val="0"/>
              </a:spcBef>
              <a:buFont typeface="Arial" charset="0"/>
              <a:buChar char="•"/>
            </a:pPr>
            <a:r>
              <a:rPr lang="en-US" sz="1000" dirty="0" err="1">
                <a:latin typeface="Calibri" panose="020F0502020204030204" pitchFamily="34" charset="0"/>
                <a:ea typeface="Arial" charset="0"/>
                <a:cs typeface="Calibri" panose="020F0502020204030204" pitchFamily="34" charset="0"/>
              </a:rPr>
              <a:t>Gây</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tác</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động</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tới</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não</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bộ</a:t>
            </a:r>
            <a:endParaRPr lang="en-US" sz="1000" dirty="0">
              <a:latin typeface="Calibri" panose="020F0502020204030204" pitchFamily="34" charset="0"/>
              <a:ea typeface="Arial" charset="0"/>
              <a:cs typeface="Calibri" panose="020F0502020204030204" pitchFamily="34" charset="0"/>
            </a:endParaRPr>
          </a:p>
          <a:p>
            <a:pPr marL="628650" lvl="1" indent="-171450" rtl="0">
              <a:spcBef>
                <a:spcPts val="0"/>
              </a:spcBef>
              <a:buFont typeface="Arial" charset="0"/>
              <a:buChar char="•"/>
            </a:pPr>
            <a:r>
              <a:rPr lang="en-US" sz="1000" dirty="0" err="1">
                <a:latin typeface="Calibri" panose="020F0502020204030204" pitchFamily="34" charset="0"/>
                <a:ea typeface="Arial" charset="0"/>
                <a:cs typeface="Calibri" panose="020F0502020204030204" pitchFamily="34" charset="0"/>
              </a:rPr>
              <a:t>Gây</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tăng</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nhịp</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tim</a:t>
            </a:r>
            <a:endParaRPr lang="en-US" sz="1000" dirty="0">
              <a:latin typeface="Calibri" panose="020F0502020204030204" pitchFamily="34" charset="0"/>
              <a:ea typeface="Arial" charset="0"/>
              <a:cs typeface="Calibri" panose="020F0502020204030204" pitchFamily="34" charset="0"/>
            </a:endParaRPr>
          </a:p>
          <a:p>
            <a:pPr marL="628650" lvl="1" indent="-171450" rtl="0">
              <a:spcBef>
                <a:spcPts val="0"/>
              </a:spcBef>
              <a:buFont typeface="Arial" charset="0"/>
              <a:buChar char="•"/>
            </a:pPr>
            <a:r>
              <a:rPr lang="en-US" sz="1000" dirty="0" err="1">
                <a:latin typeface="Calibri" panose="020F0502020204030204" pitchFamily="34" charset="0"/>
                <a:ea typeface="Arial" charset="0"/>
                <a:cs typeface="Calibri" panose="020F0502020204030204" pitchFamily="34" charset="0"/>
              </a:rPr>
              <a:t>Gây</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các</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vấn</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đề</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hô</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hấp</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và</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tổn</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thương</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phổi</a:t>
            </a:r>
            <a:r>
              <a:rPr lang="en-US" sz="1000" dirty="0">
                <a:latin typeface="Calibri" panose="020F0502020204030204" pitchFamily="34" charset="0"/>
                <a:ea typeface="Arial" charset="0"/>
                <a:cs typeface="Calibri" panose="020F0502020204030204" pitchFamily="34" charset="0"/>
              </a:rPr>
              <a:t> </a:t>
            </a:r>
          </a:p>
          <a:p>
            <a:pPr marL="628650" lvl="1" indent="-171450" rtl="0">
              <a:spcBef>
                <a:spcPts val="0"/>
              </a:spcBef>
              <a:buFont typeface="Arial" charset="0"/>
              <a:buChar char="•"/>
            </a:pPr>
            <a:r>
              <a:rPr lang="en-US" sz="1000" dirty="0" err="1">
                <a:latin typeface="Calibri" panose="020F0502020204030204" pitchFamily="34" charset="0"/>
                <a:ea typeface="Arial" charset="0"/>
                <a:cs typeface="Calibri" panose="020F0502020204030204" pitchFamily="34" charset="0"/>
              </a:rPr>
              <a:t>Gây</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tăng</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tiết</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axit</a:t>
            </a:r>
            <a:r>
              <a:rPr lang="en-US" sz="1000" dirty="0">
                <a:latin typeface="Calibri" panose="020F0502020204030204" pitchFamily="34" charset="0"/>
                <a:ea typeface="Arial" charset="0"/>
                <a:cs typeface="Calibri" panose="020F0502020204030204" pitchFamily="34" charset="0"/>
              </a:rPr>
              <a:t> ở </a:t>
            </a:r>
            <a:r>
              <a:rPr lang="en-US" sz="1000" dirty="0" err="1">
                <a:latin typeface="Calibri" panose="020F0502020204030204" pitchFamily="34" charset="0"/>
                <a:ea typeface="Arial" charset="0"/>
                <a:cs typeface="Calibri" panose="020F0502020204030204" pitchFamily="34" charset="0"/>
              </a:rPr>
              <a:t>dạ</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dày</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và</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có</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thể</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gây</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nóng</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rát</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dạ</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dày</a:t>
            </a:r>
            <a:endParaRPr lang="en-US" sz="1000" dirty="0">
              <a:latin typeface="Calibri" panose="020F0502020204030204" pitchFamily="34" charset="0"/>
              <a:ea typeface="Arial" charset="0"/>
              <a:cs typeface="Calibri" panose="020F0502020204030204" pitchFamily="34" charset="0"/>
            </a:endParaRPr>
          </a:p>
          <a:p>
            <a:pPr marL="628650" lvl="1" indent="-171450" rtl="0">
              <a:spcBef>
                <a:spcPts val="0"/>
              </a:spcBef>
              <a:buFont typeface="Arial" charset="0"/>
              <a:buChar char="•"/>
            </a:pPr>
            <a:r>
              <a:rPr lang="en-US" sz="1000" dirty="0">
                <a:latin typeface="Calibri" panose="020F0502020204030204" pitchFamily="34" charset="0"/>
                <a:ea typeface="Arial" charset="0"/>
                <a:cs typeface="Calibri" panose="020F0502020204030204" pitchFamily="34" charset="0"/>
              </a:rPr>
              <a:t>Nicotine </a:t>
            </a:r>
            <a:r>
              <a:rPr lang="en-US" sz="1000" dirty="0" err="1">
                <a:latin typeface="Calibri" panose="020F0502020204030204" pitchFamily="34" charset="0"/>
                <a:ea typeface="Arial" charset="0"/>
                <a:cs typeface="Calibri" panose="020F0502020204030204" pitchFamily="34" charset="0"/>
              </a:rPr>
              <a:t>thậm</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chí</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gây</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thể</a:t>
            </a:r>
            <a:r>
              <a:rPr lang="en-US" sz="1000" dirty="0">
                <a:latin typeface="Calibri" panose="020F0502020204030204" pitchFamily="34" charset="0"/>
                <a:ea typeface="Arial" charset="0"/>
                <a:cs typeface="Calibri" panose="020F0502020204030204" pitchFamily="34" charset="0"/>
              </a:rPr>
              <a:t> </a:t>
            </a:r>
          </a:p>
          <a:p>
            <a:pPr marL="171450" lvl="0" indent="-171450" rtl="0">
              <a:spcBef>
                <a:spcPts val="0"/>
              </a:spcBef>
              <a:buFont typeface="Arial" charset="0"/>
              <a:buChar char="•"/>
            </a:pPr>
            <a:r>
              <a:rPr lang="en-US" sz="1000" dirty="0">
                <a:latin typeface="Calibri" panose="020F0502020204030204" pitchFamily="34" charset="0"/>
                <a:ea typeface="Arial" charset="0"/>
                <a:cs typeface="Calibri" panose="020F0502020204030204" pitchFamily="34" charset="0"/>
              </a:rPr>
              <a:t>Last by not least, nicotine can even negatively impact your reproductive organs.</a:t>
            </a:r>
            <a:r>
              <a:rPr lang="en-US" sz="1000" baseline="0" dirty="0">
                <a:latin typeface="Calibri" panose="020F0502020204030204" pitchFamily="34" charset="0"/>
                <a:ea typeface="Arial" charset="0"/>
                <a:cs typeface="Calibri" panose="020F0502020204030204" pitchFamily="34" charset="0"/>
              </a:rPr>
              <a:t> </a:t>
            </a:r>
            <a:endParaRPr lang="en-US" sz="1000" dirty="0">
              <a:latin typeface="Calibri" panose="020F0502020204030204" pitchFamily="34" charset="0"/>
              <a:ea typeface="Arial" charset="0"/>
              <a:cs typeface="Calibri" panose="020F0502020204030204" pitchFamily="34" charset="0"/>
            </a:endParaRPr>
          </a:p>
          <a:p>
            <a:pPr lvl="0" rtl="0">
              <a:spcBef>
                <a:spcPts val="0"/>
              </a:spcBef>
              <a:buNone/>
            </a:pPr>
            <a:endParaRPr lang="en-US" sz="1000" dirty="0">
              <a:latin typeface="Calibri" panose="020F0502020204030204" pitchFamily="34" charset="0"/>
              <a:ea typeface="Arial" charset="0"/>
              <a:cs typeface="Calibri" panose="020F0502020204030204" pitchFamily="34" charset="0"/>
            </a:endParaRPr>
          </a:p>
          <a:p>
            <a:pPr lvl="0">
              <a:spcBef>
                <a:spcPts val="0"/>
              </a:spcBef>
              <a:buNone/>
            </a:pPr>
            <a:r>
              <a:rPr lang="en-US" sz="1000" dirty="0" err="1">
                <a:latin typeface="Calibri" panose="020F0502020204030204" pitchFamily="34" charset="0"/>
                <a:ea typeface="Arial" charset="0"/>
                <a:cs typeface="Calibri" panose="020F0502020204030204" pitchFamily="34" charset="0"/>
              </a:rPr>
              <a:t>Nguồn</a:t>
            </a:r>
            <a:r>
              <a:rPr lang="en-US" sz="1000" dirty="0">
                <a:latin typeface="Calibri" panose="020F0502020204030204" pitchFamily="34" charset="0"/>
                <a:ea typeface="Arial" charset="0"/>
                <a:cs typeface="Calibri" panose="020F0502020204030204" pitchFamily="34" charset="0"/>
              </a:rPr>
              <a:t>: </a:t>
            </a:r>
          </a:p>
          <a:p>
            <a:pPr lvl="0">
              <a:spcBef>
                <a:spcPts val="0"/>
              </a:spcBef>
              <a:buNone/>
            </a:pPr>
            <a:r>
              <a:rPr lang="en-US" sz="1000" dirty="0">
                <a:latin typeface="Calibri" panose="020F0502020204030204" pitchFamily="34" charset="0"/>
                <a:ea typeface="Arial" charset="0"/>
                <a:cs typeface="Calibri" panose="020F0502020204030204" pitchFamily="34" charset="0"/>
              </a:rPr>
              <a:t>http://www.ncbi.nlm.nih.gov/pmc/articles/PMC4363846/#ref1 </a:t>
            </a:r>
          </a:p>
          <a:p>
            <a:pPr marL="0" indent="0">
              <a:buFont typeface="Arial" charset="0"/>
              <a:buNone/>
            </a:pPr>
            <a:r>
              <a:rPr lang="en-US" sz="1000" dirty="0">
                <a:latin typeface="Calibri" panose="020F0502020204030204" pitchFamily="34" charset="0"/>
                <a:cs typeface="Calibri" panose="020F0502020204030204" pitchFamily="34" charset="0"/>
                <a:hlinkClick r:id="rId3"/>
              </a:rPr>
              <a:t>https://patents.google.com/patent/CA2909967A1/en</a:t>
            </a:r>
            <a:endParaRPr lang="en-US" sz="1000" dirty="0">
              <a:latin typeface="Calibri" panose="020F0502020204030204" pitchFamily="34" charset="0"/>
              <a:ea typeface="Arial" charset="0"/>
              <a:cs typeface="Calibri" panose="020F0502020204030204" pitchFamily="34" charset="0"/>
            </a:endParaRPr>
          </a:p>
          <a:p>
            <a:pPr lvl="0">
              <a:spcBef>
                <a:spcPts val="0"/>
              </a:spcBef>
              <a:buNone/>
            </a:pPr>
            <a:endParaRPr lang="en-US" sz="1000" b="0" i="1" u="sng" dirty="0">
              <a:latin typeface="Calibri" panose="020F0502020204030204" pitchFamily="34" charset="0"/>
              <a:cs typeface="Calibri" panose="020F0502020204030204" pitchFamily="34" charset="0"/>
            </a:endParaRPr>
          </a:p>
          <a:p>
            <a:pPr lvl="0">
              <a:spcBef>
                <a:spcPts val="0"/>
              </a:spcBef>
              <a:buNone/>
            </a:pPr>
            <a:r>
              <a:rPr lang="en-US" sz="1000" b="0" i="1" u="sng" dirty="0">
                <a:latin typeface="Calibri" panose="020F0502020204030204" pitchFamily="34" charset="0"/>
                <a:cs typeface="Calibri" panose="020F0502020204030204" pitchFamily="34" charset="0"/>
              </a:rPr>
              <a:t>Image Credit</a:t>
            </a:r>
            <a:r>
              <a:rPr lang="en-US" sz="1000" dirty="0">
                <a:latin typeface="Calibri" panose="020F0502020204030204" pitchFamily="34" charset="0"/>
                <a:cs typeface="Calibri" panose="020F0502020204030204" pitchFamily="34" charset="0"/>
              </a:rPr>
              <a:t>: </a:t>
            </a:r>
          </a:p>
          <a:p>
            <a:pPr lvl="0">
              <a:spcBef>
                <a:spcPts val="0"/>
              </a:spcBef>
              <a:buNone/>
            </a:pPr>
            <a:r>
              <a:rPr lang="en-US" sz="1000" dirty="0">
                <a:latin typeface="Calibri" panose="020F0502020204030204" pitchFamily="34" charset="0"/>
                <a:cs typeface="Calibri" panose="020F0502020204030204" pitchFamily="34" charset="0"/>
              </a:rPr>
              <a:t>Pixabay.com, Deviantart.com, Wikimedia Commons</a:t>
            </a:r>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22</a:t>
            </a:fld>
            <a:endParaRPr lang="en-GB"/>
          </a:p>
        </p:txBody>
      </p:sp>
    </p:spTree>
    <p:extLst>
      <p:ext uri="{BB962C8B-B14F-4D97-AF65-F5344CB8AC3E}">
        <p14:creationId xmlns:p14="http://schemas.microsoft.com/office/powerpoint/2010/main" val="3357636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DCE63-B4C1-4300-85FD-199E340566FD}" type="slidenum">
              <a:rPr lang="en-US" smtClean="0"/>
              <a:pPr/>
              <a:t>24</a:t>
            </a:fld>
            <a:endParaRPr lang="en-US"/>
          </a:p>
        </p:txBody>
      </p:sp>
    </p:spTree>
    <p:extLst>
      <p:ext uri="{BB962C8B-B14F-4D97-AF65-F5344CB8AC3E}">
        <p14:creationId xmlns:p14="http://schemas.microsoft.com/office/powerpoint/2010/main" val="4176815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tx1"/>
                </a:solidFill>
                <a:latin typeface="Calibri (Body)"/>
                <a:ea typeface="Tahoma" panose="020B0604030504040204" pitchFamily="34" charset="0"/>
                <a:cs typeface="Times New Roman" panose="02020603050405020304" pitchFamily="18" charset="0"/>
              </a:rPr>
              <a:t>Lần</a:t>
            </a:r>
            <a:r>
              <a:rPr lang="vi-VN" sz="1200" dirty="0">
                <a:solidFill>
                  <a:schemeClr val="tx1"/>
                </a:solidFill>
                <a:latin typeface="Calibri (Body)"/>
                <a:ea typeface="Tahoma" panose="020B0604030504040204" pitchFamily="34" charset="0"/>
                <a:cs typeface="Times New Roman" panose="02020603050405020304" pitchFamily="18" charset="0"/>
              </a:rPr>
              <a:t> </a:t>
            </a:r>
            <a:r>
              <a:rPr lang="vi-VN" sz="1200" dirty="0" err="1">
                <a:solidFill>
                  <a:schemeClr val="tx1"/>
                </a:solidFill>
                <a:latin typeface="Calibri (Body)"/>
                <a:ea typeface="Tahoma" panose="020B0604030504040204" pitchFamily="34" charset="0"/>
                <a:cs typeface="Times New Roman" panose="02020603050405020304" pitchFamily="18" charset="0"/>
              </a:rPr>
              <a:t>đầu</a:t>
            </a:r>
            <a:r>
              <a:rPr lang="vi-VN" sz="1200" dirty="0">
                <a:solidFill>
                  <a:schemeClr val="tx1"/>
                </a:solidFill>
                <a:latin typeface="Calibri (Body)"/>
                <a:ea typeface="Tahoma" panose="020B0604030504040204" pitchFamily="34" charset="0"/>
                <a:cs typeface="Times New Roman" panose="02020603050405020304" pitchFamily="18" charset="0"/>
              </a:rPr>
              <a:t> tiên </a:t>
            </a:r>
            <a:r>
              <a:rPr lang="en-US" sz="1200" dirty="0" err="1">
                <a:solidFill>
                  <a:schemeClr val="tx1"/>
                </a:solidFill>
                <a:latin typeface="Calibri (Body)"/>
                <a:ea typeface="Tahoma" panose="020B0604030504040204" pitchFamily="34" charset="0"/>
                <a:cs typeface="Times New Roman" panose="02020603050405020304" pitchFamily="18" charset="0"/>
              </a:rPr>
              <a:t>tuyên</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bố</a:t>
            </a:r>
            <a:r>
              <a:rPr lang="en-US" sz="1200" dirty="0">
                <a:solidFill>
                  <a:schemeClr val="tx1"/>
                </a:solidFill>
                <a:latin typeface="Calibri (Body)"/>
                <a:ea typeface="Tahoma" panose="020B0604030504040204" pitchFamily="34" charset="0"/>
                <a:cs typeface="Times New Roman" panose="02020603050405020304" pitchFamily="18" charset="0"/>
              </a:rPr>
              <a:t> “</a:t>
            </a:r>
            <a:r>
              <a:rPr lang="vi-VN" sz="1200" dirty="0">
                <a:solidFill>
                  <a:schemeClr val="tx1"/>
                </a:solidFill>
                <a:latin typeface="Calibri (Body)"/>
                <a:ea typeface="Tahoma" panose="020B0604030504040204" pitchFamily="34" charset="0"/>
                <a:cs typeface="Times New Roman" panose="02020603050405020304" pitchFamily="18" charset="0"/>
              </a:rPr>
              <a:t>TLĐT an </a:t>
            </a:r>
            <a:r>
              <a:rPr lang="vi-VN" sz="1200" dirty="0" err="1">
                <a:solidFill>
                  <a:schemeClr val="tx1"/>
                </a:solidFill>
                <a:latin typeface="Calibri (Body)"/>
                <a:ea typeface="Tahoma" panose="020B0604030504040204" pitchFamily="34" charset="0"/>
                <a:cs typeface="Times New Roman" panose="02020603050405020304" pitchFamily="18" charset="0"/>
              </a:rPr>
              <a:t>toàn</a:t>
            </a:r>
            <a:r>
              <a:rPr lang="vi-VN" sz="1200" dirty="0">
                <a:solidFill>
                  <a:schemeClr val="tx1"/>
                </a:solidFill>
                <a:latin typeface="Calibri (Body)"/>
                <a:ea typeface="Tahoma" panose="020B0604030504040204" pitchFamily="34" charset="0"/>
                <a:cs typeface="Times New Roman" panose="02020603050405020304" pitchFamily="18" charset="0"/>
              </a:rPr>
              <a:t> hơn 95% so </a:t>
            </a:r>
            <a:r>
              <a:rPr lang="vi-VN" sz="1200" dirty="0" err="1">
                <a:solidFill>
                  <a:schemeClr val="tx1"/>
                </a:solidFill>
                <a:latin typeface="Calibri (Body)"/>
                <a:ea typeface="Tahoma" panose="020B0604030504040204" pitchFamily="34" charset="0"/>
                <a:cs typeface="Times New Roman" panose="02020603050405020304" pitchFamily="18" charset="0"/>
              </a:rPr>
              <a:t>với</a:t>
            </a:r>
            <a:r>
              <a:rPr lang="vi-VN" sz="1200" dirty="0">
                <a:solidFill>
                  <a:schemeClr val="tx1"/>
                </a:solidFill>
                <a:latin typeface="Calibri (Body)"/>
                <a:ea typeface="Tahoma" panose="020B0604030504040204" pitchFamily="34" charset="0"/>
                <a:cs typeface="Times New Roman" panose="02020603050405020304" pitchFamily="18" charset="0"/>
              </a:rPr>
              <a:t> </a:t>
            </a:r>
            <a:r>
              <a:rPr lang="vi-VN" sz="1200" dirty="0" err="1">
                <a:solidFill>
                  <a:schemeClr val="tx1"/>
                </a:solidFill>
                <a:latin typeface="Calibri (Body)"/>
                <a:ea typeface="Tahoma" panose="020B0604030504040204" pitchFamily="34" charset="0"/>
                <a:cs typeface="Times New Roman" panose="02020603050405020304" pitchFamily="18" charset="0"/>
              </a:rPr>
              <a:t>thuốc</a:t>
            </a:r>
            <a:r>
              <a:rPr lang="vi-VN" sz="1200" dirty="0">
                <a:solidFill>
                  <a:schemeClr val="tx1"/>
                </a:solidFill>
                <a:latin typeface="Calibri (Body)"/>
                <a:ea typeface="Tahoma" panose="020B0604030504040204" pitchFamily="34" charset="0"/>
                <a:cs typeface="Times New Roman" panose="02020603050405020304" pitchFamily="18" charset="0"/>
              </a:rPr>
              <a:t> </a:t>
            </a:r>
            <a:r>
              <a:rPr lang="vi-VN" sz="1200" dirty="0" err="1">
                <a:solidFill>
                  <a:schemeClr val="tx1"/>
                </a:solidFill>
                <a:latin typeface="Calibri (Body)"/>
                <a:ea typeface="Tahoma" panose="020B0604030504040204" pitchFamily="34" charset="0"/>
                <a:cs typeface="Times New Roman" panose="02020603050405020304" pitchFamily="18" charset="0"/>
              </a:rPr>
              <a:t>lá</a:t>
            </a:r>
            <a:r>
              <a:rPr lang="vi-VN" sz="1200" dirty="0">
                <a:solidFill>
                  <a:schemeClr val="tx1"/>
                </a:solidFill>
                <a:latin typeface="Calibri (Body)"/>
                <a:ea typeface="Tahoma" panose="020B0604030504040204" pitchFamily="34" charset="0"/>
                <a:cs typeface="Times New Roman" panose="02020603050405020304" pitchFamily="18" charset="0"/>
              </a:rPr>
              <a:t> thông </a:t>
            </a:r>
            <a:r>
              <a:rPr lang="vi-VN" sz="1200" dirty="0" err="1">
                <a:solidFill>
                  <a:schemeClr val="tx1"/>
                </a:solidFill>
                <a:latin typeface="Calibri (Body)"/>
                <a:ea typeface="Tahoma" panose="020B0604030504040204" pitchFamily="34" charset="0"/>
                <a:cs typeface="Times New Roman" panose="02020603050405020304" pitchFamily="18" charset="0"/>
              </a:rPr>
              <a:t>thường</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được</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đưa</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ra</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trên</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tạp</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chí</a:t>
            </a:r>
            <a:r>
              <a:rPr lang="en-US" sz="1200" dirty="0">
                <a:solidFill>
                  <a:schemeClr val="tx1"/>
                </a:solidFill>
                <a:latin typeface="Calibri (Body)"/>
                <a:ea typeface="Tahoma" panose="020B0604030504040204" pitchFamily="34" charset="0"/>
                <a:cs typeface="Times New Roman" panose="02020603050405020304" pitchFamily="18" charset="0"/>
              </a:rPr>
              <a:t> European Addiction Research </a:t>
            </a:r>
            <a:r>
              <a:rPr lang="en-US" sz="1200" dirty="0" err="1">
                <a:solidFill>
                  <a:schemeClr val="tx1"/>
                </a:solidFill>
                <a:latin typeface="Calibri (Body)"/>
                <a:ea typeface="Tahoma" panose="020B0604030504040204" pitchFamily="34" charset="0"/>
                <a:cs typeface="Times New Roman" panose="02020603050405020304" pitchFamily="18" charset="0"/>
              </a:rPr>
              <a:t>năm</a:t>
            </a:r>
            <a:r>
              <a:rPr lang="en-US" sz="1200" dirty="0">
                <a:solidFill>
                  <a:schemeClr val="tx1"/>
                </a:solidFill>
                <a:latin typeface="Calibri (Body)"/>
                <a:ea typeface="Tahoma" panose="020B0604030504040204" pitchFamily="34" charset="0"/>
                <a:cs typeface="Times New Roman" panose="02020603050405020304" pitchFamily="18" charset="0"/>
              </a:rPr>
              <a:t> 2014</a:t>
            </a:r>
            <a:r>
              <a:rPr lang="en-US" sz="1100" dirty="0">
                <a:solidFill>
                  <a:schemeClr val="tx1"/>
                </a:solidFill>
                <a:latin typeface="Calibri (Body)"/>
                <a:ea typeface="Tahoma" panose="020B0604030504040204" pitchFamily="34" charset="0"/>
                <a:cs typeface="Times New Roman" panose="02020603050405020304" pitchFamily="18" charset="0"/>
              </a:rPr>
              <a:t>.</a:t>
            </a:r>
            <a:endParaRPr lang="en-US" sz="1200" dirty="0">
              <a:solidFill>
                <a:schemeClr val="tx1"/>
              </a:solidFill>
              <a:latin typeface="Calibri (Body)"/>
              <a:ea typeface="Tahoma" panose="020B060403050404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32</a:t>
            </a:fld>
            <a:endParaRPr lang="en-GB"/>
          </a:p>
        </p:txBody>
      </p:sp>
    </p:spTree>
    <p:extLst>
      <p:ext uri="{BB962C8B-B14F-4D97-AF65-F5344CB8AC3E}">
        <p14:creationId xmlns:p14="http://schemas.microsoft.com/office/powerpoint/2010/main" val="2700217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tx1"/>
                </a:solidFill>
                <a:latin typeface="Calibri (Body)"/>
                <a:ea typeface="Tahoma" panose="020B0604030504040204" pitchFamily="34" charset="0"/>
                <a:cs typeface="Times New Roman" panose="02020603050405020304" pitchFamily="18" charset="0"/>
              </a:rPr>
              <a:t>Lần</a:t>
            </a:r>
            <a:r>
              <a:rPr lang="vi-VN" sz="1200" dirty="0">
                <a:solidFill>
                  <a:schemeClr val="tx1"/>
                </a:solidFill>
                <a:latin typeface="Calibri (Body)"/>
                <a:ea typeface="Tahoma" panose="020B0604030504040204" pitchFamily="34" charset="0"/>
                <a:cs typeface="Times New Roman" panose="02020603050405020304" pitchFamily="18" charset="0"/>
              </a:rPr>
              <a:t> </a:t>
            </a:r>
            <a:r>
              <a:rPr lang="vi-VN" sz="1200" dirty="0" err="1">
                <a:solidFill>
                  <a:schemeClr val="tx1"/>
                </a:solidFill>
                <a:latin typeface="Calibri (Body)"/>
                <a:ea typeface="Tahoma" panose="020B0604030504040204" pitchFamily="34" charset="0"/>
                <a:cs typeface="Times New Roman" panose="02020603050405020304" pitchFamily="18" charset="0"/>
              </a:rPr>
              <a:t>đầu</a:t>
            </a:r>
            <a:r>
              <a:rPr lang="vi-VN" sz="1200" dirty="0">
                <a:solidFill>
                  <a:schemeClr val="tx1"/>
                </a:solidFill>
                <a:latin typeface="Calibri (Body)"/>
                <a:ea typeface="Tahoma" panose="020B0604030504040204" pitchFamily="34" charset="0"/>
                <a:cs typeface="Times New Roman" panose="02020603050405020304" pitchFamily="18" charset="0"/>
              </a:rPr>
              <a:t> tiên </a:t>
            </a:r>
            <a:r>
              <a:rPr lang="en-US" sz="1200" dirty="0" err="1">
                <a:solidFill>
                  <a:schemeClr val="tx1"/>
                </a:solidFill>
                <a:latin typeface="Calibri (Body)"/>
                <a:ea typeface="Tahoma" panose="020B0604030504040204" pitchFamily="34" charset="0"/>
                <a:cs typeface="Times New Roman" panose="02020603050405020304" pitchFamily="18" charset="0"/>
              </a:rPr>
              <a:t>tuyên</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bố</a:t>
            </a:r>
            <a:r>
              <a:rPr lang="en-US" sz="1200" dirty="0">
                <a:solidFill>
                  <a:schemeClr val="tx1"/>
                </a:solidFill>
                <a:latin typeface="Calibri (Body)"/>
                <a:ea typeface="Tahoma" panose="020B0604030504040204" pitchFamily="34" charset="0"/>
                <a:cs typeface="Times New Roman" panose="02020603050405020304" pitchFamily="18" charset="0"/>
              </a:rPr>
              <a:t> “</a:t>
            </a:r>
            <a:r>
              <a:rPr lang="vi-VN" sz="1200" dirty="0">
                <a:solidFill>
                  <a:schemeClr val="tx1"/>
                </a:solidFill>
                <a:latin typeface="Calibri (Body)"/>
                <a:ea typeface="Tahoma" panose="020B0604030504040204" pitchFamily="34" charset="0"/>
                <a:cs typeface="Times New Roman" panose="02020603050405020304" pitchFamily="18" charset="0"/>
              </a:rPr>
              <a:t>TLĐT an </a:t>
            </a:r>
            <a:r>
              <a:rPr lang="vi-VN" sz="1200" dirty="0" err="1">
                <a:solidFill>
                  <a:schemeClr val="tx1"/>
                </a:solidFill>
                <a:latin typeface="Calibri (Body)"/>
                <a:ea typeface="Tahoma" panose="020B0604030504040204" pitchFamily="34" charset="0"/>
                <a:cs typeface="Times New Roman" panose="02020603050405020304" pitchFamily="18" charset="0"/>
              </a:rPr>
              <a:t>toàn</a:t>
            </a:r>
            <a:r>
              <a:rPr lang="vi-VN" sz="1200" dirty="0">
                <a:solidFill>
                  <a:schemeClr val="tx1"/>
                </a:solidFill>
                <a:latin typeface="Calibri (Body)"/>
                <a:ea typeface="Tahoma" panose="020B0604030504040204" pitchFamily="34" charset="0"/>
                <a:cs typeface="Times New Roman" panose="02020603050405020304" pitchFamily="18" charset="0"/>
              </a:rPr>
              <a:t> hơn 95% so </a:t>
            </a:r>
            <a:r>
              <a:rPr lang="vi-VN" sz="1200" dirty="0" err="1">
                <a:solidFill>
                  <a:schemeClr val="tx1"/>
                </a:solidFill>
                <a:latin typeface="Calibri (Body)"/>
                <a:ea typeface="Tahoma" panose="020B0604030504040204" pitchFamily="34" charset="0"/>
                <a:cs typeface="Times New Roman" panose="02020603050405020304" pitchFamily="18" charset="0"/>
              </a:rPr>
              <a:t>với</a:t>
            </a:r>
            <a:r>
              <a:rPr lang="vi-VN" sz="1200" dirty="0">
                <a:solidFill>
                  <a:schemeClr val="tx1"/>
                </a:solidFill>
                <a:latin typeface="Calibri (Body)"/>
                <a:ea typeface="Tahoma" panose="020B0604030504040204" pitchFamily="34" charset="0"/>
                <a:cs typeface="Times New Roman" panose="02020603050405020304" pitchFamily="18" charset="0"/>
              </a:rPr>
              <a:t> </a:t>
            </a:r>
            <a:r>
              <a:rPr lang="vi-VN" sz="1200" dirty="0" err="1">
                <a:solidFill>
                  <a:schemeClr val="tx1"/>
                </a:solidFill>
                <a:latin typeface="Calibri (Body)"/>
                <a:ea typeface="Tahoma" panose="020B0604030504040204" pitchFamily="34" charset="0"/>
                <a:cs typeface="Times New Roman" panose="02020603050405020304" pitchFamily="18" charset="0"/>
              </a:rPr>
              <a:t>thuốc</a:t>
            </a:r>
            <a:r>
              <a:rPr lang="vi-VN" sz="1200" dirty="0">
                <a:solidFill>
                  <a:schemeClr val="tx1"/>
                </a:solidFill>
                <a:latin typeface="Calibri (Body)"/>
                <a:ea typeface="Tahoma" panose="020B0604030504040204" pitchFamily="34" charset="0"/>
                <a:cs typeface="Times New Roman" panose="02020603050405020304" pitchFamily="18" charset="0"/>
              </a:rPr>
              <a:t> </a:t>
            </a:r>
            <a:r>
              <a:rPr lang="vi-VN" sz="1200" dirty="0" err="1">
                <a:solidFill>
                  <a:schemeClr val="tx1"/>
                </a:solidFill>
                <a:latin typeface="Calibri (Body)"/>
                <a:ea typeface="Tahoma" panose="020B0604030504040204" pitchFamily="34" charset="0"/>
                <a:cs typeface="Times New Roman" panose="02020603050405020304" pitchFamily="18" charset="0"/>
              </a:rPr>
              <a:t>lá</a:t>
            </a:r>
            <a:r>
              <a:rPr lang="vi-VN" sz="1200" dirty="0">
                <a:solidFill>
                  <a:schemeClr val="tx1"/>
                </a:solidFill>
                <a:latin typeface="Calibri (Body)"/>
                <a:ea typeface="Tahoma" panose="020B0604030504040204" pitchFamily="34" charset="0"/>
                <a:cs typeface="Times New Roman" panose="02020603050405020304" pitchFamily="18" charset="0"/>
              </a:rPr>
              <a:t> thông </a:t>
            </a:r>
            <a:r>
              <a:rPr lang="vi-VN" sz="1200" dirty="0" err="1">
                <a:solidFill>
                  <a:schemeClr val="tx1"/>
                </a:solidFill>
                <a:latin typeface="Calibri (Body)"/>
                <a:ea typeface="Tahoma" panose="020B0604030504040204" pitchFamily="34" charset="0"/>
                <a:cs typeface="Times New Roman" panose="02020603050405020304" pitchFamily="18" charset="0"/>
              </a:rPr>
              <a:t>thường</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được</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đưa</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ra</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trên</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tạp</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chí</a:t>
            </a:r>
            <a:r>
              <a:rPr lang="en-US" sz="1200" dirty="0">
                <a:solidFill>
                  <a:schemeClr val="tx1"/>
                </a:solidFill>
                <a:latin typeface="Calibri (Body)"/>
                <a:ea typeface="Tahoma" panose="020B0604030504040204" pitchFamily="34" charset="0"/>
                <a:cs typeface="Times New Roman" panose="02020603050405020304" pitchFamily="18" charset="0"/>
              </a:rPr>
              <a:t> European Addiction Research </a:t>
            </a:r>
            <a:r>
              <a:rPr lang="en-US" sz="1200" dirty="0" err="1">
                <a:solidFill>
                  <a:schemeClr val="tx1"/>
                </a:solidFill>
                <a:latin typeface="Calibri (Body)"/>
                <a:ea typeface="Tahoma" panose="020B0604030504040204" pitchFamily="34" charset="0"/>
                <a:cs typeface="Times New Roman" panose="02020603050405020304" pitchFamily="18" charset="0"/>
              </a:rPr>
              <a:t>năm</a:t>
            </a:r>
            <a:r>
              <a:rPr lang="en-US" sz="1200" dirty="0">
                <a:solidFill>
                  <a:schemeClr val="tx1"/>
                </a:solidFill>
                <a:latin typeface="Calibri (Body)"/>
                <a:ea typeface="Tahoma" panose="020B0604030504040204" pitchFamily="34" charset="0"/>
                <a:cs typeface="Times New Roman" panose="02020603050405020304" pitchFamily="18" charset="0"/>
              </a:rPr>
              <a:t> 2014</a:t>
            </a:r>
            <a:r>
              <a:rPr lang="en-US" sz="1100" dirty="0">
                <a:solidFill>
                  <a:schemeClr val="tx1"/>
                </a:solidFill>
                <a:latin typeface="Calibri (Body)"/>
                <a:ea typeface="Tahoma" panose="020B0604030504040204" pitchFamily="34" charset="0"/>
                <a:cs typeface="Times New Roman" panose="02020603050405020304" pitchFamily="18" charset="0"/>
              </a:rPr>
              <a:t>.</a:t>
            </a:r>
            <a:endParaRPr lang="en-US" sz="1200" dirty="0">
              <a:solidFill>
                <a:schemeClr val="tx1"/>
              </a:solidFill>
              <a:latin typeface="Calibri (Body)"/>
              <a:ea typeface="Tahoma" panose="020B060403050404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33</a:t>
            </a:fld>
            <a:endParaRPr lang="en-GB"/>
          </a:p>
        </p:txBody>
      </p:sp>
    </p:spTree>
    <p:extLst>
      <p:ext uri="{BB962C8B-B14F-4D97-AF65-F5344CB8AC3E}">
        <p14:creationId xmlns:p14="http://schemas.microsoft.com/office/powerpoint/2010/main" val="3467367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40</a:t>
            </a:fld>
            <a:endParaRPr lang="en-GB"/>
          </a:p>
        </p:txBody>
      </p:sp>
    </p:spTree>
    <p:extLst>
      <p:ext uri="{BB962C8B-B14F-4D97-AF65-F5344CB8AC3E}">
        <p14:creationId xmlns:p14="http://schemas.microsoft.com/office/powerpoint/2010/main" val="285052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3</a:t>
            </a:fld>
            <a:endParaRPr lang="en-GB"/>
          </a:p>
        </p:txBody>
      </p:sp>
    </p:spTree>
    <p:extLst>
      <p:ext uri="{BB962C8B-B14F-4D97-AF65-F5344CB8AC3E}">
        <p14:creationId xmlns:p14="http://schemas.microsoft.com/office/powerpoint/2010/main" val="203170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err="1"/>
              <a:t>Nguồn</a:t>
            </a:r>
            <a:r>
              <a:rPr lang="en-US" b="1" i="1" dirty="0"/>
              <a:t>: </a:t>
            </a:r>
            <a:r>
              <a:rPr lang="en-US" dirty="0"/>
              <a:t>http://vinacosh.gov.vn/mfiles/data/2016/07/81E20169/bai-1-tac-hai-cua-thuoc-la.pptx</a:t>
            </a:r>
          </a:p>
        </p:txBody>
      </p:sp>
      <p:sp>
        <p:nvSpPr>
          <p:cNvPr id="4" name="Slide Number Placeholder 3"/>
          <p:cNvSpPr>
            <a:spLocks noGrp="1"/>
          </p:cNvSpPr>
          <p:nvPr>
            <p:ph type="sldNum" sz="quarter" idx="5"/>
          </p:nvPr>
        </p:nvSpPr>
        <p:spPr/>
        <p:txBody>
          <a:bodyPr/>
          <a:lstStyle/>
          <a:p>
            <a:fld id="{80D51FFE-2A65-4BC0-B71D-54CAC0D4C18B}" type="slidenum">
              <a:rPr lang="en-GB" smtClean="0"/>
              <a:t>4</a:t>
            </a:fld>
            <a:endParaRPr lang="en-GB"/>
          </a:p>
        </p:txBody>
      </p:sp>
    </p:spTree>
    <p:extLst>
      <p:ext uri="{BB962C8B-B14F-4D97-AF65-F5344CB8AC3E}">
        <p14:creationId xmlns:p14="http://schemas.microsoft.com/office/powerpoint/2010/main" val="4203083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err="1"/>
              <a:t>Nguồn</a:t>
            </a:r>
            <a:r>
              <a:rPr lang="en-US" b="1" i="1" dirty="0"/>
              <a:t>: </a:t>
            </a:r>
            <a:r>
              <a:rPr lang="en-US" dirty="0"/>
              <a:t>http://vinacosh.gov.vn/mfiles/data/2016/07/81E20169/bai-1-tac-hai-cua-thuoc-la.pptx</a:t>
            </a:r>
          </a:p>
        </p:txBody>
      </p:sp>
      <p:sp>
        <p:nvSpPr>
          <p:cNvPr id="4" name="Slide Number Placeholder 3"/>
          <p:cNvSpPr>
            <a:spLocks noGrp="1"/>
          </p:cNvSpPr>
          <p:nvPr>
            <p:ph type="sldNum" sz="quarter" idx="5"/>
          </p:nvPr>
        </p:nvSpPr>
        <p:spPr/>
        <p:txBody>
          <a:bodyPr/>
          <a:lstStyle/>
          <a:p>
            <a:fld id="{80D51FFE-2A65-4BC0-B71D-54CAC0D4C18B}" type="slidenum">
              <a:rPr lang="en-GB" smtClean="0"/>
              <a:t>5</a:t>
            </a:fld>
            <a:endParaRPr lang="en-GB"/>
          </a:p>
        </p:txBody>
      </p:sp>
    </p:spTree>
    <p:extLst>
      <p:ext uri="{BB962C8B-B14F-4D97-AF65-F5344CB8AC3E}">
        <p14:creationId xmlns:p14="http://schemas.microsoft.com/office/powerpoint/2010/main" val="2548963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Nguồn</a:t>
            </a:r>
            <a:r>
              <a:rPr lang="en-US" baseline="0" dirty="0" smtClean="0"/>
              <a:t> </a:t>
            </a:r>
            <a:r>
              <a:rPr lang="en-US" baseline="0" dirty="0" err="1" smtClean="0"/>
              <a:t>hình</a:t>
            </a:r>
            <a:r>
              <a:rPr lang="en-US" baseline="0" dirty="0" smtClean="0"/>
              <a:t> </a:t>
            </a:r>
            <a:r>
              <a:rPr lang="en-US" baseline="0" dirty="0" err="1" smtClean="0"/>
              <a:t>ảnh</a:t>
            </a:r>
            <a:r>
              <a:rPr lang="en-US" baseline="0" dirty="0" smtClean="0"/>
              <a:t>:</a:t>
            </a:r>
          </a:p>
          <a:p>
            <a:r>
              <a:rPr lang="en-US" dirty="0" smtClean="0"/>
              <a:t>https://www.facebook.com/vapecentervn</a:t>
            </a:r>
          </a:p>
          <a:p>
            <a:r>
              <a:rPr lang="en-US" dirty="0" smtClean="0"/>
              <a:t>https://www.facebook.com/thuocladientugiarechinhhang/</a:t>
            </a:r>
          </a:p>
          <a:p>
            <a:r>
              <a:rPr lang="en-US" dirty="0" smtClean="0"/>
              <a:t>https://www.facebook.com/thuocladientugiarechinhhang/ (</a:t>
            </a:r>
            <a:r>
              <a:rPr lang="en-US" dirty="0" err="1" smtClean="0"/>
              <a:t>bút</a:t>
            </a:r>
            <a:r>
              <a:rPr lang="en-US" dirty="0" smtClean="0"/>
              <a:t>)</a:t>
            </a:r>
          </a:p>
          <a:p>
            <a:r>
              <a:rPr lang="en-US" dirty="0" smtClean="0"/>
              <a:t>https://vi-vn.facebook.com/thuocladientugiarechinhhang/</a:t>
            </a:r>
          </a:p>
          <a:p>
            <a:r>
              <a:rPr lang="en-US" dirty="0" smtClean="0"/>
              <a:t>https://www.facebook.com/ThuocLaDienTuVapePodGiaRe/photos/pcb.371859421670569/371859278337250</a:t>
            </a:r>
          </a:p>
          <a:p>
            <a:r>
              <a:rPr lang="en-US" dirty="0" smtClean="0"/>
              <a:t>https://www.facebook.com/ThuocLaDienTuVapePodGiaRe/photos/pcb.312612564261922/312609684262210/</a:t>
            </a:r>
          </a:p>
          <a:p>
            <a:r>
              <a:rPr lang="en-US" dirty="0" smtClean="0"/>
              <a:t>https://www.facebook.com/photo/?fbid=404282928364661&amp;set=pcb.404283025031318</a:t>
            </a:r>
          </a:p>
          <a:p>
            <a:r>
              <a:rPr lang="en-US" dirty="0" smtClean="0"/>
              <a:t>https://www.facebook.com/photo/?fbid=401176075342013&amp;set=pcb.401176115342009</a:t>
            </a:r>
          </a:p>
          <a:p>
            <a:r>
              <a:rPr lang="en-US" dirty="0" smtClean="0"/>
              <a:t>https://www.facebook.com/pod1lan.vape.chinhhang/photos/pcb.1168169063744115/1168169010410787</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C7DCE63-B4C1-4300-85FD-199E340566FD}" type="slidenum">
              <a:rPr lang="en-US" smtClean="0"/>
              <a:pPr/>
              <a:t>7</a:t>
            </a:fld>
            <a:endParaRPr lang="en-US"/>
          </a:p>
        </p:txBody>
      </p:sp>
    </p:spTree>
    <p:extLst>
      <p:ext uri="{BB962C8B-B14F-4D97-AF65-F5344CB8AC3E}">
        <p14:creationId xmlns:p14="http://schemas.microsoft.com/office/powerpoint/2010/main" val="3645333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fontScale="77500" lnSpcReduction="20000"/>
          </a:bodyPr>
          <a:lstStyle/>
          <a:p>
            <a:pPr algn="just">
              <a:lnSpc>
                <a:spcPct val="150000"/>
              </a:lnSpc>
              <a:buFont typeface="Wingdings" pitchFamily="2" charset="2"/>
              <a:buChar char="§"/>
              <a:defRPr/>
            </a:pPr>
            <a:r>
              <a:rPr lang="nl-NL"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Nicotine:</a:t>
            </a:r>
          </a:p>
          <a:p>
            <a:pPr lvl="1" algn="just">
              <a:lnSpc>
                <a:spcPct val="150000"/>
              </a:lnSpc>
              <a:buFont typeface="Wingdings" pitchFamily="2" charset="2"/>
              <a:buChar char="§"/>
              <a:defRPr/>
            </a:pPr>
            <a:r>
              <a:rPr lang="nl-NL"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FDA xếp Nicotin vào nhóm có tính chất dược lý gây nghiện chủ yếu, tương tự như ma tuý Heroin và Cocain, gây nghiện của Nicotin chủ yếu là trên hệ thần kinh trung ương với sự có mặt của các thụ thể Nicotin trên các cấu trúc não. </a:t>
            </a:r>
          </a:p>
          <a:p>
            <a:pPr lvl="1" algn="just" eaLnBrk="1" hangingPunct="1">
              <a:lnSpc>
                <a:spcPct val="150000"/>
              </a:lnSpc>
              <a:buFont typeface="Wingdings" pitchFamily="2" charset="2"/>
              <a:buChar char="§"/>
              <a:defRPr/>
            </a:pPr>
            <a:r>
              <a:rPr lang="nl-NL"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Nicotin tác động lên các thụ thể ở hệ thống thần kinh với chất dẫn truyền thần kinh dopamine, một hoá chất chính trong não điều chỉnh mong muốn sử dụng các chất gây nghiện, gây bài tiết adrenaline (nhịp tim nhanh, co mạch ngoại vi, ức chế co bóp và chế tiết dịch vị dạ dày). </a:t>
            </a:r>
            <a:endParaRPr lang="en-US"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pPr algn="just" eaLnBrk="1" hangingPunct="1">
              <a:lnSpc>
                <a:spcPct val="150000"/>
              </a:lnSpc>
              <a:spcBef>
                <a:spcPts val="1200"/>
              </a:spcBef>
              <a:buFont typeface="Wingdings" pitchFamily="2" charset="2"/>
              <a:buChar char="§"/>
              <a:defRPr/>
            </a:pPr>
            <a:r>
              <a:rPr lang="nl-NL"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Khí CO:</a:t>
            </a:r>
          </a:p>
          <a:p>
            <a:pPr lvl="1" algn="just" eaLnBrk="1" hangingPunct="1">
              <a:lnSpc>
                <a:spcPct val="150000"/>
              </a:lnSpc>
              <a:spcBef>
                <a:spcPts val="1200"/>
              </a:spcBef>
              <a:buFont typeface="Wingdings" pitchFamily="2" charset="2"/>
              <a:buChar char="§"/>
              <a:defRPr/>
            </a:pPr>
            <a:r>
              <a:rPr lang="nl-NL"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Khí</a:t>
            </a:r>
            <a:r>
              <a:rPr lang="nl-NL" sz="1300" baseline="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CO</a:t>
            </a:r>
            <a:r>
              <a:rPr lang="nl-NL"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có nồng độ cao trong khói thuốc lá và sẽ được hấp thụ vào máu, gắn với hemoglobine với ái lực mạnh hơn 20 lần oxy. </a:t>
            </a:r>
          </a:p>
          <a:p>
            <a:pPr lvl="1" algn="just" eaLnBrk="1" hangingPunct="1">
              <a:lnSpc>
                <a:spcPct val="150000"/>
              </a:lnSpc>
              <a:spcBef>
                <a:spcPts val="1200"/>
              </a:spcBef>
              <a:buFont typeface="Wingdings" pitchFamily="2" charset="2"/>
              <a:buChar char="§"/>
              <a:defRPr/>
            </a:pPr>
            <a:r>
              <a:rPr lang="nl-NL"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Với người hút trung bình 1 bao thuốc mỗi ngày thì hàm lượng hemoglobine khử có thể tới 7-8%. Sự tăng hemoglobine khử làm chuyển dịch đường cong phân tách oxy-hemoglobin dẫn đến giảm lượng oxy chuyển đến tổ chức gây thiếu máu tổ chức và góp phần hình thành các mảng xơ vữa động mạch.</a:t>
            </a:r>
            <a:endParaRPr lang="en-US"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C7DCE63-B4C1-4300-85FD-199E340566FD}" type="slidenum">
              <a:rPr lang="en-US" smtClean="0"/>
              <a:pPr/>
              <a:t>11</a:t>
            </a:fld>
            <a:endParaRPr lang="en-US"/>
          </a:p>
        </p:txBody>
      </p:sp>
    </p:spTree>
    <p:extLst>
      <p:ext uri="{BB962C8B-B14F-4D97-AF65-F5344CB8AC3E}">
        <p14:creationId xmlns:p14="http://schemas.microsoft.com/office/powerpoint/2010/main" val="3517625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300" dirty="0" err="1">
                <a:latin typeface="Times New Roman" panose="02020603050405020304" pitchFamily="18" charset="0"/>
                <a:ea typeface="Verdana" pitchFamily="34" charset="0"/>
                <a:cs typeface="Times New Roman" panose="02020603050405020304" pitchFamily="18" charset="0"/>
              </a:rPr>
              <a:t>Người</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hút</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thuốc</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có</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tỷ</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lệ</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ung</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thư</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miệng</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cao</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gấp</a:t>
            </a:r>
            <a:r>
              <a:rPr lang="en-US" sz="1300" dirty="0">
                <a:latin typeface="Times New Roman" panose="02020603050405020304" pitchFamily="18" charset="0"/>
                <a:ea typeface="Verdana" pitchFamily="34" charset="0"/>
                <a:cs typeface="Times New Roman" panose="02020603050405020304" pitchFamily="18" charset="0"/>
              </a:rPr>
              <a:t> 27 </a:t>
            </a:r>
            <a:r>
              <a:rPr lang="en-US" sz="1300" dirty="0" err="1">
                <a:latin typeface="Times New Roman" panose="02020603050405020304" pitchFamily="18" charset="0"/>
                <a:ea typeface="Verdana" pitchFamily="34" charset="0"/>
                <a:cs typeface="Times New Roman" panose="02020603050405020304" pitchFamily="18" charset="0"/>
              </a:rPr>
              <a:t>và</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ung</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thư</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thanh</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quản</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cao</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gấp</a:t>
            </a:r>
            <a:r>
              <a:rPr lang="en-US" sz="1300" dirty="0">
                <a:latin typeface="Times New Roman" panose="02020603050405020304" pitchFamily="18" charset="0"/>
                <a:ea typeface="Verdana" pitchFamily="34" charset="0"/>
                <a:cs typeface="Times New Roman" panose="02020603050405020304" pitchFamily="18" charset="0"/>
              </a:rPr>
              <a:t> 12 </a:t>
            </a:r>
            <a:r>
              <a:rPr lang="en-US" sz="1300" dirty="0" err="1">
                <a:latin typeface="Times New Roman" panose="02020603050405020304" pitchFamily="18" charset="0"/>
                <a:ea typeface="Verdana" pitchFamily="34" charset="0"/>
                <a:cs typeface="Times New Roman" panose="02020603050405020304" pitchFamily="18" charset="0"/>
              </a:rPr>
              <a:t>lần</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người</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không</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hút</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thuốc</a:t>
            </a:r>
            <a:r>
              <a:rPr lang="en-US" sz="1300" dirty="0">
                <a:latin typeface="Times New Roman" panose="02020603050405020304" pitchFamily="18" charset="0"/>
                <a:ea typeface="Verdana" pitchFamily="34" charset="0"/>
                <a:cs typeface="Times New Roman" panose="02020603050405020304" pitchFamily="18" charset="0"/>
              </a:rPr>
              <a:t> </a:t>
            </a:r>
            <a:endParaRPr lang="nl-NL" sz="1300" dirty="0">
              <a:solidFill>
                <a:srgbClr val="000000"/>
              </a:solidFill>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300" b="0" dirty="0" err="1">
                <a:latin typeface="Times New Roman" panose="02020603050405020304" pitchFamily="18" charset="0"/>
                <a:ea typeface="Verdana" pitchFamily="34" charset="0"/>
                <a:cs typeface="Times New Roman" panose="02020603050405020304" pitchFamily="18" charset="0"/>
              </a:rPr>
              <a:t>Hút</a:t>
            </a:r>
            <a:r>
              <a:rPr lang="en-US" sz="1300" b="0" dirty="0">
                <a:latin typeface="Times New Roman" panose="02020603050405020304" pitchFamily="18" charset="0"/>
                <a:ea typeface="Verdana" pitchFamily="34" charset="0"/>
                <a:cs typeface="Times New Roman" panose="02020603050405020304" pitchFamily="18" charset="0"/>
              </a:rPr>
              <a:t> </a:t>
            </a:r>
            <a:r>
              <a:rPr lang="en-US" sz="1300" b="0" dirty="0" err="1">
                <a:latin typeface="Times New Roman" panose="02020603050405020304" pitchFamily="18" charset="0"/>
                <a:ea typeface="Verdana" pitchFamily="34" charset="0"/>
                <a:cs typeface="Times New Roman" panose="02020603050405020304" pitchFamily="18" charset="0"/>
              </a:rPr>
              <a:t>thuốc</a:t>
            </a:r>
            <a:r>
              <a:rPr lang="en-US" sz="1300" b="0" dirty="0">
                <a:latin typeface="Times New Roman" panose="02020603050405020304" pitchFamily="18" charset="0"/>
                <a:ea typeface="Verdana" pitchFamily="34" charset="0"/>
                <a:cs typeface="Times New Roman" panose="02020603050405020304" pitchFamily="18" charset="0"/>
              </a:rPr>
              <a:t> </a:t>
            </a:r>
            <a:r>
              <a:rPr lang="en-US" sz="1300" b="0" dirty="0" err="1">
                <a:latin typeface="Times New Roman" panose="02020603050405020304" pitchFamily="18" charset="0"/>
                <a:ea typeface="Verdana" pitchFamily="34" charset="0"/>
                <a:cs typeface="Times New Roman" panose="02020603050405020304" pitchFamily="18" charset="0"/>
              </a:rPr>
              <a:t>lá</a:t>
            </a:r>
            <a:r>
              <a:rPr lang="en-US" sz="1300" b="0" dirty="0">
                <a:latin typeface="Times New Roman" panose="02020603050405020304" pitchFamily="18" charset="0"/>
                <a:ea typeface="Verdana" pitchFamily="34" charset="0"/>
                <a:cs typeface="Times New Roman" panose="02020603050405020304" pitchFamily="18" charset="0"/>
              </a:rPr>
              <a:t> </a:t>
            </a:r>
            <a:r>
              <a:rPr lang="en-US" sz="1300" b="0" dirty="0" err="1">
                <a:latin typeface="Times New Roman" panose="02020603050405020304" pitchFamily="18" charset="0"/>
                <a:ea typeface="Verdana" pitchFamily="34" charset="0"/>
                <a:cs typeface="Times New Roman" panose="02020603050405020304" pitchFamily="18" charset="0"/>
              </a:rPr>
              <a:t>là</a:t>
            </a:r>
            <a:r>
              <a:rPr lang="en-US" sz="1300" b="0" dirty="0">
                <a:latin typeface="Times New Roman" panose="02020603050405020304" pitchFamily="18" charset="0"/>
                <a:ea typeface="Verdana" pitchFamily="34" charset="0"/>
                <a:cs typeface="Times New Roman" panose="02020603050405020304" pitchFamily="18" charset="0"/>
              </a:rPr>
              <a:t> </a:t>
            </a:r>
            <a:r>
              <a:rPr lang="en-US" sz="1300" b="0" dirty="0" err="1">
                <a:latin typeface="Times New Roman" panose="02020603050405020304" pitchFamily="18" charset="0"/>
                <a:ea typeface="Verdana" pitchFamily="34" charset="0"/>
                <a:cs typeface="Times New Roman" panose="02020603050405020304" pitchFamily="18" charset="0"/>
              </a:rPr>
              <a:t>nguyên</a:t>
            </a:r>
            <a:r>
              <a:rPr lang="en-US" sz="1300" b="0" dirty="0">
                <a:latin typeface="Times New Roman" panose="02020603050405020304" pitchFamily="18" charset="0"/>
                <a:ea typeface="Verdana" pitchFamily="34" charset="0"/>
                <a:cs typeface="Times New Roman" panose="02020603050405020304" pitchFamily="18" charset="0"/>
              </a:rPr>
              <a:t> </a:t>
            </a:r>
            <a:r>
              <a:rPr lang="en-US" sz="1300" b="0" dirty="0" err="1">
                <a:latin typeface="Times New Roman" panose="02020603050405020304" pitchFamily="18" charset="0"/>
                <a:ea typeface="Verdana" pitchFamily="34" charset="0"/>
                <a:cs typeface="Times New Roman" panose="02020603050405020304" pitchFamily="18" charset="0"/>
              </a:rPr>
              <a:t>nhân</a:t>
            </a:r>
            <a:r>
              <a:rPr lang="en-US" sz="1300" b="0" dirty="0">
                <a:latin typeface="Times New Roman" panose="02020603050405020304" pitchFamily="18" charset="0"/>
                <a:ea typeface="Verdana" pitchFamily="34" charset="0"/>
                <a:cs typeface="Times New Roman" panose="02020603050405020304" pitchFamily="18" charset="0"/>
              </a:rPr>
              <a:t> </a:t>
            </a:r>
            <a:r>
              <a:rPr lang="en-US" sz="1300" b="0" dirty="0" err="1">
                <a:latin typeface="Times New Roman" panose="02020603050405020304" pitchFamily="18" charset="0"/>
                <a:ea typeface="Verdana" pitchFamily="34" charset="0"/>
                <a:cs typeface="Times New Roman" panose="02020603050405020304" pitchFamily="18" charset="0"/>
              </a:rPr>
              <a:t>của</a:t>
            </a:r>
            <a:r>
              <a:rPr lang="en-US" sz="1300" b="0" dirty="0">
                <a:latin typeface="Times New Roman" panose="02020603050405020304" pitchFamily="18" charset="0"/>
                <a:ea typeface="Verdana" pitchFamily="34" charset="0"/>
                <a:cs typeface="Times New Roman" panose="02020603050405020304" pitchFamily="18" charset="0"/>
              </a:rPr>
              <a:t> 90% </a:t>
            </a:r>
            <a:r>
              <a:rPr lang="en-US" sz="1300" b="0" dirty="0" err="1">
                <a:latin typeface="Times New Roman" panose="02020603050405020304" pitchFamily="18" charset="0"/>
                <a:ea typeface="Verdana" pitchFamily="34" charset="0"/>
                <a:cs typeface="Times New Roman" panose="02020603050405020304" pitchFamily="18" charset="0"/>
              </a:rPr>
              <a:t>các</a:t>
            </a:r>
            <a:r>
              <a:rPr lang="en-US" sz="1300" b="0" dirty="0">
                <a:latin typeface="Times New Roman" panose="02020603050405020304" pitchFamily="18" charset="0"/>
                <a:ea typeface="Verdana" pitchFamily="34" charset="0"/>
                <a:cs typeface="Times New Roman" panose="02020603050405020304" pitchFamily="18" charset="0"/>
              </a:rPr>
              <a:t> ca </a:t>
            </a:r>
            <a:r>
              <a:rPr lang="en-US" sz="1300" b="0" dirty="0" err="1">
                <a:latin typeface="Times New Roman" panose="02020603050405020304" pitchFamily="18" charset="0"/>
                <a:ea typeface="Verdana" pitchFamily="34" charset="0"/>
                <a:cs typeface="Times New Roman" panose="02020603050405020304" pitchFamily="18" charset="0"/>
              </a:rPr>
              <a:t>ung</a:t>
            </a:r>
            <a:r>
              <a:rPr lang="en-US" sz="1300" b="0" dirty="0">
                <a:latin typeface="Times New Roman" panose="02020603050405020304" pitchFamily="18" charset="0"/>
                <a:ea typeface="Verdana" pitchFamily="34" charset="0"/>
                <a:cs typeface="Times New Roman" panose="02020603050405020304" pitchFamily="18" charset="0"/>
              </a:rPr>
              <a:t> </a:t>
            </a:r>
            <a:r>
              <a:rPr lang="en-US" sz="1300" b="0" dirty="0" err="1">
                <a:latin typeface="Times New Roman" panose="02020603050405020304" pitchFamily="18" charset="0"/>
                <a:ea typeface="Verdana" pitchFamily="34" charset="0"/>
                <a:cs typeface="Times New Roman" panose="02020603050405020304" pitchFamily="18" charset="0"/>
              </a:rPr>
              <a:t>thư</a:t>
            </a:r>
            <a:r>
              <a:rPr lang="en-US" sz="1300" b="0" dirty="0">
                <a:latin typeface="Times New Roman" panose="02020603050405020304" pitchFamily="18" charset="0"/>
                <a:ea typeface="Verdana" pitchFamily="34" charset="0"/>
                <a:cs typeface="Times New Roman" panose="02020603050405020304" pitchFamily="18" charset="0"/>
              </a:rPr>
              <a:t> </a:t>
            </a:r>
            <a:r>
              <a:rPr lang="en-US" sz="1300" b="0" dirty="0" err="1">
                <a:latin typeface="Times New Roman" panose="02020603050405020304" pitchFamily="18" charset="0"/>
                <a:ea typeface="Verdana" pitchFamily="34" charset="0"/>
                <a:cs typeface="Times New Roman" panose="02020603050405020304" pitchFamily="18" charset="0"/>
              </a:rPr>
              <a:t>phổi</a:t>
            </a:r>
            <a:r>
              <a:rPr lang="en-US" sz="1300" b="0" dirty="0">
                <a:latin typeface="Times New Roman" panose="02020603050405020304" pitchFamily="18" charset="0"/>
                <a:ea typeface="Verdana" pitchFamily="34" charset="0"/>
                <a:cs typeface="Times New Roman" panose="02020603050405020304" pitchFamily="18" charset="0"/>
              </a:rPr>
              <a:t>:</a:t>
            </a:r>
          </a:p>
          <a:p>
            <a:pPr lvl="1" algn="just" eaLnBrk="1" hangingPunct="1">
              <a:lnSpc>
                <a:spcPct val="150000"/>
              </a:lnSpc>
              <a:buFont typeface="Wingdings" pitchFamily="2" charset="2"/>
              <a:buChar char="§"/>
              <a:defRPr/>
            </a:pPr>
            <a:r>
              <a:rPr lang="nl-NL" sz="1300" dirty="0">
                <a:solidFill>
                  <a:srgbClr val="000000"/>
                </a:solidFill>
                <a:latin typeface="Times New Roman" panose="02020603050405020304" pitchFamily="18" charset="0"/>
                <a:cs typeface="Times New Roman" panose="02020603050405020304" pitchFamily="18" charset="0"/>
              </a:rPr>
              <a:t>Khoảng 87% trong số 177,000 ca KP mới mắc ở Mỹ năm 1996 là do thuốc lá, còn lại là do các nguyên nhân khác như: ô nhiễm môi trường, bệnh nghề nghiệp, ăn uống, cơ địa và các yếu tố di truyền. 90% trong số 660.000 ca được chẩn đoán ung thư phổi hàng năm trên thế giới là người hút thuốc lá. </a:t>
            </a:r>
          </a:p>
          <a:p>
            <a:pPr lvl="1" algn="just" eaLnBrk="1" hangingPunct="1">
              <a:lnSpc>
                <a:spcPct val="150000"/>
              </a:lnSpc>
              <a:buFont typeface="Wingdings" pitchFamily="2" charset="2"/>
              <a:buChar char="§"/>
              <a:defRPr/>
            </a:pPr>
            <a:r>
              <a:rPr lang="nl-NL" sz="1300" dirty="0">
                <a:solidFill>
                  <a:srgbClr val="000000"/>
                </a:solidFill>
                <a:latin typeface="Times New Roman" panose="02020603050405020304" pitchFamily="18" charset="0"/>
                <a:cs typeface="Times New Roman" panose="02020603050405020304" pitchFamily="18" charset="0"/>
              </a:rPr>
              <a:t>Nguy cơ bị ung thư phổi của những người hút thuốc cao hơn gấp 10 lần so với những người không hút thuốc. Mức độ tăng nguy cơ khác nhau tuỳ theo loại tế bào ung thư</a:t>
            </a:r>
          </a:p>
          <a:p>
            <a:pPr lvl="1" algn="just" eaLnBrk="1" hangingPunct="1">
              <a:lnSpc>
                <a:spcPct val="150000"/>
              </a:lnSpc>
              <a:buFont typeface="Wingdings" pitchFamily="2" charset="2"/>
              <a:buNone/>
              <a:defRPr/>
            </a:pPr>
            <a:endParaRPr lang="en-US" sz="1300" b="0" dirty="0">
              <a:latin typeface="Times New Roman" panose="02020603050405020304" pitchFamily="18" charset="0"/>
              <a:cs typeface="Times New Roman" panose="02020603050405020304" pitchFamily="18" charset="0"/>
            </a:endParaRPr>
          </a:p>
          <a:p>
            <a:pPr marL="171450" indent="-171450" algn="just" eaLnBrk="1" hangingPunct="1">
              <a:lnSpc>
                <a:spcPct val="150000"/>
              </a:lnSpc>
              <a:buFont typeface="Calibri" panose="020F0502020204030204" pitchFamily="34" charset="0"/>
              <a:buChar char="-"/>
              <a:defRPr/>
            </a:pPr>
            <a:r>
              <a:rPr lang="en-US" sz="1300" dirty="0" err="1">
                <a:latin typeface="Times New Roman" panose="02020603050405020304" pitchFamily="18" charset="0"/>
                <a:cs typeface="Times New Roman" panose="02020603050405020304" pitchFamily="18" charset="0"/>
              </a:rPr>
              <a:t>Hút</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thuốc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lá</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là</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nguyên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nhân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của</a:t>
            </a:r>
            <a:r>
              <a:rPr lang="en-US" sz="1300" dirty="0">
                <a:latin typeface="Times New Roman" panose="02020603050405020304" pitchFamily="18" charset="0"/>
                <a:cs typeface="Times New Roman" panose="02020603050405020304" pitchFamily="18" charset="0"/>
              </a:rPr>
              <a:t> 75% </a:t>
            </a:r>
            <a:r>
              <a:rPr lang="en-US" sz="1300" dirty="0" err="1">
                <a:latin typeface="Times New Roman" panose="02020603050405020304" pitchFamily="18" charset="0"/>
                <a:cs typeface="Times New Roman" panose="02020603050405020304" pitchFamily="18" charset="0"/>
              </a:rPr>
              <a:t>các</a:t>
            </a:r>
            <a:r>
              <a:rPr lang="en-US" sz="1300" dirty="0">
                <a:latin typeface="Times New Roman" panose="02020603050405020304" pitchFamily="18" charset="0"/>
                <a:cs typeface="Times New Roman" panose="02020603050405020304" pitchFamily="18" charset="0"/>
              </a:rPr>
              <a:t> ca </a:t>
            </a:r>
            <a:r>
              <a:rPr lang="en-US" sz="1300" dirty="0" err="1">
                <a:latin typeface="Times New Roman" panose="02020603050405020304" pitchFamily="18" charset="0"/>
                <a:cs typeface="Times New Roman" panose="02020603050405020304" pitchFamily="18" charset="0"/>
              </a:rPr>
              <a:t>bệnh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phổi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tắc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nghẽn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mạn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tính</a:t>
            </a:r>
            <a:endParaRPr lang="en-US" sz="1300" dirty="0">
              <a:latin typeface="Times New Roman" panose="02020603050405020304" pitchFamily="18" charset="0"/>
              <a:cs typeface="Times New Roman" panose="02020603050405020304" pitchFamily="18" charset="0"/>
            </a:endParaRPr>
          </a:p>
          <a:p>
            <a:pPr marL="171450" indent="-171450" algn="just" eaLnBrk="1" hangingPunct="1">
              <a:lnSpc>
                <a:spcPct val="150000"/>
              </a:lnSpc>
              <a:buFont typeface="Calibri" panose="020F0502020204030204" pitchFamily="34" charset="0"/>
              <a:buChar char="-"/>
              <a:defRPr/>
            </a:pPr>
            <a:endParaRPr lang="en-US" sz="1300" dirty="0">
              <a:latin typeface="Times New Roman" panose="02020603050405020304" pitchFamily="18" charset="0"/>
              <a:cs typeface="Times New Roman" panose="02020603050405020304" pitchFamily="18" charset="0"/>
            </a:endParaRPr>
          </a:p>
          <a:p>
            <a:pPr marL="171450" indent="-171450" algn="just" eaLnBrk="1" hangingPunct="1">
              <a:lnSpc>
                <a:spcPct val="150000"/>
              </a:lnSpc>
              <a:buFont typeface="Calibri" panose="020F0502020204030204" pitchFamily="34" charset="0"/>
              <a:buChar char="-"/>
              <a:defRPr/>
            </a:pPr>
            <a:r>
              <a:rPr lang="nl-NL" sz="1300" dirty="0">
                <a:solidFill>
                  <a:srgbClr val="000000"/>
                </a:solidFill>
                <a:latin typeface="Times New Roman" panose="02020603050405020304" pitchFamily="18" charset="0"/>
                <a:cs typeface="Times New Roman" panose="02020603050405020304" pitchFamily="18" charset="0"/>
              </a:rPr>
              <a:t>Tim mạch:</a:t>
            </a:r>
            <a:r>
              <a:rPr lang="nl-NL" sz="1300" baseline="0" dirty="0">
                <a:solidFill>
                  <a:srgbClr val="000000"/>
                </a:solidFill>
                <a:latin typeface="Times New Roman" panose="02020603050405020304" pitchFamily="18" charset="0"/>
                <a:cs typeface="Times New Roman" panose="02020603050405020304" pitchFamily="18" charset="0"/>
              </a:rPr>
              <a:t> </a:t>
            </a:r>
          </a:p>
          <a:p>
            <a:pPr lvl="1" algn="just" eaLnBrk="1" hangingPunct="1">
              <a:lnSpc>
                <a:spcPct val="150000"/>
              </a:lnSpc>
              <a:buFont typeface="Wingdings" pitchFamily="2" charset="2"/>
              <a:buChar char="§"/>
              <a:defRPr/>
            </a:pPr>
            <a:r>
              <a:rPr lang="nl-NL" sz="1300" dirty="0">
                <a:solidFill>
                  <a:srgbClr val="000000"/>
                </a:solidFill>
                <a:latin typeface="Times New Roman" panose="02020603050405020304" pitchFamily="18" charset="0"/>
                <a:cs typeface="Times New Roman" panose="02020603050405020304" pitchFamily="18" charset="0"/>
              </a:rPr>
              <a:t>Hút thuốc làm tăng nguy cơ mắc bệnh tim mạch</a:t>
            </a:r>
            <a:r>
              <a:rPr lang="nl-NL" sz="1300" baseline="0" dirty="0">
                <a:solidFill>
                  <a:srgbClr val="000000"/>
                </a:solidFill>
                <a:latin typeface="Times New Roman" panose="02020603050405020304" pitchFamily="18" charset="0"/>
                <a:cs typeface="Times New Roman" panose="02020603050405020304" pitchFamily="18" charset="0"/>
              </a:rPr>
              <a:t> </a:t>
            </a:r>
            <a:r>
              <a:rPr lang="nl-NL" sz="1300" dirty="0">
                <a:solidFill>
                  <a:srgbClr val="000000"/>
                </a:solidFill>
                <a:latin typeface="Times New Roman" panose="02020603050405020304" pitchFamily="18" charset="0"/>
                <a:cs typeface="Times New Roman" panose="02020603050405020304" pitchFamily="18" charset="0"/>
              </a:rPr>
              <a:t>lên gấp 2-3 lần và nó còn tương tác với các yếu tố khác làm tăng nguy cơ lên gấp nhiều lần. </a:t>
            </a:r>
          </a:p>
          <a:p>
            <a:pPr lvl="1" algn="just" eaLnBrk="1" hangingPunct="1">
              <a:lnSpc>
                <a:spcPct val="150000"/>
              </a:lnSpc>
              <a:buFont typeface="Wingdings" pitchFamily="2" charset="2"/>
              <a:buChar char="§"/>
              <a:defRPr/>
            </a:pPr>
            <a:r>
              <a:rPr lang="nl-NL" sz="1300" dirty="0">
                <a:solidFill>
                  <a:srgbClr val="000000"/>
                </a:solidFill>
                <a:latin typeface="Times New Roman" panose="02020603050405020304" pitchFamily="18" charset="0"/>
                <a:cs typeface="Times New Roman" panose="02020603050405020304" pitchFamily="18" charset="0"/>
              </a:rPr>
              <a:t>Những bệnh mà người hút thuốc có nguy cơ mắc cao là xơ vữa động mạch, bệnh mạch vành, đột quỵ, rối loạn nhịp tim, đột tử, nhồi máu cơ tim, phình động mạch chủ. </a:t>
            </a:r>
          </a:p>
          <a:p>
            <a:pPr lvl="1" algn="just" eaLnBrk="1" hangingPunct="1">
              <a:lnSpc>
                <a:spcPct val="150000"/>
              </a:lnSpc>
              <a:buFont typeface="Wingdings" pitchFamily="2" charset="2"/>
              <a:buChar char="§"/>
              <a:defRPr/>
            </a:pPr>
            <a:r>
              <a:rPr lang="nl-NL" sz="1300" dirty="0">
                <a:solidFill>
                  <a:srgbClr val="000000"/>
                </a:solidFill>
                <a:latin typeface="Times New Roman" panose="02020603050405020304" pitchFamily="18" charset="0"/>
                <a:cs typeface="Times New Roman" panose="02020603050405020304" pitchFamily="18" charset="0"/>
              </a:rPr>
              <a:t>Bệnh mạch vành là phổ biến nhất, ước tính chiếm khoảng hơn một nửa trường hợp tử vong vì bệnh tim do hút thuốc.</a:t>
            </a:r>
            <a:r>
              <a:rPr lang="en-US" sz="1300" dirty="0">
                <a:solidFill>
                  <a:srgbClr val="000000"/>
                </a:solidFill>
                <a:latin typeface="Times New Roman" panose="02020603050405020304" pitchFamily="18" charset="0"/>
                <a:cs typeface="Times New Roman" panose="02020603050405020304" pitchFamily="18" charset="0"/>
              </a:rPr>
              <a:t> </a:t>
            </a:r>
            <a:endParaRPr lang="nl-NL" sz="1300" dirty="0">
              <a:solidFill>
                <a:srgbClr val="000000"/>
              </a:solidFill>
              <a:latin typeface="Times New Roman" panose="02020603050405020304" pitchFamily="18" charset="0"/>
              <a:cs typeface="Times New Roman" panose="02020603050405020304" pitchFamily="18" charset="0"/>
            </a:endParaRPr>
          </a:p>
          <a:p>
            <a:pPr marL="0" indent="0" algn="just" eaLnBrk="1" hangingPunct="1">
              <a:lnSpc>
                <a:spcPct val="150000"/>
              </a:lnSpc>
              <a:spcBef>
                <a:spcPts val="600"/>
              </a:spcBef>
              <a:buNone/>
              <a:defRPr/>
            </a:pPr>
            <a:endParaRPr lang="nl-NL" sz="1300" dirty="0">
              <a:solidFill>
                <a:srgbClr val="C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pPr marL="0" indent="0" algn="just" eaLnBrk="1" hangingPunct="1">
              <a:lnSpc>
                <a:spcPct val="150000"/>
              </a:lnSpc>
              <a:spcBef>
                <a:spcPts val="600"/>
              </a:spcBef>
              <a:buNone/>
              <a:defRPr/>
            </a:pPr>
            <a:r>
              <a:rPr lang="nl-NL" sz="1300" dirty="0">
                <a:solidFill>
                  <a:srgbClr val="C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Khói thuốc gây ra rất nhiều tác hại đối với sức khoẻ sinh sản của phụ nữ :</a:t>
            </a:r>
          </a:p>
          <a:p>
            <a:pPr lvl="1" algn="just" eaLnBrk="1" hangingPunct="1">
              <a:lnSpc>
                <a:spcPct val="150000"/>
              </a:lnSpc>
              <a:spcBef>
                <a:spcPts val="600"/>
              </a:spcBef>
              <a:buFont typeface="Wingdings" pitchFamily="2" charset="2"/>
              <a:buChar char="§"/>
              <a:defRPr/>
            </a:pPr>
            <a:r>
              <a:rPr lang="nl-NL"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Tỷ lệ sinh đẻ ở phụ nữ hút thuốc thấp hơn khoảng 30% so với phụ nữ không hút thuốc</a:t>
            </a:r>
            <a:r>
              <a:rPr lang="en-US"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p>
          <a:p>
            <a:pPr lvl="1" algn="just" eaLnBrk="1" hangingPunct="1">
              <a:lnSpc>
                <a:spcPct val="150000"/>
              </a:lnSpc>
              <a:spcBef>
                <a:spcPts val="600"/>
              </a:spcBef>
              <a:buFont typeface="Wingdings" pitchFamily="2" charset="2"/>
              <a:buChar char="§"/>
              <a:defRPr/>
            </a:pPr>
            <a:r>
              <a:rPr lang="nl-NL"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Ở những phụ nữ hút thuốc nguy cơ sảy thai cao gấp 1,5 so với những người không hút</a:t>
            </a:r>
            <a:endParaRPr lang="en-US"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pPr lvl="1" algn="just" eaLnBrk="1" hangingPunct="1">
              <a:lnSpc>
                <a:spcPct val="150000"/>
              </a:lnSpc>
              <a:spcBef>
                <a:spcPts val="600"/>
              </a:spcBef>
              <a:buFont typeface="Wingdings" pitchFamily="2" charset="2"/>
              <a:buChar char="§"/>
              <a:defRPr/>
            </a:pPr>
            <a:r>
              <a:rPr lang="nl-NL"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Hạn chế hiệu quả điều trị vô sinh</a:t>
            </a:r>
          </a:p>
          <a:p>
            <a:pPr lvl="1" algn="just" eaLnBrk="1" hangingPunct="1">
              <a:lnSpc>
                <a:spcPct val="150000"/>
              </a:lnSpc>
              <a:spcBef>
                <a:spcPts val="600"/>
              </a:spcBef>
              <a:buFont typeface="Wingdings" pitchFamily="2" charset="2"/>
              <a:buChar char="§"/>
              <a:defRPr/>
            </a:pPr>
            <a:r>
              <a:rPr lang="nl-NL"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Gây mãn kinh sớm</a:t>
            </a:r>
            <a:r>
              <a:rPr lang="en-US"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p>
          <a:p>
            <a:pPr lvl="1" algn="just" eaLnBrk="1" hangingPunct="1">
              <a:lnSpc>
                <a:spcPct val="150000"/>
              </a:lnSpc>
              <a:spcBef>
                <a:spcPts val="600"/>
              </a:spcBef>
              <a:buFont typeface="Wingdings" pitchFamily="2" charset="2"/>
              <a:buChar char="§"/>
              <a:defRPr/>
            </a:pPr>
            <a:r>
              <a:rPr lang="nl-NL"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Đẻ non...</a:t>
            </a:r>
          </a:p>
          <a:p>
            <a:pPr lvl="1" algn="just" eaLnBrk="1" hangingPunct="1">
              <a:lnSpc>
                <a:spcPct val="150000"/>
              </a:lnSpc>
              <a:spcBef>
                <a:spcPts val="600"/>
              </a:spcBef>
              <a:buFont typeface="Wingdings" pitchFamily="2" charset="2"/>
              <a:buChar char="§"/>
              <a:defRPr/>
            </a:pPr>
            <a:r>
              <a:rPr lang="nl-NL"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Nguy</a:t>
            </a:r>
            <a:r>
              <a:rPr lang="nl-NL" sz="1300" baseline="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cơ sảy thai ở phụ nữ hút thuốc cao gấp 3 lần so với phụ nữ không hút thuốc </a:t>
            </a:r>
            <a:endParaRPr lang="nl-NL"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12</a:t>
            </a:fld>
            <a:endParaRPr lang="en-GB"/>
          </a:p>
        </p:txBody>
      </p:sp>
    </p:spTree>
    <p:extLst>
      <p:ext uri="{BB962C8B-B14F-4D97-AF65-F5344CB8AC3E}">
        <p14:creationId xmlns:p14="http://schemas.microsoft.com/office/powerpoint/2010/main" val="1163828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0747" indent="-260747">
              <a:lnSpc>
                <a:spcPct val="114000"/>
              </a:lnSpc>
              <a:buFont typeface="Arial" panose="020B0604020202020204" pitchFamily="34" charset="0"/>
              <a:buChar char="•"/>
            </a:pPr>
            <a:r>
              <a:rPr lang="en-US" sz="1200" dirty="0" err="1">
                <a:solidFill>
                  <a:schemeClr val="tx1"/>
                </a:solidFill>
              </a:rPr>
              <a:t>Khói</a:t>
            </a:r>
            <a:r>
              <a:rPr lang="en-US" sz="1200" dirty="0">
                <a:solidFill>
                  <a:schemeClr val="tx1"/>
                </a:solidFill>
              </a:rPr>
              <a:t> </a:t>
            </a:r>
            <a:r>
              <a:rPr lang="en-US" sz="1200" dirty="0" err="1">
                <a:solidFill>
                  <a:schemeClr val="tx1"/>
                </a:solidFill>
              </a:rPr>
              <a:t>toả</a:t>
            </a:r>
            <a:r>
              <a:rPr lang="en-US" sz="1200" dirty="0">
                <a:solidFill>
                  <a:schemeClr val="tx1"/>
                </a:solidFill>
              </a:rPr>
              <a:t> </a:t>
            </a:r>
            <a:r>
              <a:rPr lang="en-US" sz="1200" dirty="0" err="1">
                <a:solidFill>
                  <a:schemeClr val="tx1"/>
                </a:solidFill>
              </a:rPr>
              <a:t>ra</a:t>
            </a:r>
            <a:r>
              <a:rPr lang="en-US" sz="1200" dirty="0">
                <a:solidFill>
                  <a:schemeClr val="tx1"/>
                </a:solidFill>
              </a:rPr>
              <a:t> </a:t>
            </a:r>
            <a:r>
              <a:rPr lang="en-US" sz="1200" dirty="0" err="1">
                <a:solidFill>
                  <a:schemeClr val="tx1"/>
                </a:solidFill>
              </a:rPr>
              <a:t>từ</a:t>
            </a:r>
            <a:r>
              <a:rPr lang="en-US" sz="1200" dirty="0">
                <a:solidFill>
                  <a:schemeClr val="tx1"/>
                </a:solidFill>
              </a:rPr>
              <a:t> </a:t>
            </a:r>
            <a:r>
              <a:rPr lang="en-US" sz="1200" dirty="0" err="1">
                <a:solidFill>
                  <a:schemeClr val="tx1"/>
                </a:solidFill>
              </a:rPr>
              <a:t>đầu</a:t>
            </a:r>
            <a:r>
              <a:rPr lang="en-US" sz="1200" dirty="0">
                <a:solidFill>
                  <a:schemeClr val="tx1"/>
                </a:solidFill>
              </a:rPr>
              <a:t> </a:t>
            </a:r>
            <a:r>
              <a:rPr lang="en-US" sz="1200" dirty="0" err="1">
                <a:solidFill>
                  <a:schemeClr val="tx1"/>
                </a:solidFill>
              </a:rPr>
              <a:t>điếu</a:t>
            </a:r>
            <a:r>
              <a:rPr lang="en-US" sz="1200" dirty="0">
                <a:solidFill>
                  <a:schemeClr val="tx1"/>
                </a:solidFill>
              </a:rPr>
              <a:t> </a:t>
            </a:r>
            <a:r>
              <a:rPr lang="en-US" sz="1200" dirty="0" err="1">
                <a:solidFill>
                  <a:schemeClr val="tx1"/>
                </a:solidFill>
              </a:rPr>
              <a:t>thuốc</a:t>
            </a:r>
            <a:r>
              <a:rPr lang="en-US" sz="1200" dirty="0">
                <a:solidFill>
                  <a:schemeClr val="tx1"/>
                </a:solidFill>
              </a:rPr>
              <a:t> </a:t>
            </a:r>
            <a:r>
              <a:rPr lang="en-US" sz="1200" dirty="0" err="1">
                <a:solidFill>
                  <a:schemeClr val="tx1"/>
                </a:solidFill>
              </a:rPr>
              <a:t>chứa</a:t>
            </a:r>
            <a:r>
              <a:rPr lang="en-US" sz="1200" dirty="0">
                <a:solidFill>
                  <a:schemeClr val="tx1"/>
                </a:solidFill>
              </a:rPr>
              <a:t> </a:t>
            </a:r>
            <a:r>
              <a:rPr lang="en-US" sz="1200" dirty="0" err="1">
                <a:solidFill>
                  <a:schemeClr val="tx1"/>
                </a:solidFill>
              </a:rPr>
              <a:t>nhiều</a:t>
            </a:r>
            <a:r>
              <a:rPr lang="en-US" sz="1200" dirty="0">
                <a:solidFill>
                  <a:schemeClr val="tx1"/>
                </a:solidFill>
              </a:rPr>
              <a:t> </a:t>
            </a:r>
            <a:r>
              <a:rPr lang="en-US" sz="1200" dirty="0" err="1">
                <a:solidFill>
                  <a:schemeClr val="tx1"/>
                </a:solidFill>
              </a:rPr>
              <a:t>chất</a:t>
            </a:r>
            <a:r>
              <a:rPr lang="en-US" sz="1200" dirty="0">
                <a:solidFill>
                  <a:schemeClr val="tx1"/>
                </a:solidFill>
              </a:rPr>
              <a:t> </a:t>
            </a:r>
            <a:r>
              <a:rPr lang="en-US" sz="1200" dirty="0" err="1">
                <a:solidFill>
                  <a:schemeClr val="tx1"/>
                </a:solidFill>
              </a:rPr>
              <a:t>độc</a:t>
            </a:r>
            <a:r>
              <a:rPr lang="en-US" sz="1200" dirty="0">
                <a:solidFill>
                  <a:schemeClr val="tx1"/>
                </a:solidFill>
              </a:rPr>
              <a:t> </a:t>
            </a:r>
            <a:r>
              <a:rPr lang="en-US" sz="1200" dirty="0" err="1">
                <a:solidFill>
                  <a:schemeClr val="tx1"/>
                </a:solidFill>
              </a:rPr>
              <a:t>cao</a:t>
            </a:r>
            <a:r>
              <a:rPr lang="en-US" sz="1200" dirty="0">
                <a:solidFill>
                  <a:schemeClr val="tx1"/>
                </a:solidFill>
              </a:rPr>
              <a:t> </a:t>
            </a:r>
            <a:r>
              <a:rPr lang="en-US" sz="1200" dirty="0" err="1">
                <a:solidFill>
                  <a:schemeClr val="tx1"/>
                </a:solidFill>
              </a:rPr>
              <a:t>gấp</a:t>
            </a:r>
            <a:r>
              <a:rPr lang="en-US" sz="1200" dirty="0">
                <a:solidFill>
                  <a:schemeClr val="tx1"/>
                </a:solidFill>
              </a:rPr>
              <a:t> 21 </a:t>
            </a:r>
            <a:r>
              <a:rPr lang="en-US" sz="1200" dirty="0" err="1">
                <a:solidFill>
                  <a:schemeClr val="tx1"/>
                </a:solidFill>
              </a:rPr>
              <a:t>lần</a:t>
            </a:r>
            <a:r>
              <a:rPr lang="en-US" sz="1200" dirty="0">
                <a:solidFill>
                  <a:schemeClr val="tx1"/>
                </a:solidFill>
              </a:rPr>
              <a:t> so </a:t>
            </a:r>
            <a:r>
              <a:rPr lang="en-US" sz="1200" dirty="0" err="1">
                <a:solidFill>
                  <a:schemeClr val="tx1"/>
                </a:solidFill>
              </a:rPr>
              <a:t>với</a:t>
            </a:r>
            <a:r>
              <a:rPr lang="en-US" sz="1200" dirty="0">
                <a:solidFill>
                  <a:schemeClr val="tx1"/>
                </a:solidFill>
              </a:rPr>
              <a:t> </a:t>
            </a:r>
            <a:r>
              <a:rPr lang="en-US" sz="1200" dirty="0" err="1">
                <a:solidFill>
                  <a:schemeClr val="tx1"/>
                </a:solidFill>
              </a:rPr>
              <a:t>khói</a:t>
            </a:r>
            <a:r>
              <a:rPr lang="en-US" sz="1200" dirty="0">
                <a:solidFill>
                  <a:schemeClr val="tx1"/>
                </a:solidFill>
              </a:rPr>
              <a:t> </a:t>
            </a:r>
            <a:r>
              <a:rPr lang="en-US" sz="1200" dirty="0" err="1">
                <a:solidFill>
                  <a:schemeClr val="tx1"/>
                </a:solidFill>
              </a:rPr>
              <a:t>thuốc</a:t>
            </a:r>
            <a:r>
              <a:rPr lang="en-US" sz="1200" dirty="0">
                <a:solidFill>
                  <a:schemeClr val="tx1"/>
                </a:solidFill>
              </a:rPr>
              <a:t> </a:t>
            </a:r>
            <a:r>
              <a:rPr lang="en-US" sz="1200" dirty="0" err="1">
                <a:solidFill>
                  <a:schemeClr val="tx1"/>
                </a:solidFill>
              </a:rPr>
              <a:t>thở</a:t>
            </a:r>
            <a:r>
              <a:rPr lang="en-US" sz="1200" dirty="0">
                <a:solidFill>
                  <a:schemeClr val="tx1"/>
                </a:solidFill>
              </a:rPr>
              <a:t> </a:t>
            </a:r>
            <a:r>
              <a:rPr lang="en-US" sz="1200" dirty="0" err="1">
                <a:solidFill>
                  <a:schemeClr val="tx1"/>
                </a:solidFill>
              </a:rPr>
              <a:t>ra.</a:t>
            </a:r>
            <a:endParaRPr lang="en-US" sz="1200" dirty="0">
              <a:solidFill>
                <a:schemeClr val="tx1"/>
              </a:solidFill>
            </a:endParaRPr>
          </a:p>
          <a:p>
            <a:pPr marL="260747" indent="-260747">
              <a:lnSpc>
                <a:spcPct val="114000"/>
              </a:lnSpc>
              <a:buFont typeface="Arial" panose="020B0604020202020204" pitchFamily="34" charset="0"/>
              <a:buChar char="•"/>
            </a:pPr>
            <a:r>
              <a:rPr lang="en-US" sz="1200" dirty="0" err="1">
                <a:solidFill>
                  <a:schemeClr val="tx1"/>
                </a:solidFill>
              </a:rPr>
              <a:t>Chính</a:t>
            </a:r>
            <a:r>
              <a:rPr lang="en-US" sz="1200" dirty="0">
                <a:solidFill>
                  <a:schemeClr val="tx1"/>
                </a:solidFill>
              </a:rPr>
              <a:t> </a:t>
            </a:r>
            <a:r>
              <a:rPr lang="en-US" sz="1200" dirty="0" err="1">
                <a:solidFill>
                  <a:schemeClr val="tx1"/>
                </a:solidFill>
              </a:rPr>
              <a:t>người</a:t>
            </a:r>
            <a:r>
              <a:rPr lang="en-US" sz="1200" dirty="0">
                <a:solidFill>
                  <a:schemeClr val="tx1"/>
                </a:solidFill>
              </a:rPr>
              <a:t> </a:t>
            </a:r>
            <a:r>
              <a:rPr lang="en-US" sz="1200" dirty="0" err="1">
                <a:solidFill>
                  <a:schemeClr val="tx1"/>
                </a:solidFill>
              </a:rPr>
              <a:t>hút</a:t>
            </a:r>
            <a:r>
              <a:rPr lang="en-US" sz="1200" dirty="0">
                <a:solidFill>
                  <a:schemeClr val="tx1"/>
                </a:solidFill>
              </a:rPr>
              <a:t> </a:t>
            </a:r>
            <a:r>
              <a:rPr lang="en-US" sz="1200" dirty="0" err="1">
                <a:solidFill>
                  <a:schemeClr val="tx1"/>
                </a:solidFill>
              </a:rPr>
              <a:t>thuốc</a:t>
            </a:r>
            <a:r>
              <a:rPr lang="en-US" sz="1200" dirty="0">
                <a:solidFill>
                  <a:schemeClr val="tx1"/>
                </a:solidFill>
              </a:rPr>
              <a:t> </a:t>
            </a:r>
            <a:r>
              <a:rPr lang="en-US" sz="1200" dirty="0" err="1">
                <a:solidFill>
                  <a:schemeClr val="tx1"/>
                </a:solidFill>
              </a:rPr>
              <a:t>cũng</a:t>
            </a:r>
            <a:r>
              <a:rPr lang="en-US" sz="1200" dirty="0">
                <a:solidFill>
                  <a:schemeClr val="tx1"/>
                </a:solidFill>
              </a:rPr>
              <a:t> </a:t>
            </a:r>
            <a:r>
              <a:rPr lang="en-US" sz="1200" dirty="0" err="1">
                <a:solidFill>
                  <a:schemeClr val="tx1"/>
                </a:solidFill>
              </a:rPr>
              <a:t>bị</a:t>
            </a:r>
            <a:r>
              <a:rPr lang="en-US" sz="1200" dirty="0">
                <a:solidFill>
                  <a:schemeClr val="tx1"/>
                </a:solidFill>
              </a:rPr>
              <a:t> </a:t>
            </a:r>
            <a:r>
              <a:rPr lang="en-US" sz="1200" dirty="0" err="1">
                <a:solidFill>
                  <a:schemeClr val="tx1"/>
                </a:solidFill>
              </a:rPr>
              <a:t>ảnh</a:t>
            </a:r>
            <a:r>
              <a:rPr lang="en-US" sz="1200" dirty="0">
                <a:solidFill>
                  <a:schemeClr val="tx1"/>
                </a:solidFill>
              </a:rPr>
              <a:t> </a:t>
            </a:r>
            <a:r>
              <a:rPr lang="en-US" sz="1200" dirty="0" err="1">
                <a:solidFill>
                  <a:schemeClr val="tx1"/>
                </a:solidFill>
              </a:rPr>
              <a:t>hưởng</a:t>
            </a:r>
            <a:r>
              <a:rPr lang="en-US" sz="1200" dirty="0">
                <a:solidFill>
                  <a:schemeClr val="tx1"/>
                </a:solidFill>
              </a:rPr>
              <a:t> </a:t>
            </a:r>
            <a:r>
              <a:rPr lang="en-US" sz="1200" dirty="0" err="1">
                <a:solidFill>
                  <a:schemeClr val="tx1"/>
                </a:solidFill>
              </a:rPr>
              <a:t>nhiều</a:t>
            </a:r>
            <a:r>
              <a:rPr lang="en-US" sz="1200" dirty="0">
                <a:solidFill>
                  <a:schemeClr val="tx1"/>
                </a:solidFill>
              </a:rPr>
              <a:t> </a:t>
            </a:r>
            <a:r>
              <a:rPr lang="en-US" sz="1200" dirty="0" err="1">
                <a:solidFill>
                  <a:schemeClr val="tx1"/>
                </a:solidFill>
              </a:rPr>
              <a:t>hơn</a:t>
            </a:r>
            <a:r>
              <a:rPr lang="en-US" sz="1200" dirty="0">
                <a:solidFill>
                  <a:schemeClr val="tx1"/>
                </a:solidFill>
              </a:rPr>
              <a:t> </a:t>
            </a:r>
            <a:r>
              <a:rPr lang="en-US" sz="1200" dirty="0" err="1">
                <a:solidFill>
                  <a:schemeClr val="tx1"/>
                </a:solidFill>
              </a:rPr>
              <a:t>khi</a:t>
            </a:r>
            <a:r>
              <a:rPr lang="en-US" sz="1200" dirty="0">
                <a:solidFill>
                  <a:schemeClr val="tx1"/>
                </a:solidFill>
              </a:rPr>
              <a:t> </a:t>
            </a:r>
            <a:r>
              <a:rPr lang="en-US" sz="1200" dirty="0" err="1">
                <a:solidFill>
                  <a:schemeClr val="tx1"/>
                </a:solidFill>
              </a:rPr>
              <a:t>hít</a:t>
            </a:r>
            <a:r>
              <a:rPr lang="en-US" sz="1200" dirty="0">
                <a:solidFill>
                  <a:schemeClr val="tx1"/>
                </a:solidFill>
              </a:rPr>
              <a:t> </a:t>
            </a:r>
            <a:r>
              <a:rPr lang="en-US" sz="1200" dirty="0" err="1">
                <a:solidFill>
                  <a:schemeClr val="tx1"/>
                </a:solidFill>
              </a:rPr>
              <a:t>vào</a:t>
            </a:r>
            <a:r>
              <a:rPr lang="en-US" sz="1200" dirty="0">
                <a:solidFill>
                  <a:schemeClr val="tx1"/>
                </a:solidFill>
              </a:rPr>
              <a:t> </a:t>
            </a:r>
            <a:r>
              <a:rPr lang="en-US" sz="1200" dirty="0" err="1">
                <a:solidFill>
                  <a:schemeClr val="tx1"/>
                </a:solidFill>
              </a:rPr>
              <a:t>khói</a:t>
            </a:r>
            <a:r>
              <a:rPr lang="en-US" sz="1200" dirty="0">
                <a:solidFill>
                  <a:schemeClr val="tx1"/>
                </a:solidFill>
              </a:rPr>
              <a:t> </a:t>
            </a:r>
            <a:r>
              <a:rPr lang="en-US" sz="1200" dirty="0" err="1">
                <a:solidFill>
                  <a:schemeClr val="tx1"/>
                </a:solidFill>
              </a:rPr>
              <a:t>thuốc</a:t>
            </a:r>
            <a:r>
              <a:rPr lang="en-US" sz="1200" dirty="0">
                <a:solidFill>
                  <a:schemeClr val="tx1"/>
                </a:solidFill>
              </a:rPr>
              <a:t> </a:t>
            </a:r>
            <a:r>
              <a:rPr lang="en-US" sz="1200" dirty="0" err="1">
                <a:solidFill>
                  <a:schemeClr val="tx1"/>
                </a:solidFill>
              </a:rPr>
              <a:t>từ</a:t>
            </a:r>
            <a:r>
              <a:rPr lang="en-US" sz="1200" dirty="0">
                <a:solidFill>
                  <a:schemeClr val="tx1"/>
                </a:solidFill>
              </a:rPr>
              <a:t> </a:t>
            </a:r>
            <a:r>
              <a:rPr lang="en-US" sz="1200" dirty="0" err="1">
                <a:solidFill>
                  <a:schemeClr val="tx1"/>
                </a:solidFill>
              </a:rPr>
              <a:t>đầu</a:t>
            </a:r>
            <a:r>
              <a:rPr lang="en-US" sz="1200" dirty="0">
                <a:solidFill>
                  <a:schemeClr val="tx1"/>
                </a:solidFill>
              </a:rPr>
              <a:t> </a:t>
            </a:r>
            <a:r>
              <a:rPr lang="en-US" sz="1200" dirty="0" err="1">
                <a:solidFill>
                  <a:schemeClr val="tx1"/>
                </a:solidFill>
              </a:rPr>
              <a:t>thuốc</a:t>
            </a:r>
            <a:r>
              <a:rPr lang="en-US" sz="1200" dirty="0">
                <a:solidFill>
                  <a:schemeClr val="tx1"/>
                </a:solidFill>
              </a:rPr>
              <a:t> </a:t>
            </a:r>
            <a:r>
              <a:rPr lang="en-US" sz="1200" dirty="0" err="1">
                <a:solidFill>
                  <a:schemeClr val="tx1"/>
                </a:solidFill>
              </a:rPr>
              <a:t>đang</a:t>
            </a:r>
            <a:r>
              <a:rPr lang="en-US" sz="1200" dirty="0">
                <a:solidFill>
                  <a:schemeClr val="tx1"/>
                </a:solidFill>
              </a:rPr>
              <a:t> </a:t>
            </a:r>
            <a:r>
              <a:rPr lang="en-US" sz="1200" dirty="0" err="1">
                <a:solidFill>
                  <a:schemeClr val="tx1"/>
                </a:solidFill>
              </a:rPr>
              <a:t>cháy</a:t>
            </a:r>
            <a:r>
              <a:rPr lang="en-US" sz="1200" dirty="0">
                <a:solidFill>
                  <a:schemeClr val="tx1"/>
                </a:solidFill>
              </a:rPr>
              <a:t> </a:t>
            </a:r>
            <a:r>
              <a:rPr lang="en-US" sz="1200" dirty="0" err="1">
                <a:solidFill>
                  <a:schemeClr val="tx1"/>
                </a:solidFill>
              </a:rPr>
              <a:t>tỏa</a:t>
            </a:r>
            <a:r>
              <a:rPr lang="en-US" sz="1200" dirty="0">
                <a:solidFill>
                  <a:schemeClr val="tx1"/>
                </a:solidFill>
              </a:rPr>
              <a:t> </a:t>
            </a:r>
            <a:r>
              <a:rPr lang="en-US" sz="1200" dirty="0" err="1">
                <a:solidFill>
                  <a:schemeClr val="tx1"/>
                </a:solidFill>
              </a:rPr>
              <a:t>ra</a:t>
            </a:r>
            <a:r>
              <a:rPr lang="en-US" sz="1200" dirty="0">
                <a:solidFill>
                  <a:schemeClr val="tx1"/>
                </a:solidFill>
              </a:rPr>
              <a:t> </a:t>
            </a:r>
          </a:p>
          <a:p>
            <a:pPr marL="260747" indent="-260747">
              <a:lnSpc>
                <a:spcPct val="114000"/>
              </a:lnSpc>
              <a:buFont typeface="Arial" panose="020B0604020202020204" pitchFamily="34" charset="0"/>
              <a:buChar char="•"/>
            </a:pPr>
            <a:r>
              <a:rPr lang="en-US" sz="1200" dirty="0" err="1">
                <a:solidFill>
                  <a:schemeClr val="tx1"/>
                </a:solidFill>
              </a:rPr>
              <a:t>Lượng</a:t>
            </a:r>
            <a:r>
              <a:rPr lang="en-US" sz="1200" dirty="0">
                <a:solidFill>
                  <a:schemeClr val="tx1"/>
                </a:solidFill>
              </a:rPr>
              <a:t> </a:t>
            </a:r>
            <a:r>
              <a:rPr lang="en-US" sz="1200" dirty="0" err="1">
                <a:solidFill>
                  <a:schemeClr val="tx1"/>
                </a:solidFill>
              </a:rPr>
              <a:t>khói</a:t>
            </a:r>
            <a:r>
              <a:rPr lang="en-US" sz="1200" dirty="0">
                <a:solidFill>
                  <a:schemeClr val="tx1"/>
                </a:solidFill>
              </a:rPr>
              <a:t> </a:t>
            </a:r>
            <a:r>
              <a:rPr lang="en-US" sz="1200" dirty="0" err="1">
                <a:solidFill>
                  <a:schemeClr val="tx1"/>
                </a:solidFill>
              </a:rPr>
              <a:t>thuốc</a:t>
            </a:r>
            <a:r>
              <a:rPr lang="en-US" sz="1200" dirty="0">
                <a:solidFill>
                  <a:schemeClr val="tx1"/>
                </a:solidFill>
              </a:rPr>
              <a:t> </a:t>
            </a:r>
            <a:r>
              <a:rPr lang="en-US" sz="1200" dirty="0" err="1">
                <a:solidFill>
                  <a:schemeClr val="tx1"/>
                </a:solidFill>
              </a:rPr>
              <a:t>mà</a:t>
            </a:r>
            <a:r>
              <a:rPr lang="en-US" sz="1200" dirty="0">
                <a:solidFill>
                  <a:schemeClr val="tx1"/>
                </a:solidFill>
              </a:rPr>
              <a:t> </a:t>
            </a:r>
            <a:r>
              <a:rPr lang="en-US" sz="1200" dirty="0" err="1">
                <a:solidFill>
                  <a:schemeClr val="tx1"/>
                </a:solidFill>
              </a:rPr>
              <a:t>người</a:t>
            </a:r>
            <a:r>
              <a:rPr lang="en-US" sz="1200" dirty="0">
                <a:solidFill>
                  <a:schemeClr val="tx1"/>
                </a:solidFill>
              </a:rPr>
              <a:t> </a:t>
            </a:r>
            <a:r>
              <a:rPr lang="en-US" sz="1200" dirty="0" err="1">
                <a:solidFill>
                  <a:schemeClr val="tx1"/>
                </a:solidFill>
              </a:rPr>
              <a:t>hút</a:t>
            </a:r>
            <a:r>
              <a:rPr lang="en-US" sz="1200" dirty="0">
                <a:solidFill>
                  <a:schemeClr val="tx1"/>
                </a:solidFill>
              </a:rPr>
              <a:t> </a:t>
            </a:r>
            <a:r>
              <a:rPr lang="en-US" sz="1200" dirty="0" err="1">
                <a:solidFill>
                  <a:schemeClr val="tx1"/>
                </a:solidFill>
              </a:rPr>
              <a:t>thuốc</a:t>
            </a:r>
            <a:r>
              <a:rPr lang="en-US" sz="1200" dirty="0">
                <a:solidFill>
                  <a:schemeClr val="tx1"/>
                </a:solidFill>
              </a:rPr>
              <a:t> </a:t>
            </a:r>
            <a:r>
              <a:rPr lang="en-US" sz="1200" dirty="0" err="1">
                <a:solidFill>
                  <a:schemeClr val="tx1"/>
                </a:solidFill>
              </a:rPr>
              <a:t>thải</a:t>
            </a:r>
            <a:r>
              <a:rPr lang="en-US" sz="1200" dirty="0">
                <a:solidFill>
                  <a:schemeClr val="tx1"/>
                </a:solidFill>
              </a:rPr>
              <a:t> </a:t>
            </a:r>
            <a:r>
              <a:rPr lang="en-US" sz="1200" dirty="0" err="1">
                <a:solidFill>
                  <a:schemeClr val="tx1"/>
                </a:solidFill>
              </a:rPr>
              <a:t>ra</a:t>
            </a:r>
            <a:r>
              <a:rPr lang="en-US" sz="1200" dirty="0">
                <a:solidFill>
                  <a:schemeClr val="tx1"/>
                </a:solidFill>
              </a:rPr>
              <a:t> </a:t>
            </a:r>
            <a:r>
              <a:rPr lang="en-US" sz="1200" dirty="0" err="1">
                <a:solidFill>
                  <a:schemeClr val="tx1"/>
                </a:solidFill>
              </a:rPr>
              <a:t>không</a:t>
            </a:r>
            <a:r>
              <a:rPr lang="en-US" sz="1200" dirty="0">
                <a:solidFill>
                  <a:schemeClr val="tx1"/>
                </a:solidFill>
              </a:rPr>
              <a:t> </a:t>
            </a:r>
            <a:r>
              <a:rPr lang="en-US" sz="1200" dirty="0" err="1">
                <a:solidFill>
                  <a:schemeClr val="tx1"/>
                </a:solidFill>
              </a:rPr>
              <a:t>khí</a:t>
            </a:r>
            <a:r>
              <a:rPr lang="en-US" sz="1200" dirty="0">
                <a:solidFill>
                  <a:schemeClr val="tx1"/>
                </a:solidFill>
              </a:rPr>
              <a:t> </a:t>
            </a:r>
            <a:r>
              <a:rPr lang="en-US" sz="1200" dirty="0" err="1">
                <a:solidFill>
                  <a:schemeClr val="tx1"/>
                </a:solidFill>
              </a:rPr>
              <a:t>xung</a:t>
            </a:r>
            <a:r>
              <a:rPr lang="en-US" sz="1200" dirty="0">
                <a:solidFill>
                  <a:schemeClr val="tx1"/>
                </a:solidFill>
              </a:rPr>
              <a:t> </a:t>
            </a:r>
            <a:r>
              <a:rPr lang="en-US" sz="1200" dirty="0" err="1">
                <a:solidFill>
                  <a:schemeClr val="tx1"/>
                </a:solidFill>
              </a:rPr>
              <a:t>quanh</a:t>
            </a:r>
            <a:r>
              <a:rPr lang="en-US" sz="1200" dirty="0">
                <a:solidFill>
                  <a:schemeClr val="tx1"/>
                </a:solidFill>
              </a:rPr>
              <a:t> </a:t>
            </a:r>
            <a:r>
              <a:rPr lang="en-US" sz="1200" dirty="0" err="1">
                <a:solidFill>
                  <a:schemeClr val="tx1"/>
                </a:solidFill>
              </a:rPr>
              <a:t>gấp</a:t>
            </a:r>
            <a:r>
              <a:rPr lang="en-US" sz="1200" dirty="0">
                <a:solidFill>
                  <a:schemeClr val="tx1"/>
                </a:solidFill>
              </a:rPr>
              <a:t> 5 </a:t>
            </a:r>
            <a:r>
              <a:rPr lang="en-US" sz="1200" dirty="0" err="1">
                <a:solidFill>
                  <a:schemeClr val="tx1"/>
                </a:solidFill>
              </a:rPr>
              <a:t>lần</a:t>
            </a:r>
            <a:r>
              <a:rPr lang="en-US" sz="1200" dirty="0">
                <a:solidFill>
                  <a:schemeClr val="tx1"/>
                </a:solidFill>
              </a:rPr>
              <a:t> </a:t>
            </a:r>
            <a:r>
              <a:rPr lang="en-US" sz="1200" dirty="0" err="1">
                <a:solidFill>
                  <a:schemeClr val="tx1"/>
                </a:solidFill>
              </a:rPr>
              <a:t>lượng</a:t>
            </a:r>
            <a:r>
              <a:rPr lang="en-US" sz="1200" dirty="0">
                <a:solidFill>
                  <a:schemeClr val="tx1"/>
                </a:solidFill>
              </a:rPr>
              <a:t> </a:t>
            </a:r>
            <a:r>
              <a:rPr lang="en-US" sz="1200" dirty="0" err="1">
                <a:solidFill>
                  <a:schemeClr val="tx1"/>
                </a:solidFill>
              </a:rPr>
              <a:t>khói</a:t>
            </a:r>
            <a:r>
              <a:rPr lang="en-US" sz="1200" dirty="0">
                <a:solidFill>
                  <a:schemeClr val="tx1"/>
                </a:solidFill>
              </a:rPr>
              <a:t> </a:t>
            </a:r>
            <a:r>
              <a:rPr lang="en-US" sz="1200" dirty="0" err="1">
                <a:solidFill>
                  <a:schemeClr val="tx1"/>
                </a:solidFill>
              </a:rPr>
              <a:t>người</a:t>
            </a:r>
            <a:r>
              <a:rPr lang="en-US" sz="1200" dirty="0">
                <a:solidFill>
                  <a:schemeClr val="tx1"/>
                </a:solidFill>
              </a:rPr>
              <a:t> </a:t>
            </a:r>
            <a:r>
              <a:rPr lang="en-US" sz="1200" dirty="0" err="1">
                <a:solidFill>
                  <a:schemeClr val="tx1"/>
                </a:solidFill>
              </a:rPr>
              <a:t>hút</a:t>
            </a:r>
            <a:r>
              <a:rPr lang="en-US" sz="1200" dirty="0">
                <a:solidFill>
                  <a:schemeClr val="tx1"/>
                </a:solidFill>
              </a:rPr>
              <a:t> </a:t>
            </a:r>
            <a:r>
              <a:rPr lang="en-US" sz="1200" dirty="0" err="1">
                <a:solidFill>
                  <a:schemeClr val="tx1"/>
                </a:solidFill>
              </a:rPr>
              <a:t>thuốc</a:t>
            </a:r>
            <a:r>
              <a:rPr lang="en-US" sz="1200" dirty="0">
                <a:solidFill>
                  <a:schemeClr val="tx1"/>
                </a:solidFill>
              </a:rPr>
              <a:t> </a:t>
            </a:r>
            <a:r>
              <a:rPr lang="en-US" sz="1200" dirty="0" err="1">
                <a:solidFill>
                  <a:schemeClr val="tx1"/>
                </a:solidFill>
              </a:rPr>
              <a:t>hít</a:t>
            </a:r>
            <a:r>
              <a:rPr lang="en-US" sz="1200" dirty="0">
                <a:solidFill>
                  <a:schemeClr val="tx1"/>
                </a:solidFill>
              </a:rPr>
              <a:t> </a:t>
            </a:r>
            <a:r>
              <a:rPr lang="en-US" sz="1200" dirty="0" err="1">
                <a:solidFill>
                  <a:schemeClr val="tx1"/>
                </a:solidFill>
              </a:rPr>
              <a:t>vào</a:t>
            </a:r>
            <a:endParaRPr lang="en-US" sz="1200" dirty="0">
              <a:solidFill>
                <a:schemeClr val="tx1"/>
              </a:solidFill>
            </a:endParaRPr>
          </a:p>
          <a:p>
            <a:pPr marL="260747" indent="-260747">
              <a:lnSpc>
                <a:spcPct val="114000"/>
              </a:lnSpc>
              <a:buFont typeface="Arial" panose="020B0604020202020204" pitchFamily="34" charset="0"/>
              <a:buChar char="•"/>
            </a:pPr>
            <a:r>
              <a:rPr lang="en-US" sz="1200" dirty="0" err="1"/>
              <a:t>Người</a:t>
            </a:r>
            <a:r>
              <a:rPr lang="en-US" sz="1200" dirty="0"/>
              <a:t> </a:t>
            </a:r>
            <a:r>
              <a:rPr lang="en-US" sz="1200" dirty="0" err="1"/>
              <a:t>không</a:t>
            </a:r>
            <a:r>
              <a:rPr lang="en-US" sz="1200" dirty="0"/>
              <a:t> </a:t>
            </a:r>
            <a:r>
              <a:rPr lang="en-US" sz="1200" dirty="0" err="1"/>
              <a:t>hút</a:t>
            </a:r>
            <a:r>
              <a:rPr lang="en-US" sz="1200" dirty="0"/>
              <a:t> </a:t>
            </a:r>
            <a:r>
              <a:rPr lang="en-US" sz="1200" dirty="0" err="1"/>
              <a:t>thuốc</a:t>
            </a:r>
            <a:r>
              <a:rPr lang="en-US" sz="1200" dirty="0"/>
              <a:t> </a:t>
            </a:r>
            <a:r>
              <a:rPr lang="en-US" sz="1200" dirty="0" err="1"/>
              <a:t>nhưng</a:t>
            </a:r>
            <a:r>
              <a:rPr lang="en-US" sz="1200" dirty="0"/>
              <a:t> </a:t>
            </a:r>
            <a:r>
              <a:rPr lang="en-US" sz="1200" dirty="0" err="1"/>
              <a:t>làm</a:t>
            </a:r>
            <a:r>
              <a:rPr lang="en-US" sz="1200" dirty="0"/>
              <a:t> </a:t>
            </a:r>
            <a:r>
              <a:rPr lang="en-US" sz="1200" dirty="0" err="1"/>
              <a:t>việc</a:t>
            </a:r>
            <a:r>
              <a:rPr lang="en-US" sz="1200" dirty="0"/>
              <a:t> </a:t>
            </a:r>
            <a:r>
              <a:rPr lang="en-US" sz="1200" dirty="0" err="1"/>
              <a:t>thường</a:t>
            </a:r>
            <a:r>
              <a:rPr lang="en-US" sz="1200" dirty="0"/>
              <a:t> </a:t>
            </a:r>
            <a:r>
              <a:rPr lang="en-US" sz="1200" dirty="0" err="1"/>
              <a:t>xuyên</a:t>
            </a:r>
            <a:r>
              <a:rPr lang="en-US" sz="1200" dirty="0"/>
              <a:t> </a:t>
            </a:r>
            <a:r>
              <a:rPr lang="en-US" sz="1200" dirty="0" err="1"/>
              <a:t>trong</a:t>
            </a:r>
            <a:r>
              <a:rPr lang="en-US" sz="1200" dirty="0"/>
              <a:t> </a:t>
            </a:r>
            <a:r>
              <a:rPr lang="en-US" sz="1200" dirty="0" err="1"/>
              <a:t>môi</a:t>
            </a:r>
            <a:r>
              <a:rPr lang="en-US" sz="1200" dirty="0"/>
              <a:t> </a:t>
            </a:r>
            <a:r>
              <a:rPr lang="en-US" sz="1200" dirty="0" err="1"/>
              <a:t>trường</a:t>
            </a:r>
            <a:r>
              <a:rPr lang="en-US" sz="1200" dirty="0"/>
              <a:t> </a:t>
            </a:r>
            <a:r>
              <a:rPr lang="en-US" sz="1200" dirty="0" err="1"/>
              <a:t>có</a:t>
            </a:r>
            <a:r>
              <a:rPr lang="en-US" sz="1200" dirty="0"/>
              <a:t> </a:t>
            </a:r>
            <a:r>
              <a:rPr lang="en-US" sz="1200" dirty="0" err="1"/>
              <a:t>khói</a:t>
            </a:r>
            <a:r>
              <a:rPr lang="en-US" sz="1200" dirty="0"/>
              <a:t> </a:t>
            </a:r>
            <a:r>
              <a:rPr lang="en-US" sz="1200" dirty="0" err="1"/>
              <a:t>thuốc</a:t>
            </a:r>
            <a:r>
              <a:rPr lang="en-US" sz="1200" dirty="0"/>
              <a:t> </a:t>
            </a:r>
            <a:r>
              <a:rPr lang="en-US" sz="1200" dirty="0" err="1"/>
              <a:t>có</a:t>
            </a:r>
            <a:r>
              <a:rPr lang="en-US" sz="1200" dirty="0"/>
              <a:t> </a:t>
            </a:r>
            <a:r>
              <a:rPr lang="en-US" sz="1200" dirty="0" err="1"/>
              <a:t>thể</a:t>
            </a:r>
            <a:r>
              <a:rPr lang="en-US" sz="1200" dirty="0"/>
              <a:t> </a:t>
            </a:r>
            <a:r>
              <a:rPr lang="en-US" sz="1200" dirty="0" err="1"/>
              <a:t>hít</a:t>
            </a:r>
            <a:r>
              <a:rPr lang="en-US" sz="1200" dirty="0"/>
              <a:t> </a:t>
            </a:r>
            <a:r>
              <a:rPr lang="en-US" sz="1200" dirty="0" err="1"/>
              <a:t>vào</a:t>
            </a:r>
            <a:r>
              <a:rPr lang="en-US" sz="1200" dirty="0"/>
              <a:t> </a:t>
            </a:r>
            <a:r>
              <a:rPr lang="en-US" sz="1200" dirty="0" err="1"/>
              <a:t>lượng</a:t>
            </a:r>
            <a:r>
              <a:rPr lang="en-US" sz="1200" dirty="0"/>
              <a:t> </a:t>
            </a:r>
            <a:r>
              <a:rPr lang="en-US" sz="1200" dirty="0" err="1"/>
              <a:t>khói</a:t>
            </a:r>
            <a:r>
              <a:rPr lang="en-US" sz="1200" dirty="0"/>
              <a:t> </a:t>
            </a:r>
            <a:r>
              <a:rPr lang="en-US" sz="1200" dirty="0" err="1"/>
              <a:t>thuốc</a:t>
            </a:r>
            <a:r>
              <a:rPr lang="en-US" sz="1200" dirty="0"/>
              <a:t> </a:t>
            </a:r>
            <a:r>
              <a:rPr lang="en-US" sz="1200" dirty="0" err="1"/>
              <a:t>tương</a:t>
            </a:r>
            <a:r>
              <a:rPr lang="en-US" sz="1200" dirty="0"/>
              <a:t> </a:t>
            </a:r>
            <a:r>
              <a:rPr lang="en-US" sz="1200" dirty="0" err="1"/>
              <a:t>đương</a:t>
            </a:r>
            <a:r>
              <a:rPr lang="en-US" sz="1200" dirty="0"/>
              <a:t> </a:t>
            </a:r>
            <a:r>
              <a:rPr lang="en-US" sz="1200" dirty="0" err="1"/>
              <a:t>với</a:t>
            </a:r>
            <a:r>
              <a:rPr lang="en-US" sz="1200" dirty="0"/>
              <a:t> </a:t>
            </a:r>
            <a:r>
              <a:rPr lang="en-US" sz="1200" dirty="0" err="1"/>
              <a:t>việc</a:t>
            </a:r>
            <a:r>
              <a:rPr lang="en-US" sz="1200" dirty="0"/>
              <a:t> </a:t>
            </a:r>
            <a:r>
              <a:rPr lang="en-US" sz="1200" dirty="0" err="1"/>
              <a:t>hút</a:t>
            </a:r>
            <a:r>
              <a:rPr lang="en-US" sz="1200" dirty="0"/>
              <a:t> 5 </a:t>
            </a:r>
            <a:r>
              <a:rPr lang="en-US" sz="1200" dirty="0" err="1"/>
              <a:t>điếu</a:t>
            </a:r>
            <a:r>
              <a:rPr lang="en-US" sz="1200" dirty="0"/>
              <a:t> </a:t>
            </a:r>
            <a:r>
              <a:rPr lang="en-US" sz="1200" dirty="0" err="1"/>
              <a:t>thuốc</a:t>
            </a:r>
            <a:r>
              <a:rPr lang="en-US" sz="1200" dirty="0"/>
              <a:t> </a:t>
            </a:r>
            <a:r>
              <a:rPr lang="en-US" sz="1200" dirty="0" err="1"/>
              <a:t>một</a:t>
            </a:r>
            <a:r>
              <a:rPr lang="en-US" sz="1200" dirty="0"/>
              <a:t> </a:t>
            </a:r>
            <a:r>
              <a:rPr lang="en-US" sz="1200" dirty="0" err="1"/>
              <a:t>ngày</a:t>
            </a:r>
            <a:endParaRPr lang="en-US" sz="1200" dirty="0"/>
          </a:p>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13</a:t>
            </a:fld>
            <a:endParaRPr lang="en-GB"/>
          </a:p>
        </p:txBody>
      </p:sp>
    </p:spTree>
    <p:extLst>
      <p:ext uri="{BB962C8B-B14F-4D97-AF65-F5344CB8AC3E}">
        <p14:creationId xmlns:p14="http://schemas.microsoft.com/office/powerpoint/2010/main" val="2399408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olidFill>
                  <a:srgbClr val="FF0000"/>
                </a:solidFill>
              </a:rPr>
              <a:t>Nicotin</a:t>
            </a:r>
            <a:r>
              <a:rPr lang="en-US" dirty="0"/>
              <a:t>: </a:t>
            </a:r>
            <a:r>
              <a:rPr lang="en-US" dirty="0" err="1"/>
              <a:t>có</a:t>
            </a:r>
            <a:r>
              <a:rPr lang="en-US" dirty="0"/>
              <a:t> </a:t>
            </a:r>
            <a:r>
              <a:rPr lang="en-US" dirty="0" err="1"/>
              <a:t>hàm</a:t>
            </a:r>
            <a:r>
              <a:rPr lang="en-US" dirty="0"/>
              <a:t> </a:t>
            </a:r>
            <a:r>
              <a:rPr lang="en-US" dirty="0" err="1"/>
              <a:t>lượng</a:t>
            </a:r>
            <a:r>
              <a:rPr lang="en-US" dirty="0"/>
              <a:t> </a:t>
            </a:r>
            <a:r>
              <a:rPr lang="en-US" dirty="0" err="1"/>
              <a:t>cao</a:t>
            </a:r>
            <a:r>
              <a:rPr lang="en-US" dirty="0"/>
              <a:t>, </a:t>
            </a:r>
            <a:r>
              <a:rPr lang="en-US" dirty="0" err="1"/>
              <a:t>là</a:t>
            </a:r>
            <a:r>
              <a:rPr lang="en-US" dirty="0"/>
              <a:t> </a:t>
            </a:r>
            <a:r>
              <a:rPr lang="en-US" dirty="0" err="1"/>
              <a:t>chất</a:t>
            </a:r>
            <a:r>
              <a:rPr lang="en-US" dirty="0"/>
              <a:t> </a:t>
            </a:r>
            <a:r>
              <a:rPr lang="en-US" dirty="0" err="1"/>
              <a:t>gây</a:t>
            </a:r>
            <a:r>
              <a:rPr lang="en-US" dirty="0"/>
              <a:t> </a:t>
            </a:r>
            <a:r>
              <a:rPr lang="en-US" dirty="0" err="1"/>
              <a:t>nghiện</a:t>
            </a:r>
            <a:r>
              <a:rPr lang="en-US" dirty="0"/>
              <a:t>, </a:t>
            </a:r>
            <a:r>
              <a:rPr lang="en-US" dirty="0" err="1"/>
              <a:t>ảnh</a:t>
            </a:r>
            <a:r>
              <a:rPr lang="en-US" dirty="0"/>
              <a:t> </a:t>
            </a:r>
            <a:r>
              <a:rPr lang="en-US" dirty="0" err="1"/>
              <a:t>hưởng</a:t>
            </a:r>
            <a:r>
              <a:rPr lang="en-US" dirty="0"/>
              <a:t> </a:t>
            </a:r>
            <a:r>
              <a:rPr lang="en-US" dirty="0" err="1"/>
              <a:t>đến</a:t>
            </a:r>
            <a:r>
              <a:rPr lang="en-US" dirty="0"/>
              <a:t> </a:t>
            </a:r>
            <a:r>
              <a:rPr lang="en-US" dirty="0" err="1"/>
              <a:t>hô</a:t>
            </a:r>
            <a:r>
              <a:rPr lang="en-US" dirty="0"/>
              <a:t> </a:t>
            </a:r>
            <a:r>
              <a:rPr lang="en-US" dirty="0" err="1"/>
              <a:t>hấp</a:t>
            </a:r>
            <a:r>
              <a:rPr lang="en-US" dirty="0"/>
              <a:t>, </a:t>
            </a:r>
            <a:r>
              <a:rPr lang="en-US" dirty="0" err="1"/>
              <a:t>tim</a:t>
            </a:r>
            <a:r>
              <a:rPr lang="en-US" dirty="0"/>
              <a:t> </a:t>
            </a:r>
            <a:r>
              <a:rPr lang="en-US" dirty="0" err="1"/>
              <a:t>mạch</a:t>
            </a:r>
            <a:r>
              <a:rPr lang="en-US" dirty="0"/>
              <a:t>, </a:t>
            </a:r>
            <a:r>
              <a:rPr lang="en-US" dirty="0" err="1"/>
              <a:t>não</a:t>
            </a:r>
            <a:r>
              <a:rPr lang="en-US" dirty="0"/>
              <a:t> </a:t>
            </a:r>
            <a:r>
              <a:rPr lang="en-US" dirty="0" err="1"/>
              <a:t>bộ</a:t>
            </a:r>
            <a:r>
              <a:rPr lang="en-US" dirty="0"/>
              <a:t>, </a:t>
            </a:r>
            <a:r>
              <a:rPr lang="en-US" dirty="0" err="1"/>
              <a:t>thời</a:t>
            </a:r>
            <a:r>
              <a:rPr lang="en-US" dirty="0"/>
              <a:t> </a:t>
            </a:r>
            <a:r>
              <a:rPr lang="en-US" dirty="0" err="1"/>
              <a:t>kỳ</a:t>
            </a:r>
            <a:r>
              <a:rPr lang="en-US" dirty="0"/>
              <a:t> </a:t>
            </a:r>
            <a:r>
              <a:rPr lang="en-US" dirty="0" err="1"/>
              <a:t>mang</a:t>
            </a:r>
            <a:r>
              <a:rPr lang="en-US" dirty="0"/>
              <a:t> </a:t>
            </a:r>
            <a:r>
              <a:rPr lang="en-US" dirty="0" err="1"/>
              <a:t>thai</a:t>
            </a:r>
            <a:endParaRPr lang="en-US" dirty="0"/>
          </a:p>
          <a:p>
            <a:r>
              <a:rPr lang="vi-VN" dirty="0" err="1">
                <a:solidFill>
                  <a:srgbClr val="FF0000"/>
                </a:solidFill>
              </a:rPr>
              <a:t>Propylene</a:t>
            </a:r>
            <a:r>
              <a:rPr lang="vi-VN" dirty="0">
                <a:solidFill>
                  <a:srgbClr val="FF0000"/>
                </a:solidFill>
              </a:rPr>
              <a:t> </a:t>
            </a:r>
            <a:r>
              <a:rPr lang="vi-VN" dirty="0" err="1">
                <a:solidFill>
                  <a:srgbClr val="FF0000"/>
                </a:solidFill>
              </a:rPr>
              <a:t>glycol</a:t>
            </a:r>
            <a:r>
              <a:rPr lang="vi-VN" i="1" dirty="0"/>
              <a:t>: </a:t>
            </a:r>
            <a:r>
              <a:rPr lang="vi-VN" dirty="0" err="1"/>
              <a:t>có</a:t>
            </a:r>
            <a:r>
              <a:rPr lang="vi-VN" dirty="0"/>
              <a:t> </a:t>
            </a:r>
            <a:r>
              <a:rPr lang="vi-VN" dirty="0" err="1"/>
              <a:t>thể</a:t>
            </a:r>
            <a:r>
              <a:rPr lang="vi-VN" dirty="0"/>
              <a:t> </a:t>
            </a:r>
            <a:r>
              <a:rPr lang="vi-VN" dirty="0" err="1"/>
              <a:t>tạo</a:t>
            </a:r>
            <a:r>
              <a:rPr lang="vi-VN" dirty="0"/>
              <a:t> </a:t>
            </a:r>
            <a:r>
              <a:rPr lang="vi-VN" dirty="0" err="1"/>
              <a:t>thành</a:t>
            </a:r>
            <a:r>
              <a:rPr lang="vi-VN" dirty="0"/>
              <a:t> </a:t>
            </a:r>
            <a:r>
              <a:rPr lang="vi-VN" dirty="0" err="1"/>
              <a:t>Propylene</a:t>
            </a:r>
            <a:r>
              <a:rPr lang="vi-VN" dirty="0"/>
              <a:t> </a:t>
            </a:r>
            <a:r>
              <a:rPr lang="vi-VN" dirty="0" err="1"/>
              <a:t>oxide</a:t>
            </a:r>
            <a:r>
              <a:rPr lang="vi-VN" dirty="0"/>
              <a:t>, </a:t>
            </a:r>
            <a:r>
              <a:rPr lang="vi-VN" dirty="0" err="1"/>
              <a:t>một</a:t>
            </a:r>
            <a:r>
              <a:rPr lang="vi-VN" dirty="0"/>
              <a:t> </a:t>
            </a:r>
            <a:r>
              <a:rPr lang="vi-VN" dirty="0" err="1"/>
              <a:t>chất</a:t>
            </a:r>
            <a:r>
              <a:rPr lang="vi-VN" dirty="0"/>
              <a:t> gây ung thư khi </a:t>
            </a:r>
            <a:r>
              <a:rPr lang="vi-VN" dirty="0" err="1"/>
              <a:t>được</a:t>
            </a:r>
            <a:r>
              <a:rPr lang="vi-VN" dirty="0"/>
              <a:t> đun </a:t>
            </a:r>
            <a:r>
              <a:rPr lang="vi-VN" dirty="0" err="1"/>
              <a:t>nóng</a:t>
            </a:r>
            <a:endParaRPr lang="en-US" dirty="0"/>
          </a:p>
          <a:p>
            <a:r>
              <a:rPr lang="vi-VN" dirty="0" err="1">
                <a:solidFill>
                  <a:srgbClr val="FF0000"/>
                </a:solidFill>
              </a:rPr>
              <a:t>Glycerin</a:t>
            </a:r>
            <a:r>
              <a:rPr lang="vi-VN" dirty="0">
                <a:solidFill>
                  <a:srgbClr val="FF0000"/>
                </a:solidFill>
              </a:rPr>
              <a:t>/</a:t>
            </a:r>
            <a:r>
              <a:rPr lang="vi-VN" dirty="0" err="1">
                <a:solidFill>
                  <a:srgbClr val="FF0000"/>
                </a:solidFill>
              </a:rPr>
              <a:t>Glycerol</a:t>
            </a:r>
            <a:r>
              <a:rPr lang="vi-VN" dirty="0">
                <a:solidFill>
                  <a:srgbClr val="FF0000"/>
                </a:solidFill>
              </a:rPr>
              <a:t> </a:t>
            </a:r>
            <a:r>
              <a:rPr lang="vi-VN" i="1" dirty="0" err="1"/>
              <a:t>gốc</a:t>
            </a:r>
            <a:r>
              <a:rPr lang="vi-VN" i="1" dirty="0"/>
              <a:t> </a:t>
            </a:r>
            <a:r>
              <a:rPr lang="vi-VN" i="1" dirty="0" err="1"/>
              <a:t>thực</a:t>
            </a:r>
            <a:r>
              <a:rPr lang="vi-VN" i="1" dirty="0"/>
              <a:t> </a:t>
            </a:r>
            <a:r>
              <a:rPr lang="vi-VN" i="1" dirty="0" err="1"/>
              <a:t>vật</a:t>
            </a:r>
            <a:r>
              <a:rPr lang="vi-VN" i="1" dirty="0"/>
              <a:t>: </a:t>
            </a:r>
            <a:r>
              <a:rPr lang="vi-VN" dirty="0"/>
              <a:t>khi </a:t>
            </a:r>
            <a:r>
              <a:rPr lang="vi-VN" dirty="0" err="1"/>
              <a:t>được</a:t>
            </a:r>
            <a:r>
              <a:rPr lang="vi-VN" dirty="0"/>
              <a:t> đun </a:t>
            </a:r>
            <a:r>
              <a:rPr lang="vi-VN" dirty="0" err="1"/>
              <a:t>nóng</a:t>
            </a:r>
            <a:r>
              <a:rPr lang="vi-VN" dirty="0"/>
              <a:t> </a:t>
            </a:r>
            <a:r>
              <a:rPr lang="vi-VN" dirty="0" err="1"/>
              <a:t>và</a:t>
            </a:r>
            <a:r>
              <a:rPr lang="vi-VN" dirty="0"/>
              <a:t> </a:t>
            </a:r>
            <a:r>
              <a:rPr lang="vi-VN" dirty="0" err="1"/>
              <a:t>hóa</a:t>
            </a:r>
            <a:r>
              <a:rPr lang="vi-VN" dirty="0"/>
              <a:t> hơi, </a:t>
            </a:r>
            <a:r>
              <a:rPr lang="vi-VN" dirty="0" err="1"/>
              <a:t>tạo</a:t>
            </a:r>
            <a:r>
              <a:rPr lang="vi-VN" dirty="0"/>
              <a:t> </a:t>
            </a:r>
            <a:r>
              <a:rPr lang="vi-VN" dirty="0" err="1"/>
              <a:t>thành</a:t>
            </a:r>
            <a:r>
              <a:rPr lang="vi-VN" dirty="0"/>
              <a:t> </a:t>
            </a:r>
            <a:r>
              <a:rPr lang="vi-VN" dirty="0" err="1"/>
              <a:t>Acrolein</a:t>
            </a:r>
            <a:r>
              <a:rPr lang="vi-VN" dirty="0"/>
              <a:t>, </a:t>
            </a:r>
            <a:r>
              <a:rPr lang="vi-VN" dirty="0" err="1"/>
              <a:t>có</a:t>
            </a:r>
            <a:r>
              <a:rPr lang="vi-VN" dirty="0"/>
              <a:t> </a:t>
            </a:r>
            <a:r>
              <a:rPr lang="vi-VN" dirty="0" err="1"/>
              <a:t>thể</a:t>
            </a:r>
            <a:r>
              <a:rPr lang="vi-VN" dirty="0"/>
              <a:t> gây </a:t>
            </a:r>
            <a:r>
              <a:rPr lang="vi-VN" dirty="0" err="1"/>
              <a:t>kích</a:t>
            </a:r>
            <a:r>
              <a:rPr lang="vi-VN" dirty="0"/>
              <a:t> </a:t>
            </a:r>
            <a:r>
              <a:rPr lang="vi-VN" dirty="0" err="1"/>
              <a:t>ứng</a:t>
            </a:r>
            <a:r>
              <a:rPr lang="vi-VN" dirty="0"/>
              <a:t> </a:t>
            </a:r>
            <a:r>
              <a:rPr lang="vi-VN" dirty="0" err="1"/>
              <a:t>đường</a:t>
            </a:r>
            <a:r>
              <a:rPr lang="vi-VN" dirty="0"/>
              <a:t> hô </a:t>
            </a:r>
            <a:r>
              <a:rPr lang="vi-VN" dirty="0" err="1"/>
              <a:t>hấp</a:t>
            </a:r>
            <a:r>
              <a:rPr lang="vi-VN" dirty="0"/>
              <a:t> trên.</a:t>
            </a:r>
            <a:endParaRPr lang="en-US" dirty="0"/>
          </a:p>
          <a:p>
            <a:r>
              <a:rPr lang="en-US" dirty="0">
                <a:solidFill>
                  <a:srgbClr val="FF0000"/>
                </a:solidFill>
              </a:rPr>
              <a:t>Kim </a:t>
            </a:r>
            <a:r>
              <a:rPr lang="en-US" dirty="0" err="1">
                <a:solidFill>
                  <a:srgbClr val="FF0000"/>
                </a:solidFill>
              </a:rPr>
              <a:t>loại</a:t>
            </a:r>
            <a:r>
              <a:rPr lang="en-US" i="1" dirty="0"/>
              <a:t> – </a:t>
            </a:r>
            <a:r>
              <a:rPr lang="en-US" i="1" dirty="0" err="1"/>
              <a:t>chì</a:t>
            </a:r>
            <a:r>
              <a:rPr lang="en-US" i="1" dirty="0"/>
              <a:t>, </a:t>
            </a:r>
            <a:r>
              <a:rPr lang="en-US" i="1" dirty="0" err="1"/>
              <a:t>bạc</a:t>
            </a:r>
            <a:r>
              <a:rPr lang="en-US" i="1" dirty="0"/>
              <a:t>, Cadmium, Chromium, </a:t>
            </a:r>
            <a:r>
              <a:rPr lang="en-US" i="1" dirty="0" err="1"/>
              <a:t>thủy</a:t>
            </a:r>
            <a:r>
              <a:rPr lang="en-US" i="1" dirty="0"/>
              <a:t> </a:t>
            </a:r>
            <a:r>
              <a:rPr lang="en-US" i="1" dirty="0" err="1"/>
              <a:t>ngân</a:t>
            </a:r>
            <a:r>
              <a:rPr lang="en-US" i="1" dirty="0"/>
              <a:t>, Nickel </a:t>
            </a:r>
            <a:r>
              <a:rPr lang="en-US" dirty="0" err="1"/>
              <a:t>có</a:t>
            </a:r>
            <a:r>
              <a:rPr lang="en-US" dirty="0"/>
              <a:t> </a:t>
            </a:r>
            <a:r>
              <a:rPr lang="en-US" dirty="0" err="1"/>
              <a:t>thể</a:t>
            </a:r>
            <a:r>
              <a:rPr lang="en-US" dirty="0"/>
              <a:t> </a:t>
            </a:r>
            <a:r>
              <a:rPr lang="en-US" dirty="0" err="1"/>
              <a:t>gây</a:t>
            </a:r>
            <a:r>
              <a:rPr lang="en-US" dirty="0"/>
              <a:t> </a:t>
            </a:r>
            <a:r>
              <a:rPr lang="en-US" dirty="0" err="1"/>
              <a:t>ung</a:t>
            </a:r>
            <a:r>
              <a:rPr lang="en-US" dirty="0"/>
              <a:t> </a:t>
            </a:r>
            <a:r>
              <a:rPr lang="en-US" dirty="0" err="1"/>
              <a:t>thư</a:t>
            </a:r>
            <a:endParaRPr lang="en-US" dirty="0"/>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err="1">
                <a:solidFill>
                  <a:schemeClr val="tx1"/>
                </a:solidFill>
                <a:effectLst/>
                <a:latin typeface="+mn-lt"/>
                <a:ea typeface="+mn-ea"/>
                <a:cs typeface="+mn-cs"/>
              </a:rPr>
              <a:t>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nitcotin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nicotine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khoảng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nicotin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nicotin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riêng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trộn</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u="sng" baseline="0" dirty="0">
                <a:latin typeface="Arial" pitchFamily="34" charset="0"/>
                <a:cs typeface="Arial" pitchFamily="34" charset="0"/>
              </a:rPr>
              <a:t>Glycerin, propylene glycol </a:t>
            </a:r>
            <a:r>
              <a:rPr lang="pt-BR" sz="1200" baseline="0" dirty="0">
                <a:latin typeface="Arial" pitchFamily="34" charset="0"/>
                <a:cs typeface="Arial" pitchFamily="34" charset="0"/>
              </a:rPr>
              <a:t>- một chất gây ung thư khi được đun nóng, hóa hơi</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gốc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cũng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riêng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a:t>
            </a:r>
            <a:r>
              <a:rPr lang="en-US" sz="1200" kern="1200" dirty="0">
                <a:solidFill>
                  <a:schemeClr val="tx1"/>
                </a:solidFill>
                <a:effectLst/>
                <a:latin typeface="+mn-lt"/>
                <a:ea typeface="+mn-ea"/>
                <a:cs typeface="+mn-cs"/>
              </a:rPr>
              <a:t>  (Propylene Glycol, </a:t>
            </a:r>
            <a:r>
              <a:rPr lang="en-US" b="0" dirty="0"/>
              <a:t>Vegetable </a:t>
            </a:r>
            <a:r>
              <a:rPr lang="en-US" sz="1200" kern="1200" dirty="0" err="1">
                <a:solidFill>
                  <a:schemeClr val="tx1"/>
                </a:solidFill>
                <a:effectLst/>
                <a:latin typeface="+mn-lt"/>
                <a:ea typeface="+mn-ea"/>
                <a:cs typeface="+mn-cs"/>
              </a:rPr>
              <a:t>Glycerine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Aqueous </a:t>
            </a:r>
            <a:r>
              <a:rPr lang="en-US" sz="1200" kern="1200" dirty="0" err="1">
                <a:solidFill>
                  <a:schemeClr val="tx1"/>
                </a:solidFill>
                <a:effectLst/>
                <a:latin typeface="+mn-lt"/>
                <a:ea typeface="+mn-ea"/>
                <a:cs typeface="+mn-cs"/>
              </a:rPr>
              <a:t>Glycerine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tỷ</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lệ</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PG:VG Ratio</a:t>
            </a:r>
            <a:r>
              <a:rPr lang="en-US" sz="1200" kern="1200" dirty="0">
                <a:solidFill>
                  <a:schemeClr val="tx1"/>
                </a:solidFill>
                <a:effectLst/>
                <a:latin typeface="+mn-lt"/>
                <a:ea typeface="+mn-ea"/>
                <a:cs typeface="+mn-cs"/>
              </a:rPr>
              <a:t> - 70:30.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Nguồn</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https://www.theelectroniccigarette.co.uk/e-liquid/diy-e-liquid/diy-e-liquid-view-all/100ml-diluent.html</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Propylene Glycol: </a:t>
            </a:r>
            <a:r>
              <a:rPr lang="en-US" sz="1200" kern="1200" dirty="0" err="1">
                <a:solidFill>
                  <a:schemeClr val="tx1"/>
                </a:solidFill>
                <a:effectLst/>
                <a:latin typeface="+mn-lt"/>
                <a:ea typeface="+mn-ea"/>
                <a:cs typeface="+mn-cs"/>
              </a:rPr>
              <a:t>tạo</a:t>
            </a:r>
            <a:r>
              <a:rPr lang="en-US" sz="1200" kern="1200" baseline="0" dirty="0">
                <a:solidFill>
                  <a:schemeClr val="tx1"/>
                </a:solidFill>
                <a:effectLst/>
                <a:latin typeface="+mn-lt"/>
                <a:ea typeface="+mn-ea"/>
                <a:cs typeface="+mn-cs"/>
              </a:rPr>
              <a:t> throat hit, </a:t>
            </a:r>
            <a:r>
              <a:rPr lang="en-US" sz="1200" kern="1200" baseline="0" dirty="0" err="1">
                <a:solidFill>
                  <a:schemeClr val="tx1"/>
                </a:solidFill>
                <a:effectLst/>
                <a:latin typeface="+mn-lt"/>
                <a:ea typeface="+mn-ea"/>
                <a:cs typeface="+mn-cs"/>
              </a:rPr>
              <a:t>tạo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cảm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hút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thuốc</a:t>
            </a:r>
            <a:endParaRPr lang="en-US" sz="1200" kern="1200" baseline="0" dirty="0">
              <a:solidFill>
                <a:schemeClr val="tx1"/>
              </a:solidFill>
              <a:effectLst/>
              <a:latin typeface="+mn-lt"/>
              <a:ea typeface="+mn-ea"/>
              <a:cs typeface="+mn-cs"/>
            </a:endParaRPr>
          </a:p>
          <a:p>
            <a:r>
              <a:rPr lang="en-US" b="0" dirty="0"/>
              <a:t>Vegetable </a:t>
            </a:r>
            <a:r>
              <a:rPr lang="en-US" sz="1200" kern="1200" dirty="0" err="1">
                <a:solidFill>
                  <a:schemeClr val="tx1"/>
                </a:solidFill>
                <a:effectLst/>
                <a:latin typeface="+mn-lt"/>
                <a:ea typeface="+mn-ea"/>
                <a:cs typeface="+mn-cs"/>
              </a:rPr>
              <a:t>Glycerine</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Tạo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nhiều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khói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tăng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thêm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độ</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ngọt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cảm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êm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khi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hút</a:t>
            </a:r>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Aqueous </a:t>
            </a:r>
            <a:r>
              <a:rPr lang="en-US" sz="1200" kern="1200" dirty="0" err="1">
                <a:solidFill>
                  <a:schemeClr val="tx1"/>
                </a:solidFill>
                <a:effectLst/>
                <a:latin typeface="+mn-lt"/>
                <a:ea typeface="+mn-ea"/>
                <a:cs typeface="+mn-cs"/>
              </a:rPr>
              <a:t>Glycerine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Hòa</a:t>
            </a:r>
            <a:r>
              <a:rPr lang="en-US" sz="1200" kern="1200" baseline="0" dirty="0">
                <a:solidFill>
                  <a:schemeClr val="tx1"/>
                </a:solidFill>
                <a:effectLst/>
                <a:latin typeface="+mn-lt"/>
                <a:ea typeface="+mn-ea"/>
                <a:cs typeface="+mn-cs"/>
              </a:rPr>
              <a:t> tan </a:t>
            </a:r>
            <a:r>
              <a:rPr lang="en-US" sz="1200" kern="1200" baseline="0" dirty="0" err="1">
                <a:solidFill>
                  <a:schemeClr val="tx1"/>
                </a:solidFill>
                <a:effectLst/>
                <a:latin typeface="+mn-lt"/>
                <a:ea typeface="+mn-ea"/>
                <a:cs typeface="+mn-cs"/>
              </a:rPr>
              <a:t>trong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nước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khử</a:t>
            </a:r>
            <a:r>
              <a:rPr lang="en-US" sz="1200" kern="1200" baseline="0" dirty="0">
                <a:solidFill>
                  <a:schemeClr val="tx1"/>
                </a:solidFill>
                <a:effectLst/>
                <a:latin typeface="+mn-lt"/>
                <a:ea typeface="+mn-ea"/>
                <a:cs typeface="+mn-cs"/>
              </a:rPr>
              <a:t> ion, </a:t>
            </a:r>
            <a:r>
              <a:rPr lang="en-US" sz="1200" kern="1200" baseline="0" dirty="0" err="1">
                <a:solidFill>
                  <a:schemeClr val="tx1"/>
                </a:solidFill>
                <a:effectLst/>
                <a:latin typeface="+mn-lt"/>
                <a:ea typeface="+mn-ea"/>
                <a:cs typeface="+mn-cs"/>
              </a:rPr>
              <a:t>tạo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độ</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nhớt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dung </a:t>
            </a:r>
            <a:r>
              <a:rPr lang="en-US" sz="1200" kern="1200" baseline="0" dirty="0" err="1">
                <a:solidFill>
                  <a:schemeClr val="tx1"/>
                </a:solidFill>
                <a:effectLst/>
                <a:latin typeface="+mn-lt"/>
                <a:ea typeface="+mn-ea"/>
                <a:cs typeface="+mn-cs"/>
              </a:rPr>
              <a:t>dịch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Làm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cho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cuộn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kim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loại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hấp</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dầu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nhanh</a:t>
            </a:r>
            <a:endParaRPr lang="en-GB" dirty="0"/>
          </a:p>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16</a:t>
            </a:fld>
            <a:endParaRPr lang="en-GB"/>
          </a:p>
        </p:txBody>
      </p:sp>
    </p:spTree>
    <p:extLst>
      <p:ext uri="{BB962C8B-B14F-4D97-AF65-F5344CB8AC3E}">
        <p14:creationId xmlns:p14="http://schemas.microsoft.com/office/powerpoint/2010/main" val="1228975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E1BCFA-56C4-3A33-E7C9-BF21658FBC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74CDA5E8-667C-8BE8-CBC4-AAC89726AE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9C757384-196F-50B2-2B66-DEF00C20506E}"/>
              </a:ext>
            </a:extLst>
          </p:cNvPr>
          <p:cNvSpPr>
            <a:spLocks noGrp="1"/>
          </p:cNvSpPr>
          <p:nvPr>
            <p:ph type="dt" sz="half" idx="10"/>
          </p:nvPr>
        </p:nvSpPr>
        <p:spPr/>
        <p:txBody>
          <a:bodyPr/>
          <a:lstStyle/>
          <a:p>
            <a:fld id="{378C2D63-95E6-4841-B072-1BBDAC1ED007}" type="datetimeFigureOut">
              <a:rPr lang="en-GB" smtClean="0"/>
              <a:t>24/11/2022</a:t>
            </a:fld>
            <a:endParaRPr lang="en-GB"/>
          </a:p>
        </p:txBody>
      </p:sp>
      <p:sp>
        <p:nvSpPr>
          <p:cNvPr id="5" name="Footer Placeholder 4">
            <a:extLst>
              <a:ext uri="{FF2B5EF4-FFF2-40B4-BE49-F238E27FC236}">
                <a16:creationId xmlns:a16="http://schemas.microsoft.com/office/drawing/2014/main" xmlns="" id="{55C4CD4E-DB3B-BA46-1C66-803E731FC1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368F9934-68A8-3EBC-D491-8FF6475D7517}"/>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4092210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BC37C7-B29F-BC02-1A3E-648ED3460C0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C9211902-7801-63B3-11F5-2D28D1A452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48A670A4-27C2-C486-03EB-A40D5BAC4299}"/>
              </a:ext>
            </a:extLst>
          </p:cNvPr>
          <p:cNvSpPr>
            <a:spLocks noGrp="1"/>
          </p:cNvSpPr>
          <p:nvPr>
            <p:ph type="dt" sz="half" idx="10"/>
          </p:nvPr>
        </p:nvSpPr>
        <p:spPr/>
        <p:txBody>
          <a:bodyPr/>
          <a:lstStyle/>
          <a:p>
            <a:fld id="{378C2D63-95E6-4841-B072-1BBDAC1ED007}" type="datetimeFigureOut">
              <a:rPr lang="en-GB" smtClean="0"/>
              <a:t>24/11/2022</a:t>
            </a:fld>
            <a:endParaRPr lang="en-GB"/>
          </a:p>
        </p:txBody>
      </p:sp>
      <p:sp>
        <p:nvSpPr>
          <p:cNvPr id="5" name="Footer Placeholder 4">
            <a:extLst>
              <a:ext uri="{FF2B5EF4-FFF2-40B4-BE49-F238E27FC236}">
                <a16:creationId xmlns:a16="http://schemas.microsoft.com/office/drawing/2014/main" xmlns="" id="{A3B0D31F-FC03-B1E7-BABC-BFD7CE65AA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1F6E0670-185F-A2AA-4E01-4131A0FFEB72}"/>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1862932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098F27F-40B4-E02D-E8CA-903F511C536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269F2578-B307-0DCC-CC02-A2253938C6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0A2CA8F5-651C-AB59-5643-80D8FAF6AB71}"/>
              </a:ext>
            </a:extLst>
          </p:cNvPr>
          <p:cNvSpPr>
            <a:spLocks noGrp="1"/>
          </p:cNvSpPr>
          <p:nvPr>
            <p:ph type="dt" sz="half" idx="10"/>
          </p:nvPr>
        </p:nvSpPr>
        <p:spPr/>
        <p:txBody>
          <a:bodyPr/>
          <a:lstStyle/>
          <a:p>
            <a:fld id="{378C2D63-95E6-4841-B072-1BBDAC1ED007}" type="datetimeFigureOut">
              <a:rPr lang="en-GB" smtClean="0"/>
              <a:t>24/11/2022</a:t>
            </a:fld>
            <a:endParaRPr lang="en-GB"/>
          </a:p>
        </p:txBody>
      </p:sp>
      <p:sp>
        <p:nvSpPr>
          <p:cNvPr id="5" name="Footer Placeholder 4">
            <a:extLst>
              <a:ext uri="{FF2B5EF4-FFF2-40B4-BE49-F238E27FC236}">
                <a16:creationId xmlns:a16="http://schemas.microsoft.com/office/drawing/2014/main" xmlns="" id="{A0064623-9820-F4AE-0A67-C369775498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771822E0-66B6-B804-6B5B-9BD53E2E7141}"/>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2969667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CF6D53-2A25-7316-6077-3B849AF6008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543014B4-0046-9FEC-9055-34C2544B40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85B57D81-CC6C-A72B-659D-F74DDBF8A65B}"/>
              </a:ext>
            </a:extLst>
          </p:cNvPr>
          <p:cNvSpPr>
            <a:spLocks noGrp="1"/>
          </p:cNvSpPr>
          <p:nvPr>
            <p:ph type="dt" sz="half" idx="10"/>
          </p:nvPr>
        </p:nvSpPr>
        <p:spPr/>
        <p:txBody>
          <a:bodyPr/>
          <a:lstStyle/>
          <a:p>
            <a:fld id="{378C2D63-95E6-4841-B072-1BBDAC1ED007}" type="datetimeFigureOut">
              <a:rPr lang="en-GB" smtClean="0"/>
              <a:t>24/11/2022</a:t>
            </a:fld>
            <a:endParaRPr lang="en-GB"/>
          </a:p>
        </p:txBody>
      </p:sp>
      <p:sp>
        <p:nvSpPr>
          <p:cNvPr id="5" name="Footer Placeholder 4">
            <a:extLst>
              <a:ext uri="{FF2B5EF4-FFF2-40B4-BE49-F238E27FC236}">
                <a16:creationId xmlns:a16="http://schemas.microsoft.com/office/drawing/2014/main" xmlns="" id="{26357A59-97B1-0436-E735-2B16ABA254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32EE9F82-5BAD-1EE9-1613-AA93B4DD1D01}"/>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496483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5A648D-27FB-862E-9D9E-7011A8B618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91A9ED48-ABD2-DE96-AFCC-91D98C39CD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16AB0E5-9D74-1C76-1E7F-DABD63CD5CAA}"/>
              </a:ext>
            </a:extLst>
          </p:cNvPr>
          <p:cNvSpPr>
            <a:spLocks noGrp="1"/>
          </p:cNvSpPr>
          <p:nvPr>
            <p:ph type="dt" sz="half" idx="10"/>
          </p:nvPr>
        </p:nvSpPr>
        <p:spPr/>
        <p:txBody>
          <a:bodyPr/>
          <a:lstStyle/>
          <a:p>
            <a:fld id="{378C2D63-95E6-4841-B072-1BBDAC1ED007}" type="datetimeFigureOut">
              <a:rPr lang="en-GB" smtClean="0"/>
              <a:t>24/11/2022</a:t>
            </a:fld>
            <a:endParaRPr lang="en-GB"/>
          </a:p>
        </p:txBody>
      </p:sp>
      <p:sp>
        <p:nvSpPr>
          <p:cNvPr id="5" name="Footer Placeholder 4">
            <a:extLst>
              <a:ext uri="{FF2B5EF4-FFF2-40B4-BE49-F238E27FC236}">
                <a16:creationId xmlns:a16="http://schemas.microsoft.com/office/drawing/2014/main" xmlns="" id="{F9A4AFA9-58BC-D10F-A110-D92F65F7DD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4E7598A7-9A38-DDE6-3C31-1B76C391A88A}"/>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3719841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A65E31-6152-91C4-E732-E6E67E5F7C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24C23C0A-7EAF-02DD-D750-7AC5979D69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145593AB-6B8E-EFC2-D804-10233966D0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2ECF8BAE-4E5A-4BA5-EC35-370D0219F263}"/>
              </a:ext>
            </a:extLst>
          </p:cNvPr>
          <p:cNvSpPr>
            <a:spLocks noGrp="1"/>
          </p:cNvSpPr>
          <p:nvPr>
            <p:ph type="dt" sz="half" idx="10"/>
          </p:nvPr>
        </p:nvSpPr>
        <p:spPr/>
        <p:txBody>
          <a:bodyPr/>
          <a:lstStyle/>
          <a:p>
            <a:fld id="{378C2D63-95E6-4841-B072-1BBDAC1ED007}" type="datetimeFigureOut">
              <a:rPr lang="en-GB" smtClean="0"/>
              <a:t>24/11/2022</a:t>
            </a:fld>
            <a:endParaRPr lang="en-GB"/>
          </a:p>
        </p:txBody>
      </p:sp>
      <p:sp>
        <p:nvSpPr>
          <p:cNvPr id="6" name="Footer Placeholder 5">
            <a:extLst>
              <a:ext uri="{FF2B5EF4-FFF2-40B4-BE49-F238E27FC236}">
                <a16:creationId xmlns:a16="http://schemas.microsoft.com/office/drawing/2014/main" xmlns="" id="{F352CE85-3904-E6B6-5057-F938857B6E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52AC3387-4EC3-2517-A89C-7A0D20DB2C5C}"/>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3139558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6FC5E6-9927-0FFF-87D4-8BE9A66B2DE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B4BBC04A-DD65-A878-DB44-FF8D511303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A6FC2E9-A076-BB35-43FA-D86BFFBB83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BB5B82FB-032E-339F-4918-E9FD5D117A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58EEC5A-A6F2-C341-3536-0B7D00ED1C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CE300F6B-37B2-0C14-B76A-434FA6830961}"/>
              </a:ext>
            </a:extLst>
          </p:cNvPr>
          <p:cNvSpPr>
            <a:spLocks noGrp="1"/>
          </p:cNvSpPr>
          <p:nvPr>
            <p:ph type="dt" sz="half" idx="10"/>
          </p:nvPr>
        </p:nvSpPr>
        <p:spPr/>
        <p:txBody>
          <a:bodyPr/>
          <a:lstStyle/>
          <a:p>
            <a:fld id="{378C2D63-95E6-4841-B072-1BBDAC1ED007}" type="datetimeFigureOut">
              <a:rPr lang="en-GB" smtClean="0"/>
              <a:t>24/11/2022</a:t>
            </a:fld>
            <a:endParaRPr lang="en-GB"/>
          </a:p>
        </p:txBody>
      </p:sp>
      <p:sp>
        <p:nvSpPr>
          <p:cNvPr id="8" name="Footer Placeholder 7">
            <a:extLst>
              <a:ext uri="{FF2B5EF4-FFF2-40B4-BE49-F238E27FC236}">
                <a16:creationId xmlns:a16="http://schemas.microsoft.com/office/drawing/2014/main" xmlns="" id="{F9F58689-A4F1-A99E-8DC5-CDA74199CF0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26EECD91-A4A6-D60A-4523-61340B713076}"/>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323682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6D1E09-0020-7EA8-352E-DAAE376675C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EFB49936-D789-C8B3-5EE7-E64E622A464E}"/>
              </a:ext>
            </a:extLst>
          </p:cNvPr>
          <p:cNvSpPr>
            <a:spLocks noGrp="1"/>
          </p:cNvSpPr>
          <p:nvPr>
            <p:ph type="dt" sz="half" idx="10"/>
          </p:nvPr>
        </p:nvSpPr>
        <p:spPr/>
        <p:txBody>
          <a:bodyPr/>
          <a:lstStyle/>
          <a:p>
            <a:fld id="{378C2D63-95E6-4841-B072-1BBDAC1ED007}" type="datetimeFigureOut">
              <a:rPr lang="en-GB" smtClean="0"/>
              <a:t>24/11/2022</a:t>
            </a:fld>
            <a:endParaRPr lang="en-GB"/>
          </a:p>
        </p:txBody>
      </p:sp>
      <p:sp>
        <p:nvSpPr>
          <p:cNvPr id="4" name="Footer Placeholder 3">
            <a:extLst>
              <a:ext uri="{FF2B5EF4-FFF2-40B4-BE49-F238E27FC236}">
                <a16:creationId xmlns:a16="http://schemas.microsoft.com/office/drawing/2014/main" xmlns="" id="{8C343548-3D53-EBA0-5595-B605F4D6E49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B2891CA7-8710-C9C3-4429-0C0E885B9559}"/>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3791851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854D661-9E00-95FD-6E09-63DC81403EE4}"/>
              </a:ext>
            </a:extLst>
          </p:cNvPr>
          <p:cNvSpPr>
            <a:spLocks noGrp="1"/>
          </p:cNvSpPr>
          <p:nvPr>
            <p:ph type="dt" sz="half" idx="10"/>
          </p:nvPr>
        </p:nvSpPr>
        <p:spPr/>
        <p:txBody>
          <a:bodyPr/>
          <a:lstStyle/>
          <a:p>
            <a:fld id="{378C2D63-95E6-4841-B072-1BBDAC1ED007}" type="datetimeFigureOut">
              <a:rPr lang="en-GB" smtClean="0"/>
              <a:t>24/11/2022</a:t>
            </a:fld>
            <a:endParaRPr lang="en-GB"/>
          </a:p>
        </p:txBody>
      </p:sp>
      <p:sp>
        <p:nvSpPr>
          <p:cNvPr id="3" name="Footer Placeholder 2">
            <a:extLst>
              <a:ext uri="{FF2B5EF4-FFF2-40B4-BE49-F238E27FC236}">
                <a16:creationId xmlns:a16="http://schemas.microsoft.com/office/drawing/2014/main" xmlns="" id="{4410EF7E-4289-4AC2-EFF4-DB8D0F974C9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6FDEDA44-8147-10F3-DE2D-C6052D1B1220}"/>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2360365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191E87-CF9E-25CE-4462-423E9C7BF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542684DD-2F26-4011-9E74-469626ED75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CAC20B17-5FD5-1305-55C5-39A901D0AE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9CBC454-7BA9-3044-B22D-D3364171730C}"/>
              </a:ext>
            </a:extLst>
          </p:cNvPr>
          <p:cNvSpPr>
            <a:spLocks noGrp="1"/>
          </p:cNvSpPr>
          <p:nvPr>
            <p:ph type="dt" sz="half" idx="10"/>
          </p:nvPr>
        </p:nvSpPr>
        <p:spPr/>
        <p:txBody>
          <a:bodyPr/>
          <a:lstStyle/>
          <a:p>
            <a:fld id="{378C2D63-95E6-4841-B072-1BBDAC1ED007}" type="datetimeFigureOut">
              <a:rPr lang="en-GB" smtClean="0"/>
              <a:t>24/11/2022</a:t>
            </a:fld>
            <a:endParaRPr lang="en-GB"/>
          </a:p>
        </p:txBody>
      </p:sp>
      <p:sp>
        <p:nvSpPr>
          <p:cNvPr id="6" name="Footer Placeholder 5">
            <a:extLst>
              <a:ext uri="{FF2B5EF4-FFF2-40B4-BE49-F238E27FC236}">
                <a16:creationId xmlns:a16="http://schemas.microsoft.com/office/drawing/2014/main" xmlns="" id="{C72A9704-2569-86D8-F3AD-ACAD8EB0F9F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F39A1DA8-7295-93AC-3FE2-13EF79565729}"/>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3935679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C8AB56-D2D9-0A47-9ED4-D5B735B9A1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9983DF31-4F08-109C-84D3-6AF2E30B6A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F33584E3-CE86-DFAA-856F-9D0C23685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C2D188C-64EF-41DD-63BB-B9165D8996DC}"/>
              </a:ext>
            </a:extLst>
          </p:cNvPr>
          <p:cNvSpPr>
            <a:spLocks noGrp="1"/>
          </p:cNvSpPr>
          <p:nvPr>
            <p:ph type="dt" sz="half" idx="10"/>
          </p:nvPr>
        </p:nvSpPr>
        <p:spPr/>
        <p:txBody>
          <a:bodyPr/>
          <a:lstStyle/>
          <a:p>
            <a:fld id="{378C2D63-95E6-4841-B072-1BBDAC1ED007}" type="datetimeFigureOut">
              <a:rPr lang="en-GB" smtClean="0"/>
              <a:t>24/11/2022</a:t>
            </a:fld>
            <a:endParaRPr lang="en-GB"/>
          </a:p>
        </p:txBody>
      </p:sp>
      <p:sp>
        <p:nvSpPr>
          <p:cNvPr id="6" name="Footer Placeholder 5">
            <a:extLst>
              <a:ext uri="{FF2B5EF4-FFF2-40B4-BE49-F238E27FC236}">
                <a16:creationId xmlns:a16="http://schemas.microsoft.com/office/drawing/2014/main" xmlns="" id="{C9037575-DA96-E96F-E906-363C88A4939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4323A30D-F8C2-EC38-4607-0DE91E712494}"/>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2483846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529CD38-D4C6-31D6-F0CD-B7D339ACCE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6E8A1CFA-C2B1-84E0-BFDB-66F727D16B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ED38A896-7BA4-5D01-C874-DAF48D1B3E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8C2D63-95E6-4841-B072-1BBDAC1ED007}" type="datetimeFigureOut">
              <a:rPr lang="en-GB" smtClean="0"/>
              <a:t>24/11/2022</a:t>
            </a:fld>
            <a:endParaRPr lang="en-GB"/>
          </a:p>
        </p:txBody>
      </p:sp>
      <p:sp>
        <p:nvSpPr>
          <p:cNvPr id="5" name="Footer Placeholder 4">
            <a:extLst>
              <a:ext uri="{FF2B5EF4-FFF2-40B4-BE49-F238E27FC236}">
                <a16:creationId xmlns:a16="http://schemas.microsoft.com/office/drawing/2014/main" xmlns="" id="{A791DC0D-F839-3336-C952-1BDBF5321A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08931011-7FFB-DF2E-4285-3F2B123F42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3961F3-E1E3-4022-B85C-AFF08914FEBB}" type="slidenum">
              <a:rPr lang="en-GB" smtClean="0"/>
              <a:t>‹#›</a:t>
            </a:fld>
            <a:endParaRPr lang="en-GB"/>
          </a:p>
        </p:txBody>
      </p:sp>
    </p:spTree>
    <p:extLst>
      <p:ext uri="{BB962C8B-B14F-4D97-AF65-F5344CB8AC3E}">
        <p14:creationId xmlns:p14="http://schemas.microsoft.com/office/powerpoint/2010/main" val="198445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2.svg"/><Relationship Id="rId18" Type="http://schemas.openxmlformats.org/officeDocument/2006/relationships/image" Target="../media/image2.pn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27.png"/><Relationship Id="rId17" Type="http://schemas.openxmlformats.org/officeDocument/2006/relationships/image" Target="../media/image46.svg"/><Relationship Id="rId2" Type="http://schemas.openxmlformats.org/officeDocument/2006/relationships/image" Target="../media/image22.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0.svg"/><Relationship Id="rId5" Type="http://schemas.openxmlformats.org/officeDocument/2006/relationships/image" Target="../media/image34.svg"/><Relationship Id="rId15" Type="http://schemas.openxmlformats.org/officeDocument/2006/relationships/image" Target="../media/image44.svg"/><Relationship Id="rId10" Type="http://schemas.openxmlformats.org/officeDocument/2006/relationships/image" Target="../media/image26.png"/><Relationship Id="rId19" Type="http://schemas.openxmlformats.org/officeDocument/2006/relationships/image" Target="../media/image6.svg"/><Relationship Id="rId4" Type="http://schemas.openxmlformats.org/officeDocument/2006/relationships/image" Target="../media/image23.png"/><Relationship Id="rId9" Type="http://schemas.openxmlformats.org/officeDocument/2006/relationships/image" Target="../media/image38.svg"/><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3.sv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127.svg"/><Relationship Id="rId13" Type="http://schemas.openxmlformats.org/officeDocument/2006/relationships/image" Target="../media/image2.pn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131.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5.svg"/><Relationship Id="rId11" Type="http://schemas.openxmlformats.org/officeDocument/2006/relationships/image" Target="../media/image35.png"/><Relationship Id="rId5" Type="http://schemas.openxmlformats.org/officeDocument/2006/relationships/image" Target="../media/image32.png"/><Relationship Id="rId10" Type="http://schemas.openxmlformats.org/officeDocument/2006/relationships/image" Target="../media/image129.svg"/><Relationship Id="rId4" Type="http://schemas.openxmlformats.org/officeDocument/2006/relationships/image" Target="../media/image123.svg"/><Relationship Id="rId9" Type="http://schemas.openxmlformats.org/officeDocument/2006/relationships/image" Target="../media/image34.png"/><Relationship Id="rId14" Type="http://schemas.openxmlformats.org/officeDocument/2006/relationships/image" Target="../media/image6.svg"/></Relationships>
</file>

<file path=ppt/slides/_rels/slide13.xml.rels><?xml version="1.0" encoding="UTF-8" standalone="yes"?>
<Relationships xmlns="http://schemas.openxmlformats.org/package/2006/relationships"><Relationship Id="rId8" Type="http://schemas.openxmlformats.org/officeDocument/2006/relationships/image" Target="../media/image224.sv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2.svg"/><Relationship Id="rId5" Type="http://schemas.openxmlformats.org/officeDocument/2006/relationships/image" Target="../media/image37.png"/><Relationship Id="rId10" Type="http://schemas.openxmlformats.org/officeDocument/2006/relationships/image" Target="../media/image6.svg"/><Relationship Id="rId4" Type="http://schemas.openxmlformats.org/officeDocument/2006/relationships/image" Target="../media/image220.sv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7" Type="http://schemas.openxmlformats.org/officeDocument/2006/relationships/image" Target="../media/image40.png"/><Relationship Id="rId12"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28.svg"/><Relationship Id="rId11" Type="http://schemas.openxmlformats.org/officeDocument/2006/relationships/image" Target="../media/image41.jpeg"/><Relationship Id="rId10" Type="http://schemas.openxmlformats.org/officeDocument/2006/relationships/image" Target="../media/image232.svg"/><Relationship Id="rId22" Type="http://schemas.openxmlformats.org/officeDocument/2006/relationships/image" Target="../media/image6.sv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2.jp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8.svg"/><Relationship Id="rId22" Type="http://schemas.openxmlformats.org/officeDocument/2006/relationships/image" Target="../media/image6.svg"/></Relationships>
</file>

<file path=ppt/slides/_rels/slide16.xml.rels><?xml version="1.0" encoding="UTF-8" standalone="yes"?>
<Relationships xmlns="http://schemas.openxmlformats.org/package/2006/relationships"><Relationship Id="rId8" Type="http://schemas.openxmlformats.org/officeDocument/2006/relationships/image" Target="../media/image47.tiff"/><Relationship Id="rId13" Type="http://schemas.openxmlformats.org/officeDocument/2006/relationships/image" Target="../media/image50.png"/><Relationship Id="rId3" Type="http://schemas.openxmlformats.org/officeDocument/2006/relationships/image" Target="../media/image43.tiff"/><Relationship Id="rId7" Type="http://schemas.openxmlformats.org/officeDocument/2006/relationships/image" Target="../media/image62.svg"/><Relationship Id="rId12" Type="http://schemas.openxmlformats.org/officeDocument/2006/relationships/image" Target="../media/image67.svg"/><Relationship Id="rId2" Type="http://schemas.openxmlformats.org/officeDocument/2006/relationships/notesSlide" Target="../notesSlides/notesSlide9.xml"/><Relationship Id="rId16"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image" Target="../media/image45.tiff"/><Relationship Id="rId15" Type="http://schemas.openxmlformats.org/officeDocument/2006/relationships/image" Target="../media/image2.png"/><Relationship Id="rId10" Type="http://schemas.openxmlformats.org/officeDocument/2006/relationships/image" Target="../media/image65.svg"/><Relationship Id="rId4" Type="http://schemas.openxmlformats.org/officeDocument/2006/relationships/image" Target="../media/image44.tiff"/><Relationship Id="rId9" Type="http://schemas.openxmlformats.org/officeDocument/2006/relationships/image" Target="../media/image48.png"/><Relationship Id="rId14" Type="http://schemas.openxmlformats.org/officeDocument/2006/relationships/image" Target="../media/image69.svg"/></Relationships>
</file>

<file path=ppt/slides/_rels/slide17.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57.tiff"/><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image" Target="../media/image56.tif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55.jpg"/><Relationship Id="rId5" Type="http://schemas.openxmlformats.org/officeDocument/2006/relationships/image" Target="../media/image52.png"/><Relationship Id="rId15" Type="http://schemas.openxmlformats.org/officeDocument/2006/relationships/image" Target="../media/image6.svg"/><Relationship Id="rId10" Type="http://schemas.openxmlformats.org/officeDocument/2006/relationships/image" Target="../media/image139.svg"/><Relationship Id="rId4" Type="http://schemas.openxmlformats.org/officeDocument/2006/relationships/image" Target="../media/image133.svg"/><Relationship Id="rId9" Type="http://schemas.openxmlformats.org/officeDocument/2006/relationships/image" Target="../media/image54.png"/><Relationship Id="rId1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svg"/><Relationship Id="rId5" Type="http://schemas.openxmlformats.org/officeDocument/2006/relationships/image" Target="../media/image53.svg"/><Relationship Id="rId10" Type="http://schemas.openxmlformats.org/officeDocument/2006/relationships/image" Target="../media/image2.png"/><Relationship Id="rId4" Type="http://schemas.openxmlformats.org/officeDocument/2006/relationships/image" Target="../media/image60.png"/><Relationship Id="rId9" Type="http://schemas.openxmlformats.org/officeDocument/2006/relationships/image" Target="../media/image57.sv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3.png"/><Relationship Id="rId7" Type="http://schemas.openxmlformats.org/officeDocument/2006/relationships/image" Target="../media/image65.gif"/><Relationship Id="rId12" Type="http://schemas.openxmlformats.org/officeDocument/2006/relationships/comments" Target="../comments/comment1.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4.svg"/><Relationship Id="rId11" Type="http://schemas.openxmlformats.org/officeDocument/2006/relationships/image" Target="../media/image6.svg"/><Relationship Id="rId5" Type="http://schemas.openxmlformats.org/officeDocument/2006/relationships/image" Target="../media/image64.png"/><Relationship Id="rId4" Type="http://schemas.openxmlformats.org/officeDocument/2006/relationships/image" Target="../media/image72.svg"/></Relationships>
</file>

<file path=ppt/slides/_rels/slide21.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comments" Target="../comments/comment2.xml"/><Relationship Id="rId3" Type="http://schemas.openxmlformats.org/officeDocument/2006/relationships/image" Target="../media/image66.png"/><Relationship Id="rId7" Type="http://schemas.openxmlformats.org/officeDocument/2006/relationships/image" Target="../media/image68.png"/><Relationship Id="rId12" Type="http://schemas.openxmlformats.org/officeDocument/2006/relationships/image" Target="../media/image6.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2.png"/><Relationship Id="rId5" Type="http://schemas.openxmlformats.org/officeDocument/2006/relationships/image" Target="../media/image67.png"/><Relationship Id="rId10" Type="http://schemas.openxmlformats.org/officeDocument/2006/relationships/image" Target="../media/image101.svg"/><Relationship Id="rId4" Type="http://schemas.openxmlformats.org/officeDocument/2006/relationships/image" Target="../media/image95.svg"/><Relationship Id="rId9"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107.svg"/><Relationship Id="rId13" Type="http://schemas.openxmlformats.org/officeDocument/2006/relationships/image" Target="../media/image75.png"/><Relationship Id="rId18" Type="http://schemas.openxmlformats.org/officeDocument/2006/relationships/image" Target="../media/image117.svg"/><Relationship Id="rId3" Type="http://schemas.openxmlformats.org/officeDocument/2006/relationships/image" Target="../media/image70.png"/><Relationship Id="rId21" Type="http://schemas.openxmlformats.org/officeDocument/2006/relationships/image" Target="../media/image79.png"/><Relationship Id="rId7" Type="http://schemas.openxmlformats.org/officeDocument/2006/relationships/image" Target="../media/image72.png"/><Relationship Id="rId12" Type="http://schemas.openxmlformats.org/officeDocument/2006/relationships/image" Target="../media/image111.svg"/><Relationship Id="rId17" Type="http://schemas.openxmlformats.org/officeDocument/2006/relationships/image" Target="../media/image77.png"/><Relationship Id="rId2" Type="http://schemas.openxmlformats.org/officeDocument/2006/relationships/notesSlide" Target="../notesSlides/notesSlide14.xml"/><Relationship Id="rId16" Type="http://schemas.openxmlformats.org/officeDocument/2006/relationships/image" Target="../media/image115.svg"/><Relationship Id="rId20" Type="http://schemas.openxmlformats.org/officeDocument/2006/relationships/image" Target="../media/image119.svg"/><Relationship Id="rId1" Type="http://schemas.openxmlformats.org/officeDocument/2006/relationships/slideLayout" Target="../slideLayouts/slideLayout7.xml"/><Relationship Id="rId6" Type="http://schemas.openxmlformats.org/officeDocument/2006/relationships/image" Target="../media/image105.svg"/><Relationship Id="rId11" Type="http://schemas.openxmlformats.org/officeDocument/2006/relationships/image" Target="../media/image74.png"/><Relationship Id="rId24" Type="http://schemas.openxmlformats.org/officeDocument/2006/relationships/image" Target="../media/image6.svg"/><Relationship Id="rId5" Type="http://schemas.openxmlformats.org/officeDocument/2006/relationships/image" Target="../media/image71.png"/><Relationship Id="rId15" Type="http://schemas.openxmlformats.org/officeDocument/2006/relationships/image" Target="../media/image76.png"/><Relationship Id="rId23" Type="http://schemas.openxmlformats.org/officeDocument/2006/relationships/image" Target="../media/image2.png"/><Relationship Id="rId10" Type="http://schemas.openxmlformats.org/officeDocument/2006/relationships/image" Target="../media/image109.svg"/><Relationship Id="rId19" Type="http://schemas.openxmlformats.org/officeDocument/2006/relationships/image" Target="../media/image78.png"/><Relationship Id="rId4" Type="http://schemas.openxmlformats.org/officeDocument/2006/relationships/image" Target="../media/image103.svg"/><Relationship Id="rId9" Type="http://schemas.openxmlformats.org/officeDocument/2006/relationships/image" Target="../media/image73.png"/><Relationship Id="rId14" Type="http://schemas.openxmlformats.org/officeDocument/2006/relationships/image" Target="../media/image113.svg"/><Relationship Id="rId22" Type="http://schemas.openxmlformats.org/officeDocument/2006/relationships/image" Target="../media/image121.svg"/></Relationships>
</file>

<file path=ppt/slides/_rels/slide23.xml.rels><?xml version="1.0" encoding="UTF-8" standalone="yes"?>
<Relationships xmlns="http://schemas.openxmlformats.org/package/2006/relationships"><Relationship Id="rId3" Type="http://schemas.openxmlformats.org/officeDocument/2006/relationships/image" Target="../media/image144.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83.png"/><Relationship Id="rId5" Type="http://schemas.openxmlformats.org/officeDocument/2006/relationships/image" Target="../media/image146.svg"/><Relationship Id="rId10"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6.svg"/></Relationships>
</file>

<file path=ppt/slides/_rels/slide24.xml.rels><?xml version="1.0" encoding="UTF-8" standalone="yes"?>
<Relationships xmlns="http://schemas.openxmlformats.org/package/2006/relationships"><Relationship Id="rId13" Type="http://schemas.openxmlformats.org/officeDocument/2006/relationships/image" Target="../media/image6.svg"/><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44.svg"/><Relationship Id="rId14" Type="http://schemas.openxmlformats.org/officeDocument/2006/relationships/image" Target="../media/image84.png"/></Relationships>
</file>

<file path=ppt/slides/_rels/slide25.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6.svg"/><Relationship Id="rId3" Type="http://schemas.openxmlformats.org/officeDocument/2006/relationships/image" Target="../media/image150.svg"/><Relationship Id="rId7" Type="http://schemas.openxmlformats.org/officeDocument/2006/relationships/image" Target="../media/image154.svg"/><Relationship Id="rId12" Type="http://schemas.openxmlformats.org/officeDocument/2006/relationships/image" Target="../media/image2.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hyperlink" Target="https://www.nejm.org/doi/full/10.1056/NEJMicm1813769" TargetMode="External"/><Relationship Id="rId5" Type="http://schemas.openxmlformats.org/officeDocument/2006/relationships/image" Target="../media/image152.svg"/><Relationship Id="rId10" Type="http://schemas.openxmlformats.org/officeDocument/2006/relationships/hyperlink" Target="https://www.forbes.com/sites/brucelee/2019/06/21/a-vape-pen-explodes-here-is-what-happened-to-the-teen/#7f6cb20a5b58" TargetMode="External"/><Relationship Id="rId4" Type="http://schemas.openxmlformats.org/officeDocument/2006/relationships/image" Target="../media/image86.png"/><Relationship Id="rId9" Type="http://schemas.openxmlformats.org/officeDocument/2006/relationships/image" Target="../media/image156.svg"/></Relationships>
</file>

<file path=ppt/slides/_rels/slide26.xml.rels><?xml version="1.0" encoding="UTF-8" standalone="yes"?>
<Relationships xmlns="http://schemas.openxmlformats.org/package/2006/relationships"><Relationship Id="rId3" Type="http://schemas.openxmlformats.org/officeDocument/2006/relationships/image" Target="../media/image158.sv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160.sv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172.svg"/><Relationship Id="rId3" Type="http://schemas.openxmlformats.org/officeDocument/2006/relationships/image" Target="../media/image162.svg"/><Relationship Id="rId7" Type="http://schemas.openxmlformats.org/officeDocument/2006/relationships/image" Target="../media/image166.svg"/><Relationship Id="rId12"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170.svg"/><Relationship Id="rId5" Type="http://schemas.openxmlformats.org/officeDocument/2006/relationships/image" Target="../media/image164.svg"/><Relationship Id="rId15" Type="http://schemas.openxmlformats.org/officeDocument/2006/relationships/image" Target="../media/image6.svg"/><Relationship Id="rId10" Type="http://schemas.openxmlformats.org/officeDocument/2006/relationships/image" Target="../media/image95.png"/><Relationship Id="rId4" Type="http://schemas.openxmlformats.org/officeDocument/2006/relationships/image" Target="../media/image92.png"/><Relationship Id="rId9" Type="http://schemas.openxmlformats.org/officeDocument/2006/relationships/image" Target="../media/image168.svg"/><Relationship Id="rId1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74.svg"/><Relationship Id="rId7" Type="http://schemas.openxmlformats.org/officeDocument/2006/relationships/image" Target="../media/image6.sv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76.svg"/><Relationship Id="rId4" Type="http://schemas.openxmlformats.org/officeDocument/2006/relationships/image" Target="../media/image98.png"/></Relationships>
</file>

<file path=ppt/slides/_rels/slide2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78.svg"/><Relationship Id="rId7" Type="http://schemas.openxmlformats.org/officeDocument/2006/relationships/image" Target="../media/image182.sv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image" Target="../media/image6.svg"/><Relationship Id="rId5" Type="http://schemas.openxmlformats.org/officeDocument/2006/relationships/image" Target="../media/image180.svg"/><Relationship Id="rId10" Type="http://schemas.openxmlformats.org/officeDocument/2006/relationships/image" Target="../media/image2.png"/><Relationship Id="rId4" Type="http://schemas.openxmlformats.org/officeDocument/2006/relationships/image" Target="../media/image100.png"/><Relationship Id="rId9" Type="http://schemas.openxmlformats.org/officeDocument/2006/relationships/image" Target="../media/image184.sv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4.png"/><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186.svg"/><Relationship Id="rId7" Type="http://schemas.openxmlformats.org/officeDocument/2006/relationships/image" Target="../media/image6.sv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88.svg"/><Relationship Id="rId4" Type="http://schemas.openxmlformats.org/officeDocument/2006/relationships/image" Target="../media/image104.png"/></Relationships>
</file>

<file path=ppt/slides/_rels/slide31.xml.rels><?xml version="1.0" encoding="UTF-8" standalone="yes"?>
<Relationships xmlns="http://schemas.openxmlformats.org/package/2006/relationships"><Relationship Id="rId3" Type="http://schemas.openxmlformats.org/officeDocument/2006/relationships/image" Target="../media/image190.svg"/><Relationship Id="rId2" Type="http://schemas.openxmlformats.org/officeDocument/2006/relationships/image" Target="../media/image105.png"/><Relationship Id="rId1" Type="http://schemas.openxmlformats.org/officeDocument/2006/relationships/slideLayout" Target="../slideLayouts/slideLayout7.xml"/><Relationship Id="rId5" Type="http://schemas.openxmlformats.org/officeDocument/2006/relationships/image" Target="../media/image192.svg"/><Relationship Id="rId4" Type="http://schemas.openxmlformats.org/officeDocument/2006/relationships/image" Target="../media/image106.png"/></Relationships>
</file>

<file path=ppt/slides/_rels/slide32.xml.rels><?xml version="1.0" encoding="UTF-8" standalone="yes"?>
<Relationships xmlns="http://schemas.openxmlformats.org/package/2006/relationships"><Relationship Id="rId8" Type="http://schemas.openxmlformats.org/officeDocument/2006/relationships/image" Target="../media/image197.svg"/><Relationship Id="rId13" Type="http://schemas.openxmlformats.org/officeDocument/2006/relationships/image" Target="../media/image111.png"/><Relationship Id="rId3" Type="http://schemas.openxmlformats.org/officeDocument/2006/relationships/image" Target="../media/image107.png"/><Relationship Id="rId7" Type="http://schemas.openxmlformats.org/officeDocument/2006/relationships/image" Target="../media/image108.png"/><Relationship Id="rId12" Type="http://schemas.openxmlformats.org/officeDocument/2006/relationships/image" Target="../media/image201.svg"/><Relationship Id="rId17" Type="http://schemas.openxmlformats.org/officeDocument/2006/relationships/comments" Target="../comments/comment3.xml"/><Relationship Id="rId2" Type="http://schemas.openxmlformats.org/officeDocument/2006/relationships/notesSlide" Target="../notesSlides/notesSlide16.xml"/><Relationship Id="rId16"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195.svg"/><Relationship Id="rId11" Type="http://schemas.openxmlformats.org/officeDocument/2006/relationships/image" Target="../media/image110.png"/><Relationship Id="rId5" Type="http://schemas.openxmlformats.org/officeDocument/2006/relationships/image" Target="../media/image52.png"/><Relationship Id="rId15" Type="http://schemas.openxmlformats.org/officeDocument/2006/relationships/image" Target="../media/image2.png"/><Relationship Id="rId10" Type="http://schemas.openxmlformats.org/officeDocument/2006/relationships/image" Target="../media/image199.svg"/><Relationship Id="rId4" Type="http://schemas.openxmlformats.org/officeDocument/2006/relationships/image" Target="../media/image194.svg"/><Relationship Id="rId9" Type="http://schemas.openxmlformats.org/officeDocument/2006/relationships/image" Target="../media/image109.png"/><Relationship Id="rId14" Type="http://schemas.openxmlformats.org/officeDocument/2006/relationships/image" Target="../media/image203.svg"/></Relationships>
</file>

<file path=ppt/slides/_rels/slide3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12.png"/><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07.svg"/><Relationship Id="rId5" Type="http://schemas.openxmlformats.org/officeDocument/2006/relationships/image" Target="../media/image113.png"/><Relationship Id="rId4" Type="http://schemas.openxmlformats.org/officeDocument/2006/relationships/image" Target="../media/image205.svg"/></Relationships>
</file>

<file path=ppt/slides/_rels/slide34.xml.rels><?xml version="1.0" encoding="UTF-8" standalone="yes"?>
<Relationships xmlns="http://schemas.openxmlformats.org/package/2006/relationships"><Relationship Id="rId3" Type="http://schemas.openxmlformats.org/officeDocument/2006/relationships/image" Target="../media/image209.svg"/><Relationship Id="rId7" Type="http://schemas.openxmlformats.org/officeDocument/2006/relationships/image" Target="../media/image116.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5.gif"/><Relationship Id="rId5" Type="http://schemas.openxmlformats.org/officeDocument/2006/relationships/image" Target="../media/image6.sv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13.svg"/><Relationship Id="rId7" Type="http://schemas.openxmlformats.org/officeDocument/2006/relationships/image" Target="../media/image2.pn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6.xml.rels><?xml version="1.0" encoding="UTF-8" standalone="yes"?>
<Relationships xmlns="http://schemas.openxmlformats.org/package/2006/relationships"><Relationship Id="rId3" Type="http://schemas.openxmlformats.org/officeDocument/2006/relationships/image" Target="../media/image213.svg"/><Relationship Id="rId2" Type="http://schemas.openxmlformats.org/officeDocument/2006/relationships/image" Target="../media/image117.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18.svg"/><Relationship Id="rId2" Type="http://schemas.openxmlformats.org/officeDocument/2006/relationships/image" Target="../media/image121.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44.svg"/><Relationship Id="rId2" Type="http://schemas.openxmlformats.org/officeDocument/2006/relationships/image" Target="../media/image122.png"/><Relationship Id="rId1" Type="http://schemas.openxmlformats.org/officeDocument/2006/relationships/slideLayout" Target="../slideLayouts/slideLayout7.xml"/><Relationship Id="rId5" Type="http://schemas.openxmlformats.org/officeDocument/2006/relationships/image" Target="../media/image246.svg"/><Relationship Id="rId4" Type="http://schemas.openxmlformats.org/officeDocument/2006/relationships/image" Target="../media/image123.png"/></Relationships>
</file>

<file path=ppt/slides/_rels/slide39.xml.rels><?xml version="1.0" encoding="UTF-8" standalone="yes"?>
<Relationships xmlns="http://schemas.openxmlformats.org/package/2006/relationships"><Relationship Id="rId3" Type="http://schemas.openxmlformats.org/officeDocument/2006/relationships/image" Target="../media/image248.svg"/><Relationship Id="rId7" Type="http://schemas.openxmlformats.org/officeDocument/2006/relationships/image" Target="../media/image6.svg"/><Relationship Id="rId2"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50.svg"/><Relationship Id="rId4" Type="http://schemas.openxmlformats.org/officeDocument/2006/relationships/image" Target="../media/image12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11" Type="http://schemas.openxmlformats.org/officeDocument/2006/relationships/image" Target="../media/image6.jpg"/><Relationship Id="rId5" Type="http://schemas.openxmlformats.org/officeDocument/2006/relationships/image" Target="../media/image5.png"/><Relationship Id="rId10" Type="http://schemas.openxmlformats.org/officeDocument/2006/relationships/image" Target="../media/image16.svg"/><Relationship Id="rId4" Type="http://schemas.openxmlformats.org/officeDocument/2006/relationships/image" Target="../media/image6.svg"/></Relationships>
</file>

<file path=ppt/slides/_rels/slide40.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24.pn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50.svg"/><Relationship Id="rId5" Type="http://schemas.openxmlformats.org/officeDocument/2006/relationships/image" Target="../media/image125.png"/><Relationship Id="rId4" Type="http://schemas.openxmlformats.org/officeDocument/2006/relationships/image" Target="../media/image248.svg"/></Relationships>
</file>

<file path=ppt/slides/_rels/slide41.xml.rels><?xml version="1.0" encoding="UTF-8" standalone="yes"?>
<Relationships xmlns="http://schemas.openxmlformats.org/package/2006/relationships"><Relationship Id="rId3" Type="http://schemas.openxmlformats.org/officeDocument/2006/relationships/image" Target="../media/image252.sv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7.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g"/><Relationship Id="rId9"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6.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6.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Graphic 65">
            <a:extLst>
              <a:ext uri="{FF2B5EF4-FFF2-40B4-BE49-F238E27FC236}">
                <a16:creationId xmlns:a16="http://schemas.microsoft.com/office/drawing/2014/main" xmlns="" id="{030ADA27-F6C4-1998-3058-C8B96561CF5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3133" y="0"/>
            <a:ext cx="12378267" cy="6858000"/>
          </a:xfrm>
          <a:prstGeom prst="rect">
            <a:avLst/>
          </a:prstGeom>
        </p:spPr>
      </p:pic>
    </p:spTree>
    <p:extLst>
      <p:ext uri="{BB962C8B-B14F-4D97-AF65-F5344CB8AC3E}">
        <p14:creationId xmlns:p14="http://schemas.microsoft.com/office/powerpoint/2010/main" val="27026239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raphic 34">
            <a:extLst>
              <a:ext uri="{FF2B5EF4-FFF2-40B4-BE49-F238E27FC236}">
                <a16:creationId xmlns:a16="http://schemas.microsoft.com/office/drawing/2014/main" xmlns="" id="{33EF8332-D1A8-6650-CF8C-D28DC51A98D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081802" y="4010607"/>
            <a:ext cx="5311115" cy="1606866"/>
          </a:xfrm>
          <a:prstGeom prst="rect">
            <a:avLst/>
          </a:prstGeom>
        </p:spPr>
      </p:pic>
      <p:pic>
        <p:nvPicPr>
          <p:cNvPr id="33" name="Graphic 32">
            <a:extLst>
              <a:ext uri="{FF2B5EF4-FFF2-40B4-BE49-F238E27FC236}">
                <a16:creationId xmlns:a16="http://schemas.microsoft.com/office/drawing/2014/main" xmlns="" id="{42787BF5-1060-93BC-6A08-427AF4B2D88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027778" y="1914698"/>
            <a:ext cx="5311115" cy="1150178"/>
          </a:xfrm>
          <a:prstGeom prst="rect">
            <a:avLst/>
          </a:prstGeom>
        </p:spPr>
      </p:pic>
      <p:grpSp>
        <p:nvGrpSpPr>
          <p:cNvPr id="19" name="Group 18">
            <a:extLst>
              <a:ext uri="{FF2B5EF4-FFF2-40B4-BE49-F238E27FC236}">
                <a16:creationId xmlns:a16="http://schemas.microsoft.com/office/drawing/2014/main" xmlns="" id="{6512E611-32E8-7044-A6AE-2BE753928773}"/>
              </a:ext>
            </a:extLst>
          </p:cNvPr>
          <p:cNvGrpSpPr/>
          <p:nvPr/>
        </p:nvGrpSpPr>
        <p:grpSpPr>
          <a:xfrm>
            <a:off x="474980" y="690541"/>
            <a:ext cx="4966206" cy="503936"/>
            <a:chOff x="474980" y="690541"/>
            <a:chExt cx="4966206" cy="503936"/>
          </a:xfrm>
        </p:grpSpPr>
        <p:sp>
          <p:nvSpPr>
            <p:cNvPr id="6" name="Freeform: Shape 5">
              <a:extLst>
                <a:ext uri="{FF2B5EF4-FFF2-40B4-BE49-F238E27FC236}">
                  <a16:creationId xmlns:a16="http://schemas.microsoft.com/office/drawing/2014/main" xmlns="" id="{637BE10C-623D-9AB8-F8EA-C97BEFBF9A02}"/>
                </a:ext>
              </a:extLst>
            </p:cNvPr>
            <p:cNvSpPr/>
            <p:nvPr/>
          </p:nvSpPr>
          <p:spPr>
            <a:xfrm>
              <a:off x="728810" y="1177544"/>
              <a:ext cx="101599" cy="16933"/>
            </a:xfrm>
            <a:custGeom>
              <a:avLst/>
              <a:gdLst>
                <a:gd name="connsiteX0" fmla="*/ 0 w 101599"/>
                <a:gd name="connsiteY0" fmla="*/ 0 h 16933"/>
                <a:gd name="connsiteX1" fmla="*/ 101600 w 101599"/>
                <a:gd name="connsiteY1" fmla="*/ 0 h 16933"/>
              </a:gdLst>
              <a:ahLst/>
              <a:cxnLst>
                <a:cxn ang="0">
                  <a:pos x="connsiteX0" y="connsiteY0"/>
                </a:cxn>
                <a:cxn ang="0">
                  <a:pos x="connsiteX1" y="connsiteY1"/>
                </a:cxn>
              </a:cxnLst>
              <a:rect l="l" t="t" r="r" b="b"/>
              <a:pathLst>
                <a:path w="101599" h="16933">
                  <a:moveTo>
                    <a:pt x="0" y="0"/>
                  </a:moveTo>
                  <a:lnTo>
                    <a:pt x="101600" y="0"/>
                  </a:lnTo>
                </a:path>
              </a:pathLst>
            </a:custGeom>
            <a:ln w="16923" cap="flat">
              <a:solidFill>
                <a:srgbClr val="1C75BC"/>
              </a:solid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xmlns="" id="{7FDDA335-FB31-C4E1-C624-109B96C5AFA7}"/>
                </a:ext>
              </a:extLst>
            </p:cNvPr>
            <p:cNvSpPr/>
            <p:nvPr/>
          </p:nvSpPr>
          <p:spPr>
            <a:xfrm>
              <a:off x="847005" y="1177544"/>
              <a:ext cx="3660817" cy="16933"/>
            </a:xfrm>
            <a:custGeom>
              <a:avLst/>
              <a:gdLst>
                <a:gd name="connsiteX0" fmla="*/ 0 w 3660817"/>
                <a:gd name="connsiteY0" fmla="*/ 0 h 16933"/>
                <a:gd name="connsiteX1" fmla="*/ 3660817 w 3660817"/>
                <a:gd name="connsiteY1" fmla="*/ 0 h 16933"/>
              </a:gdLst>
              <a:ahLst/>
              <a:cxnLst>
                <a:cxn ang="0">
                  <a:pos x="connsiteX0" y="connsiteY0"/>
                </a:cxn>
                <a:cxn ang="0">
                  <a:pos x="connsiteX1" y="connsiteY1"/>
                </a:cxn>
              </a:cxnLst>
              <a:rect l="l" t="t" r="r" b="b"/>
              <a:pathLst>
                <a:path w="3660817" h="16933">
                  <a:moveTo>
                    <a:pt x="0" y="0"/>
                  </a:moveTo>
                  <a:lnTo>
                    <a:pt x="3660817" y="0"/>
                  </a:lnTo>
                </a:path>
              </a:pathLst>
            </a:custGeom>
            <a:ln w="16923" cap="flat">
              <a:solidFill>
                <a:srgbClr val="1C75BC"/>
              </a:solidFill>
              <a:custDash>
                <a:ds d="882000" sp="73500"/>
              </a:custDash>
              <a:miter/>
            </a:ln>
          </p:spPr>
          <p:txBody>
            <a:bodyPr rtlCol="0" anchor="ctr"/>
            <a:lstStyle/>
            <a:p>
              <a:endParaRPr lang="en-GB"/>
            </a:p>
          </p:txBody>
        </p:sp>
        <p:sp>
          <p:nvSpPr>
            <p:cNvPr id="8" name="Freeform: Shape 7">
              <a:extLst>
                <a:ext uri="{FF2B5EF4-FFF2-40B4-BE49-F238E27FC236}">
                  <a16:creationId xmlns:a16="http://schemas.microsoft.com/office/drawing/2014/main" xmlns="" id="{A2462235-9FAE-CD30-9410-E05BBA16635B}"/>
                </a:ext>
              </a:extLst>
            </p:cNvPr>
            <p:cNvSpPr/>
            <p:nvPr/>
          </p:nvSpPr>
          <p:spPr>
            <a:xfrm>
              <a:off x="4516119" y="1177544"/>
              <a:ext cx="101599" cy="16933"/>
            </a:xfrm>
            <a:custGeom>
              <a:avLst/>
              <a:gdLst>
                <a:gd name="connsiteX0" fmla="*/ 0 w 101599"/>
                <a:gd name="connsiteY0" fmla="*/ 0 h 16933"/>
                <a:gd name="connsiteX1" fmla="*/ 101600 w 101599"/>
                <a:gd name="connsiteY1" fmla="*/ 0 h 16933"/>
              </a:gdLst>
              <a:ahLst/>
              <a:cxnLst>
                <a:cxn ang="0">
                  <a:pos x="connsiteX0" y="connsiteY0"/>
                </a:cxn>
                <a:cxn ang="0">
                  <a:pos x="connsiteX1" y="connsiteY1"/>
                </a:cxn>
              </a:cxnLst>
              <a:rect l="l" t="t" r="r" b="b"/>
              <a:pathLst>
                <a:path w="101599" h="16933">
                  <a:moveTo>
                    <a:pt x="0" y="0"/>
                  </a:moveTo>
                  <a:lnTo>
                    <a:pt x="101600" y="0"/>
                  </a:lnTo>
                </a:path>
              </a:pathLst>
            </a:custGeom>
            <a:ln w="16923" cap="flat">
              <a:solidFill>
                <a:srgbClr val="1C75BC"/>
              </a:solidFill>
              <a:prstDash val="solid"/>
              <a:miter/>
            </a:ln>
          </p:spPr>
          <p:txBody>
            <a:bodyPr rtlCol="0" anchor="ctr"/>
            <a:lstStyle/>
            <a:p>
              <a:endParaRPr lang="en-GB"/>
            </a:p>
          </p:txBody>
        </p:sp>
        <p:sp>
          <p:nvSpPr>
            <p:cNvPr id="9" name="TextBox 8">
              <a:extLst>
                <a:ext uri="{FF2B5EF4-FFF2-40B4-BE49-F238E27FC236}">
                  <a16:creationId xmlns:a16="http://schemas.microsoft.com/office/drawing/2014/main" xmlns="" id="{9AF1C4AE-5A05-5CC8-C36F-07B65AC25612}"/>
                </a:ext>
              </a:extLst>
            </p:cNvPr>
            <p:cNvSpPr txBox="1"/>
            <p:nvPr/>
          </p:nvSpPr>
          <p:spPr>
            <a:xfrm>
              <a:off x="629411" y="690541"/>
              <a:ext cx="184731" cy="502766"/>
            </a:xfrm>
            <a:prstGeom prst="rect">
              <a:avLst/>
            </a:prstGeom>
            <a:noFill/>
          </p:spPr>
          <p:txBody>
            <a:bodyPr wrap="none" rtlCol="0">
              <a:spAutoFit/>
            </a:bodyPr>
            <a:lstStyle/>
            <a:p>
              <a:pPr algn="l"/>
              <a:endParaRPr lang="en-GB" sz="2667" b="1" spc="27" baseline="0" dirty="0">
                <a:ln/>
                <a:solidFill>
                  <a:srgbClr val="1C75BC"/>
                </a:solidFill>
                <a:latin typeface="Montserrat"/>
                <a:sym typeface="Montserrat"/>
                <a:rtl val="0"/>
              </a:endParaRPr>
            </a:p>
          </p:txBody>
        </p:sp>
        <p:sp>
          <p:nvSpPr>
            <p:cNvPr id="11" name="TextBox 10">
              <a:extLst>
                <a:ext uri="{FF2B5EF4-FFF2-40B4-BE49-F238E27FC236}">
                  <a16:creationId xmlns:a16="http://schemas.microsoft.com/office/drawing/2014/main" xmlns="" id="{DA8E8A0D-4354-A837-E282-C0780A68DB55}"/>
                </a:ext>
              </a:extLst>
            </p:cNvPr>
            <p:cNvSpPr txBox="1"/>
            <p:nvPr/>
          </p:nvSpPr>
          <p:spPr>
            <a:xfrm>
              <a:off x="474980" y="690541"/>
              <a:ext cx="1425748" cy="502766"/>
            </a:xfrm>
            <a:prstGeom prst="rect">
              <a:avLst/>
            </a:prstGeom>
            <a:noFill/>
          </p:spPr>
          <p:txBody>
            <a:bodyPr wrap="square" rtlCol="0">
              <a:spAutoFit/>
            </a:bodyPr>
            <a:lstStyle/>
            <a:p>
              <a:pPr algn="l"/>
              <a:r>
                <a:rPr lang="vi-VN" sz="2667" b="1" spc="-107" baseline="0" dirty="0" smtClean="0">
                  <a:ln/>
                  <a:solidFill>
                    <a:srgbClr val="1C75BC"/>
                  </a:solidFill>
                  <a:latin typeface="Montserrat"/>
                  <a:sym typeface="Montserrat"/>
                  <a:rtl val="0"/>
                </a:rPr>
                <a:t>2.1.</a:t>
              </a:r>
              <a:r>
                <a:rPr lang="en-GB" sz="2667" b="1" spc="-107" baseline="0" dirty="0" smtClean="0">
                  <a:ln/>
                  <a:solidFill>
                    <a:srgbClr val="1C75BC"/>
                  </a:solidFill>
                  <a:latin typeface="Montserrat"/>
                  <a:sym typeface="Montserrat"/>
                  <a:rtl val="0"/>
                </a:rPr>
                <a:t>T</a:t>
              </a:r>
              <a:endParaRPr lang="en-GB" sz="2667" b="1" spc="-107" baseline="0" dirty="0">
                <a:ln/>
                <a:solidFill>
                  <a:srgbClr val="1C75BC"/>
                </a:solidFill>
                <a:latin typeface="Montserrat"/>
                <a:sym typeface="Montserrat"/>
                <a:rtl val="0"/>
              </a:endParaRPr>
            </a:p>
          </p:txBody>
        </p:sp>
        <p:sp>
          <p:nvSpPr>
            <p:cNvPr id="12" name="TextBox 11">
              <a:extLst>
                <a:ext uri="{FF2B5EF4-FFF2-40B4-BE49-F238E27FC236}">
                  <a16:creationId xmlns:a16="http://schemas.microsoft.com/office/drawing/2014/main" xmlns="" id="{2F743412-9ABD-1EAF-E81C-32EB2F82ECF3}"/>
                </a:ext>
              </a:extLst>
            </p:cNvPr>
            <p:cNvSpPr txBox="1"/>
            <p:nvPr/>
          </p:nvSpPr>
          <p:spPr>
            <a:xfrm>
              <a:off x="1214627" y="690541"/>
              <a:ext cx="436879" cy="497839"/>
            </a:xfrm>
            <a:prstGeom prst="rect">
              <a:avLst/>
            </a:prstGeom>
            <a:noFill/>
          </p:spPr>
          <p:txBody>
            <a:bodyPr wrap="none" rtlCol="0">
              <a:spAutoFit/>
            </a:bodyPr>
            <a:lstStyle/>
            <a:p>
              <a:pPr algn="l"/>
              <a:r>
                <a:rPr lang="en-GB" sz="2667" b="1" spc="-27" baseline="0">
                  <a:ln/>
                  <a:solidFill>
                    <a:srgbClr val="1C75BC"/>
                  </a:solidFill>
                  <a:latin typeface="Montserrat"/>
                  <a:sym typeface="Montserrat"/>
                  <a:rtl val="0"/>
                </a:rPr>
                <a:t>Á</a:t>
              </a:r>
            </a:p>
          </p:txBody>
        </p:sp>
        <p:sp>
          <p:nvSpPr>
            <p:cNvPr id="13" name="TextBox 12">
              <a:extLst>
                <a:ext uri="{FF2B5EF4-FFF2-40B4-BE49-F238E27FC236}">
                  <a16:creationId xmlns:a16="http://schemas.microsoft.com/office/drawing/2014/main" xmlns="" id="{B1EF282C-7044-DA62-E15A-F3B3ADF0818B}"/>
                </a:ext>
              </a:extLst>
            </p:cNvPr>
            <p:cNvSpPr txBox="1"/>
            <p:nvPr/>
          </p:nvSpPr>
          <p:spPr>
            <a:xfrm>
              <a:off x="1470659" y="690541"/>
              <a:ext cx="1283546" cy="497839"/>
            </a:xfrm>
            <a:prstGeom prst="rect">
              <a:avLst/>
            </a:prstGeom>
            <a:noFill/>
          </p:spPr>
          <p:txBody>
            <a:bodyPr wrap="none" rtlCol="0">
              <a:spAutoFit/>
            </a:bodyPr>
            <a:lstStyle/>
            <a:p>
              <a:pPr algn="l"/>
              <a:r>
                <a:rPr lang="en-GB" sz="2667" b="1" spc="0" baseline="0" dirty="0">
                  <a:ln/>
                  <a:solidFill>
                    <a:srgbClr val="1C75BC"/>
                  </a:solidFill>
                  <a:latin typeface="Montserrat"/>
                  <a:sym typeface="Montserrat"/>
                  <a:rtl val="0"/>
                </a:rPr>
                <a:t>C HẠI </a:t>
              </a:r>
            </a:p>
          </p:txBody>
        </p:sp>
        <p:sp>
          <p:nvSpPr>
            <p:cNvPr id="14" name="TextBox 13">
              <a:extLst>
                <a:ext uri="{FF2B5EF4-FFF2-40B4-BE49-F238E27FC236}">
                  <a16:creationId xmlns:a16="http://schemas.microsoft.com/office/drawing/2014/main" xmlns="" id="{835E71DF-31FF-F9EB-0D13-4E35C9BBDAA4}"/>
                </a:ext>
              </a:extLst>
            </p:cNvPr>
            <p:cNvSpPr txBox="1"/>
            <p:nvPr/>
          </p:nvSpPr>
          <p:spPr>
            <a:xfrm>
              <a:off x="2554731" y="690541"/>
              <a:ext cx="436879" cy="497839"/>
            </a:xfrm>
            <a:prstGeom prst="rect">
              <a:avLst/>
            </a:prstGeom>
            <a:noFill/>
          </p:spPr>
          <p:txBody>
            <a:bodyPr wrap="none" rtlCol="0">
              <a:spAutoFit/>
            </a:bodyPr>
            <a:lstStyle/>
            <a:p>
              <a:pPr algn="l"/>
              <a:r>
                <a:rPr lang="en-GB" sz="2667" b="1" spc="-27" baseline="0" dirty="0">
                  <a:ln/>
                  <a:solidFill>
                    <a:srgbClr val="1C75BC"/>
                  </a:solidFill>
                  <a:latin typeface="Montserrat"/>
                  <a:sym typeface="Montserrat"/>
                  <a:rtl val="0"/>
                </a:rPr>
                <a:t>C</a:t>
              </a:r>
            </a:p>
          </p:txBody>
        </p:sp>
        <p:sp>
          <p:nvSpPr>
            <p:cNvPr id="15" name="TextBox 14">
              <a:extLst>
                <a:ext uri="{FF2B5EF4-FFF2-40B4-BE49-F238E27FC236}">
                  <a16:creationId xmlns:a16="http://schemas.microsoft.com/office/drawing/2014/main" xmlns="" id="{C2F25C80-F434-53C1-C051-3243CAAB9D96}"/>
                </a:ext>
              </a:extLst>
            </p:cNvPr>
            <p:cNvSpPr txBox="1"/>
            <p:nvPr/>
          </p:nvSpPr>
          <p:spPr>
            <a:xfrm>
              <a:off x="2800942" y="690541"/>
              <a:ext cx="453813" cy="497839"/>
            </a:xfrm>
            <a:prstGeom prst="rect">
              <a:avLst/>
            </a:prstGeom>
            <a:noFill/>
          </p:spPr>
          <p:txBody>
            <a:bodyPr wrap="none" rtlCol="0">
              <a:spAutoFit/>
            </a:bodyPr>
            <a:lstStyle/>
            <a:p>
              <a:pPr algn="l"/>
              <a:r>
                <a:rPr lang="en-GB" sz="2667" b="1" spc="-27" baseline="0">
                  <a:ln/>
                  <a:solidFill>
                    <a:srgbClr val="1C75BC"/>
                  </a:solidFill>
                  <a:latin typeface="Montserrat"/>
                  <a:sym typeface="Montserrat"/>
                  <a:rtl val="0"/>
                </a:rPr>
                <a:t>Ủ</a:t>
              </a:r>
            </a:p>
          </p:txBody>
        </p:sp>
        <p:sp>
          <p:nvSpPr>
            <p:cNvPr id="16" name="TextBox 15">
              <a:extLst>
                <a:ext uri="{FF2B5EF4-FFF2-40B4-BE49-F238E27FC236}">
                  <a16:creationId xmlns:a16="http://schemas.microsoft.com/office/drawing/2014/main" xmlns="" id="{0B3F4C0E-71A8-5C97-CE60-1DEE90D9F9CC}"/>
                </a:ext>
              </a:extLst>
            </p:cNvPr>
            <p:cNvSpPr txBox="1"/>
            <p:nvPr/>
          </p:nvSpPr>
          <p:spPr>
            <a:xfrm>
              <a:off x="3062731" y="690541"/>
              <a:ext cx="1927013" cy="497839"/>
            </a:xfrm>
            <a:prstGeom prst="rect">
              <a:avLst/>
            </a:prstGeom>
            <a:noFill/>
          </p:spPr>
          <p:txBody>
            <a:bodyPr wrap="none" rtlCol="0">
              <a:spAutoFit/>
            </a:bodyPr>
            <a:lstStyle/>
            <a:p>
              <a:pPr algn="l"/>
              <a:r>
                <a:rPr lang="en-GB" sz="2667" b="1" spc="0" baseline="0" dirty="0">
                  <a:ln/>
                  <a:solidFill>
                    <a:srgbClr val="1C75BC"/>
                  </a:solidFill>
                  <a:latin typeface="Montserrat"/>
                  <a:sym typeface="Montserrat"/>
                  <a:rtl val="0"/>
                </a:rPr>
                <a:t>A THUỐC </a:t>
              </a:r>
            </a:p>
          </p:txBody>
        </p:sp>
        <p:sp>
          <p:nvSpPr>
            <p:cNvPr id="17" name="TextBox 16">
              <a:extLst>
                <a:ext uri="{FF2B5EF4-FFF2-40B4-BE49-F238E27FC236}">
                  <a16:creationId xmlns:a16="http://schemas.microsoft.com/office/drawing/2014/main" xmlns="" id="{E60C9E12-AF94-BA2F-5418-A3D6EA8E7E4E}"/>
                </a:ext>
              </a:extLst>
            </p:cNvPr>
            <p:cNvSpPr txBox="1"/>
            <p:nvPr/>
          </p:nvSpPr>
          <p:spPr>
            <a:xfrm>
              <a:off x="4797721" y="690541"/>
              <a:ext cx="386079" cy="497839"/>
            </a:xfrm>
            <a:prstGeom prst="rect">
              <a:avLst/>
            </a:prstGeom>
            <a:noFill/>
          </p:spPr>
          <p:txBody>
            <a:bodyPr wrap="none" rtlCol="0">
              <a:spAutoFit/>
            </a:bodyPr>
            <a:lstStyle/>
            <a:p>
              <a:pPr algn="l"/>
              <a:r>
                <a:rPr lang="en-GB" sz="2667" b="1" spc="27" baseline="0">
                  <a:ln/>
                  <a:solidFill>
                    <a:srgbClr val="1C75BC"/>
                  </a:solidFill>
                  <a:latin typeface="Montserrat"/>
                  <a:sym typeface="Montserrat"/>
                  <a:rtl val="0"/>
                </a:rPr>
                <a:t>L</a:t>
              </a:r>
            </a:p>
          </p:txBody>
        </p:sp>
        <p:sp>
          <p:nvSpPr>
            <p:cNvPr id="18" name="TextBox 17">
              <a:extLst>
                <a:ext uri="{FF2B5EF4-FFF2-40B4-BE49-F238E27FC236}">
                  <a16:creationId xmlns:a16="http://schemas.microsoft.com/office/drawing/2014/main" xmlns="" id="{02AABEA5-DCBE-8BCD-6DDF-D6FAB84811A2}"/>
                </a:ext>
              </a:extLst>
            </p:cNvPr>
            <p:cNvSpPr txBox="1"/>
            <p:nvPr/>
          </p:nvSpPr>
          <p:spPr>
            <a:xfrm>
              <a:off x="5004307" y="690541"/>
              <a:ext cx="436879" cy="497839"/>
            </a:xfrm>
            <a:prstGeom prst="rect">
              <a:avLst/>
            </a:prstGeom>
            <a:noFill/>
          </p:spPr>
          <p:txBody>
            <a:bodyPr wrap="none" rtlCol="0">
              <a:spAutoFit/>
            </a:bodyPr>
            <a:lstStyle/>
            <a:p>
              <a:pPr algn="l"/>
              <a:r>
                <a:rPr lang="en-GB" sz="2667" b="1" spc="0" baseline="0" dirty="0">
                  <a:ln/>
                  <a:solidFill>
                    <a:srgbClr val="1C75BC"/>
                  </a:solidFill>
                  <a:latin typeface="Montserrat"/>
                  <a:sym typeface="Montserrat"/>
                  <a:rtl val="0"/>
                </a:rPr>
                <a:t>Á</a:t>
              </a:r>
            </a:p>
          </p:txBody>
        </p:sp>
      </p:grpSp>
      <p:pic>
        <p:nvPicPr>
          <p:cNvPr id="21" name="Graphic 20">
            <a:extLst>
              <a:ext uri="{FF2B5EF4-FFF2-40B4-BE49-F238E27FC236}">
                <a16:creationId xmlns:a16="http://schemas.microsoft.com/office/drawing/2014/main" xmlns="" id="{58EDD762-704F-AED1-ED88-0C410AE06EC5}"/>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18760" y="1352338"/>
            <a:ext cx="5759946" cy="4401910"/>
          </a:xfrm>
          <a:prstGeom prst="rect">
            <a:avLst/>
          </a:prstGeom>
        </p:spPr>
      </p:pic>
      <p:pic>
        <p:nvPicPr>
          <p:cNvPr id="23" name="Graphic 22">
            <a:extLst>
              <a:ext uri="{FF2B5EF4-FFF2-40B4-BE49-F238E27FC236}">
                <a16:creationId xmlns:a16="http://schemas.microsoft.com/office/drawing/2014/main" xmlns="" id="{0EFA5BCE-FB04-1C62-8C00-DE3C8A71AF4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578233" y="2103678"/>
            <a:ext cx="2899229" cy="2899229"/>
          </a:xfrm>
          <a:prstGeom prst="rect">
            <a:avLst/>
          </a:prstGeom>
        </p:spPr>
      </p:pic>
      <p:pic>
        <p:nvPicPr>
          <p:cNvPr id="25" name="Graphic 24">
            <a:extLst>
              <a:ext uri="{FF2B5EF4-FFF2-40B4-BE49-F238E27FC236}">
                <a16:creationId xmlns:a16="http://schemas.microsoft.com/office/drawing/2014/main" xmlns="" id="{86B23822-8F07-E2F1-FDDA-549270F4303B}"/>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6474803" y="4281479"/>
            <a:ext cx="4697910" cy="1150178"/>
          </a:xfrm>
          <a:prstGeom prst="rect">
            <a:avLst/>
          </a:prstGeom>
        </p:spPr>
      </p:pic>
      <p:pic>
        <p:nvPicPr>
          <p:cNvPr id="27" name="Graphic 26">
            <a:extLst>
              <a:ext uri="{FF2B5EF4-FFF2-40B4-BE49-F238E27FC236}">
                <a16:creationId xmlns:a16="http://schemas.microsoft.com/office/drawing/2014/main" xmlns="" id="{3641F67B-0F56-3737-35B6-508EDDC109F9}"/>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474799" y="2147331"/>
            <a:ext cx="4697913" cy="793785"/>
          </a:xfrm>
          <a:prstGeom prst="rect">
            <a:avLst/>
          </a:prstGeom>
        </p:spPr>
      </p:pic>
      <p:pic>
        <p:nvPicPr>
          <p:cNvPr id="29" name="Graphic 28">
            <a:extLst>
              <a:ext uri="{FF2B5EF4-FFF2-40B4-BE49-F238E27FC236}">
                <a16:creationId xmlns:a16="http://schemas.microsoft.com/office/drawing/2014/main" xmlns="" id="{BE991401-6F0A-7A57-2FFE-B52F7B74ECD3}"/>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8194929" y="3194467"/>
            <a:ext cx="1086404" cy="1001196"/>
          </a:xfrm>
          <a:prstGeom prst="rect">
            <a:avLst/>
          </a:prstGeom>
        </p:spPr>
      </p:pic>
      <p:pic>
        <p:nvPicPr>
          <p:cNvPr id="31" name="Graphic 30">
            <a:extLst>
              <a:ext uri="{FF2B5EF4-FFF2-40B4-BE49-F238E27FC236}">
                <a16:creationId xmlns:a16="http://schemas.microsoft.com/office/drawing/2014/main" xmlns="" id="{75525C5A-FA96-F354-2B85-FCBDD0E6F80C}"/>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8140134" y="1056419"/>
            <a:ext cx="1086404" cy="1002834"/>
          </a:xfrm>
          <a:prstGeom prst="rect">
            <a:avLst/>
          </a:prstGeom>
        </p:spPr>
      </p:pic>
      <p:pic>
        <p:nvPicPr>
          <p:cNvPr id="26" name="Graphic 25">
            <a:extLst>
              <a:ext uri="{FF2B5EF4-FFF2-40B4-BE49-F238E27FC236}">
                <a16:creationId xmlns:a16="http://schemas.microsoft.com/office/drawing/2014/main" xmlns="" id="{F3F21E79-EE6D-D8EF-6E54-77F07C04FB15}"/>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391716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14" presetClass="entr" presetSubtype="10" fill="hold" nodeType="withEffect">
                                  <p:stCondLst>
                                    <p:cond delay="50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randombar(horizontal)">
                                      <p:cBhvr>
                                        <p:cTn id="25" dur="500"/>
                                        <p:tgtEl>
                                          <p:spTgt spid="33"/>
                                        </p:tgtEl>
                                      </p:cBhvr>
                                    </p:animEffect>
                                  </p:childTnLst>
                                </p:cTn>
                              </p:par>
                            </p:childTnLst>
                          </p:cTn>
                        </p:par>
                        <p:par>
                          <p:cTn id="26" fill="hold">
                            <p:stCondLst>
                              <p:cond delay="1000"/>
                            </p:stCondLst>
                            <p:childTnLst>
                              <p:par>
                                <p:cTn id="27" presetID="1" presetClass="entr" presetSubtype="0"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26" presetClass="emph" presetSubtype="0" repeatCount="indefinite" fill="hold" nodeType="withEffect">
                                  <p:stCondLst>
                                    <p:cond delay="0"/>
                                  </p:stCondLst>
                                  <p:childTnLst>
                                    <p:animEffect transition="out" filter="fade">
                                      <p:cBhvr>
                                        <p:cTn id="30" dur="1000" tmFilter="0, 0; .2, .5; .8, .5; 1, 0"/>
                                        <p:tgtEl>
                                          <p:spTgt spid="31"/>
                                        </p:tgtEl>
                                      </p:cBhvr>
                                    </p:animEffect>
                                    <p:animScale>
                                      <p:cBhvr>
                                        <p:cTn id="31" dur="500" autoRev="1" fill="hold"/>
                                        <p:tgtEl>
                                          <p:spTgt spid="31"/>
                                        </p:tgtEl>
                                      </p:cBhvr>
                                      <p:by x="105000" y="105000"/>
                                    </p:animScale>
                                  </p:childTnLst>
                                </p:cTn>
                              </p:par>
                              <p:par>
                                <p:cTn id="32" presetID="14" presetClass="entr" presetSubtype="1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randombar(horizontal)">
                                      <p:cBhvr>
                                        <p:cTn id="34" dur="500"/>
                                        <p:tgtEl>
                                          <p:spTgt spid="25"/>
                                        </p:tgtEl>
                                      </p:cBhvr>
                                    </p:animEffect>
                                  </p:childTnLst>
                                </p:cTn>
                              </p:par>
                              <p:par>
                                <p:cTn id="35" presetID="14" presetClass="entr" presetSubtype="1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randombar(horizontal)">
                                      <p:cBhvr>
                                        <p:cTn id="37" dur="500"/>
                                        <p:tgtEl>
                                          <p:spTgt spid="35"/>
                                        </p:tgtEl>
                                      </p:cBhvr>
                                    </p:animEffect>
                                  </p:childTnLst>
                                </p:cTn>
                              </p:par>
                            </p:childTnLst>
                          </p:cTn>
                        </p:par>
                        <p:par>
                          <p:cTn id="38" fill="hold">
                            <p:stCondLst>
                              <p:cond delay="2000"/>
                            </p:stCondLst>
                            <p:childTnLst>
                              <p:par>
                                <p:cTn id="39" presetID="1" presetClass="entr" presetSubtype="0"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26" presetClass="emph" presetSubtype="0" repeatCount="indefinite" fill="hold" nodeType="withEffect">
                                  <p:stCondLst>
                                    <p:cond delay="0"/>
                                  </p:stCondLst>
                                  <p:childTnLst>
                                    <p:animEffect transition="out" filter="fade">
                                      <p:cBhvr>
                                        <p:cTn id="42" dur="1000" tmFilter="0, 0; .2, .5; .8, .5; 1, 0"/>
                                        <p:tgtEl>
                                          <p:spTgt spid="29"/>
                                        </p:tgtEl>
                                      </p:cBhvr>
                                    </p:animEffect>
                                    <p:animScale>
                                      <p:cBhvr>
                                        <p:cTn id="43" dur="500" autoRev="1" fill="hold"/>
                                        <p:tgtEl>
                                          <p:spTgt spid="2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6"/>
          <p:cNvSpPr txBox="1">
            <a:spLocks noChangeArrowheads="1"/>
          </p:cNvSpPr>
          <p:nvPr/>
        </p:nvSpPr>
        <p:spPr bwMode="auto">
          <a:xfrm>
            <a:off x="1498753" y="1008199"/>
            <a:ext cx="9811473" cy="1800493"/>
          </a:xfrm>
          <a:prstGeom prst="rect">
            <a:avLst/>
          </a:prstGeom>
          <a:noFill/>
          <a:ln w="9525">
            <a:noFill/>
            <a:miter lim="800000"/>
            <a:headEnd/>
            <a:tailEnd/>
          </a:ln>
        </p:spPr>
        <p:txBody>
          <a:bodyPr wrap="square">
            <a:spAutoFit/>
          </a:bodyPr>
          <a:lstStyle/>
          <a:p>
            <a:pPr algn="just">
              <a:spcBef>
                <a:spcPts val="600"/>
              </a:spcBef>
              <a:buClr>
                <a:srgbClr val="C00000"/>
              </a:buClr>
            </a:pPr>
            <a:r>
              <a:rPr lang="en-US" sz="2400" b="1" dirty="0" err="1">
                <a:latin typeface="Times New Roman" panose="02020603050405020304" pitchFamily="18" charset="0"/>
                <a:ea typeface="Verdana" pitchFamily="34" charset="0"/>
                <a:cs typeface="Times New Roman" panose="02020603050405020304" pitchFamily="18" charset="0"/>
              </a:rPr>
              <a:t>Khói</a:t>
            </a:r>
            <a:r>
              <a:rPr lang="en-US" sz="2400" b="1" dirty="0">
                <a:latin typeface="Times New Roman" panose="02020603050405020304" pitchFamily="18" charset="0"/>
                <a:ea typeface="Verdana" pitchFamily="34" charset="0"/>
                <a:cs typeface="Times New Roman" panose="02020603050405020304" pitchFamily="18" charset="0"/>
              </a:rPr>
              <a:t> </a:t>
            </a:r>
            <a:r>
              <a:rPr lang="en-US" sz="2400" b="1" dirty="0" err="1">
                <a:latin typeface="Times New Roman" panose="02020603050405020304" pitchFamily="18" charset="0"/>
                <a:ea typeface="Verdana" pitchFamily="34" charset="0"/>
                <a:cs typeface="Times New Roman" panose="02020603050405020304" pitchFamily="18" charset="0"/>
              </a:rPr>
              <a:t>thuốc</a:t>
            </a:r>
            <a:r>
              <a:rPr lang="en-US" sz="2400" b="1" dirty="0">
                <a:latin typeface="Times New Roman" panose="02020603050405020304" pitchFamily="18" charset="0"/>
                <a:ea typeface="Verdana" pitchFamily="34" charset="0"/>
                <a:cs typeface="Times New Roman" panose="02020603050405020304" pitchFamily="18" charset="0"/>
              </a:rPr>
              <a:t> </a:t>
            </a:r>
            <a:r>
              <a:rPr lang="en-US" sz="2400" b="1" dirty="0" err="1">
                <a:latin typeface="Times New Roman" panose="02020603050405020304" pitchFamily="18" charset="0"/>
                <a:ea typeface="Verdana" pitchFamily="34" charset="0"/>
                <a:cs typeface="Times New Roman" panose="02020603050405020304" pitchFamily="18" charset="0"/>
              </a:rPr>
              <a:t>lá</a:t>
            </a:r>
            <a:r>
              <a:rPr lang="en-US" sz="2400" b="1" dirty="0">
                <a:latin typeface="Times New Roman" panose="02020603050405020304" pitchFamily="18" charset="0"/>
                <a:ea typeface="Verdana" pitchFamily="34" charset="0"/>
                <a:cs typeface="Times New Roman" panose="02020603050405020304" pitchFamily="18" charset="0"/>
              </a:rPr>
              <a:t> </a:t>
            </a:r>
            <a:r>
              <a:rPr lang="en-US" sz="2400" b="1" dirty="0" err="1">
                <a:latin typeface="Times New Roman" panose="02020603050405020304" pitchFamily="18" charset="0"/>
                <a:ea typeface="Verdana" pitchFamily="34" charset="0"/>
                <a:cs typeface="Times New Roman" panose="02020603050405020304" pitchFamily="18" charset="0"/>
              </a:rPr>
              <a:t>chứa</a:t>
            </a:r>
            <a:r>
              <a:rPr lang="en-US" sz="2400" b="1" dirty="0">
                <a:latin typeface="Times New Roman" panose="02020603050405020304" pitchFamily="18" charset="0"/>
                <a:ea typeface="Verdana" pitchFamily="34" charset="0"/>
                <a:cs typeface="Times New Roman" panose="02020603050405020304" pitchFamily="18" charset="0"/>
              </a:rPr>
              <a:t>: </a:t>
            </a:r>
          </a:p>
          <a:p>
            <a:pPr marL="342900" indent="-342900" algn="just">
              <a:spcBef>
                <a:spcPts val="600"/>
              </a:spcBef>
              <a:buClr>
                <a:srgbClr val="C00000"/>
              </a:buClr>
              <a:buFont typeface="Arial" panose="020B0604020202020204" pitchFamily="34" charset="0"/>
              <a:buChar char="•"/>
            </a:pPr>
            <a:r>
              <a:rPr lang="en-US" sz="2400" dirty="0">
                <a:latin typeface="Times New Roman" panose="02020603050405020304" pitchFamily="18" charset="0"/>
                <a:ea typeface="Verdana" pitchFamily="34" charset="0"/>
                <a:cs typeface="Times New Roman" panose="02020603050405020304" pitchFamily="18" charset="0"/>
              </a:rPr>
              <a:t>7.000 </a:t>
            </a:r>
            <a:r>
              <a:rPr lang="en-US" sz="2400" dirty="0" err="1">
                <a:latin typeface="Times New Roman" panose="02020603050405020304" pitchFamily="18" charset="0"/>
                <a:ea typeface="Verdana" pitchFamily="34" charset="0"/>
                <a:cs typeface="Times New Roman" panose="02020603050405020304" pitchFamily="18" charset="0"/>
              </a:rPr>
              <a:t>chất</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độc</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hoá</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học</a:t>
            </a:r>
            <a:endParaRPr lang="en-US" sz="2400" dirty="0">
              <a:latin typeface="Times New Roman" panose="02020603050405020304" pitchFamily="18" charset="0"/>
              <a:ea typeface="Verdana" pitchFamily="34" charset="0"/>
              <a:cs typeface="Times New Roman" panose="02020603050405020304" pitchFamily="18" charset="0"/>
            </a:endParaRPr>
          </a:p>
          <a:p>
            <a:pPr marL="342900" indent="-342900" algn="just">
              <a:spcBef>
                <a:spcPts val="600"/>
              </a:spcBef>
              <a:buClr>
                <a:srgbClr val="C00000"/>
              </a:buClr>
              <a:buFont typeface="Arial" panose="020B0604020202020204" pitchFamily="34" charset="0"/>
              <a:buChar char="•"/>
            </a:pPr>
            <a:r>
              <a:rPr lang="en-US" sz="2400" dirty="0">
                <a:latin typeface="Times New Roman" panose="02020603050405020304" pitchFamily="18" charset="0"/>
                <a:ea typeface="Verdana" pitchFamily="34" charset="0"/>
                <a:cs typeface="Times New Roman" panose="02020603050405020304" pitchFamily="18" charset="0"/>
              </a:rPr>
              <a:t>69 </a:t>
            </a:r>
            <a:r>
              <a:rPr lang="en-US" sz="2400" dirty="0" err="1">
                <a:latin typeface="Times New Roman" panose="02020603050405020304" pitchFamily="18" charset="0"/>
                <a:ea typeface="Verdana" pitchFamily="34" charset="0"/>
                <a:cs typeface="Times New Roman" panose="02020603050405020304" pitchFamily="18" charset="0"/>
              </a:rPr>
              <a:t>chất</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gây</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ung</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thư</a:t>
            </a:r>
            <a:endParaRPr lang="en-US" sz="2400" dirty="0">
              <a:latin typeface="Times New Roman" panose="02020603050405020304" pitchFamily="18" charset="0"/>
              <a:ea typeface="Verdana" pitchFamily="34" charset="0"/>
              <a:cs typeface="Times New Roman" panose="02020603050405020304" pitchFamily="18" charset="0"/>
            </a:endParaRPr>
          </a:p>
          <a:p>
            <a:pPr marL="342900" indent="-342900" algn="just">
              <a:spcBef>
                <a:spcPts val="600"/>
              </a:spcBef>
              <a:buClr>
                <a:srgbClr val="C00000"/>
              </a:buClr>
              <a:buFont typeface="Arial" panose="020B0604020202020204" pitchFamily="34" charset="0"/>
              <a:buChar char="•"/>
            </a:pPr>
            <a:r>
              <a:rPr lang="en-US" sz="2400" dirty="0">
                <a:latin typeface="Times New Roman" panose="02020603050405020304" pitchFamily="18" charset="0"/>
                <a:ea typeface="Verdana" pitchFamily="34" charset="0"/>
                <a:cs typeface="Times New Roman" panose="02020603050405020304" pitchFamily="18" charset="0"/>
              </a:rPr>
              <a:t>Nicotine</a:t>
            </a:r>
          </a:p>
        </p:txBody>
      </p:sp>
      <p:pic>
        <p:nvPicPr>
          <p:cNvPr id="5" name="Picture 5" descr="Sucked in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753" y="3018544"/>
            <a:ext cx="8762035" cy="326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153150" y="1310250"/>
            <a:ext cx="4572000" cy="1354217"/>
          </a:xfrm>
          <a:prstGeom prst="rect">
            <a:avLst/>
          </a:prstGeom>
        </p:spPr>
        <p:txBody>
          <a:bodyPr>
            <a:spAutoFit/>
          </a:bodyPr>
          <a:lstStyle/>
          <a:p>
            <a:pPr marL="342900" indent="-342900" algn="just">
              <a:spcBef>
                <a:spcPts val="600"/>
              </a:spcBef>
              <a:buClr>
                <a:srgbClr val="C00000"/>
              </a:buClr>
              <a:buFont typeface="Arial" panose="020B0604020202020204" pitchFamily="34" charset="0"/>
              <a:buChar char="•"/>
            </a:pPr>
            <a:r>
              <a:rPr lang="en-US" sz="2400" dirty="0" err="1">
                <a:latin typeface="Times New Roman" panose="02020603050405020304" pitchFamily="18" charset="0"/>
                <a:ea typeface="Verdana" pitchFamily="34" charset="0"/>
                <a:cs typeface="Times New Roman" panose="02020603050405020304" pitchFamily="18" charset="0"/>
              </a:rPr>
              <a:t>Hắc</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ín</a:t>
            </a:r>
            <a:r>
              <a:rPr lang="en-US" sz="2400" dirty="0">
                <a:latin typeface="Times New Roman" panose="02020603050405020304" pitchFamily="18" charset="0"/>
                <a:ea typeface="Verdana" pitchFamily="34" charset="0"/>
                <a:cs typeface="Times New Roman" panose="02020603050405020304" pitchFamily="18" charset="0"/>
              </a:rPr>
              <a:t> (Tar)</a:t>
            </a:r>
          </a:p>
          <a:p>
            <a:pPr marL="342900" indent="-342900" algn="just">
              <a:spcBef>
                <a:spcPts val="600"/>
              </a:spcBef>
              <a:buClr>
                <a:srgbClr val="C00000"/>
              </a:buClr>
              <a:buFont typeface="Arial" panose="020B0604020202020204" pitchFamily="34" charset="0"/>
              <a:buChar char="•"/>
            </a:pPr>
            <a:r>
              <a:rPr lang="en-US" sz="2400" dirty="0" err="1">
                <a:latin typeface="Times New Roman" panose="02020603050405020304" pitchFamily="18" charset="0"/>
                <a:ea typeface="Verdana" pitchFamily="34" charset="0"/>
                <a:cs typeface="Times New Roman" panose="02020603050405020304" pitchFamily="18" charset="0"/>
              </a:rPr>
              <a:t>Chất</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phụ</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gia</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Amoniắc</a:t>
            </a:r>
            <a:r>
              <a:rPr lang="en-US" sz="2400" dirty="0">
                <a:latin typeface="Times New Roman" panose="02020603050405020304" pitchFamily="18" charset="0"/>
                <a:ea typeface="Verdana" pitchFamily="34" charset="0"/>
                <a:cs typeface="Times New Roman" panose="02020603050405020304" pitchFamily="18" charset="0"/>
              </a:rPr>
              <a:t>)</a:t>
            </a:r>
          </a:p>
          <a:p>
            <a:pPr marL="342900" indent="-342900" algn="just">
              <a:spcBef>
                <a:spcPts val="600"/>
              </a:spcBef>
              <a:buClr>
                <a:srgbClr val="C00000"/>
              </a:buClr>
              <a:buFont typeface="Arial" panose="020B0604020202020204" pitchFamily="34" charset="0"/>
              <a:buChar char="•"/>
            </a:pPr>
            <a:r>
              <a:rPr lang="en-US" sz="2400" dirty="0" err="1">
                <a:latin typeface="Times New Roman" panose="02020603050405020304" pitchFamily="18" charset="0"/>
                <a:ea typeface="Verdana" pitchFamily="34" charset="0"/>
                <a:cs typeface="Times New Roman" panose="02020603050405020304" pitchFamily="18" charset="0"/>
              </a:rPr>
              <a:t>Các</a:t>
            </a:r>
            <a:r>
              <a:rPr lang="en-US" sz="2400" dirty="0">
                <a:latin typeface="Times New Roman" panose="02020603050405020304" pitchFamily="18" charset="0"/>
                <a:ea typeface="Verdana" pitchFamily="34" charset="0"/>
                <a:cs typeface="Times New Roman" panose="02020603050405020304" pitchFamily="18" charset="0"/>
              </a:rPr>
              <a:t>-bon </a:t>
            </a:r>
            <a:r>
              <a:rPr lang="en-US" sz="2400" dirty="0" err="1">
                <a:latin typeface="Times New Roman" panose="02020603050405020304" pitchFamily="18" charset="0"/>
                <a:ea typeface="Verdana" pitchFamily="34" charset="0"/>
                <a:cs typeface="Times New Roman" panose="02020603050405020304" pitchFamily="18" charset="0"/>
              </a:rPr>
              <a:t>mô</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nô-xít</a:t>
            </a:r>
            <a:r>
              <a:rPr lang="en-US" sz="2400" dirty="0">
                <a:latin typeface="Times New Roman" panose="02020603050405020304" pitchFamily="18" charset="0"/>
                <a:ea typeface="Verdana" pitchFamily="34" charset="0"/>
                <a:cs typeface="Times New Roman" panose="02020603050405020304" pitchFamily="18" charset="0"/>
              </a:rPr>
              <a:t> (CO)</a:t>
            </a:r>
          </a:p>
        </p:txBody>
      </p:sp>
      <p:pic>
        <p:nvPicPr>
          <p:cNvPr id="7" name="Graphic 2">
            <a:extLst>
              <a:ext uri="{FF2B5EF4-FFF2-40B4-BE49-F238E27FC236}">
                <a16:creationId xmlns:a16="http://schemas.microsoft.com/office/drawing/2014/main" xmlns="" id="{2A796430-2B1F-78C3-03CE-35774658AAC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21543" y="-334702"/>
            <a:ext cx="13449891" cy="1435100"/>
          </a:xfrm>
          <a:prstGeom prst="rect">
            <a:avLst/>
          </a:prstGeom>
        </p:spPr>
      </p:pic>
      <p:sp>
        <p:nvSpPr>
          <p:cNvPr id="8" name="TextBox 7"/>
          <p:cNvSpPr txBox="1"/>
          <p:nvPr/>
        </p:nvSpPr>
        <p:spPr>
          <a:xfrm>
            <a:off x="1498753" y="121238"/>
            <a:ext cx="9194494" cy="523220"/>
          </a:xfrm>
          <a:prstGeom prst="rect">
            <a:avLst/>
          </a:prstGeom>
          <a:solidFill>
            <a:srgbClr val="1C75BC"/>
          </a:solidFill>
        </p:spPr>
        <p:txBody>
          <a:bodyPr wrap="square" rtlCol="0">
            <a:spAutoFit/>
          </a:bodyPr>
          <a:lstStyle/>
          <a:p>
            <a:r>
              <a:rPr lang="vi-VN" sz="2800" b="1" dirty="0" smtClean="0">
                <a:solidFill>
                  <a:schemeClr val="bg1"/>
                </a:solidFill>
              </a:rPr>
              <a:t>CÁC CHẤT ĐỘC HẠI CÓ TRONG KHÓI THUỐC LÁ</a:t>
            </a:r>
            <a:endParaRPr lang="en-US" sz="2800" b="1" dirty="0">
              <a:solidFill>
                <a:schemeClr val="bg1"/>
              </a:solidFill>
            </a:endParaRPr>
          </a:p>
        </p:txBody>
      </p:sp>
    </p:spTree>
    <p:extLst>
      <p:ext uri="{BB962C8B-B14F-4D97-AF65-F5344CB8AC3E}">
        <p14:creationId xmlns:p14="http://schemas.microsoft.com/office/powerpoint/2010/main" val="1225722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2A796430-2B1F-78C3-03CE-35774658AAC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21543" y="-334702"/>
            <a:ext cx="13449891" cy="1435100"/>
          </a:xfrm>
          <a:prstGeom prst="rect">
            <a:avLst/>
          </a:prstGeom>
        </p:spPr>
      </p:pic>
      <p:pic>
        <p:nvPicPr>
          <p:cNvPr id="5" name="Graphic 4">
            <a:extLst>
              <a:ext uri="{FF2B5EF4-FFF2-40B4-BE49-F238E27FC236}">
                <a16:creationId xmlns:a16="http://schemas.microsoft.com/office/drawing/2014/main" xmlns="" id="{93B995D0-A3D8-2468-B493-E99C6196AFA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776498"/>
            <a:ext cx="5938838" cy="5077925"/>
          </a:xfrm>
          <a:prstGeom prst="rect">
            <a:avLst/>
          </a:prstGeom>
        </p:spPr>
      </p:pic>
      <p:pic>
        <p:nvPicPr>
          <p:cNvPr id="7" name="Graphic 6">
            <a:extLst>
              <a:ext uri="{FF2B5EF4-FFF2-40B4-BE49-F238E27FC236}">
                <a16:creationId xmlns:a16="http://schemas.microsoft.com/office/drawing/2014/main" xmlns="" id="{ABD1A143-E215-10DB-AC7C-AB365FA5CB2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91904" y="949999"/>
            <a:ext cx="3125788" cy="601756"/>
          </a:xfrm>
          <a:prstGeom prst="rect">
            <a:avLst/>
          </a:prstGeom>
        </p:spPr>
      </p:pic>
      <p:pic>
        <p:nvPicPr>
          <p:cNvPr id="9" name="Graphic 8">
            <a:extLst>
              <a:ext uri="{FF2B5EF4-FFF2-40B4-BE49-F238E27FC236}">
                <a16:creationId xmlns:a16="http://schemas.microsoft.com/office/drawing/2014/main" xmlns="" id="{9CED2958-CA6E-9E89-AA16-3FF18FE9484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457154" y="1789471"/>
            <a:ext cx="2078190" cy="2078190"/>
          </a:xfrm>
          <a:prstGeom prst="rect">
            <a:avLst/>
          </a:prstGeom>
        </p:spPr>
      </p:pic>
      <p:pic>
        <p:nvPicPr>
          <p:cNvPr id="11" name="Graphic 10">
            <a:extLst>
              <a:ext uri="{FF2B5EF4-FFF2-40B4-BE49-F238E27FC236}">
                <a16:creationId xmlns:a16="http://schemas.microsoft.com/office/drawing/2014/main" xmlns="" id="{409E9783-FB51-68C7-ACF0-6E67A3B70C8A}"/>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265553" y="3418736"/>
            <a:ext cx="2442847" cy="2435687"/>
          </a:xfrm>
          <a:prstGeom prst="rect">
            <a:avLst/>
          </a:prstGeom>
        </p:spPr>
      </p:pic>
      <p:pic>
        <p:nvPicPr>
          <p:cNvPr id="8" name="Graphic 7">
            <a:extLst>
              <a:ext uri="{FF2B5EF4-FFF2-40B4-BE49-F238E27FC236}">
                <a16:creationId xmlns:a16="http://schemas.microsoft.com/office/drawing/2014/main" xmlns="" id="{E7D10DFD-5AAD-92A6-D464-AFD758E69D55}"/>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 y="5976465"/>
            <a:ext cx="12203459" cy="727807"/>
          </a:xfrm>
          <a:prstGeom prst="rect">
            <a:avLst/>
          </a:prstGeom>
        </p:spPr>
      </p:pic>
      <p:sp>
        <p:nvSpPr>
          <p:cNvPr id="2" name="TextBox 1"/>
          <p:cNvSpPr txBox="1"/>
          <p:nvPr/>
        </p:nvSpPr>
        <p:spPr>
          <a:xfrm>
            <a:off x="2476982" y="122116"/>
            <a:ext cx="9194494" cy="523220"/>
          </a:xfrm>
          <a:prstGeom prst="rect">
            <a:avLst/>
          </a:prstGeom>
          <a:solidFill>
            <a:srgbClr val="1C75BC"/>
          </a:solidFill>
        </p:spPr>
        <p:txBody>
          <a:bodyPr wrap="square" rtlCol="0">
            <a:spAutoFit/>
          </a:bodyPr>
          <a:lstStyle/>
          <a:p>
            <a:r>
              <a:rPr lang="vi-VN" sz="2800" b="1" dirty="0" smtClean="0">
                <a:solidFill>
                  <a:schemeClr val="bg1"/>
                </a:solidFill>
              </a:rPr>
              <a:t>BỆNH GÂY RA DO SỬ DỤNG THUỐC LÁ</a:t>
            </a:r>
            <a:endParaRPr lang="en-US" sz="2800" b="1" dirty="0">
              <a:solidFill>
                <a:schemeClr val="bg1"/>
              </a:solidFill>
            </a:endParaRPr>
          </a:p>
        </p:txBody>
      </p:sp>
    </p:spTree>
    <p:extLst>
      <p:ext uri="{BB962C8B-B14F-4D97-AF65-F5344CB8AC3E}">
        <p14:creationId xmlns:p14="http://schemas.microsoft.com/office/powerpoint/2010/main" val="127834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13" presetClass="entr" presetSubtype="3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plus(out)">
                                      <p:cBhvr>
                                        <p:cTn id="16" dur="1100"/>
                                        <p:tgtEl>
                                          <p:spTgt spid="9"/>
                                        </p:tgtEl>
                                      </p:cBhvr>
                                    </p:animEffect>
                                  </p:childTnLst>
                                </p:cTn>
                              </p:par>
                              <p:par>
                                <p:cTn id="17" presetID="26" presetClass="emph" presetSubtype="0" fill="hold" nodeType="withEffect">
                                  <p:stCondLst>
                                    <p:cond delay="800"/>
                                  </p:stCondLst>
                                  <p:childTnLst>
                                    <p:animEffect transition="out" filter="fade">
                                      <p:cBhvr>
                                        <p:cTn id="18" dur="500" tmFilter="0, 0; .2, .5; .8, .5; 1, 0"/>
                                        <p:tgtEl>
                                          <p:spTgt spid="9"/>
                                        </p:tgtEl>
                                      </p:cBhvr>
                                    </p:animEffect>
                                    <p:animScale>
                                      <p:cBhvr>
                                        <p:cTn id="19" dur="250" autoRev="1" fill="hold"/>
                                        <p:tgtEl>
                                          <p:spTgt spid="9"/>
                                        </p:tgtEl>
                                      </p:cBhvr>
                                      <p:by x="105000" y="105000"/>
                                    </p:animScale>
                                  </p:childTnLst>
                                </p:cTn>
                              </p:par>
                            </p:childTnLst>
                          </p:cTn>
                        </p:par>
                        <p:par>
                          <p:cTn id="20" fill="hold">
                            <p:stCondLst>
                              <p:cond delay="1800"/>
                            </p:stCondLst>
                            <p:childTnLst>
                              <p:par>
                                <p:cTn id="21" presetID="13" presetClass="entr" presetSubtype="32"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plus(out)">
                                      <p:cBhvr>
                                        <p:cTn id="23" dur="1100"/>
                                        <p:tgtEl>
                                          <p:spTgt spid="11"/>
                                        </p:tgtEl>
                                      </p:cBhvr>
                                    </p:animEffect>
                                  </p:childTnLst>
                                </p:cTn>
                              </p:par>
                              <p:par>
                                <p:cTn id="24" presetID="26" presetClass="emph" presetSubtype="0" fill="hold" nodeType="withEffect">
                                  <p:stCondLst>
                                    <p:cond delay="900"/>
                                  </p:stCondLst>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1" presetClass="entr" presetSubtype="1"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heel(1)">
                                      <p:cBhvr>
                                        <p:cTn id="29"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50705070-DBF4-16E1-E447-5DE8705E889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783925" y="352266"/>
            <a:ext cx="4624150" cy="438308"/>
          </a:xfrm>
          <a:prstGeom prst="rect">
            <a:avLst/>
          </a:prstGeom>
        </p:spPr>
      </p:pic>
      <p:pic>
        <p:nvPicPr>
          <p:cNvPr id="7" name="Graphic 6">
            <a:extLst>
              <a:ext uri="{FF2B5EF4-FFF2-40B4-BE49-F238E27FC236}">
                <a16:creationId xmlns:a16="http://schemas.microsoft.com/office/drawing/2014/main" xmlns="" id="{4A694B2C-9D33-DE7E-7749-7025A3A3B89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054864" y="910121"/>
            <a:ext cx="5864678" cy="4105275"/>
          </a:xfrm>
          <a:prstGeom prst="rect">
            <a:avLst/>
          </a:prstGeom>
        </p:spPr>
      </p:pic>
      <p:pic>
        <p:nvPicPr>
          <p:cNvPr id="9" name="Graphic 8">
            <a:extLst>
              <a:ext uri="{FF2B5EF4-FFF2-40B4-BE49-F238E27FC236}">
                <a16:creationId xmlns:a16="http://schemas.microsoft.com/office/drawing/2014/main" xmlns="" id="{31DE7D99-DFD2-8ED7-2F9B-C58F96D805D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509962" y="4012890"/>
            <a:ext cx="2815004" cy="647700"/>
          </a:xfrm>
          <a:prstGeom prst="rect">
            <a:avLst/>
          </a:prstGeom>
        </p:spPr>
      </p:pic>
      <p:sp>
        <p:nvSpPr>
          <p:cNvPr id="13" name="TextBox 12">
            <a:extLst>
              <a:ext uri="{FF2B5EF4-FFF2-40B4-BE49-F238E27FC236}">
                <a16:creationId xmlns:a16="http://schemas.microsoft.com/office/drawing/2014/main" xmlns="" id="{1DE45F00-7AD7-76F5-478E-8949BD995EE4}"/>
              </a:ext>
            </a:extLst>
          </p:cNvPr>
          <p:cNvSpPr txBox="1"/>
          <p:nvPr/>
        </p:nvSpPr>
        <p:spPr>
          <a:xfrm>
            <a:off x="847725" y="1104875"/>
            <a:ext cx="3704071" cy="2526525"/>
          </a:xfrm>
          <a:prstGeom prst="rect">
            <a:avLst/>
          </a:prstGeom>
          <a:noFill/>
        </p:spPr>
        <p:txBody>
          <a:bodyPr wrap="square" rtlCol="0">
            <a:spAutoFit/>
          </a:bodyPr>
          <a:lstStyle/>
          <a:p>
            <a:pPr>
              <a:lnSpc>
                <a:spcPct val="150000"/>
              </a:lnSpc>
              <a:spcBef>
                <a:spcPct val="50000"/>
              </a:spcBef>
            </a:pPr>
            <a:r>
              <a:rPr lang="en-US" b="1" dirty="0" err="1">
                <a:solidFill>
                  <a:srgbClr val="0070C0"/>
                </a:solidFill>
                <a:latin typeface="Oxy Helveltica" panose="02040403050506020204" pitchFamily="18" charset="0"/>
                <a:cs typeface="Times New Roman" panose="02020603050405020304" pitchFamily="18" charset="0"/>
              </a:rPr>
              <a:t>Hút</a:t>
            </a:r>
            <a:r>
              <a:rPr lang="en-US" b="1" dirty="0">
                <a:solidFill>
                  <a:srgbClr val="0070C0"/>
                </a:solidFill>
                <a:latin typeface="Oxy Helveltica" panose="02040403050506020204" pitchFamily="18" charset="0"/>
                <a:cs typeface="Times New Roman" panose="02020603050405020304" pitchFamily="18" charset="0"/>
              </a:rPr>
              <a:t> </a:t>
            </a:r>
            <a:r>
              <a:rPr lang="en-US" b="1" dirty="0" err="1">
                <a:solidFill>
                  <a:srgbClr val="0070C0"/>
                </a:solidFill>
                <a:latin typeface="Oxy Helveltica" panose="02040403050506020204" pitchFamily="18" charset="0"/>
                <a:cs typeface="Times New Roman" panose="02020603050405020304" pitchFamily="18" charset="0"/>
              </a:rPr>
              <a:t>thuốc</a:t>
            </a:r>
            <a:r>
              <a:rPr lang="en-US" b="1" dirty="0">
                <a:solidFill>
                  <a:srgbClr val="0070C0"/>
                </a:solidFill>
                <a:latin typeface="Oxy Helveltica" panose="02040403050506020204" pitchFamily="18" charset="0"/>
                <a:cs typeface="Times New Roman" panose="02020603050405020304" pitchFamily="18" charset="0"/>
              </a:rPr>
              <a:t> </a:t>
            </a:r>
            <a:r>
              <a:rPr lang="en-US" b="1" dirty="0" err="1">
                <a:solidFill>
                  <a:srgbClr val="0070C0"/>
                </a:solidFill>
                <a:latin typeface="Oxy Helveltica" panose="02040403050506020204" pitchFamily="18" charset="0"/>
                <a:cs typeface="Times New Roman" panose="02020603050405020304" pitchFamily="18" charset="0"/>
              </a:rPr>
              <a:t>thụ</a:t>
            </a:r>
            <a:r>
              <a:rPr lang="en-US" b="1" dirty="0">
                <a:solidFill>
                  <a:srgbClr val="0070C0"/>
                </a:solidFill>
                <a:latin typeface="Oxy Helveltica" panose="02040403050506020204" pitchFamily="18" charset="0"/>
                <a:cs typeface="Times New Roman" panose="02020603050405020304" pitchFamily="18" charset="0"/>
              </a:rPr>
              <a:t> </a:t>
            </a:r>
            <a:r>
              <a:rPr lang="en-US" b="1" dirty="0" err="1">
                <a:solidFill>
                  <a:srgbClr val="0070C0"/>
                </a:solidFill>
                <a:latin typeface="Oxy Helveltica" panose="02040403050506020204" pitchFamily="18" charset="0"/>
                <a:cs typeface="Times New Roman" panose="02020603050405020304" pitchFamily="18" charset="0"/>
              </a:rPr>
              <a:t>động</a:t>
            </a:r>
            <a:r>
              <a:rPr lang="en-US" b="1" dirty="0">
                <a:solidFill>
                  <a:srgbClr val="0070C0"/>
                </a:solidFill>
                <a:latin typeface="Oxy Helveltica" panose="02040403050506020204" pitchFamily="18" charset="0"/>
                <a:cs typeface="Times New Roman" panose="02020603050405020304" pitchFamily="18" charset="0"/>
              </a:rPr>
              <a:t>: </a:t>
            </a:r>
          </a:p>
          <a:p>
            <a:pPr algn="just">
              <a:lnSpc>
                <a:spcPct val="150000"/>
              </a:lnSpc>
            </a:pPr>
            <a:r>
              <a:rPr lang="en-US" dirty="0" err="1">
                <a:latin typeface="Oxy Helveltica" panose="02040403050506020204" pitchFamily="18" charset="0"/>
                <a:cs typeface="Times New Roman" panose="02020603050405020304" pitchFamily="18" charset="0"/>
              </a:rPr>
              <a:t>Là</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hít</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phải</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khói</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thuốc</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trong</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môi</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trường</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không</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khí</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trong</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đó</a:t>
            </a:r>
            <a:r>
              <a:rPr lang="en-US" dirty="0">
                <a:latin typeface="Oxy Helveltica" panose="02040403050506020204" pitchFamily="18" charset="0"/>
                <a:cs typeface="Times New Roman" panose="02020603050405020304" pitchFamily="18" charset="0"/>
              </a:rPr>
              <a:t> bao </a:t>
            </a:r>
            <a:r>
              <a:rPr lang="en-US" dirty="0" err="1">
                <a:latin typeface="Oxy Helveltica" panose="02040403050506020204" pitchFamily="18" charset="0"/>
                <a:cs typeface="Times New Roman" panose="02020603050405020304" pitchFamily="18" charset="0"/>
              </a:rPr>
              <a:t>gồm</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khói</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thuốc</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từ</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đầu</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điếu</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thuốc</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đang</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cháy</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và</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khói</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thuốc</a:t>
            </a:r>
            <a:r>
              <a:rPr lang="en-US" dirty="0">
                <a:latin typeface="Oxy Helveltica" panose="02040403050506020204" pitchFamily="18" charset="0"/>
                <a:cs typeface="Times New Roman" panose="02020603050405020304" pitchFamily="18" charset="0"/>
              </a:rPr>
              <a:t> do </a:t>
            </a:r>
            <a:r>
              <a:rPr lang="en-US" dirty="0" err="1">
                <a:latin typeface="Oxy Helveltica" panose="02040403050506020204" pitchFamily="18" charset="0"/>
                <a:cs typeface="Times New Roman" panose="02020603050405020304" pitchFamily="18" charset="0"/>
              </a:rPr>
              <a:t>người</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hút</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thuốc</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thở</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ra.</a:t>
            </a:r>
            <a:endParaRPr lang="en-US" dirty="0">
              <a:latin typeface="Oxy Helveltica" panose="0204040305050602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xmlns="" id="{AF258EC4-7CC1-C755-B6C7-77345899AB0D}"/>
              </a:ext>
            </a:extLst>
          </p:cNvPr>
          <p:cNvGrpSpPr/>
          <p:nvPr/>
        </p:nvGrpSpPr>
        <p:grpSpPr>
          <a:xfrm>
            <a:off x="847725" y="3856870"/>
            <a:ext cx="3704071" cy="1608102"/>
            <a:chOff x="847725" y="4075945"/>
            <a:chExt cx="3704071" cy="1608102"/>
          </a:xfrm>
        </p:grpSpPr>
        <p:sp>
          <p:nvSpPr>
            <p:cNvPr id="10" name="Freeform: Shape 9">
              <a:extLst>
                <a:ext uri="{FF2B5EF4-FFF2-40B4-BE49-F238E27FC236}">
                  <a16:creationId xmlns:a16="http://schemas.microsoft.com/office/drawing/2014/main" xmlns="" id="{89CFE449-9BC3-E638-10EE-8DD96AF103D6}"/>
                </a:ext>
              </a:extLst>
            </p:cNvPr>
            <p:cNvSpPr/>
            <p:nvPr/>
          </p:nvSpPr>
          <p:spPr>
            <a:xfrm>
              <a:off x="847725" y="4075945"/>
              <a:ext cx="3704071" cy="1608102"/>
            </a:xfrm>
            <a:custGeom>
              <a:avLst/>
              <a:gdLst>
                <a:gd name="connsiteX0" fmla="*/ 0 w 3704071"/>
                <a:gd name="connsiteY0" fmla="*/ 0 h 1608102"/>
                <a:gd name="connsiteX1" fmla="*/ 3704072 w 3704071"/>
                <a:gd name="connsiteY1" fmla="*/ 0 h 1608102"/>
                <a:gd name="connsiteX2" fmla="*/ 3704072 w 3704071"/>
                <a:gd name="connsiteY2" fmla="*/ 1608103 h 1608102"/>
                <a:gd name="connsiteX3" fmla="*/ 0 w 3704071"/>
                <a:gd name="connsiteY3" fmla="*/ 1608103 h 1608102"/>
              </a:gdLst>
              <a:ahLst/>
              <a:cxnLst>
                <a:cxn ang="0">
                  <a:pos x="connsiteX0" y="connsiteY0"/>
                </a:cxn>
                <a:cxn ang="0">
                  <a:pos x="connsiteX1" y="connsiteY1"/>
                </a:cxn>
                <a:cxn ang="0">
                  <a:pos x="connsiteX2" y="connsiteY2"/>
                </a:cxn>
                <a:cxn ang="0">
                  <a:pos x="connsiteX3" y="connsiteY3"/>
                </a:cxn>
              </a:cxnLst>
              <a:rect l="l" t="t" r="r" b="b"/>
              <a:pathLst>
                <a:path w="3704071" h="1608102">
                  <a:moveTo>
                    <a:pt x="0" y="0"/>
                  </a:moveTo>
                  <a:lnTo>
                    <a:pt x="3704072" y="0"/>
                  </a:lnTo>
                  <a:lnTo>
                    <a:pt x="3704072" y="1608103"/>
                  </a:lnTo>
                  <a:lnTo>
                    <a:pt x="0" y="1608103"/>
                  </a:lnTo>
                  <a:close/>
                </a:path>
              </a:pathLst>
            </a:custGeom>
            <a:solidFill>
              <a:srgbClr val="1C75BC"/>
            </a:solidFill>
            <a:ln w="16541" cap="flat">
              <a:noFill/>
              <a:prstDash val="solid"/>
              <a:miter/>
            </a:ln>
          </p:spPr>
          <p:txBody>
            <a:bodyPr rtlCol="0" anchor="ctr"/>
            <a:lstStyle/>
            <a:p>
              <a:pPr algn="just"/>
              <a:endParaRPr lang="en-GB"/>
            </a:p>
          </p:txBody>
        </p:sp>
        <p:sp>
          <p:nvSpPr>
            <p:cNvPr id="14" name="TextBox 13">
              <a:extLst>
                <a:ext uri="{FF2B5EF4-FFF2-40B4-BE49-F238E27FC236}">
                  <a16:creationId xmlns:a16="http://schemas.microsoft.com/office/drawing/2014/main" xmlns="" id="{42297010-91A5-A6FE-17BE-95DC65F5658C}"/>
                </a:ext>
              </a:extLst>
            </p:cNvPr>
            <p:cNvSpPr txBox="1"/>
            <p:nvPr/>
          </p:nvSpPr>
          <p:spPr>
            <a:xfrm>
              <a:off x="1177853" y="4279500"/>
              <a:ext cx="3032198" cy="1200329"/>
            </a:xfrm>
            <a:prstGeom prst="rect">
              <a:avLst/>
            </a:prstGeom>
            <a:noFill/>
          </p:spPr>
          <p:txBody>
            <a:bodyPr wrap="square" rtlCol="0">
              <a:spAutoFit/>
            </a:bodyPr>
            <a:lstStyle/>
            <a:p>
              <a:pPr algn="dist"/>
              <a:r>
                <a:rPr lang="vi-VN" b="1" dirty="0" err="1">
                  <a:solidFill>
                    <a:schemeClr val="bg1"/>
                  </a:solidFill>
                </a:rPr>
                <a:t>Khói</a:t>
              </a:r>
              <a:r>
                <a:rPr lang="vi-VN" b="1" dirty="0">
                  <a:solidFill>
                    <a:schemeClr val="bg1"/>
                  </a:solidFill>
                </a:rPr>
                <a:t> </a:t>
              </a:r>
              <a:r>
                <a:rPr lang="vi-VN" b="1" dirty="0" err="1">
                  <a:solidFill>
                    <a:schemeClr val="bg1"/>
                  </a:solidFill>
                </a:rPr>
                <a:t>toả</a:t>
              </a:r>
              <a:r>
                <a:rPr lang="vi-VN" b="1" dirty="0">
                  <a:solidFill>
                    <a:schemeClr val="bg1"/>
                  </a:solidFill>
                </a:rPr>
                <a:t> ra </a:t>
              </a:r>
              <a:r>
                <a:rPr lang="vi-VN" b="1" dirty="0" err="1">
                  <a:solidFill>
                    <a:schemeClr val="bg1"/>
                  </a:solidFill>
                </a:rPr>
                <a:t>từ</a:t>
              </a:r>
              <a:r>
                <a:rPr lang="vi-VN" b="1" dirty="0">
                  <a:solidFill>
                    <a:schemeClr val="bg1"/>
                  </a:solidFill>
                </a:rPr>
                <a:t> </a:t>
              </a:r>
              <a:r>
                <a:rPr lang="vi-VN" b="1" dirty="0" err="1">
                  <a:solidFill>
                    <a:schemeClr val="bg1"/>
                  </a:solidFill>
                </a:rPr>
                <a:t>đầu</a:t>
              </a:r>
              <a:r>
                <a:rPr lang="vi-VN" b="1" dirty="0">
                  <a:solidFill>
                    <a:schemeClr val="bg1"/>
                  </a:solidFill>
                </a:rPr>
                <a:t> </a:t>
              </a:r>
              <a:r>
                <a:rPr lang="vi-VN" b="1" dirty="0" err="1">
                  <a:solidFill>
                    <a:schemeClr val="bg1"/>
                  </a:solidFill>
                </a:rPr>
                <a:t>điếu</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chứa</a:t>
              </a:r>
              <a:r>
                <a:rPr lang="vi-VN" b="1" dirty="0">
                  <a:solidFill>
                    <a:schemeClr val="bg1"/>
                  </a:solidFill>
                </a:rPr>
                <a:t> </a:t>
              </a:r>
              <a:r>
                <a:rPr lang="vi-VN" b="1" dirty="0" err="1">
                  <a:solidFill>
                    <a:schemeClr val="bg1"/>
                  </a:solidFill>
                </a:rPr>
                <a:t>nhiều</a:t>
              </a:r>
              <a:r>
                <a:rPr lang="vi-VN" b="1" dirty="0">
                  <a:solidFill>
                    <a:schemeClr val="bg1"/>
                  </a:solidFill>
                </a:rPr>
                <a:t> </a:t>
              </a:r>
              <a:r>
                <a:rPr lang="vi-VN" b="1" dirty="0" err="1">
                  <a:solidFill>
                    <a:schemeClr val="bg1"/>
                  </a:solidFill>
                </a:rPr>
                <a:t>chất</a:t>
              </a:r>
              <a:r>
                <a:rPr lang="vi-VN" b="1" dirty="0">
                  <a:solidFill>
                    <a:schemeClr val="bg1"/>
                  </a:solidFill>
                </a:rPr>
                <a:t> </a:t>
              </a:r>
              <a:r>
                <a:rPr lang="vi-VN" b="1" dirty="0" err="1">
                  <a:solidFill>
                    <a:schemeClr val="bg1"/>
                  </a:solidFill>
                </a:rPr>
                <a:t>độc</a:t>
              </a:r>
              <a:r>
                <a:rPr lang="vi-VN" b="1" dirty="0">
                  <a:solidFill>
                    <a:schemeClr val="bg1"/>
                  </a:solidFill>
                </a:rPr>
                <a:t> cao </a:t>
              </a:r>
              <a:r>
                <a:rPr lang="vi-VN" b="1" dirty="0" err="1">
                  <a:solidFill>
                    <a:schemeClr val="bg1"/>
                  </a:solidFill>
                </a:rPr>
                <a:t>gấp</a:t>
              </a:r>
              <a:r>
                <a:rPr lang="vi-VN" b="1" dirty="0">
                  <a:solidFill>
                    <a:schemeClr val="bg1"/>
                  </a:solidFill>
                </a:rPr>
                <a:t> 21 </a:t>
              </a:r>
              <a:r>
                <a:rPr lang="vi-VN" b="1" dirty="0" err="1">
                  <a:solidFill>
                    <a:schemeClr val="bg1"/>
                  </a:solidFill>
                </a:rPr>
                <a:t>lần</a:t>
              </a:r>
              <a:r>
                <a:rPr lang="vi-VN" b="1" dirty="0">
                  <a:solidFill>
                    <a:schemeClr val="bg1"/>
                  </a:solidFill>
                </a:rPr>
                <a:t> so </a:t>
              </a:r>
              <a:r>
                <a:rPr lang="vi-VN" b="1" dirty="0" err="1">
                  <a:solidFill>
                    <a:schemeClr val="bg1"/>
                  </a:solidFill>
                </a:rPr>
                <a:t>với</a:t>
              </a:r>
              <a:r>
                <a:rPr lang="vi-VN" b="1" dirty="0">
                  <a:solidFill>
                    <a:schemeClr val="bg1"/>
                  </a:solidFill>
                </a:rPr>
                <a:t> </a:t>
              </a:r>
              <a:r>
                <a:rPr lang="vi-VN" b="1" dirty="0" err="1">
                  <a:solidFill>
                    <a:schemeClr val="bg1"/>
                  </a:solidFill>
                </a:rPr>
                <a:t>khói</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thở</a:t>
              </a:r>
              <a:r>
                <a:rPr lang="vi-VN" b="1" dirty="0">
                  <a:solidFill>
                    <a:schemeClr val="bg1"/>
                  </a:solidFill>
                </a:rPr>
                <a:t> ra. (WHO)</a:t>
              </a:r>
            </a:p>
          </p:txBody>
        </p:sp>
      </p:grpSp>
      <p:pic>
        <p:nvPicPr>
          <p:cNvPr id="15" name="Graphic 14">
            <a:extLst>
              <a:ext uri="{FF2B5EF4-FFF2-40B4-BE49-F238E27FC236}">
                <a16:creationId xmlns:a16="http://schemas.microsoft.com/office/drawing/2014/main" xmlns="" id="{3C47F98A-8553-4EFE-32B3-CF5200D0A0B6}"/>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364905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anim calcmode="lin" valueType="num">
                                      <p:cBhvr>
                                        <p:cTn id="8" dur="700" fill="hold"/>
                                        <p:tgtEl>
                                          <p:spTgt spid="3"/>
                                        </p:tgtEl>
                                        <p:attrNameLst>
                                          <p:attrName>ppt_x</p:attrName>
                                        </p:attrNameLst>
                                      </p:cBhvr>
                                      <p:tavLst>
                                        <p:tav tm="0">
                                          <p:val>
                                            <p:strVal val="#ppt_x"/>
                                          </p:val>
                                        </p:tav>
                                        <p:tav tm="100000">
                                          <p:val>
                                            <p:strVal val="#ppt_x"/>
                                          </p:val>
                                        </p:tav>
                                      </p:tavLst>
                                    </p:anim>
                                    <p:anim calcmode="lin" valueType="num">
                                      <p:cBhvr>
                                        <p:cTn id="9" dur="7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800"/>
                                        <p:tgtEl>
                                          <p:spTgt spid="13"/>
                                        </p:tgtEl>
                                      </p:cBhvr>
                                    </p:animEffect>
                                    <p:anim calcmode="lin" valueType="num">
                                      <p:cBhvr>
                                        <p:cTn id="15" dur="800" fill="hold"/>
                                        <p:tgtEl>
                                          <p:spTgt spid="13"/>
                                        </p:tgtEl>
                                        <p:attrNameLst>
                                          <p:attrName>ppt_x</p:attrName>
                                        </p:attrNameLst>
                                      </p:cBhvr>
                                      <p:tavLst>
                                        <p:tav tm="0">
                                          <p:val>
                                            <p:strVal val="#ppt_x"/>
                                          </p:val>
                                        </p:tav>
                                        <p:tav tm="100000">
                                          <p:val>
                                            <p:strVal val="#ppt_x"/>
                                          </p:val>
                                        </p:tav>
                                      </p:tavLst>
                                    </p:anim>
                                    <p:anim calcmode="lin" valueType="num">
                                      <p:cBhvr>
                                        <p:cTn id="16" dur="800" fill="hold"/>
                                        <p:tgtEl>
                                          <p:spTgt spid="13"/>
                                        </p:tgtEl>
                                        <p:attrNameLst>
                                          <p:attrName>ppt_y</p:attrName>
                                        </p:attrNameLst>
                                      </p:cBhvr>
                                      <p:tavLst>
                                        <p:tav tm="0">
                                          <p:val>
                                            <p:strVal val="#ppt_y+.1"/>
                                          </p:val>
                                        </p:tav>
                                        <p:tav tm="100000">
                                          <p:val>
                                            <p:strVal val="#ppt_y"/>
                                          </p:val>
                                        </p:tav>
                                      </p:tavLst>
                                    </p:anim>
                                  </p:childTnLst>
                                </p:cTn>
                              </p:par>
                              <p:par>
                                <p:cTn id="17" presetID="21" presetClass="entr" presetSubtype="1" fill="hold" nodeType="withEffect">
                                  <p:stCondLst>
                                    <p:cond delay="30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8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right)">
                                      <p:cBhvr>
                                        <p:cTn id="24" dur="500"/>
                                        <p:tgtEl>
                                          <p:spTgt spid="9"/>
                                        </p:tgtEl>
                                      </p:cBhvr>
                                    </p:animEffect>
                                  </p:childTnLst>
                                </p:cTn>
                              </p:par>
                              <p:par>
                                <p:cTn id="25" presetID="22" presetClass="entr" presetSubtype="2" fill="hold" nodeType="withEffect">
                                  <p:stCondLst>
                                    <p:cond delay="300"/>
                                  </p:stCondLst>
                                  <p:childTnLst>
                                    <p:set>
                                      <p:cBhvr>
                                        <p:cTn id="26" dur="1" fill="hold">
                                          <p:stCondLst>
                                            <p:cond delay="0"/>
                                          </p:stCondLst>
                                        </p:cTn>
                                        <p:tgtEl>
                                          <p:spTgt spid="2"/>
                                        </p:tgtEl>
                                        <p:attrNameLst>
                                          <p:attrName>style.visibility</p:attrName>
                                        </p:attrNameLst>
                                      </p:cBhvr>
                                      <p:to>
                                        <p:strVal val="visible"/>
                                      </p:to>
                                    </p:set>
                                    <p:animEffect transition="in" filter="wipe(right)">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5731" y="87392"/>
            <a:ext cx="9194494" cy="523220"/>
          </a:xfrm>
          <a:prstGeom prst="rect">
            <a:avLst/>
          </a:prstGeom>
          <a:solidFill>
            <a:srgbClr val="1C75BC"/>
          </a:solidFill>
        </p:spPr>
        <p:txBody>
          <a:bodyPr wrap="square" rtlCol="0">
            <a:spAutoFit/>
          </a:bodyPr>
          <a:lstStyle/>
          <a:p>
            <a:pPr algn="ctr"/>
            <a:r>
              <a:rPr lang="vi-VN" sz="2800" b="1" dirty="0">
                <a:solidFill>
                  <a:schemeClr val="bg1"/>
                </a:solidFill>
              </a:rPr>
              <a:t>BỆNH GÂY RA DO HÚT THUỐC THỤ ĐỘNG</a:t>
            </a:r>
            <a:endParaRPr lang="en-US" sz="2800" b="1" dirty="0">
              <a:solidFill>
                <a:schemeClr val="bg1"/>
              </a:solidFill>
            </a:endParaRPr>
          </a:p>
        </p:txBody>
      </p:sp>
      <p:pic>
        <p:nvPicPr>
          <p:cNvPr id="3" name="Graphic 4">
            <a:extLst>
              <a:ext uri="{FF2B5EF4-FFF2-40B4-BE49-F238E27FC236}">
                <a16:creationId xmlns:a16="http://schemas.microsoft.com/office/drawing/2014/main" xmlns="" id="{697BCFCC-7224-0B2F-9733-E0181687C3F4}"/>
              </a:ext>
            </a:extLst>
          </p:cNvPr>
          <p:cNvPicPr>
            <a:picLocks noChangeAspect="1"/>
          </p:cNvPicPr>
          <p:nvPr/>
        </p:nvPicPr>
        <p:blipFill>
          <a:blip r:embed="rId2">
            <a:extLst>
              <a:ext uri="{96DAC541-7B7A-43D3-8B79-37D633B846F1}">
                <asvg:svgBlip xmlns:asvg="http://schemas.microsoft.com/office/drawing/2016/SVG/main" xmlns="" r:embed="rId6"/>
              </a:ext>
            </a:extLst>
          </a:blip>
          <a:stretch>
            <a:fillRect/>
          </a:stretch>
        </p:blipFill>
        <p:spPr>
          <a:xfrm>
            <a:off x="426232" y="1053295"/>
            <a:ext cx="5236809" cy="3699179"/>
          </a:xfrm>
          <a:prstGeom prst="rect">
            <a:avLst/>
          </a:prstGeom>
        </p:spPr>
      </p:pic>
      <p:pic>
        <p:nvPicPr>
          <p:cNvPr id="4" name="Graphic 8">
            <a:extLst>
              <a:ext uri="{FF2B5EF4-FFF2-40B4-BE49-F238E27FC236}">
                <a16:creationId xmlns:a16="http://schemas.microsoft.com/office/drawing/2014/main" xmlns="" id="{9EEC8EF7-DACB-055B-3032-33AACE8B4416}"/>
              </a:ext>
            </a:extLst>
          </p:cNvPr>
          <p:cNvPicPr>
            <a:picLocks noChangeAspect="1"/>
          </p:cNvPicPr>
          <p:nvPr/>
        </p:nvPicPr>
        <p:blipFill>
          <a:blip r:embed="rId7">
            <a:extLst>
              <a:ext uri="{96DAC541-7B7A-43D3-8B79-37D633B846F1}">
                <asvg:svgBlip xmlns:asvg="http://schemas.microsoft.com/office/drawing/2016/SVG/main" xmlns="" r:embed="rId10"/>
              </a:ext>
            </a:extLst>
          </a:blip>
          <a:stretch>
            <a:fillRect/>
          </a:stretch>
        </p:blipFill>
        <p:spPr>
          <a:xfrm>
            <a:off x="2927884" y="891251"/>
            <a:ext cx="3739140" cy="4930815"/>
          </a:xfrm>
          <a:prstGeom prst="rect">
            <a:avLst/>
          </a:prstGeom>
        </p:spPr>
      </p:pic>
      <p:sp>
        <p:nvSpPr>
          <p:cNvPr id="5" name="Content Placeholder 2"/>
          <p:cNvSpPr txBox="1">
            <a:spLocks/>
          </p:cNvSpPr>
          <p:nvPr/>
        </p:nvSpPr>
        <p:spPr>
          <a:xfrm>
            <a:off x="369762" y="4864187"/>
            <a:ext cx="6135216" cy="10465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4000"/>
              </a:lnSpc>
              <a:buNone/>
            </a:pPr>
            <a:r>
              <a:rPr lang="en-US" sz="2000" dirty="0" err="1" smtClean="0">
                <a:latin typeface="Times New Roman" panose="02020603050405020304" pitchFamily="18" charset="0"/>
                <a:cs typeface="Times New Roman" panose="02020603050405020304" pitchFamily="18" charset="0"/>
              </a:rPr>
              <a:t>Người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hút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thuốc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nhưng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hít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phải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khói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thuốc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người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khác</a:t>
            </a: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cũng có nguy cơ mắc các bệnh như người hút thuốc lá</a:t>
            </a:r>
          </a:p>
          <a:p>
            <a:pPr algn="just">
              <a:lnSpc>
                <a:spcPct val="114000"/>
              </a:lnSpc>
            </a:pPr>
            <a:endParaRPr lang="en-US" sz="1600" dirty="0"/>
          </a:p>
        </p:txBody>
      </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48049" y="1041720"/>
            <a:ext cx="5006975" cy="4930775"/>
          </a:xfrm>
          <a:prstGeom prst="rect">
            <a:avLst/>
          </a:prstGeom>
        </p:spPr>
      </p:pic>
      <p:pic>
        <p:nvPicPr>
          <p:cNvPr id="7" name="Graphic 11">
            <a:extLst>
              <a:ext uri="{FF2B5EF4-FFF2-40B4-BE49-F238E27FC236}">
                <a16:creationId xmlns:a16="http://schemas.microsoft.com/office/drawing/2014/main" xmlns="" id="{F1B0601B-66A4-8D3A-54F2-7BFDEEC29C52}"/>
              </a:ext>
            </a:extLst>
          </p:cNvPr>
          <p:cNvPicPr>
            <a:picLocks noChangeAspect="1"/>
          </p:cNvPicPr>
          <p:nvPr/>
        </p:nvPicPr>
        <p:blipFill>
          <a:blip r:embed="rId12">
            <a:extLst>
              <a:ext uri="{96DAC541-7B7A-43D3-8B79-37D633B846F1}">
                <asvg:svgBlip xmlns:asvg="http://schemas.microsoft.com/office/drawing/2016/SVG/main" xmlns="" r:embed="rId22"/>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229771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4.16667E-7 -1.85185E-6 L 0.35169 0.01968 " pathEditMode="relative" rAng="0" ptsTypes="AA">
                                      <p:cBhvr>
                                        <p:cTn id="13" dur="1600" fill="hold"/>
                                        <p:tgtEl>
                                          <p:spTgt spid="4"/>
                                        </p:tgtEl>
                                        <p:attrNameLst>
                                          <p:attrName>ppt_x</p:attrName>
                                          <p:attrName>ppt_y</p:attrName>
                                        </p:attrNameLst>
                                      </p:cBhvr>
                                      <p:rCtr x="17578" y="972"/>
                                    </p:animMotion>
                                  </p:childTnLst>
                                </p:cTn>
                              </p:par>
                              <p:par>
                                <p:cTn id="14" presetID="53"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600" fill="hold"/>
                                        <p:tgtEl>
                                          <p:spTgt spid="4"/>
                                        </p:tgtEl>
                                        <p:attrNameLst>
                                          <p:attrName>ppt_w</p:attrName>
                                        </p:attrNameLst>
                                      </p:cBhvr>
                                      <p:tavLst>
                                        <p:tav tm="0">
                                          <p:val>
                                            <p:fltVal val="0"/>
                                          </p:val>
                                        </p:tav>
                                        <p:tav tm="100000">
                                          <p:val>
                                            <p:strVal val="#ppt_w"/>
                                          </p:val>
                                        </p:tav>
                                      </p:tavLst>
                                    </p:anim>
                                    <p:anim calcmode="lin" valueType="num">
                                      <p:cBhvr>
                                        <p:cTn id="17" dur="1600" fill="hold"/>
                                        <p:tgtEl>
                                          <p:spTgt spid="4"/>
                                        </p:tgtEl>
                                        <p:attrNameLst>
                                          <p:attrName>ppt_h</p:attrName>
                                        </p:attrNameLst>
                                      </p:cBhvr>
                                      <p:tavLst>
                                        <p:tav tm="0">
                                          <p:val>
                                            <p:fltVal val="0"/>
                                          </p:val>
                                        </p:tav>
                                        <p:tav tm="100000">
                                          <p:val>
                                            <p:strVal val="#ppt_h"/>
                                          </p:val>
                                        </p:tav>
                                      </p:tavLst>
                                    </p:anim>
                                    <p:animEffect transition="in" filter="fade">
                                      <p:cBhvr>
                                        <p:cTn id="18" dur="16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56EB9F16-820B-AAC9-4E29-14F7874FBEA0}"/>
              </a:ext>
            </a:extLst>
          </p:cNvPr>
          <p:cNvGrpSpPr/>
          <p:nvPr/>
        </p:nvGrpSpPr>
        <p:grpSpPr>
          <a:xfrm>
            <a:off x="621579" y="480893"/>
            <a:ext cx="7615098" cy="646331"/>
            <a:chOff x="598430" y="570691"/>
            <a:chExt cx="7615098" cy="646331"/>
          </a:xfrm>
        </p:grpSpPr>
        <p:sp>
          <p:nvSpPr>
            <p:cNvPr id="3" name="Freeform: Shape 2">
              <a:extLst>
                <a:ext uri="{FF2B5EF4-FFF2-40B4-BE49-F238E27FC236}">
                  <a16:creationId xmlns:a16="http://schemas.microsoft.com/office/drawing/2014/main" xmlns="" id="{6B909DB9-2CE8-8F3D-B909-F8E3167FD5CB}"/>
                </a:ext>
              </a:extLst>
            </p:cNvPr>
            <p:cNvSpPr/>
            <p:nvPr/>
          </p:nvSpPr>
          <p:spPr>
            <a:xfrm>
              <a:off x="728810" y="1177544"/>
              <a:ext cx="101599" cy="16933"/>
            </a:xfrm>
            <a:custGeom>
              <a:avLst/>
              <a:gdLst>
                <a:gd name="connsiteX0" fmla="*/ 0 w 101599"/>
                <a:gd name="connsiteY0" fmla="*/ 0 h 16933"/>
                <a:gd name="connsiteX1" fmla="*/ 101600 w 101599"/>
                <a:gd name="connsiteY1" fmla="*/ 0 h 16933"/>
              </a:gdLst>
              <a:ahLst/>
              <a:cxnLst>
                <a:cxn ang="0">
                  <a:pos x="connsiteX0" y="connsiteY0"/>
                </a:cxn>
                <a:cxn ang="0">
                  <a:pos x="connsiteX1" y="connsiteY1"/>
                </a:cxn>
              </a:cxnLst>
              <a:rect l="l" t="t" r="r" b="b"/>
              <a:pathLst>
                <a:path w="101599" h="16933">
                  <a:moveTo>
                    <a:pt x="0" y="0"/>
                  </a:moveTo>
                  <a:lnTo>
                    <a:pt x="101600" y="0"/>
                  </a:lnTo>
                </a:path>
              </a:pathLst>
            </a:custGeom>
            <a:ln w="16923" cap="flat">
              <a:solidFill>
                <a:srgbClr val="1C75BC"/>
              </a:solid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xmlns="" id="{18CEAE6E-3BA1-FA0C-1176-DBE968AC2A01}"/>
                </a:ext>
              </a:extLst>
            </p:cNvPr>
            <p:cNvSpPr/>
            <p:nvPr/>
          </p:nvSpPr>
          <p:spPr>
            <a:xfrm>
              <a:off x="847005" y="1177544"/>
              <a:ext cx="3660817" cy="16933"/>
            </a:xfrm>
            <a:custGeom>
              <a:avLst/>
              <a:gdLst>
                <a:gd name="connsiteX0" fmla="*/ 0 w 3660817"/>
                <a:gd name="connsiteY0" fmla="*/ 0 h 16933"/>
                <a:gd name="connsiteX1" fmla="*/ 3660817 w 3660817"/>
                <a:gd name="connsiteY1" fmla="*/ 0 h 16933"/>
              </a:gdLst>
              <a:ahLst/>
              <a:cxnLst>
                <a:cxn ang="0">
                  <a:pos x="connsiteX0" y="connsiteY0"/>
                </a:cxn>
                <a:cxn ang="0">
                  <a:pos x="connsiteX1" y="connsiteY1"/>
                </a:cxn>
              </a:cxnLst>
              <a:rect l="l" t="t" r="r" b="b"/>
              <a:pathLst>
                <a:path w="3660817" h="16933">
                  <a:moveTo>
                    <a:pt x="0" y="0"/>
                  </a:moveTo>
                  <a:lnTo>
                    <a:pt x="3660817" y="0"/>
                  </a:lnTo>
                </a:path>
              </a:pathLst>
            </a:custGeom>
            <a:ln w="16923" cap="flat">
              <a:solidFill>
                <a:srgbClr val="1C75BC"/>
              </a:solidFill>
              <a:custDash>
                <a:ds d="882000" sp="73500"/>
              </a:custDash>
              <a:miter/>
            </a:ln>
          </p:spPr>
          <p:txBody>
            <a:bodyPr rtlCol="0" anchor="ctr"/>
            <a:lstStyle/>
            <a:p>
              <a:endParaRPr lang="en-GB"/>
            </a:p>
          </p:txBody>
        </p:sp>
        <p:sp>
          <p:nvSpPr>
            <p:cNvPr id="5" name="Freeform: Shape 4">
              <a:extLst>
                <a:ext uri="{FF2B5EF4-FFF2-40B4-BE49-F238E27FC236}">
                  <a16:creationId xmlns:a16="http://schemas.microsoft.com/office/drawing/2014/main" xmlns="" id="{80A34492-4C99-3774-0546-C85C8676BC6C}"/>
                </a:ext>
              </a:extLst>
            </p:cNvPr>
            <p:cNvSpPr/>
            <p:nvPr/>
          </p:nvSpPr>
          <p:spPr>
            <a:xfrm>
              <a:off x="4516119" y="1177544"/>
              <a:ext cx="101599" cy="16933"/>
            </a:xfrm>
            <a:custGeom>
              <a:avLst/>
              <a:gdLst>
                <a:gd name="connsiteX0" fmla="*/ 0 w 101599"/>
                <a:gd name="connsiteY0" fmla="*/ 0 h 16933"/>
                <a:gd name="connsiteX1" fmla="*/ 101600 w 101599"/>
                <a:gd name="connsiteY1" fmla="*/ 0 h 16933"/>
              </a:gdLst>
              <a:ahLst/>
              <a:cxnLst>
                <a:cxn ang="0">
                  <a:pos x="connsiteX0" y="connsiteY0"/>
                </a:cxn>
                <a:cxn ang="0">
                  <a:pos x="connsiteX1" y="connsiteY1"/>
                </a:cxn>
              </a:cxnLst>
              <a:rect l="l" t="t" r="r" b="b"/>
              <a:pathLst>
                <a:path w="101599" h="16933">
                  <a:moveTo>
                    <a:pt x="0" y="0"/>
                  </a:moveTo>
                  <a:lnTo>
                    <a:pt x="101600" y="0"/>
                  </a:lnTo>
                </a:path>
              </a:pathLst>
            </a:custGeom>
            <a:ln w="16923" cap="flat">
              <a:solidFill>
                <a:srgbClr val="1C75BC"/>
              </a:solidFill>
              <a:prstDash val="solid"/>
              <a:miter/>
            </a:ln>
          </p:spPr>
          <p:txBody>
            <a:bodyPr rtlCol="0" anchor="ctr"/>
            <a:lstStyle/>
            <a:p>
              <a:endParaRPr lang="en-GB"/>
            </a:p>
          </p:txBody>
        </p:sp>
        <p:sp>
          <p:nvSpPr>
            <p:cNvPr id="13" name="TextBox 12">
              <a:extLst>
                <a:ext uri="{FF2B5EF4-FFF2-40B4-BE49-F238E27FC236}">
                  <a16:creationId xmlns:a16="http://schemas.microsoft.com/office/drawing/2014/main" xmlns="" id="{0181936E-B26F-F0CA-0B7A-EB5AC3352023}"/>
                </a:ext>
              </a:extLst>
            </p:cNvPr>
            <p:cNvSpPr txBox="1"/>
            <p:nvPr/>
          </p:nvSpPr>
          <p:spPr>
            <a:xfrm>
              <a:off x="598430" y="570691"/>
              <a:ext cx="7615098" cy="646331"/>
            </a:xfrm>
            <a:prstGeom prst="rect">
              <a:avLst/>
            </a:prstGeom>
            <a:noFill/>
          </p:spPr>
          <p:txBody>
            <a:bodyPr wrap="none" rtlCol="0">
              <a:spAutoFit/>
            </a:bodyPr>
            <a:lstStyle/>
            <a:p>
              <a:pPr algn="l"/>
              <a:r>
                <a:rPr lang="vi-VN" sz="3600" b="1" spc="0" baseline="0" dirty="0" smtClean="0">
                  <a:ln/>
                  <a:solidFill>
                    <a:srgbClr val="1C75BC"/>
                  </a:solidFill>
                  <a:latin typeface="Montserrat"/>
                  <a:sym typeface="Montserrat"/>
                  <a:rtl val="0"/>
                </a:rPr>
                <a:t>2.2. TÁC</a:t>
              </a:r>
              <a:r>
                <a:rPr lang="vi-VN" sz="3600" b="1" spc="0" dirty="0" smtClean="0">
                  <a:ln/>
                  <a:solidFill>
                    <a:srgbClr val="1C75BC"/>
                  </a:solidFill>
                  <a:latin typeface="Montserrat"/>
                  <a:sym typeface="Montserrat"/>
                  <a:rtl val="0"/>
                </a:rPr>
                <a:t> HẠI CỦA</a:t>
              </a:r>
              <a:r>
                <a:rPr lang="en-GB" sz="3600" b="1" spc="0" baseline="0" dirty="0" smtClean="0">
                  <a:ln/>
                  <a:solidFill>
                    <a:srgbClr val="1C75BC"/>
                  </a:solidFill>
                  <a:latin typeface="Montserrat"/>
                  <a:sym typeface="Montserrat"/>
                  <a:rtl val="0"/>
                </a:rPr>
                <a:t> THUỐ</a:t>
              </a:r>
              <a:r>
                <a:rPr lang="vi-VN" sz="3600" b="1" spc="0" baseline="0" dirty="0" smtClean="0">
                  <a:ln/>
                  <a:solidFill>
                    <a:srgbClr val="1C75BC"/>
                  </a:solidFill>
                  <a:latin typeface="Montserrat"/>
                  <a:sym typeface="Montserrat"/>
                  <a:rtl val="0"/>
                </a:rPr>
                <a:t>C</a:t>
              </a:r>
              <a:r>
                <a:rPr lang="vi-VN" sz="3600" b="1" spc="0" dirty="0" smtClean="0">
                  <a:ln/>
                  <a:solidFill>
                    <a:srgbClr val="1C75BC"/>
                  </a:solidFill>
                  <a:latin typeface="Montserrat"/>
                  <a:sym typeface="Montserrat"/>
                  <a:rtl val="0"/>
                </a:rPr>
                <a:t> LÁ MỚI</a:t>
              </a:r>
              <a:endParaRPr lang="en-GB" sz="3600" b="1" spc="0" baseline="0" dirty="0">
                <a:ln/>
                <a:solidFill>
                  <a:srgbClr val="1C75BC"/>
                </a:solidFill>
                <a:latin typeface="Montserrat"/>
                <a:sym typeface="Montserrat"/>
                <a:rtl val="0"/>
              </a:endParaRPr>
            </a:p>
          </p:txBody>
        </p:sp>
      </p:grpSp>
      <p:grpSp>
        <p:nvGrpSpPr>
          <p:cNvPr id="165" name="Group 164">
            <a:extLst>
              <a:ext uri="{FF2B5EF4-FFF2-40B4-BE49-F238E27FC236}">
                <a16:creationId xmlns:a16="http://schemas.microsoft.com/office/drawing/2014/main" xmlns="" id="{0B8FB946-A899-902B-AB85-229D06E3E681}"/>
              </a:ext>
            </a:extLst>
          </p:cNvPr>
          <p:cNvGrpSpPr/>
          <p:nvPr/>
        </p:nvGrpSpPr>
        <p:grpSpPr>
          <a:xfrm>
            <a:off x="5858737" y="1758259"/>
            <a:ext cx="6111589" cy="3267964"/>
            <a:chOff x="5802342" y="1968024"/>
            <a:chExt cx="5680596" cy="2686423"/>
          </a:xfrm>
        </p:grpSpPr>
        <p:sp>
          <p:nvSpPr>
            <p:cNvPr id="18" name="Rectangle: Rounded Corners 17">
              <a:extLst>
                <a:ext uri="{FF2B5EF4-FFF2-40B4-BE49-F238E27FC236}">
                  <a16:creationId xmlns:a16="http://schemas.microsoft.com/office/drawing/2014/main" xmlns="" id="{1104FEE2-A9B7-3AD4-CBFD-1D1481F54247}"/>
                </a:ext>
              </a:extLst>
            </p:cNvPr>
            <p:cNvSpPr/>
            <p:nvPr/>
          </p:nvSpPr>
          <p:spPr>
            <a:xfrm>
              <a:off x="5802342" y="1968024"/>
              <a:ext cx="5680596" cy="2470712"/>
            </a:xfrm>
            <a:prstGeom prst="roundRect">
              <a:avLst>
                <a:gd name="adj" fmla="val 8957"/>
              </a:avLst>
            </a:prstGeom>
            <a:solidFill>
              <a:srgbClr val="1C75BC"/>
            </a:solidFill>
            <a:ln w="17601" cap="flat">
              <a:noFill/>
              <a:prstDash val="solid"/>
              <a:miter/>
            </a:ln>
          </p:spPr>
          <p:txBody>
            <a:bodyPr rtlCol="0" anchor="ctr"/>
            <a:lstStyle/>
            <a:p>
              <a:endParaRPr lang="en-GB"/>
            </a:p>
          </p:txBody>
        </p:sp>
        <p:sp>
          <p:nvSpPr>
            <p:cNvPr id="21" name="TextBox 20">
              <a:extLst>
                <a:ext uri="{FF2B5EF4-FFF2-40B4-BE49-F238E27FC236}">
                  <a16:creationId xmlns:a16="http://schemas.microsoft.com/office/drawing/2014/main" xmlns="" id="{105CF2BE-8E70-44EF-3429-A2BCFB6FC620}"/>
                </a:ext>
              </a:extLst>
            </p:cNvPr>
            <p:cNvSpPr txBox="1"/>
            <p:nvPr/>
          </p:nvSpPr>
          <p:spPr>
            <a:xfrm>
              <a:off x="6022873" y="2010641"/>
              <a:ext cx="5310738" cy="2483757"/>
            </a:xfrm>
            <a:prstGeom prst="rect">
              <a:avLst/>
            </a:prstGeom>
            <a:noFill/>
          </p:spPr>
          <p:txBody>
            <a:bodyPr wrap="square" rtlCol="0">
              <a:spAutoFit/>
            </a:bodyPr>
            <a:lstStyle/>
            <a:p>
              <a:pPr algn="just"/>
              <a:r>
                <a:rPr lang="vi-VN" sz="2220" spc="0" baseline="0" dirty="0">
                  <a:ln/>
                  <a:solidFill>
                    <a:srgbClr val="FFFFFF"/>
                  </a:solidFill>
                  <a:latin typeface="Oxy Helveltica"/>
                  <a:sym typeface="Oxy Helveltica"/>
                  <a:rtl val="0"/>
                </a:rPr>
                <a:t>“Tất cả các loại thuốc lá đều độc hại bao gồm cả thuốc lá điện tử và thuốc lá nung nóng” và “không có bằng chứng nào chứng minh rằng thuốc lá điện tử, thuốc lá nung nóng ít gây hại hơn các sản phẩm thuốc lá thông thường</a:t>
              </a:r>
              <a:r>
                <a:rPr lang="vi-VN" sz="2220" spc="0" baseline="0" dirty="0" smtClean="0">
                  <a:ln/>
                  <a:solidFill>
                    <a:srgbClr val="FFFFFF"/>
                  </a:solidFill>
                  <a:latin typeface="Oxy Helveltica"/>
                  <a:sym typeface="Oxy Helveltica"/>
                  <a:rtl val="0"/>
                </a:rPr>
                <a:t>”</a:t>
              </a:r>
            </a:p>
            <a:p>
              <a:pPr algn="r"/>
              <a:r>
                <a:rPr lang="vi-VN" sz="2000" i="1" dirty="0" smtClean="0">
                  <a:ln/>
                  <a:solidFill>
                    <a:srgbClr val="FFFFFF"/>
                  </a:solidFill>
                  <a:latin typeface="Oxy Helveltica"/>
                  <a:sym typeface="Oxy Helveltica"/>
                  <a:rtl val="0"/>
                </a:rPr>
                <a:t>(Tổ chức Y tế thế giới, 2019)</a:t>
              </a:r>
              <a:endParaRPr lang="vi-VN" sz="2000" i="1" spc="0" baseline="0" dirty="0">
                <a:ln/>
                <a:solidFill>
                  <a:srgbClr val="FFFFFF"/>
                </a:solidFill>
                <a:latin typeface="Oxy Helveltica"/>
                <a:sym typeface="Oxy Helveltica"/>
                <a:rtl val="0"/>
              </a:endParaRPr>
            </a:p>
          </p:txBody>
        </p:sp>
        <p:sp>
          <p:nvSpPr>
            <p:cNvPr id="160" name="Freeform: Shape 159">
              <a:extLst>
                <a:ext uri="{FF2B5EF4-FFF2-40B4-BE49-F238E27FC236}">
                  <a16:creationId xmlns:a16="http://schemas.microsoft.com/office/drawing/2014/main" xmlns="" id="{739249F3-453D-FB89-A66F-BFB010F0DB5B}"/>
                </a:ext>
              </a:extLst>
            </p:cNvPr>
            <p:cNvSpPr/>
            <p:nvPr/>
          </p:nvSpPr>
          <p:spPr>
            <a:xfrm>
              <a:off x="10317696" y="4006903"/>
              <a:ext cx="932464" cy="647544"/>
            </a:xfrm>
            <a:custGeom>
              <a:avLst/>
              <a:gdLst>
                <a:gd name="connsiteX0" fmla="*/ -355 w 932464"/>
                <a:gd name="connsiteY0" fmla="*/ -93 h 647544"/>
                <a:gd name="connsiteX1" fmla="*/ 412664 w 932464"/>
                <a:gd name="connsiteY1" fmla="*/ -93 h 647544"/>
                <a:gd name="connsiteX2" fmla="*/ 412664 w 932464"/>
                <a:gd name="connsiteY2" fmla="*/ 278307 h 647544"/>
                <a:gd name="connsiteX3" fmla="*/ 316281 w 932464"/>
                <a:gd name="connsiteY3" fmla="*/ 537148 h 647544"/>
                <a:gd name="connsiteX4" fmla="*/ 3169 w 932464"/>
                <a:gd name="connsiteY4" fmla="*/ 647451 h 647544"/>
                <a:gd name="connsiteX5" fmla="*/ 3169 w 932464"/>
                <a:gd name="connsiteY5" fmla="*/ 521819 h 647544"/>
                <a:gd name="connsiteX6" fmla="*/ 174261 w 932464"/>
                <a:gd name="connsiteY6" fmla="*/ 443409 h 647544"/>
                <a:gd name="connsiteX7" fmla="*/ 219722 w 932464"/>
                <a:gd name="connsiteY7" fmla="*/ 277778 h 647544"/>
                <a:gd name="connsiteX8" fmla="*/ -355 w 932464"/>
                <a:gd name="connsiteY8" fmla="*/ 277778 h 647544"/>
                <a:gd name="connsiteX9" fmla="*/ 518209 w 932464"/>
                <a:gd name="connsiteY9" fmla="*/ -93 h 647544"/>
                <a:gd name="connsiteX10" fmla="*/ 932109 w 932464"/>
                <a:gd name="connsiteY10" fmla="*/ -93 h 647544"/>
                <a:gd name="connsiteX11" fmla="*/ 932109 w 932464"/>
                <a:gd name="connsiteY11" fmla="*/ 278307 h 647544"/>
                <a:gd name="connsiteX12" fmla="*/ 835727 w 932464"/>
                <a:gd name="connsiteY12" fmla="*/ 537148 h 647544"/>
                <a:gd name="connsiteX13" fmla="*/ 522614 w 932464"/>
                <a:gd name="connsiteY13" fmla="*/ 647451 h 647544"/>
                <a:gd name="connsiteX14" fmla="*/ 522614 w 932464"/>
                <a:gd name="connsiteY14" fmla="*/ 521819 h 647544"/>
                <a:gd name="connsiteX15" fmla="*/ 693706 w 932464"/>
                <a:gd name="connsiteY15" fmla="*/ 443409 h 647544"/>
                <a:gd name="connsiteX16" fmla="*/ 739343 w 932464"/>
                <a:gd name="connsiteY16" fmla="*/ 277778 h 647544"/>
                <a:gd name="connsiteX17" fmla="*/ 519090 w 932464"/>
                <a:gd name="connsiteY17" fmla="*/ 277778 h 64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2464" h="647544">
                  <a:moveTo>
                    <a:pt x="-355" y="-93"/>
                  </a:moveTo>
                  <a:lnTo>
                    <a:pt x="412664" y="-93"/>
                  </a:lnTo>
                  <a:lnTo>
                    <a:pt x="412664" y="278307"/>
                  </a:lnTo>
                  <a:cubicBezTo>
                    <a:pt x="412664" y="385438"/>
                    <a:pt x="380542" y="471724"/>
                    <a:pt x="316281" y="537148"/>
                  </a:cubicBezTo>
                  <a:cubicBezTo>
                    <a:pt x="243561" y="610572"/>
                    <a:pt x="139197" y="647328"/>
                    <a:pt x="3169" y="647451"/>
                  </a:cubicBezTo>
                  <a:lnTo>
                    <a:pt x="3169" y="521819"/>
                  </a:lnTo>
                  <a:cubicBezTo>
                    <a:pt x="79641" y="521819"/>
                    <a:pt x="136677" y="495688"/>
                    <a:pt x="174261" y="443409"/>
                  </a:cubicBezTo>
                  <a:cubicBezTo>
                    <a:pt x="206436" y="394336"/>
                    <a:pt x="222347" y="336401"/>
                    <a:pt x="219722" y="277778"/>
                  </a:cubicBezTo>
                  <a:lnTo>
                    <a:pt x="-355" y="277778"/>
                  </a:lnTo>
                  <a:close/>
                  <a:moveTo>
                    <a:pt x="518209" y="-93"/>
                  </a:moveTo>
                  <a:lnTo>
                    <a:pt x="932109" y="-93"/>
                  </a:lnTo>
                  <a:lnTo>
                    <a:pt x="932109" y="278307"/>
                  </a:lnTo>
                  <a:cubicBezTo>
                    <a:pt x="932109" y="385438"/>
                    <a:pt x="899987" y="471724"/>
                    <a:pt x="835727" y="537148"/>
                  </a:cubicBezTo>
                  <a:cubicBezTo>
                    <a:pt x="763008" y="610572"/>
                    <a:pt x="658642" y="647328"/>
                    <a:pt x="522614" y="647451"/>
                  </a:cubicBezTo>
                  <a:lnTo>
                    <a:pt x="522614" y="521819"/>
                  </a:lnTo>
                  <a:cubicBezTo>
                    <a:pt x="599086" y="521819"/>
                    <a:pt x="656122" y="495688"/>
                    <a:pt x="693706" y="443409"/>
                  </a:cubicBezTo>
                  <a:cubicBezTo>
                    <a:pt x="725934" y="394354"/>
                    <a:pt x="741899" y="336418"/>
                    <a:pt x="739343" y="277778"/>
                  </a:cubicBezTo>
                  <a:lnTo>
                    <a:pt x="519090" y="277778"/>
                  </a:lnTo>
                  <a:close/>
                </a:path>
              </a:pathLst>
            </a:custGeom>
            <a:solidFill>
              <a:srgbClr val="FFFFFF"/>
            </a:solidFill>
            <a:ln w="17601" cap="flat">
              <a:noFill/>
              <a:prstDash val="solid"/>
              <a:miter/>
            </a:ln>
          </p:spPr>
          <p:txBody>
            <a:bodyPr rtlCol="0" anchor="ctr"/>
            <a:lstStyle/>
            <a:p>
              <a:endParaRPr lang="en-GB"/>
            </a:p>
          </p:txBody>
        </p:sp>
      </p:grpSp>
      <p:grpSp>
        <p:nvGrpSpPr>
          <p:cNvPr id="19" name="Group 18">
            <a:extLst>
              <a:ext uri="{FF2B5EF4-FFF2-40B4-BE49-F238E27FC236}">
                <a16:creationId xmlns:a16="http://schemas.microsoft.com/office/drawing/2014/main" xmlns="" id="{B0F8BB0F-FCD9-5C2C-09C4-DD606EA71385}"/>
              </a:ext>
            </a:extLst>
          </p:cNvPr>
          <p:cNvGrpSpPr/>
          <p:nvPr/>
        </p:nvGrpSpPr>
        <p:grpSpPr>
          <a:xfrm>
            <a:off x="728810" y="1758259"/>
            <a:ext cx="4710128" cy="2962554"/>
            <a:chOff x="728810" y="1758259"/>
            <a:chExt cx="4710128" cy="2962554"/>
          </a:xfrm>
        </p:grpSpPr>
        <p:pic>
          <p:nvPicPr>
            <p:cNvPr id="17" name="Picture 16">
              <a:extLst>
                <a:ext uri="{FF2B5EF4-FFF2-40B4-BE49-F238E27FC236}">
                  <a16:creationId xmlns:a16="http://schemas.microsoft.com/office/drawing/2014/main" xmlns="" id="{B05B950E-42F9-7A68-5F6E-8E3117946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810" y="1758259"/>
              <a:ext cx="4710128" cy="2962554"/>
            </a:xfrm>
            <a:prstGeom prst="rect">
              <a:avLst/>
            </a:prstGeom>
          </p:spPr>
        </p:pic>
        <p:pic>
          <p:nvPicPr>
            <p:cNvPr id="23" name="Graphic 22">
              <a:extLst>
                <a:ext uri="{FF2B5EF4-FFF2-40B4-BE49-F238E27FC236}">
                  <a16:creationId xmlns:a16="http://schemas.microsoft.com/office/drawing/2014/main" xmlns="" id="{80CC78A1-EB95-35C2-1A94-5A659DED58C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729676" y="1972990"/>
              <a:ext cx="2523867" cy="2523867"/>
            </a:xfrm>
            <a:prstGeom prst="rect">
              <a:avLst/>
            </a:prstGeom>
          </p:spPr>
        </p:pic>
      </p:grpSp>
      <p:pic>
        <p:nvPicPr>
          <p:cNvPr id="26" name="Graphic 11">
            <a:extLst>
              <a:ext uri="{FF2B5EF4-FFF2-40B4-BE49-F238E27FC236}">
                <a16:creationId xmlns:a16="http://schemas.microsoft.com/office/drawing/2014/main" xmlns="" id="{F1B0601B-66A4-8D3A-54F2-7BFDEEC29C52}"/>
              </a:ext>
            </a:extLst>
          </p:cNvPr>
          <p:cNvPicPr>
            <a:picLocks noChangeAspect="1"/>
          </p:cNvPicPr>
          <p:nvPr/>
        </p:nvPicPr>
        <p:blipFill>
          <a:blip r:embed="rId5">
            <a:extLst>
              <a:ext uri="{96DAC541-7B7A-43D3-8B79-37D633B846F1}">
                <asvg:svgBlip xmlns:asvg="http://schemas.microsoft.com/office/drawing/2016/SVG/main" xmlns="" r:embed="rId22"/>
              </a:ext>
            </a:extLst>
          </a:blip>
          <a:stretch>
            <a:fillRect/>
          </a:stretch>
        </p:blipFill>
        <p:spPr>
          <a:xfrm>
            <a:off x="0" y="5837569"/>
            <a:ext cx="12203459" cy="727807"/>
          </a:xfrm>
          <a:prstGeom prst="rect">
            <a:avLst/>
          </a:prstGeom>
        </p:spPr>
      </p:pic>
    </p:spTree>
    <p:extLst>
      <p:ext uri="{BB962C8B-B14F-4D97-AF65-F5344CB8AC3E}">
        <p14:creationId xmlns:p14="http://schemas.microsoft.com/office/powerpoint/2010/main" val="164420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53" presetClass="entr" presetSubtype="16" fill="hold" nodeType="withEffect">
                                  <p:stCondLst>
                                    <p:cond delay="800"/>
                                  </p:stCondLst>
                                  <p:childTnLst>
                                    <p:set>
                                      <p:cBhvr>
                                        <p:cTn id="17" dur="1" fill="hold">
                                          <p:stCondLst>
                                            <p:cond delay="0"/>
                                          </p:stCondLst>
                                        </p:cTn>
                                        <p:tgtEl>
                                          <p:spTgt spid="165"/>
                                        </p:tgtEl>
                                        <p:attrNameLst>
                                          <p:attrName>style.visibility</p:attrName>
                                        </p:attrNameLst>
                                      </p:cBhvr>
                                      <p:to>
                                        <p:strVal val="visible"/>
                                      </p:to>
                                    </p:set>
                                    <p:anim calcmode="lin" valueType="num">
                                      <p:cBhvr>
                                        <p:cTn id="18" dur="500" fill="hold"/>
                                        <p:tgtEl>
                                          <p:spTgt spid="165"/>
                                        </p:tgtEl>
                                        <p:attrNameLst>
                                          <p:attrName>ppt_w</p:attrName>
                                        </p:attrNameLst>
                                      </p:cBhvr>
                                      <p:tavLst>
                                        <p:tav tm="0">
                                          <p:val>
                                            <p:fltVal val="0"/>
                                          </p:val>
                                        </p:tav>
                                        <p:tav tm="100000">
                                          <p:val>
                                            <p:strVal val="#ppt_w"/>
                                          </p:val>
                                        </p:tav>
                                      </p:tavLst>
                                    </p:anim>
                                    <p:anim calcmode="lin" valueType="num">
                                      <p:cBhvr>
                                        <p:cTn id="19" dur="500" fill="hold"/>
                                        <p:tgtEl>
                                          <p:spTgt spid="165"/>
                                        </p:tgtEl>
                                        <p:attrNameLst>
                                          <p:attrName>ppt_h</p:attrName>
                                        </p:attrNameLst>
                                      </p:cBhvr>
                                      <p:tavLst>
                                        <p:tav tm="0">
                                          <p:val>
                                            <p:fltVal val="0"/>
                                          </p:val>
                                        </p:tav>
                                        <p:tav tm="100000">
                                          <p:val>
                                            <p:strVal val="#ppt_h"/>
                                          </p:val>
                                        </p:tav>
                                      </p:tavLst>
                                    </p:anim>
                                    <p:animEffect transition="in" filter="fade">
                                      <p:cBhvr>
                                        <p:cTn id="20"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xmlns="" id="{410C05A3-155D-578E-CAE3-AF7C2ADA8E99}"/>
              </a:ext>
            </a:extLst>
          </p:cNvPr>
          <p:cNvPicPr>
            <a:picLocks noChangeAspect="1"/>
          </p:cNvPicPr>
          <p:nvPr/>
        </p:nvPicPr>
        <p:blipFill>
          <a:blip r:embed="rId3"/>
          <a:stretch>
            <a:fillRect/>
          </a:stretch>
        </p:blipFill>
        <p:spPr>
          <a:xfrm>
            <a:off x="426564" y="4555096"/>
            <a:ext cx="1839870" cy="1214823"/>
          </a:xfrm>
          <a:prstGeom prst="rect">
            <a:avLst/>
          </a:prstGeom>
        </p:spPr>
      </p:pic>
      <p:pic>
        <p:nvPicPr>
          <p:cNvPr id="51" name="Picture 50">
            <a:extLst>
              <a:ext uri="{FF2B5EF4-FFF2-40B4-BE49-F238E27FC236}">
                <a16:creationId xmlns:a16="http://schemas.microsoft.com/office/drawing/2014/main" xmlns="" id="{DCFB6F0E-F5EB-7659-16A9-61138624624B}"/>
              </a:ext>
            </a:extLst>
          </p:cNvPr>
          <p:cNvPicPr>
            <a:picLocks noChangeAspect="1"/>
          </p:cNvPicPr>
          <p:nvPr/>
        </p:nvPicPr>
        <p:blipFill>
          <a:blip r:embed="rId4"/>
          <a:stretch>
            <a:fillRect/>
          </a:stretch>
        </p:blipFill>
        <p:spPr>
          <a:xfrm>
            <a:off x="10246858" y="3944743"/>
            <a:ext cx="1372544" cy="1889114"/>
          </a:xfrm>
          <a:prstGeom prst="rect">
            <a:avLst/>
          </a:prstGeom>
        </p:spPr>
      </p:pic>
      <p:pic>
        <p:nvPicPr>
          <p:cNvPr id="47" name="Picture 46">
            <a:extLst>
              <a:ext uri="{FF2B5EF4-FFF2-40B4-BE49-F238E27FC236}">
                <a16:creationId xmlns:a16="http://schemas.microsoft.com/office/drawing/2014/main" xmlns="" id="{5559DC07-3889-269E-67C2-C842CBA3B6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22813" y="1975692"/>
            <a:ext cx="1220635" cy="1627513"/>
          </a:xfrm>
          <a:prstGeom prst="rect">
            <a:avLst/>
          </a:prstGeom>
        </p:spPr>
      </p:pic>
      <p:sp>
        <p:nvSpPr>
          <p:cNvPr id="2" name="TextBox 1">
            <a:extLst>
              <a:ext uri="{FF2B5EF4-FFF2-40B4-BE49-F238E27FC236}">
                <a16:creationId xmlns:a16="http://schemas.microsoft.com/office/drawing/2014/main" xmlns="" id="{DCDFD972-6B06-F570-0B67-6713D32D8647}"/>
              </a:ext>
            </a:extLst>
          </p:cNvPr>
          <p:cNvSpPr txBox="1"/>
          <p:nvPr/>
        </p:nvSpPr>
        <p:spPr>
          <a:xfrm>
            <a:off x="1202545" y="435712"/>
            <a:ext cx="9786910" cy="914994"/>
          </a:xfrm>
          <a:prstGeom prst="rect">
            <a:avLst/>
          </a:prstGeom>
          <a:noFill/>
        </p:spPr>
        <p:txBody>
          <a:bodyPr wrap="square" rtlCol="0">
            <a:spAutoFit/>
          </a:bodyPr>
          <a:lstStyle/>
          <a:p>
            <a:pPr algn="ctr"/>
            <a:r>
              <a:rPr lang="en-US" sz="2673" b="1" spc="0" baseline="0" dirty="0">
                <a:ln/>
                <a:solidFill>
                  <a:srgbClr val="1C75BC"/>
                </a:solidFill>
                <a:latin typeface="Montserrat"/>
                <a:sym typeface="Montserrat"/>
                <a:rtl val="0"/>
              </a:rPr>
              <a:t>THÀNH</a:t>
            </a:r>
            <a:r>
              <a:rPr lang="en-US" sz="2673" b="1" spc="0" dirty="0">
                <a:ln/>
                <a:solidFill>
                  <a:srgbClr val="1C75BC"/>
                </a:solidFill>
                <a:latin typeface="Montserrat"/>
                <a:sym typeface="Montserrat"/>
                <a:rtl val="0"/>
              </a:rPr>
              <a:t> PHẦN DUNG DỊCH ĐIỆN TỬ</a:t>
            </a:r>
          </a:p>
          <a:p>
            <a:pPr algn="ctr"/>
            <a:r>
              <a:rPr lang="en-US" sz="2673" b="1" spc="0" dirty="0">
                <a:ln/>
                <a:solidFill>
                  <a:srgbClr val="1C75BC"/>
                </a:solidFill>
                <a:latin typeface="Montserrat"/>
                <a:sym typeface="Montserrat"/>
                <a:rtl val="0"/>
              </a:rPr>
              <a:t>(SỬ DỤNG CHO </a:t>
            </a:r>
            <a:r>
              <a:rPr lang="en-US" sz="2673" b="1" spc="0" dirty="0" smtClean="0">
                <a:ln/>
                <a:solidFill>
                  <a:srgbClr val="1C75BC"/>
                </a:solidFill>
                <a:latin typeface="Montserrat"/>
                <a:sym typeface="Montserrat"/>
                <a:rtl val="0"/>
              </a:rPr>
              <a:t>T</a:t>
            </a:r>
            <a:r>
              <a:rPr lang="vi-VN" sz="2673" b="1" dirty="0" smtClean="0">
                <a:ln/>
                <a:solidFill>
                  <a:srgbClr val="1C75BC"/>
                </a:solidFill>
                <a:latin typeface="Montserrat"/>
                <a:sym typeface="Montserrat"/>
                <a:rtl val="0"/>
              </a:rPr>
              <a:t>HUỐC LÁ ĐIỆN TỬ</a:t>
            </a:r>
            <a:r>
              <a:rPr lang="en-US" sz="2673" b="1" spc="0" dirty="0" smtClean="0">
                <a:ln/>
                <a:solidFill>
                  <a:srgbClr val="1C75BC"/>
                </a:solidFill>
                <a:latin typeface="Montserrat"/>
                <a:sym typeface="Montserrat"/>
                <a:rtl val="0"/>
              </a:rPr>
              <a:t>)</a:t>
            </a:r>
            <a:endParaRPr lang="en-GB" sz="2673" b="1" spc="0" baseline="0" dirty="0">
              <a:ln/>
              <a:solidFill>
                <a:srgbClr val="1C75BC"/>
              </a:solidFill>
              <a:latin typeface="Montserrat"/>
              <a:sym typeface="Montserrat"/>
              <a:rtl val="0"/>
            </a:endParaRPr>
          </a:p>
        </p:txBody>
      </p:sp>
      <p:pic>
        <p:nvPicPr>
          <p:cNvPr id="7" name="Graphic 6">
            <a:extLst>
              <a:ext uri="{FF2B5EF4-FFF2-40B4-BE49-F238E27FC236}">
                <a16:creationId xmlns:a16="http://schemas.microsoft.com/office/drawing/2014/main" xmlns="" id="{2D8F3BE7-0FF9-A8A5-B82D-FBDCD8E6364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054725" y="1744759"/>
            <a:ext cx="4082549" cy="4082549"/>
          </a:xfrm>
          <a:prstGeom prst="rect">
            <a:avLst/>
          </a:prstGeom>
        </p:spPr>
      </p:pic>
      <p:grpSp>
        <p:nvGrpSpPr>
          <p:cNvPr id="40" name="Group 39">
            <a:extLst>
              <a:ext uri="{FF2B5EF4-FFF2-40B4-BE49-F238E27FC236}">
                <a16:creationId xmlns:a16="http://schemas.microsoft.com/office/drawing/2014/main" xmlns="" id="{AA369C36-4E73-AEBC-9CF3-ED42AD1A8F8D}"/>
              </a:ext>
            </a:extLst>
          </p:cNvPr>
          <p:cNvGrpSpPr/>
          <p:nvPr/>
        </p:nvGrpSpPr>
        <p:grpSpPr>
          <a:xfrm>
            <a:off x="796033" y="1713775"/>
            <a:ext cx="4169803" cy="459052"/>
            <a:chOff x="796033" y="1713775"/>
            <a:chExt cx="4169803" cy="459052"/>
          </a:xfrm>
        </p:grpSpPr>
        <p:sp>
          <p:nvSpPr>
            <p:cNvPr id="26" name="Freeform: Shape 25">
              <a:extLst>
                <a:ext uri="{FF2B5EF4-FFF2-40B4-BE49-F238E27FC236}">
                  <a16:creationId xmlns:a16="http://schemas.microsoft.com/office/drawing/2014/main" xmlns="" id="{2C345FE7-AE79-7652-06CA-DCF37B605929}"/>
                </a:ext>
              </a:extLst>
            </p:cNvPr>
            <p:cNvSpPr/>
            <p:nvPr/>
          </p:nvSpPr>
          <p:spPr>
            <a:xfrm>
              <a:off x="796033" y="1713775"/>
              <a:ext cx="4136630" cy="425877"/>
            </a:xfrm>
            <a:custGeom>
              <a:avLst/>
              <a:gdLst>
                <a:gd name="connsiteX0" fmla="*/ 3851007 w 3851007"/>
                <a:gd name="connsiteY0" fmla="*/ 253583 h 253582"/>
                <a:gd name="connsiteX1" fmla="*/ 3572581 w 3851007"/>
                <a:gd name="connsiteY1" fmla="*/ 0 h 253582"/>
                <a:gd name="connsiteX2" fmla="*/ 0 w 3851007"/>
                <a:gd name="connsiteY2" fmla="*/ 0 h 253582"/>
              </a:gdLst>
              <a:ahLst/>
              <a:cxnLst>
                <a:cxn ang="0">
                  <a:pos x="connsiteX0" y="connsiteY0"/>
                </a:cxn>
                <a:cxn ang="0">
                  <a:pos x="connsiteX1" y="connsiteY1"/>
                </a:cxn>
                <a:cxn ang="0">
                  <a:pos x="connsiteX2" y="connsiteY2"/>
                </a:cxn>
              </a:cxnLst>
              <a:rect l="l" t="t" r="r" b="b"/>
              <a:pathLst>
                <a:path w="3851007" h="253582">
                  <a:moveTo>
                    <a:pt x="3851007" y="253583"/>
                  </a:moveTo>
                  <a:lnTo>
                    <a:pt x="3572581" y="0"/>
                  </a:lnTo>
                  <a:lnTo>
                    <a:pt x="0" y="0"/>
                  </a:lnTo>
                </a:path>
              </a:pathLst>
            </a:custGeom>
            <a:noFill/>
            <a:ln w="15143" cap="flat">
              <a:solidFill>
                <a:srgbClr val="1C75BC"/>
              </a:solid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xmlns="" id="{91CDE688-97B3-CC5E-4B9D-56F04F36FF02}"/>
                </a:ext>
              </a:extLst>
            </p:cNvPr>
            <p:cNvSpPr/>
            <p:nvPr/>
          </p:nvSpPr>
          <p:spPr>
            <a:xfrm>
              <a:off x="4878582" y="2085573"/>
              <a:ext cx="87254" cy="87254"/>
            </a:xfrm>
            <a:custGeom>
              <a:avLst/>
              <a:gdLst>
                <a:gd name="connsiteX0" fmla="*/ 87254 w 87254"/>
                <a:gd name="connsiteY0" fmla="*/ 43627 h 87254"/>
                <a:gd name="connsiteX1" fmla="*/ 43627 w 87254"/>
                <a:gd name="connsiteY1" fmla="*/ 87254 h 87254"/>
                <a:gd name="connsiteX2" fmla="*/ 0 w 87254"/>
                <a:gd name="connsiteY2" fmla="*/ 43627 h 87254"/>
                <a:gd name="connsiteX3" fmla="*/ 43627 w 87254"/>
                <a:gd name="connsiteY3" fmla="*/ 0 h 87254"/>
                <a:gd name="connsiteX4" fmla="*/ 87254 w 87254"/>
                <a:gd name="connsiteY4" fmla="*/ 43627 h 87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54" h="87254">
                  <a:moveTo>
                    <a:pt x="87254" y="43627"/>
                  </a:moveTo>
                  <a:cubicBezTo>
                    <a:pt x="87254" y="67722"/>
                    <a:pt x="67722" y="87254"/>
                    <a:pt x="43627" y="87254"/>
                  </a:cubicBezTo>
                  <a:cubicBezTo>
                    <a:pt x="19533" y="87254"/>
                    <a:pt x="0" y="67722"/>
                    <a:pt x="0" y="43627"/>
                  </a:cubicBezTo>
                  <a:cubicBezTo>
                    <a:pt x="0" y="19533"/>
                    <a:pt x="19532" y="0"/>
                    <a:pt x="43627" y="0"/>
                  </a:cubicBezTo>
                  <a:cubicBezTo>
                    <a:pt x="67722" y="0"/>
                    <a:pt x="87254" y="19533"/>
                    <a:pt x="87254" y="43627"/>
                  </a:cubicBezTo>
                  <a:close/>
                </a:path>
              </a:pathLst>
            </a:custGeom>
            <a:solidFill>
              <a:srgbClr val="1C75BC"/>
            </a:solidFill>
            <a:ln w="15143" cap="flat">
              <a:noFill/>
              <a:prstDash val="solid"/>
              <a:miter/>
            </a:ln>
          </p:spPr>
          <p:txBody>
            <a:bodyPr rtlCol="0" anchor="ctr"/>
            <a:lstStyle/>
            <a:p>
              <a:endParaRPr lang="en-GB"/>
            </a:p>
          </p:txBody>
        </p:sp>
      </p:grpSp>
      <p:pic>
        <p:nvPicPr>
          <p:cNvPr id="32" name="Content Placeholder 6">
            <a:extLst>
              <a:ext uri="{FF2B5EF4-FFF2-40B4-BE49-F238E27FC236}">
                <a16:creationId xmlns:a16="http://schemas.microsoft.com/office/drawing/2014/main" xmlns="" id="{5CDDE9C4-EB52-EB58-7C92-9FDD38EEF81F}"/>
              </a:ext>
            </a:extLst>
          </p:cNvPr>
          <p:cNvPicPr>
            <a:picLocks noChangeAspect="1"/>
          </p:cNvPicPr>
          <p:nvPr/>
        </p:nvPicPr>
        <p:blipFill>
          <a:blip r:embed="rId8"/>
          <a:stretch>
            <a:fillRect/>
          </a:stretch>
        </p:blipFill>
        <p:spPr>
          <a:xfrm>
            <a:off x="687304" y="1954611"/>
            <a:ext cx="1225062" cy="1633415"/>
          </a:xfrm>
          <a:prstGeom prst="rect">
            <a:avLst/>
          </a:prstGeom>
        </p:spPr>
      </p:pic>
      <p:sp>
        <p:nvSpPr>
          <p:cNvPr id="16" name="TextBox 15">
            <a:extLst>
              <a:ext uri="{FF2B5EF4-FFF2-40B4-BE49-F238E27FC236}">
                <a16:creationId xmlns:a16="http://schemas.microsoft.com/office/drawing/2014/main" xmlns="" id="{E916C5A0-FF1A-A438-A226-024159F42418}"/>
              </a:ext>
            </a:extLst>
          </p:cNvPr>
          <p:cNvSpPr txBox="1"/>
          <p:nvPr/>
        </p:nvSpPr>
        <p:spPr>
          <a:xfrm>
            <a:off x="2021095" y="2093897"/>
            <a:ext cx="2179056" cy="1266757"/>
          </a:xfrm>
          <a:prstGeom prst="rect">
            <a:avLst/>
          </a:prstGeom>
          <a:noFill/>
        </p:spPr>
        <p:txBody>
          <a:bodyPr wrap="square" rtlCol="0">
            <a:spAutoFit/>
          </a:bodyPr>
          <a:lstStyle/>
          <a:p>
            <a:pPr algn="ctr"/>
            <a:r>
              <a:rPr lang="vi-VN" sz="1908" b="1" spc="-38" baseline="0" dirty="0" err="1">
                <a:ln/>
                <a:solidFill>
                  <a:srgbClr val="1C75BC"/>
                </a:solidFill>
                <a:latin typeface="Oxy Helveltica"/>
                <a:sym typeface="Oxy Helveltica"/>
                <a:rtl val="0"/>
              </a:rPr>
              <a:t>Chất</a:t>
            </a:r>
            <a:r>
              <a:rPr lang="vi-VN" sz="1908" b="1" spc="-38" baseline="0" dirty="0">
                <a:ln/>
                <a:solidFill>
                  <a:srgbClr val="1C75BC"/>
                </a:solidFill>
                <a:latin typeface="Oxy Helveltica"/>
                <a:sym typeface="Oxy Helveltica"/>
                <a:rtl val="0"/>
              </a:rPr>
              <a:t> gây </a:t>
            </a:r>
            <a:r>
              <a:rPr lang="vi-VN" sz="1908" b="1" spc="-38" baseline="0" dirty="0" err="1">
                <a:ln/>
                <a:solidFill>
                  <a:srgbClr val="1C75BC"/>
                </a:solidFill>
                <a:latin typeface="Oxy Helveltica"/>
                <a:sym typeface="Oxy Helveltica"/>
                <a:rtl val="0"/>
              </a:rPr>
              <a:t>nghiện</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ảnh</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hưởng</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đến</a:t>
            </a:r>
            <a:r>
              <a:rPr lang="vi-VN" sz="1908" b="1" spc="-38" baseline="0" dirty="0">
                <a:ln/>
                <a:solidFill>
                  <a:srgbClr val="1C75BC"/>
                </a:solidFill>
                <a:latin typeface="Oxy Helveltica"/>
                <a:sym typeface="Oxy Helveltica"/>
                <a:rtl val="0"/>
              </a:rPr>
              <a:t> hô </a:t>
            </a:r>
            <a:r>
              <a:rPr lang="vi-VN" sz="1908" b="1" spc="-38" baseline="0" dirty="0" err="1">
                <a:ln/>
                <a:solidFill>
                  <a:srgbClr val="1C75BC"/>
                </a:solidFill>
                <a:latin typeface="Oxy Helveltica"/>
                <a:sym typeface="Oxy Helveltica"/>
                <a:rtl val="0"/>
              </a:rPr>
              <a:t>hấp</a:t>
            </a:r>
            <a:r>
              <a:rPr lang="vi-VN" sz="1908" b="1" spc="-38" baseline="0" dirty="0">
                <a:ln/>
                <a:solidFill>
                  <a:srgbClr val="1C75BC"/>
                </a:solidFill>
                <a:latin typeface="Oxy Helveltica"/>
                <a:sym typeface="Oxy Helveltica"/>
                <a:rtl val="0"/>
              </a:rPr>
              <a:t>, tim </a:t>
            </a:r>
            <a:r>
              <a:rPr lang="vi-VN" sz="1908" b="1" spc="-38" baseline="0" dirty="0" err="1">
                <a:ln/>
                <a:solidFill>
                  <a:srgbClr val="1C75BC"/>
                </a:solidFill>
                <a:latin typeface="Oxy Helveltica"/>
                <a:sym typeface="Oxy Helveltica"/>
                <a:rtl val="0"/>
              </a:rPr>
              <a:t>mạch</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não</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bộ</a:t>
            </a:r>
            <a:endParaRPr lang="vi-VN" sz="1908" b="1" spc="-38" baseline="0" dirty="0">
              <a:ln/>
              <a:solidFill>
                <a:srgbClr val="1C75BC"/>
              </a:solidFill>
              <a:latin typeface="Oxy Helveltica"/>
              <a:sym typeface="Oxy Helveltica"/>
              <a:rtl val="0"/>
            </a:endParaRPr>
          </a:p>
        </p:txBody>
      </p:sp>
      <p:pic>
        <p:nvPicPr>
          <p:cNvPr id="36" name="Graphic 35">
            <a:extLst>
              <a:ext uri="{FF2B5EF4-FFF2-40B4-BE49-F238E27FC236}">
                <a16:creationId xmlns:a16="http://schemas.microsoft.com/office/drawing/2014/main" xmlns="" id="{EECF9972-329A-951F-0B76-7FDDC2176593}"/>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50114" y="5358226"/>
            <a:ext cx="4082549" cy="425877"/>
          </a:xfrm>
          <a:prstGeom prst="rect">
            <a:avLst/>
          </a:prstGeom>
        </p:spPr>
      </p:pic>
      <p:sp>
        <p:nvSpPr>
          <p:cNvPr id="37" name="TextBox 36">
            <a:extLst>
              <a:ext uri="{FF2B5EF4-FFF2-40B4-BE49-F238E27FC236}">
                <a16:creationId xmlns:a16="http://schemas.microsoft.com/office/drawing/2014/main" xmlns="" id="{7A40E05D-9CCA-C5F0-2DFF-5DEC7BF0BD53}"/>
              </a:ext>
            </a:extLst>
          </p:cNvPr>
          <p:cNvSpPr txBox="1"/>
          <p:nvPr/>
        </p:nvSpPr>
        <p:spPr>
          <a:xfrm>
            <a:off x="2121008" y="4529128"/>
            <a:ext cx="2287785" cy="1266757"/>
          </a:xfrm>
          <a:prstGeom prst="rect">
            <a:avLst/>
          </a:prstGeom>
          <a:noFill/>
        </p:spPr>
        <p:txBody>
          <a:bodyPr wrap="square" rtlCol="0">
            <a:spAutoFit/>
          </a:bodyPr>
          <a:lstStyle/>
          <a:p>
            <a:pPr algn="ctr"/>
            <a:r>
              <a:rPr lang="vi-VN" sz="1908" b="1" spc="-38" baseline="0" dirty="0">
                <a:ln/>
                <a:solidFill>
                  <a:srgbClr val="1C75BC"/>
                </a:solidFill>
                <a:latin typeface="Oxy Helveltica"/>
                <a:sym typeface="Oxy Helveltica"/>
                <a:rtl val="0"/>
              </a:rPr>
              <a:t>Tinh </a:t>
            </a:r>
            <a:r>
              <a:rPr lang="vi-VN" sz="1908" b="1" spc="-38" baseline="0" dirty="0" err="1">
                <a:ln/>
                <a:solidFill>
                  <a:srgbClr val="1C75BC"/>
                </a:solidFill>
                <a:latin typeface="Oxy Helveltica"/>
                <a:sym typeface="Oxy Helveltica"/>
                <a:rtl val="0"/>
              </a:rPr>
              <a:t>dầu</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có</a:t>
            </a:r>
            <a:r>
              <a:rPr lang="vi-VN" sz="1908" b="1" spc="-38" baseline="0" dirty="0">
                <a:ln/>
                <a:solidFill>
                  <a:srgbClr val="1C75BC"/>
                </a:solidFill>
                <a:latin typeface="Oxy Helveltica"/>
                <a:sym typeface="Oxy Helveltica"/>
                <a:rtl val="0"/>
              </a:rPr>
              <a:t> &gt;15.500 </a:t>
            </a:r>
          </a:p>
          <a:p>
            <a:pPr algn="ctr"/>
            <a:r>
              <a:rPr lang="vi-VN" sz="1908" b="1" spc="-38" dirty="0" smtClean="0">
                <a:ln/>
                <a:solidFill>
                  <a:srgbClr val="1C75BC"/>
                </a:solidFill>
                <a:latin typeface="Oxy Helveltica"/>
                <a:sym typeface="Oxy Helveltica"/>
                <a:rtl val="0"/>
              </a:rPr>
              <a:t>hương</a:t>
            </a:r>
            <a:r>
              <a:rPr lang="vi-VN" sz="1908" b="1" spc="-38" baseline="0" dirty="0" smtClean="0">
                <a:ln/>
                <a:solidFill>
                  <a:srgbClr val="1C75BC"/>
                </a:solidFill>
                <a:latin typeface="Oxy Helveltica"/>
                <a:sym typeface="Oxy Helveltica"/>
                <a:rtl val="0"/>
              </a:rPr>
              <a:t> </a:t>
            </a:r>
            <a:r>
              <a:rPr lang="vi-VN" sz="1908" b="1" spc="-38" baseline="0" dirty="0">
                <a:ln/>
                <a:solidFill>
                  <a:srgbClr val="1C75BC"/>
                </a:solidFill>
                <a:latin typeface="Oxy Helveltica"/>
                <a:sym typeface="Oxy Helveltica"/>
                <a:rtl val="0"/>
              </a:rPr>
              <a:t>vị khác nhau </a:t>
            </a:r>
          </a:p>
        </p:txBody>
      </p:sp>
      <p:pic>
        <p:nvPicPr>
          <p:cNvPr id="45" name="Graphic 44">
            <a:extLst>
              <a:ext uri="{FF2B5EF4-FFF2-40B4-BE49-F238E27FC236}">
                <a16:creationId xmlns:a16="http://schemas.microsoft.com/office/drawing/2014/main" xmlns="" id="{ADF4B2C0-7F73-E800-AE56-74624BBD0550}"/>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7118202" y="1822185"/>
            <a:ext cx="4136630" cy="307015"/>
          </a:xfrm>
          <a:prstGeom prst="rect">
            <a:avLst/>
          </a:prstGeom>
        </p:spPr>
      </p:pic>
      <p:sp>
        <p:nvSpPr>
          <p:cNvPr id="46" name="TextBox 45">
            <a:extLst>
              <a:ext uri="{FF2B5EF4-FFF2-40B4-BE49-F238E27FC236}">
                <a16:creationId xmlns:a16="http://schemas.microsoft.com/office/drawing/2014/main" xmlns="" id="{02667401-950A-F2D3-9620-C17463400C1F}"/>
              </a:ext>
            </a:extLst>
          </p:cNvPr>
          <p:cNvSpPr txBox="1"/>
          <p:nvPr/>
        </p:nvSpPr>
        <p:spPr>
          <a:xfrm>
            <a:off x="7991851" y="1922887"/>
            <a:ext cx="2657099" cy="1560364"/>
          </a:xfrm>
          <a:prstGeom prst="rect">
            <a:avLst/>
          </a:prstGeom>
          <a:noFill/>
        </p:spPr>
        <p:txBody>
          <a:bodyPr wrap="square" rtlCol="0">
            <a:spAutoFit/>
          </a:bodyPr>
          <a:lstStyle/>
          <a:p>
            <a:pPr algn="ctr"/>
            <a:r>
              <a:rPr lang="vi-VN" sz="1908" b="1" spc="-38" baseline="0" dirty="0">
                <a:ln/>
                <a:solidFill>
                  <a:srgbClr val="1C75BC"/>
                </a:solidFill>
                <a:latin typeface="Oxy Helveltica"/>
                <a:sym typeface="Oxy Helveltica"/>
                <a:rtl val="0"/>
              </a:rPr>
              <a:t>Khi </a:t>
            </a:r>
            <a:r>
              <a:rPr lang="vi-VN" sz="1908" b="1" spc="-38" baseline="0" dirty="0" err="1">
                <a:ln/>
                <a:solidFill>
                  <a:srgbClr val="1C75BC"/>
                </a:solidFill>
                <a:latin typeface="Oxy Helveltica"/>
                <a:sym typeface="Oxy Helveltica"/>
                <a:rtl val="0"/>
              </a:rPr>
              <a:t>được</a:t>
            </a:r>
            <a:r>
              <a:rPr lang="vi-VN" sz="1908" b="1" spc="-38" baseline="0" dirty="0">
                <a:ln/>
                <a:solidFill>
                  <a:srgbClr val="1C75BC"/>
                </a:solidFill>
                <a:latin typeface="Oxy Helveltica"/>
                <a:sym typeface="Oxy Helveltica"/>
                <a:rtl val="0"/>
              </a:rPr>
              <a:t> đun </a:t>
            </a:r>
            <a:r>
              <a:rPr lang="vi-VN" sz="1908" b="1" spc="-38" baseline="0" dirty="0" err="1">
                <a:ln/>
                <a:solidFill>
                  <a:srgbClr val="1C75BC"/>
                </a:solidFill>
                <a:latin typeface="Oxy Helveltica"/>
                <a:sym typeface="Oxy Helveltica"/>
                <a:rtl val="0"/>
              </a:rPr>
              <a:t>nóng</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và</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hóa</a:t>
            </a:r>
            <a:r>
              <a:rPr lang="vi-VN" sz="1908" b="1" spc="-38" baseline="0" dirty="0">
                <a:ln/>
                <a:solidFill>
                  <a:srgbClr val="1C75BC"/>
                </a:solidFill>
                <a:latin typeface="Oxy Helveltica"/>
                <a:sym typeface="Oxy Helveltica"/>
                <a:rtl val="0"/>
              </a:rPr>
              <a:t> hơi, </a:t>
            </a:r>
            <a:r>
              <a:rPr lang="vi-VN" sz="1908" b="1" spc="-38" baseline="0" dirty="0" err="1">
                <a:ln/>
                <a:solidFill>
                  <a:srgbClr val="1C75BC"/>
                </a:solidFill>
                <a:latin typeface="Oxy Helveltica"/>
                <a:sym typeface="Oxy Helveltica"/>
                <a:rtl val="0"/>
              </a:rPr>
              <a:t>tạo</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thành</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Acrolein</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có</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thể</a:t>
            </a:r>
            <a:r>
              <a:rPr lang="vi-VN" sz="1908" b="1" spc="-38" baseline="0" dirty="0">
                <a:ln/>
                <a:solidFill>
                  <a:srgbClr val="1C75BC"/>
                </a:solidFill>
                <a:latin typeface="Oxy Helveltica"/>
                <a:sym typeface="Oxy Helveltica"/>
                <a:rtl val="0"/>
              </a:rPr>
              <a:t> gây </a:t>
            </a:r>
            <a:r>
              <a:rPr lang="vi-VN" sz="1908" b="1" spc="-38" baseline="0" dirty="0" err="1">
                <a:ln/>
                <a:solidFill>
                  <a:srgbClr val="1C75BC"/>
                </a:solidFill>
                <a:latin typeface="Oxy Helveltica"/>
                <a:sym typeface="Oxy Helveltica"/>
                <a:rtl val="0"/>
              </a:rPr>
              <a:t>kích</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ứng</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đường</a:t>
            </a:r>
            <a:r>
              <a:rPr lang="vi-VN" sz="1908" b="1" spc="-38" baseline="0" dirty="0">
                <a:ln/>
                <a:solidFill>
                  <a:srgbClr val="1C75BC"/>
                </a:solidFill>
                <a:latin typeface="Oxy Helveltica"/>
                <a:sym typeface="Oxy Helveltica"/>
                <a:rtl val="0"/>
              </a:rPr>
              <a:t> hô </a:t>
            </a:r>
            <a:r>
              <a:rPr lang="vi-VN" sz="1908" b="1" spc="-38" baseline="0" dirty="0" err="1">
                <a:ln/>
                <a:solidFill>
                  <a:srgbClr val="1C75BC"/>
                </a:solidFill>
                <a:latin typeface="Oxy Helveltica"/>
                <a:sym typeface="Oxy Helveltica"/>
                <a:rtl val="0"/>
              </a:rPr>
              <a:t>hấp</a:t>
            </a:r>
            <a:r>
              <a:rPr lang="vi-VN" sz="1908" b="1" spc="-38" baseline="0" dirty="0">
                <a:ln/>
                <a:solidFill>
                  <a:srgbClr val="1C75BC"/>
                </a:solidFill>
                <a:latin typeface="Oxy Helveltica"/>
                <a:sym typeface="Oxy Helveltica"/>
                <a:rtl val="0"/>
              </a:rPr>
              <a:t> trên</a:t>
            </a:r>
          </a:p>
        </p:txBody>
      </p:sp>
      <p:pic>
        <p:nvPicPr>
          <p:cNvPr id="49" name="Graphic 48">
            <a:extLst>
              <a:ext uri="{FF2B5EF4-FFF2-40B4-BE49-F238E27FC236}">
                <a16:creationId xmlns:a16="http://schemas.microsoft.com/office/drawing/2014/main" xmlns="" id="{412395C0-2F64-4FB6-3153-A9B3E9069533}"/>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7203457" y="5407980"/>
            <a:ext cx="4053174" cy="425877"/>
          </a:xfrm>
          <a:prstGeom prst="rect">
            <a:avLst/>
          </a:prstGeom>
        </p:spPr>
      </p:pic>
      <p:sp>
        <p:nvSpPr>
          <p:cNvPr id="50" name="TextBox 49">
            <a:extLst>
              <a:ext uri="{FF2B5EF4-FFF2-40B4-BE49-F238E27FC236}">
                <a16:creationId xmlns:a16="http://schemas.microsoft.com/office/drawing/2014/main" xmlns="" id="{72439E7B-F645-DBF2-8250-F1DF6B2CEA32}"/>
              </a:ext>
            </a:extLst>
          </p:cNvPr>
          <p:cNvSpPr txBox="1"/>
          <p:nvPr/>
        </p:nvSpPr>
        <p:spPr>
          <a:xfrm>
            <a:off x="7914599" y="4387097"/>
            <a:ext cx="2543835" cy="1266757"/>
          </a:xfrm>
          <a:prstGeom prst="rect">
            <a:avLst/>
          </a:prstGeom>
          <a:noFill/>
        </p:spPr>
        <p:txBody>
          <a:bodyPr wrap="square" rtlCol="0">
            <a:spAutoFit/>
          </a:bodyPr>
          <a:lstStyle/>
          <a:p>
            <a:pPr algn="ctr"/>
            <a:r>
              <a:rPr lang="vi-VN" sz="1908" b="1" spc="-38" baseline="0" dirty="0" err="1">
                <a:ln/>
                <a:solidFill>
                  <a:srgbClr val="1C75BC"/>
                </a:solidFill>
                <a:latin typeface="Oxy Helveltica"/>
                <a:sym typeface="Oxy Helveltica"/>
                <a:rtl val="0"/>
              </a:rPr>
              <a:t>Có</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thể</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tạo</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thành</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Propylene</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oxide</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một</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chất</a:t>
            </a:r>
            <a:r>
              <a:rPr lang="vi-VN" sz="1908" b="1" spc="-38" baseline="0" dirty="0">
                <a:ln/>
                <a:solidFill>
                  <a:srgbClr val="1C75BC"/>
                </a:solidFill>
                <a:latin typeface="Oxy Helveltica"/>
                <a:sym typeface="Oxy Helveltica"/>
                <a:rtl val="0"/>
              </a:rPr>
              <a:t> gây ung thư khi </a:t>
            </a:r>
            <a:r>
              <a:rPr lang="vi-VN" sz="1908" b="1" spc="-38" baseline="0" dirty="0" err="1">
                <a:ln/>
                <a:solidFill>
                  <a:srgbClr val="1C75BC"/>
                </a:solidFill>
                <a:latin typeface="Oxy Helveltica"/>
                <a:sym typeface="Oxy Helveltica"/>
                <a:rtl val="0"/>
              </a:rPr>
              <a:t>được</a:t>
            </a:r>
            <a:r>
              <a:rPr lang="vi-VN" sz="1908" b="1" spc="-38" baseline="0" dirty="0">
                <a:ln/>
                <a:solidFill>
                  <a:srgbClr val="1C75BC"/>
                </a:solidFill>
                <a:latin typeface="Oxy Helveltica"/>
                <a:sym typeface="Oxy Helveltica"/>
                <a:rtl val="0"/>
              </a:rPr>
              <a:t> đun </a:t>
            </a:r>
            <a:r>
              <a:rPr lang="vi-VN" sz="1908" b="1" spc="-38" baseline="0" dirty="0" err="1">
                <a:ln/>
                <a:solidFill>
                  <a:srgbClr val="1C75BC"/>
                </a:solidFill>
                <a:latin typeface="Oxy Helveltica"/>
                <a:sym typeface="Oxy Helveltica"/>
                <a:rtl val="0"/>
              </a:rPr>
              <a:t>nóng</a:t>
            </a:r>
            <a:endParaRPr lang="vi-VN" sz="1908" b="1" spc="-38" baseline="0" dirty="0">
              <a:ln/>
              <a:solidFill>
                <a:srgbClr val="1C75BC"/>
              </a:solidFill>
              <a:latin typeface="Oxy Helveltica"/>
              <a:sym typeface="Oxy Helveltica"/>
              <a:rtl val="0"/>
            </a:endParaRPr>
          </a:p>
        </p:txBody>
      </p:sp>
      <p:pic>
        <p:nvPicPr>
          <p:cNvPr id="19" name="Graphic 18">
            <a:extLst>
              <a:ext uri="{FF2B5EF4-FFF2-40B4-BE49-F238E27FC236}">
                <a16:creationId xmlns:a16="http://schemas.microsoft.com/office/drawing/2014/main" xmlns="" id="{AB7229ED-56F2-51A3-E004-303F3807D8D6}"/>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325930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par>
                          <p:cTn id="12" fill="hold">
                            <p:stCondLst>
                              <p:cond delay="2500"/>
                            </p:stCondLst>
                            <p:childTnLst>
                              <p:par>
                                <p:cTn id="13" presetID="22" presetClass="entr" presetSubtype="4"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par>
                                <p:cTn id="16" presetID="45" presetClass="entr" presetSubtype="0" fill="hold" nodeType="withEffect">
                                  <p:stCondLst>
                                    <p:cond delay="50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2000"/>
                                        <p:tgtEl>
                                          <p:spTgt spid="32"/>
                                        </p:tgtEl>
                                      </p:cBhvr>
                                    </p:animEffect>
                                    <p:anim calcmode="lin" valueType="num">
                                      <p:cBhvr>
                                        <p:cTn id="19" dur="2000" fill="hold"/>
                                        <p:tgtEl>
                                          <p:spTgt spid="32"/>
                                        </p:tgtEl>
                                        <p:attrNameLst>
                                          <p:attrName>ppt_w</p:attrName>
                                        </p:attrNameLst>
                                      </p:cBhvr>
                                      <p:tavLst>
                                        <p:tav tm="0" fmla="#ppt_w*sin(2.5*pi*$)">
                                          <p:val>
                                            <p:fltVal val="0"/>
                                          </p:val>
                                        </p:tav>
                                        <p:tav tm="100000">
                                          <p:val>
                                            <p:fltVal val="1"/>
                                          </p:val>
                                        </p:tav>
                                      </p:tavLst>
                                    </p:anim>
                                    <p:anim calcmode="lin" valueType="num">
                                      <p:cBhvr>
                                        <p:cTn id="20" dur="2000" fill="hold"/>
                                        <p:tgtEl>
                                          <p:spTgt spid="32"/>
                                        </p:tgtEl>
                                        <p:attrNameLst>
                                          <p:attrName>ppt_h</p:attrName>
                                        </p:attrNameLst>
                                      </p:cBhvr>
                                      <p:tavLst>
                                        <p:tav tm="0">
                                          <p:val>
                                            <p:strVal val="#ppt_h"/>
                                          </p:val>
                                        </p:tav>
                                        <p:tav tm="100000">
                                          <p:val>
                                            <p:strVal val="#ppt_h"/>
                                          </p:val>
                                        </p:tav>
                                      </p:tavLst>
                                    </p:anim>
                                  </p:childTnLst>
                                </p:cTn>
                              </p:par>
                              <p:par>
                                <p:cTn id="21" presetID="14" presetClass="entr" presetSubtype="10"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par>
                                <p:cTn id="24" presetID="22" presetClass="entr" presetSubtype="4" fill="hold" nodeType="withEffect">
                                  <p:stCondLst>
                                    <p:cond delay="900"/>
                                  </p:stCondLst>
                                  <p:childTnLst>
                                    <p:set>
                                      <p:cBhvr>
                                        <p:cTn id="25" dur="1" fill="hold">
                                          <p:stCondLst>
                                            <p:cond delay="0"/>
                                          </p:stCondLst>
                                        </p:cTn>
                                        <p:tgtEl>
                                          <p:spTgt spid="45"/>
                                        </p:tgtEl>
                                        <p:attrNameLst>
                                          <p:attrName>style.visibility</p:attrName>
                                        </p:attrNameLst>
                                      </p:cBhvr>
                                      <p:to>
                                        <p:strVal val="visible"/>
                                      </p:to>
                                    </p:set>
                                    <p:animEffect transition="in" filter="wipe(down)">
                                      <p:cBhvr>
                                        <p:cTn id="26" dur="500"/>
                                        <p:tgtEl>
                                          <p:spTgt spid="45"/>
                                        </p:tgtEl>
                                      </p:cBhvr>
                                    </p:animEffect>
                                  </p:childTnLst>
                                </p:cTn>
                              </p:par>
                              <p:par>
                                <p:cTn id="27" presetID="45" presetClass="entr" presetSubtype="0" fill="hold" nodeType="withEffect">
                                  <p:stCondLst>
                                    <p:cond delay="90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2000"/>
                                        <p:tgtEl>
                                          <p:spTgt spid="47"/>
                                        </p:tgtEl>
                                      </p:cBhvr>
                                    </p:animEffect>
                                    <p:anim calcmode="lin" valueType="num">
                                      <p:cBhvr>
                                        <p:cTn id="30" dur="2000" fill="hold"/>
                                        <p:tgtEl>
                                          <p:spTgt spid="47"/>
                                        </p:tgtEl>
                                        <p:attrNameLst>
                                          <p:attrName>ppt_w</p:attrName>
                                        </p:attrNameLst>
                                      </p:cBhvr>
                                      <p:tavLst>
                                        <p:tav tm="0" fmla="#ppt_w*sin(2.5*pi*$)">
                                          <p:val>
                                            <p:fltVal val="0"/>
                                          </p:val>
                                        </p:tav>
                                        <p:tav tm="100000">
                                          <p:val>
                                            <p:fltVal val="1"/>
                                          </p:val>
                                        </p:tav>
                                      </p:tavLst>
                                    </p:anim>
                                    <p:anim calcmode="lin" valueType="num">
                                      <p:cBhvr>
                                        <p:cTn id="31" dur="2000" fill="hold"/>
                                        <p:tgtEl>
                                          <p:spTgt spid="47"/>
                                        </p:tgtEl>
                                        <p:attrNameLst>
                                          <p:attrName>ppt_h</p:attrName>
                                        </p:attrNameLst>
                                      </p:cBhvr>
                                      <p:tavLst>
                                        <p:tav tm="0">
                                          <p:val>
                                            <p:strVal val="#ppt_h"/>
                                          </p:val>
                                        </p:tav>
                                        <p:tav tm="100000">
                                          <p:val>
                                            <p:strVal val="#ppt_h"/>
                                          </p:val>
                                        </p:tav>
                                      </p:tavLst>
                                    </p:anim>
                                  </p:childTnLst>
                                </p:cTn>
                              </p:par>
                              <p:par>
                                <p:cTn id="32" presetID="14" presetClass="entr" presetSubtype="10" fill="hold" grpId="0" nodeType="withEffect">
                                  <p:stCondLst>
                                    <p:cond delay="900"/>
                                  </p:stCondLst>
                                  <p:childTnLst>
                                    <p:set>
                                      <p:cBhvr>
                                        <p:cTn id="33" dur="1" fill="hold">
                                          <p:stCondLst>
                                            <p:cond delay="0"/>
                                          </p:stCondLst>
                                        </p:cTn>
                                        <p:tgtEl>
                                          <p:spTgt spid="46"/>
                                        </p:tgtEl>
                                        <p:attrNameLst>
                                          <p:attrName>style.visibility</p:attrName>
                                        </p:attrNameLst>
                                      </p:cBhvr>
                                      <p:to>
                                        <p:strVal val="visible"/>
                                      </p:to>
                                    </p:set>
                                    <p:animEffect transition="in" filter="randombar(horizontal)">
                                      <p:cBhvr>
                                        <p:cTn id="34" dur="500"/>
                                        <p:tgtEl>
                                          <p:spTgt spid="46"/>
                                        </p:tgtEl>
                                      </p:cBhvr>
                                    </p:animEffect>
                                  </p:childTnLst>
                                </p:cTn>
                              </p:par>
                              <p:par>
                                <p:cTn id="35" presetID="16" presetClass="entr" presetSubtype="21" fill="hold" nodeType="withEffect">
                                  <p:stCondLst>
                                    <p:cond delay="1300"/>
                                  </p:stCondLst>
                                  <p:childTnLst>
                                    <p:set>
                                      <p:cBhvr>
                                        <p:cTn id="36" dur="1" fill="hold">
                                          <p:stCondLst>
                                            <p:cond delay="0"/>
                                          </p:stCondLst>
                                        </p:cTn>
                                        <p:tgtEl>
                                          <p:spTgt spid="49"/>
                                        </p:tgtEl>
                                        <p:attrNameLst>
                                          <p:attrName>style.visibility</p:attrName>
                                        </p:attrNameLst>
                                      </p:cBhvr>
                                      <p:to>
                                        <p:strVal val="visible"/>
                                      </p:to>
                                    </p:set>
                                    <p:animEffect transition="in" filter="barn(inVertical)">
                                      <p:cBhvr>
                                        <p:cTn id="37" dur="500"/>
                                        <p:tgtEl>
                                          <p:spTgt spid="49"/>
                                        </p:tgtEl>
                                      </p:cBhvr>
                                    </p:animEffect>
                                  </p:childTnLst>
                                </p:cTn>
                              </p:par>
                              <p:par>
                                <p:cTn id="38" presetID="45" presetClass="entr" presetSubtype="0" fill="hold" nodeType="withEffect">
                                  <p:stCondLst>
                                    <p:cond delay="130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2000"/>
                                        <p:tgtEl>
                                          <p:spTgt spid="51"/>
                                        </p:tgtEl>
                                      </p:cBhvr>
                                    </p:animEffect>
                                    <p:anim calcmode="lin" valueType="num">
                                      <p:cBhvr>
                                        <p:cTn id="41" dur="2000" fill="hold"/>
                                        <p:tgtEl>
                                          <p:spTgt spid="51"/>
                                        </p:tgtEl>
                                        <p:attrNameLst>
                                          <p:attrName>ppt_w</p:attrName>
                                        </p:attrNameLst>
                                      </p:cBhvr>
                                      <p:tavLst>
                                        <p:tav tm="0" fmla="#ppt_w*sin(2.5*pi*$)">
                                          <p:val>
                                            <p:fltVal val="0"/>
                                          </p:val>
                                        </p:tav>
                                        <p:tav tm="100000">
                                          <p:val>
                                            <p:fltVal val="1"/>
                                          </p:val>
                                        </p:tav>
                                      </p:tavLst>
                                    </p:anim>
                                    <p:anim calcmode="lin" valueType="num">
                                      <p:cBhvr>
                                        <p:cTn id="42" dur="2000" fill="hold"/>
                                        <p:tgtEl>
                                          <p:spTgt spid="51"/>
                                        </p:tgtEl>
                                        <p:attrNameLst>
                                          <p:attrName>ppt_h</p:attrName>
                                        </p:attrNameLst>
                                      </p:cBhvr>
                                      <p:tavLst>
                                        <p:tav tm="0">
                                          <p:val>
                                            <p:strVal val="#ppt_h"/>
                                          </p:val>
                                        </p:tav>
                                        <p:tav tm="100000">
                                          <p:val>
                                            <p:strVal val="#ppt_h"/>
                                          </p:val>
                                        </p:tav>
                                      </p:tavLst>
                                    </p:anim>
                                  </p:childTnLst>
                                </p:cTn>
                              </p:par>
                              <p:par>
                                <p:cTn id="43" presetID="14" presetClass="entr" presetSubtype="10" fill="hold" grpId="0" nodeType="withEffect">
                                  <p:stCondLst>
                                    <p:cond delay="1300"/>
                                  </p:stCondLst>
                                  <p:childTnLst>
                                    <p:set>
                                      <p:cBhvr>
                                        <p:cTn id="44" dur="1" fill="hold">
                                          <p:stCondLst>
                                            <p:cond delay="0"/>
                                          </p:stCondLst>
                                        </p:cTn>
                                        <p:tgtEl>
                                          <p:spTgt spid="50"/>
                                        </p:tgtEl>
                                        <p:attrNameLst>
                                          <p:attrName>style.visibility</p:attrName>
                                        </p:attrNameLst>
                                      </p:cBhvr>
                                      <p:to>
                                        <p:strVal val="visible"/>
                                      </p:to>
                                    </p:set>
                                    <p:animEffect transition="in" filter="randombar(horizontal)">
                                      <p:cBhvr>
                                        <p:cTn id="45" dur="500"/>
                                        <p:tgtEl>
                                          <p:spTgt spid="50"/>
                                        </p:tgtEl>
                                      </p:cBhvr>
                                    </p:animEffect>
                                  </p:childTnLst>
                                </p:cTn>
                              </p:par>
                              <p:par>
                                <p:cTn id="46" presetID="22" presetClass="entr" presetSubtype="4" fill="hold" nodeType="withEffect">
                                  <p:stCondLst>
                                    <p:cond delay="160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par>
                                <p:cTn id="49" presetID="45" presetClass="entr" presetSubtype="0" fill="hold" nodeType="withEffect">
                                  <p:stCondLst>
                                    <p:cond delay="170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2000"/>
                                        <p:tgtEl>
                                          <p:spTgt spid="38"/>
                                        </p:tgtEl>
                                      </p:cBhvr>
                                    </p:animEffect>
                                    <p:anim calcmode="lin" valueType="num">
                                      <p:cBhvr>
                                        <p:cTn id="52" dur="2000" fill="hold"/>
                                        <p:tgtEl>
                                          <p:spTgt spid="38"/>
                                        </p:tgtEl>
                                        <p:attrNameLst>
                                          <p:attrName>ppt_w</p:attrName>
                                        </p:attrNameLst>
                                      </p:cBhvr>
                                      <p:tavLst>
                                        <p:tav tm="0" fmla="#ppt_w*sin(2.5*pi*$)">
                                          <p:val>
                                            <p:fltVal val="0"/>
                                          </p:val>
                                        </p:tav>
                                        <p:tav tm="100000">
                                          <p:val>
                                            <p:fltVal val="1"/>
                                          </p:val>
                                        </p:tav>
                                      </p:tavLst>
                                    </p:anim>
                                    <p:anim calcmode="lin" valueType="num">
                                      <p:cBhvr>
                                        <p:cTn id="53" dur="2000" fill="hold"/>
                                        <p:tgtEl>
                                          <p:spTgt spid="38"/>
                                        </p:tgtEl>
                                        <p:attrNameLst>
                                          <p:attrName>ppt_h</p:attrName>
                                        </p:attrNameLst>
                                      </p:cBhvr>
                                      <p:tavLst>
                                        <p:tav tm="0">
                                          <p:val>
                                            <p:strVal val="#ppt_h"/>
                                          </p:val>
                                        </p:tav>
                                        <p:tav tm="100000">
                                          <p:val>
                                            <p:strVal val="#ppt_h"/>
                                          </p:val>
                                        </p:tav>
                                      </p:tavLst>
                                    </p:anim>
                                  </p:childTnLst>
                                </p:cTn>
                              </p:par>
                              <p:par>
                                <p:cTn id="54" presetID="14" presetClass="entr" presetSubtype="10" fill="hold" grpId="0" nodeType="withEffect">
                                  <p:stCondLst>
                                    <p:cond delay="1700"/>
                                  </p:stCondLst>
                                  <p:childTnLst>
                                    <p:set>
                                      <p:cBhvr>
                                        <p:cTn id="55" dur="1" fill="hold">
                                          <p:stCondLst>
                                            <p:cond delay="0"/>
                                          </p:stCondLst>
                                        </p:cTn>
                                        <p:tgtEl>
                                          <p:spTgt spid="37"/>
                                        </p:tgtEl>
                                        <p:attrNameLst>
                                          <p:attrName>style.visibility</p:attrName>
                                        </p:attrNameLst>
                                      </p:cBhvr>
                                      <p:to>
                                        <p:strVal val="visible"/>
                                      </p:to>
                                    </p:set>
                                    <p:animEffect transition="in" filter="randombar(horizontal)">
                                      <p:cBhvr>
                                        <p:cTn id="5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37" grpId="0"/>
      <p:bldP spid="46" grpId="0"/>
      <p:bldP spid="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093AF2C1-CFE3-6E39-656D-1882A775108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07483" y="-355600"/>
            <a:ext cx="13806967" cy="1473200"/>
          </a:xfrm>
          <a:prstGeom prst="rect">
            <a:avLst/>
          </a:prstGeom>
        </p:spPr>
      </p:pic>
      <p:pic>
        <p:nvPicPr>
          <p:cNvPr id="4" name="Graphic 3">
            <a:extLst>
              <a:ext uri="{FF2B5EF4-FFF2-40B4-BE49-F238E27FC236}">
                <a16:creationId xmlns:a16="http://schemas.microsoft.com/office/drawing/2014/main" xmlns="" id="{33C415EB-5BF6-F7A3-28F1-AD932518527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31507" y="1288071"/>
            <a:ext cx="520418" cy="854973"/>
          </a:xfrm>
          <a:prstGeom prst="rect">
            <a:avLst/>
          </a:prstGeom>
        </p:spPr>
      </p:pic>
      <p:pic>
        <p:nvPicPr>
          <p:cNvPr id="5" name="Graphic 4">
            <a:extLst>
              <a:ext uri="{FF2B5EF4-FFF2-40B4-BE49-F238E27FC236}">
                <a16:creationId xmlns:a16="http://schemas.microsoft.com/office/drawing/2014/main" xmlns="" id="{53D24F40-914F-6027-EF89-79936EB054F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31507" y="2553240"/>
            <a:ext cx="520418" cy="854973"/>
          </a:xfrm>
          <a:prstGeom prst="rect">
            <a:avLst/>
          </a:prstGeom>
        </p:spPr>
      </p:pic>
      <p:pic>
        <p:nvPicPr>
          <p:cNvPr id="9" name="Graphic 8">
            <a:extLst>
              <a:ext uri="{FF2B5EF4-FFF2-40B4-BE49-F238E27FC236}">
                <a16:creationId xmlns:a16="http://schemas.microsoft.com/office/drawing/2014/main" xmlns="" id="{FB200F1C-F896-9CD8-1158-DDBD1D6CA01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696198" y="1288071"/>
            <a:ext cx="7057233" cy="1245394"/>
          </a:xfrm>
          <a:prstGeom prst="rect">
            <a:avLst/>
          </a:prstGeom>
        </p:spPr>
      </p:pic>
      <p:pic>
        <p:nvPicPr>
          <p:cNvPr id="11" name="Graphic 10">
            <a:extLst>
              <a:ext uri="{FF2B5EF4-FFF2-40B4-BE49-F238E27FC236}">
                <a16:creationId xmlns:a16="http://schemas.microsoft.com/office/drawing/2014/main" xmlns="" id="{D9F90CA9-EF49-F737-F98D-3CCAC7C1BDC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696198" y="2533465"/>
            <a:ext cx="4894180" cy="1245394"/>
          </a:xfrm>
          <a:prstGeom prst="rect">
            <a:avLst/>
          </a:prstGeom>
        </p:spPr>
      </p:pic>
      <p:pic>
        <p:nvPicPr>
          <p:cNvPr id="20" name="Picture 19">
            <a:extLst>
              <a:ext uri="{FF2B5EF4-FFF2-40B4-BE49-F238E27FC236}">
                <a16:creationId xmlns:a16="http://schemas.microsoft.com/office/drawing/2014/main" xmlns="" id="{BE6BF911-9C98-31C6-56DF-37737FC868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96198" y="3685854"/>
            <a:ext cx="2822377" cy="1910715"/>
          </a:xfrm>
          <a:prstGeom prst="rect">
            <a:avLst/>
          </a:prstGeom>
          <a:ln>
            <a:solidFill>
              <a:schemeClr val="tx1"/>
            </a:solidFill>
          </a:ln>
        </p:spPr>
      </p:pic>
      <p:pic>
        <p:nvPicPr>
          <p:cNvPr id="21" name="Picture 20">
            <a:extLst>
              <a:ext uri="{FF2B5EF4-FFF2-40B4-BE49-F238E27FC236}">
                <a16:creationId xmlns:a16="http://schemas.microsoft.com/office/drawing/2014/main" xmlns="" id="{D17630FC-54B3-1331-07EF-AB0E3E927EF3}"/>
              </a:ext>
            </a:extLst>
          </p:cNvPr>
          <p:cNvPicPr>
            <a:picLocks noChangeAspect="1"/>
          </p:cNvPicPr>
          <p:nvPr/>
        </p:nvPicPr>
        <p:blipFill rotWithShape="1">
          <a:blip r:embed="rId12"/>
          <a:srcRect t="10412" r="3833" b="8936"/>
          <a:stretch/>
        </p:blipFill>
        <p:spPr>
          <a:xfrm>
            <a:off x="8271022" y="3685852"/>
            <a:ext cx="2361310" cy="1910715"/>
          </a:xfrm>
          <a:prstGeom prst="rect">
            <a:avLst/>
          </a:prstGeom>
          <a:ln>
            <a:solidFill>
              <a:schemeClr val="tx1"/>
            </a:solidFill>
          </a:ln>
        </p:spPr>
      </p:pic>
      <p:pic>
        <p:nvPicPr>
          <p:cNvPr id="22" name="Picture 21">
            <a:extLst>
              <a:ext uri="{FF2B5EF4-FFF2-40B4-BE49-F238E27FC236}">
                <a16:creationId xmlns:a16="http://schemas.microsoft.com/office/drawing/2014/main" xmlns="" id="{FF12946D-3C0E-3F43-68CA-CE1EDFAE13CA}"/>
              </a:ext>
            </a:extLst>
          </p:cNvPr>
          <p:cNvPicPr>
            <a:picLocks noChangeAspect="1"/>
          </p:cNvPicPr>
          <p:nvPr/>
        </p:nvPicPr>
        <p:blipFill rotWithShape="1">
          <a:blip r:embed="rId13"/>
          <a:srcRect t="6602" r="807" b="10896"/>
          <a:stretch/>
        </p:blipFill>
        <p:spPr>
          <a:xfrm>
            <a:off x="4655104" y="3685853"/>
            <a:ext cx="3479389" cy="1910715"/>
          </a:xfrm>
          <a:prstGeom prst="rect">
            <a:avLst/>
          </a:prstGeom>
          <a:ln>
            <a:solidFill>
              <a:schemeClr val="tx1"/>
            </a:solidFill>
          </a:ln>
        </p:spPr>
      </p:pic>
      <p:pic>
        <p:nvPicPr>
          <p:cNvPr id="12" name="Graphic 11">
            <a:extLst>
              <a:ext uri="{FF2B5EF4-FFF2-40B4-BE49-F238E27FC236}">
                <a16:creationId xmlns:a16="http://schemas.microsoft.com/office/drawing/2014/main" xmlns="" id="{5DAB745A-E9E6-B10E-3909-1BDD38584F14}"/>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334535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30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70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electronics&#10;&#10;Description generated with very high confidence">
            <a:extLst>
              <a:ext uri="{FF2B5EF4-FFF2-40B4-BE49-F238E27FC236}">
                <a16:creationId xmlns:a16="http://schemas.microsoft.com/office/drawing/2014/main" xmlns="" id="{A28F9A5B-1DCD-B7E2-B444-79EAD57DF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403" y="3060929"/>
            <a:ext cx="1987354" cy="2791537"/>
          </a:xfrm>
          <a:prstGeom prst="rect">
            <a:avLst/>
          </a:prstGeom>
        </p:spPr>
      </p:pic>
      <p:sp>
        <p:nvSpPr>
          <p:cNvPr id="3" name="Rectangle 2">
            <a:extLst>
              <a:ext uri="{FF2B5EF4-FFF2-40B4-BE49-F238E27FC236}">
                <a16:creationId xmlns:a16="http://schemas.microsoft.com/office/drawing/2014/main" xmlns="" id="{EED3358F-D30F-92A5-4A21-90A01378C021}"/>
              </a:ext>
            </a:extLst>
          </p:cNvPr>
          <p:cNvSpPr/>
          <p:nvPr/>
        </p:nvSpPr>
        <p:spPr>
          <a:xfrm rot="10800000" flipH="1" flipV="1">
            <a:off x="6700828" y="4456697"/>
            <a:ext cx="3662232" cy="12594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latin typeface="Cambria" panose="02040503050406030204" pitchFamily="18" charset="0"/>
              </a:rPr>
              <a:t>Một</a:t>
            </a:r>
            <a:r>
              <a:rPr lang="en-GB" sz="2000" b="1" dirty="0">
                <a:latin typeface="Cambria" panose="02040503050406030204" pitchFamily="18" charset="0"/>
              </a:rPr>
              <a:t> </a:t>
            </a:r>
            <a:r>
              <a:rPr lang="en-GB" sz="2000" b="1" dirty="0" err="1">
                <a:latin typeface="Cambria" panose="02040503050406030204" pitchFamily="18" charset="0"/>
              </a:rPr>
              <a:t>số</a:t>
            </a:r>
            <a:r>
              <a:rPr lang="en-GB" sz="2000" b="1" dirty="0">
                <a:latin typeface="Cambria" panose="02040503050406030204" pitchFamily="18" charset="0"/>
              </a:rPr>
              <a:t> </a:t>
            </a:r>
            <a:r>
              <a:rPr lang="en-GB" sz="2000" b="1" dirty="0" err="1">
                <a:latin typeface="Cambria" panose="02040503050406030204" pitchFamily="18" charset="0"/>
              </a:rPr>
              <a:t>chất</a:t>
            </a:r>
            <a:r>
              <a:rPr lang="en-GB" sz="2000" b="1" dirty="0">
                <a:latin typeface="Cambria" panose="02040503050406030204" pitchFamily="18" charset="0"/>
              </a:rPr>
              <a:t> </a:t>
            </a:r>
            <a:r>
              <a:rPr lang="en-GB" sz="2000" b="1" dirty="0" err="1">
                <a:latin typeface="Cambria" panose="02040503050406030204" pitchFamily="18" charset="0"/>
              </a:rPr>
              <a:t>này</a:t>
            </a:r>
            <a:r>
              <a:rPr lang="en-GB" sz="2000" b="1" dirty="0">
                <a:latin typeface="Cambria" panose="02040503050406030204" pitchFamily="18" charset="0"/>
              </a:rPr>
              <a:t> đ</a:t>
            </a:r>
            <a:r>
              <a:rPr lang="vi-VN" sz="2000" b="1" dirty="0">
                <a:latin typeface="Cambria" panose="02040503050406030204" pitchFamily="18" charset="0"/>
              </a:rPr>
              <a:t>ư</a:t>
            </a:r>
            <a:r>
              <a:rPr lang="en-US" sz="2000" b="1" dirty="0" err="1">
                <a:latin typeface="Cambria" panose="02040503050406030204" pitchFamily="18" charset="0"/>
              </a:rPr>
              <a:t>ợc</a:t>
            </a:r>
            <a:r>
              <a:rPr lang="en-US" sz="2000" b="1" dirty="0">
                <a:latin typeface="Cambria" panose="02040503050406030204" pitchFamily="18" charset="0"/>
              </a:rPr>
              <a:t> </a:t>
            </a:r>
            <a:r>
              <a:rPr lang="en-US" sz="2000" b="1" dirty="0" err="1">
                <a:latin typeface="Cambria" panose="02040503050406030204" pitchFamily="18" charset="0"/>
              </a:rPr>
              <a:t>xếp</a:t>
            </a:r>
            <a:r>
              <a:rPr lang="en-US" sz="2000" b="1" dirty="0">
                <a:latin typeface="Cambria" panose="02040503050406030204" pitchFamily="18" charset="0"/>
              </a:rPr>
              <a:t> </a:t>
            </a:r>
            <a:r>
              <a:rPr lang="en-US" sz="2000" b="1" dirty="0" err="1">
                <a:latin typeface="Cambria" panose="02040503050406030204" pitchFamily="18" charset="0"/>
              </a:rPr>
              <a:t>vào</a:t>
            </a:r>
            <a:r>
              <a:rPr lang="en-US" sz="2000" b="1" dirty="0">
                <a:latin typeface="Cambria" panose="02040503050406030204" pitchFamily="18" charset="0"/>
              </a:rPr>
              <a:t> </a:t>
            </a:r>
            <a:r>
              <a:rPr lang="en-US" sz="2000" b="1" dirty="0" err="1">
                <a:latin typeface="Cambria" panose="02040503050406030204" pitchFamily="18" charset="0"/>
              </a:rPr>
              <a:t>nhóm</a:t>
            </a:r>
            <a:r>
              <a:rPr lang="en-US" sz="2000" b="1" dirty="0">
                <a:latin typeface="Cambria" panose="02040503050406030204" pitchFamily="18" charset="0"/>
              </a:rPr>
              <a:t> </a:t>
            </a:r>
            <a:r>
              <a:rPr lang="en-US" sz="2000" b="1" dirty="0" err="1">
                <a:latin typeface="Cambria" panose="02040503050406030204" pitchFamily="18" charset="0"/>
              </a:rPr>
              <a:t>gây</a:t>
            </a:r>
            <a:r>
              <a:rPr lang="en-US" sz="2000" b="1" dirty="0">
                <a:latin typeface="Cambria" panose="02040503050406030204" pitchFamily="18" charset="0"/>
              </a:rPr>
              <a:t> </a:t>
            </a:r>
            <a:r>
              <a:rPr lang="en-US" sz="2000" b="1" dirty="0" err="1">
                <a:latin typeface="Cambria" panose="02040503050406030204" pitchFamily="18" charset="0"/>
              </a:rPr>
              <a:t>ung</a:t>
            </a:r>
            <a:r>
              <a:rPr lang="en-US" sz="2000" b="1" dirty="0">
                <a:latin typeface="Cambria" panose="02040503050406030204" pitchFamily="18" charset="0"/>
              </a:rPr>
              <a:t> </a:t>
            </a:r>
            <a:r>
              <a:rPr lang="en-US" sz="2000" b="1" dirty="0" err="1">
                <a:latin typeface="Cambria" panose="02040503050406030204" pitchFamily="18" charset="0"/>
              </a:rPr>
              <a:t>th</a:t>
            </a:r>
            <a:r>
              <a:rPr lang="vi-VN" sz="2000" b="1" dirty="0">
                <a:latin typeface="Cambria" panose="02040503050406030204" pitchFamily="18" charset="0"/>
              </a:rPr>
              <a:t>ư</a:t>
            </a:r>
            <a:r>
              <a:rPr lang="en-US" sz="2000" b="1" dirty="0">
                <a:latin typeface="Cambria" panose="02040503050406030204" pitchFamily="18" charset="0"/>
              </a:rPr>
              <a:t>, </a:t>
            </a:r>
            <a:r>
              <a:rPr lang="en-US" sz="2000" b="1" dirty="0" err="1">
                <a:latin typeface="Cambria" panose="02040503050406030204" pitchFamily="18" charset="0"/>
              </a:rPr>
              <a:t>gây</a:t>
            </a:r>
            <a:r>
              <a:rPr lang="en-US" sz="2000" b="1" dirty="0">
                <a:latin typeface="Cambria" panose="02040503050406030204" pitchFamily="18" charset="0"/>
              </a:rPr>
              <a:t> </a:t>
            </a:r>
            <a:r>
              <a:rPr lang="en-US" sz="2000" b="1" dirty="0" err="1">
                <a:latin typeface="Cambria" panose="02040503050406030204" pitchFamily="18" charset="0"/>
              </a:rPr>
              <a:t>hại</a:t>
            </a:r>
            <a:r>
              <a:rPr lang="en-US" sz="2000" b="1" dirty="0">
                <a:latin typeface="Cambria" panose="02040503050406030204" pitchFamily="18" charset="0"/>
              </a:rPr>
              <a:t> </a:t>
            </a:r>
            <a:r>
              <a:rPr lang="en-US" sz="2000" b="1" dirty="0" err="1">
                <a:latin typeface="Cambria" panose="02040503050406030204" pitchFamily="18" charset="0"/>
              </a:rPr>
              <a:t>cho</a:t>
            </a:r>
            <a:r>
              <a:rPr lang="en-US" sz="2000" b="1" dirty="0">
                <a:latin typeface="Cambria" panose="02040503050406030204" pitchFamily="18" charset="0"/>
              </a:rPr>
              <a:t> </a:t>
            </a:r>
            <a:r>
              <a:rPr lang="en-US" sz="2000" b="1" dirty="0" err="1">
                <a:latin typeface="Cambria" panose="02040503050406030204" pitchFamily="18" charset="0"/>
              </a:rPr>
              <a:t>hô</a:t>
            </a:r>
            <a:r>
              <a:rPr lang="en-US" sz="2000" b="1" dirty="0">
                <a:latin typeface="Cambria" panose="02040503050406030204" pitchFamily="18" charset="0"/>
              </a:rPr>
              <a:t> </a:t>
            </a:r>
            <a:r>
              <a:rPr lang="en-US" sz="2000" b="1" dirty="0" err="1">
                <a:latin typeface="Cambria" panose="02040503050406030204" pitchFamily="18" charset="0"/>
              </a:rPr>
              <a:t>hấp</a:t>
            </a:r>
            <a:r>
              <a:rPr lang="en-US" sz="2000" b="1" dirty="0">
                <a:latin typeface="Cambria" panose="02040503050406030204" pitchFamily="18" charset="0"/>
              </a:rPr>
              <a:t>, </a:t>
            </a:r>
            <a:r>
              <a:rPr lang="en-US" sz="2000" b="1" dirty="0" err="1">
                <a:latin typeface="Cambria" panose="02040503050406030204" pitchFamily="18" charset="0"/>
              </a:rPr>
              <a:t>tim</a:t>
            </a:r>
            <a:r>
              <a:rPr lang="en-US" sz="2000" b="1" dirty="0">
                <a:latin typeface="Cambria" panose="02040503050406030204" pitchFamily="18" charset="0"/>
              </a:rPr>
              <a:t> </a:t>
            </a:r>
            <a:r>
              <a:rPr lang="en-US" sz="2000" b="1" dirty="0" err="1">
                <a:latin typeface="Cambria" panose="02040503050406030204" pitchFamily="18" charset="0"/>
              </a:rPr>
              <a:t>mạch</a:t>
            </a:r>
            <a:endParaRPr lang="en-US" sz="2000" b="1" dirty="0">
              <a:latin typeface="Cambria" panose="02040503050406030204" pitchFamily="18" charset="0"/>
            </a:endParaRPr>
          </a:p>
        </p:txBody>
      </p:sp>
      <p:sp>
        <p:nvSpPr>
          <p:cNvPr id="4" name="Right Arrow Callout 21">
            <a:extLst>
              <a:ext uri="{FF2B5EF4-FFF2-40B4-BE49-F238E27FC236}">
                <a16:creationId xmlns:a16="http://schemas.microsoft.com/office/drawing/2014/main" xmlns="" id="{A0A742A6-00BC-09BD-7AE6-0FFEAFF6B4E9}"/>
              </a:ext>
            </a:extLst>
          </p:cNvPr>
          <p:cNvSpPr/>
          <p:nvPr/>
        </p:nvSpPr>
        <p:spPr>
          <a:xfrm>
            <a:off x="1796367" y="1297271"/>
            <a:ext cx="4441527" cy="2533796"/>
          </a:xfrm>
          <a:prstGeom prst="rightArrow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Cambria" panose="02040503050406030204" pitchFamily="18" charset="0"/>
              </a:rPr>
              <a:t>Dù</a:t>
            </a:r>
            <a:r>
              <a:rPr lang="en-US" b="1" dirty="0">
                <a:latin typeface="Cambria" panose="02040503050406030204" pitchFamily="18" charset="0"/>
              </a:rPr>
              <a:t> </a:t>
            </a:r>
            <a:r>
              <a:rPr lang="en-US" b="1" dirty="0" err="1">
                <a:latin typeface="Cambria" panose="02040503050406030204" pitchFamily="18" charset="0"/>
              </a:rPr>
              <a:t>thuốc</a:t>
            </a:r>
            <a:r>
              <a:rPr lang="en-US" b="1" dirty="0">
                <a:latin typeface="Cambria" panose="02040503050406030204" pitchFamily="18" charset="0"/>
              </a:rPr>
              <a:t> </a:t>
            </a:r>
            <a:r>
              <a:rPr lang="en-US" b="1" dirty="0" err="1">
                <a:latin typeface="Cambria" panose="02040503050406030204" pitchFamily="18" charset="0"/>
              </a:rPr>
              <a:t>lá</a:t>
            </a:r>
            <a:r>
              <a:rPr lang="en-US" b="1" dirty="0">
                <a:latin typeface="Cambria" panose="02040503050406030204" pitchFamily="18" charset="0"/>
              </a:rPr>
              <a:t> </a:t>
            </a:r>
            <a:r>
              <a:rPr lang="en-US" b="1" dirty="0" err="1">
                <a:latin typeface="Cambria" panose="02040503050406030204" pitchFamily="18" charset="0"/>
              </a:rPr>
              <a:t>nung</a:t>
            </a:r>
            <a:r>
              <a:rPr lang="en-US" b="1" dirty="0">
                <a:latin typeface="Cambria" panose="02040503050406030204" pitchFamily="18" charset="0"/>
              </a:rPr>
              <a:t> </a:t>
            </a:r>
            <a:r>
              <a:rPr lang="en-US" b="1" dirty="0" err="1">
                <a:latin typeface="Cambria" panose="02040503050406030204" pitchFamily="18" charset="0"/>
              </a:rPr>
              <a:t>nóng</a:t>
            </a:r>
            <a:r>
              <a:rPr lang="en-US" b="1" dirty="0">
                <a:latin typeface="Cambria" panose="02040503050406030204" pitchFamily="18" charset="0"/>
              </a:rPr>
              <a:t> đ</a:t>
            </a:r>
            <a:r>
              <a:rPr lang="vi-VN" b="1" dirty="0">
                <a:latin typeface="Cambria" panose="02040503050406030204" pitchFamily="18" charset="0"/>
              </a:rPr>
              <a:t>ư</a:t>
            </a:r>
            <a:r>
              <a:rPr lang="en-US" b="1" dirty="0" err="1">
                <a:latin typeface="Cambria" panose="02040503050406030204" pitchFamily="18" charset="0"/>
              </a:rPr>
              <a:t>ợc</a:t>
            </a:r>
            <a:r>
              <a:rPr lang="en-US" b="1" dirty="0">
                <a:latin typeface="Cambria" panose="02040503050406030204" pitchFamily="18" charset="0"/>
              </a:rPr>
              <a:t> </a:t>
            </a:r>
            <a:r>
              <a:rPr lang="en-US" b="1" dirty="0" err="1">
                <a:latin typeface="Cambria" panose="02040503050406030204" pitchFamily="18" charset="0"/>
              </a:rPr>
              <a:t>nung</a:t>
            </a:r>
            <a:r>
              <a:rPr lang="en-US" b="1" dirty="0">
                <a:latin typeface="Cambria" panose="02040503050406030204" pitchFamily="18" charset="0"/>
              </a:rPr>
              <a:t> ở </a:t>
            </a:r>
            <a:r>
              <a:rPr lang="en-US" b="1" dirty="0" err="1">
                <a:latin typeface="Cambria" panose="02040503050406030204" pitchFamily="18" charset="0"/>
              </a:rPr>
              <a:t>nhiệt</a:t>
            </a:r>
            <a:r>
              <a:rPr lang="en-US" b="1" dirty="0">
                <a:latin typeface="Cambria" panose="02040503050406030204" pitchFamily="18" charset="0"/>
              </a:rPr>
              <a:t> </a:t>
            </a:r>
            <a:r>
              <a:rPr lang="en-US" b="1" dirty="0" err="1">
                <a:latin typeface="Cambria" panose="02040503050406030204" pitchFamily="18" charset="0"/>
              </a:rPr>
              <a:t>độ</a:t>
            </a:r>
            <a:r>
              <a:rPr lang="en-US" b="1" dirty="0">
                <a:latin typeface="Cambria" panose="02040503050406030204" pitchFamily="18" charset="0"/>
              </a:rPr>
              <a:t> </a:t>
            </a:r>
            <a:r>
              <a:rPr lang="en-US" b="1" dirty="0" err="1">
                <a:latin typeface="Cambria" panose="02040503050406030204" pitchFamily="18" charset="0"/>
              </a:rPr>
              <a:t>thấp</a:t>
            </a:r>
            <a:r>
              <a:rPr lang="en-US" b="1" dirty="0">
                <a:latin typeface="Cambria" panose="02040503050406030204" pitchFamily="18" charset="0"/>
              </a:rPr>
              <a:t> h</a:t>
            </a:r>
            <a:r>
              <a:rPr lang="vi-VN" b="1" dirty="0">
                <a:latin typeface="Cambria" panose="02040503050406030204" pitchFamily="18" charset="0"/>
              </a:rPr>
              <a:t>ơ</a:t>
            </a:r>
            <a:r>
              <a:rPr lang="en-US" b="1" dirty="0">
                <a:latin typeface="Cambria" panose="02040503050406030204" pitchFamily="18" charset="0"/>
              </a:rPr>
              <a:t>n, </a:t>
            </a:r>
            <a:r>
              <a:rPr lang="en-US" b="1" dirty="0" err="1">
                <a:latin typeface="Cambria" panose="02040503050406030204" pitchFamily="18" charset="0"/>
              </a:rPr>
              <a:t>nh</a:t>
            </a:r>
            <a:r>
              <a:rPr lang="vi-VN" b="1" dirty="0">
                <a:latin typeface="Cambria" panose="02040503050406030204" pitchFamily="18" charset="0"/>
              </a:rPr>
              <a:t>ư</a:t>
            </a:r>
            <a:r>
              <a:rPr lang="en-US" b="1" dirty="0">
                <a:latin typeface="Cambria" panose="02040503050406030204" pitchFamily="18" charset="0"/>
              </a:rPr>
              <a:t>ng </a:t>
            </a:r>
            <a:r>
              <a:rPr lang="en-US" b="1" dirty="0" err="1">
                <a:latin typeface="Cambria" panose="02040503050406030204" pitchFamily="18" charset="0"/>
              </a:rPr>
              <a:t>vẫn</a:t>
            </a:r>
            <a:r>
              <a:rPr lang="en-US" b="1" dirty="0">
                <a:latin typeface="Cambria" panose="02040503050406030204" pitchFamily="18" charset="0"/>
              </a:rPr>
              <a:t> </a:t>
            </a:r>
            <a:r>
              <a:rPr lang="en-US" b="1" dirty="0" err="1">
                <a:latin typeface="Cambria" panose="02040503050406030204" pitchFamily="18" charset="0"/>
              </a:rPr>
              <a:t>tạo</a:t>
            </a:r>
            <a:r>
              <a:rPr lang="en-US" b="1" dirty="0">
                <a:latin typeface="Cambria" panose="02040503050406030204" pitchFamily="18" charset="0"/>
              </a:rPr>
              <a:t> </a:t>
            </a:r>
            <a:r>
              <a:rPr lang="en-US" b="1" dirty="0" err="1">
                <a:latin typeface="Cambria" panose="02040503050406030204" pitchFamily="18" charset="0"/>
              </a:rPr>
              <a:t>ra</a:t>
            </a:r>
            <a:r>
              <a:rPr lang="en-US" b="1" dirty="0">
                <a:latin typeface="Cambria" panose="02040503050406030204" pitchFamily="18" charset="0"/>
              </a:rPr>
              <a:t> </a:t>
            </a:r>
            <a:r>
              <a:rPr lang="en-US" b="1" dirty="0" err="1">
                <a:latin typeface="Cambria" panose="02040503050406030204" pitchFamily="18" charset="0"/>
              </a:rPr>
              <a:t>những</a:t>
            </a:r>
            <a:r>
              <a:rPr lang="en-US" b="1" dirty="0">
                <a:latin typeface="Cambria" panose="02040503050406030204" pitchFamily="18" charset="0"/>
              </a:rPr>
              <a:t> </a:t>
            </a:r>
            <a:r>
              <a:rPr lang="en-US" b="1" dirty="0" err="1">
                <a:latin typeface="Cambria" panose="02040503050406030204" pitchFamily="18" charset="0"/>
              </a:rPr>
              <a:t>chất</a:t>
            </a:r>
            <a:r>
              <a:rPr lang="en-US" b="1" dirty="0">
                <a:latin typeface="Cambria" panose="02040503050406030204" pitchFamily="18" charset="0"/>
              </a:rPr>
              <a:t> t</a:t>
            </a:r>
            <a:r>
              <a:rPr lang="vi-VN" b="1" dirty="0">
                <a:latin typeface="Cambria" panose="02040503050406030204" pitchFamily="18" charset="0"/>
              </a:rPr>
              <a:t>ư</a:t>
            </a:r>
            <a:r>
              <a:rPr lang="en-US" b="1" dirty="0" err="1">
                <a:latin typeface="Cambria" panose="02040503050406030204" pitchFamily="18" charset="0"/>
              </a:rPr>
              <a:t>ơng</a:t>
            </a:r>
            <a:r>
              <a:rPr lang="en-US" b="1" dirty="0">
                <a:latin typeface="Cambria" panose="02040503050406030204" pitchFamily="18" charset="0"/>
              </a:rPr>
              <a:t> </a:t>
            </a:r>
            <a:r>
              <a:rPr lang="en-US" b="1" dirty="0" err="1">
                <a:latin typeface="Cambria" panose="02040503050406030204" pitchFamily="18" charset="0"/>
              </a:rPr>
              <a:t>tự</a:t>
            </a:r>
            <a:r>
              <a:rPr lang="en-US" b="1" dirty="0">
                <a:latin typeface="Cambria" panose="02040503050406030204" pitchFamily="18" charset="0"/>
              </a:rPr>
              <a:t> </a:t>
            </a:r>
            <a:r>
              <a:rPr lang="en-US" b="1" dirty="0" err="1">
                <a:latin typeface="Cambria" panose="02040503050406030204" pitchFamily="18" charset="0"/>
              </a:rPr>
              <a:t>nh</a:t>
            </a:r>
            <a:r>
              <a:rPr lang="vi-VN" b="1" dirty="0">
                <a:latin typeface="Cambria" panose="02040503050406030204" pitchFamily="18" charset="0"/>
              </a:rPr>
              <a:t>ư</a:t>
            </a:r>
            <a:r>
              <a:rPr lang="en-US" b="1" dirty="0">
                <a:latin typeface="Cambria" panose="02040503050406030204" pitchFamily="18" charset="0"/>
              </a:rPr>
              <a:t> </a:t>
            </a:r>
            <a:r>
              <a:rPr lang="en-US" b="1" dirty="0" err="1">
                <a:latin typeface="Cambria" panose="02040503050406030204" pitchFamily="18" charset="0"/>
              </a:rPr>
              <a:t>trong</a:t>
            </a:r>
            <a:r>
              <a:rPr lang="en-US" b="1" dirty="0">
                <a:latin typeface="Cambria" panose="02040503050406030204" pitchFamily="18" charset="0"/>
              </a:rPr>
              <a:t> </a:t>
            </a:r>
            <a:r>
              <a:rPr lang="en-US" b="1" dirty="0" err="1">
                <a:latin typeface="Cambria" panose="02040503050406030204" pitchFamily="18" charset="0"/>
              </a:rPr>
              <a:t>khói</a:t>
            </a:r>
            <a:r>
              <a:rPr lang="en-US" b="1" dirty="0">
                <a:latin typeface="Cambria" panose="02040503050406030204" pitchFamily="18" charset="0"/>
              </a:rPr>
              <a:t> </a:t>
            </a:r>
            <a:r>
              <a:rPr lang="en-US" b="1" dirty="0" err="1">
                <a:latin typeface="Cambria" panose="02040503050406030204" pitchFamily="18" charset="0"/>
              </a:rPr>
              <a:t>thuốc</a:t>
            </a:r>
            <a:r>
              <a:rPr lang="en-US" b="1" dirty="0">
                <a:latin typeface="Cambria" panose="02040503050406030204" pitchFamily="18" charset="0"/>
              </a:rPr>
              <a:t> </a:t>
            </a:r>
            <a:r>
              <a:rPr lang="en-US" b="1" dirty="0" err="1">
                <a:latin typeface="Cambria" panose="02040503050406030204" pitchFamily="18" charset="0"/>
              </a:rPr>
              <a:t>lá</a:t>
            </a:r>
            <a:endParaRPr lang="en-US" b="1" dirty="0">
              <a:latin typeface="Cambria" panose="02040503050406030204" pitchFamily="18" charset="0"/>
            </a:endParaRPr>
          </a:p>
          <a:p>
            <a:pPr algn="ctr"/>
            <a:endParaRPr lang="en-US" sz="1350" dirty="0">
              <a:latin typeface="Cambria" panose="02040503050406030204" pitchFamily="18" charset="0"/>
            </a:endParaRPr>
          </a:p>
        </p:txBody>
      </p:sp>
      <p:sp>
        <p:nvSpPr>
          <p:cNvPr id="5" name="Rounded Rectangle 26">
            <a:extLst>
              <a:ext uri="{FF2B5EF4-FFF2-40B4-BE49-F238E27FC236}">
                <a16:creationId xmlns:a16="http://schemas.microsoft.com/office/drawing/2014/main" xmlns="" id="{794D3CC7-A74A-EB1C-36A7-9C1BDA14B8A1}"/>
              </a:ext>
            </a:extLst>
          </p:cNvPr>
          <p:cNvSpPr/>
          <p:nvPr/>
        </p:nvSpPr>
        <p:spPr>
          <a:xfrm>
            <a:off x="1931649" y="4055936"/>
            <a:ext cx="2616477" cy="1852609"/>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smtClean="0">
                <a:latin typeface="Cambria" panose="02040503050406030204" pitchFamily="18" charset="0"/>
              </a:rPr>
              <a:t>Một</a:t>
            </a:r>
            <a:r>
              <a:rPr lang="en-GB" b="1" dirty="0" smtClean="0">
                <a:latin typeface="Cambria" panose="02040503050406030204" pitchFamily="18" charset="0"/>
              </a:rPr>
              <a:t> </a:t>
            </a:r>
            <a:r>
              <a:rPr lang="en-GB" b="1" dirty="0" err="1" smtClean="0">
                <a:latin typeface="Cambria" panose="02040503050406030204" pitchFamily="18" charset="0"/>
              </a:rPr>
              <a:t>số</a:t>
            </a:r>
            <a:r>
              <a:rPr lang="en-GB" b="1" dirty="0" smtClean="0">
                <a:latin typeface="Cambria" panose="02040503050406030204" pitchFamily="18" charset="0"/>
              </a:rPr>
              <a:t> </a:t>
            </a:r>
            <a:r>
              <a:rPr lang="en-GB" b="1" dirty="0" err="1" smtClean="0">
                <a:latin typeface="Cambria" panose="02040503050406030204" pitchFamily="18" charset="0"/>
              </a:rPr>
              <a:t>chất</a:t>
            </a:r>
            <a:r>
              <a:rPr lang="en-GB" b="1" dirty="0" smtClean="0">
                <a:latin typeface="Cambria" panose="02040503050406030204" pitchFamily="18" charset="0"/>
              </a:rPr>
              <a:t> </a:t>
            </a:r>
            <a:r>
              <a:rPr lang="en-GB" b="1" dirty="0" err="1" smtClean="0">
                <a:latin typeface="Cambria" panose="02040503050406030204" pitchFamily="18" charset="0"/>
              </a:rPr>
              <a:t>có</a:t>
            </a:r>
            <a:r>
              <a:rPr lang="en-GB" b="1" dirty="0" smtClean="0">
                <a:latin typeface="Cambria" panose="02040503050406030204" pitchFamily="18" charset="0"/>
              </a:rPr>
              <a:t> </a:t>
            </a:r>
            <a:r>
              <a:rPr lang="en-GB" b="1" dirty="0" err="1" smtClean="0">
                <a:latin typeface="Cambria" panose="02040503050406030204" pitchFamily="18" charset="0"/>
              </a:rPr>
              <a:t>nồng</a:t>
            </a:r>
            <a:r>
              <a:rPr lang="en-GB" b="1" dirty="0" smtClean="0">
                <a:latin typeface="Cambria" panose="02040503050406030204" pitchFamily="18" charset="0"/>
              </a:rPr>
              <a:t> </a:t>
            </a:r>
            <a:r>
              <a:rPr lang="en-GB" b="1" dirty="0" err="1" smtClean="0">
                <a:latin typeface="Cambria" panose="02040503050406030204" pitchFamily="18" charset="0"/>
              </a:rPr>
              <a:t>độ</a:t>
            </a:r>
            <a:r>
              <a:rPr lang="en-GB" b="1" dirty="0" smtClean="0">
                <a:latin typeface="Cambria" panose="02040503050406030204" pitchFamily="18" charset="0"/>
              </a:rPr>
              <a:t> </a:t>
            </a:r>
            <a:r>
              <a:rPr lang="en-GB" b="1" dirty="0" err="1" smtClean="0">
                <a:latin typeface="Cambria" panose="02040503050406030204" pitchFamily="18" charset="0"/>
              </a:rPr>
              <a:t>cao</a:t>
            </a:r>
            <a:r>
              <a:rPr lang="en-GB" b="1" dirty="0" smtClean="0">
                <a:latin typeface="Cambria" panose="02040503050406030204" pitchFamily="18" charset="0"/>
              </a:rPr>
              <a:t> </a:t>
            </a:r>
            <a:r>
              <a:rPr lang="en-GB" b="1" dirty="0" err="1" smtClean="0">
                <a:latin typeface="Cambria" panose="02040503050406030204" pitchFamily="18" charset="0"/>
              </a:rPr>
              <a:t>hơn</a:t>
            </a:r>
            <a:r>
              <a:rPr lang="en-GB" b="1" dirty="0" smtClean="0">
                <a:latin typeface="Cambria" panose="02040503050406030204" pitchFamily="18" charset="0"/>
              </a:rPr>
              <a:t>, </a:t>
            </a:r>
            <a:r>
              <a:rPr lang="en-GB" b="1" dirty="0" err="1" smtClean="0">
                <a:latin typeface="Cambria" panose="02040503050406030204" pitchFamily="18" charset="0"/>
              </a:rPr>
              <a:t>một</a:t>
            </a:r>
            <a:r>
              <a:rPr lang="en-GB" b="1" dirty="0" smtClean="0">
                <a:latin typeface="Cambria" panose="02040503050406030204" pitchFamily="18" charset="0"/>
              </a:rPr>
              <a:t> </a:t>
            </a:r>
            <a:r>
              <a:rPr lang="en-GB" b="1" dirty="0" err="1" smtClean="0">
                <a:latin typeface="Cambria" panose="02040503050406030204" pitchFamily="18" charset="0"/>
              </a:rPr>
              <a:t>số</a:t>
            </a:r>
            <a:r>
              <a:rPr lang="en-GB" b="1" dirty="0" smtClean="0">
                <a:latin typeface="Cambria" panose="02040503050406030204" pitchFamily="18" charset="0"/>
              </a:rPr>
              <a:t> </a:t>
            </a:r>
            <a:r>
              <a:rPr lang="en-GB" b="1" dirty="0" err="1" smtClean="0">
                <a:latin typeface="Cambria" panose="02040503050406030204" pitchFamily="18" charset="0"/>
              </a:rPr>
              <a:t>chất</a:t>
            </a:r>
            <a:r>
              <a:rPr lang="en-GB" b="1" dirty="0" smtClean="0">
                <a:latin typeface="Cambria" panose="02040503050406030204" pitchFamily="18" charset="0"/>
              </a:rPr>
              <a:t> </a:t>
            </a:r>
            <a:r>
              <a:rPr lang="en-GB" b="1" dirty="0" err="1" smtClean="0">
                <a:latin typeface="Cambria" panose="02040503050406030204" pitchFamily="18" charset="0"/>
              </a:rPr>
              <a:t>có</a:t>
            </a:r>
            <a:r>
              <a:rPr lang="en-GB" b="1" dirty="0" smtClean="0">
                <a:latin typeface="Cambria" panose="02040503050406030204" pitchFamily="18" charset="0"/>
              </a:rPr>
              <a:t> </a:t>
            </a:r>
            <a:r>
              <a:rPr lang="en-GB" b="1" dirty="0" err="1" smtClean="0">
                <a:latin typeface="Cambria" panose="02040503050406030204" pitchFamily="18" charset="0"/>
              </a:rPr>
              <a:t>nồng</a:t>
            </a:r>
            <a:r>
              <a:rPr lang="en-GB" b="1" dirty="0" smtClean="0">
                <a:latin typeface="Cambria" panose="02040503050406030204" pitchFamily="18" charset="0"/>
              </a:rPr>
              <a:t> </a:t>
            </a:r>
            <a:r>
              <a:rPr lang="en-US" b="1" dirty="0" err="1" smtClean="0">
                <a:latin typeface="Cambria" panose="02040503050406030204" pitchFamily="18" charset="0"/>
              </a:rPr>
              <a:t>độ</a:t>
            </a:r>
            <a:r>
              <a:rPr lang="en-US" b="1" dirty="0" smtClean="0">
                <a:latin typeface="Cambria" panose="02040503050406030204" pitchFamily="18" charset="0"/>
              </a:rPr>
              <a:t> </a:t>
            </a:r>
            <a:r>
              <a:rPr lang="en-US" b="1" dirty="0" err="1">
                <a:latin typeface="Cambria" panose="02040503050406030204" pitchFamily="18" charset="0"/>
              </a:rPr>
              <a:t>thấp</a:t>
            </a:r>
            <a:r>
              <a:rPr lang="en-US" b="1" dirty="0">
                <a:latin typeface="Cambria" panose="02040503050406030204" pitchFamily="18" charset="0"/>
              </a:rPr>
              <a:t> h</a:t>
            </a:r>
            <a:r>
              <a:rPr lang="vi-VN" b="1" dirty="0">
                <a:latin typeface="Cambria" panose="02040503050406030204" pitchFamily="18" charset="0"/>
              </a:rPr>
              <a:t>ơ</a:t>
            </a:r>
            <a:r>
              <a:rPr lang="en-US" b="1" dirty="0">
                <a:latin typeface="Cambria" panose="02040503050406030204" pitchFamily="18" charset="0"/>
              </a:rPr>
              <a:t>n, </a:t>
            </a:r>
            <a:r>
              <a:rPr lang="en-US" b="1" dirty="0" err="1">
                <a:latin typeface="Cambria" panose="02040503050406030204" pitchFamily="18" charset="0"/>
              </a:rPr>
              <a:t>nh</a:t>
            </a:r>
            <a:r>
              <a:rPr lang="vi-VN" b="1" dirty="0">
                <a:latin typeface="Cambria" panose="02040503050406030204" pitchFamily="18" charset="0"/>
              </a:rPr>
              <a:t>ư</a:t>
            </a:r>
            <a:r>
              <a:rPr lang="en-US" b="1" dirty="0">
                <a:latin typeface="Cambria" panose="02040503050406030204" pitchFamily="18" charset="0"/>
              </a:rPr>
              <a:t>ng </a:t>
            </a:r>
            <a:r>
              <a:rPr lang="en-US" b="1" dirty="0" err="1">
                <a:latin typeface="Cambria" panose="02040503050406030204" pitchFamily="18" charset="0"/>
              </a:rPr>
              <a:t>chúng</a:t>
            </a:r>
            <a:r>
              <a:rPr lang="en-US" b="1" dirty="0">
                <a:latin typeface="Cambria" panose="02040503050406030204" pitchFamily="18" charset="0"/>
              </a:rPr>
              <a:t> </a:t>
            </a:r>
            <a:r>
              <a:rPr lang="en-US" b="1" dirty="0" err="1">
                <a:latin typeface="Cambria" panose="02040503050406030204" pitchFamily="18" charset="0"/>
              </a:rPr>
              <a:t>không</a:t>
            </a:r>
            <a:r>
              <a:rPr lang="en-US" b="1" dirty="0">
                <a:latin typeface="Cambria" panose="02040503050406030204" pitchFamily="18" charset="0"/>
              </a:rPr>
              <a:t> </a:t>
            </a:r>
            <a:r>
              <a:rPr lang="en-US" b="1" dirty="0" err="1">
                <a:latin typeface="Cambria" panose="02040503050406030204" pitchFamily="18" charset="0"/>
              </a:rPr>
              <a:t>làm</a:t>
            </a:r>
            <a:r>
              <a:rPr lang="en-US" b="1" dirty="0">
                <a:latin typeface="Cambria" panose="02040503050406030204" pitchFamily="18" charset="0"/>
              </a:rPr>
              <a:t> </a:t>
            </a:r>
            <a:r>
              <a:rPr lang="en-US" b="1" dirty="0" err="1">
                <a:latin typeface="Cambria" panose="02040503050406030204" pitchFamily="18" charset="0"/>
              </a:rPr>
              <a:t>giảm</a:t>
            </a:r>
            <a:r>
              <a:rPr lang="en-US" b="1" dirty="0">
                <a:latin typeface="Cambria" panose="02040503050406030204" pitchFamily="18" charset="0"/>
              </a:rPr>
              <a:t> </a:t>
            </a:r>
            <a:r>
              <a:rPr lang="en-US" b="1" dirty="0" err="1">
                <a:latin typeface="Cambria" panose="02040503050406030204" pitchFamily="18" charset="0"/>
              </a:rPr>
              <a:t>nguy</a:t>
            </a:r>
            <a:r>
              <a:rPr lang="en-US" b="1" dirty="0">
                <a:latin typeface="Cambria" panose="02040503050406030204" pitchFamily="18" charset="0"/>
              </a:rPr>
              <a:t> c</a:t>
            </a:r>
            <a:r>
              <a:rPr lang="vi-VN" b="1" dirty="0">
                <a:latin typeface="Cambria" panose="02040503050406030204" pitchFamily="18" charset="0"/>
              </a:rPr>
              <a:t>ơ</a:t>
            </a:r>
            <a:r>
              <a:rPr lang="en-US" b="1" dirty="0">
                <a:latin typeface="Cambria" panose="02040503050406030204" pitchFamily="18" charset="0"/>
              </a:rPr>
              <a:t> </a:t>
            </a:r>
            <a:r>
              <a:rPr lang="en-US" b="1" dirty="0" err="1">
                <a:latin typeface="Cambria" panose="02040503050406030204" pitchFamily="18" charset="0"/>
              </a:rPr>
              <a:t>bệnh</a:t>
            </a:r>
            <a:r>
              <a:rPr lang="en-US" b="1" dirty="0">
                <a:latin typeface="Cambria" panose="02040503050406030204" pitchFamily="18" charset="0"/>
              </a:rPr>
              <a:t> </a:t>
            </a:r>
            <a:r>
              <a:rPr lang="en-US" b="1" dirty="0" err="1">
                <a:latin typeface="Cambria" panose="02040503050406030204" pitchFamily="18" charset="0"/>
              </a:rPr>
              <a:t>tật</a:t>
            </a:r>
            <a:endParaRPr lang="en-US" b="1" dirty="0">
              <a:latin typeface="Cambria" panose="02040503050406030204" pitchFamily="18" charset="0"/>
            </a:endParaRPr>
          </a:p>
        </p:txBody>
      </p:sp>
      <p:grpSp>
        <p:nvGrpSpPr>
          <p:cNvPr id="18" name="Group 17">
            <a:extLst>
              <a:ext uri="{FF2B5EF4-FFF2-40B4-BE49-F238E27FC236}">
                <a16:creationId xmlns:a16="http://schemas.microsoft.com/office/drawing/2014/main" xmlns="" id="{A79EB5F5-D373-FAC6-3501-114087D3C1FB}"/>
              </a:ext>
            </a:extLst>
          </p:cNvPr>
          <p:cNvGrpSpPr/>
          <p:nvPr/>
        </p:nvGrpSpPr>
        <p:grpSpPr>
          <a:xfrm>
            <a:off x="6849714" y="1081026"/>
            <a:ext cx="3364461" cy="3042463"/>
            <a:chOff x="6849714" y="1081026"/>
            <a:chExt cx="3364461" cy="3042463"/>
          </a:xfrm>
        </p:grpSpPr>
        <p:sp>
          <p:nvSpPr>
            <p:cNvPr id="2" name="Oval 1">
              <a:extLst>
                <a:ext uri="{FF2B5EF4-FFF2-40B4-BE49-F238E27FC236}">
                  <a16:creationId xmlns:a16="http://schemas.microsoft.com/office/drawing/2014/main" xmlns="" id="{1AEA6B6D-D8C2-0B8C-44D2-4EF535929750}"/>
                </a:ext>
              </a:extLst>
            </p:cNvPr>
            <p:cNvSpPr/>
            <p:nvPr/>
          </p:nvSpPr>
          <p:spPr>
            <a:xfrm>
              <a:off x="6849714" y="1081026"/>
              <a:ext cx="3364461" cy="3042463"/>
            </a:xfrm>
            <a:prstGeom prst="ellipse">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6" name="Group 5">
              <a:extLst>
                <a:ext uri="{FF2B5EF4-FFF2-40B4-BE49-F238E27FC236}">
                  <a16:creationId xmlns:a16="http://schemas.microsoft.com/office/drawing/2014/main" xmlns="" id="{88D1FF13-BFC8-DBA2-D21A-C1D69A4D23EF}"/>
                </a:ext>
              </a:extLst>
            </p:cNvPr>
            <p:cNvGrpSpPr/>
            <p:nvPr/>
          </p:nvGrpSpPr>
          <p:grpSpPr>
            <a:xfrm>
              <a:off x="7213880" y="1524709"/>
              <a:ext cx="2806519" cy="2035826"/>
              <a:chOff x="6992604" y="2024976"/>
              <a:chExt cx="2806519" cy="2035826"/>
            </a:xfrm>
          </p:grpSpPr>
          <p:sp>
            <p:nvSpPr>
              <p:cNvPr id="7" name="Content Placeholder 6">
                <a:extLst>
                  <a:ext uri="{FF2B5EF4-FFF2-40B4-BE49-F238E27FC236}">
                    <a16:creationId xmlns:a16="http://schemas.microsoft.com/office/drawing/2014/main" xmlns="" id="{1193CA18-4030-91A0-F88F-7CAF8D665D8C}"/>
                  </a:ext>
                </a:extLst>
              </p:cNvPr>
              <p:cNvSpPr txBox="1">
                <a:spLocks/>
              </p:cNvSpPr>
              <p:nvPr/>
            </p:nvSpPr>
            <p:spPr bwMode="gray">
              <a:xfrm>
                <a:off x="8206913" y="2812438"/>
                <a:ext cx="1592210" cy="151932"/>
              </a:xfrm>
              <a:prstGeom prst="rect">
                <a:avLst/>
              </a:prstGeom>
            </p:spPr>
            <p:txBody>
              <a:bodyPr vert="horz" lIns="13484" tIns="0" rIns="13484" bIns="0" rtlCol="0">
                <a:noAutofit/>
              </a:bodyPr>
              <a:lstStyle>
                <a:lvl1pPr marL="0" indent="0" algn="l" defTabSz="913271"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59915" indent="-179164"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6067"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8056"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4080" indent="-358332"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59618" indent="-358332" algn="l" defTabSz="913271"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68131"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68"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03"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FF0000"/>
                    </a:solidFill>
                  </a:rPr>
                  <a:t>Carbon monoxide</a:t>
                </a:r>
              </a:p>
            </p:txBody>
          </p:sp>
          <p:sp>
            <p:nvSpPr>
              <p:cNvPr id="8" name="Content Placeholder 6">
                <a:extLst>
                  <a:ext uri="{FF2B5EF4-FFF2-40B4-BE49-F238E27FC236}">
                    <a16:creationId xmlns:a16="http://schemas.microsoft.com/office/drawing/2014/main" xmlns="" id="{4C8D36B1-6ED9-A198-FBE5-576D96B6193B}"/>
                  </a:ext>
                </a:extLst>
              </p:cNvPr>
              <p:cNvSpPr txBox="1">
                <a:spLocks/>
              </p:cNvSpPr>
              <p:nvPr/>
            </p:nvSpPr>
            <p:spPr bwMode="gray">
              <a:xfrm>
                <a:off x="7338063" y="2386570"/>
                <a:ext cx="2191634" cy="404056"/>
              </a:xfrm>
              <a:prstGeom prst="rect">
                <a:avLst/>
              </a:prstGeom>
            </p:spPr>
            <p:txBody>
              <a:bodyPr vert="horz" lIns="13484" tIns="0" rIns="13484" bIns="0" rtlCol="0">
                <a:noAutofit/>
              </a:bodyPr>
              <a:lstStyle>
                <a:lvl1pPr marL="0" indent="0" algn="l" defTabSz="913271"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59915" indent="-179164"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6067"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8056"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4080" indent="-358332"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59618" indent="-358332" algn="l" defTabSz="913271"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68131"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68"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03"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err="1">
                    <a:solidFill>
                      <a:srgbClr val="0000FF"/>
                    </a:solidFill>
                  </a:rPr>
                  <a:t>Hợp</a:t>
                </a:r>
                <a:r>
                  <a:rPr lang="en-US" b="1" dirty="0">
                    <a:solidFill>
                      <a:srgbClr val="0000FF"/>
                    </a:solidFill>
                  </a:rPr>
                  <a:t> </a:t>
                </a:r>
                <a:r>
                  <a:rPr lang="en-US" b="1" dirty="0" err="1">
                    <a:solidFill>
                      <a:srgbClr val="0000FF"/>
                    </a:solidFill>
                  </a:rPr>
                  <a:t>chất</a:t>
                </a:r>
                <a:r>
                  <a:rPr lang="en-US" b="1" dirty="0">
                    <a:solidFill>
                      <a:srgbClr val="0000FF"/>
                    </a:solidFill>
                  </a:rPr>
                  <a:t> </a:t>
                </a:r>
                <a:r>
                  <a:rPr lang="en-US" b="1" dirty="0" err="1">
                    <a:solidFill>
                      <a:srgbClr val="0000FF"/>
                    </a:solidFill>
                  </a:rPr>
                  <a:t>hữu</a:t>
                </a:r>
                <a:r>
                  <a:rPr lang="en-US" b="1" dirty="0">
                    <a:solidFill>
                      <a:srgbClr val="0000FF"/>
                    </a:solidFill>
                  </a:rPr>
                  <a:t> </a:t>
                </a:r>
                <a:r>
                  <a:rPr lang="en-US" b="1" dirty="0" err="1">
                    <a:solidFill>
                      <a:srgbClr val="0000FF"/>
                    </a:solidFill>
                  </a:rPr>
                  <a:t>cơ</a:t>
                </a:r>
                <a:r>
                  <a:rPr lang="en-US" b="1" dirty="0">
                    <a:solidFill>
                      <a:srgbClr val="0000FF"/>
                    </a:solidFill>
                  </a:rPr>
                  <a:t> </a:t>
                </a:r>
                <a:r>
                  <a:rPr lang="en-US" b="1" dirty="0" err="1">
                    <a:solidFill>
                      <a:srgbClr val="0000FF"/>
                    </a:solidFill>
                  </a:rPr>
                  <a:t>dễ</a:t>
                </a:r>
                <a:r>
                  <a:rPr lang="en-US" b="1" dirty="0">
                    <a:solidFill>
                      <a:srgbClr val="0000FF"/>
                    </a:solidFill>
                  </a:rPr>
                  <a:t> bay </a:t>
                </a:r>
                <a:r>
                  <a:rPr lang="en-US" b="1" dirty="0" err="1">
                    <a:solidFill>
                      <a:srgbClr val="0000FF"/>
                    </a:solidFill>
                  </a:rPr>
                  <a:t>hơi</a:t>
                </a:r>
                <a:endParaRPr lang="en-US" b="1" dirty="0">
                  <a:solidFill>
                    <a:srgbClr val="0000FF"/>
                  </a:solidFill>
                </a:endParaRPr>
              </a:p>
            </p:txBody>
          </p:sp>
          <p:sp>
            <p:nvSpPr>
              <p:cNvPr id="9" name="Content Placeholder 6">
                <a:extLst>
                  <a:ext uri="{FF2B5EF4-FFF2-40B4-BE49-F238E27FC236}">
                    <a16:creationId xmlns:a16="http://schemas.microsoft.com/office/drawing/2014/main" xmlns="" id="{FDCAFFAB-6A6B-E6F8-A9C5-4C22230EB779}"/>
                  </a:ext>
                </a:extLst>
              </p:cNvPr>
              <p:cNvSpPr txBox="1">
                <a:spLocks/>
              </p:cNvSpPr>
              <p:nvPr/>
            </p:nvSpPr>
            <p:spPr bwMode="gray">
              <a:xfrm>
                <a:off x="7987113" y="2024976"/>
                <a:ext cx="893537" cy="358487"/>
              </a:xfrm>
              <a:prstGeom prst="rect">
                <a:avLst/>
              </a:prstGeom>
            </p:spPr>
            <p:txBody>
              <a:bodyPr vert="horz" lIns="13484" tIns="0" rIns="13484" bIns="0" rtlCol="0">
                <a:noAutofit/>
              </a:bodyPr>
              <a:lstStyle>
                <a:lvl1pPr marL="0" indent="0" algn="l" defTabSz="913271"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59915" indent="-179164"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6067"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8056"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4080" indent="-358332"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59618" indent="-358332" algn="l" defTabSz="913271"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68131"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68"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03"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err="1">
                    <a:solidFill>
                      <a:srgbClr val="FF0000"/>
                    </a:solidFill>
                  </a:rPr>
                  <a:t>Acrolein</a:t>
                </a:r>
                <a:endParaRPr lang="en-US" sz="1600" b="1" dirty="0">
                  <a:solidFill>
                    <a:srgbClr val="FF0000"/>
                  </a:solidFill>
                </a:endParaRPr>
              </a:p>
            </p:txBody>
          </p:sp>
          <p:sp>
            <p:nvSpPr>
              <p:cNvPr id="10" name="Content Placeholder 6">
                <a:extLst>
                  <a:ext uri="{FF2B5EF4-FFF2-40B4-BE49-F238E27FC236}">
                    <a16:creationId xmlns:a16="http://schemas.microsoft.com/office/drawing/2014/main" xmlns="" id="{FE1A106C-9333-3224-E24B-44499EA0B965}"/>
                  </a:ext>
                </a:extLst>
              </p:cNvPr>
              <p:cNvSpPr txBox="1">
                <a:spLocks/>
              </p:cNvSpPr>
              <p:nvPr/>
            </p:nvSpPr>
            <p:spPr bwMode="gray">
              <a:xfrm>
                <a:off x="6992604" y="2686297"/>
                <a:ext cx="1288637" cy="238991"/>
              </a:xfrm>
              <a:prstGeom prst="rect">
                <a:avLst/>
              </a:prstGeom>
            </p:spPr>
            <p:txBody>
              <a:bodyPr vert="horz" lIns="13484" tIns="0" rIns="13484" bIns="0" rtlCol="0">
                <a:noAutofit/>
              </a:bodyPr>
              <a:lstStyle>
                <a:lvl1pPr marL="0" indent="0" algn="l" defTabSz="913271"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59915" indent="-179164"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6067"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8056"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4080" indent="-358332"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59618" indent="-358332" algn="l" defTabSz="913271"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68131"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68"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03"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5">
                        <a:lumMod val="10000"/>
                      </a:schemeClr>
                    </a:solidFill>
                  </a:rPr>
                  <a:t>Acetaldehyde</a:t>
                </a:r>
              </a:p>
            </p:txBody>
          </p:sp>
          <p:sp>
            <p:nvSpPr>
              <p:cNvPr id="11" name="Content Placeholder 6">
                <a:extLst>
                  <a:ext uri="{FF2B5EF4-FFF2-40B4-BE49-F238E27FC236}">
                    <a16:creationId xmlns:a16="http://schemas.microsoft.com/office/drawing/2014/main" xmlns="" id="{4AF9EEB7-1222-2A2C-658E-E78801101E2A}"/>
                  </a:ext>
                </a:extLst>
              </p:cNvPr>
              <p:cNvSpPr txBox="1">
                <a:spLocks/>
              </p:cNvSpPr>
              <p:nvPr/>
            </p:nvSpPr>
            <p:spPr bwMode="gray">
              <a:xfrm>
                <a:off x="7077441" y="3087491"/>
                <a:ext cx="2452256" cy="264968"/>
              </a:xfrm>
              <a:prstGeom prst="rect">
                <a:avLst/>
              </a:prstGeom>
            </p:spPr>
            <p:txBody>
              <a:bodyPr vert="horz" lIns="13484" tIns="0" rIns="13484" bIns="0" rtlCol="0">
                <a:noAutofit/>
              </a:bodyPr>
              <a:lstStyle>
                <a:lvl1pPr marL="0" indent="0" algn="l" defTabSz="913271"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59915" indent="-179164"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6067"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8056"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4080" indent="-358332"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59618" indent="-358332" algn="l" defTabSz="913271"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68131"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68"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03"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FF00"/>
                    </a:solidFill>
                  </a:rPr>
                  <a:t>Hydrocarbon </a:t>
                </a:r>
                <a:r>
                  <a:rPr lang="en-US" b="1" dirty="0" err="1">
                    <a:solidFill>
                      <a:srgbClr val="00FF00"/>
                    </a:solidFill>
                  </a:rPr>
                  <a:t>thơm</a:t>
                </a:r>
                <a:r>
                  <a:rPr lang="en-US" b="1" dirty="0">
                    <a:solidFill>
                      <a:srgbClr val="00FF00"/>
                    </a:solidFill>
                  </a:rPr>
                  <a:t> </a:t>
                </a:r>
                <a:r>
                  <a:rPr lang="en-US" b="1" dirty="0" err="1">
                    <a:solidFill>
                      <a:srgbClr val="00FF00"/>
                    </a:solidFill>
                  </a:rPr>
                  <a:t>đa</a:t>
                </a:r>
                <a:r>
                  <a:rPr lang="en-US" b="1" dirty="0">
                    <a:solidFill>
                      <a:srgbClr val="00FF00"/>
                    </a:solidFill>
                  </a:rPr>
                  <a:t> </a:t>
                </a:r>
                <a:r>
                  <a:rPr lang="en-US" b="1" dirty="0" err="1">
                    <a:solidFill>
                      <a:srgbClr val="00FF00"/>
                    </a:solidFill>
                  </a:rPr>
                  <a:t>vòng</a:t>
                </a:r>
                <a:endParaRPr lang="en-US" b="1" dirty="0">
                  <a:solidFill>
                    <a:srgbClr val="00FF00"/>
                  </a:solidFill>
                </a:endParaRPr>
              </a:p>
            </p:txBody>
          </p:sp>
          <p:sp>
            <p:nvSpPr>
              <p:cNvPr id="12" name="Content Placeholder 6">
                <a:extLst>
                  <a:ext uri="{FF2B5EF4-FFF2-40B4-BE49-F238E27FC236}">
                    <a16:creationId xmlns:a16="http://schemas.microsoft.com/office/drawing/2014/main" xmlns="" id="{7CD6B5BC-80CA-A9D3-F2BA-02AFCD9C08FC}"/>
                  </a:ext>
                </a:extLst>
              </p:cNvPr>
              <p:cNvSpPr txBox="1">
                <a:spLocks/>
              </p:cNvSpPr>
              <p:nvPr/>
            </p:nvSpPr>
            <p:spPr bwMode="gray">
              <a:xfrm>
                <a:off x="7282081" y="3517633"/>
                <a:ext cx="924833" cy="238991"/>
              </a:xfrm>
              <a:prstGeom prst="rect">
                <a:avLst/>
              </a:prstGeom>
            </p:spPr>
            <p:txBody>
              <a:bodyPr vert="horz" lIns="13484" tIns="0" rIns="13484" bIns="0" rtlCol="0">
                <a:noAutofit/>
              </a:bodyPr>
              <a:lstStyle>
                <a:lvl1pPr marL="0" indent="0" algn="l" defTabSz="913271"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59915" indent="-179164"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6067"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8056"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4080" indent="-358332"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59618" indent="-358332" algn="l" defTabSz="913271"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68131"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68"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03"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1">
                        <a:lumMod val="60000"/>
                        <a:lumOff val="40000"/>
                      </a:schemeClr>
                    </a:solidFill>
                  </a:rPr>
                  <a:t>Nicotine</a:t>
                </a:r>
              </a:p>
            </p:txBody>
          </p:sp>
          <p:sp>
            <p:nvSpPr>
              <p:cNvPr id="13" name="Content Placeholder 6">
                <a:extLst>
                  <a:ext uri="{FF2B5EF4-FFF2-40B4-BE49-F238E27FC236}">
                    <a16:creationId xmlns:a16="http://schemas.microsoft.com/office/drawing/2014/main" xmlns="" id="{9080420C-E0FF-7FA7-9A64-BBF8C688F108}"/>
                  </a:ext>
                </a:extLst>
              </p:cNvPr>
              <p:cNvSpPr txBox="1">
                <a:spLocks/>
              </p:cNvSpPr>
              <p:nvPr/>
            </p:nvSpPr>
            <p:spPr bwMode="gray">
              <a:xfrm>
                <a:off x="8404828" y="3527388"/>
                <a:ext cx="1288637" cy="238991"/>
              </a:xfrm>
              <a:prstGeom prst="rect">
                <a:avLst/>
              </a:prstGeom>
            </p:spPr>
            <p:txBody>
              <a:bodyPr vert="horz" lIns="13484" tIns="0" rIns="13484" bIns="0" rtlCol="0">
                <a:noAutofit/>
              </a:bodyPr>
              <a:lstStyle>
                <a:lvl1pPr marL="0" indent="0" algn="l" defTabSz="913271"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59915" indent="-179164"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6067"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8056"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4080" indent="-358332"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59618" indent="-358332" algn="l" defTabSz="913271"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68131"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68"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03"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FF00"/>
                    </a:solidFill>
                  </a:rPr>
                  <a:t>Kim </a:t>
                </a:r>
                <a:r>
                  <a:rPr lang="en-US" b="1" dirty="0" err="1">
                    <a:solidFill>
                      <a:srgbClr val="00FF00"/>
                    </a:solidFill>
                  </a:rPr>
                  <a:t>loại</a:t>
                </a:r>
                <a:r>
                  <a:rPr lang="en-US" b="1" dirty="0">
                    <a:solidFill>
                      <a:srgbClr val="00FF00"/>
                    </a:solidFill>
                  </a:rPr>
                  <a:t> </a:t>
                </a:r>
                <a:r>
                  <a:rPr lang="en-US" b="1" dirty="0" err="1">
                    <a:solidFill>
                      <a:srgbClr val="00FF00"/>
                    </a:solidFill>
                  </a:rPr>
                  <a:t>nặng</a:t>
                </a:r>
                <a:endParaRPr lang="en-US" b="1" dirty="0">
                  <a:solidFill>
                    <a:srgbClr val="00FF00"/>
                  </a:solidFill>
                </a:endParaRPr>
              </a:p>
            </p:txBody>
          </p:sp>
          <p:sp>
            <p:nvSpPr>
              <p:cNvPr id="14" name="Content Placeholder 6">
                <a:extLst>
                  <a:ext uri="{FF2B5EF4-FFF2-40B4-BE49-F238E27FC236}">
                    <a16:creationId xmlns:a16="http://schemas.microsoft.com/office/drawing/2014/main" xmlns="" id="{45E4B7C4-191B-196F-6C1F-77F8C1A90759}"/>
                  </a:ext>
                </a:extLst>
              </p:cNvPr>
              <p:cNvSpPr txBox="1">
                <a:spLocks/>
              </p:cNvSpPr>
              <p:nvPr/>
            </p:nvSpPr>
            <p:spPr bwMode="gray">
              <a:xfrm>
                <a:off x="7760509" y="3821811"/>
                <a:ext cx="1288637" cy="238991"/>
              </a:xfrm>
              <a:prstGeom prst="rect">
                <a:avLst/>
              </a:prstGeom>
            </p:spPr>
            <p:txBody>
              <a:bodyPr vert="horz" lIns="13484" tIns="0" rIns="13484" bIns="0" rtlCol="0">
                <a:noAutofit/>
              </a:bodyPr>
              <a:lstStyle>
                <a:lvl1pPr marL="0" indent="0" algn="l" defTabSz="913271"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59915" indent="-179164"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6067"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8056"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4080" indent="-358332"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59618" indent="-358332" algn="l" defTabSz="913271"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68131"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68"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03"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t>Formaldehyde</a:t>
                </a:r>
              </a:p>
            </p:txBody>
          </p:sp>
        </p:grpSp>
      </p:grpSp>
      <p:sp>
        <p:nvSpPr>
          <p:cNvPr id="15" name="TextBox 14">
            <a:extLst>
              <a:ext uri="{FF2B5EF4-FFF2-40B4-BE49-F238E27FC236}">
                <a16:creationId xmlns:a16="http://schemas.microsoft.com/office/drawing/2014/main" xmlns="" id="{3F5C2475-5BAC-6BD0-02D0-C2B557EC76B1}"/>
              </a:ext>
            </a:extLst>
          </p:cNvPr>
          <p:cNvSpPr txBox="1"/>
          <p:nvPr/>
        </p:nvSpPr>
        <p:spPr>
          <a:xfrm>
            <a:off x="1202545" y="435712"/>
            <a:ext cx="9786910" cy="503664"/>
          </a:xfrm>
          <a:prstGeom prst="rect">
            <a:avLst/>
          </a:prstGeom>
          <a:noFill/>
        </p:spPr>
        <p:txBody>
          <a:bodyPr wrap="square" rtlCol="0">
            <a:spAutoFit/>
          </a:bodyPr>
          <a:lstStyle/>
          <a:p>
            <a:pPr algn="ctr"/>
            <a:r>
              <a:rPr lang="en-US" sz="2673" b="1" dirty="0">
                <a:ln/>
                <a:solidFill>
                  <a:srgbClr val="1C75BC"/>
                </a:solidFill>
                <a:latin typeface="Montserrat"/>
                <a:sym typeface="Montserrat"/>
                <a:rtl val="0"/>
              </a:rPr>
              <a:t>CÁC CHẤT CÓ HẠI TRONG THUỐC LÁ NUNG NÓNG</a:t>
            </a:r>
            <a:endParaRPr lang="en-GB" sz="2673" b="1" spc="0" baseline="0" dirty="0">
              <a:ln/>
              <a:solidFill>
                <a:srgbClr val="1C75BC"/>
              </a:solidFill>
              <a:latin typeface="Montserrat"/>
              <a:sym typeface="Montserrat"/>
              <a:rtl val="0"/>
            </a:endParaRPr>
          </a:p>
        </p:txBody>
      </p:sp>
      <p:pic>
        <p:nvPicPr>
          <p:cNvPr id="19" name="Graphic 18">
            <a:extLst>
              <a:ext uri="{FF2B5EF4-FFF2-40B4-BE49-F238E27FC236}">
                <a16:creationId xmlns:a16="http://schemas.microsoft.com/office/drawing/2014/main" xmlns="" id="{40A65343-28C1-460E-83C1-90C494D309C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71172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par>
                          <p:cTn id="14" fill="hold">
                            <p:stCondLst>
                              <p:cond delay="1500"/>
                            </p:stCondLst>
                            <p:childTnLst>
                              <p:par>
                                <p:cTn id="15" presetID="14"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21" presetClass="entr" presetSubtype="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heel(1)">
                                      <p:cBhvr>
                                        <p:cTn id="20" dur="2000"/>
                                        <p:tgtEl>
                                          <p:spTgt spid="18"/>
                                        </p:tgtEl>
                                      </p:cBhvr>
                                    </p:animEffect>
                                  </p:childTnLst>
                                </p:cTn>
                              </p:par>
                            </p:childTnLst>
                          </p:cTn>
                        </p:par>
                        <p:par>
                          <p:cTn id="21" fill="hold">
                            <p:stCondLst>
                              <p:cond delay="3500"/>
                            </p:stCondLst>
                            <p:childTnLst>
                              <p:par>
                                <p:cTn id="22" presetID="53" presetClass="entr" presetSubtype="16"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4000"/>
                            </p:stCondLst>
                            <p:childTnLst>
                              <p:par>
                                <p:cTn id="28" presetID="14" presetClass="entr" presetSubtype="1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randombar(horizont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4E93B0F5-3E03-2B15-6581-2BCA83E68C8E}"/>
              </a:ext>
            </a:extLst>
          </p:cNvPr>
          <p:cNvSpPr txBox="1"/>
          <p:nvPr/>
        </p:nvSpPr>
        <p:spPr>
          <a:xfrm>
            <a:off x="1805136" y="394930"/>
            <a:ext cx="9034846" cy="503664"/>
          </a:xfrm>
          <a:prstGeom prst="rect">
            <a:avLst/>
          </a:prstGeom>
          <a:noFill/>
        </p:spPr>
        <p:txBody>
          <a:bodyPr wrap="square" rtlCol="0">
            <a:spAutoFit/>
          </a:bodyPr>
          <a:lstStyle/>
          <a:p>
            <a:pPr algn="l"/>
            <a:r>
              <a:rPr lang="vi-VN" sz="2673" b="1" spc="0" baseline="0" dirty="0">
                <a:ln/>
                <a:solidFill>
                  <a:srgbClr val="1C75BC"/>
                </a:solidFill>
                <a:latin typeface="Montserrat"/>
                <a:sym typeface="Montserrat"/>
                <a:rtl val="0"/>
              </a:rPr>
              <a:t>ẢNH HƯỞNG CỦA THUỐC LÁ MỚI ĐẾN SỨC KHỎE</a:t>
            </a:r>
            <a:endParaRPr lang="en-GB" sz="2673" b="1" spc="0" baseline="0" dirty="0">
              <a:ln/>
              <a:solidFill>
                <a:srgbClr val="1C75BC"/>
              </a:solidFill>
              <a:latin typeface="Montserrat"/>
              <a:sym typeface="Montserrat"/>
              <a:rtl val="0"/>
            </a:endParaRPr>
          </a:p>
        </p:txBody>
      </p:sp>
      <p:grpSp>
        <p:nvGrpSpPr>
          <p:cNvPr id="59" name="Group 58">
            <a:extLst>
              <a:ext uri="{FF2B5EF4-FFF2-40B4-BE49-F238E27FC236}">
                <a16:creationId xmlns:a16="http://schemas.microsoft.com/office/drawing/2014/main" xmlns="" id="{FE03B0A1-49D6-8960-241B-988F7C9567FD}"/>
              </a:ext>
            </a:extLst>
          </p:cNvPr>
          <p:cNvGrpSpPr/>
          <p:nvPr/>
        </p:nvGrpSpPr>
        <p:grpSpPr>
          <a:xfrm>
            <a:off x="3482948" y="1197688"/>
            <a:ext cx="5230632" cy="1012916"/>
            <a:chOff x="3482948" y="1302463"/>
            <a:chExt cx="5230632" cy="1012916"/>
          </a:xfrm>
        </p:grpSpPr>
        <p:pic>
          <p:nvPicPr>
            <p:cNvPr id="47" name="Graphic 46">
              <a:extLst>
                <a:ext uri="{FF2B5EF4-FFF2-40B4-BE49-F238E27FC236}">
                  <a16:creationId xmlns:a16="http://schemas.microsoft.com/office/drawing/2014/main" xmlns="" id="{5264F72B-4294-88BE-73A2-18A17EF53F6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482948" y="1302463"/>
              <a:ext cx="5230632" cy="1012916"/>
            </a:xfrm>
            <a:prstGeom prst="rect">
              <a:avLst/>
            </a:prstGeom>
          </p:spPr>
        </p:pic>
        <p:sp>
          <p:nvSpPr>
            <p:cNvPr id="45" name="TextBox 44">
              <a:extLst>
                <a:ext uri="{FF2B5EF4-FFF2-40B4-BE49-F238E27FC236}">
                  <a16:creationId xmlns:a16="http://schemas.microsoft.com/office/drawing/2014/main" xmlns="" id="{A8E32DB9-3250-3E63-AB21-AB9E9F9E8058}"/>
                </a:ext>
              </a:extLst>
            </p:cNvPr>
            <p:cNvSpPr txBox="1"/>
            <p:nvPr/>
          </p:nvSpPr>
          <p:spPr>
            <a:xfrm>
              <a:off x="3611238" y="1440358"/>
              <a:ext cx="4910651" cy="737125"/>
            </a:xfrm>
            <a:prstGeom prst="rect">
              <a:avLst/>
            </a:prstGeom>
            <a:noFill/>
          </p:spPr>
          <p:txBody>
            <a:bodyPr wrap="square" rtlCol="0">
              <a:spAutoFit/>
            </a:bodyPr>
            <a:lstStyle/>
            <a:p>
              <a:pPr algn="ctr"/>
              <a:r>
                <a:rPr lang="vi-VN" sz="2095" b="1" spc="0" baseline="0" dirty="0" err="1">
                  <a:ln/>
                  <a:solidFill>
                    <a:srgbClr val="FFFFFF"/>
                  </a:solidFill>
                  <a:latin typeface="Oxy Helveltica"/>
                  <a:sym typeface="Oxy Helveltica"/>
                  <a:rtl val="0"/>
                </a:rPr>
                <a:t>Nicotine</a:t>
              </a:r>
              <a:r>
                <a:rPr lang="vi-VN" sz="2095" b="1" spc="0" baseline="0" dirty="0">
                  <a:ln/>
                  <a:solidFill>
                    <a:srgbClr val="FFFFFF"/>
                  </a:solidFill>
                  <a:latin typeface="Oxy Helveltica"/>
                  <a:sym typeface="Oxy Helveltica"/>
                  <a:rtl val="0"/>
                </a:rPr>
                <a:t>: gây </a:t>
              </a:r>
              <a:r>
                <a:rPr lang="vi-VN" sz="2095" b="1" spc="0" baseline="0" dirty="0" err="1">
                  <a:ln/>
                  <a:solidFill>
                    <a:srgbClr val="FFFFFF"/>
                  </a:solidFill>
                  <a:latin typeface="Oxy Helveltica"/>
                  <a:sym typeface="Oxy Helveltica"/>
                  <a:rtl val="0"/>
                </a:rPr>
                <a:t>nghiện</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và</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ảnh</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hưởng</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tới</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hệ</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thần</a:t>
              </a:r>
              <a:r>
                <a:rPr lang="vi-VN" sz="2095" b="1" spc="0" baseline="0" dirty="0">
                  <a:ln/>
                  <a:solidFill>
                    <a:srgbClr val="FFFFFF"/>
                  </a:solidFill>
                  <a:latin typeface="Oxy Helveltica"/>
                  <a:sym typeface="Oxy Helveltica"/>
                  <a:rtl val="0"/>
                </a:rPr>
                <a:t> kinh</a:t>
              </a:r>
            </a:p>
          </p:txBody>
        </p:sp>
      </p:grpSp>
      <p:grpSp>
        <p:nvGrpSpPr>
          <p:cNvPr id="60" name="Group 59">
            <a:extLst>
              <a:ext uri="{FF2B5EF4-FFF2-40B4-BE49-F238E27FC236}">
                <a16:creationId xmlns:a16="http://schemas.microsoft.com/office/drawing/2014/main" xmlns="" id="{9D9D06A1-AC54-4684-84BC-0D90D6CA84F2}"/>
              </a:ext>
            </a:extLst>
          </p:cNvPr>
          <p:cNvGrpSpPr/>
          <p:nvPr/>
        </p:nvGrpSpPr>
        <p:grpSpPr>
          <a:xfrm>
            <a:off x="3482948" y="2348499"/>
            <a:ext cx="5230632" cy="1012916"/>
            <a:chOff x="3482948" y="2453274"/>
            <a:chExt cx="5230632" cy="1012916"/>
          </a:xfrm>
        </p:grpSpPr>
        <p:pic>
          <p:nvPicPr>
            <p:cNvPr id="49" name="Graphic 48">
              <a:extLst>
                <a:ext uri="{FF2B5EF4-FFF2-40B4-BE49-F238E27FC236}">
                  <a16:creationId xmlns:a16="http://schemas.microsoft.com/office/drawing/2014/main" xmlns="" id="{B3C87A4D-190B-A93C-B222-44FBE79022A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482948" y="2453274"/>
              <a:ext cx="5230632" cy="1012916"/>
            </a:xfrm>
            <a:prstGeom prst="rect">
              <a:avLst/>
            </a:prstGeom>
          </p:spPr>
        </p:pic>
        <p:sp>
          <p:nvSpPr>
            <p:cNvPr id="54" name="TextBox 53">
              <a:extLst>
                <a:ext uri="{FF2B5EF4-FFF2-40B4-BE49-F238E27FC236}">
                  <a16:creationId xmlns:a16="http://schemas.microsoft.com/office/drawing/2014/main" xmlns="" id="{ABBD7B62-55E6-9319-32F3-C4DAF0438B21}"/>
                </a:ext>
              </a:extLst>
            </p:cNvPr>
            <p:cNvSpPr txBox="1"/>
            <p:nvPr/>
          </p:nvSpPr>
          <p:spPr>
            <a:xfrm>
              <a:off x="3640674" y="2591169"/>
              <a:ext cx="4910651" cy="737125"/>
            </a:xfrm>
            <a:prstGeom prst="rect">
              <a:avLst/>
            </a:prstGeom>
            <a:noFill/>
          </p:spPr>
          <p:txBody>
            <a:bodyPr wrap="square" rtlCol="0">
              <a:spAutoFit/>
            </a:bodyPr>
            <a:lstStyle/>
            <a:p>
              <a:pPr algn="ctr"/>
              <a:r>
                <a:rPr lang="vi-VN" sz="2095" b="1" spc="0" baseline="0" dirty="0">
                  <a:ln/>
                  <a:solidFill>
                    <a:srgbClr val="FFFFFF"/>
                  </a:solidFill>
                  <a:latin typeface="Oxy Helveltica"/>
                  <a:sym typeface="Oxy Helveltica"/>
                  <a:rtl val="0"/>
                </a:rPr>
                <a:t>Nguy cơ </a:t>
              </a:r>
              <a:r>
                <a:rPr lang="vi-VN" sz="2095" b="1" spc="0" baseline="0" dirty="0" err="1">
                  <a:ln/>
                  <a:solidFill>
                    <a:srgbClr val="FFFFFF"/>
                  </a:solidFill>
                  <a:latin typeface="Oxy Helveltica"/>
                  <a:sym typeface="Oxy Helveltica"/>
                  <a:rtl val="0"/>
                </a:rPr>
                <a:t>ngộ</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độc</a:t>
              </a:r>
              <a:r>
                <a:rPr lang="vi-VN" sz="2095" b="1" spc="0" baseline="0" dirty="0">
                  <a:ln/>
                  <a:solidFill>
                    <a:srgbClr val="FFFFFF"/>
                  </a:solidFill>
                  <a:latin typeface="Oxy Helveltica"/>
                  <a:sym typeface="Oxy Helveltica"/>
                  <a:rtl val="0"/>
                </a:rPr>
                <a:t> do pha </a:t>
              </a:r>
              <a:r>
                <a:rPr lang="vi-VN" sz="2095" b="1" spc="0" baseline="0" dirty="0" err="1">
                  <a:ln/>
                  <a:solidFill>
                    <a:srgbClr val="FFFFFF"/>
                  </a:solidFill>
                  <a:latin typeface="Oxy Helveltica"/>
                  <a:sym typeface="Oxy Helveltica"/>
                  <a:rtl val="0"/>
                </a:rPr>
                <a:t>trộn</a:t>
              </a:r>
              <a:r>
                <a:rPr lang="vi-VN" sz="2095" b="1" spc="0" baseline="0" dirty="0">
                  <a:ln/>
                  <a:solidFill>
                    <a:srgbClr val="FFFFFF"/>
                  </a:solidFill>
                  <a:latin typeface="Oxy Helveltica"/>
                  <a:sym typeface="Oxy Helveltica"/>
                  <a:rtl val="0"/>
                </a:rPr>
                <a:t> hương </a:t>
              </a:r>
              <a:r>
                <a:rPr lang="vi-VN" sz="2095" b="1" spc="0" baseline="0" dirty="0" err="1">
                  <a:ln/>
                  <a:solidFill>
                    <a:srgbClr val="FFFFFF"/>
                  </a:solidFill>
                  <a:latin typeface="Oxy Helveltica"/>
                  <a:sym typeface="Oxy Helveltica"/>
                  <a:rtl val="0"/>
                </a:rPr>
                <a:t>vị</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và</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cả</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chất</a:t>
              </a:r>
              <a:r>
                <a:rPr lang="vi-VN" sz="2095" b="1" spc="0" baseline="0" dirty="0">
                  <a:ln/>
                  <a:solidFill>
                    <a:srgbClr val="FFFFFF"/>
                  </a:solidFill>
                  <a:latin typeface="Oxy Helveltica"/>
                  <a:sym typeface="Oxy Helveltica"/>
                  <a:rtl val="0"/>
                </a:rPr>
                <a:t> ma </a:t>
              </a:r>
              <a:r>
                <a:rPr lang="vi-VN" sz="2095" b="1" spc="0" baseline="0" dirty="0" err="1">
                  <a:ln/>
                  <a:solidFill>
                    <a:srgbClr val="FFFFFF"/>
                  </a:solidFill>
                  <a:latin typeface="Oxy Helveltica"/>
                  <a:sym typeface="Oxy Helveltica"/>
                  <a:rtl val="0"/>
                </a:rPr>
                <a:t>túy</a:t>
              </a:r>
              <a:endParaRPr lang="vi-VN" sz="2095" b="1" spc="0" baseline="0" dirty="0">
                <a:ln/>
                <a:solidFill>
                  <a:srgbClr val="FFFFFF"/>
                </a:solidFill>
                <a:latin typeface="Oxy Helveltica"/>
                <a:sym typeface="Oxy Helveltica"/>
                <a:rtl val="0"/>
              </a:endParaRPr>
            </a:p>
          </p:txBody>
        </p:sp>
      </p:grpSp>
      <p:grpSp>
        <p:nvGrpSpPr>
          <p:cNvPr id="61" name="Group 60">
            <a:extLst>
              <a:ext uri="{FF2B5EF4-FFF2-40B4-BE49-F238E27FC236}">
                <a16:creationId xmlns:a16="http://schemas.microsoft.com/office/drawing/2014/main" xmlns="" id="{068E24CB-0F8B-C426-5D06-2BE02AD1DD79}"/>
              </a:ext>
            </a:extLst>
          </p:cNvPr>
          <p:cNvGrpSpPr/>
          <p:nvPr/>
        </p:nvGrpSpPr>
        <p:grpSpPr>
          <a:xfrm>
            <a:off x="3482948" y="3499310"/>
            <a:ext cx="5230632" cy="1012916"/>
            <a:chOff x="3482948" y="3604085"/>
            <a:chExt cx="5230632" cy="1012916"/>
          </a:xfrm>
        </p:grpSpPr>
        <p:pic>
          <p:nvPicPr>
            <p:cNvPr id="51" name="Graphic 50">
              <a:extLst>
                <a:ext uri="{FF2B5EF4-FFF2-40B4-BE49-F238E27FC236}">
                  <a16:creationId xmlns:a16="http://schemas.microsoft.com/office/drawing/2014/main" xmlns="" id="{BED0C618-C13E-1827-1C7C-35A16E234557}"/>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482948" y="3604085"/>
              <a:ext cx="5230632" cy="1012916"/>
            </a:xfrm>
            <a:prstGeom prst="rect">
              <a:avLst/>
            </a:prstGeom>
          </p:spPr>
        </p:pic>
        <p:sp>
          <p:nvSpPr>
            <p:cNvPr id="55" name="TextBox 54">
              <a:extLst>
                <a:ext uri="{FF2B5EF4-FFF2-40B4-BE49-F238E27FC236}">
                  <a16:creationId xmlns:a16="http://schemas.microsoft.com/office/drawing/2014/main" xmlns="" id="{E4C4D46C-B3B7-F670-E117-E817E79B8E46}"/>
                </a:ext>
              </a:extLst>
            </p:cNvPr>
            <p:cNvSpPr txBox="1"/>
            <p:nvPr/>
          </p:nvSpPr>
          <p:spPr>
            <a:xfrm>
              <a:off x="3611237" y="3903178"/>
              <a:ext cx="4910651" cy="414729"/>
            </a:xfrm>
            <a:prstGeom prst="rect">
              <a:avLst/>
            </a:prstGeom>
            <a:noFill/>
          </p:spPr>
          <p:txBody>
            <a:bodyPr wrap="square" rtlCol="0">
              <a:spAutoFit/>
            </a:bodyPr>
            <a:lstStyle/>
            <a:p>
              <a:pPr algn="ctr"/>
              <a:r>
                <a:rPr lang="vi-VN" sz="2095" b="1" spc="0" baseline="0" dirty="0">
                  <a:ln/>
                  <a:solidFill>
                    <a:srgbClr val="FFFFFF"/>
                  </a:solidFill>
                  <a:latin typeface="Oxy Helveltica"/>
                  <a:sym typeface="Oxy Helveltica"/>
                  <a:rtl val="0"/>
                </a:rPr>
                <a:t>Gây </a:t>
              </a:r>
              <a:r>
                <a:rPr lang="vi-VN" sz="2095" b="1" spc="0" baseline="0" dirty="0" err="1">
                  <a:ln/>
                  <a:solidFill>
                    <a:srgbClr val="FFFFFF"/>
                  </a:solidFill>
                  <a:latin typeface="Oxy Helveltica"/>
                  <a:sym typeface="Oxy Helveltica"/>
                  <a:rtl val="0"/>
                </a:rPr>
                <a:t>bệnh</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cấp</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và</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mãn</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tính</a:t>
              </a:r>
              <a:r>
                <a:rPr lang="vi-VN" sz="2095" b="1" spc="0" baseline="0" dirty="0">
                  <a:ln/>
                  <a:solidFill>
                    <a:srgbClr val="FFFFFF"/>
                  </a:solidFill>
                  <a:latin typeface="Oxy Helveltica"/>
                  <a:sym typeface="Oxy Helveltica"/>
                  <a:rtl val="0"/>
                </a:rPr>
                <a:t> nguy </a:t>
              </a:r>
              <a:r>
                <a:rPr lang="vi-VN" sz="2095" b="1" spc="0" baseline="0" dirty="0" err="1">
                  <a:ln/>
                  <a:solidFill>
                    <a:srgbClr val="FFFFFF"/>
                  </a:solidFill>
                  <a:latin typeface="Oxy Helveltica"/>
                  <a:sym typeface="Oxy Helveltica"/>
                  <a:rtl val="0"/>
                </a:rPr>
                <a:t>hiểm</a:t>
              </a:r>
              <a:endParaRPr lang="vi-VN" sz="2095" b="1" spc="0" baseline="0" dirty="0">
                <a:ln/>
                <a:solidFill>
                  <a:srgbClr val="FFFFFF"/>
                </a:solidFill>
                <a:latin typeface="Oxy Helveltica"/>
                <a:sym typeface="Oxy Helveltica"/>
                <a:rtl val="0"/>
              </a:endParaRPr>
            </a:p>
          </p:txBody>
        </p:sp>
      </p:grpSp>
      <p:grpSp>
        <p:nvGrpSpPr>
          <p:cNvPr id="62" name="Group 61">
            <a:extLst>
              <a:ext uri="{FF2B5EF4-FFF2-40B4-BE49-F238E27FC236}">
                <a16:creationId xmlns:a16="http://schemas.microsoft.com/office/drawing/2014/main" xmlns="" id="{94BB8593-5D7D-E678-CCFF-22B995823DA4}"/>
              </a:ext>
            </a:extLst>
          </p:cNvPr>
          <p:cNvGrpSpPr/>
          <p:nvPr/>
        </p:nvGrpSpPr>
        <p:grpSpPr>
          <a:xfrm>
            <a:off x="3482948" y="4650121"/>
            <a:ext cx="5230632" cy="1012916"/>
            <a:chOff x="3482948" y="4754896"/>
            <a:chExt cx="5230632" cy="1012916"/>
          </a:xfrm>
        </p:grpSpPr>
        <p:pic>
          <p:nvPicPr>
            <p:cNvPr id="53" name="Graphic 52">
              <a:extLst>
                <a:ext uri="{FF2B5EF4-FFF2-40B4-BE49-F238E27FC236}">
                  <a16:creationId xmlns:a16="http://schemas.microsoft.com/office/drawing/2014/main" xmlns="" id="{E8EFBC91-7FDB-69F4-140A-CE45252D4D5E}"/>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3482948" y="4754896"/>
              <a:ext cx="5230632" cy="1012916"/>
            </a:xfrm>
            <a:prstGeom prst="rect">
              <a:avLst/>
            </a:prstGeom>
          </p:spPr>
        </p:pic>
        <p:sp>
          <p:nvSpPr>
            <p:cNvPr id="56" name="TextBox 55">
              <a:extLst>
                <a:ext uri="{FF2B5EF4-FFF2-40B4-BE49-F238E27FC236}">
                  <a16:creationId xmlns:a16="http://schemas.microsoft.com/office/drawing/2014/main" xmlns="" id="{40EA0AD0-FACC-BA24-D74F-A2E8FC7526B9}"/>
                </a:ext>
              </a:extLst>
            </p:cNvPr>
            <p:cNvSpPr txBox="1"/>
            <p:nvPr/>
          </p:nvSpPr>
          <p:spPr>
            <a:xfrm>
              <a:off x="3611237" y="5053989"/>
              <a:ext cx="4910651" cy="414729"/>
            </a:xfrm>
            <a:prstGeom prst="rect">
              <a:avLst/>
            </a:prstGeom>
            <a:noFill/>
          </p:spPr>
          <p:txBody>
            <a:bodyPr wrap="square" rtlCol="0">
              <a:spAutoFit/>
            </a:bodyPr>
            <a:lstStyle/>
            <a:p>
              <a:pPr algn="ctr"/>
              <a:r>
                <a:rPr lang="vi-VN" sz="2095" b="1" spc="0" baseline="0" dirty="0">
                  <a:ln/>
                  <a:solidFill>
                    <a:srgbClr val="FFFFFF"/>
                  </a:solidFill>
                  <a:latin typeface="Oxy Helveltica"/>
                  <a:sym typeface="Oxy Helveltica"/>
                  <a:rtl val="0"/>
                </a:rPr>
                <a:t>Gây </a:t>
              </a:r>
              <a:r>
                <a:rPr lang="vi-VN" sz="2095" b="1" spc="0" baseline="0" dirty="0" err="1">
                  <a:ln/>
                  <a:solidFill>
                    <a:srgbClr val="FFFFFF"/>
                  </a:solidFill>
                  <a:latin typeface="Oxy Helveltica"/>
                  <a:sym typeface="Oxy Helveltica"/>
                  <a:rtl val="0"/>
                </a:rPr>
                <a:t>chấn</a:t>
              </a:r>
              <a:r>
                <a:rPr lang="vi-VN" sz="2095" b="1" spc="0" baseline="0" dirty="0">
                  <a:ln/>
                  <a:solidFill>
                    <a:srgbClr val="FFFFFF"/>
                  </a:solidFill>
                  <a:latin typeface="Oxy Helveltica"/>
                  <a:sym typeface="Oxy Helveltica"/>
                  <a:rtl val="0"/>
                </a:rPr>
                <a:t> thương do </a:t>
              </a:r>
              <a:r>
                <a:rPr lang="vi-VN" sz="2095" b="1" spc="0" baseline="0" dirty="0" err="1">
                  <a:ln/>
                  <a:solidFill>
                    <a:srgbClr val="FFFFFF"/>
                  </a:solidFill>
                  <a:latin typeface="Oxy Helveltica"/>
                  <a:sym typeface="Oxy Helveltica"/>
                  <a:rtl val="0"/>
                </a:rPr>
                <a:t>cháy</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nổ</a:t>
              </a:r>
              <a:endParaRPr lang="vi-VN" sz="2095" b="1" spc="0" baseline="0" dirty="0">
                <a:ln/>
                <a:solidFill>
                  <a:srgbClr val="FFFFFF"/>
                </a:solidFill>
                <a:latin typeface="Oxy Helveltica"/>
                <a:sym typeface="Oxy Helveltica"/>
                <a:rtl val="0"/>
              </a:endParaRPr>
            </a:p>
          </p:txBody>
        </p:sp>
      </p:grpSp>
      <p:pic>
        <p:nvPicPr>
          <p:cNvPr id="16" name="Graphic 15">
            <a:extLst>
              <a:ext uri="{FF2B5EF4-FFF2-40B4-BE49-F238E27FC236}">
                <a16:creationId xmlns:a16="http://schemas.microsoft.com/office/drawing/2014/main" xmlns="" id="{4F0D76FD-AB5F-8120-7EA3-970B88510009}"/>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354789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1000"/>
                                        <p:tgtEl>
                                          <p:spTgt spid="59"/>
                                        </p:tgtEl>
                                      </p:cBhvr>
                                    </p:animEffect>
                                    <p:anim calcmode="lin" valueType="num">
                                      <p:cBhvr>
                                        <p:cTn id="12" dur="1000" fill="hold"/>
                                        <p:tgtEl>
                                          <p:spTgt spid="59"/>
                                        </p:tgtEl>
                                        <p:attrNameLst>
                                          <p:attrName>ppt_x</p:attrName>
                                        </p:attrNameLst>
                                      </p:cBhvr>
                                      <p:tavLst>
                                        <p:tav tm="0">
                                          <p:val>
                                            <p:strVal val="#ppt_x"/>
                                          </p:val>
                                        </p:tav>
                                        <p:tav tm="100000">
                                          <p:val>
                                            <p:strVal val="#ppt_x"/>
                                          </p:val>
                                        </p:tav>
                                      </p:tavLst>
                                    </p:anim>
                                    <p:anim calcmode="lin" valueType="num">
                                      <p:cBhvr>
                                        <p:cTn id="13" dur="1000" fill="hold"/>
                                        <p:tgtEl>
                                          <p:spTgt spid="5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40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1000"/>
                                        <p:tgtEl>
                                          <p:spTgt spid="60"/>
                                        </p:tgtEl>
                                      </p:cBhvr>
                                    </p:animEffect>
                                    <p:anim calcmode="lin" valueType="num">
                                      <p:cBhvr>
                                        <p:cTn id="17" dur="1000" fill="hold"/>
                                        <p:tgtEl>
                                          <p:spTgt spid="60"/>
                                        </p:tgtEl>
                                        <p:attrNameLst>
                                          <p:attrName>ppt_x</p:attrName>
                                        </p:attrNameLst>
                                      </p:cBhvr>
                                      <p:tavLst>
                                        <p:tav tm="0">
                                          <p:val>
                                            <p:strVal val="#ppt_x"/>
                                          </p:val>
                                        </p:tav>
                                        <p:tav tm="100000">
                                          <p:val>
                                            <p:strVal val="#ppt_x"/>
                                          </p:val>
                                        </p:tav>
                                      </p:tavLst>
                                    </p:anim>
                                    <p:anim calcmode="lin" valueType="num">
                                      <p:cBhvr>
                                        <p:cTn id="18" dur="1000" fill="hold"/>
                                        <p:tgtEl>
                                          <p:spTgt spid="6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00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1000"/>
                                        <p:tgtEl>
                                          <p:spTgt spid="61"/>
                                        </p:tgtEl>
                                      </p:cBhvr>
                                    </p:animEffect>
                                    <p:anim calcmode="lin" valueType="num">
                                      <p:cBhvr>
                                        <p:cTn id="22" dur="1000" fill="hold"/>
                                        <p:tgtEl>
                                          <p:spTgt spid="61"/>
                                        </p:tgtEl>
                                        <p:attrNameLst>
                                          <p:attrName>ppt_x</p:attrName>
                                        </p:attrNameLst>
                                      </p:cBhvr>
                                      <p:tavLst>
                                        <p:tav tm="0">
                                          <p:val>
                                            <p:strVal val="#ppt_x"/>
                                          </p:val>
                                        </p:tav>
                                        <p:tav tm="100000">
                                          <p:val>
                                            <p:strVal val="#ppt_x"/>
                                          </p:val>
                                        </p:tav>
                                      </p:tavLst>
                                    </p:anim>
                                    <p:anim calcmode="lin" valueType="num">
                                      <p:cBhvr>
                                        <p:cTn id="23" dur="1000" fill="hold"/>
                                        <p:tgtEl>
                                          <p:spTgt spid="6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1500"/>
                                  </p:stCondLst>
                                  <p:childTnLst>
                                    <p:set>
                                      <p:cBhvr>
                                        <p:cTn id="25" dur="1" fill="hold">
                                          <p:stCondLst>
                                            <p:cond delay="0"/>
                                          </p:stCondLst>
                                        </p:cTn>
                                        <p:tgtEl>
                                          <p:spTgt spid="62"/>
                                        </p:tgtEl>
                                        <p:attrNameLst>
                                          <p:attrName>style.visibility</p:attrName>
                                        </p:attrNameLst>
                                      </p:cBhvr>
                                      <p:to>
                                        <p:strVal val="visible"/>
                                      </p:to>
                                    </p:set>
                                    <p:animEffect transition="in" filter="fade">
                                      <p:cBhvr>
                                        <p:cTn id="26" dur="1000"/>
                                        <p:tgtEl>
                                          <p:spTgt spid="62"/>
                                        </p:tgtEl>
                                      </p:cBhvr>
                                    </p:animEffect>
                                    <p:anim calcmode="lin" valueType="num">
                                      <p:cBhvr>
                                        <p:cTn id="27" dur="1000" fill="hold"/>
                                        <p:tgtEl>
                                          <p:spTgt spid="62"/>
                                        </p:tgtEl>
                                        <p:attrNameLst>
                                          <p:attrName>ppt_x</p:attrName>
                                        </p:attrNameLst>
                                      </p:cBhvr>
                                      <p:tavLst>
                                        <p:tav tm="0">
                                          <p:val>
                                            <p:strVal val="#ppt_x"/>
                                          </p:val>
                                        </p:tav>
                                        <p:tav tm="100000">
                                          <p:val>
                                            <p:strVal val="#ppt_x"/>
                                          </p:val>
                                        </p:tav>
                                      </p:tavLst>
                                    </p:anim>
                                    <p:anim calcmode="lin" valueType="num">
                                      <p:cBhvr>
                                        <p:cTn id="28"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xmlns="" id="{9C6D7424-6AC8-C5B0-F27B-F464CFD262E7}"/>
              </a:ext>
            </a:extLst>
          </p:cNvPr>
          <p:cNvSpPr/>
          <p:nvPr/>
        </p:nvSpPr>
        <p:spPr>
          <a:xfrm>
            <a:off x="-1" y="1946243"/>
            <a:ext cx="101695" cy="16949"/>
          </a:xfrm>
          <a:custGeom>
            <a:avLst/>
            <a:gdLst>
              <a:gd name="connsiteX0" fmla="*/ 0 w 101695"/>
              <a:gd name="connsiteY0" fmla="*/ 0 h 16949"/>
              <a:gd name="connsiteX1" fmla="*/ 101695 w 101695"/>
              <a:gd name="connsiteY1" fmla="*/ 0 h 16949"/>
            </a:gdLst>
            <a:ahLst/>
            <a:cxnLst>
              <a:cxn ang="0">
                <a:pos x="connsiteX0" y="connsiteY0"/>
              </a:cxn>
              <a:cxn ang="0">
                <a:pos x="connsiteX1" y="connsiteY1"/>
              </a:cxn>
            </a:cxnLst>
            <a:rect l="l" t="t" r="r" b="b"/>
            <a:pathLst>
              <a:path w="101695" h="16949">
                <a:moveTo>
                  <a:pt x="0" y="0"/>
                </a:moveTo>
                <a:lnTo>
                  <a:pt x="101695" y="0"/>
                </a:lnTo>
              </a:path>
            </a:pathLst>
          </a:custGeom>
          <a:ln w="16947" cap="flat">
            <a:solidFill>
              <a:srgbClr val="1C75BC"/>
            </a:solid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xmlns="" id="{2D7F9183-9272-9176-556F-3716AB00F5D7}"/>
              </a:ext>
            </a:extLst>
          </p:cNvPr>
          <p:cNvSpPr/>
          <p:nvPr/>
        </p:nvSpPr>
        <p:spPr>
          <a:xfrm>
            <a:off x="118304" y="1946243"/>
            <a:ext cx="3664088" cy="16949"/>
          </a:xfrm>
          <a:custGeom>
            <a:avLst/>
            <a:gdLst>
              <a:gd name="connsiteX0" fmla="*/ 0 w 3664088"/>
              <a:gd name="connsiteY0" fmla="*/ 0 h 16949"/>
              <a:gd name="connsiteX1" fmla="*/ 3664089 w 3664088"/>
              <a:gd name="connsiteY1" fmla="*/ 0 h 16949"/>
            </a:gdLst>
            <a:ahLst/>
            <a:cxnLst>
              <a:cxn ang="0">
                <a:pos x="connsiteX0" y="connsiteY0"/>
              </a:cxn>
              <a:cxn ang="0">
                <a:pos x="connsiteX1" y="connsiteY1"/>
              </a:cxn>
            </a:cxnLst>
            <a:rect l="l" t="t" r="r" b="b"/>
            <a:pathLst>
              <a:path w="3664088" h="16949">
                <a:moveTo>
                  <a:pt x="0" y="0"/>
                </a:moveTo>
                <a:lnTo>
                  <a:pt x="3664089" y="0"/>
                </a:lnTo>
              </a:path>
            </a:pathLst>
          </a:custGeom>
          <a:ln w="16947" cap="flat">
            <a:solidFill>
              <a:srgbClr val="1C75BC"/>
            </a:solidFill>
            <a:custDash>
              <a:ds d="882000" sp="73500"/>
            </a:custDash>
            <a:miter/>
          </a:ln>
        </p:spPr>
        <p:txBody>
          <a:bodyPr rtlCol="0" anchor="ctr"/>
          <a:lstStyle/>
          <a:p>
            <a:endParaRPr lang="en-GB"/>
          </a:p>
        </p:txBody>
      </p:sp>
      <p:sp>
        <p:nvSpPr>
          <p:cNvPr id="7" name="Freeform: Shape 6">
            <a:extLst>
              <a:ext uri="{FF2B5EF4-FFF2-40B4-BE49-F238E27FC236}">
                <a16:creationId xmlns:a16="http://schemas.microsoft.com/office/drawing/2014/main" xmlns="" id="{96F7FAAB-AABE-895A-BABA-36A0BC9F2C46}"/>
              </a:ext>
            </a:extLst>
          </p:cNvPr>
          <p:cNvSpPr/>
          <p:nvPr/>
        </p:nvSpPr>
        <p:spPr>
          <a:xfrm>
            <a:off x="3790698" y="1946243"/>
            <a:ext cx="101695" cy="16949"/>
          </a:xfrm>
          <a:custGeom>
            <a:avLst/>
            <a:gdLst>
              <a:gd name="connsiteX0" fmla="*/ 0 w 101695"/>
              <a:gd name="connsiteY0" fmla="*/ 0 h 16949"/>
              <a:gd name="connsiteX1" fmla="*/ 101695 w 101695"/>
              <a:gd name="connsiteY1" fmla="*/ 0 h 16949"/>
            </a:gdLst>
            <a:ahLst/>
            <a:cxnLst>
              <a:cxn ang="0">
                <a:pos x="connsiteX0" y="connsiteY0"/>
              </a:cxn>
              <a:cxn ang="0">
                <a:pos x="connsiteX1" y="connsiteY1"/>
              </a:cxn>
            </a:cxnLst>
            <a:rect l="l" t="t" r="r" b="b"/>
            <a:pathLst>
              <a:path w="101695" h="16949">
                <a:moveTo>
                  <a:pt x="0" y="0"/>
                </a:moveTo>
                <a:lnTo>
                  <a:pt x="101695" y="0"/>
                </a:lnTo>
              </a:path>
            </a:pathLst>
          </a:custGeom>
          <a:ln w="16947" cap="flat">
            <a:solidFill>
              <a:srgbClr val="1C75BC"/>
            </a:solidFill>
            <a:prstDash val="solid"/>
            <a:miter/>
          </a:ln>
        </p:spPr>
        <p:txBody>
          <a:bodyPr rtlCol="0" anchor="ctr"/>
          <a:lstStyle/>
          <a:p>
            <a:endParaRPr lang="en-GB"/>
          </a:p>
        </p:txBody>
      </p:sp>
      <p:grpSp>
        <p:nvGrpSpPr>
          <p:cNvPr id="65" name="Group 64">
            <a:extLst>
              <a:ext uri="{FF2B5EF4-FFF2-40B4-BE49-F238E27FC236}">
                <a16:creationId xmlns:a16="http://schemas.microsoft.com/office/drawing/2014/main" xmlns="" id="{AF5C1EFF-6823-529F-4F56-E6E956DFE359}"/>
              </a:ext>
            </a:extLst>
          </p:cNvPr>
          <p:cNvGrpSpPr/>
          <p:nvPr/>
        </p:nvGrpSpPr>
        <p:grpSpPr>
          <a:xfrm>
            <a:off x="-1" y="762000"/>
            <a:ext cx="12203459" cy="1008141"/>
            <a:chOff x="-1" y="762000"/>
            <a:chExt cx="12203459" cy="1008141"/>
          </a:xfrm>
        </p:grpSpPr>
        <p:sp>
          <p:nvSpPr>
            <p:cNvPr id="8" name="Freeform: Shape 7">
              <a:extLst>
                <a:ext uri="{FF2B5EF4-FFF2-40B4-BE49-F238E27FC236}">
                  <a16:creationId xmlns:a16="http://schemas.microsoft.com/office/drawing/2014/main" xmlns="" id="{39801582-1BBC-6F4C-6397-DCE23FFF7B7C}"/>
                </a:ext>
              </a:extLst>
            </p:cNvPr>
            <p:cNvSpPr/>
            <p:nvPr/>
          </p:nvSpPr>
          <p:spPr>
            <a:xfrm>
              <a:off x="-1" y="762000"/>
              <a:ext cx="12203459" cy="1008141"/>
            </a:xfrm>
            <a:custGeom>
              <a:avLst/>
              <a:gdLst>
                <a:gd name="connsiteX0" fmla="*/ 0 w 12203459"/>
                <a:gd name="connsiteY0" fmla="*/ 0 h 1008141"/>
                <a:gd name="connsiteX1" fmla="*/ 12203459 w 12203459"/>
                <a:gd name="connsiteY1" fmla="*/ 0 h 1008141"/>
                <a:gd name="connsiteX2" fmla="*/ 12203459 w 12203459"/>
                <a:gd name="connsiteY2" fmla="*/ 1008141 h 1008141"/>
                <a:gd name="connsiteX3" fmla="*/ 0 w 12203459"/>
                <a:gd name="connsiteY3" fmla="*/ 1008141 h 1008141"/>
              </a:gdLst>
              <a:ahLst/>
              <a:cxnLst>
                <a:cxn ang="0">
                  <a:pos x="connsiteX0" y="connsiteY0"/>
                </a:cxn>
                <a:cxn ang="0">
                  <a:pos x="connsiteX1" y="connsiteY1"/>
                </a:cxn>
                <a:cxn ang="0">
                  <a:pos x="connsiteX2" y="connsiteY2"/>
                </a:cxn>
                <a:cxn ang="0">
                  <a:pos x="connsiteX3" y="connsiteY3"/>
                </a:cxn>
              </a:cxnLst>
              <a:rect l="l" t="t" r="r" b="b"/>
              <a:pathLst>
                <a:path w="12203459" h="1008141">
                  <a:moveTo>
                    <a:pt x="0" y="0"/>
                  </a:moveTo>
                  <a:lnTo>
                    <a:pt x="12203459" y="0"/>
                  </a:lnTo>
                  <a:lnTo>
                    <a:pt x="12203459" y="1008141"/>
                  </a:lnTo>
                  <a:lnTo>
                    <a:pt x="0" y="1008141"/>
                  </a:lnTo>
                  <a:close/>
                </a:path>
              </a:pathLst>
            </a:custGeom>
            <a:gradFill>
              <a:gsLst>
                <a:gs pos="0">
                  <a:srgbClr val="1C75BC"/>
                </a:gs>
                <a:gs pos="10000">
                  <a:srgbClr val="2279BE"/>
                </a:gs>
                <a:gs pos="24000">
                  <a:srgbClr val="3383C3"/>
                </a:gs>
                <a:gs pos="39000">
                  <a:srgbClr val="4E93CB"/>
                </a:gs>
                <a:gs pos="55000">
                  <a:srgbClr val="74ABD6"/>
                </a:gs>
                <a:gs pos="73000">
                  <a:srgbClr val="A6C9E5"/>
                </a:gs>
                <a:gs pos="91000">
                  <a:srgbClr val="E1EDF6"/>
                </a:gs>
                <a:gs pos="100000">
                  <a:srgbClr val="FFFFFF"/>
                </a:gs>
              </a:gsLst>
              <a:lin ang="0" scaled="1"/>
            </a:gradFill>
            <a:ln w="16947" cap="flat">
              <a:noFill/>
              <a:prstDash val="solid"/>
              <a:miter/>
            </a:ln>
          </p:spPr>
          <p:txBody>
            <a:bodyPr rtlCol="0" anchor="ctr"/>
            <a:lstStyle/>
            <a:p>
              <a:endParaRPr lang="en-GB"/>
            </a:p>
          </p:txBody>
        </p:sp>
        <p:grpSp>
          <p:nvGrpSpPr>
            <p:cNvPr id="64" name="Group 63">
              <a:extLst>
                <a:ext uri="{FF2B5EF4-FFF2-40B4-BE49-F238E27FC236}">
                  <a16:creationId xmlns:a16="http://schemas.microsoft.com/office/drawing/2014/main" xmlns="" id="{9D6753CC-2EF1-7A11-D900-6F3752606ADE}"/>
                </a:ext>
              </a:extLst>
            </p:cNvPr>
            <p:cNvGrpSpPr/>
            <p:nvPr/>
          </p:nvGrpSpPr>
          <p:grpSpPr>
            <a:xfrm>
              <a:off x="582122" y="881535"/>
              <a:ext cx="7065583" cy="854156"/>
              <a:chOff x="582122" y="881535"/>
              <a:chExt cx="7065583" cy="854156"/>
            </a:xfrm>
          </p:grpSpPr>
          <p:sp>
            <p:nvSpPr>
              <p:cNvPr id="9" name="TextBox 8">
                <a:extLst>
                  <a:ext uri="{FF2B5EF4-FFF2-40B4-BE49-F238E27FC236}">
                    <a16:creationId xmlns:a16="http://schemas.microsoft.com/office/drawing/2014/main" xmlns="" id="{260BC0BC-2684-E625-5AD0-0E376529A8A8}"/>
                  </a:ext>
                </a:extLst>
              </p:cNvPr>
              <p:cNvSpPr txBox="1"/>
              <p:nvPr/>
            </p:nvSpPr>
            <p:spPr>
              <a:xfrm>
                <a:off x="582122" y="881535"/>
                <a:ext cx="6488000" cy="854156"/>
              </a:xfrm>
              <a:prstGeom prst="rect">
                <a:avLst/>
              </a:prstGeom>
              <a:noFill/>
            </p:spPr>
            <p:txBody>
              <a:bodyPr wrap="none" rtlCol="0">
                <a:spAutoFit/>
              </a:bodyPr>
              <a:lstStyle/>
              <a:p>
                <a:pPr algn="l"/>
                <a:r>
                  <a:rPr lang="en-GB" sz="4938" b="1" spc="0" baseline="0" dirty="0">
                    <a:ln/>
                    <a:solidFill>
                      <a:srgbClr val="FFFFFF"/>
                    </a:solidFill>
                    <a:latin typeface="Montserrat"/>
                    <a:sym typeface="Montserrat"/>
                    <a:rtl val="0"/>
                  </a:rPr>
                  <a:t>NỘI DUNG TRÌNH B</a:t>
                </a:r>
              </a:p>
            </p:txBody>
          </p:sp>
          <p:sp>
            <p:nvSpPr>
              <p:cNvPr id="10" name="TextBox 9">
                <a:extLst>
                  <a:ext uri="{FF2B5EF4-FFF2-40B4-BE49-F238E27FC236}">
                    <a16:creationId xmlns:a16="http://schemas.microsoft.com/office/drawing/2014/main" xmlns="" id="{20504513-7C1F-4AD8-36CE-1F5A32A30EE1}"/>
                  </a:ext>
                </a:extLst>
              </p:cNvPr>
              <p:cNvSpPr txBox="1"/>
              <p:nvPr/>
            </p:nvSpPr>
            <p:spPr>
              <a:xfrm>
                <a:off x="6537666" y="881535"/>
                <a:ext cx="657458" cy="854156"/>
              </a:xfrm>
              <a:prstGeom prst="rect">
                <a:avLst/>
              </a:prstGeom>
              <a:noFill/>
            </p:spPr>
            <p:txBody>
              <a:bodyPr wrap="none" rtlCol="0">
                <a:spAutoFit/>
              </a:bodyPr>
              <a:lstStyle/>
              <a:p>
                <a:pPr algn="l"/>
                <a:r>
                  <a:rPr lang="en-GB" sz="4938" b="1" spc="-196" baseline="0" dirty="0">
                    <a:ln/>
                    <a:solidFill>
                      <a:srgbClr val="FFFFFF"/>
                    </a:solidFill>
                    <a:latin typeface="Montserrat"/>
                    <a:sym typeface="Montserrat"/>
                    <a:rtl val="0"/>
                  </a:rPr>
                  <a:t>À</a:t>
                </a:r>
              </a:p>
            </p:txBody>
          </p:sp>
          <p:sp>
            <p:nvSpPr>
              <p:cNvPr id="11" name="TextBox 10">
                <a:extLst>
                  <a:ext uri="{FF2B5EF4-FFF2-40B4-BE49-F238E27FC236}">
                    <a16:creationId xmlns:a16="http://schemas.microsoft.com/office/drawing/2014/main" xmlns="" id="{476D6FC7-6D3B-BF58-B31C-3B849CD854E8}"/>
                  </a:ext>
                </a:extLst>
              </p:cNvPr>
              <p:cNvSpPr txBox="1"/>
              <p:nvPr/>
            </p:nvSpPr>
            <p:spPr>
              <a:xfrm>
                <a:off x="7041094" y="881535"/>
                <a:ext cx="606611" cy="854156"/>
              </a:xfrm>
              <a:prstGeom prst="rect">
                <a:avLst/>
              </a:prstGeom>
              <a:noFill/>
            </p:spPr>
            <p:txBody>
              <a:bodyPr wrap="none" rtlCol="0">
                <a:spAutoFit/>
              </a:bodyPr>
              <a:lstStyle/>
              <a:p>
                <a:pPr algn="l"/>
                <a:r>
                  <a:rPr lang="en-GB" sz="4938" b="1" spc="0" baseline="0" dirty="0">
                    <a:ln/>
                    <a:solidFill>
                      <a:srgbClr val="FFFFFF"/>
                    </a:solidFill>
                    <a:latin typeface="Montserrat"/>
                    <a:sym typeface="Montserrat"/>
                    <a:rtl val="0"/>
                  </a:rPr>
                  <a:t>Y</a:t>
                </a:r>
              </a:p>
            </p:txBody>
          </p:sp>
        </p:grpSp>
      </p:grpSp>
      <p:pic>
        <p:nvPicPr>
          <p:cNvPr id="17" name="Graphic 16">
            <a:extLst>
              <a:ext uri="{FF2B5EF4-FFF2-40B4-BE49-F238E27FC236}">
                <a16:creationId xmlns:a16="http://schemas.microsoft.com/office/drawing/2014/main" xmlns="" id="{B2AA1552-7F29-66BE-2E61-0511F846643B}"/>
              </a:ext>
            </a:extLst>
          </p:cNvPr>
          <p:cNvPicPr>
            <a:picLocks noChangeAspect="1"/>
          </p:cNvPicPr>
          <p:nvPr/>
        </p:nvPicPr>
        <p:blipFill>
          <a:blip r:embed="rId2">
            <a:extLst>
              <a:ext uri="{96DAC541-7B7A-43D3-8B79-37D633B846F1}">
                <asvg:svgBlip xmlns:asvg="http://schemas.microsoft.com/office/drawing/2016/SVG/main" xmlns="" r:embed="rId5"/>
              </a:ext>
            </a:extLst>
          </a:blip>
          <a:stretch>
            <a:fillRect/>
          </a:stretch>
        </p:blipFill>
        <p:spPr>
          <a:xfrm>
            <a:off x="-1" y="5976465"/>
            <a:ext cx="12203459" cy="727807"/>
          </a:xfrm>
          <a:prstGeom prst="rect">
            <a:avLst/>
          </a:prstGeom>
        </p:spPr>
      </p:pic>
      <p:sp>
        <p:nvSpPr>
          <p:cNvPr id="2" name="TextBox 1"/>
          <p:cNvSpPr txBox="1"/>
          <p:nvPr/>
        </p:nvSpPr>
        <p:spPr>
          <a:xfrm>
            <a:off x="491140" y="2139294"/>
            <a:ext cx="11221176" cy="3293209"/>
          </a:xfrm>
          <a:prstGeom prst="rect">
            <a:avLst/>
          </a:prstGeom>
          <a:solidFill>
            <a:schemeClr val="bg1"/>
          </a:solidFill>
        </p:spPr>
        <p:txBody>
          <a:bodyPr wrap="square" rtlCol="0">
            <a:spAutoFit/>
          </a:bodyPr>
          <a:lstStyle/>
          <a:p>
            <a:pPr marL="342900" indent="-342900">
              <a:lnSpc>
                <a:spcPct val="130000"/>
              </a:lnSpc>
              <a:buAutoNum type="arabicPeriod"/>
            </a:pPr>
            <a:r>
              <a:rPr lang="vi-VN" sz="3200" b="1" dirty="0" smtClean="0">
                <a:solidFill>
                  <a:srgbClr val="1D79C3"/>
                </a:solidFill>
                <a:latin typeface="Calibri" panose="020F0502020204030204" pitchFamily="34" charset="0"/>
                <a:cs typeface="Calibri" panose="020F0502020204030204" pitchFamily="34" charset="0"/>
              </a:rPr>
              <a:t>Thuốc lá và các sản phẩm thuốc lá mới</a:t>
            </a:r>
          </a:p>
          <a:p>
            <a:pPr marL="342900" indent="-342900">
              <a:lnSpc>
                <a:spcPct val="130000"/>
              </a:lnSpc>
              <a:buAutoNum type="arabicPeriod"/>
            </a:pPr>
            <a:r>
              <a:rPr lang="vi-VN" sz="3200" b="1" dirty="0" smtClean="0">
                <a:solidFill>
                  <a:srgbClr val="1D79C3"/>
                </a:solidFill>
                <a:latin typeface="Calibri" panose="020F0502020204030204" pitchFamily="34" charset="0"/>
                <a:cs typeface="Calibri" panose="020F0502020204030204" pitchFamily="34" charset="0"/>
              </a:rPr>
              <a:t>Tác hại của thuốc lá và thuốc lá mới</a:t>
            </a:r>
          </a:p>
          <a:p>
            <a:pPr marL="342900" indent="-342900">
              <a:lnSpc>
                <a:spcPct val="130000"/>
              </a:lnSpc>
              <a:buAutoNum type="arabicPeriod"/>
            </a:pPr>
            <a:r>
              <a:rPr lang="vi-VN" sz="3200" b="1" dirty="0" smtClean="0">
                <a:solidFill>
                  <a:srgbClr val="1D79C3"/>
                </a:solidFill>
                <a:latin typeface="Calibri" panose="020F0502020204030204" pitchFamily="34" charset="0"/>
                <a:cs typeface="Calibri" panose="020F0502020204030204" pitchFamily="34" charset="0"/>
              </a:rPr>
              <a:t>Xu hướng sử dụng thuốc lá mới trong thanh thiếu niên</a:t>
            </a:r>
          </a:p>
          <a:p>
            <a:pPr marL="342900" indent="-342900">
              <a:lnSpc>
                <a:spcPct val="130000"/>
              </a:lnSpc>
              <a:buAutoNum type="arabicPeriod"/>
            </a:pPr>
            <a:r>
              <a:rPr lang="vi-VN" sz="3200" b="1" dirty="0" smtClean="0">
                <a:solidFill>
                  <a:srgbClr val="1D79C3"/>
                </a:solidFill>
                <a:latin typeface="Calibri" panose="020F0502020204030204" pitchFamily="34" charset="0"/>
                <a:cs typeface="Calibri" panose="020F0502020204030204" pitchFamily="34" charset="0"/>
              </a:rPr>
              <a:t>Hiểu nhầm và sự thật về thuốc lá mới</a:t>
            </a:r>
          </a:p>
          <a:p>
            <a:pPr marL="342900" indent="-342900">
              <a:lnSpc>
                <a:spcPct val="130000"/>
              </a:lnSpc>
              <a:buAutoNum type="arabicPeriod"/>
            </a:pPr>
            <a:r>
              <a:rPr lang="vi-VN" sz="3200" b="1" dirty="0" smtClean="0">
                <a:solidFill>
                  <a:srgbClr val="1D79C3"/>
                </a:solidFill>
                <a:latin typeface="Calibri" panose="020F0502020204030204" pitchFamily="34" charset="0"/>
                <a:cs typeface="Calibri" panose="020F0502020204030204" pitchFamily="34" charset="0"/>
              </a:rPr>
              <a:t>Kết luận và khuyến nghị </a:t>
            </a:r>
            <a:endParaRPr lang="en-US" sz="3200" b="1" dirty="0">
              <a:solidFill>
                <a:srgbClr val="1D79C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18537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xmlns="" id="{A344BC93-6AA3-0B46-61FB-C8732064AFC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0" y="-19050"/>
            <a:ext cx="12192000" cy="6877050"/>
          </a:xfrm>
          <a:prstGeom prst="rect">
            <a:avLst/>
          </a:prstGeom>
        </p:spPr>
      </p:pic>
      <p:pic>
        <p:nvPicPr>
          <p:cNvPr id="3" name="Graphic 2">
            <a:extLst>
              <a:ext uri="{FF2B5EF4-FFF2-40B4-BE49-F238E27FC236}">
                <a16:creationId xmlns:a16="http://schemas.microsoft.com/office/drawing/2014/main" xmlns="" id="{3DB2DE74-42AD-7CB1-4BB9-E3C4AF48E00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77844" y="-376446"/>
            <a:ext cx="13347688" cy="1424195"/>
          </a:xfrm>
          <a:prstGeom prst="rect">
            <a:avLst/>
          </a:prstGeom>
        </p:spPr>
      </p:pic>
      <p:pic>
        <p:nvPicPr>
          <p:cNvPr id="6" name="Picture 5">
            <a:extLst>
              <a:ext uri="{FF2B5EF4-FFF2-40B4-BE49-F238E27FC236}">
                <a16:creationId xmlns:a16="http://schemas.microsoft.com/office/drawing/2014/main" xmlns="" id="{D6BCA251-591E-D48C-9297-77EF5AED85C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226168" y="1047749"/>
            <a:ext cx="4098233" cy="4098233"/>
          </a:xfrm>
          <a:prstGeom prst="rect">
            <a:avLst/>
          </a:prstGeom>
        </p:spPr>
      </p:pic>
      <p:sp>
        <p:nvSpPr>
          <p:cNvPr id="10" name="TextBox 9">
            <a:extLst>
              <a:ext uri="{FF2B5EF4-FFF2-40B4-BE49-F238E27FC236}">
                <a16:creationId xmlns:a16="http://schemas.microsoft.com/office/drawing/2014/main" xmlns="" id="{3EBFD774-6208-5B79-1D22-B5A46EF38981}"/>
              </a:ext>
            </a:extLst>
          </p:cNvPr>
          <p:cNvSpPr txBox="1"/>
          <p:nvPr/>
        </p:nvSpPr>
        <p:spPr>
          <a:xfrm>
            <a:off x="3770147" y="4468019"/>
            <a:ext cx="4381746" cy="338554"/>
          </a:xfrm>
          <a:prstGeom prst="rect">
            <a:avLst/>
          </a:prstGeom>
          <a:noFill/>
        </p:spPr>
        <p:txBody>
          <a:bodyPr wrap="square" rtlCol="0">
            <a:spAutoFit/>
          </a:bodyPr>
          <a:lstStyle/>
          <a:p>
            <a:r>
              <a:rPr lang="en-US" sz="1600" b="1" i="1" dirty="0" err="1">
                <a:latin typeface="Open Sans" panose="020B0606030504020204" pitchFamily="34" charset="0"/>
                <a:ea typeface="Open Sans" panose="020B0606030504020204" pitchFamily="34" charset="0"/>
                <a:cs typeface="Open Sans" panose="020B0606030504020204" pitchFamily="34" charset="0"/>
              </a:rPr>
              <a:t>Nguồn</a:t>
            </a:r>
            <a:r>
              <a:rPr lang="en-US" sz="1600" b="1" i="1" dirty="0">
                <a:latin typeface="Open Sans" panose="020B0606030504020204" pitchFamily="34" charset="0"/>
                <a:ea typeface="Open Sans" panose="020B0606030504020204" pitchFamily="34" charset="0"/>
                <a:cs typeface="Open Sans" panose="020B0606030504020204" pitchFamily="34" charset="0"/>
              </a:rPr>
              <a:t>: </a:t>
            </a:r>
            <a:r>
              <a:rPr lang="en-US" sz="1600" i="1" dirty="0">
                <a:latin typeface="Open Sans" panose="020B0606030504020204" pitchFamily="34" charset="0"/>
                <a:ea typeface="Open Sans" panose="020B0606030504020204" pitchFamily="34" charset="0"/>
                <a:cs typeface="Open Sans" panose="020B0606030504020204" pitchFamily="34" charset="0"/>
                <a:sym typeface="Helvetica"/>
              </a:rPr>
              <a:t>tobaccopreventiontoolkit.stanford.edu</a:t>
            </a:r>
          </a:p>
        </p:txBody>
      </p:sp>
      <p:pic>
        <p:nvPicPr>
          <p:cNvPr id="11" name="Graphic 10">
            <a:extLst>
              <a:ext uri="{FF2B5EF4-FFF2-40B4-BE49-F238E27FC236}">
                <a16:creationId xmlns:a16="http://schemas.microsoft.com/office/drawing/2014/main" xmlns="" id="{53AA49FE-4BC0-144B-F411-5E26880D8121}"/>
              </a:ext>
            </a:extLst>
          </p:cNvPr>
          <p:cNvPicPr>
            <a:picLocks noChangeAspect="1"/>
          </p:cNvPicPr>
          <p:nvPr/>
        </p:nvPicPr>
        <p:blipFill>
          <a:blip r:embed="rId8">
            <a:extLst>
              <a:ext uri="{96DAC541-7B7A-43D3-8B79-37D633B846F1}">
                <asvg:svgBlip xmlns:asvg="http://schemas.microsoft.com/office/drawing/2016/SVG/main" xmlns="" r:embed="rId11"/>
              </a:ext>
            </a:extLst>
          </a:blip>
          <a:stretch>
            <a:fillRect/>
          </a:stretch>
        </p:blipFill>
        <p:spPr>
          <a:xfrm>
            <a:off x="-1" y="5976465"/>
            <a:ext cx="12203459" cy="727807"/>
          </a:xfrm>
          <a:prstGeom prst="rect">
            <a:avLst/>
          </a:prstGeom>
        </p:spPr>
      </p:pic>
      <p:sp>
        <p:nvSpPr>
          <p:cNvPr id="2" name="TextBox 1"/>
          <p:cNvSpPr txBox="1"/>
          <p:nvPr/>
        </p:nvSpPr>
        <p:spPr>
          <a:xfrm>
            <a:off x="3597639" y="1480483"/>
            <a:ext cx="7941218" cy="2554545"/>
          </a:xfrm>
          <a:prstGeom prst="rect">
            <a:avLst/>
          </a:prstGeom>
          <a:noFill/>
        </p:spPr>
        <p:txBody>
          <a:bodyPr wrap="square" rtlCol="0">
            <a:spAutoFit/>
          </a:bodyPr>
          <a:lstStyle/>
          <a:p>
            <a:r>
              <a:rPr lang="en-US" sz="3200" b="1" dirty="0" err="1" smtClean="0">
                <a:solidFill>
                  <a:srgbClr val="0070C0"/>
                </a:solidFill>
              </a:rPr>
              <a:t>Là</a:t>
            </a:r>
            <a:r>
              <a:rPr lang="en-US" sz="3200" b="1" dirty="0" smtClean="0">
                <a:solidFill>
                  <a:srgbClr val="0070C0"/>
                </a:solidFill>
              </a:rPr>
              <a:t> </a:t>
            </a:r>
            <a:r>
              <a:rPr lang="en-US" sz="3200" b="1" dirty="0" err="1" smtClean="0">
                <a:solidFill>
                  <a:srgbClr val="0070C0"/>
                </a:solidFill>
              </a:rPr>
              <a:t>một</a:t>
            </a:r>
            <a:r>
              <a:rPr lang="en-US" sz="3200" b="1" dirty="0" smtClean="0">
                <a:solidFill>
                  <a:srgbClr val="0070C0"/>
                </a:solidFill>
              </a:rPr>
              <a:t> </a:t>
            </a:r>
            <a:r>
              <a:rPr lang="en-US" sz="3200" b="1" dirty="0" err="1" smtClean="0">
                <a:solidFill>
                  <a:srgbClr val="0070C0"/>
                </a:solidFill>
              </a:rPr>
              <a:t>hợp</a:t>
            </a:r>
            <a:r>
              <a:rPr lang="en-US" sz="3200" b="1" dirty="0" smtClean="0">
                <a:solidFill>
                  <a:srgbClr val="0070C0"/>
                </a:solidFill>
              </a:rPr>
              <a:t> </a:t>
            </a:r>
            <a:r>
              <a:rPr lang="en-US" sz="3200" b="1" dirty="0" err="1" smtClean="0">
                <a:solidFill>
                  <a:srgbClr val="0070C0"/>
                </a:solidFill>
              </a:rPr>
              <a:t>chất</a:t>
            </a:r>
            <a:r>
              <a:rPr lang="en-US" sz="3200" b="1" dirty="0" smtClean="0">
                <a:solidFill>
                  <a:srgbClr val="0070C0"/>
                </a:solidFill>
              </a:rPr>
              <a:t> </a:t>
            </a:r>
            <a:r>
              <a:rPr lang="en-US" sz="3200" b="1" dirty="0" err="1" smtClean="0">
                <a:solidFill>
                  <a:srgbClr val="0070C0"/>
                </a:solidFill>
              </a:rPr>
              <a:t>hóa</a:t>
            </a:r>
            <a:r>
              <a:rPr lang="en-US" sz="3200" b="1" dirty="0" smtClean="0">
                <a:solidFill>
                  <a:srgbClr val="0070C0"/>
                </a:solidFill>
              </a:rPr>
              <a:t> </a:t>
            </a:r>
            <a:r>
              <a:rPr lang="en-US" sz="3200" b="1" dirty="0" err="1" smtClean="0">
                <a:solidFill>
                  <a:srgbClr val="0070C0"/>
                </a:solidFill>
              </a:rPr>
              <a:t>học</a:t>
            </a:r>
            <a:r>
              <a:rPr lang="en-US" sz="3200" b="1" dirty="0" smtClean="0">
                <a:solidFill>
                  <a:srgbClr val="0070C0"/>
                </a:solidFill>
              </a:rPr>
              <a:t>:</a:t>
            </a:r>
          </a:p>
          <a:p>
            <a:pPr marL="285750" indent="-285750">
              <a:buFont typeface="Arial" panose="020B0604020202020204" pitchFamily="34" charset="0"/>
              <a:buChar char="•"/>
            </a:pPr>
            <a:r>
              <a:rPr lang="en-US" sz="3200" dirty="0" err="1" smtClean="0"/>
              <a:t>Có</a:t>
            </a:r>
            <a:r>
              <a:rPr lang="en-US" sz="3200" dirty="0" smtClean="0"/>
              <a:t> </a:t>
            </a:r>
            <a:r>
              <a:rPr lang="en-US" sz="3200" dirty="0" err="1" smtClean="0"/>
              <a:t>trong</a:t>
            </a:r>
            <a:r>
              <a:rPr lang="en-US" sz="3200" dirty="0" smtClean="0"/>
              <a:t> </a:t>
            </a:r>
            <a:r>
              <a:rPr lang="en-US" sz="3200" dirty="0" err="1" smtClean="0"/>
              <a:t>sản</a:t>
            </a:r>
            <a:r>
              <a:rPr lang="en-US" sz="3200" dirty="0" smtClean="0"/>
              <a:t> </a:t>
            </a:r>
            <a:r>
              <a:rPr lang="en-US" sz="3200" dirty="0" err="1" smtClean="0"/>
              <a:t>phẩm</a:t>
            </a:r>
            <a:r>
              <a:rPr lang="en-US" sz="3200" dirty="0" smtClean="0"/>
              <a:t> </a:t>
            </a:r>
            <a:r>
              <a:rPr lang="en-US" sz="3200" dirty="0" err="1" smtClean="0"/>
              <a:t>thuốc</a:t>
            </a:r>
            <a:r>
              <a:rPr lang="en-US" sz="3200" dirty="0" smtClean="0"/>
              <a:t> </a:t>
            </a:r>
            <a:r>
              <a:rPr lang="en-US" sz="3200" dirty="0" err="1" smtClean="0"/>
              <a:t>lá</a:t>
            </a:r>
            <a:endParaRPr lang="en-US" sz="3200" dirty="0" smtClean="0"/>
          </a:p>
          <a:p>
            <a:pPr marL="285750" indent="-285750">
              <a:buFont typeface="Arial" panose="020B0604020202020204" pitchFamily="34" charset="0"/>
              <a:buChar char="•"/>
            </a:pPr>
            <a:r>
              <a:rPr lang="en-US" sz="3200" dirty="0" err="1" smtClean="0"/>
              <a:t>Gây</a:t>
            </a:r>
            <a:r>
              <a:rPr lang="en-US" sz="3200" dirty="0" smtClean="0"/>
              <a:t> </a:t>
            </a:r>
            <a:r>
              <a:rPr lang="en-US" sz="3200" dirty="0" err="1" smtClean="0"/>
              <a:t>nghiện</a:t>
            </a:r>
            <a:r>
              <a:rPr lang="en-US" sz="3200" dirty="0" smtClean="0"/>
              <a:t> </a:t>
            </a:r>
            <a:r>
              <a:rPr lang="en-US" sz="3200" dirty="0" err="1" smtClean="0"/>
              <a:t>cao</a:t>
            </a:r>
            <a:endParaRPr lang="en-US" sz="3200" dirty="0" smtClean="0"/>
          </a:p>
          <a:p>
            <a:pPr marL="285750" indent="-285750">
              <a:buFont typeface="Arial" panose="020B0604020202020204" pitchFamily="34" charset="0"/>
              <a:buChar char="•"/>
            </a:pPr>
            <a:r>
              <a:rPr lang="en-US" sz="3200" dirty="0" err="1" smtClean="0"/>
              <a:t>Gây</a:t>
            </a:r>
            <a:r>
              <a:rPr lang="en-US" sz="3200" dirty="0" smtClean="0"/>
              <a:t> </a:t>
            </a:r>
            <a:r>
              <a:rPr lang="en-US" sz="3200" dirty="0" err="1" smtClean="0"/>
              <a:t>hưng</a:t>
            </a:r>
            <a:r>
              <a:rPr lang="en-US" sz="3200" dirty="0" smtClean="0"/>
              <a:t> </a:t>
            </a:r>
            <a:r>
              <a:rPr lang="en-US" sz="3200" dirty="0" err="1" smtClean="0"/>
              <a:t>phấn</a:t>
            </a:r>
            <a:r>
              <a:rPr lang="en-US" sz="3200" dirty="0" smtClean="0"/>
              <a:t> </a:t>
            </a:r>
            <a:r>
              <a:rPr lang="en-US" sz="3200" dirty="0" err="1" smtClean="0"/>
              <a:t>mạnh</a:t>
            </a:r>
            <a:endParaRPr lang="en-US" sz="3200" dirty="0" smtClean="0"/>
          </a:p>
          <a:p>
            <a:pPr marL="285750" indent="-285750">
              <a:buFont typeface="Arial" panose="020B0604020202020204" pitchFamily="34" charset="0"/>
              <a:buChar char="•"/>
            </a:pPr>
            <a:r>
              <a:rPr lang="en-US" sz="3200" dirty="0" err="1" smtClean="0"/>
              <a:t>Ảnh</a:t>
            </a:r>
            <a:r>
              <a:rPr lang="en-US" sz="3200" dirty="0" smtClean="0"/>
              <a:t> </a:t>
            </a:r>
            <a:r>
              <a:rPr lang="en-US" sz="3200" dirty="0" err="1" smtClean="0"/>
              <a:t>hưởng</a:t>
            </a:r>
            <a:r>
              <a:rPr lang="en-US" sz="3200" dirty="0" smtClean="0"/>
              <a:t> </a:t>
            </a:r>
            <a:r>
              <a:rPr lang="en-US" sz="3200" dirty="0" err="1" smtClean="0"/>
              <a:t>đến</a:t>
            </a:r>
            <a:r>
              <a:rPr lang="en-US" sz="3200" dirty="0" smtClean="0"/>
              <a:t> </a:t>
            </a:r>
            <a:r>
              <a:rPr lang="en-US" sz="3200" dirty="0" err="1" smtClean="0"/>
              <a:t>sự</a:t>
            </a:r>
            <a:r>
              <a:rPr lang="en-US" sz="3200" dirty="0" smtClean="0"/>
              <a:t> </a:t>
            </a:r>
            <a:r>
              <a:rPr lang="en-US" sz="3200" dirty="0" err="1" smtClean="0"/>
              <a:t>phát</a:t>
            </a:r>
            <a:r>
              <a:rPr lang="en-US" sz="3200" dirty="0" smtClean="0"/>
              <a:t> </a:t>
            </a:r>
            <a:r>
              <a:rPr lang="en-US" sz="3200" dirty="0" err="1" smtClean="0"/>
              <a:t>triển</a:t>
            </a:r>
            <a:r>
              <a:rPr lang="en-US" sz="3200" dirty="0" smtClean="0"/>
              <a:t> </a:t>
            </a:r>
            <a:r>
              <a:rPr lang="en-US" sz="3200" dirty="0" err="1" smtClean="0"/>
              <a:t>của</a:t>
            </a:r>
            <a:r>
              <a:rPr lang="en-US" sz="3200" dirty="0" smtClean="0"/>
              <a:t> </a:t>
            </a:r>
            <a:r>
              <a:rPr lang="en-US" sz="3200" dirty="0" err="1" smtClean="0"/>
              <a:t>não</a:t>
            </a:r>
            <a:r>
              <a:rPr lang="en-US" sz="3200" dirty="0" smtClean="0"/>
              <a:t> </a:t>
            </a:r>
            <a:r>
              <a:rPr lang="en-US" sz="3200" dirty="0" err="1" smtClean="0"/>
              <a:t>bộ</a:t>
            </a:r>
            <a:endParaRPr lang="en-US" sz="3200" dirty="0"/>
          </a:p>
        </p:txBody>
      </p:sp>
    </p:spTree>
    <p:extLst>
      <p:ext uri="{BB962C8B-B14F-4D97-AF65-F5344CB8AC3E}">
        <p14:creationId xmlns:p14="http://schemas.microsoft.com/office/powerpoint/2010/main" val="215729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53" presetClass="entr" presetSubtype="52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anim calcmode="lin" valueType="num">
                                      <p:cBhvr>
                                        <p:cTn id="14" dur="500" fill="hold"/>
                                        <p:tgtEl>
                                          <p:spTgt spid="6"/>
                                        </p:tgtEl>
                                        <p:attrNameLst>
                                          <p:attrName>ppt_x</p:attrName>
                                        </p:attrNameLst>
                                      </p:cBhvr>
                                      <p:tavLst>
                                        <p:tav tm="0">
                                          <p:val>
                                            <p:fltVal val="0.5"/>
                                          </p:val>
                                        </p:tav>
                                        <p:tav tm="100000">
                                          <p:val>
                                            <p:strVal val="#ppt_x"/>
                                          </p:val>
                                        </p:tav>
                                      </p:tavLst>
                                    </p:anim>
                                    <p:anim calcmode="lin" valueType="num">
                                      <p:cBhvr>
                                        <p:cTn id="15" dur="500" fill="hold"/>
                                        <p:tgtEl>
                                          <p:spTgt spid="6"/>
                                        </p:tgtEl>
                                        <p:attrNameLst>
                                          <p:attrName>ppt_y</p:attrName>
                                        </p:attrNameLst>
                                      </p:cBhvr>
                                      <p:tavLst>
                                        <p:tav tm="0">
                                          <p:val>
                                            <p:fltVal val="0.5"/>
                                          </p:val>
                                        </p:tav>
                                        <p:tav tm="100000">
                                          <p:val>
                                            <p:strVal val="#ppt_y"/>
                                          </p:val>
                                        </p:tav>
                                      </p:tavLst>
                                    </p:anim>
                                  </p:childTnLst>
                                </p:cTn>
                              </p:par>
                            </p:childTnLst>
                          </p:cTn>
                        </p:par>
                        <p:par>
                          <p:cTn id="16" fill="hold">
                            <p:stCondLst>
                              <p:cond delay="1000"/>
                            </p:stCondLst>
                            <p:childTnLst>
                              <p:par>
                                <p:cTn id="17" presetID="42" presetClass="path" presetSubtype="0" accel="50000" decel="50000" fill="hold" nodeType="afterEffect">
                                  <p:stCondLst>
                                    <p:cond delay="0"/>
                                  </p:stCondLst>
                                  <p:childTnLst>
                                    <p:animMotion origin="layout" path="M -3.54167E-6 -3.7037E-7 L -0.3194 -0.00926 " pathEditMode="relative" rAng="0" ptsTypes="AA">
                                      <p:cBhvr>
                                        <p:cTn id="18" dur="1200" fill="hold"/>
                                        <p:tgtEl>
                                          <p:spTgt spid="6"/>
                                        </p:tgtEl>
                                        <p:attrNameLst>
                                          <p:attrName>ppt_x</p:attrName>
                                          <p:attrName>ppt_y</p:attrName>
                                        </p:attrNameLst>
                                      </p:cBhvr>
                                      <p:rCtr x="-15977" y="-463"/>
                                    </p:animMotion>
                                  </p:childTnLst>
                                </p:cTn>
                              </p:par>
                              <p:par>
                                <p:cTn id="19" presetID="14" presetClass="entr" presetSubtype="10" fill="hold" grpId="0" nodeType="withEffect">
                                  <p:stCondLst>
                                    <p:cond delay="80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xmlns="" id="{02A84A23-BE3D-3847-89A8-1139D46F175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628699" y="-4290072"/>
            <a:ext cx="1341438" cy="4055152"/>
          </a:xfrm>
          <a:prstGeom prst="rect">
            <a:avLst/>
          </a:prstGeom>
        </p:spPr>
      </p:pic>
      <p:pic>
        <p:nvPicPr>
          <p:cNvPr id="3" name="Graphic 2">
            <a:extLst>
              <a:ext uri="{FF2B5EF4-FFF2-40B4-BE49-F238E27FC236}">
                <a16:creationId xmlns:a16="http://schemas.microsoft.com/office/drawing/2014/main" xmlns="" id="{CF50160B-42C6-658D-EEF5-A7A0F9AFEFC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82730" y="-241047"/>
            <a:ext cx="13568916" cy="1447800"/>
          </a:xfrm>
          <a:prstGeom prst="rect">
            <a:avLst/>
          </a:prstGeom>
        </p:spPr>
      </p:pic>
      <p:pic>
        <p:nvPicPr>
          <p:cNvPr id="9" name="Graphic 8">
            <a:extLst>
              <a:ext uri="{FF2B5EF4-FFF2-40B4-BE49-F238E27FC236}">
                <a16:creationId xmlns:a16="http://schemas.microsoft.com/office/drawing/2014/main" xmlns="" id="{A73A7A6F-C524-0943-64C3-A362BAFFD6B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71499" y="2440255"/>
            <a:ext cx="3455839" cy="2843213"/>
          </a:xfrm>
          <a:prstGeom prst="rect">
            <a:avLst/>
          </a:prstGeom>
        </p:spPr>
      </p:pic>
      <p:pic>
        <p:nvPicPr>
          <p:cNvPr id="15" name="Graphic 14">
            <a:extLst>
              <a:ext uri="{FF2B5EF4-FFF2-40B4-BE49-F238E27FC236}">
                <a16:creationId xmlns:a16="http://schemas.microsoft.com/office/drawing/2014/main" xmlns="" id="{02A32492-856D-6DC7-9776-84D142DDD1A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104900" y="1054380"/>
            <a:ext cx="2476500" cy="619125"/>
          </a:xfrm>
          <a:prstGeom prst="rect">
            <a:avLst/>
          </a:prstGeom>
        </p:spPr>
      </p:pic>
      <p:grpSp>
        <p:nvGrpSpPr>
          <p:cNvPr id="341" name="Group 340">
            <a:extLst>
              <a:ext uri="{FF2B5EF4-FFF2-40B4-BE49-F238E27FC236}">
                <a16:creationId xmlns:a16="http://schemas.microsoft.com/office/drawing/2014/main" xmlns="" id="{726A8289-3C15-FF4A-5301-620BFE1BC07B}"/>
              </a:ext>
            </a:extLst>
          </p:cNvPr>
          <p:cNvGrpSpPr/>
          <p:nvPr/>
        </p:nvGrpSpPr>
        <p:grpSpPr>
          <a:xfrm>
            <a:off x="4716463" y="1261495"/>
            <a:ext cx="6662737" cy="3970318"/>
            <a:chOff x="4424363" y="1515495"/>
            <a:chExt cx="6662737" cy="3970318"/>
          </a:xfrm>
        </p:grpSpPr>
        <p:sp>
          <p:nvSpPr>
            <p:cNvPr id="4" name="Freeform: Shape 3">
              <a:extLst>
                <a:ext uri="{FF2B5EF4-FFF2-40B4-BE49-F238E27FC236}">
                  <a16:creationId xmlns:a16="http://schemas.microsoft.com/office/drawing/2014/main" xmlns="" id="{D75B7CB3-F355-5ACF-8E0E-B069BD3D668A}"/>
                </a:ext>
              </a:extLst>
            </p:cNvPr>
            <p:cNvSpPr/>
            <p:nvPr/>
          </p:nvSpPr>
          <p:spPr>
            <a:xfrm>
              <a:off x="4424363" y="1631918"/>
              <a:ext cx="140107" cy="140107"/>
            </a:xfrm>
            <a:custGeom>
              <a:avLst/>
              <a:gdLst>
                <a:gd name="connsiteX0" fmla="*/ 140108 w 140107"/>
                <a:gd name="connsiteY0" fmla="*/ 70054 h 140107"/>
                <a:gd name="connsiteX1" fmla="*/ 70054 w 140107"/>
                <a:gd name="connsiteY1" fmla="*/ 140108 h 140107"/>
                <a:gd name="connsiteX2" fmla="*/ 0 w 140107"/>
                <a:gd name="connsiteY2" fmla="*/ 70054 h 140107"/>
                <a:gd name="connsiteX3" fmla="*/ 70054 w 140107"/>
                <a:gd name="connsiteY3" fmla="*/ 0 h 140107"/>
                <a:gd name="connsiteX4" fmla="*/ 140108 w 140107"/>
                <a:gd name="connsiteY4" fmla="*/ 70054 h 14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 h="140107">
                  <a:moveTo>
                    <a:pt x="140108" y="70054"/>
                  </a:moveTo>
                  <a:cubicBezTo>
                    <a:pt x="140108" y="108744"/>
                    <a:pt x="108744" y="140108"/>
                    <a:pt x="70054" y="140108"/>
                  </a:cubicBezTo>
                  <a:cubicBezTo>
                    <a:pt x="31364" y="140108"/>
                    <a:pt x="0" y="108744"/>
                    <a:pt x="0" y="70054"/>
                  </a:cubicBezTo>
                  <a:cubicBezTo>
                    <a:pt x="0" y="31364"/>
                    <a:pt x="31364" y="0"/>
                    <a:pt x="70054" y="0"/>
                  </a:cubicBezTo>
                  <a:cubicBezTo>
                    <a:pt x="108744" y="0"/>
                    <a:pt x="140108" y="31364"/>
                    <a:pt x="140108" y="70054"/>
                  </a:cubicBezTo>
                  <a:close/>
                </a:path>
              </a:pathLst>
            </a:custGeom>
            <a:solidFill>
              <a:srgbClr val="1C75BC"/>
            </a:solidFill>
            <a:ln w="17329"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xmlns="" id="{E456DEDB-4E03-9B05-44F7-AFD2F23DECDA}"/>
                </a:ext>
              </a:extLst>
            </p:cNvPr>
            <p:cNvSpPr/>
            <p:nvPr/>
          </p:nvSpPr>
          <p:spPr>
            <a:xfrm>
              <a:off x="4424363" y="2455140"/>
              <a:ext cx="140107" cy="140107"/>
            </a:xfrm>
            <a:custGeom>
              <a:avLst/>
              <a:gdLst>
                <a:gd name="connsiteX0" fmla="*/ 140108 w 140107"/>
                <a:gd name="connsiteY0" fmla="*/ 70054 h 140107"/>
                <a:gd name="connsiteX1" fmla="*/ 70054 w 140107"/>
                <a:gd name="connsiteY1" fmla="*/ 140108 h 140107"/>
                <a:gd name="connsiteX2" fmla="*/ 0 w 140107"/>
                <a:gd name="connsiteY2" fmla="*/ 70054 h 140107"/>
                <a:gd name="connsiteX3" fmla="*/ 70054 w 140107"/>
                <a:gd name="connsiteY3" fmla="*/ 0 h 140107"/>
                <a:gd name="connsiteX4" fmla="*/ 140108 w 140107"/>
                <a:gd name="connsiteY4" fmla="*/ 70054 h 14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 h="140107">
                  <a:moveTo>
                    <a:pt x="140108" y="70054"/>
                  </a:moveTo>
                  <a:cubicBezTo>
                    <a:pt x="140108" y="108744"/>
                    <a:pt x="108744" y="140108"/>
                    <a:pt x="70054" y="140108"/>
                  </a:cubicBezTo>
                  <a:cubicBezTo>
                    <a:pt x="31364" y="140108"/>
                    <a:pt x="0" y="108744"/>
                    <a:pt x="0" y="70054"/>
                  </a:cubicBezTo>
                  <a:cubicBezTo>
                    <a:pt x="0" y="31364"/>
                    <a:pt x="31364" y="0"/>
                    <a:pt x="70054" y="0"/>
                  </a:cubicBezTo>
                  <a:cubicBezTo>
                    <a:pt x="108744" y="0"/>
                    <a:pt x="140108" y="31364"/>
                    <a:pt x="140108" y="70054"/>
                  </a:cubicBezTo>
                  <a:close/>
                </a:path>
              </a:pathLst>
            </a:custGeom>
            <a:solidFill>
              <a:srgbClr val="1C75BC"/>
            </a:solidFill>
            <a:ln w="17329"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xmlns="" id="{3F894784-2142-13C7-0CC1-4D86A9D4A80F}"/>
                </a:ext>
              </a:extLst>
            </p:cNvPr>
            <p:cNvSpPr/>
            <p:nvPr/>
          </p:nvSpPr>
          <p:spPr>
            <a:xfrm>
              <a:off x="4424363" y="3278362"/>
              <a:ext cx="140107" cy="140107"/>
            </a:xfrm>
            <a:custGeom>
              <a:avLst/>
              <a:gdLst>
                <a:gd name="connsiteX0" fmla="*/ 140108 w 140107"/>
                <a:gd name="connsiteY0" fmla="*/ 70054 h 140107"/>
                <a:gd name="connsiteX1" fmla="*/ 70054 w 140107"/>
                <a:gd name="connsiteY1" fmla="*/ 140108 h 140107"/>
                <a:gd name="connsiteX2" fmla="*/ 0 w 140107"/>
                <a:gd name="connsiteY2" fmla="*/ 70054 h 140107"/>
                <a:gd name="connsiteX3" fmla="*/ 70054 w 140107"/>
                <a:gd name="connsiteY3" fmla="*/ 0 h 140107"/>
                <a:gd name="connsiteX4" fmla="*/ 140108 w 140107"/>
                <a:gd name="connsiteY4" fmla="*/ 70054 h 14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 h="140107">
                  <a:moveTo>
                    <a:pt x="140108" y="70054"/>
                  </a:moveTo>
                  <a:cubicBezTo>
                    <a:pt x="140108" y="108744"/>
                    <a:pt x="108744" y="140108"/>
                    <a:pt x="70054" y="140108"/>
                  </a:cubicBezTo>
                  <a:cubicBezTo>
                    <a:pt x="31364" y="140108"/>
                    <a:pt x="0" y="108744"/>
                    <a:pt x="0" y="70054"/>
                  </a:cubicBezTo>
                  <a:cubicBezTo>
                    <a:pt x="0" y="31364"/>
                    <a:pt x="31364" y="0"/>
                    <a:pt x="70054" y="0"/>
                  </a:cubicBezTo>
                  <a:cubicBezTo>
                    <a:pt x="108744" y="0"/>
                    <a:pt x="140108" y="31364"/>
                    <a:pt x="140108" y="70054"/>
                  </a:cubicBezTo>
                  <a:close/>
                </a:path>
              </a:pathLst>
            </a:custGeom>
            <a:solidFill>
              <a:srgbClr val="1C75BC"/>
            </a:solidFill>
            <a:ln w="17329"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xmlns="" id="{CE62C8A2-1D76-4068-1F0C-7C51F3D1DC12}"/>
                </a:ext>
              </a:extLst>
            </p:cNvPr>
            <p:cNvSpPr/>
            <p:nvPr/>
          </p:nvSpPr>
          <p:spPr>
            <a:xfrm>
              <a:off x="4424363" y="4101584"/>
              <a:ext cx="140107" cy="140107"/>
            </a:xfrm>
            <a:custGeom>
              <a:avLst/>
              <a:gdLst>
                <a:gd name="connsiteX0" fmla="*/ 140108 w 140107"/>
                <a:gd name="connsiteY0" fmla="*/ 70054 h 140107"/>
                <a:gd name="connsiteX1" fmla="*/ 70054 w 140107"/>
                <a:gd name="connsiteY1" fmla="*/ 140108 h 140107"/>
                <a:gd name="connsiteX2" fmla="*/ 0 w 140107"/>
                <a:gd name="connsiteY2" fmla="*/ 70054 h 140107"/>
                <a:gd name="connsiteX3" fmla="*/ 70054 w 140107"/>
                <a:gd name="connsiteY3" fmla="*/ 0 h 140107"/>
                <a:gd name="connsiteX4" fmla="*/ 140108 w 140107"/>
                <a:gd name="connsiteY4" fmla="*/ 70054 h 14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 h="140107">
                  <a:moveTo>
                    <a:pt x="140108" y="70054"/>
                  </a:moveTo>
                  <a:cubicBezTo>
                    <a:pt x="140108" y="108744"/>
                    <a:pt x="108744" y="140108"/>
                    <a:pt x="70054" y="140108"/>
                  </a:cubicBezTo>
                  <a:cubicBezTo>
                    <a:pt x="31364" y="140108"/>
                    <a:pt x="0" y="108744"/>
                    <a:pt x="0" y="70054"/>
                  </a:cubicBezTo>
                  <a:cubicBezTo>
                    <a:pt x="0" y="31364"/>
                    <a:pt x="31364" y="0"/>
                    <a:pt x="70054" y="0"/>
                  </a:cubicBezTo>
                  <a:cubicBezTo>
                    <a:pt x="108744" y="0"/>
                    <a:pt x="140108" y="31364"/>
                    <a:pt x="140108" y="70054"/>
                  </a:cubicBezTo>
                  <a:close/>
                </a:path>
              </a:pathLst>
            </a:custGeom>
            <a:solidFill>
              <a:srgbClr val="1C75BC"/>
            </a:solidFill>
            <a:ln w="1732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xmlns="" id="{DFA2C8EB-C613-53EB-AFBB-85FF21958829}"/>
                </a:ext>
              </a:extLst>
            </p:cNvPr>
            <p:cNvSpPr/>
            <p:nvPr/>
          </p:nvSpPr>
          <p:spPr>
            <a:xfrm>
              <a:off x="4424363" y="4924806"/>
              <a:ext cx="140107" cy="140107"/>
            </a:xfrm>
            <a:custGeom>
              <a:avLst/>
              <a:gdLst>
                <a:gd name="connsiteX0" fmla="*/ 140108 w 140107"/>
                <a:gd name="connsiteY0" fmla="*/ 70054 h 140107"/>
                <a:gd name="connsiteX1" fmla="*/ 70054 w 140107"/>
                <a:gd name="connsiteY1" fmla="*/ 140108 h 140107"/>
                <a:gd name="connsiteX2" fmla="*/ 0 w 140107"/>
                <a:gd name="connsiteY2" fmla="*/ 70054 h 140107"/>
                <a:gd name="connsiteX3" fmla="*/ 70054 w 140107"/>
                <a:gd name="connsiteY3" fmla="*/ 0 h 140107"/>
                <a:gd name="connsiteX4" fmla="*/ 140108 w 140107"/>
                <a:gd name="connsiteY4" fmla="*/ 70054 h 14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 h="140107">
                  <a:moveTo>
                    <a:pt x="140108" y="70054"/>
                  </a:moveTo>
                  <a:cubicBezTo>
                    <a:pt x="140108" y="108744"/>
                    <a:pt x="108744" y="140108"/>
                    <a:pt x="70054" y="140108"/>
                  </a:cubicBezTo>
                  <a:cubicBezTo>
                    <a:pt x="31364" y="140108"/>
                    <a:pt x="0" y="108743"/>
                    <a:pt x="0" y="70054"/>
                  </a:cubicBezTo>
                  <a:cubicBezTo>
                    <a:pt x="0" y="31364"/>
                    <a:pt x="31364" y="0"/>
                    <a:pt x="70054" y="0"/>
                  </a:cubicBezTo>
                  <a:cubicBezTo>
                    <a:pt x="108744" y="0"/>
                    <a:pt x="140108" y="31364"/>
                    <a:pt x="140108" y="70054"/>
                  </a:cubicBezTo>
                  <a:close/>
                </a:path>
              </a:pathLst>
            </a:custGeom>
            <a:solidFill>
              <a:srgbClr val="1C75BC"/>
            </a:solidFill>
            <a:ln w="17329" cap="flat">
              <a:noFill/>
              <a:prstDash val="solid"/>
              <a:miter/>
            </a:ln>
          </p:spPr>
          <p:txBody>
            <a:bodyPr rtlCol="0" anchor="ctr"/>
            <a:lstStyle/>
            <a:p>
              <a:endParaRPr lang="en-GB"/>
            </a:p>
          </p:txBody>
        </p:sp>
        <p:sp>
          <p:nvSpPr>
            <p:cNvPr id="339" name="TextBox 338">
              <a:extLst>
                <a:ext uri="{FF2B5EF4-FFF2-40B4-BE49-F238E27FC236}">
                  <a16:creationId xmlns:a16="http://schemas.microsoft.com/office/drawing/2014/main" xmlns="" id="{D31BA16D-513D-10FB-5B9C-41039D20F9C7}"/>
                </a:ext>
              </a:extLst>
            </p:cNvPr>
            <p:cNvSpPr txBox="1"/>
            <p:nvPr/>
          </p:nvSpPr>
          <p:spPr>
            <a:xfrm>
              <a:off x="4678680" y="1515495"/>
              <a:ext cx="6408420" cy="3970318"/>
            </a:xfrm>
            <a:prstGeom prst="rect">
              <a:avLst/>
            </a:prstGeom>
            <a:noFill/>
          </p:spPr>
          <p:txBody>
            <a:bodyPr wrap="square" rtlCol="0">
              <a:spAutoFit/>
            </a:bodyPr>
            <a:lstStyle/>
            <a:p>
              <a:pPr algn="just"/>
              <a:r>
                <a:rPr lang="vi-VN" b="1" dirty="0" smtClean="0">
                  <a:solidFill>
                    <a:srgbClr val="1C75BC"/>
                  </a:solidFill>
                </a:rPr>
                <a:t>Não </a:t>
              </a:r>
              <a:r>
                <a:rPr lang="vi-VN" b="1" dirty="0">
                  <a:solidFill>
                    <a:srgbClr val="1C75BC"/>
                  </a:solidFill>
                </a:rPr>
                <a:t>bộ của con người phát triển từ khi sinh ra cho </a:t>
              </a:r>
              <a:r>
                <a:rPr lang="en-US" b="1" dirty="0">
                  <a:solidFill>
                    <a:srgbClr val="1C75BC"/>
                  </a:solidFill>
                  <a:latin typeface="Oxy Helveltica" panose="02040403050506020204" pitchFamily="18" charset="0"/>
                </a:rPr>
                <a:t>đ</a:t>
              </a:r>
              <a:r>
                <a:rPr lang="vi-VN" b="1" dirty="0">
                  <a:solidFill>
                    <a:srgbClr val="1C75BC"/>
                  </a:solidFill>
                </a:rPr>
                <a:t>ến khi 25 tuổi. </a:t>
              </a:r>
              <a:endParaRPr lang="en-US" b="1" dirty="0" smtClean="0">
                <a:solidFill>
                  <a:srgbClr val="1C75BC"/>
                </a:solidFill>
              </a:endParaRPr>
            </a:p>
            <a:p>
              <a:pPr algn="just"/>
              <a:endParaRPr lang="en-US" b="1" dirty="0" smtClean="0">
                <a:solidFill>
                  <a:srgbClr val="1C75BC"/>
                </a:solidFill>
              </a:endParaRPr>
            </a:p>
            <a:p>
              <a:pPr algn="just"/>
              <a:r>
                <a:rPr lang="vi-VN" b="1" dirty="0" smtClean="0">
                  <a:solidFill>
                    <a:srgbClr val="1C75BC"/>
                  </a:solidFill>
                </a:rPr>
                <a:t>Nicotine </a:t>
              </a:r>
              <a:r>
                <a:rPr lang="vi-VN" b="1" dirty="0">
                  <a:solidFill>
                    <a:srgbClr val="1C75BC"/>
                  </a:solidFill>
                </a:rPr>
                <a:t>gây ảnh hưởng tới khả năng nhớ, tập trung </a:t>
              </a:r>
              <a:r>
                <a:rPr lang="en-US" b="1" dirty="0">
                  <a:solidFill>
                    <a:srgbClr val="1C75BC"/>
                  </a:solidFill>
                  <a:latin typeface="Oxy Helveltica" panose="02040403050506020204" pitchFamily="18" charset="0"/>
                </a:rPr>
                <a:t>c</a:t>
              </a:r>
              <a:r>
                <a:rPr lang="vi-VN" b="1" dirty="0">
                  <a:solidFill>
                    <a:srgbClr val="1C75BC"/>
                  </a:solidFill>
                </a:rPr>
                <a:t>hú ý và học tập của não bộ.</a:t>
              </a:r>
              <a:endParaRPr lang="en-US" b="1" dirty="0">
                <a:solidFill>
                  <a:srgbClr val="1C75BC"/>
                </a:solidFill>
                <a:latin typeface="Oxy Helveltica" panose="02040403050506020204" pitchFamily="18" charset="0"/>
              </a:endParaRPr>
            </a:p>
            <a:p>
              <a:pPr algn="just"/>
              <a:endParaRPr lang="vi-VN" b="1" dirty="0">
                <a:solidFill>
                  <a:srgbClr val="1C75BC"/>
                </a:solidFill>
              </a:endParaRPr>
            </a:p>
            <a:p>
              <a:pPr algn="just"/>
              <a:r>
                <a:rPr lang="vi-VN" b="1" dirty="0" err="1">
                  <a:solidFill>
                    <a:srgbClr val="1C75BC"/>
                  </a:solidFill>
                </a:rPr>
                <a:t>Trẻ</a:t>
              </a:r>
              <a:r>
                <a:rPr lang="vi-VN" b="1" dirty="0">
                  <a:solidFill>
                    <a:srgbClr val="1C75BC"/>
                  </a:solidFill>
                </a:rPr>
                <a:t> em </a:t>
              </a:r>
              <a:r>
                <a:rPr lang="vi-VN" b="1" dirty="0" err="1">
                  <a:solidFill>
                    <a:srgbClr val="1C75BC"/>
                  </a:solidFill>
                </a:rPr>
                <a:t>và</a:t>
              </a:r>
              <a:r>
                <a:rPr lang="vi-VN" b="1" dirty="0">
                  <a:solidFill>
                    <a:srgbClr val="1C75BC"/>
                  </a:solidFill>
                </a:rPr>
                <a:t> thanh </a:t>
              </a:r>
              <a:r>
                <a:rPr lang="vi-VN" b="1" dirty="0" err="1">
                  <a:solidFill>
                    <a:srgbClr val="1C75BC"/>
                  </a:solidFill>
                </a:rPr>
                <a:t>thiếu</a:t>
              </a:r>
              <a:r>
                <a:rPr lang="vi-VN" b="1" dirty="0">
                  <a:solidFill>
                    <a:srgbClr val="1C75BC"/>
                  </a:solidFill>
                </a:rPr>
                <a:t> niên </a:t>
              </a:r>
              <a:r>
                <a:rPr lang="vi-VN" b="1" dirty="0" err="1">
                  <a:solidFill>
                    <a:srgbClr val="1C75BC"/>
                  </a:solidFill>
                </a:rPr>
                <a:t>nếu</a:t>
              </a:r>
              <a:r>
                <a:rPr lang="vi-VN" b="1" dirty="0">
                  <a:solidFill>
                    <a:srgbClr val="1C75BC"/>
                  </a:solidFill>
                </a:rPr>
                <a:t> </a:t>
              </a:r>
              <a:r>
                <a:rPr lang="vi-VN" b="1" dirty="0" err="1">
                  <a:solidFill>
                    <a:srgbClr val="1C75BC"/>
                  </a:solidFill>
                </a:rPr>
                <a:t>sử</a:t>
              </a:r>
              <a:r>
                <a:rPr lang="vi-VN" b="1" dirty="0">
                  <a:solidFill>
                    <a:srgbClr val="1C75BC"/>
                  </a:solidFill>
                </a:rPr>
                <a:t> </a:t>
              </a:r>
              <a:r>
                <a:rPr lang="vi-VN" b="1" dirty="0" err="1">
                  <a:solidFill>
                    <a:srgbClr val="1C75BC"/>
                  </a:solidFill>
                </a:rPr>
                <a:t>dụng</a:t>
              </a:r>
              <a:r>
                <a:rPr lang="vi-VN" b="1" dirty="0">
                  <a:solidFill>
                    <a:srgbClr val="1C75BC"/>
                  </a:solidFill>
                </a:rPr>
                <a:t> </a:t>
              </a:r>
              <a:r>
                <a:rPr lang="vi-VN" b="1" dirty="0" err="1">
                  <a:solidFill>
                    <a:srgbClr val="1C75BC"/>
                  </a:solidFill>
                </a:rPr>
                <a:t>hoặc</a:t>
              </a:r>
              <a:r>
                <a:rPr lang="vi-VN" b="1" dirty="0">
                  <a:solidFill>
                    <a:srgbClr val="1C75BC"/>
                  </a:solidFill>
                </a:rPr>
                <a:t> </a:t>
              </a:r>
              <a:r>
                <a:rPr lang="vi-VN" b="1" dirty="0" err="1">
                  <a:solidFill>
                    <a:srgbClr val="1C75BC"/>
                  </a:solidFill>
                </a:rPr>
                <a:t>tiếp</a:t>
              </a:r>
              <a:r>
                <a:rPr lang="vi-VN" b="1" dirty="0">
                  <a:solidFill>
                    <a:srgbClr val="1C75BC"/>
                  </a:solidFill>
                </a:rPr>
                <a:t> </a:t>
              </a:r>
              <a:r>
                <a:rPr lang="en-US" b="1" dirty="0">
                  <a:solidFill>
                    <a:srgbClr val="1C75BC"/>
                  </a:solidFill>
                  <a:latin typeface="Oxy Helveltica" panose="02040403050506020204" pitchFamily="18" charset="0"/>
                </a:rPr>
                <a:t>x</a:t>
              </a:r>
              <a:r>
                <a:rPr lang="vi-VN" b="1" dirty="0" err="1">
                  <a:solidFill>
                    <a:srgbClr val="1C75BC"/>
                  </a:solidFill>
                </a:rPr>
                <a:t>úc</a:t>
              </a:r>
              <a:r>
                <a:rPr lang="vi-VN" b="1" dirty="0">
                  <a:solidFill>
                    <a:srgbClr val="1C75BC"/>
                  </a:solidFill>
                </a:rPr>
                <a:t> </a:t>
              </a:r>
              <a:r>
                <a:rPr lang="vi-VN" b="1" dirty="0" err="1">
                  <a:solidFill>
                    <a:srgbClr val="1C75BC"/>
                  </a:solidFill>
                </a:rPr>
                <a:t>với</a:t>
              </a:r>
              <a:r>
                <a:rPr lang="vi-VN" b="1" dirty="0">
                  <a:solidFill>
                    <a:srgbClr val="1C75BC"/>
                  </a:solidFill>
                </a:rPr>
                <a:t> </a:t>
              </a:r>
              <a:r>
                <a:rPr lang="vi-VN" b="1" dirty="0" err="1">
                  <a:solidFill>
                    <a:srgbClr val="1C75BC"/>
                  </a:solidFill>
                </a:rPr>
                <a:t>nicotine</a:t>
              </a:r>
              <a:r>
                <a:rPr lang="vi-VN" b="1" dirty="0">
                  <a:solidFill>
                    <a:srgbClr val="1C75BC"/>
                  </a:solidFill>
                </a:rPr>
                <a:t>, </a:t>
              </a:r>
              <a:r>
                <a:rPr lang="vi-VN" b="1" dirty="0" err="1">
                  <a:solidFill>
                    <a:srgbClr val="1C75BC"/>
                  </a:solidFill>
                </a:rPr>
                <a:t>não</a:t>
              </a:r>
              <a:r>
                <a:rPr lang="vi-VN" b="1" dirty="0">
                  <a:solidFill>
                    <a:srgbClr val="1C75BC"/>
                  </a:solidFill>
                </a:rPr>
                <a:t> </a:t>
              </a:r>
              <a:r>
                <a:rPr lang="vi-VN" b="1" dirty="0" err="1">
                  <a:solidFill>
                    <a:srgbClr val="1C75BC"/>
                  </a:solidFill>
                </a:rPr>
                <a:t>bộ</a:t>
              </a:r>
              <a:r>
                <a:rPr lang="vi-VN" b="1" dirty="0">
                  <a:solidFill>
                    <a:srgbClr val="1C75BC"/>
                  </a:solidFill>
                </a:rPr>
                <a:t> </a:t>
              </a:r>
              <a:r>
                <a:rPr lang="vi-VN" b="1" dirty="0" err="1">
                  <a:solidFill>
                    <a:srgbClr val="1C75BC"/>
                  </a:solidFill>
                </a:rPr>
                <a:t>sẽ</a:t>
              </a:r>
              <a:r>
                <a:rPr lang="vi-VN" b="1" dirty="0">
                  <a:solidFill>
                    <a:srgbClr val="1C75BC"/>
                  </a:solidFill>
                </a:rPr>
                <a:t> </a:t>
              </a:r>
              <a:r>
                <a:rPr lang="vi-VN" b="1" dirty="0" err="1">
                  <a:solidFill>
                    <a:srgbClr val="1C75BC"/>
                  </a:solidFill>
                </a:rPr>
                <a:t>bị</a:t>
              </a:r>
              <a:r>
                <a:rPr lang="vi-VN" b="1" dirty="0">
                  <a:solidFill>
                    <a:srgbClr val="1C75BC"/>
                  </a:solidFill>
                </a:rPr>
                <a:t> </a:t>
              </a:r>
              <a:r>
                <a:rPr lang="vi-VN" b="1" dirty="0" err="1">
                  <a:solidFill>
                    <a:srgbClr val="1C75BC"/>
                  </a:solidFill>
                </a:rPr>
                <a:t>tác</a:t>
              </a:r>
              <a:r>
                <a:rPr lang="vi-VN" b="1" dirty="0">
                  <a:solidFill>
                    <a:srgbClr val="1C75BC"/>
                  </a:solidFill>
                </a:rPr>
                <a:t> </a:t>
              </a:r>
              <a:r>
                <a:rPr lang="vi-VN" b="1" dirty="0" err="1">
                  <a:solidFill>
                    <a:srgbClr val="1C75BC"/>
                  </a:solidFill>
                </a:rPr>
                <a:t>động</a:t>
              </a:r>
              <a:r>
                <a:rPr lang="vi-VN" b="1" dirty="0">
                  <a:solidFill>
                    <a:srgbClr val="1C75BC"/>
                  </a:solidFill>
                </a:rPr>
                <a:t> </a:t>
              </a:r>
              <a:r>
                <a:rPr lang="vi-VN" b="1" dirty="0" err="1">
                  <a:solidFill>
                    <a:srgbClr val="1C75BC"/>
                  </a:solidFill>
                </a:rPr>
                <a:t>nặng</a:t>
              </a:r>
              <a:r>
                <a:rPr lang="vi-VN" b="1" dirty="0">
                  <a:solidFill>
                    <a:srgbClr val="1C75BC"/>
                  </a:solidFill>
                </a:rPr>
                <a:t> </a:t>
              </a:r>
              <a:r>
                <a:rPr lang="vi-VN" b="1" dirty="0" err="1">
                  <a:solidFill>
                    <a:srgbClr val="1C75BC"/>
                  </a:solidFill>
                </a:rPr>
                <a:t>nề</a:t>
              </a:r>
              <a:r>
                <a:rPr lang="vi-VN" b="1" dirty="0">
                  <a:solidFill>
                    <a:srgbClr val="1C75BC"/>
                  </a:solidFill>
                </a:rPr>
                <a:t> hơn.</a:t>
              </a:r>
              <a:endParaRPr lang="en-US" b="1" dirty="0">
                <a:solidFill>
                  <a:srgbClr val="1C75BC"/>
                </a:solidFill>
                <a:latin typeface="Oxy Helveltica" panose="02040403050506020204" pitchFamily="18" charset="0"/>
              </a:endParaRPr>
            </a:p>
            <a:p>
              <a:pPr algn="just"/>
              <a:endParaRPr lang="vi-VN" b="1" dirty="0">
                <a:solidFill>
                  <a:srgbClr val="1C75BC"/>
                </a:solidFill>
              </a:endParaRPr>
            </a:p>
            <a:p>
              <a:pPr algn="just"/>
              <a:r>
                <a:rPr lang="vi-VN" b="1" dirty="0" err="1">
                  <a:solidFill>
                    <a:srgbClr val="1C75BC"/>
                  </a:solidFill>
                </a:rPr>
                <a:t>Dễ</a:t>
              </a:r>
              <a:r>
                <a:rPr lang="vi-VN" b="1" dirty="0">
                  <a:solidFill>
                    <a:srgbClr val="1C75BC"/>
                  </a:solidFill>
                </a:rPr>
                <a:t> </a:t>
              </a:r>
              <a:r>
                <a:rPr lang="vi-VN" b="1" dirty="0" err="1">
                  <a:solidFill>
                    <a:srgbClr val="1C75BC"/>
                  </a:solidFill>
                </a:rPr>
                <a:t>dàng</a:t>
              </a:r>
              <a:r>
                <a:rPr lang="vi-VN" b="1" dirty="0">
                  <a:solidFill>
                    <a:srgbClr val="1C75BC"/>
                  </a:solidFill>
                </a:rPr>
                <a:t> </a:t>
              </a:r>
              <a:r>
                <a:rPr lang="vi-VN" b="1" dirty="0" err="1">
                  <a:solidFill>
                    <a:srgbClr val="1C75BC"/>
                  </a:solidFill>
                </a:rPr>
                <a:t>bị</a:t>
              </a:r>
              <a:r>
                <a:rPr lang="vi-VN" b="1" dirty="0">
                  <a:solidFill>
                    <a:srgbClr val="1C75BC"/>
                  </a:solidFill>
                </a:rPr>
                <a:t> </a:t>
              </a:r>
              <a:r>
                <a:rPr lang="vi-VN" b="1" dirty="0" err="1">
                  <a:solidFill>
                    <a:srgbClr val="1C75BC"/>
                  </a:solidFill>
                </a:rPr>
                <a:t>nghiện</a:t>
              </a:r>
              <a:r>
                <a:rPr lang="vi-VN" b="1" dirty="0">
                  <a:solidFill>
                    <a:srgbClr val="1C75BC"/>
                  </a:solidFill>
                </a:rPr>
                <a:t> </a:t>
              </a:r>
              <a:r>
                <a:rPr lang="vi-VN" b="1" dirty="0" err="1">
                  <a:solidFill>
                    <a:srgbClr val="1C75BC"/>
                  </a:solidFill>
                </a:rPr>
                <a:t>nicotine</a:t>
              </a:r>
              <a:r>
                <a:rPr lang="vi-VN" b="1" dirty="0">
                  <a:solidFill>
                    <a:srgbClr val="1C75BC"/>
                  </a:solidFill>
                </a:rPr>
                <a:t> hơn, </a:t>
              </a:r>
              <a:r>
                <a:rPr lang="vi-VN" b="1" dirty="0" err="1">
                  <a:solidFill>
                    <a:srgbClr val="1C75BC"/>
                  </a:solidFill>
                </a:rPr>
                <a:t>ảnh</a:t>
              </a:r>
              <a:r>
                <a:rPr lang="vi-VN" b="1" dirty="0">
                  <a:solidFill>
                    <a:srgbClr val="1C75BC"/>
                  </a:solidFill>
                </a:rPr>
                <a:t> </a:t>
              </a:r>
              <a:r>
                <a:rPr lang="vi-VN" b="1" dirty="0" err="1">
                  <a:solidFill>
                    <a:srgbClr val="1C75BC"/>
                  </a:solidFill>
                </a:rPr>
                <a:t>hưởng</a:t>
              </a:r>
              <a:r>
                <a:rPr lang="vi-VN" b="1" dirty="0">
                  <a:solidFill>
                    <a:srgbClr val="1C75BC"/>
                  </a:solidFill>
                </a:rPr>
                <a:t> </a:t>
              </a:r>
              <a:r>
                <a:rPr lang="vi-VN" b="1" dirty="0" err="1">
                  <a:solidFill>
                    <a:srgbClr val="1C75BC"/>
                  </a:solidFill>
                </a:rPr>
                <a:t>tới</a:t>
              </a:r>
              <a:r>
                <a:rPr lang="vi-VN" b="1" dirty="0">
                  <a:solidFill>
                    <a:srgbClr val="1C75BC"/>
                  </a:solidFill>
                </a:rPr>
                <a:t> </a:t>
              </a:r>
              <a:r>
                <a:rPr lang="vi-VN" b="1" dirty="0" err="1">
                  <a:solidFill>
                    <a:srgbClr val="1C75BC"/>
                  </a:solidFill>
                </a:rPr>
                <a:t>sức</a:t>
              </a:r>
              <a:r>
                <a:rPr lang="vi-VN" b="1" dirty="0">
                  <a:solidFill>
                    <a:srgbClr val="1C75BC"/>
                  </a:solidFill>
                </a:rPr>
                <a:t> </a:t>
              </a:r>
              <a:r>
                <a:rPr lang="en-US" b="1" dirty="0">
                  <a:solidFill>
                    <a:srgbClr val="1C75BC"/>
                  </a:solidFill>
                  <a:latin typeface="Oxy Helveltica" panose="02040403050506020204" pitchFamily="18" charset="0"/>
                </a:rPr>
                <a:t>k</a:t>
              </a:r>
              <a:r>
                <a:rPr lang="vi-VN" b="1" dirty="0" err="1">
                  <a:solidFill>
                    <a:srgbClr val="1C75BC"/>
                  </a:solidFill>
                </a:rPr>
                <a:t>hỏe</a:t>
              </a:r>
              <a:r>
                <a:rPr lang="vi-VN" b="1" dirty="0">
                  <a:solidFill>
                    <a:srgbClr val="1C75BC"/>
                  </a:solidFill>
                </a:rPr>
                <a:t> </a:t>
              </a:r>
              <a:r>
                <a:rPr lang="vi-VN" b="1" dirty="0" err="1">
                  <a:solidFill>
                    <a:srgbClr val="1C75BC"/>
                  </a:solidFill>
                </a:rPr>
                <a:t>cũng</a:t>
              </a:r>
              <a:r>
                <a:rPr lang="vi-VN" b="1" dirty="0">
                  <a:solidFill>
                    <a:srgbClr val="1C75BC"/>
                  </a:solidFill>
                </a:rPr>
                <a:t> </a:t>
              </a:r>
              <a:r>
                <a:rPr lang="vi-VN" b="1" dirty="0" err="1">
                  <a:solidFill>
                    <a:srgbClr val="1C75BC"/>
                  </a:solidFill>
                </a:rPr>
                <a:t>xảy</a:t>
              </a:r>
              <a:r>
                <a:rPr lang="vi-VN" b="1" dirty="0">
                  <a:solidFill>
                    <a:srgbClr val="1C75BC"/>
                  </a:solidFill>
                </a:rPr>
                <a:t> ra </a:t>
              </a:r>
              <a:r>
                <a:rPr lang="vi-VN" b="1" dirty="0" err="1">
                  <a:solidFill>
                    <a:srgbClr val="1C75BC"/>
                  </a:solidFill>
                </a:rPr>
                <a:t>sớm</a:t>
              </a:r>
              <a:r>
                <a:rPr lang="vi-VN" b="1" dirty="0">
                  <a:solidFill>
                    <a:srgbClr val="1C75BC"/>
                  </a:solidFill>
                </a:rPr>
                <a:t> hơn </a:t>
              </a:r>
              <a:r>
                <a:rPr lang="vi-VN" b="1" dirty="0" err="1">
                  <a:solidFill>
                    <a:srgbClr val="1C75BC"/>
                  </a:solidFill>
                </a:rPr>
                <a:t>và</a:t>
              </a:r>
              <a:r>
                <a:rPr lang="vi-VN" b="1" dirty="0">
                  <a:solidFill>
                    <a:srgbClr val="1C75BC"/>
                  </a:solidFill>
                </a:rPr>
                <a:t> </a:t>
              </a:r>
              <a:r>
                <a:rPr lang="vi-VN" b="1" dirty="0" err="1">
                  <a:solidFill>
                    <a:srgbClr val="1C75BC"/>
                  </a:solidFill>
                </a:rPr>
                <a:t>trầm</a:t>
              </a:r>
              <a:r>
                <a:rPr lang="vi-VN" b="1" dirty="0">
                  <a:solidFill>
                    <a:srgbClr val="1C75BC"/>
                  </a:solidFill>
                </a:rPr>
                <a:t> </a:t>
              </a:r>
              <a:r>
                <a:rPr lang="vi-VN" b="1" dirty="0" err="1">
                  <a:solidFill>
                    <a:srgbClr val="1C75BC"/>
                  </a:solidFill>
                </a:rPr>
                <a:t>trọng</a:t>
              </a:r>
              <a:r>
                <a:rPr lang="vi-VN" b="1" dirty="0">
                  <a:solidFill>
                    <a:srgbClr val="1C75BC"/>
                  </a:solidFill>
                </a:rPr>
                <a:t> hơn.</a:t>
              </a:r>
              <a:endParaRPr lang="en-US" b="1" dirty="0">
                <a:solidFill>
                  <a:srgbClr val="1C75BC"/>
                </a:solidFill>
                <a:latin typeface="Oxy Helveltica" panose="02040403050506020204" pitchFamily="18" charset="0"/>
              </a:endParaRPr>
            </a:p>
            <a:p>
              <a:pPr algn="just"/>
              <a:endParaRPr lang="vi-VN" b="1" dirty="0">
                <a:solidFill>
                  <a:srgbClr val="1C75BC"/>
                </a:solidFill>
              </a:endParaRPr>
            </a:p>
            <a:p>
              <a:pPr algn="just"/>
              <a:r>
                <a:rPr lang="vi-VN" b="1" dirty="0" err="1">
                  <a:solidFill>
                    <a:srgbClr val="1C75BC"/>
                  </a:solidFill>
                </a:rPr>
                <a:t>Có</a:t>
              </a:r>
              <a:r>
                <a:rPr lang="vi-VN" b="1" dirty="0">
                  <a:solidFill>
                    <a:srgbClr val="1C75BC"/>
                  </a:solidFill>
                </a:rPr>
                <a:t> </a:t>
              </a:r>
              <a:r>
                <a:rPr lang="vi-VN" b="1" dirty="0" err="1">
                  <a:solidFill>
                    <a:srgbClr val="1C75BC"/>
                  </a:solidFill>
                </a:rPr>
                <a:t>thể</a:t>
              </a:r>
              <a:r>
                <a:rPr lang="vi-VN" b="1" dirty="0">
                  <a:solidFill>
                    <a:srgbClr val="1C75BC"/>
                  </a:solidFill>
                </a:rPr>
                <a:t> </a:t>
              </a:r>
              <a:r>
                <a:rPr lang="vi-VN" b="1" dirty="0" err="1">
                  <a:solidFill>
                    <a:srgbClr val="1C75BC"/>
                  </a:solidFill>
                </a:rPr>
                <a:t>làm</a:t>
              </a:r>
              <a:r>
                <a:rPr lang="vi-VN" b="1" dirty="0">
                  <a:solidFill>
                    <a:srgbClr val="1C75BC"/>
                  </a:solidFill>
                </a:rPr>
                <a:t> tăng nguy cơ </a:t>
              </a:r>
              <a:r>
                <a:rPr lang="vi-VN" b="1" dirty="0" err="1">
                  <a:solidFill>
                    <a:srgbClr val="1C75BC"/>
                  </a:solidFill>
                </a:rPr>
                <a:t>nghiện</a:t>
              </a:r>
              <a:r>
                <a:rPr lang="vi-VN" b="1" dirty="0">
                  <a:solidFill>
                    <a:srgbClr val="1C75BC"/>
                  </a:solidFill>
                </a:rPr>
                <a:t> </a:t>
              </a:r>
              <a:r>
                <a:rPr lang="vi-VN" b="1" dirty="0" err="1">
                  <a:solidFill>
                    <a:srgbClr val="1C75BC"/>
                  </a:solidFill>
                </a:rPr>
                <a:t>các</a:t>
              </a:r>
              <a:r>
                <a:rPr lang="vi-VN" b="1" dirty="0">
                  <a:solidFill>
                    <a:srgbClr val="1C75BC"/>
                  </a:solidFill>
                </a:rPr>
                <a:t> </a:t>
              </a:r>
              <a:r>
                <a:rPr lang="vi-VN" b="1" dirty="0" err="1">
                  <a:solidFill>
                    <a:srgbClr val="1C75BC"/>
                  </a:solidFill>
                </a:rPr>
                <a:t>chất</a:t>
              </a:r>
              <a:r>
                <a:rPr lang="vi-VN" b="1" dirty="0">
                  <a:solidFill>
                    <a:srgbClr val="1C75BC"/>
                  </a:solidFill>
                </a:rPr>
                <a:t> gây </a:t>
              </a:r>
              <a:r>
                <a:rPr lang="en-US" b="1" dirty="0">
                  <a:solidFill>
                    <a:srgbClr val="1C75BC"/>
                  </a:solidFill>
                  <a:latin typeface="Oxy Helveltica" panose="02040403050506020204" pitchFamily="18" charset="0"/>
                </a:rPr>
                <a:t>n</a:t>
              </a:r>
              <a:r>
                <a:rPr lang="vi-VN" b="1" dirty="0" err="1">
                  <a:solidFill>
                    <a:srgbClr val="1C75BC"/>
                  </a:solidFill>
                </a:rPr>
                <a:t>ghiện</a:t>
              </a:r>
              <a:r>
                <a:rPr lang="vi-VN" b="1" dirty="0">
                  <a:solidFill>
                    <a:srgbClr val="1C75BC"/>
                  </a:solidFill>
                </a:rPr>
                <a:t> </a:t>
              </a:r>
              <a:r>
                <a:rPr lang="vi-VN" b="1" dirty="0" err="1">
                  <a:solidFill>
                    <a:srgbClr val="1C75BC"/>
                  </a:solidFill>
                </a:rPr>
                <a:t>khác</a:t>
              </a:r>
              <a:r>
                <a:rPr lang="vi-VN" b="1" dirty="0">
                  <a:solidFill>
                    <a:srgbClr val="1C75BC"/>
                  </a:solidFill>
                </a:rPr>
                <a:t> trong tương lai.</a:t>
              </a:r>
            </a:p>
          </p:txBody>
        </p:sp>
      </p:grpSp>
      <p:pic>
        <p:nvPicPr>
          <p:cNvPr id="340" name="Graphic 339">
            <a:extLst>
              <a:ext uri="{FF2B5EF4-FFF2-40B4-BE49-F238E27FC236}">
                <a16:creationId xmlns:a16="http://schemas.microsoft.com/office/drawing/2014/main" xmlns="" id="{56192635-6DBD-2CF9-FE70-F493C1FF4123}"/>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 y="5976465"/>
            <a:ext cx="12203459" cy="727807"/>
          </a:xfrm>
          <a:prstGeom prst="rect">
            <a:avLst/>
          </a:prstGeom>
        </p:spPr>
      </p:pic>
      <p:sp>
        <p:nvSpPr>
          <p:cNvPr id="7" name="TextBox 6"/>
          <p:cNvSpPr txBox="1"/>
          <p:nvPr/>
        </p:nvSpPr>
        <p:spPr>
          <a:xfrm>
            <a:off x="1333500" y="279400"/>
            <a:ext cx="9486900" cy="523220"/>
          </a:xfrm>
          <a:prstGeom prst="rect">
            <a:avLst/>
          </a:prstGeom>
          <a:solidFill>
            <a:schemeClr val="accent1"/>
          </a:solidFill>
          <a:ln>
            <a:solidFill>
              <a:schemeClr val="accent1"/>
            </a:solidFill>
          </a:ln>
        </p:spPr>
        <p:txBody>
          <a:bodyPr wrap="square" rtlCol="0">
            <a:spAutoFit/>
          </a:bodyPr>
          <a:lstStyle/>
          <a:p>
            <a:pPr algn="ctr"/>
            <a:r>
              <a:rPr lang="en-US" sz="2800" b="1" dirty="0" smtClean="0">
                <a:solidFill>
                  <a:schemeClr val="bg1"/>
                </a:solidFill>
              </a:rPr>
              <a:t>NICOTINE ẢNH HƯỞNG ĐẾN PHÁT TRIỂN CỦA NÃO BỘ</a:t>
            </a:r>
            <a:endParaRPr lang="en-US" sz="2800" b="1" dirty="0">
              <a:solidFill>
                <a:schemeClr val="bg1"/>
              </a:solidFill>
            </a:endParaRPr>
          </a:p>
        </p:txBody>
      </p:sp>
    </p:spTree>
    <p:extLst>
      <p:ext uri="{BB962C8B-B14F-4D97-AF65-F5344CB8AC3E}">
        <p14:creationId xmlns:p14="http://schemas.microsoft.com/office/powerpoint/2010/main" val="42470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53" presetClass="entr" presetSubtype="16"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1000"/>
                            </p:stCondLst>
                            <p:childTnLst>
                              <p:par>
                                <p:cTn id="14" presetID="42" presetClass="path" presetSubtype="0" accel="50000" decel="50000" fill="hold" nodeType="afterEffect">
                                  <p:stCondLst>
                                    <p:cond delay="0"/>
                                  </p:stCondLst>
                                  <p:childTnLst>
                                    <p:animMotion origin="layout" path="M -1.66667E-6 1.11111E-6 L -0.00104 0.88055 " pathEditMode="relative" rAng="0" ptsTypes="AA">
                                      <p:cBhvr>
                                        <p:cTn id="15" dur="1000" fill="hold"/>
                                        <p:tgtEl>
                                          <p:spTgt spid="13"/>
                                        </p:tgtEl>
                                        <p:attrNameLst>
                                          <p:attrName>ppt_x</p:attrName>
                                          <p:attrName>ppt_y</p:attrName>
                                        </p:attrNameLst>
                                      </p:cBhvr>
                                      <p:rCtr x="-52" y="44028"/>
                                    </p:animMotion>
                                  </p:childTnLst>
                                </p:cTn>
                              </p:par>
                              <p:par>
                                <p:cTn id="16" presetID="42" presetClass="entr" presetSubtype="0" fill="hold" nodeType="withEffect">
                                  <p:stCondLst>
                                    <p:cond delay="8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400"/>
                                        <p:tgtEl>
                                          <p:spTgt spid="15"/>
                                        </p:tgtEl>
                                      </p:cBhvr>
                                    </p:animEffect>
                                    <p:anim calcmode="lin" valueType="num">
                                      <p:cBhvr>
                                        <p:cTn id="19" dur="400" fill="hold"/>
                                        <p:tgtEl>
                                          <p:spTgt spid="15"/>
                                        </p:tgtEl>
                                        <p:attrNameLst>
                                          <p:attrName>ppt_x</p:attrName>
                                        </p:attrNameLst>
                                      </p:cBhvr>
                                      <p:tavLst>
                                        <p:tav tm="0">
                                          <p:val>
                                            <p:strVal val="#ppt_x"/>
                                          </p:val>
                                        </p:tav>
                                        <p:tav tm="100000">
                                          <p:val>
                                            <p:strVal val="#ppt_x"/>
                                          </p:val>
                                        </p:tav>
                                      </p:tavLst>
                                    </p:anim>
                                    <p:anim calcmode="lin" valueType="num">
                                      <p:cBhvr>
                                        <p:cTn id="20" dur="4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2200"/>
                            </p:stCondLst>
                            <p:childTnLst>
                              <p:par>
                                <p:cTn id="22" presetID="14" presetClass="entr" presetSubtype="10" fill="hold" nodeType="afterEffect">
                                  <p:stCondLst>
                                    <p:cond delay="0"/>
                                  </p:stCondLst>
                                  <p:childTnLst>
                                    <p:set>
                                      <p:cBhvr>
                                        <p:cTn id="23" dur="1" fill="hold">
                                          <p:stCondLst>
                                            <p:cond delay="0"/>
                                          </p:stCondLst>
                                        </p:cTn>
                                        <p:tgtEl>
                                          <p:spTgt spid="341"/>
                                        </p:tgtEl>
                                        <p:attrNameLst>
                                          <p:attrName>style.visibility</p:attrName>
                                        </p:attrNameLst>
                                      </p:cBhvr>
                                      <p:to>
                                        <p:strVal val="visible"/>
                                      </p:to>
                                    </p:set>
                                    <p:animEffect transition="in" filter="randombar(horizontal)">
                                      <p:cBhvr>
                                        <p:cTn id="24" dur="5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xmlns="" id="{898EB951-CFF5-6E7B-D507-A29E2DC4294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7000" y="-5308600"/>
            <a:ext cx="12319000" cy="21669044"/>
          </a:xfrm>
          <a:prstGeom prst="rect">
            <a:avLst/>
          </a:prstGeom>
        </p:spPr>
      </p:pic>
      <p:sp>
        <p:nvSpPr>
          <p:cNvPr id="2" name="Rectangle 1">
            <a:extLst>
              <a:ext uri="{FF2B5EF4-FFF2-40B4-BE49-F238E27FC236}">
                <a16:creationId xmlns:a16="http://schemas.microsoft.com/office/drawing/2014/main" xmlns="" id="{209D03CC-9438-B135-74A7-646C9B736582}"/>
              </a:ext>
            </a:extLst>
          </p:cNvPr>
          <p:cNvSpPr/>
          <p:nvPr/>
        </p:nvSpPr>
        <p:spPr>
          <a:xfrm>
            <a:off x="-127000" y="5976465"/>
            <a:ext cx="12319001" cy="8815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xmlns="" id="{B21E8A8F-5FE8-A46A-CD62-71E2A0601F8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43828" y="-346076"/>
            <a:ext cx="13479657" cy="1438276"/>
          </a:xfrm>
          <a:prstGeom prst="rect">
            <a:avLst/>
          </a:prstGeom>
        </p:spPr>
      </p:pic>
      <p:pic>
        <p:nvPicPr>
          <p:cNvPr id="9" name="Graphic 8">
            <a:extLst>
              <a:ext uri="{FF2B5EF4-FFF2-40B4-BE49-F238E27FC236}">
                <a16:creationId xmlns:a16="http://schemas.microsoft.com/office/drawing/2014/main" xmlns="" id="{AAB9C4AA-16C2-35EE-0AE6-915D871AAB3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867523" y="1519766"/>
            <a:ext cx="4329953" cy="3943350"/>
          </a:xfrm>
          <a:prstGeom prst="rect">
            <a:avLst/>
          </a:prstGeom>
        </p:spPr>
      </p:pic>
      <p:pic>
        <p:nvPicPr>
          <p:cNvPr id="7" name="Graphic 6">
            <a:extLst>
              <a:ext uri="{FF2B5EF4-FFF2-40B4-BE49-F238E27FC236}">
                <a16:creationId xmlns:a16="http://schemas.microsoft.com/office/drawing/2014/main" xmlns="" id="{DC6E6AF4-7915-DE5D-C76B-90A87D92747C}"/>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5399088" y="1148324"/>
            <a:ext cx="1393825" cy="4674413"/>
          </a:xfrm>
          <a:prstGeom prst="rect">
            <a:avLst/>
          </a:prstGeom>
        </p:spPr>
      </p:pic>
      <p:pic>
        <p:nvPicPr>
          <p:cNvPr id="11" name="Graphic 10">
            <a:extLst>
              <a:ext uri="{FF2B5EF4-FFF2-40B4-BE49-F238E27FC236}">
                <a16:creationId xmlns:a16="http://schemas.microsoft.com/office/drawing/2014/main" xmlns="" id="{1E9C9AA8-BA19-22D4-4F7C-1B3CAD5FE4B2}"/>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371972" y="2728597"/>
            <a:ext cx="2409825" cy="69850"/>
          </a:xfrm>
          <a:prstGeom prst="rect">
            <a:avLst/>
          </a:prstGeom>
        </p:spPr>
      </p:pic>
      <p:pic>
        <p:nvPicPr>
          <p:cNvPr id="13" name="Graphic 12">
            <a:extLst>
              <a:ext uri="{FF2B5EF4-FFF2-40B4-BE49-F238E27FC236}">
                <a16:creationId xmlns:a16="http://schemas.microsoft.com/office/drawing/2014/main" xmlns="" id="{20293A89-C664-1145-B14C-ED276B24DDCB}"/>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779356" y="1670461"/>
            <a:ext cx="1444338" cy="1023834"/>
          </a:xfrm>
          <a:prstGeom prst="rect">
            <a:avLst/>
          </a:prstGeom>
        </p:spPr>
      </p:pic>
      <p:pic>
        <p:nvPicPr>
          <p:cNvPr id="15" name="Graphic 14">
            <a:extLst>
              <a:ext uri="{FF2B5EF4-FFF2-40B4-BE49-F238E27FC236}">
                <a16:creationId xmlns:a16="http://schemas.microsoft.com/office/drawing/2014/main" xmlns="" id="{7703DEA5-FBE3-1A1C-BEF1-52A390BDE3C3}"/>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751933" y="4416451"/>
            <a:ext cx="1499185" cy="676462"/>
          </a:xfrm>
          <a:prstGeom prst="rect">
            <a:avLst/>
          </a:prstGeom>
        </p:spPr>
      </p:pic>
      <p:pic>
        <p:nvPicPr>
          <p:cNvPr id="17" name="Graphic 16">
            <a:extLst>
              <a:ext uri="{FF2B5EF4-FFF2-40B4-BE49-F238E27FC236}">
                <a16:creationId xmlns:a16="http://schemas.microsoft.com/office/drawing/2014/main" xmlns="" id="{52386CAC-CD29-A2C7-55A8-4B0E3958E7D5}"/>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8642796" y="1311872"/>
            <a:ext cx="2102516" cy="1352923"/>
          </a:xfrm>
          <a:prstGeom prst="rect">
            <a:avLst/>
          </a:prstGeom>
        </p:spPr>
      </p:pic>
      <p:pic>
        <p:nvPicPr>
          <p:cNvPr id="19" name="Graphic 18">
            <a:extLst>
              <a:ext uri="{FF2B5EF4-FFF2-40B4-BE49-F238E27FC236}">
                <a16:creationId xmlns:a16="http://schemas.microsoft.com/office/drawing/2014/main" xmlns="" id="{B30C1DCD-233E-DCAE-EB9A-490BD51549B4}"/>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8706785" y="4416451"/>
            <a:ext cx="1974538" cy="621614"/>
          </a:xfrm>
          <a:prstGeom prst="rect">
            <a:avLst/>
          </a:prstGeom>
        </p:spPr>
      </p:pic>
      <p:pic>
        <p:nvPicPr>
          <p:cNvPr id="20" name="Graphic 19">
            <a:extLst>
              <a:ext uri="{FF2B5EF4-FFF2-40B4-BE49-F238E27FC236}">
                <a16:creationId xmlns:a16="http://schemas.microsoft.com/office/drawing/2014/main" xmlns="" id="{94945730-772D-B9C2-13AF-4FB7B015A724}"/>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371972" y="4277997"/>
            <a:ext cx="2409825" cy="69850"/>
          </a:xfrm>
          <a:prstGeom prst="rect">
            <a:avLst/>
          </a:prstGeom>
        </p:spPr>
      </p:pic>
      <p:pic>
        <p:nvPicPr>
          <p:cNvPr id="22" name="Graphic 21">
            <a:extLst>
              <a:ext uri="{FF2B5EF4-FFF2-40B4-BE49-F238E27FC236}">
                <a16:creationId xmlns:a16="http://schemas.microsoft.com/office/drawing/2014/main" xmlns="" id="{31C239DF-8CBD-A2ED-CDD9-5A2F6BBA1493}"/>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8447052" y="2728597"/>
            <a:ext cx="2409791" cy="69849"/>
          </a:xfrm>
          <a:prstGeom prst="rect">
            <a:avLst/>
          </a:prstGeom>
        </p:spPr>
      </p:pic>
      <p:pic>
        <p:nvPicPr>
          <p:cNvPr id="23" name="Graphic 22">
            <a:extLst>
              <a:ext uri="{FF2B5EF4-FFF2-40B4-BE49-F238E27FC236}">
                <a16:creationId xmlns:a16="http://schemas.microsoft.com/office/drawing/2014/main" xmlns="" id="{FFC27173-9FCA-9F71-ED95-E6AED4EEEA2C}"/>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8447052" y="4277997"/>
            <a:ext cx="2409791" cy="69849"/>
          </a:xfrm>
          <a:prstGeom prst="rect">
            <a:avLst/>
          </a:prstGeom>
        </p:spPr>
      </p:pic>
      <p:pic>
        <p:nvPicPr>
          <p:cNvPr id="16" name="Graphic 15">
            <a:extLst>
              <a:ext uri="{FF2B5EF4-FFF2-40B4-BE49-F238E27FC236}">
                <a16:creationId xmlns:a16="http://schemas.microsoft.com/office/drawing/2014/main" xmlns="" id="{47846707-AB3D-B4F1-8343-DCAF168EB3A4}"/>
              </a:ext>
            </a:extLst>
          </p:cNvPr>
          <p:cNvPicPr>
            <a:picLocks noChangeAspect="1"/>
          </p:cNvPicPr>
          <p:nvPr/>
        </p:nvPicPr>
        <p:blipFill>
          <a:blip r:embed="rId23">
            <a:extLst>
              <a:ext uri="{96DAC541-7B7A-43D3-8B79-37D633B846F1}">
                <asvg:svgBlip xmlns:asvg="http://schemas.microsoft.com/office/drawing/2016/SVG/main" xmlns="" r:embed="rId24"/>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265139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vertical)">
                                      <p:cBhvr>
                                        <p:cTn id="12" dur="500"/>
                                        <p:tgtEl>
                                          <p:spTgt spid="5"/>
                                        </p:tgtEl>
                                      </p:cBhvr>
                                    </p:animEffect>
                                  </p:childTnLst>
                                </p:cTn>
                              </p:par>
                              <p:par>
                                <p:cTn id="13" presetID="53" presetClass="entr" presetSubtype="16" fill="hold" nodeType="withEffect">
                                  <p:stCondLst>
                                    <p:cond delay="20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8)">
                                      <p:cBhvr>
                                        <p:cTn id="22" dur="1300"/>
                                        <p:tgtEl>
                                          <p:spTgt spid="9"/>
                                        </p:tgtEl>
                                      </p:cBhvr>
                                    </p:animEffect>
                                  </p:childTnLst>
                                </p:cTn>
                              </p:par>
                            </p:childTnLst>
                          </p:cTn>
                        </p:par>
                        <p:par>
                          <p:cTn id="23" fill="hold">
                            <p:stCondLst>
                              <p:cond delay="1300"/>
                            </p:stCondLst>
                            <p:childTnLst>
                              <p:par>
                                <p:cTn id="24" presetID="22" presetClass="entr" presetSubtype="4"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par>
                                <p:cTn id="27" presetID="14" presetClass="entr" presetSubtype="10" fill="hold" nodeType="withEffect">
                                  <p:stCondLst>
                                    <p:cond delay="30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par>
                          <p:cTn id="30" fill="hold">
                            <p:stCondLst>
                              <p:cond delay="2100"/>
                            </p:stCondLst>
                            <p:childTnLst>
                              <p:par>
                                <p:cTn id="31" presetID="22" presetClass="entr" presetSubtype="4"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par>
                                <p:cTn id="34" presetID="14" presetClass="entr" presetSubtype="10" fill="hold" nodeType="withEffect">
                                  <p:stCondLst>
                                    <p:cond delay="300"/>
                                  </p:stCondLst>
                                  <p:childTnLst>
                                    <p:set>
                                      <p:cBhvr>
                                        <p:cTn id="35" dur="1" fill="hold">
                                          <p:stCondLst>
                                            <p:cond delay="0"/>
                                          </p:stCondLst>
                                        </p:cTn>
                                        <p:tgtEl>
                                          <p:spTgt spid="17"/>
                                        </p:tgtEl>
                                        <p:attrNameLst>
                                          <p:attrName>style.visibility</p:attrName>
                                        </p:attrNameLst>
                                      </p:cBhvr>
                                      <p:to>
                                        <p:strVal val="visible"/>
                                      </p:to>
                                    </p:set>
                                    <p:animEffect transition="in" filter="randombar(horizontal)">
                                      <p:cBhvr>
                                        <p:cTn id="36" dur="500"/>
                                        <p:tgtEl>
                                          <p:spTgt spid="17"/>
                                        </p:tgtEl>
                                      </p:cBhvr>
                                    </p:animEffect>
                                  </p:childTnLst>
                                </p:cTn>
                              </p:par>
                            </p:childTnLst>
                          </p:cTn>
                        </p:par>
                        <p:par>
                          <p:cTn id="37" fill="hold">
                            <p:stCondLst>
                              <p:cond delay="2900"/>
                            </p:stCondLst>
                            <p:childTnLst>
                              <p:par>
                                <p:cTn id="38" presetID="22" presetClass="entr" presetSubtype="4"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par>
                                <p:cTn id="41" presetID="14" presetClass="entr" presetSubtype="10" fill="hold" nodeType="withEffect">
                                  <p:stCondLst>
                                    <p:cond delay="30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childTnLst>
                          </p:cTn>
                        </p:par>
                        <p:par>
                          <p:cTn id="44" fill="hold">
                            <p:stCondLst>
                              <p:cond delay="3700"/>
                            </p:stCondLst>
                            <p:childTnLst>
                              <p:par>
                                <p:cTn id="45" presetID="22" presetClass="entr" presetSubtype="4"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par>
                                <p:cTn id="48" presetID="14" presetClass="entr" presetSubtype="10" fill="hold" nodeType="withEffect">
                                  <p:stCondLst>
                                    <p:cond delay="300"/>
                                  </p:stCondLst>
                                  <p:childTnLst>
                                    <p:set>
                                      <p:cBhvr>
                                        <p:cTn id="49" dur="1" fill="hold">
                                          <p:stCondLst>
                                            <p:cond delay="0"/>
                                          </p:stCondLst>
                                        </p:cTn>
                                        <p:tgtEl>
                                          <p:spTgt spid="19"/>
                                        </p:tgtEl>
                                        <p:attrNameLst>
                                          <p:attrName>style.visibility</p:attrName>
                                        </p:attrNameLst>
                                      </p:cBhvr>
                                      <p:to>
                                        <p:strVal val="visible"/>
                                      </p:to>
                                    </p:set>
                                    <p:animEffect transition="in" filter="randombar(horizontal)">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 xmlns:a16="http://schemas.microsoft.com/office/drawing/2014/main" id="{3301220F-2167-176B-7384-669609B2F454}"/>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861729" y="-396874"/>
            <a:ext cx="13915458" cy="1484775"/>
          </a:xfrm>
          <a:prstGeom prst="rect">
            <a:avLst/>
          </a:prstGeom>
        </p:spPr>
      </p:pic>
      <p:pic>
        <p:nvPicPr>
          <p:cNvPr id="5" name="Graphic 4">
            <a:extLst>
              <a:ext uri="{FF2B5EF4-FFF2-40B4-BE49-F238E27FC236}">
                <a16:creationId xmlns="" xmlns:a16="http://schemas.microsoft.com/office/drawing/2014/main" id="{00BD0D71-FD86-8FE2-66E8-D171AC86C08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0" y="838878"/>
            <a:ext cx="3857959" cy="3937227"/>
          </a:xfrm>
          <a:prstGeom prst="rect">
            <a:avLst/>
          </a:prstGeom>
        </p:spPr>
      </p:pic>
      <p:sp>
        <p:nvSpPr>
          <p:cNvPr id="9" name="TextBox 8">
            <a:extLst>
              <a:ext uri="{FF2B5EF4-FFF2-40B4-BE49-F238E27FC236}">
                <a16:creationId xmlns="" xmlns:a16="http://schemas.microsoft.com/office/drawing/2014/main" id="{DDDBB46C-B122-5FFF-8931-827ACFB5D5DA}"/>
              </a:ext>
            </a:extLst>
          </p:cNvPr>
          <p:cNvSpPr txBox="1"/>
          <p:nvPr/>
        </p:nvSpPr>
        <p:spPr>
          <a:xfrm>
            <a:off x="3865675" y="5281097"/>
            <a:ext cx="4177062" cy="461665"/>
          </a:xfrm>
          <a:prstGeom prst="rect">
            <a:avLst/>
          </a:prstGeom>
          <a:noFill/>
        </p:spPr>
        <p:txBody>
          <a:bodyPr wrap="square" rtlCol="0">
            <a:spAutoFit/>
          </a:bodyPr>
          <a:lstStyle/>
          <a:p>
            <a:pPr algn="ctr"/>
            <a:r>
              <a:rPr lang="en-US" sz="1200" i="1" dirty="0">
                <a:latin typeface="Open Sans" panose="020B0606030504020204" pitchFamily="34" charset="0"/>
                <a:ea typeface="Open Sans" panose="020B0606030504020204" pitchFamily="34" charset="0"/>
                <a:cs typeface="Open Sans" panose="020B0606030504020204" pitchFamily="34" charset="0"/>
                <a:sym typeface="Helvetica"/>
              </a:rPr>
              <a:t>https://plo.vn/tu-vu-7-hoc-sinh-nhap-vien-sau-hut-thuoc-la-dien-tu-chuyen-gia-canh-bao-he-luy-khon-luong-post695418.html</a:t>
            </a:r>
          </a:p>
        </p:txBody>
      </p:sp>
      <p:pic>
        <p:nvPicPr>
          <p:cNvPr id="11" name="Graphic 10">
            <a:extLst>
              <a:ext uri="{FF2B5EF4-FFF2-40B4-BE49-F238E27FC236}">
                <a16:creationId xmlns="" xmlns:a16="http://schemas.microsoft.com/office/drawing/2014/main" id="{940A5376-A089-DE23-307B-92A8D3C6834A}"/>
              </a:ext>
            </a:extLst>
          </p:cNvPr>
          <p:cNvPicPr>
            <a:picLocks noChangeAspect="1"/>
          </p:cNvPicPr>
          <p:nvPr/>
        </p:nvPicPr>
        <p:blipFill>
          <a:blip r:embed="rId6">
            <a:extLst>
              <a:ext uri="{96DAC541-7B7A-43D3-8B79-37D633B846F1}">
                <asvg:svgBlip xmlns="" xmlns:asvg="http://schemas.microsoft.com/office/drawing/2016/SVG/main" r:embed="rId9"/>
              </a:ext>
            </a:extLst>
          </a:blip>
          <a:stretch>
            <a:fillRect/>
          </a:stretch>
        </p:blipFill>
        <p:spPr>
          <a:xfrm>
            <a:off x="-1" y="5976465"/>
            <a:ext cx="12203459" cy="727807"/>
          </a:xfrm>
          <a:prstGeom prst="rect">
            <a:avLst/>
          </a:prstGeom>
        </p:spPr>
      </p:pic>
      <p:pic>
        <p:nvPicPr>
          <p:cNvPr id="4" name="Picture 3"/>
          <p:cNvPicPr>
            <a:picLocks noChangeAspect="1"/>
          </p:cNvPicPr>
          <p:nvPr/>
        </p:nvPicPr>
        <p:blipFill rotWithShape="1">
          <a:blip r:embed="rId10"/>
          <a:srcRect l="5127" t="11575" r="51582" b="10211"/>
          <a:stretch/>
        </p:blipFill>
        <p:spPr>
          <a:xfrm>
            <a:off x="4246810" y="1030067"/>
            <a:ext cx="3953022" cy="4017327"/>
          </a:xfrm>
          <a:prstGeom prst="rect">
            <a:avLst/>
          </a:prstGeom>
        </p:spPr>
      </p:pic>
      <p:pic>
        <p:nvPicPr>
          <p:cNvPr id="10" name="Picture 9"/>
          <p:cNvPicPr>
            <a:picLocks noChangeAspect="1"/>
          </p:cNvPicPr>
          <p:nvPr/>
        </p:nvPicPr>
        <p:blipFill rotWithShape="1">
          <a:blip r:embed="rId11"/>
          <a:srcRect l="5127" t="12152" r="33639" b="6159"/>
          <a:stretch/>
        </p:blipFill>
        <p:spPr>
          <a:xfrm>
            <a:off x="8339682" y="1045545"/>
            <a:ext cx="3703630" cy="3277118"/>
          </a:xfrm>
          <a:prstGeom prst="rect">
            <a:avLst/>
          </a:prstGeom>
        </p:spPr>
      </p:pic>
      <p:sp>
        <p:nvSpPr>
          <p:cNvPr id="12" name="Rectangle 11"/>
          <p:cNvSpPr/>
          <p:nvPr/>
        </p:nvSpPr>
        <p:spPr>
          <a:xfrm>
            <a:off x="8501727" y="4585729"/>
            <a:ext cx="3420196" cy="461665"/>
          </a:xfrm>
          <a:prstGeom prst="rect">
            <a:avLst/>
          </a:prstGeom>
        </p:spPr>
        <p:txBody>
          <a:bodyPr wrap="square">
            <a:spAutoFit/>
          </a:bodyPr>
          <a:lstStyle/>
          <a:p>
            <a:r>
              <a:rPr lang="en-US" sz="1200" i="1" dirty="0">
                <a:latin typeface="Open Sans" panose="020B0606030504020204" pitchFamily="34" charset="0"/>
                <a:ea typeface="Open Sans" panose="020B0606030504020204" pitchFamily="34" charset="0"/>
                <a:cs typeface="Open Sans" panose="020B0606030504020204" pitchFamily="34" charset="0"/>
              </a:rPr>
              <a:t>https://infonet.vietnamnet.vn/thieu-nu-hon-me-nguy-co-tu-vong-sau-khi-hut-thu-thuoc-la-dien-tu-5001803.html</a:t>
            </a:r>
          </a:p>
        </p:txBody>
      </p:sp>
      <p:sp>
        <p:nvSpPr>
          <p:cNvPr id="13" name="Rectangle 12"/>
          <p:cNvSpPr/>
          <p:nvPr/>
        </p:nvSpPr>
        <p:spPr>
          <a:xfrm>
            <a:off x="127321" y="4776105"/>
            <a:ext cx="3264061" cy="646331"/>
          </a:xfrm>
          <a:prstGeom prst="rect">
            <a:avLst/>
          </a:prstGeom>
        </p:spPr>
        <p:txBody>
          <a:bodyPr wrap="square">
            <a:spAutoFit/>
          </a:bodyPr>
          <a:lstStyle/>
          <a:p>
            <a:pPr algn="ctr"/>
            <a:r>
              <a:rPr lang="en-US" sz="1200" i="1" dirty="0">
                <a:latin typeface="Open Sans" panose="020B0606030504020204" pitchFamily="34" charset="0"/>
                <a:ea typeface="Open Sans" panose="020B0606030504020204" pitchFamily="34" charset="0"/>
                <a:cs typeface="Open Sans" panose="020B0606030504020204" pitchFamily="34" charset="0"/>
              </a:rPr>
              <a:t>https://hanoimoi.com.vn/tin-tuc/Doi-song/1014111/cap-cuu-nam-sinh-15-tuoi-o-ha-noi-bi-hon-me-do-ngo-doc-thuoc-la-dien-tu</a:t>
            </a:r>
          </a:p>
        </p:txBody>
      </p:sp>
    </p:spTree>
    <p:extLst>
      <p:ext uri="{BB962C8B-B14F-4D97-AF65-F5344CB8AC3E}">
        <p14:creationId xmlns:p14="http://schemas.microsoft.com/office/powerpoint/2010/main" val="390389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2">
            <a:extLst>
              <a:ext uri="{FF2B5EF4-FFF2-40B4-BE49-F238E27FC236}">
                <a16:creationId xmlns:a16="http://schemas.microsoft.com/office/drawing/2014/main" xmlns="" id="{3301220F-2167-176B-7384-669609B2F45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61729" y="-396874"/>
            <a:ext cx="13915458" cy="1484775"/>
          </a:xfrm>
          <a:prstGeom prst="rect">
            <a:avLst/>
          </a:prstGeom>
        </p:spPr>
      </p:pic>
      <p:sp>
        <p:nvSpPr>
          <p:cNvPr id="2" name="Title 1"/>
          <p:cNvSpPr>
            <a:spLocks noGrp="1"/>
          </p:cNvSpPr>
          <p:nvPr>
            <p:ph type="title"/>
          </p:nvPr>
        </p:nvSpPr>
        <p:spPr>
          <a:xfrm>
            <a:off x="1155154" y="-21713"/>
            <a:ext cx="10058400" cy="659387"/>
          </a:xfrm>
          <a:solidFill>
            <a:srgbClr val="1C75BC"/>
          </a:solidFill>
        </p:spPr>
        <p:txBody>
          <a:bodyPr>
            <a:normAutofit/>
          </a:bodyPr>
          <a:lstStyle/>
          <a:p>
            <a:pPr algn="ctr"/>
            <a:r>
              <a:rPr lang="vi-VN" sz="2800" b="1" dirty="0" smtClean="0">
                <a:solidFill>
                  <a:schemeClr val="bg1"/>
                </a:solidFill>
                <a:latin typeface="Cambria" panose="02040503050406030204" pitchFamily="18" charset="0"/>
              </a:rPr>
              <a:t>TỔN THƯƠNG CẤP TÍNH, TỬ VONG DO SỬ DỤNG TLĐT</a:t>
            </a:r>
            <a:endParaRPr lang="en-US" sz="2800" b="1" dirty="0">
              <a:solidFill>
                <a:schemeClr val="bg1"/>
              </a:solidFill>
              <a:latin typeface="Cambria" panose="02040503050406030204" pitchFamily="18" charset="0"/>
            </a:endParaRPr>
          </a:p>
        </p:txBody>
      </p:sp>
      <p:pic>
        <p:nvPicPr>
          <p:cNvPr id="5" name="Graphic 11">
            <a:extLst>
              <a:ext uri="{FF2B5EF4-FFF2-40B4-BE49-F238E27FC236}">
                <a16:creationId xmlns:a16="http://schemas.microsoft.com/office/drawing/2014/main" xmlns="" id="{E113284A-6D48-B66E-8D3A-D6C09CE5B768}"/>
              </a:ext>
            </a:extLst>
          </p:cNvPr>
          <p:cNvPicPr>
            <a:picLocks noChangeAspect="1"/>
          </p:cNvPicPr>
          <p:nvPr/>
        </p:nvPicPr>
        <p:blipFill>
          <a:blip r:embed="rId5">
            <a:extLst>
              <a:ext uri="{96DAC541-7B7A-43D3-8B79-37D633B846F1}">
                <asvg:svgBlip xmlns:asvg="http://schemas.microsoft.com/office/drawing/2016/SVG/main" xmlns="" r:embed="rId13"/>
              </a:ext>
            </a:extLst>
          </a:blip>
          <a:stretch>
            <a:fillRect/>
          </a:stretch>
        </p:blipFill>
        <p:spPr>
          <a:xfrm>
            <a:off x="-1" y="5976465"/>
            <a:ext cx="12203459" cy="727807"/>
          </a:xfrm>
          <a:prstGeom prst="rect">
            <a:avLst/>
          </a:prstGeom>
        </p:spPr>
      </p:pic>
      <p:sp>
        <p:nvSpPr>
          <p:cNvPr id="7" name="Rounded Rectangle 6"/>
          <p:cNvSpPr/>
          <p:nvPr/>
        </p:nvSpPr>
        <p:spPr>
          <a:xfrm>
            <a:off x="10119541" y="2888456"/>
            <a:ext cx="1377799" cy="1287453"/>
          </a:xfrm>
          <a:prstGeom prst="roundRect">
            <a:avLst>
              <a:gd name="adj" fmla="val 10000"/>
            </a:avLst>
          </a:prstGeom>
          <a:blipFill rotWithShape="1">
            <a:blip r:embed="rId1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 name="TextBox 2"/>
          <p:cNvSpPr txBox="1"/>
          <p:nvPr/>
        </p:nvSpPr>
        <p:spPr>
          <a:xfrm>
            <a:off x="567161" y="1220444"/>
            <a:ext cx="9363917" cy="4305794"/>
          </a:xfrm>
          <a:prstGeom prst="rect">
            <a:avLst/>
          </a:prstGeom>
          <a:noFill/>
        </p:spPr>
        <p:txBody>
          <a:bodyPr wrap="square" rtlCol="0">
            <a:spAutoFit/>
          </a:bodyPr>
          <a:lstStyle/>
          <a:p>
            <a:pPr>
              <a:lnSpc>
                <a:spcPct val="120000"/>
              </a:lnSpc>
              <a:spcBef>
                <a:spcPts val="600"/>
              </a:spcBef>
            </a:pPr>
            <a:r>
              <a:rPr lang="en-US" sz="2200" b="1" dirty="0" err="1">
                <a:solidFill>
                  <a:srgbClr val="0070C0"/>
                </a:solidFill>
                <a:latin typeface="Cambria" panose="02040503050406030204" pitchFamily="18" charset="0"/>
              </a:rPr>
              <a:t>Hội</a:t>
            </a:r>
            <a:r>
              <a:rPr lang="en-US" sz="2200" b="1" dirty="0">
                <a:solidFill>
                  <a:srgbClr val="0070C0"/>
                </a:solidFill>
                <a:latin typeface="Cambria" panose="02040503050406030204" pitchFamily="18" charset="0"/>
              </a:rPr>
              <a:t> </a:t>
            </a:r>
            <a:r>
              <a:rPr lang="en-US" sz="2200" b="1" dirty="0" err="1">
                <a:solidFill>
                  <a:srgbClr val="0070C0"/>
                </a:solidFill>
                <a:latin typeface="Cambria" panose="02040503050406030204" pitchFamily="18" charset="0"/>
              </a:rPr>
              <a:t>chứng</a:t>
            </a:r>
            <a:r>
              <a:rPr lang="en-US" sz="2200" b="1" dirty="0">
                <a:solidFill>
                  <a:srgbClr val="0070C0"/>
                </a:solidFill>
                <a:latin typeface="Cambria" panose="02040503050406030204" pitchFamily="18" charset="0"/>
              </a:rPr>
              <a:t> </a:t>
            </a:r>
            <a:r>
              <a:rPr lang="en-US" sz="2200" b="1" dirty="0" err="1">
                <a:solidFill>
                  <a:srgbClr val="0070C0"/>
                </a:solidFill>
                <a:latin typeface="Cambria" panose="02040503050406030204" pitchFamily="18" charset="0"/>
              </a:rPr>
              <a:t>tổn</a:t>
            </a:r>
            <a:r>
              <a:rPr lang="en-US" sz="2200" b="1" dirty="0">
                <a:solidFill>
                  <a:srgbClr val="0070C0"/>
                </a:solidFill>
                <a:latin typeface="Cambria" panose="02040503050406030204" pitchFamily="18" charset="0"/>
              </a:rPr>
              <a:t> </a:t>
            </a:r>
            <a:r>
              <a:rPr lang="en-US" sz="2200" b="1" dirty="0" err="1">
                <a:solidFill>
                  <a:srgbClr val="0070C0"/>
                </a:solidFill>
                <a:latin typeface="Cambria" panose="02040503050406030204" pitchFamily="18" charset="0"/>
              </a:rPr>
              <a:t>th</a:t>
            </a:r>
            <a:r>
              <a:rPr lang="vi-VN" sz="2200" b="1" dirty="0">
                <a:solidFill>
                  <a:srgbClr val="0070C0"/>
                </a:solidFill>
                <a:latin typeface="Cambria" panose="02040503050406030204" pitchFamily="18" charset="0"/>
              </a:rPr>
              <a:t>ư</a:t>
            </a:r>
            <a:r>
              <a:rPr lang="en-US" sz="2200" b="1" dirty="0" err="1">
                <a:solidFill>
                  <a:srgbClr val="0070C0"/>
                </a:solidFill>
                <a:latin typeface="Cambria" panose="02040503050406030204" pitchFamily="18" charset="0"/>
              </a:rPr>
              <a:t>ơng</a:t>
            </a:r>
            <a:r>
              <a:rPr lang="en-US" sz="2200" b="1" dirty="0">
                <a:solidFill>
                  <a:srgbClr val="0070C0"/>
                </a:solidFill>
                <a:latin typeface="Cambria" panose="02040503050406030204" pitchFamily="18" charset="0"/>
              </a:rPr>
              <a:t> </a:t>
            </a:r>
            <a:r>
              <a:rPr lang="en-US" sz="2200" b="1" dirty="0" err="1">
                <a:solidFill>
                  <a:srgbClr val="0070C0"/>
                </a:solidFill>
                <a:latin typeface="Cambria" panose="02040503050406030204" pitchFamily="18" charset="0"/>
              </a:rPr>
              <a:t>phổi</a:t>
            </a:r>
            <a:r>
              <a:rPr lang="en-US" sz="2200" b="1" dirty="0">
                <a:solidFill>
                  <a:srgbClr val="0070C0"/>
                </a:solidFill>
                <a:latin typeface="Cambria" panose="02040503050406030204" pitchFamily="18" charset="0"/>
              </a:rPr>
              <a:t> </a:t>
            </a:r>
            <a:r>
              <a:rPr lang="en-US" sz="2200" b="1" dirty="0" err="1">
                <a:solidFill>
                  <a:srgbClr val="0070C0"/>
                </a:solidFill>
                <a:latin typeface="Cambria" panose="02040503050406030204" pitchFamily="18" charset="0"/>
              </a:rPr>
              <a:t>cấp</a:t>
            </a:r>
            <a:r>
              <a:rPr lang="en-US" sz="2200" b="1" dirty="0">
                <a:solidFill>
                  <a:srgbClr val="0070C0"/>
                </a:solidFill>
                <a:latin typeface="Cambria" panose="02040503050406030204" pitchFamily="18" charset="0"/>
              </a:rPr>
              <a:t> do </a:t>
            </a:r>
            <a:r>
              <a:rPr lang="en-US" sz="2200" b="1" dirty="0" err="1">
                <a:solidFill>
                  <a:srgbClr val="0070C0"/>
                </a:solidFill>
                <a:latin typeface="Cambria" panose="02040503050406030204" pitchFamily="18" charset="0"/>
              </a:rPr>
              <a:t>thuốc</a:t>
            </a:r>
            <a:r>
              <a:rPr lang="en-US" sz="2200" b="1" dirty="0">
                <a:solidFill>
                  <a:srgbClr val="0070C0"/>
                </a:solidFill>
                <a:latin typeface="Cambria" panose="02040503050406030204" pitchFamily="18" charset="0"/>
              </a:rPr>
              <a:t> </a:t>
            </a:r>
            <a:r>
              <a:rPr lang="en-US" sz="2200" b="1" dirty="0" err="1">
                <a:solidFill>
                  <a:srgbClr val="0070C0"/>
                </a:solidFill>
                <a:latin typeface="Cambria" panose="02040503050406030204" pitchFamily="18" charset="0"/>
              </a:rPr>
              <a:t>lá</a:t>
            </a:r>
            <a:r>
              <a:rPr lang="en-US" sz="2200" b="1" dirty="0">
                <a:solidFill>
                  <a:srgbClr val="0070C0"/>
                </a:solidFill>
                <a:latin typeface="Cambria" panose="02040503050406030204" pitchFamily="18" charset="0"/>
              </a:rPr>
              <a:t> </a:t>
            </a:r>
            <a:r>
              <a:rPr lang="en-US" sz="2200" b="1" dirty="0" err="1">
                <a:solidFill>
                  <a:srgbClr val="0070C0"/>
                </a:solidFill>
                <a:latin typeface="Cambria" panose="02040503050406030204" pitchFamily="18" charset="0"/>
              </a:rPr>
              <a:t>điện</a:t>
            </a:r>
            <a:r>
              <a:rPr lang="en-US" sz="2200" b="1" dirty="0">
                <a:solidFill>
                  <a:srgbClr val="0070C0"/>
                </a:solidFill>
                <a:latin typeface="Cambria" panose="02040503050406030204" pitchFamily="18" charset="0"/>
              </a:rPr>
              <a:t> </a:t>
            </a:r>
            <a:r>
              <a:rPr lang="en-US" sz="2200" b="1" dirty="0" err="1">
                <a:solidFill>
                  <a:srgbClr val="0070C0"/>
                </a:solidFill>
                <a:latin typeface="Cambria" panose="02040503050406030204" pitchFamily="18" charset="0"/>
              </a:rPr>
              <a:t>tử</a:t>
            </a:r>
            <a:r>
              <a:rPr lang="en-US" sz="2200" b="1" dirty="0">
                <a:solidFill>
                  <a:srgbClr val="0070C0"/>
                </a:solidFill>
                <a:latin typeface="Cambria" panose="02040503050406030204" pitchFamily="18" charset="0"/>
              </a:rPr>
              <a:t> (E-cigarette or Vaping related Acute Lung Injury Syndrome-EVALI</a:t>
            </a:r>
            <a:r>
              <a:rPr lang="en-US" sz="2200" b="1" dirty="0" smtClean="0">
                <a:solidFill>
                  <a:srgbClr val="0070C0"/>
                </a:solidFill>
                <a:latin typeface="Cambria" panose="02040503050406030204" pitchFamily="18" charset="0"/>
              </a:rPr>
              <a:t>)</a:t>
            </a:r>
            <a:endParaRPr lang="vi-VN" sz="2200" b="1" dirty="0" smtClean="0">
              <a:solidFill>
                <a:srgbClr val="0070C0"/>
              </a:solidFill>
              <a:latin typeface="Cambria" panose="02040503050406030204" pitchFamily="18" charset="0"/>
            </a:endParaRPr>
          </a:p>
          <a:p>
            <a:pPr>
              <a:lnSpc>
                <a:spcPct val="120000"/>
              </a:lnSpc>
              <a:spcBef>
                <a:spcPts val="600"/>
              </a:spcBef>
            </a:pPr>
            <a:r>
              <a:rPr lang="vi-VN" sz="2200" b="1" dirty="0" smtClean="0">
                <a:latin typeface="Cambria" panose="02040503050406030204" pitchFamily="18" charset="0"/>
              </a:rPr>
              <a:t>Thống kê ở Mỹ</a:t>
            </a:r>
          </a:p>
          <a:p>
            <a:pPr marL="342900" indent="-342900">
              <a:lnSpc>
                <a:spcPct val="120000"/>
              </a:lnSpc>
              <a:spcBef>
                <a:spcPts val="600"/>
              </a:spcBef>
              <a:buFont typeface="Wingdings" panose="05000000000000000000" pitchFamily="2" charset="2"/>
              <a:buChar char="Ø"/>
            </a:pPr>
            <a:r>
              <a:rPr lang="vi-VN" sz="2200" b="1" dirty="0" smtClean="0">
                <a:latin typeface="Cambria" panose="02040503050406030204" pitchFamily="18" charset="0"/>
              </a:rPr>
              <a:t>Tính đến ngày 18 tháng 2 năm 2020</a:t>
            </a:r>
            <a:r>
              <a:rPr lang="vi-VN" sz="2200" dirty="0" smtClean="0">
                <a:latin typeface="Cambria" panose="02040503050406030204" pitchFamily="18" charset="0"/>
              </a:rPr>
              <a:t>, tổng số </a:t>
            </a:r>
            <a:r>
              <a:rPr lang="vi-VN" sz="2200" b="1" dirty="0" smtClean="0">
                <a:latin typeface="Cambria" panose="02040503050406030204" pitchFamily="18" charset="0"/>
              </a:rPr>
              <a:t>2.807 trường hợp </a:t>
            </a:r>
            <a:r>
              <a:rPr lang="en-US" sz="2200" b="1" dirty="0" smtClean="0">
                <a:latin typeface="Cambria" panose="02040503050406030204" pitchFamily="18" charset="0"/>
              </a:rPr>
              <a:t>EVALI </a:t>
            </a:r>
            <a:r>
              <a:rPr lang="vi-VN" sz="2200" b="1" dirty="0" smtClean="0">
                <a:latin typeface="Cambria" panose="02040503050406030204" pitchFamily="18" charset="0"/>
              </a:rPr>
              <a:t>nhập viện</a:t>
            </a:r>
            <a:r>
              <a:rPr lang="vi-VN" sz="2200" dirty="0" smtClean="0">
                <a:latin typeface="Cambria" panose="02040503050406030204" pitchFamily="18" charset="0"/>
              </a:rPr>
              <a:t> </a:t>
            </a:r>
            <a:r>
              <a:rPr lang="en-US" sz="2200" dirty="0" err="1" smtClean="0">
                <a:latin typeface="Cambria" panose="02040503050406030204" pitchFamily="18" charset="0"/>
              </a:rPr>
              <a:t>và</a:t>
            </a:r>
            <a:r>
              <a:rPr lang="en-US" sz="2200" dirty="0" smtClean="0">
                <a:latin typeface="Cambria" panose="02040503050406030204" pitchFamily="18" charset="0"/>
              </a:rPr>
              <a:t> </a:t>
            </a:r>
            <a:r>
              <a:rPr lang="vi-VN" sz="2200" dirty="0" smtClean="0">
                <a:latin typeface="Cambria" panose="02040503050406030204" pitchFamily="18" charset="0"/>
              </a:rPr>
              <a:t>đã được báo cáo cho CDC  </a:t>
            </a:r>
            <a:r>
              <a:rPr lang="en-US" sz="2200" dirty="0" smtClean="0">
                <a:latin typeface="Cambria" panose="02040503050406030204" pitchFamily="18" charset="0"/>
              </a:rPr>
              <a:t>ở </a:t>
            </a:r>
            <a:r>
              <a:rPr lang="vi-VN" sz="2200" dirty="0" smtClean="0">
                <a:latin typeface="Cambria" panose="02040503050406030204" pitchFamily="18" charset="0"/>
              </a:rPr>
              <a:t>50 </a:t>
            </a:r>
            <a:r>
              <a:rPr lang="en-US" sz="2200" dirty="0" err="1" smtClean="0">
                <a:latin typeface="Cambria" panose="02040503050406030204" pitchFamily="18" charset="0"/>
              </a:rPr>
              <a:t>tiểu</a:t>
            </a:r>
            <a:r>
              <a:rPr lang="en-US" sz="2200" dirty="0" smtClean="0">
                <a:latin typeface="Cambria" panose="02040503050406030204" pitchFamily="18" charset="0"/>
              </a:rPr>
              <a:t> </a:t>
            </a:r>
            <a:r>
              <a:rPr lang="vi-VN" sz="2200" dirty="0" smtClean="0">
                <a:latin typeface="Cambria" panose="02040503050406030204" pitchFamily="18" charset="0"/>
              </a:rPr>
              <a:t>bang.</a:t>
            </a:r>
          </a:p>
          <a:p>
            <a:pPr marL="342900" indent="-342900">
              <a:lnSpc>
                <a:spcPct val="120000"/>
              </a:lnSpc>
              <a:spcBef>
                <a:spcPts val="600"/>
              </a:spcBef>
              <a:buFont typeface="Wingdings" panose="05000000000000000000" pitchFamily="2" charset="2"/>
              <a:buChar char="Ø"/>
            </a:pPr>
            <a:r>
              <a:rPr lang="en-US" sz="2200" b="1" dirty="0" smtClean="0">
                <a:latin typeface="Cambria" panose="02040503050406030204" pitchFamily="18" charset="0"/>
                <a:cs typeface="Arial" panose="020B0604020202020204" pitchFamily="34" charset="0"/>
              </a:rPr>
              <a:t>68 ca </a:t>
            </a:r>
            <a:r>
              <a:rPr lang="en-US" sz="2200" b="1" dirty="0" err="1" smtClean="0">
                <a:latin typeface="Cambria" panose="02040503050406030204" pitchFamily="18" charset="0"/>
                <a:cs typeface="Arial" panose="020B0604020202020204" pitchFamily="34" charset="0"/>
              </a:rPr>
              <a:t>tử</a:t>
            </a:r>
            <a:r>
              <a:rPr lang="en-US" sz="2200" b="1" dirty="0" smtClean="0">
                <a:latin typeface="Cambria" panose="02040503050406030204" pitchFamily="18" charset="0"/>
                <a:cs typeface="Arial" panose="020B0604020202020204" pitchFamily="34" charset="0"/>
              </a:rPr>
              <a:t> </a:t>
            </a:r>
            <a:r>
              <a:rPr lang="en-US" sz="2200" b="1" dirty="0" err="1" smtClean="0">
                <a:latin typeface="Cambria" panose="02040503050406030204" pitchFamily="18" charset="0"/>
                <a:cs typeface="Arial" panose="020B0604020202020204" pitchFamily="34" charset="0"/>
              </a:rPr>
              <a:t>vong</a:t>
            </a:r>
            <a:r>
              <a:rPr lang="en-US" sz="2200" b="1" dirty="0" smtClean="0">
                <a:latin typeface="Cambria" panose="02040503050406030204" pitchFamily="18" charset="0"/>
                <a:cs typeface="Arial" panose="020B0604020202020204" pitchFamily="34" charset="0"/>
              </a:rPr>
              <a:t>  </a:t>
            </a:r>
            <a:r>
              <a:rPr lang="vi-VN" sz="2200" dirty="0" smtClean="0">
                <a:latin typeface="Cambria" panose="02040503050406030204" pitchFamily="18" charset="0"/>
              </a:rPr>
              <a:t>đã được xác nhận tại 29 tiểu bang</a:t>
            </a:r>
            <a:r>
              <a:rPr lang="en-US" sz="2200" dirty="0" smtClean="0">
                <a:latin typeface="Cambria" panose="02040503050406030204" pitchFamily="18" charset="0"/>
              </a:rPr>
              <a:t>.</a:t>
            </a:r>
          </a:p>
          <a:p>
            <a:pPr marL="342900" indent="-342900">
              <a:lnSpc>
                <a:spcPct val="120000"/>
              </a:lnSpc>
              <a:spcBef>
                <a:spcPts val="600"/>
              </a:spcBef>
              <a:buFont typeface="Wingdings" panose="05000000000000000000" pitchFamily="2" charset="2"/>
              <a:buChar char="Ø"/>
            </a:pPr>
            <a:r>
              <a:rPr lang="en-US" sz="2200" dirty="0" smtClean="0">
                <a:latin typeface="Cambria" panose="02040503050406030204" pitchFamily="18" charset="0"/>
                <a:cs typeface="Arial" panose="020B0604020202020204" pitchFamily="34" charset="0"/>
              </a:rPr>
              <a:t>15% </a:t>
            </a:r>
            <a:r>
              <a:rPr lang="en-US" sz="2200" dirty="0" err="1" smtClean="0">
                <a:latin typeface="Cambria" panose="02040503050406030204" pitchFamily="18" charset="0"/>
                <a:cs typeface="Arial" panose="020B0604020202020204" pitchFamily="34" charset="0"/>
              </a:rPr>
              <a:t>số</a:t>
            </a:r>
            <a:r>
              <a:rPr lang="en-US" sz="2200" dirty="0" smtClean="0">
                <a:latin typeface="Cambria" panose="02040503050406030204" pitchFamily="18" charset="0"/>
                <a:cs typeface="Arial" panose="020B0604020202020204" pitchFamily="34" charset="0"/>
              </a:rPr>
              <a:t> ca </a:t>
            </a:r>
            <a:r>
              <a:rPr lang="en-US" sz="2200" dirty="0" err="1" smtClean="0">
                <a:latin typeface="Cambria" panose="02040503050406030204" pitchFamily="18" charset="0"/>
                <a:cs typeface="Arial" panose="020B0604020202020204" pitchFamily="34" charset="0"/>
              </a:rPr>
              <a:t>nhập</a:t>
            </a:r>
            <a:r>
              <a:rPr lang="en-US" sz="2200" dirty="0" smtClean="0">
                <a:latin typeface="Cambria" panose="02040503050406030204" pitchFamily="18" charset="0"/>
                <a:cs typeface="Arial" panose="020B0604020202020204" pitchFamily="34" charset="0"/>
              </a:rPr>
              <a:t> </a:t>
            </a:r>
            <a:r>
              <a:rPr lang="en-US" sz="2200" dirty="0" err="1" smtClean="0">
                <a:latin typeface="Cambria" panose="02040503050406030204" pitchFamily="18" charset="0"/>
                <a:cs typeface="Arial" panose="020B0604020202020204" pitchFamily="34" charset="0"/>
              </a:rPr>
              <a:t>viện</a:t>
            </a:r>
            <a:r>
              <a:rPr lang="en-US" sz="2200" dirty="0" smtClean="0">
                <a:latin typeface="Cambria" panose="02040503050406030204" pitchFamily="18" charset="0"/>
                <a:cs typeface="Arial" panose="020B0604020202020204" pitchFamily="34" charset="0"/>
              </a:rPr>
              <a:t> d</a:t>
            </a:r>
            <a:r>
              <a:rPr lang="vi-VN" sz="2200" dirty="0" smtClean="0">
                <a:latin typeface="Cambria" panose="02040503050406030204" pitchFamily="18" charset="0"/>
                <a:cs typeface="Arial" panose="020B0604020202020204" pitchFamily="34" charset="0"/>
              </a:rPr>
              <a:t>ư</a:t>
            </a:r>
            <a:r>
              <a:rPr lang="en-US" sz="2200" dirty="0" err="1" smtClean="0">
                <a:latin typeface="Cambria" panose="02040503050406030204" pitchFamily="18" charset="0"/>
                <a:cs typeface="Arial" panose="020B0604020202020204" pitchFamily="34" charset="0"/>
              </a:rPr>
              <a:t>ới</a:t>
            </a:r>
            <a:r>
              <a:rPr lang="en-US" sz="2200" dirty="0" smtClean="0">
                <a:latin typeface="Cambria" panose="02040503050406030204" pitchFamily="18" charset="0"/>
                <a:cs typeface="Arial" panose="020B0604020202020204" pitchFamily="34" charset="0"/>
              </a:rPr>
              <a:t> </a:t>
            </a:r>
            <a:r>
              <a:rPr lang="en-US" sz="2200" b="1" dirty="0" smtClean="0">
                <a:latin typeface="Cambria" panose="02040503050406030204" pitchFamily="18" charset="0"/>
                <a:cs typeface="Arial" panose="020B0604020202020204" pitchFamily="34" charset="0"/>
              </a:rPr>
              <a:t>18 </a:t>
            </a:r>
            <a:r>
              <a:rPr lang="en-US" sz="2200" b="1" dirty="0" err="1" smtClean="0">
                <a:latin typeface="Cambria" panose="02040503050406030204" pitchFamily="18" charset="0"/>
                <a:cs typeface="Arial" panose="020B0604020202020204" pitchFamily="34" charset="0"/>
              </a:rPr>
              <a:t>tuổi</a:t>
            </a:r>
            <a:r>
              <a:rPr lang="en-US" sz="2200" dirty="0" smtClean="0">
                <a:latin typeface="Cambria" panose="02040503050406030204" pitchFamily="18" charset="0"/>
                <a:cs typeface="Arial" panose="020B0604020202020204" pitchFamily="34" charset="0"/>
              </a:rPr>
              <a:t>; 37% </a:t>
            </a:r>
            <a:r>
              <a:rPr lang="en-US" sz="2200" dirty="0" err="1" smtClean="0">
                <a:latin typeface="Cambria" panose="02040503050406030204" pitchFamily="18" charset="0"/>
                <a:cs typeface="Arial" panose="020B0604020202020204" pitchFamily="34" charset="0"/>
              </a:rPr>
              <a:t>từ</a:t>
            </a:r>
            <a:r>
              <a:rPr lang="en-US" sz="2200" dirty="0" smtClean="0">
                <a:latin typeface="Cambria" panose="02040503050406030204" pitchFamily="18" charset="0"/>
                <a:cs typeface="Arial" panose="020B0604020202020204" pitchFamily="34" charset="0"/>
              </a:rPr>
              <a:t> </a:t>
            </a:r>
            <a:r>
              <a:rPr lang="en-US" sz="2200" b="1" dirty="0" smtClean="0">
                <a:latin typeface="Cambria" panose="02040503050406030204" pitchFamily="18" charset="0"/>
                <a:cs typeface="Arial" panose="020B0604020202020204" pitchFamily="34" charset="0"/>
              </a:rPr>
              <a:t>18-24 </a:t>
            </a:r>
            <a:r>
              <a:rPr lang="en-US" sz="2200" b="1" dirty="0" err="1" smtClean="0">
                <a:latin typeface="Cambria" panose="02040503050406030204" pitchFamily="18" charset="0"/>
                <a:cs typeface="Arial" panose="020B0604020202020204" pitchFamily="34" charset="0"/>
              </a:rPr>
              <a:t>tuổi</a:t>
            </a:r>
            <a:r>
              <a:rPr lang="en-US" sz="2200" dirty="0" smtClean="0">
                <a:latin typeface="Cambria" panose="02040503050406030204" pitchFamily="18" charset="0"/>
                <a:cs typeface="Arial" panose="020B0604020202020204" pitchFamily="34" charset="0"/>
              </a:rPr>
              <a:t>; </a:t>
            </a:r>
            <a:r>
              <a:rPr lang="en-US" sz="2200" dirty="0" err="1" smtClean="0">
                <a:latin typeface="Cambria" panose="02040503050406030204" pitchFamily="18" charset="0"/>
                <a:cs typeface="Arial" panose="020B0604020202020204" pitchFamily="34" charset="0"/>
              </a:rPr>
              <a:t>tuổi</a:t>
            </a:r>
            <a:r>
              <a:rPr lang="en-US" sz="2200" dirty="0" smtClean="0">
                <a:latin typeface="Cambria" panose="02040503050406030204" pitchFamily="18" charset="0"/>
                <a:cs typeface="Arial" panose="020B0604020202020204" pitchFamily="34" charset="0"/>
              </a:rPr>
              <a:t> </a:t>
            </a:r>
            <a:r>
              <a:rPr lang="en-US" sz="2200" dirty="0" err="1" smtClean="0">
                <a:latin typeface="Cambria" panose="02040503050406030204" pitchFamily="18" charset="0"/>
                <a:cs typeface="Arial" panose="020B0604020202020204" pitchFamily="34" charset="0"/>
              </a:rPr>
              <a:t>trung</a:t>
            </a:r>
            <a:r>
              <a:rPr lang="en-US" sz="2200" dirty="0" smtClean="0">
                <a:latin typeface="Cambria" panose="02040503050406030204" pitchFamily="18" charset="0"/>
                <a:cs typeface="Arial" panose="020B0604020202020204" pitchFamily="34" charset="0"/>
              </a:rPr>
              <a:t> </a:t>
            </a:r>
            <a:r>
              <a:rPr lang="en-US" sz="2200" dirty="0" err="1" smtClean="0">
                <a:latin typeface="Cambria" panose="02040503050406030204" pitchFamily="18" charset="0"/>
                <a:cs typeface="Arial" panose="020B0604020202020204" pitchFamily="34" charset="0"/>
              </a:rPr>
              <a:t>bình</a:t>
            </a:r>
            <a:r>
              <a:rPr lang="en-US" sz="2200" dirty="0" smtClean="0">
                <a:latin typeface="Cambria" panose="02040503050406030204" pitchFamily="18" charset="0"/>
                <a:cs typeface="Arial" panose="020B0604020202020204" pitchFamily="34" charset="0"/>
              </a:rPr>
              <a:t> 24.</a:t>
            </a:r>
            <a:endParaRPr lang="vi-VN" sz="2200" dirty="0" smtClean="0">
              <a:latin typeface="Cambria" panose="02040503050406030204" pitchFamily="18" charset="0"/>
              <a:cs typeface="Arial" panose="020B0604020202020204" pitchFamily="34" charset="0"/>
            </a:endParaRPr>
          </a:p>
          <a:p>
            <a:pPr>
              <a:spcBef>
                <a:spcPts val="1800"/>
              </a:spcBef>
            </a:pPr>
            <a:r>
              <a:rPr lang="en-US" dirty="0"/>
              <a:t>https://</a:t>
            </a:r>
            <a:r>
              <a:rPr lang="en-US" dirty="0" smtClean="0"/>
              <a:t>www.cdc.gov/tobacco/basic_information/e-cigarettes/severe-lung-disease.html</a:t>
            </a:r>
            <a:endParaRPr lang="en-US" dirty="0" smtClean="0">
              <a:latin typeface="Cambria" panose="02040503050406030204" pitchFamily="18" charset="0"/>
              <a:cs typeface="Arial" panose="020B0604020202020204" pitchFamily="34" charset="0"/>
            </a:endParaRPr>
          </a:p>
          <a:p>
            <a:endParaRPr lang="vi-VN" b="1" dirty="0" smtClean="0">
              <a:solidFill>
                <a:srgbClr val="0070C0"/>
              </a:solidFill>
              <a:latin typeface="Cambria" panose="02040503050406030204" pitchFamily="18" charset="0"/>
            </a:endParaRPr>
          </a:p>
          <a:p>
            <a:endParaRPr lang="en-US" dirty="0"/>
          </a:p>
        </p:txBody>
      </p:sp>
    </p:spTree>
    <p:extLst>
      <p:ext uri="{BB962C8B-B14F-4D97-AF65-F5344CB8AC3E}">
        <p14:creationId xmlns:p14="http://schemas.microsoft.com/office/powerpoint/2010/main" val="312602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1FDFFCFC-BC22-0D98-D5C7-F8C788B298F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84250" y="-368299"/>
            <a:ext cx="14160500" cy="1510922"/>
          </a:xfrm>
          <a:prstGeom prst="rect">
            <a:avLst/>
          </a:prstGeom>
        </p:spPr>
      </p:pic>
      <p:pic>
        <p:nvPicPr>
          <p:cNvPr id="7" name="Graphic 6">
            <a:extLst>
              <a:ext uri="{FF2B5EF4-FFF2-40B4-BE49-F238E27FC236}">
                <a16:creationId xmlns:a16="http://schemas.microsoft.com/office/drawing/2014/main" xmlns="" id="{FD2355C3-947B-CBD1-4FDE-9666F5308B9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896100" y="1021413"/>
            <a:ext cx="4283075" cy="2576167"/>
          </a:xfrm>
          <a:prstGeom prst="rect">
            <a:avLst/>
          </a:prstGeom>
        </p:spPr>
      </p:pic>
      <p:pic>
        <p:nvPicPr>
          <p:cNvPr id="9" name="Graphic 8">
            <a:extLst>
              <a:ext uri="{FF2B5EF4-FFF2-40B4-BE49-F238E27FC236}">
                <a16:creationId xmlns:a16="http://schemas.microsoft.com/office/drawing/2014/main" xmlns="" id="{1C603E20-170F-AE69-47E1-4EF236CFB16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896100" y="2812339"/>
            <a:ext cx="4283075" cy="3935371"/>
          </a:xfrm>
          <a:prstGeom prst="rect">
            <a:avLst/>
          </a:prstGeom>
        </p:spPr>
      </p:pic>
      <p:pic>
        <p:nvPicPr>
          <p:cNvPr id="11" name="Graphic 10">
            <a:extLst>
              <a:ext uri="{FF2B5EF4-FFF2-40B4-BE49-F238E27FC236}">
                <a16:creationId xmlns:a16="http://schemas.microsoft.com/office/drawing/2014/main" xmlns="" id="{7C719373-335E-D832-F787-CB6775C88B49}"/>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012824" y="3459064"/>
            <a:ext cx="5194213" cy="1138238"/>
          </a:xfrm>
          <a:prstGeom prst="rect">
            <a:avLst/>
          </a:prstGeom>
        </p:spPr>
      </p:pic>
      <p:sp>
        <p:nvSpPr>
          <p:cNvPr id="8" name="TextBox 7">
            <a:extLst>
              <a:ext uri="{FF2B5EF4-FFF2-40B4-BE49-F238E27FC236}">
                <a16:creationId xmlns:a16="http://schemas.microsoft.com/office/drawing/2014/main" xmlns="" id="{C3265F2B-02B8-C5C7-F9A6-978D8820D20D}"/>
              </a:ext>
            </a:extLst>
          </p:cNvPr>
          <p:cNvSpPr txBox="1"/>
          <p:nvPr/>
        </p:nvSpPr>
        <p:spPr>
          <a:xfrm>
            <a:off x="913764" y="4713728"/>
            <a:ext cx="4633596" cy="830997"/>
          </a:xfrm>
          <a:prstGeom prst="rect">
            <a:avLst/>
          </a:prstGeom>
          <a:noFill/>
        </p:spPr>
        <p:txBody>
          <a:bodyPr wrap="square" rtlCol="0">
            <a:spAutoFit/>
          </a:bodyPr>
          <a:lstStyle/>
          <a:p>
            <a:r>
              <a:rPr lang="en-GB" sz="1200" dirty="0">
                <a:hlinkClick r:id="rId10">
                  <a:extLst>
                    <a:ext uri="{A12FA001-AC4F-418D-AE19-62706E023703}">
                      <ahyp:hlinkClr xmlns:ahyp="http://schemas.microsoft.com/office/drawing/2018/hyperlinkcolor" xmlns="" val="tx"/>
                    </a:ext>
                  </a:extLst>
                </a:hlinkClick>
              </a:rPr>
              <a:t>Source:</a:t>
            </a:r>
          </a:p>
          <a:p>
            <a:r>
              <a:rPr lang="en-GB" sz="1200" dirty="0">
                <a:hlinkClick r:id="rId10">
                  <a:extLst>
                    <a:ext uri="{A12FA001-AC4F-418D-AE19-62706E023703}">
                      <ahyp:hlinkClr xmlns:ahyp="http://schemas.microsoft.com/office/drawing/2018/hyperlinkcolor" xmlns="" val="tx"/>
                    </a:ext>
                  </a:extLst>
                </a:hlinkClick>
              </a:rPr>
              <a:t>https://www.forbes.com/sites/brucelee/2019/06/21/a-vape-pen-explodes-here-is-what-happened-to-the-teen/#7f6cb20a5b58</a:t>
            </a:r>
            <a:r>
              <a:rPr lang="en-GB" sz="1200" dirty="0"/>
              <a:t>; </a:t>
            </a:r>
            <a:r>
              <a:rPr lang="en-GB" sz="1200" dirty="0">
                <a:hlinkClick r:id="rId11">
                  <a:extLst>
                    <a:ext uri="{A12FA001-AC4F-418D-AE19-62706E023703}">
                      <ahyp:hlinkClr xmlns:ahyp="http://schemas.microsoft.com/office/drawing/2018/hyperlinkcolor" xmlns="" val="tx"/>
                    </a:ext>
                  </a:extLst>
                </a:hlinkClick>
              </a:rPr>
              <a:t>https://www.nejm.org/doi/full/10.1056/NEJMicm1813769</a:t>
            </a:r>
            <a:r>
              <a:rPr lang="en-GB" sz="1200" dirty="0"/>
              <a:t> </a:t>
            </a:r>
          </a:p>
        </p:txBody>
      </p:sp>
      <p:pic>
        <p:nvPicPr>
          <p:cNvPr id="12" name="Graphic 11">
            <a:extLst>
              <a:ext uri="{FF2B5EF4-FFF2-40B4-BE49-F238E27FC236}">
                <a16:creationId xmlns:a16="http://schemas.microsoft.com/office/drawing/2014/main" xmlns="" id="{E113284A-6D48-B66E-8D3A-D6C09CE5B768}"/>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 y="5976465"/>
            <a:ext cx="12203459" cy="727807"/>
          </a:xfrm>
          <a:prstGeom prst="rect">
            <a:avLst/>
          </a:prstGeom>
        </p:spPr>
      </p:pic>
      <p:grpSp>
        <p:nvGrpSpPr>
          <p:cNvPr id="2" name="Group 1">
            <a:extLst>
              <a:ext uri="{FF2B5EF4-FFF2-40B4-BE49-F238E27FC236}">
                <a16:creationId xmlns:a16="http://schemas.microsoft.com/office/drawing/2014/main" xmlns="" id="{81D43D17-DE1F-99A4-5996-FD9EC3C20ADD}"/>
              </a:ext>
            </a:extLst>
          </p:cNvPr>
          <p:cNvGrpSpPr/>
          <p:nvPr/>
        </p:nvGrpSpPr>
        <p:grpSpPr>
          <a:xfrm>
            <a:off x="913764" y="1171289"/>
            <a:ext cx="5182236" cy="2429323"/>
            <a:chOff x="913764" y="1171289"/>
            <a:chExt cx="5182236" cy="2429323"/>
          </a:xfrm>
        </p:grpSpPr>
        <p:sp>
          <p:nvSpPr>
            <p:cNvPr id="13" name="Freeform: Shape 12">
              <a:extLst>
                <a:ext uri="{FF2B5EF4-FFF2-40B4-BE49-F238E27FC236}">
                  <a16:creationId xmlns:a16="http://schemas.microsoft.com/office/drawing/2014/main" xmlns="" id="{109C025A-444F-958C-513A-BDE59CB7C40A}"/>
                </a:ext>
              </a:extLst>
            </p:cNvPr>
            <p:cNvSpPr/>
            <p:nvPr/>
          </p:nvSpPr>
          <p:spPr>
            <a:xfrm>
              <a:off x="1039184" y="1977839"/>
              <a:ext cx="113747" cy="113747"/>
            </a:xfrm>
            <a:custGeom>
              <a:avLst/>
              <a:gdLst>
                <a:gd name="connsiteX0" fmla="*/ 140108 w 140107"/>
                <a:gd name="connsiteY0" fmla="*/ 70054 h 140107"/>
                <a:gd name="connsiteX1" fmla="*/ 70054 w 140107"/>
                <a:gd name="connsiteY1" fmla="*/ 140108 h 140107"/>
                <a:gd name="connsiteX2" fmla="*/ 0 w 140107"/>
                <a:gd name="connsiteY2" fmla="*/ 70054 h 140107"/>
                <a:gd name="connsiteX3" fmla="*/ 70054 w 140107"/>
                <a:gd name="connsiteY3" fmla="*/ 0 h 140107"/>
                <a:gd name="connsiteX4" fmla="*/ 140108 w 140107"/>
                <a:gd name="connsiteY4" fmla="*/ 70054 h 14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 h="140107">
                  <a:moveTo>
                    <a:pt x="140108" y="70054"/>
                  </a:moveTo>
                  <a:cubicBezTo>
                    <a:pt x="140108" y="108744"/>
                    <a:pt x="108744" y="140108"/>
                    <a:pt x="70054" y="140108"/>
                  </a:cubicBezTo>
                  <a:cubicBezTo>
                    <a:pt x="31364" y="140108"/>
                    <a:pt x="0" y="108743"/>
                    <a:pt x="0" y="70054"/>
                  </a:cubicBezTo>
                  <a:cubicBezTo>
                    <a:pt x="0" y="31364"/>
                    <a:pt x="31364" y="0"/>
                    <a:pt x="70054" y="0"/>
                  </a:cubicBezTo>
                  <a:cubicBezTo>
                    <a:pt x="108744" y="0"/>
                    <a:pt x="140108" y="31364"/>
                    <a:pt x="140108" y="70054"/>
                  </a:cubicBezTo>
                  <a:close/>
                </a:path>
              </a:pathLst>
            </a:custGeom>
            <a:solidFill>
              <a:srgbClr val="1C75BC"/>
            </a:solidFill>
            <a:ln w="17329" cap="flat">
              <a:noFill/>
              <a:prstDash val="solid"/>
              <a:miter/>
            </a:ln>
          </p:spPr>
          <p:txBody>
            <a:bodyPr rtlCol="0" anchor="ctr"/>
            <a:lstStyle/>
            <a:p>
              <a:endParaRPr lang="en-GB"/>
            </a:p>
          </p:txBody>
        </p:sp>
        <p:sp>
          <p:nvSpPr>
            <p:cNvPr id="15" name="TextBox 14">
              <a:extLst>
                <a:ext uri="{FF2B5EF4-FFF2-40B4-BE49-F238E27FC236}">
                  <a16:creationId xmlns:a16="http://schemas.microsoft.com/office/drawing/2014/main" xmlns="" id="{9D29ECBF-5768-B5B6-3B93-48E8037AE063}"/>
                </a:ext>
              </a:extLst>
            </p:cNvPr>
            <p:cNvSpPr txBox="1"/>
            <p:nvPr/>
          </p:nvSpPr>
          <p:spPr>
            <a:xfrm>
              <a:off x="913764" y="1171289"/>
              <a:ext cx="5182236" cy="646331"/>
            </a:xfrm>
            <a:prstGeom prst="rect">
              <a:avLst/>
            </a:prstGeom>
            <a:noFill/>
          </p:spPr>
          <p:txBody>
            <a:bodyPr wrap="square" rtlCol="0">
              <a:spAutoFit/>
            </a:bodyPr>
            <a:lstStyle/>
            <a:p>
              <a:pPr algn="just"/>
              <a:r>
                <a:rPr lang="vi-VN" b="1" dirty="0" err="1">
                  <a:solidFill>
                    <a:srgbClr val="1C75BC"/>
                  </a:solidFill>
                </a:rPr>
                <a:t>Các</a:t>
              </a:r>
              <a:r>
                <a:rPr lang="vi-VN" b="1" dirty="0">
                  <a:solidFill>
                    <a:srgbClr val="1C75BC"/>
                  </a:solidFill>
                </a:rPr>
                <a:t> </a:t>
              </a:r>
              <a:r>
                <a:rPr lang="vi-VN" b="1" dirty="0" err="1">
                  <a:solidFill>
                    <a:srgbClr val="1C75BC"/>
                  </a:solidFill>
                </a:rPr>
                <a:t>thiết</a:t>
              </a:r>
              <a:r>
                <a:rPr lang="vi-VN" b="1" dirty="0">
                  <a:solidFill>
                    <a:srgbClr val="1C75BC"/>
                  </a:solidFill>
                </a:rPr>
                <a:t> </a:t>
              </a:r>
              <a:r>
                <a:rPr lang="vi-VN" b="1" dirty="0" err="1">
                  <a:solidFill>
                    <a:srgbClr val="1C75BC"/>
                  </a:solidFill>
                </a:rPr>
                <a:t>bị</a:t>
              </a:r>
              <a:r>
                <a:rPr lang="vi-VN" b="1" dirty="0">
                  <a:solidFill>
                    <a:srgbClr val="1C75BC"/>
                  </a:solidFill>
                </a:rPr>
                <a:t> trong </a:t>
              </a:r>
              <a:r>
                <a:rPr lang="vi-VN" b="1" dirty="0" err="1">
                  <a:solidFill>
                    <a:srgbClr val="1C75BC"/>
                  </a:solidFill>
                </a:rPr>
                <a:t>thuốc</a:t>
              </a:r>
              <a:r>
                <a:rPr lang="vi-VN" b="1" dirty="0">
                  <a:solidFill>
                    <a:srgbClr val="1C75BC"/>
                  </a:solidFill>
                </a:rPr>
                <a:t> </a:t>
              </a:r>
              <a:r>
                <a:rPr lang="vi-VN" b="1" dirty="0" err="1">
                  <a:solidFill>
                    <a:srgbClr val="1C75BC"/>
                  </a:solidFill>
                </a:rPr>
                <a:t>lá</a:t>
              </a:r>
              <a:r>
                <a:rPr lang="vi-VN" b="1" dirty="0">
                  <a:solidFill>
                    <a:srgbClr val="1C75BC"/>
                  </a:solidFill>
                </a:rPr>
                <a:t> </a:t>
              </a:r>
              <a:r>
                <a:rPr lang="vi-VN" b="1" dirty="0" err="1">
                  <a:solidFill>
                    <a:srgbClr val="1C75BC"/>
                  </a:solidFill>
                </a:rPr>
                <a:t>điện</a:t>
              </a:r>
              <a:r>
                <a:rPr lang="vi-VN" b="1" dirty="0">
                  <a:solidFill>
                    <a:srgbClr val="1C75BC"/>
                  </a:solidFill>
                </a:rPr>
                <a:t> </a:t>
              </a:r>
              <a:r>
                <a:rPr lang="vi-VN" b="1" dirty="0" err="1">
                  <a:solidFill>
                    <a:srgbClr val="1C75BC"/>
                  </a:solidFill>
                </a:rPr>
                <a:t>tử</a:t>
              </a:r>
              <a:r>
                <a:rPr lang="vi-VN" b="1" dirty="0">
                  <a:solidFill>
                    <a:srgbClr val="1C75BC"/>
                  </a:solidFill>
                </a:rPr>
                <a:t> </a:t>
              </a:r>
              <a:r>
                <a:rPr lang="vi-VN" b="1" dirty="0" err="1">
                  <a:solidFill>
                    <a:srgbClr val="1C75BC"/>
                  </a:solidFill>
                </a:rPr>
                <a:t>có</a:t>
              </a:r>
              <a:r>
                <a:rPr lang="vi-VN" b="1" dirty="0">
                  <a:solidFill>
                    <a:srgbClr val="1C75BC"/>
                  </a:solidFill>
                </a:rPr>
                <a:t> </a:t>
              </a:r>
              <a:r>
                <a:rPr lang="vi-VN" b="1" dirty="0" err="1">
                  <a:solidFill>
                    <a:srgbClr val="1C75BC"/>
                  </a:solidFill>
                </a:rPr>
                <a:t>thể</a:t>
              </a:r>
              <a:r>
                <a:rPr lang="vi-VN" b="1" dirty="0">
                  <a:solidFill>
                    <a:srgbClr val="1C75BC"/>
                  </a:solidFill>
                </a:rPr>
                <a:t> </a:t>
              </a:r>
              <a:r>
                <a:rPr lang="vi-VN" b="1" dirty="0" err="1">
                  <a:solidFill>
                    <a:srgbClr val="1C75BC"/>
                  </a:solidFill>
                </a:rPr>
                <a:t>hỏng</a:t>
              </a:r>
              <a:r>
                <a:rPr lang="vi-VN" b="1" dirty="0">
                  <a:solidFill>
                    <a:srgbClr val="1C75BC"/>
                  </a:solidFill>
                </a:rPr>
                <a:t>, </a:t>
              </a:r>
              <a:r>
                <a:rPr lang="vi-VN" b="1" dirty="0" err="1">
                  <a:solidFill>
                    <a:srgbClr val="1C75BC"/>
                  </a:solidFill>
                </a:rPr>
                <a:t>lỗi</a:t>
              </a:r>
              <a:r>
                <a:rPr lang="vi-VN" b="1" dirty="0">
                  <a:solidFill>
                    <a:srgbClr val="1C75BC"/>
                  </a:solidFill>
                </a:rPr>
                <a:t> </a:t>
              </a:r>
              <a:r>
                <a:rPr lang="vi-VN" b="1" dirty="0" err="1">
                  <a:solidFill>
                    <a:srgbClr val="1C75BC"/>
                  </a:solidFill>
                </a:rPr>
                <a:t>và</a:t>
              </a:r>
              <a:r>
                <a:rPr lang="vi-VN" b="1" dirty="0">
                  <a:solidFill>
                    <a:srgbClr val="1C75BC"/>
                  </a:solidFill>
                </a:rPr>
                <a:t> gây </a:t>
              </a:r>
              <a:r>
                <a:rPr lang="vi-VN" b="1" dirty="0" err="1">
                  <a:solidFill>
                    <a:srgbClr val="1C75BC"/>
                  </a:solidFill>
                </a:rPr>
                <a:t>nổ</a:t>
              </a:r>
              <a:r>
                <a:rPr lang="vi-VN" b="1" dirty="0">
                  <a:solidFill>
                    <a:srgbClr val="1C75BC"/>
                  </a:solidFill>
                </a:rPr>
                <a:t> </a:t>
              </a:r>
              <a:r>
                <a:rPr lang="vi-VN" b="1" dirty="0" err="1">
                  <a:solidFill>
                    <a:srgbClr val="1C75BC"/>
                  </a:solidFill>
                </a:rPr>
                <a:t>từ</a:t>
              </a:r>
              <a:r>
                <a:rPr lang="vi-VN" b="1" dirty="0">
                  <a:solidFill>
                    <a:srgbClr val="1C75BC"/>
                  </a:solidFill>
                </a:rPr>
                <a:t> </a:t>
              </a:r>
              <a:r>
                <a:rPr lang="vi-VN" b="1" dirty="0" err="1">
                  <a:solidFill>
                    <a:srgbClr val="1C75BC"/>
                  </a:solidFill>
                </a:rPr>
                <a:t>đó</a:t>
              </a:r>
              <a:r>
                <a:rPr lang="vi-VN" b="1" dirty="0">
                  <a:solidFill>
                    <a:srgbClr val="1C75BC"/>
                  </a:solidFill>
                </a:rPr>
                <a:t>:</a:t>
              </a:r>
            </a:p>
          </p:txBody>
        </p:sp>
        <p:sp>
          <p:nvSpPr>
            <p:cNvPr id="16" name="TextBox 15">
              <a:extLst>
                <a:ext uri="{FF2B5EF4-FFF2-40B4-BE49-F238E27FC236}">
                  <a16:creationId xmlns:a16="http://schemas.microsoft.com/office/drawing/2014/main" xmlns="" id="{67C7CF96-5134-8C61-0C23-676351D75748}"/>
                </a:ext>
              </a:extLst>
            </p:cNvPr>
            <p:cNvSpPr txBox="1"/>
            <p:nvPr/>
          </p:nvSpPr>
          <p:spPr>
            <a:xfrm>
              <a:off x="1152931" y="1846286"/>
              <a:ext cx="3373349" cy="1754326"/>
            </a:xfrm>
            <a:prstGeom prst="rect">
              <a:avLst/>
            </a:prstGeom>
            <a:noFill/>
          </p:spPr>
          <p:txBody>
            <a:bodyPr wrap="square" rtlCol="0">
              <a:spAutoFit/>
            </a:bodyPr>
            <a:lstStyle/>
            <a:p>
              <a:pPr algn="just"/>
              <a:r>
                <a:rPr lang="vi-VN" b="1" dirty="0" smtClean="0">
                  <a:solidFill>
                    <a:srgbClr val="1C75BC"/>
                  </a:solidFill>
                </a:rPr>
                <a:t>Chấn </a:t>
              </a:r>
              <a:r>
                <a:rPr lang="vi-VN" b="1" dirty="0">
                  <a:solidFill>
                    <a:srgbClr val="1C75BC"/>
                  </a:solidFill>
                </a:rPr>
                <a:t>thương nghiêm trọng:</a:t>
              </a:r>
            </a:p>
            <a:p>
              <a:pPr algn="just"/>
              <a:r>
                <a:rPr lang="vi-VN" b="1" dirty="0">
                  <a:solidFill>
                    <a:srgbClr val="1C75BC"/>
                  </a:solidFill>
                </a:rPr>
                <a:t>- </a:t>
              </a:r>
              <a:r>
                <a:rPr lang="vi-VN" b="1" dirty="0" err="1">
                  <a:solidFill>
                    <a:srgbClr val="1C75BC"/>
                  </a:solidFill>
                </a:rPr>
                <a:t>Miệng</a:t>
              </a:r>
              <a:r>
                <a:rPr lang="vi-VN" b="1" dirty="0">
                  <a:solidFill>
                    <a:srgbClr val="1C75BC"/>
                  </a:solidFill>
                </a:rPr>
                <a:t>, </a:t>
              </a:r>
              <a:r>
                <a:rPr lang="vi-VN" b="1" dirty="0" err="1">
                  <a:solidFill>
                    <a:srgbClr val="1C75BC"/>
                  </a:solidFill>
                </a:rPr>
                <a:t>mặt</a:t>
              </a:r>
              <a:r>
                <a:rPr lang="vi-VN" b="1" dirty="0">
                  <a:solidFill>
                    <a:srgbClr val="1C75BC"/>
                  </a:solidFill>
                </a:rPr>
                <a:t>, </a:t>
              </a:r>
              <a:r>
                <a:rPr lang="vi-VN" b="1" dirty="0" err="1">
                  <a:solidFill>
                    <a:srgbClr val="1C75BC"/>
                  </a:solidFill>
                </a:rPr>
                <a:t>cổ</a:t>
              </a:r>
              <a:endParaRPr lang="vi-VN" b="1" dirty="0">
                <a:solidFill>
                  <a:srgbClr val="1C75BC"/>
                </a:solidFill>
              </a:endParaRPr>
            </a:p>
            <a:p>
              <a:pPr algn="just"/>
              <a:r>
                <a:rPr lang="vi-VN" b="1" dirty="0">
                  <a:solidFill>
                    <a:srgbClr val="1C75BC"/>
                  </a:solidFill>
                </a:rPr>
                <a:t>- </a:t>
              </a:r>
              <a:r>
                <a:rPr lang="vi-VN" b="1" dirty="0" err="1">
                  <a:solidFill>
                    <a:srgbClr val="1C75BC"/>
                  </a:solidFill>
                </a:rPr>
                <a:t>Mắt</a:t>
              </a:r>
              <a:r>
                <a:rPr lang="en-US" b="1" dirty="0">
                  <a:solidFill>
                    <a:srgbClr val="1C75BC"/>
                  </a:solidFill>
                </a:rPr>
                <a:t>,</a:t>
              </a:r>
              <a:r>
                <a:rPr lang="vi-VN" b="1" dirty="0">
                  <a:solidFill>
                    <a:srgbClr val="1C75BC"/>
                  </a:solidFill>
                </a:rPr>
                <a:t> </a:t>
              </a:r>
              <a:r>
                <a:rPr lang="vi-VN" b="1" dirty="0" err="1">
                  <a:solidFill>
                    <a:srgbClr val="1C75BC"/>
                  </a:solidFill>
                </a:rPr>
                <a:t>mũi</a:t>
              </a:r>
              <a:endParaRPr lang="en-US" b="1" dirty="0">
                <a:solidFill>
                  <a:srgbClr val="1C75BC"/>
                </a:solidFill>
              </a:endParaRPr>
            </a:p>
            <a:p>
              <a:pPr marL="285750" indent="-285750" algn="just">
                <a:buFontTx/>
                <a:buChar char="-"/>
              </a:pPr>
              <a:r>
                <a:rPr lang="vi-VN" b="1" dirty="0" smtClean="0">
                  <a:solidFill>
                    <a:srgbClr val="1C75BC"/>
                  </a:solidFill>
                </a:rPr>
                <a:t>Xương hàm</a:t>
              </a:r>
              <a:endParaRPr lang="en-US" b="1" dirty="0" smtClean="0">
                <a:solidFill>
                  <a:srgbClr val="1C75BC"/>
                </a:solidFill>
              </a:endParaRPr>
            </a:p>
            <a:p>
              <a:pPr algn="just"/>
              <a:r>
                <a:rPr lang="vi-VN" b="1" dirty="0">
                  <a:solidFill>
                    <a:srgbClr val="1C75BC"/>
                  </a:solidFill>
                </a:rPr>
                <a:t>Tổn thất tài sản</a:t>
              </a:r>
            </a:p>
            <a:p>
              <a:pPr marL="285750" indent="-285750" algn="just">
                <a:buFontTx/>
                <a:buChar char="-"/>
              </a:pPr>
              <a:endParaRPr lang="en-US" b="1" dirty="0">
                <a:solidFill>
                  <a:srgbClr val="1C75BC"/>
                </a:solidFill>
              </a:endParaRPr>
            </a:p>
          </p:txBody>
        </p:sp>
        <p:sp>
          <p:nvSpPr>
            <p:cNvPr id="17" name="Freeform: Shape 16">
              <a:extLst>
                <a:ext uri="{FF2B5EF4-FFF2-40B4-BE49-F238E27FC236}">
                  <a16:creationId xmlns:a16="http://schemas.microsoft.com/office/drawing/2014/main" xmlns="" id="{834B5171-C242-708F-823B-3F11D173A464}"/>
                </a:ext>
              </a:extLst>
            </p:cNvPr>
            <p:cNvSpPr/>
            <p:nvPr/>
          </p:nvSpPr>
          <p:spPr>
            <a:xfrm>
              <a:off x="1039184" y="3045441"/>
              <a:ext cx="113747" cy="113747"/>
            </a:xfrm>
            <a:custGeom>
              <a:avLst/>
              <a:gdLst>
                <a:gd name="connsiteX0" fmla="*/ 140108 w 140107"/>
                <a:gd name="connsiteY0" fmla="*/ 70054 h 140107"/>
                <a:gd name="connsiteX1" fmla="*/ 70054 w 140107"/>
                <a:gd name="connsiteY1" fmla="*/ 140108 h 140107"/>
                <a:gd name="connsiteX2" fmla="*/ 0 w 140107"/>
                <a:gd name="connsiteY2" fmla="*/ 70054 h 140107"/>
                <a:gd name="connsiteX3" fmla="*/ 70054 w 140107"/>
                <a:gd name="connsiteY3" fmla="*/ 0 h 140107"/>
                <a:gd name="connsiteX4" fmla="*/ 140108 w 140107"/>
                <a:gd name="connsiteY4" fmla="*/ 70054 h 14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 h="140107">
                  <a:moveTo>
                    <a:pt x="140108" y="70054"/>
                  </a:moveTo>
                  <a:cubicBezTo>
                    <a:pt x="140108" y="108744"/>
                    <a:pt x="108744" y="140108"/>
                    <a:pt x="70054" y="140108"/>
                  </a:cubicBezTo>
                  <a:cubicBezTo>
                    <a:pt x="31364" y="140108"/>
                    <a:pt x="0" y="108743"/>
                    <a:pt x="0" y="70054"/>
                  </a:cubicBezTo>
                  <a:cubicBezTo>
                    <a:pt x="0" y="31364"/>
                    <a:pt x="31364" y="0"/>
                    <a:pt x="70054" y="0"/>
                  </a:cubicBezTo>
                  <a:cubicBezTo>
                    <a:pt x="108744" y="0"/>
                    <a:pt x="140108" y="31364"/>
                    <a:pt x="140108" y="70054"/>
                  </a:cubicBezTo>
                  <a:close/>
                </a:path>
              </a:pathLst>
            </a:custGeom>
            <a:solidFill>
              <a:srgbClr val="1C75BC"/>
            </a:solidFill>
            <a:ln w="17329" cap="flat">
              <a:noFill/>
              <a:prstDash val="solid"/>
              <a:miter/>
            </a:ln>
          </p:spPr>
          <p:txBody>
            <a:bodyPr rtlCol="0" anchor="ctr"/>
            <a:lstStyle/>
            <a:p>
              <a:endParaRPr lang="en-GB"/>
            </a:p>
          </p:txBody>
        </p:sp>
      </p:grpSp>
      <p:sp>
        <p:nvSpPr>
          <p:cNvPr id="4" name="Rectangle 3"/>
          <p:cNvSpPr/>
          <p:nvPr/>
        </p:nvSpPr>
        <p:spPr>
          <a:xfrm>
            <a:off x="5977217" y="324433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313153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1000"/>
                            </p:stCondLst>
                            <p:childTnLst>
                              <p:par>
                                <p:cTn id="27" presetID="14" presetClass="entr" presetSubtype="1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par>
                          <p:cTn id="30" fill="hold">
                            <p:stCondLst>
                              <p:cond delay="1500"/>
                            </p:stCondLst>
                            <p:childTnLst>
                              <p:par>
                                <p:cTn id="31" presetID="22" presetClass="entr" presetSubtype="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F88F5250-F4D9-F9C6-3BD7-0B96FC31814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xmlns="" id="{69D2FFA2-4286-B2AA-1DC3-7C6B686EB0F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977" y="2363771"/>
            <a:ext cx="12174046" cy="2130458"/>
          </a:xfrm>
          <a:prstGeom prst="rect">
            <a:avLst/>
          </a:prstGeom>
        </p:spPr>
      </p:pic>
    </p:spTree>
    <p:extLst>
      <p:ext uri="{BB962C8B-B14F-4D97-AF65-F5344CB8AC3E}">
        <p14:creationId xmlns:p14="http://schemas.microsoft.com/office/powerpoint/2010/main" val="15769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1B7D419B-DFA2-3D15-11DF-CFE03348CDF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545134" y="-164221"/>
            <a:ext cx="9101732" cy="2477286"/>
          </a:xfrm>
          <a:prstGeom prst="rect">
            <a:avLst/>
          </a:prstGeom>
        </p:spPr>
      </p:pic>
      <p:pic>
        <p:nvPicPr>
          <p:cNvPr id="5" name="Graphic 4">
            <a:extLst>
              <a:ext uri="{FF2B5EF4-FFF2-40B4-BE49-F238E27FC236}">
                <a16:creationId xmlns:a16="http://schemas.microsoft.com/office/drawing/2014/main" xmlns="" id="{E8E23B51-A97E-EDC3-6DD0-CF42C250B0C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391661" y="-311386"/>
            <a:ext cx="7542028" cy="2895600"/>
          </a:xfrm>
          <a:prstGeom prst="rect">
            <a:avLst/>
          </a:prstGeom>
        </p:spPr>
      </p:pic>
      <p:pic>
        <p:nvPicPr>
          <p:cNvPr id="7" name="Graphic 6">
            <a:extLst>
              <a:ext uri="{FF2B5EF4-FFF2-40B4-BE49-F238E27FC236}">
                <a16:creationId xmlns:a16="http://schemas.microsoft.com/office/drawing/2014/main" xmlns="" id="{7FB3493D-852F-2EED-DEDF-FDD212D3AEA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12812" y="2514222"/>
            <a:ext cx="5321905" cy="2560367"/>
          </a:xfrm>
          <a:prstGeom prst="rect">
            <a:avLst/>
          </a:prstGeom>
        </p:spPr>
      </p:pic>
      <p:pic>
        <p:nvPicPr>
          <p:cNvPr id="9" name="Graphic 8">
            <a:extLst>
              <a:ext uri="{FF2B5EF4-FFF2-40B4-BE49-F238E27FC236}">
                <a16:creationId xmlns:a16="http://schemas.microsoft.com/office/drawing/2014/main" xmlns="" id="{A1E7F952-402A-6909-2CBD-2B7F74579D8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312885" y="2916566"/>
            <a:ext cx="5468211" cy="2158023"/>
          </a:xfrm>
          <a:prstGeom prst="rect">
            <a:avLst/>
          </a:prstGeom>
        </p:spPr>
      </p:pic>
      <p:pic>
        <p:nvPicPr>
          <p:cNvPr id="13" name="Graphic 12">
            <a:extLst>
              <a:ext uri="{FF2B5EF4-FFF2-40B4-BE49-F238E27FC236}">
                <a16:creationId xmlns:a16="http://schemas.microsoft.com/office/drawing/2014/main" xmlns="" id="{B7D78AD8-D1E8-4022-2DC6-6B86FAB8A800}"/>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149550" y="5248044"/>
            <a:ext cx="4798019" cy="461665"/>
          </a:xfrm>
          <a:prstGeom prst="rect">
            <a:avLst/>
          </a:prstGeom>
        </p:spPr>
      </p:pic>
      <p:pic>
        <p:nvPicPr>
          <p:cNvPr id="15" name="Graphic 14">
            <a:extLst>
              <a:ext uri="{FF2B5EF4-FFF2-40B4-BE49-F238E27FC236}">
                <a16:creationId xmlns:a16="http://schemas.microsoft.com/office/drawing/2014/main" xmlns="" id="{CD93EF1E-91B0-3776-3FDE-F35252C48C5C}"/>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595869" y="5248045"/>
            <a:ext cx="4863970" cy="461665"/>
          </a:xfrm>
          <a:prstGeom prst="rect">
            <a:avLst/>
          </a:prstGeom>
        </p:spPr>
      </p:pic>
      <p:pic>
        <p:nvPicPr>
          <p:cNvPr id="10" name="Graphic 9">
            <a:extLst>
              <a:ext uri="{FF2B5EF4-FFF2-40B4-BE49-F238E27FC236}">
                <a16:creationId xmlns:a16="http://schemas.microsoft.com/office/drawing/2014/main" xmlns="" id="{ED867A4E-F094-B753-38DC-10138E221A89}"/>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 y="5976465"/>
            <a:ext cx="12203459" cy="727807"/>
          </a:xfrm>
          <a:prstGeom prst="rect">
            <a:avLst/>
          </a:prstGeom>
        </p:spPr>
      </p:pic>
      <p:sp>
        <p:nvSpPr>
          <p:cNvPr id="11" name="Rounded Rectangular Callout 10"/>
          <p:cNvSpPr/>
          <p:nvPr/>
        </p:nvSpPr>
        <p:spPr>
          <a:xfrm>
            <a:off x="9726589" y="1593165"/>
            <a:ext cx="2476869" cy="1439800"/>
          </a:xfrm>
          <a:prstGeom prst="wedgeRoundRectCallout">
            <a:avLst>
              <a:gd name="adj1" fmla="val -35210"/>
              <a:gd name="adj2" fmla="val 93002"/>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t>Tháng</a:t>
            </a:r>
            <a:r>
              <a:rPr lang="en-US" sz="1400" dirty="0" smtClean="0"/>
              <a:t> 2/2020, FDA </a:t>
            </a:r>
            <a:r>
              <a:rPr lang="en-US" sz="1400" dirty="0" err="1" smtClean="0"/>
              <a:t>Mỹ</a:t>
            </a:r>
            <a:r>
              <a:rPr lang="en-US" sz="1400" dirty="0" smtClean="0"/>
              <a:t> ban </a:t>
            </a:r>
            <a:r>
              <a:rPr lang="en-US" sz="1400" dirty="0" err="1" smtClean="0"/>
              <a:t>hành</a:t>
            </a:r>
            <a:r>
              <a:rPr lang="en-US" sz="1400" dirty="0" smtClean="0"/>
              <a:t> </a:t>
            </a:r>
            <a:r>
              <a:rPr lang="en-US" sz="1400" dirty="0" err="1" smtClean="0"/>
              <a:t>lệnh</a:t>
            </a:r>
            <a:r>
              <a:rPr lang="en-US" sz="1400" dirty="0" smtClean="0"/>
              <a:t> </a:t>
            </a:r>
            <a:r>
              <a:rPr lang="en-US" sz="1400" dirty="0" err="1" smtClean="0"/>
              <a:t>cấm</a:t>
            </a:r>
            <a:r>
              <a:rPr lang="en-US" sz="1400" dirty="0" smtClean="0"/>
              <a:t> </a:t>
            </a:r>
            <a:r>
              <a:rPr lang="en-US" sz="1400" dirty="0" err="1" smtClean="0"/>
              <a:t>với</a:t>
            </a:r>
            <a:r>
              <a:rPr lang="en-US" sz="1400" dirty="0" smtClean="0"/>
              <a:t> </a:t>
            </a:r>
            <a:r>
              <a:rPr lang="en-US" sz="1400" dirty="0" err="1" smtClean="0"/>
              <a:t>các</a:t>
            </a:r>
            <a:r>
              <a:rPr lang="en-US" sz="1400" dirty="0" smtClean="0"/>
              <a:t> </a:t>
            </a:r>
            <a:r>
              <a:rPr lang="en-US" sz="1400" dirty="0" err="1" smtClean="0"/>
              <a:t>sản</a:t>
            </a:r>
            <a:r>
              <a:rPr lang="en-US" sz="1400" dirty="0" smtClean="0"/>
              <a:t> </a:t>
            </a:r>
            <a:r>
              <a:rPr lang="en-US" sz="1400" dirty="0" err="1" smtClean="0"/>
              <a:t>phẩm</a:t>
            </a:r>
            <a:r>
              <a:rPr lang="en-US" sz="1400" dirty="0" smtClean="0"/>
              <a:t> TLĐT </a:t>
            </a:r>
            <a:r>
              <a:rPr lang="en-US" sz="1400" dirty="0" err="1" smtClean="0"/>
              <a:t>có</a:t>
            </a:r>
            <a:r>
              <a:rPr lang="en-US" sz="1400" dirty="0" smtClean="0"/>
              <a:t> </a:t>
            </a:r>
            <a:r>
              <a:rPr lang="en-US" sz="1400" dirty="0" err="1" smtClean="0"/>
              <a:t>hương</a:t>
            </a:r>
            <a:r>
              <a:rPr lang="en-US" sz="1400" dirty="0" smtClean="0"/>
              <a:t> </a:t>
            </a:r>
            <a:r>
              <a:rPr lang="en-US" sz="1400" dirty="0" err="1" smtClean="0"/>
              <a:t>vị</a:t>
            </a:r>
            <a:r>
              <a:rPr lang="en-US" sz="1400" dirty="0" smtClean="0"/>
              <a:t> </a:t>
            </a:r>
            <a:r>
              <a:rPr lang="en-US" sz="1400" dirty="0" err="1" smtClean="0"/>
              <a:t>trái</a:t>
            </a:r>
            <a:r>
              <a:rPr lang="en-US" sz="1400" dirty="0" smtClean="0"/>
              <a:t> </a:t>
            </a:r>
            <a:r>
              <a:rPr lang="en-US" sz="1400" dirty="0" err="1" smtClean="0"/>
              <a:t>cây</a:t>
            </a:r>
            <a:r>
              <a:rPr lang="en-US" sz="1400" dirty="0" smtClean="0"/>
              <a:t> </a:t>
            </a:r>
            <a:r>
              <a:rPr lang="en-US" sz="1400" dirty="0" err="1" smtClean="0"/>
              <a:t>nhằm</a:t>
            </a:r>
            <a:r>
              <a:rPr lang="en-US" sz="1400" dirty="0" smtClean="0"/>
              <a:t> </a:t>
            </a:r>
            <a:r>
              <a:rPr lang="en-US" sz="1400" dirty="0" err="1" smtClean="0"/>
              <a:t>giảm</a:t>
            </a:r>
            <a:r>
              <a:rPr lang="en-US" sz="1400" dirty="0" smtClean="0"/>
              <a:t> </a:t>
            </a:r>
            <a:r>
              <a:rPr lang="en-US" sz="1400" dirty="0" err="1" smtClean="0"/>
              <a:t>sự</a:t>
            </a:r>
            <a:r>
              <a:rPr lang="en-US" sz="1400" dirty="0" smtClean="0"/>
              <a:t> </a:t>
            </a:r>
            <a:r>
              <a:rPr lang="en-US" sz="1400" dirty="0" err="1" smtClean="0"/>
              <a:t>hấp</a:t>
            </a:r>
            <a:r>
              <a:rPr lang="en-US" sz="1400" dirty="0" smtClean="0"/>
              <a:t> </a:t>
            </a:r>
            <a:r>
              <a:rPr lang="en-US" sz="1400" dirty="0" err="1" smtClean="0"/>
              <a:t>dẫn</a:t>
            </a:r>
            <a:r>
              <a:rPr lang="en-US" sz="1400" dirty="0" smtClean="0"/>
              <a:t> </a:t>
            </a:r>
            <a:r>
              <a:rPr lang="en-US" sz="1400" dirty="0" err="1" smtClean="0"/>
              <a:t>với</a:t>
            </a:r>
            <a:r>
              <a:rPr lang="en-US" sz="1400" dirty="0" smtClean="0"/>
              <a:t> </a:t>
            </a:r>
            <a:r>
              <a:rPr lang="en-US" sz="1400" dirty="0" err="1" smtClean="0"/>
              <a:t>trẻ</a:t>
            </a:r>
            <a:r>
              <a:rPr lang="en-US" sz="1400" dirty="0" smtClean="0"/>
              <a:t> </a:t>
            </a:r>
            <a:r>
              <a:rPr lang="en-US" sz="1400" dirty="0" err="1" smtClean="0"/>
              <a:t>em</a:t>
            </a:r>
            <a:r>
              <a:rPr lang="en-US" sz="1400" dirty="0" smtClean="0"/>
              <a:t> </a:t>
            </a:r>
            <a:r>
              <a:rPr lang="en-US" sz="1400" dirty="0" err="1" smtClean="0"/>
              <a:t>và</a:t>
            </a:r>
            <a:r>
              <a:rPr lang="en-US" sz="1400" dirty="0" smtClean="0"/>
              <a:t> </a:t>
            </a:r>
            <a:r>
              <a:rPr lang="en-US" sz="1400" dirty="0" err="1" smtClean="0"/>
              <a:t>thanh</a:t>
            </a:r>
            <a:r>
              <a:rPr lang="en-US" sz="1400" dirty="0" smtClean="0"/>
              <a:t> </a:t>
            </a:r>
            <a:r>
              <a:rPr lang="en-US" sz="1400" dirty="0" err="1" smtClean="0"/>
              <a:t>thiếu</a:t>
            </a:r>
            <a:r>
              <a:rPr lang="en-US" sz="1400" dirty="0" smtClean="0"/>
              <a:t> </a:t>
            </a:r>
            <a:r>
              <a:rPr lang="en-US" sz="1400" dirty="0" err="1" smtClean="0"/>
              <a:t>niên</a:t>
            </a:r>
            <a:endParaRPr lang="en-US" sz="1400" dirty="0"/>
          </a:p>
        </p:txBody>
      </p:sp>
      <p:cxnSp>
        <p:nvCxnSpPr>
          <p:cNvPr id="4" name="Straight Arrow Connector 3"/>
          <p:cNvCxnSpPr/>
          <p:nvPr/>
        </p:nvCxnSpPr>
        <p:spPr>
          <a:xfrm flipV="1">
            <a:off x="7731889" y="4317944"/>
            <a:ext cx="671331" cy="4739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8808334" y="3531371"/>
            <a:ext cx="729205" cy="612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9933689" y="3486090"/>
            <a:ext cx="713177" cy="5094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930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2" presetClass="entr" presetSubtype="4"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8"/>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xmlns="" id="{3A597EF0-3C08-6E08-DA7F-298F4B46720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419108" y="817574"/>
            <a:ext cx="7893934" cy="4632522"/>
          </a:xfrm>
          <a:prstGeom prst="rect">
            <a:avLst/>
          </a:prstGeom>
        </p:spPr>
      </p:pic>
      <p:pic>
        <p:nvPicPr>
          <p:cNvPr id="8" name="Graphic 7">
            <a:extLst>
              <a:ext uri="{FF2B5EF4-FFF2-40B4-BE49-F238E27FC236}">
                <a16:creationId xmlns:a16="http://schemas.microsoft.com/office/drawing/2014/main" xmlns="" id="{FC5D4406-3D58-F7AD-07E7-1B318B7B749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42962" y="5483512"/>
            <a:ext cx="10506076" cy="295115"/>
          </a:xfrm>
          <a:prstGeom prst="rect">
            <a:avLst/>
          </a:prstGeom>
        </p:spPr>
      </p:pic>
      <p:pic>
        <p:nvPicPr>
          <p:cNvPr id="7" name="Graphic 6">
            <a:extLst>
              <a:ext uri="{FF2B5EF4-FFF2-40B4-BE49-F238E27FC236}">
                <a16:creationId xmlns:a16="http://schemas.microsoft.com/office/drawing/2014/main" xmlns="" id="{486DF2EC-FA6D-593A-1FDE-69DA5477971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 y="5976465"/>
            <a:ext cx="12203459" cy="727807"/>
          </a:xfrm>
          <a:prstGeom prst="rect">
            <a:avLst/>
          </a:prstGeom>
        </p:spPr>
      </p:pic>
      <p:sp>
        <p:nvSpPr>
          <p:cNvPr id="2" name="TextBox 1">
            <a:extLst>
              <a:ext uri="{FF2B5EF4-FFF2-40B4-BE49-F238E27FC236}">
                <a16:creationId xmlns:a16="http://schemas.microsoft.com/office/drawing/2014/main" xmlns="" id="{20EEB46D-2708-7481-5C2B-35E3A0EF5BA2}"/>
              </a:ext>
            </a:extLst>
          </p:cNvPr>
          <p:cNvSpPr txBox="1"/>
          <p:nvPr/>
        </p:nvSpPr>
        <p:spPr>
          <a:xfrm>
            <a:off x="2717292" y="384048"/>
            <a:ext cx="6757416" cy="400110"/>
          </a:xfrm>
          <a:prstGeom prst="rect">
            <a:avLst/>
          </a:prstGeom>
          <a:noFill/>
        </p:spPr>
        <p:txBody>
          <a:bodyPr wrap="square" rtlCol="0">
            <a:spAutoFit/>
          </a:bodyPr>
          <a:lstStyle/>
          <a:p>
            <a:pPr algn="ctr"/>
            <a:r>
              <a:rPr lang="vi-VN" sz="2000" b="1" dirty="0">
                <a:solidFill>
                  <a:srgbClr val="1C75BC"/>
                </a:solidFill>
              </a:rPr>
              <a:t>Xu </a:t>
            </a:r>
            <a:r>
              <a:rPr lang="vi-VN" sz="2000" b="1" dirty="0" err="1">
                <a:solidFill>
                  <a:srgbClr val="1C75BC"/>
                </a:solidFill>
              </a:rPr>
              <a:t>hướng</a:t>
            </a:r>
            <a:r>
              <a:rPr lang="vi-VN" sz="2000" b="1" dirty="0">
                <a:solidFill>
                  <a:srgbClr val="1C75BC"/>
                </a:solidFill>
              </a:rPr>
              <a:t> gia tăng </a:t>
            </a:r>
            <a:r>
              <a:rPr lang="vi-VN" sz="2000" b="1" dirty="0" err="1">
                <a:solidFill>
                  <a:srgbClr val="1C75BC"/>
                </a:solidFill>
              </a:rPr>
              <a:t>sử</a:t>
            </a:r>
            <a:r>
              <a:rPr lang="vi-VN" sz="2000" b="1" dirty="0">
                <a:solidFill>
                  <a:srgbClr val="1C75BC"/>
                </a:solidFill>
              </a:rPr>
              <a:t> </a:t>
            </a:r>
            <a:r>
              <a:rPr lang="vi-VN" sz="2000" b="1" dirty="0" err="1">
                <a:solidFill>
                  <a:srgbClr val="1C75BC"/>
                </a:solidFill>
              </a:rPr>
              <a:t>dụng</a:t>
            </a:r>
            <a:r>
              <a:rPr lang="vi-VN" sz="2000" b="1" dirty="0">
                <a:solidFill>
                  <a:srgbClr val="1C75BC"/>
                </a:solidFill>
              </a:rPr>
              <a:t> </a:t>
            </a:r>
            <a:r>
              <a:rPr lang="vi-VN" sz="2000" b="1" dirty="0" err="1">
                <a:solidFill>
                  <a:srgbClr val="1C75BC"/>
                </a:solidFill>
              </a:rPr>
              <a:t>thuốc</a:t>
            </a:r>
            <a:r>
              <a:rPr lang="vi-VN" sz="2000" b="1" dirty="0">
                <a:solidFill>
                  <a:srgbClr val="1C75BC"/>
                </a:solidFill>
              </a:rPr>
              <a:t> </a:t>
            </a:r>
            <a:r>
              <a:rPr lang="vi-VN" sz="2000" b="1" dirty="0" err="1">
                <a:solidFill>
                  <a:srgbClr val="1C75BC"/>
                </a:solidFill>
              </a:rPr>
              <a:t>lá</a:t>
            </a:r>
            <a:r>
              <a:rPr lang="vi-VN" sz="2000" b="1" dirty="0">
                <a:solidFill>
                  <a:srgbClr val="1C75BC"/>
                </a:solidFill>
              </a:rPr>
              <a:t> </a:t>
            </a:r>
            <a:r>
              <a:rPr lang="vi-VN" sz="2000" b="1" dirty="0" err="1">
                <a:solidFill>
                  <a:srgbClr val="1C75BC"/>
                </a:solidFill>
              </a:rPr>
              <a:t>điện</a:t>
            </a:r>
            <a:r>
              <a:rPr lang="vi-VN" sz="2000" b="1" dirty="0">
                <a:solidFill>
                  <a:srgbClr val="1C75BC"/>
                </a:solidFill>
              </a:rPr>
              <a:t> </a:t>
            </a:r>
            <a:r>
              <a:rPr lang="vi-VN" sz="2000" b="1" dirty="0" err="1">
                <a:solidFill>
                  <a:srgbClr val="1C75BC"/>
                </a:solidFill>
              </a:rPr>
              <a:t>tử</a:t>
            </a:r>
            <a:r>
              <a:rPr lang="vi-VN" sz="2000" b="1" dirty="0">
                <a:solidFill>
                  <a:srgbClr val="1C75BC"/>
                </a:solidFill>
              </a:rPr>
              <a:t> ở </a:t>
            </a:r>
            <a:r>
              <a:rPr lang="vi-VN" sz="2000" b="1" dirty="0" err="1">
                <a:solidFill>
                  <a:srgbClr val="1C75BC"/>
                </a:solidFill>
              </a:rPr>
              <a:t>nữ</a:t>
            </a:r>
            <a:r>
              <a:rPr lang="vi-VN" sz="2000" b="1" dirty="0">
                <a:solidFill>
                  <a:srgbClr val="1C75BC"/>
                </a:solidFill>
              </a:rPr>
              <a:t> </a:t>
            </a:r>
            <a:r>
              <a:rPr lang="vi-VN" sz="2000" b="1" dirty="0" err="1">
                <a:solidFill>
                  <a:srgbClr val="1C75BC"/>
                </a:solidFill>
              </a:rPr>
              <a:t>giới</a:t>
            </a:r>
            <a:endParaRPr lang="vi-VN" sz="2000" b="1" dirty="0">
              <a:solidFill>
                <a:srgbClr val="1C75BC"/>
              </a:solidFill>
            </a:endParaRPr>
          </a:p>
        </p:txBody>
      </p:sp>
    </p:spTree>
    <p:extLst>
      <p:ext uri="{BB962C8B-B14F-4D97-AF65-F5344CB8AC3E}">
        <p14:creationId xmlns:p14="http://schemas.microsoft.com/office/powerpoint/2010/main" val="12608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600"/>
                                        <p:tgtEl>
                                          <p:spTgt spid="2"/>
                                        </p:tgtEl>
                                      </p:cBhvr>
                                    </p:animEffect>
                                    <p:anim calcmode="lin" valueType="num">
                                      <p:cBhvr>
                                        <p:cTn id="8" dur="600" fill="hold"/>
                                        <p:tgtEl>
                                          <p:spTgt spid="2"/>
                                        </p:tgtEl>
                                        <p:attrNameLst>
                                          <p:attrName>ppt_x</p:attrName>
                                        </p:attrNameLst>
                                      </p:cBhvr>
                                      <p:tavLst>
                                        <p:tav tm="0">
                                          <p:val>
                                            <p:strVal val="#ppt_x"/>
                                          </p:val>
                                        </p:tav>
                                        <p:tav tm="100000">
                                          <p:val>
                                            <p:strVal val="#ppt_x"/>
                                          </p:val>
                                        </p:tav>
                                      </p:tavLst>
                                    </p:anim>
                                    <p:anim calcmode="lin" valueType="num">
                                      <p:cBhvr>
                                        <p:cTn id="9" dur="6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xmlns="" id="{91A78A61-48C4-7627-0CB0-871C491FC68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423751" y="3049082"/>
            <a:ext cx="5486598" cy="2825003"/>
          </a:xfrm>
          <a:prstGeom prst="rect">
            <a:avLst/>
          </a:prstGeom>
        </p:spPr>
      </p:pic>
      <p:pic>
        <p:nvPicPr>
          <p:cNvPr id="3" name="Graphic 2">
            <a:extLst>
              <a:ext uri="{FF2B5EF4-FFF2-40B4-BE49-F238E27FC236}">
                <a16:creationId xmlns:a16="http://schemas.microsoft.com/office/drawing/2014/main" xmlns="" id="{A88F17E2-B892-C1D7-0975-153275887CE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523875"/>
            <a:ext cx="12192000" cy="168864"/>
          </a:xfrm>
          <a:prstGeom prst="rect">
            <a:avLst/>
          </a:prstGeom>
        </p:spPr>
      </p:pic>
      <p:pic>
        <p:nvPicPr>
          <p:cNvPr id="5" name="Graphic 4">
            <a:extLst>
              <a:ext uri="{FF2B5EF4-FFF2-40B4-BE49-F238E27FC236}">
                <a16:creationId xmlns:a16="http://schemas.microsoft.com/office/drawing/2014/main" xmlns="" id="{86B7567A-49E5-7EB6-6F88-4252F0762B97}"/>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906439" y="400491"/>
            <a:ext cx="8379121" cy="415631"/>
          </a:xfrm>
          <a:prstGeom prst="rect">
            <a:avLst/>
          </a:prstGeom>
        </p:spPr>
      </p:pic>
      <p:pic>
        <p:nvPicPr>
          <p:cNvPr id="7" name="Graphic 6">
            <a:extLst>
              <a:ext uri="{FF2B5EF4-FFF2-40B4-BE49-F238E27FC236}">
                <a16:creationId xmlns:a16="http://schemas.microsoft.com/office/drawing/2014/main" xmlns="" id="{856E8EFD-E6A9-DBFD-C764-BFFB8DAF0B8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24961" y="1314193"/>
            <a:ext cx="5370652" cy="4297220"/>
          </a:xfrm>
          <a:prstGeom prst="rect">
            <a:avLst/>
          </a:prstGeom>
        </p:spPr>
      </p:pic>
      <p:pic>
        <p:nvPicPr>
          <p:cNvPr id="10" name="Graphic 9">
            <a:extLst>
              <a:ext uri="{FF2B5EF4-FFF2-40B4-BE49-F238E27FC236}">
                <a16:creationId xmlns:a16="http://schemas.microsoft.com/office/drawing/2014/main" xmlns="" id="{CD1C3E35-68D0-19E5-3086-606E323F9B78}"/>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 y="5976465"/>
            <a:ext cx="12203459" cy="727807"/>
          </a:xfrm>
          <a:prstGeom prst="rect">
            <a:avLst/>
          </a:prstGeom>
        </p:spPr>
      </p:pic>
      <p:sp>
        <p:nvSpPr>
          <p:cNvPr id="2" name="TextBox 1">
            <a:extLst>
              <a:ext uri="{FF2B5EF4-FFF2-40B4-BE49-F238E27FC236}">
                <a16:creationId xmlns:a16="http://schemas.microsoft.com/office/drawing/2014/main" xmlns="" id="{95B1E0D1-62BC-1E18-14F1-AEAB90C1AFCF}"/>
              </a:ext>
            </a:extLst>
          </p:cNvPr>
          <p:cNvSpPr txBox="1"/>
          <p:nvPr/>
        </p:nvSpPr>
        <p:spPr>
          <a:xfrm>
            <a:off x="5851123" y="5593384"/>
            <a:ext cx="5638799" cy="307777"/>
          </a:xfrm>
          <a:prstGeom prst="rect">
            <a:avLst/>
          </a:prstGeom>
          <a:noFill/>
        </p:spPr>
        <p:txBody>
          <a:bodyPr wrap="square" rtlCol="0">
            <a:spAutoFit/>
          </a:bodyPr>
          <a:lstStyle/>
          <a:p>
            <a:pPr algn="ctr"/>
            <a:r>
              <a:rPr lang="vi-VN" sz="1400" i="1" dirty="0" err="1">
                <a:latin typeface="Open Sans" panose="020B0606030504020204" pitchFamily="34" charset="0"/>
                <a:ea typeface="Open Sans" panose="020B0606030504020204" pitchFamily="34" charset="0"/>
                <a:cs typeface="Open Sans" panose="020B0606030504020204" pitchFamily="34" charset="0"/>
              </a:rPr>
              <a:t>Tỷ</a:t>
            </a:r>
            <a:r>
              <a:rPr lang="vi-VN" sz="1400" i="1" dirty="0">
                <a:latin typeface="Open Sans" panose="020B0606030504020204" pitchFamily="34" charset="0"/>
                <a:ea typeface="Open Sans" panose="020B0606030504020204" pitchFamily="34" charset="0"/>
                <a:cs typeface="Open Sans" panose="020B0606030504020204" pitchFamily="34" charset="0"/>
              </a:rPr>
              <a:t> </a:t>
            </a:r>
            <a:r>
              <a:rPr lang="vi-VN" sz="1400" i="1" dirty="0" err="1">
                <a:latin typeface="Open Sans" panose="020B0606030504020204" pitchFamily="34" charset="0"/>
                <a:ea typeface="Open Sans" panose="020B0606030504020204" pitchFamily="34" charset="0"/>
                <a:cs typeface="Open Sans" panose="020B0606030504020204" pitchFamily="34" charset="0"/>
              </a:rPr>
              <a:t>lệ</a:t>
            </a:r>
            <a:r>
              <a:rPr lang="vi-VN" sz="1400" i="1" dirty="0">
                <a:latin typeface="Open Sans" panose="020B0606030504020204" pitchFamily="34" charset="0"/>
                <a:ea typeface="Open Sans" panose="020B0606030504020204" pitchFamily="34" charset="0"/>
                <a:cs typeface="Open Sans" panose="020B0606030504020204" pitchFamily="34" charset="0"/>
              </a:rPr>
              <a:t> </a:t>
            </a:r>
            <a:r>
              <a:rPr lang="vi-VN" sz="1400" i="1" dirty="0" err="1">
                <a:latin typeface="Open Sans" panose="020B0606030504020204" pitchFamily="34" charset="0"/>
                <a:ea typeface="Open Sans" panose="020B0606030504020204" pitchFamily="34" charset="0"/>
                <a:cs typeface="Open Sans" panose="020B0606030504020204" pitchFamily="34" charset="0"/>
              </a:rPr>
              <a:t>sử</a:t>
            </a:r>
            <a:r>
              <a:rPr lang="vi-VN" sz="1400" i="1" dirty="0">
                <a:latin typeface="Open Sans" panose="020B0606030504020204" pitchFamily="34" charset="0"/>
                <a:ea typeface="Open Sans" panose="020B0606030504020204" pitchFamily="34" charset="0"/>
                <a:cs typeface="Open Sans" panose="020B0606030504020204" pitchFamily="34" charset="0"/>
              </a:rPr>
              <a:t> </a:t>
            </a:r>
            <a:r>
              <a:rPr lang="vi-VN" sz="1400" i="1" dirty="0" err="1">
                <a:latin typeface="Open Sans" panose="020B0606030504020204" pitchFamily="34" charset="0"/>
                <a:ea typeface="Open Sans" panose="020B0606030504020204" pitchFamily="34" charset="0"/>
                <a:cs typeface="Open Sans" panose="020B0606030504020204" pitchFamily="34" charset="0"/>
              </a:rPr>
              <a:t>dụng</a:t>
            </a:r>
            <a:r>
              <a:rPr lang="vi-VN" sz="1400" i="1" dirty="0">
                <a:latin typeface="Open Sans" panose="020B0606030504020204" pitchFamily="34" charset="0"/>
                <a:ea typeface="Open Sans" panose="020B0606030504020204" pitchFamily="34" charset="0"/>
                <a:cs typeface="Open Sans" panose="020B0606030504020204" pitchFamily="34" charset="0"/>
              </a:rPr>
              <a:t> </a:t>
            </a:r>
            <a:r>
              <a:rPr lang="vi-VN" sz="1400" i="1" dirty="0" err="1">
                <a:latin typeface="Open Sans" panose="020B0606030504020204" pitchFamily="34" charset="0"/>
                <a:ea typeface="Open Sans" panose="020B0606030504020204" pitchFamily="34" charset="0"/>
                <a:cs typeface="Open Sans" panose="020B0606030504020204" pitchFamily="34" charset="0"/>
              </a:rPr>
              <a:t>thuốc</a:t>
            </a:r>
            <a:r>
              <a:rPr lang="vi-VN" sz="1400" i="1" dirty="0">
                <a:latin typeface="Open Sans" panose="020B0606030504020204" pitchFamily="34" charset="0"/>
                <a:ea typeface="Open Sans" panose="020B0606030504020204" pitchFamily="34" charset="0"/>
                <a:cs typeface="Open Sans" panose="020B0606030504020204" pitchFamily="34" charset="0"/>
              </a:rPr>
              <a:t> </a:t>
            </a:r>
            <a:r>
              <a:rPr lang="vi-VN" sz="1400" i="1" dirty="0" err="1">
                <a:latin typeface="Open Sans" panose="020B0606030504020204" pitchFamily="34" charset="0"/>
                <a:ea typeface="Open Sans" panose="020B0606030504020204" pitchFamily="34" charset="0"/>
                <a:cs typeface="Open Sans" panose="020B0606030504020204" pitchFamily="34" charset="0"/>
              </a:rPr>
              <a:t>lá</a:t>
            </a:r>
            <a:r>
              <a:rPr lang="vi-VN" sz="1400" i="1" dirty="0">
                <a:latin typeface="Open Sans" panose="020B0606030504020204" pitchFamily="34" charset="0"/>
                <a:ea typeface="Open Sans" panose="020B0606030504020204" pitchFamily="34" charset="0"/>
                <a:cs typeface="Open Sans" panose="020B0606030504020204" pitchFamily="34" charset="0"/>
              </a:rPr>
              <a:t> trong </a:t>
            </a:r>
            <a:r>
              <a:rPr lang="vi-VN" sz="1400" i="1" dirty="0" err="1">
                <a:latin typeface="Open Sans" panose="020B0606030504020204" pitchFamily="34" charset="0"/>
                <a:ea typeface="Open Sans" panose="020B0606030504020204" pitchFamily="34" charset="0"/>
                <a:cs typeface="Open Sans" panose="020B0606030504020204" pitchFamily="34" charset="0"/>
              </a:rPr>
              <a:t>học</a:t>
            </a:r>
            <a:r>
              <a:rPr lang="vi-VN" sz="1400" i="1" dirty="0">
                <a:latin typeface="Open Sans" panose="020B0606030504020204" pitchFamily="34" charset="0"/>
                <a:ea typeface="Open Sans" panose="020B0606030504020204" pitchFamily="34" charset="0"/>
                <a:cs typeface="Open Sans" panose="020B0606030504020204" pitchFamily="34" charset="0"/>
              </a:rPr>
              <a:t> sinh 13-17 </a:t>
            </a:r>
            <a:r>
              <a:rPr lang="vi-VN" sz="1400" i="1" dirty="0" err="1">
                <a:latin typeface="Open Sans" panose="020B0606030504020204" pitchFamily="34" charset="0"/>
                <a:ea typeface="Open Sans" panose="020B0606030504020204" pitchFamily="34" charset="0"/>
                <a:cs typeface="Open Sans" panose="020B0606030504020204" pitchFamily="34" charset="0"/>
              </a:rPr>
              <a:t>tuổi</a:t>
            </a:r>
            <a:r>
              <a:rPr lang="vi-VN" sz="1400" i="1" dirty="0">
                <a:latin typeface="Open Sans" panose="020B0606030504020204" pitchFamily="34" charset="0"/>
                <a:ea typeface="Open Sans" panose="020B0606030504020204" pitchFamily="34" charset="0"/>
                <a:cs typeface="Open Sans" panose="020B0606030504020204" pitchFamily="34" charset="0"/>
              </a:rPr>
              <a:t> (</a:t>
            </a:r>
            <a:r>
              <a:rPr lang="vi-VN" sz="1400" i="1" dirty="0" err="1">
                <a:latin typeface="Open Sans" panose="020B0606030504020204" pitchFamily="34" charset="0"/>
                <a:ea typeface="Open Sans" panose="020B0606030504020204" pitchFamily="34" charset="0"/>
                <a:cs typeface="Open Sans" panose="020B0606030504020204" pitchFamily="34" charset="0"/>
              </a:rPr>
              <a:t>Điều</a:t>
            </a:r>
            <a:r>
              <a:rPr lang="vi-VN" sz="1400" i="1" dirty="0">
                <a:latin typeface="Open Sans" panose="020B0606030504020204" pitchFamily="34" charset="0"/>
                <a:ea typeface="Open Sans" panose="020B0606030504020204" pitchFamily="34" charset="0"/>
                <a:cs typeface="Open Sans" panose="020B0606030504020204" pitchFamily="34" charset="0"/>
              </a:rPr>
              <a:t> tra GSHS 2019)</a:t>
            </a:r>
          </a:p>
        </p:txBody>
      </p:sp>
      <p:grpSp>
        <p:nvGrpSpPr>
          <p:cNvPr id="125" name="Group 124">
            <a:extLst>
              <a:ext uri="{FF2B5EF4-FFF2-40B4-BE49-F238E27FC236}">
                <a16:creationId xmlns:a16="http://schemas.microsoft.com/office/drawing/2014/main" xmlns="" id="{58BD6B07-0315-77B0-1E0D-9D7BBAEFF469}"/>
              </a:ext>
            </a:extLst>
          </p:cNvPr>
          <p:cNvGrpSpPr/>
          <p:nvPr/>
        </p:nvGrpSpPr>
        <p:grpSpPr>
          <a:xfrm>
            <a:off x="6281927" y="1124713"/>
            <a:ext cx="5489525" cy="1821990"/>
            <a:chOff x="6281928" y="1124712"/>
            <a:chExt cx="4745736" cy="1924371"/>
          </a:xfrm>
        </p:grpSpPr>
        <p:sp>
          <p:nvSpPr>
            <p:cNvPr id="6" name="Rectangle: Rounded Corners 5">
              <a:extLst>
                <a:ext uri="{FF2B5EF4-FFF2-40B4-BE49-F238E27FC236}">
                  <a16:creationId xmlns:a16="http://schemas.microsoft.com/office/drawing/2014/main" xmlns="" id="{61711628-1D09-07F2-72E6-22CCE111DB5A}"/>
                </a:ext>
              </a:extLst>
            </p:cNvPr>
            <p:cNvSpPr/>
            <p:nvPr/>
          </p:nvSpPr>
          <p:spPr>
            <a:xfrm>
              <a:off x="6281928" y="1124712"/>
              <a:ext cx="4745736" cy="1924371"/>
            </a:xfrm>
            <a:prstGeom prst="roundRect">
              <a:avLst>
                <a:gd name="adj" fmla="val 4662"/>
              </a:avLst>
            </a:prstGeom>
            <a:solidFill>
              <a:srgbClr val="1C75BC"/>
            </a:solidFill>
            <a:ln w="17893" cap="flat">
              <a:noFill/>
              <a:prstDash val="solid"/>
              <a:miter/>
            </a:ln>
          </p:spPr>
          <p:txBody>
            <a:bodyPr rtlCol="0" anchor="ctr"/>
            <a:lstStyle/>
            <a:p>
              <a:r>
                <a:rPr lang="en-US" dirty="0"/>
                <a:t> </a:t>
              </a:r>
            </a:p>
          </p:txBody>
        </p:sp>
        <p:sp>
          <p:nvSpPr>
            <p:cNvPr id="124" name="TextBox 123">
              <a:extLst>
                <a:ext uri="{FF2B5EF4-FFF2-40B4-BE49-F238E27FC236}">
                  <a16:creationId xmlns:a16="http://schemas.microsoft.com/office/drawing/2014/main" xmlns="" id="{D6875C69-06B3-21C0-1C7E-3736A2675D41}"/>
                </a:ext>
              </a:extLst>
            </p:cNvPr>
            <p:cNvSpPr txBox="1"/>
            <p:nvPr/>
          </p:nvSpPr>
          <p:spPr>
            <a:xfrm>
              <a:off x="6404536" y="1255028"/>
              <a:ext cx="4462089" cy="1754326"/>
            </a:xfrm>
            <a:prstGeom prst="rect">
              <a:avLst/>
            </a:prstGeom>
            <a:noFill/>
          </p:spPr>
          <p:txBody>
            <a:bodyPr wrap="square" rtlCol="0">
              <a:spAutoFit/>
            </a:bodyPr>
            <a:lstStyle/>
            <a:p>
              <a:pPr algn="just"/>
              <a:r>
                <a:rPr lang="vi-VN" b="1" dirty="0" err="1">
                  <a:solidFill>
                    <a:schemeClr val="bg1"/>
                  </a:solidFill>
                </a:rPr>
                <a:t>Đáng</a:t>
              </a:r>
              <a:r>
                <a:rPr lang="vi-VN" b="1" dirty="0">
                  <a:solidFill>
                    <a:schemeClr val="bg1"/>
                  </a:solidFill>
                </a:rPr>
                <a:t> lưu ý: </a:t>
              </a:r>
              <a:r>
                <a:rPr lang="vi-VN" dirty="0">
                  <a:solidFill>
                    <a:schemeClr val="bg1"/>
                  </a:solidFill>
                </a:rPr>
                <a:t>TLĐT </a:t>
              </a:r>
              <a:r>
                <a:rPr lang="vi-VN" dirty="0" err="1">
                  <a:solidFill>
                    <a:schemeClr val="bg1"/>
                  </a:solidFill>
                </a:rPr>
                <a:t>dù</a:t>
              </a:r>
              <a:r>
                <a:rPr lang="vi-VN" dirty="0">
                  <a:solidFill>
                    <a:schemeClr val="bg1"/>
                  </a:solidFill>
                </a:rPr>
                <a:t> </a:t>
              </a:r>
              <a:r>
                <a:rPr lang="vi-VN" dirty="0" err="1">
                  <a:solidFill>
                    <a:schemeClr val="bg1"/>
                  </a:solidFill>
                </a:rPr>
                <a:t>mới</a:t>
              </a:r>
              <a:r>
                <a:rPr lang="vi-VN" dirty="0">
                  <a:solidFill>
                    <a:schemeClr val="bg1"/>
                  </a:solidFill>
                </a:rPr>
                <a:t> </a:t>
              </a:r>
              <a:r>
                <a:rPr lang="vi-VN" dirty="0" err="1">
                  <a:solidFill>
                    <a:schemeClr val="bg1"/>
                  </a:solidFill>
                </a:rPr>
                <a:t>xuất</a:t>
              </a:r>
              <a:r>
                <a:rPr lang="vi-VN" dirty="0">
                  <a:solidFill>
                    <a:schemeClr val="bg1"/>
                  </a:solidFill>
                </a:rPr>
                <a:t> </a:t>
              </a:r>
              <a:r>
                <a:rPr lang="vi-VN" dirty="0" err="1">
                  <a:solidFill>
                    <a:schemeClr val="bg1"/>
                  </a:solidFill>
                </a:rPr>
                <a:t>hiện</a:t>
              </a:r>
              <a:r>
                <a:rPr lang="vi-VN" dirty="0">
                  <a:solidFill>
                    <a:schemeClr val="bg1"/>
                  </a:solidFill>
                </a:rPr>
                <a:t> trên </a:t>
              </a:r>
              <a:r>
                <a:rPr lang="vi-VN" dirty="0" err="1">
                  <a:solidFill>
                    <a:schemeClr val="bg1"/>
                  </a:solidFill>
                </a:rPr>
                <a:t>thị</a:t>
              </a:r>
              <a:r>
                <a:rPr lang="vi-VN" dirty="0">
                  <a:solidFill>
                    <a:schemeClr val="bg1"/>
                  </a:solidFill>
                </a:rPr>
                <a:t> </a:t>
              </a:r>
              <a:r>
                <a:rPr lang="vi-VN" dirty="0" err="1">
                  <a:solidFill>
                    <a:schemeClr val="bg1"/>
                  </a:solidFill>
                </a:rPr>
                <a:t>trường</a:t>
              </a:r>
              <a:r>
                <a:rPr lang="vi-VN" dirty="0">
                  <a:solidFill>
                    <a:schemeClr val="bg1"/>
                  </a:solidFill>
                </a:rPr>
                <a:t> </a:t>
              </a:r>
              <a:r>
                <a:rPr lang="vi-VN" dirty="0" err="1">
                  <a:solidFill>
                    <a:schemeClr val="bg1"/>
                  </a:solidFill>
                </a:rPr>
                <a:t>và</a:t>
              </a:r>
              <a:r>
                <a:rPr lang="vi-VN" dirty="0">
                  <a:solidFill>
                    <a:schemeClr val="bg1"/>
                  </a:solidFill>
                </a:rPr>
                <a:t> chưa </a:t>
              </a:r>
              <a:r>
                <a:rPr lang="vi-VN" dirty="0" err="1">
                  <a:solidFill>
                    <a:schemeClr val="bg1"/>
                  </a:solidFill>
                </a:rPr>
                <a:t>được</a:t>
              </a:r>
              <a:r>
                <a:rPr lang="vi-VN" dirty="0">
                  <a:solidFill>
                    <a:schemeClr val="bg1"/>
                  </a:solidFill>
                </a:rPr>
                <a:t> </a:t>
              </a:r>
              <a:r>
                <a:rPr lang="vi-VN" dirty="0" err="1">
                  <a:solidFill>
                    <a:schemeClr val="bg1"/>
                  </a:solidFill>
                </a:rPr>
                <a:t>phép</a:t>
              </a:r>
              <a:r>
                <a:rPr lang="vi-VN" dirty="0">
                  <a:solidFill>
                    <a:schemeClr val="bg1"/>
                  </a:solidFill>
                </a:rPr>
                <a:t> lưu </a:t>
              </a:r>
              <a:r>
                <a:rPr lang="vi-VN" dirty="0" err="1">
                  <a:solidFill>
                    <a:schemeClr val="bg1"/>
                  </a:solidFill>
                </a:rPr>
                <a:t>hành</a:t>
              </a:r>
              <a:r>
                <a:rPr lang="vi-VN" dirty="0">
                  <a:solidFill>
                    <a:schemeClr val="bg1"/>
                  </a:solidFill>
                </a:rPr>
                <a:t> nhưng </a:t>
              </a:r>
              <a:r>
                <a:rPr lang="vi-VN" dirty="0" err="1">
                  <a:solidFill>
                    <a:schemeClr val="bg1"/>
                  </a:solidFill>
                </a:rPr>
                <a:t>tỷ</a:t>
              </a:r>
              <a:r>
                <a:rPr lang="vi-VN" dirty="0">
                  <a:solidFill>
                    <a:schemeClr val="bg1"/>
                  </a:solidFill>
                </a:rPr>
                <a:t> </a:t>
              </a:r>
              <a:r>
                <a:rPr lang="vi-VN" dirty="0" err="1">
                  <a:solidFill>
                    <a:schemeClr val="bg1"/>
                  </a:solidFill>
                </a:rPr>
                <a:t>lệ</a:t>
              </a:r>
              <a:r>
                <a:rPr lang="vi-VN" dirty="0">
                  <a:solidFill>
                    <a:schemeClr val="bg1"/>
                  </a:solidFill>
                </a:rPr>
                <a:t> </a:t>
              </a:r>
              <a:r>
                <a:rPr lang="vi-VN" dirty="0" err="1">
                  <a:solidFill>
                    <a:schemeClr val="bg1"/>
                  </a:solidFill>
                </a:rPr>
                <a:t>sử</a:t>
              </a:r>
              <a:r>
                <a:rPr lang="vi-VN" dirty="0">
                  <a:solidFill>
                    <a:schemeClr val="bg1"/>
                  </a:solidFill>
                </a:rPr>
                <a:t> </a:t>
              </a:r>
              <a:r>
                <a:rPr lang="vi-VN" dirty="0" err="1">
                  <a:solidFill>
                    <a:schemeClr val="bg1"/>
                  </a:solidFill>
                </a:rPr>
                <a:t>dụng</a:t>
              </a:r>
              <a:r>
                <a:rPr lang="vi-VN" dirty="0">
                  <a:solidFill>
                    <a:schemeClr val="bg1"/>
                  </a:solidFill>
                </a:rPr>
                <a:t> </a:t>
              </a:r>
              <a:r>
                <a:rPr lang="vi-VN" dirty="0" err="1">
                  <a:solidFill>
                    <a:schemeClr val="bg1"/>
                  </a:solidFill>
                </a:rPr>
                <a:t>đã</a:t>
              </a:r>
              <a:r>
                <a:rPr lang="vi-VN" dirty="0">
                  <a:solidFill>
                    <a:schemeClr val="bg1"/>
                  </a:solidFill>
                </a:rPr>
                <a:t> ở </a:t>
              </a:r>
              <a:r>
                <a:rPr lang="vi-VN" dirty="0" err="1">
                  <a:solidFill>
                    <a:schemeClr val="bg1"/>
                  </a:solidFill>
                </a:rPr>
                <a:t>mức</a:t>
              </a:r>
              <a:r>
                <a:rPr lang="vi-VN" dirty="0">
                  <a:solidFill>
                    <a:schemeClr val="bg1"/>
                  </a:solidFill>
                </a:rPr>
                <a:t> cao hơn </a:t>
              </a:r>
              <a:r>
                <a:rPr lang="vi-VN" dirty="0" err="1">
                  <a:solidFill>
                    <a:schemeClr val="bg1"/>
                  </a:solidFill>
                </a:rPr>
                <a:t>tỷ</a:t>
              </a:r>
              <a:r>
                <a:rPr lang="vi-VN" dirty="0">
                  <a:solidFill>
                    <a:schemeClr val="bg1"/>
                  </a:solidFill>
                </a:rPr>
                <a:t> </a:t>
              </a:r>
              <a:r>
                <a:rPr lang="vi-VN" dirty="0" err="1">
                  <a:solidFill>
                    <a:schemeClr val="bg1"/>
                  </a:solidFill>
                </a:rPr>
                <a:t>lệ</a:t>
              </a:r>
              <a:r>
                <a:rPr lang="vi-VN" dirty="0">
                  <a:solidFill>
                    <a:schemeClr val="bg1"/>
                  </a:solidFill>
                </a:rPr>
                <a:t> </a:t>
              </a:r>
              <a:r>
                <a:rPr lang="vi-VN" dirty="0" err="1">
                  <a:solidFill>
                    <a:schemeClr val="bg1"/>
                  </a:solidFill>
                </a:rPr>
                <a:t>sử</a:t>
              </a:r>
              <a:r>
                <a:rPr lang="vi-VN" dirty="0">
                  <a:solidFill>
                    <a:schemeClr val="bg1"/>
                  </a:solidFill>
                </a:rPr>
                <a:t> </a:t>
              </a:r>
              <a:r>
                <a:rPr lang="vi-VN" dirty="0" err="1">
                  <a:solidFill>
                    <a:schemeClr val="bg1"/>
                  </a:solidFill>
                </a:rPr>
                <a:t>dụng</a:t>
              </a:r>
              <a:r>
                <a:rPr lang="vi-VN" dirty="0">
                  <a:solidFill>
                    <a:schemeClr val="bg1"/>
                  </a:solidFill>
                </a:rPr>
                <a:t> </a:t>
              </a:r>
              <a:r>
                <a:rPr lang="vi-VN" dirty="0" err="1">
                  <a:solidFill>
                    <a:schemeClr val="bg1"/>
                  </a:solidFill>
                </a:rPr>
                <a:t>thuốc</a:t>
              </a:r>
              <a:r>
                <a:rPr lang="vi-VN" dirty="0">
                  <a:solidFill>
                    <a:schemeClr val="bg1"/>
                  </a:solidFill>
                </a:rPr>
                <a:t> </a:t>
              </a:r>
              <a:r>
                <a:rPr lang="vi-VN" dirty="0" err="1">
                  <a:solidFill>
                    <a:schemeClr val="bg1"/>
                  </a:solidFill>
                </a:rPr>
                <a:t>lá</a:t>
              </a:r>
              <a:r>
                <a:rPr lang="vi-VN" dirty="0">
                  <a:solidFill>
                    <a:schemeClr val="bg1"/>
                  </a:solidFill>
                </a:rPr>
                <a:t> </a:t>
              </a:r>
              <a:r>
                <a:rPr lang="vi-VN" dirty="0" err="1">
                  <a:solidFill>
                    <a:schemeClr val="bg1"/>
                  </a:solidFill>
                </a:rPr>
                <a:t>điếu</a:t>
              </a:r>
              <a:r>
                <a:rPr lang="vi-VN" dirty="0">
                  <a:solidFill>
                    <a:schemeClr val="bg1"/>
                  </a:solidFill>
                </a:rPr>
                <a:t> </a:t>
              </a:r>
              <a:r>
                <a:rPr lang="vi-VN" dirty="0" err="1">
                  <a:solidFill>
                    <a:schemeClr val="bg1"/>
                  </a:solidFill>
                </a:rPr>
                <a:t>truyền</a:t>
              </a:r>
              <a:r>
                <a:rPr lang="vi-VN" dirty="0">
                  <a:solidFill>
                    <a:schemeClr val="bg1"/>
                  </a:solidFill>
                </a:rPr>
                <a:t> </a:t>
              </a:r>
              <a:r>
                <a:rPr lang="vi-VN" dirty="0" err="1">
                  <a:solidFill>
                    <a:schemeClr val="bg1"/>
                  </a:solidFill>
                </a:rPr>
                <a:t>thống</a:t>
              </a:r>
              <a:r>
                <a:rPr lang="vi-VN" dirty="0">
                  <a:solidFill>
                    <a:schemeClr val="bg1"/>
                  </a:solidFill>
                </a:rPr>
                <a:t> ở </a:t>
              </a:r>
              <a:r>
                <a:rPr lang="vi-VN" dirty="0" err="1">
                  <a:solidFill>
                    <a:schemeClr val="bg1"/>
                  </a:solidFill>
                </a:rPr>
                <a:t>học</a:t>
              </a:r>
              <a:r>
                <a:rPr lang="vi-VN" dirty="0">
                  <a:solidFill>
                    <a:schemeClr val="bg1"/>
                  </a:solidFill>
                </a:rPr>
                <a:t> sinh </a:t>
              </a:r>
              <a:r>
                <a:rPr lang="vi-VN" dirty="0" err="1">
                  <a:solidFill>
                    <a:schemeClr val="bg1"/>
                  </a:solidFill>
                </a:rPr>
                <a:t>nữ</a:t>
              </a:r>
              <a:r>
                <a:rPr lang="vi-VN" dirty="0">
                  <a:solidFill>
                    <a:schemeClr val="bg1"/>
                  </a:solidFill>
                </a:rPr>
                <a:t>, </a:t>
              </a:r>
              <a:r>
                <a:rPr lang="vi-VN" dirty="0" err="1">
                  <a:solidFill>
                    <a:schemeClr val="bg1"/>
                  </a:solidFill>
                </a:rPr>
                <a:t>và</a:t>
              </a:r>
              <a:r>
                <a:rPr lang="vi-VN" dirty="0">
                  <a:solidFill>
                    <a:schemeClr val="bg1"/>
                  </a:solidFill>
                </a:rPr>
                <a:t> </a:t>
              </a:r>
              <a:r>
                <a:rPr lang="vi-VN" dirty="0" err="1">
                  <a:solidFill>
                    <a:schemeClr val="bg1"/>
                  </a:solidFill>
                </a:rPr>
                <a:t>gần</a:t>
              </a:r>
              <a:r>
                <a:rPr lang="vi-VN" dirty="0">
                  <a:solidFill>
                    <a:schemeClr val="bg1"/>
                  </a:solidFill>
                </a:rPr>
                <a:t> </a:t>
              </a:r>
              <a:r>
                <a:rPr lang="vi-VN" dirty="0" err="1">
                  <a:solidFill>
                    <a:schemeClr val="bg1"/>
                  </a:solidFill>
                </a:rPr>
                <a:t>bằng</a:t>
              </a:r>
              <a:r>
                <a:rPr lang="vi-VN" dirty="0">
                  <a:solidFill>
                    <a:schemeClr val="bg1"/>
                  </a:solidFill>
                </a:rPr>
                <a:t> </a:t>
              </a:r>
              <a:r>
                <a:rPr lang="vi-VN" dirty="0" err="1">
                  <a:solidFill>
                    <a:schemeClr val="bg1"/>
                  </a:solidFill>
                </a:rPr>
                <a:t>tỷ</a:t>
              </a:r>
              <a:r>
                <a:rPr lang="vi-VN" dirty="0">
                  <a:solidFill>
                    <a:schemeClr val="bg1"/>
                  </a:solidFill>
                </a:rPr>
                <a:t> </a:t>
              </a:r>
              <a:r>
                <a:rPr lang="vi-VN" dirty="0" err="1">
                  <a:solidFill>
                    <a:schemeClr val="bg1"/>
                  </a:solidFill>
                </a:rPr>
                <a:t>lệ</a:t>
              </a:r>
              <a:r>
                <a:rPr lang="vi-VN" dirty="0">
                  <a:solidFill>
                    <a:schemeClr val="bg1"/>
                  </a:solidFill>
                </a:rPr>
                <a:t> </a:t>
              </a:r>
              <a:r>
                <a:rPr lang="vi-VN" dirty="0" err="1">
                  <a:solidFill>
                    <a:schemeClr val="bg1"/>
                  </a:solidFill>
                </a:rPr>
                <a:t>sử</a:t>
              </a:r>
              <a:r>
                <a:rPr lang="vi-VN" dirty="0">
                  <a:solidFill>
                    <a:schemeClr val="bg1"/>
                  </a:solidFill>
                </a:rPr>
                <a:t> </a:t>
              </a:r>
              <a:r>
                <a:rPr lang="vi-VN" dirty="0" err="1">
                  <a:solidFill>
                    <a:schemeClr val="bg1"/>
                  </a:solidFill>
                </a:rPr>
                <a:t>dụng</a:t>
              </a:r>
              <a:r>
                <a:rPr lang="vi-VN" dirty="0">
                  <a:solidFill>
                    <a:schemeClr val="bg1"/>
                  </a:solidFill>
                </a:rPr>
                <a:t> </a:t>
              </a:r>
              <a:r>
                <a:rPr lang="vi-VN" dirty="0" err="1">
                  <a:solidFill>
                    <a:schemeClr val="bg1"/>
                  </a:solidFill>
                </a:rPr>
                <a:t>thuốc</a:t>
              </a:r>
              <a:r>
                <a:rPr lang="vi-VN" dirty="0">
                  <a:solidFill>
                    <a:schemeClr val="bg1"/>
                  </a:solidFill>
                </a:rPr>
                <a:t> </a:t>
              </a:r>
              <a:r>
                <a:rPr lang="vi-VN" dirty="0" err="1">
                  <a:solidFill>
                    <a:schemeClr val="bg1"/>
                  </a:solidFill>
                </a:rPr>
                <a:t>lá</a:t>
              </a:r>
              <a:r>
                <a:rPr lang="vi-VN" dirty="0">
                  <a:solidFill>
                    <a:schemeClr val="bg1"/>
                  </a:solidFill>
                </a:rPr>
                <a:t> </a:t>
              </a:r>
              <a:r>
                <a:rPr lang="vi-VN" dirty="0" err="1">
                  <a:solidFill>
                    <a:schemeClr val="bg1"/>
                  </a:solidFill>
                </a:rPr>
                <a:t>điếu</a:t>
              </a:r>
              <a:r>
                <a:rPr lang="vi-VN" dirty="0">
                  <a:solidFill>
                    <a:schemeClr val="bg1"/>
                  </a:solidFill>
                </a:rPr>
                <a:t>  ở </a:t>
              </a:r>
              <a:r>
                <a:rPr lang="vi-VN" dirty="0" err="1">
                  <a:solidFill>
                    <a:schemeClr val="bg1"/>
                  </a:solidFill>
                </a:rPr>
                <a:t>học</a:t>
              </a:r>
              <a:r>
                <a:rPr lang="vi-VN" dirty="0">
                  <a:solidFill>
                    <a:schemeClr val="bg1"/>
                  </a:solidFill>
                </a:rPr>
                <a:t> sinh nam.</a:t>
              </a:r>
            </a:p>
          </p:txBody>
        </p:sp>
      </p:grpSp>
    </p:spTree>
    <p:extLst>
      <p:ext uri="{BB962C8B-B14F-4D97-AF65-F5344CB8AC3E}">
        <p14:creationId xmlns:p14="http://schemas.microsoft.com/office/powerpoint/2010/main" val="153089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4" presetClass="entr" presetSubtype="10" fill="hold" nodeType="withEffect">
                                  <p:stCondLst>
                                    <p:cond delay="20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125"/>
                                        </p:tgtEl>
                                        <p:attrNameLst>
                                          <p:attrName>style.visibility</p:attrName>
                                        </p:attrNameLst>
                                      </p:cBhvr>
                                      <p:to>
                                        <p:strVal val="visible"/>
                                      </p:to>
                                    </p:set>
                                    <p:anim calcmode="lin" valueType="num">
                                      <p:cBhvr>
                                        <p:cTn id="21" dur="500" fill="hold"/>
                                        <p:tgtEl>
                                          <p:spTgt spid="125"/>
                                        </p:tgtEl>
                                        <p:attrNameLst>
                                          <p:attrName>ppt_w</p:attrName>
                                        </p:attrNameLst>
                                      </p:cBhvr>
                                      <p:tavLst>
                                        <p:tav tm="0">
                                          <p:val>
                                            <p:fltVal val="0"/>
                                          </p:val>
                                        </p:tav>
                                        <p:tav tm="100000">
                                          <p:val>
                                            <p:strVal val="#ppt_w"/>
                                          </p:val>
                                        </p:tav>
                                      </p:tavLst>
                                    </p:anim>
                                    <p:anim calcmode="lin" valueType="num">
                                      <p:cBhvr>
                                        <p:cTn id="22" dur="500" fill="hold"/>
                                        <p:tgtEl>
                                          <p:spTgt spid="125"/>
                                        </p:tgtEl>
                                        <p:attrNameLst>
                                          <p:attrName>ppt_h</p:attrName>
                                        </p:attrNameLst>
                                      </p:cBhvr>
                                      <p:tavLst>
                                        <p:tav tm="0">
                                          <p:val>
                                            <p:fltVal val="0"/>
                                          </p:val>
                                        </p:tav>
                                        <p:tav tm="100000">
                                          <p:val>
                                            <p:strVal val="#ppt_h"/>
                                          </p:val>
                                        </p:tav>
                                      </p:tavLst>
                                    </p:anim>
                                    <p:animEffect transition="in" filter="fade">
                                      <p:cBhvr>
                                        <p:cTn id="23" dur="500"/>
                                        <p:tgtEl>
                                          <p:spTgt spid="12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par>
                          <p:cTn id="29" fill="hold">
                            <p:stCondLst>
                              <p:cond delay="500"/>
                            </p:stCondLst>
                            <p:childTnLst>
                              <p:par>
                                <p:cTn id="30" presetID="22" presetClass="entr" presetSubtype="4"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xmlns="" id="{DAD3C143-45A9-744C-9270-D4FE0E5C937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0" y="0"/>
            <a:ext cx="12192000" cy="6858000"/>
          </a:xfrm>
          <a:prstGeom prst="rect">
            <a:avLst/>
          </a:prstGeom>
        </p:spPr>
      </p:pic>
      <p:pic>
        <p:nvPicPr>
          <p:cNvPr id="12" name="Graphic 11">
            <a:extLst>
              <a:ext uri="{FF2B5EF4-FFF2-40B4-BE49-F238E27FC236}">
                <a16:creationId xmlns:a16="http://schemas.microsoft.com/office/drawing/2014/main" xmlns="" id="{7ABD3FEC-C18C-7F0D-F42B-C703FF39D21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 y="2362200"/>
            <a:ext cx="12191994" cy="2133599"/>
          </a:xfrm>
          <a:prstGeom prst="rect">
            <a:avLst/>
          </a:prstGeom>
        </p:spPr>
      </p:pic>
    </p:spTree>
    <p:extLst>
      <p:ext uri="{BB962C8B-B14F-4D97-AF65-F5344CB8AC3E}">
        <p14:creationId xmlns:p14="http://schemas.microsoft.com/office/powerpoint/2010/main" val="327442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30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E01E1F3A-BE9A-3F15-A671-ECF4497213E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V="1">
            <a:off x="1" y="702455"/>
            <a:ext cx="12192000" cy="169334"/>
          </a:xfrm>
          <a:prstGeom prst="rect">
            <a:avLst/>
          </a:prstGeom>
        </p:spPr>
      </p:pic>
      <p:pic>
        <p:nvPicPr>
          <p:cNvPr id="5" name="Graphic 4">
            <a:extLst>
              <a:ext uri="{FF2B5EF4-FFF2-40B4-BE49-F238E27FC236}">
                <a16:creationId xmlns:a16="http://schemas.microsoft.com/office/drawing/2014/main" xmlns="" id="{9125D615-A106-6413-5A6E-C36D64E60BB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059743" y="458030"/>
            <a:ext cx="8072513" cy="827517"/>
          </a:xfrm>
          <a:prstGeom prst="rect">
            <a:avLst/>
          </a:prstGeom>
        </p:spPr>
      </p:pic>
      <p:pic>
        <p:nvPicPr>
          <p:cNvPr id="27" name="Graphic 26">
            <a:extLst>
              <a:ext uri="{FF2B5EF4-FFF2-40B4-BE49-F238E27FC236}">
                <a16:creationId xmlns:a16="http://schemas.microsoft.com/office/drawing/2014/main" xmlns="" id="{40CC62FC-50FC-4DF8-A190-F83F09D5FED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 y="5976465"/>
            <a:ext cx="12203459" cy="727807"/>
          </a:xfrm>
          <a:prstGeom prst="rect">
            <a:avLst/>
          </a:prstGeom>
        </p:spPr>
      </p:pic>
      <p:grpSp>
        <p:nvGrpSpPr>
          <p:cNvPr id="76" name="Group 75">
            <a:extLst>
              <a:ext uri="{FF2B5EF4-FFF2-40B4-BE49-F238E27FC236}">
                <a16:creationId xmlns:a16="http://schemas.microsoft.com/office/drawing/2014/main" xmlns="" id="{BF3863CF-41F2-4E75-2983-5F093994729E}"/>
              </a:ext>
            </a:extLst>
          </p:cNvPr>
          <p:cNvGrpSpPr/>
          <p:nvPr/>
        </p:nvGrpSpPr>
        <p:grpSpPr>
          <a:xfrm>
            <a:off x="924953" y="1881038"/>
            <a:ext cx="10341442" cy="751959"/>
            <a:chOff x="924953" y="1881038"/>
            <a:chExt cx="10341442" cy="751959"/>
          </a:xfrm>
        </p:grpSpPr>
        <p:sp>
          <p:nvSpPr>
            <p:cNvPr id="14" name="Rectangle: Rounded Corners 13">
              <a:extLst>
                <a:ext uri="{FF2B5EF4-FFF2-40B4-BE49-F238E27FC236}">
                  <a16:creationId xmlns:a16="http://schemas.microsoft.com/office/drawing/2014/main" xmlns="" id="{A630F2C4-C2EE-A520-E090-C1887F8CDFDD}"/>
                </a:ext>
              </a:extLst>
            </p:cNvPr>
            <p:cNvSpPr/>
            <p:nvPr/>
          </p:nvSpPr>
          <p:spPr>
            <a:xfrm>
              <a:off x="924953" y="1881038"/>
              <a:ext cx="10341442" cy="751959"/>
            </a:xfrm>
            <a:prstGeom prst="roundRect">
              <a:avLst>
                <a:gd name="adj" fmla="val 14235"/>
              </a:avLst>
            </a:prstGeom>
            <a:solidFill>
              <a:srgbClr val="1C75BC"/>
            </a:solidFill>
            <a:ln w="1627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xmlns="" id="{743A1E9C-76DC-EE92-E6BC-168202C3C0F3}"/>
                </a:ext>
              </a:extLst>
            </p:cNvPr>
            <p:cNvSpPr/>
            <p:nvPr/>
          </p:nvSpPr>
          <p:spPr>
            <a:xfrm>
              <a:off x="1554436" y="2185600"/>
              <a:ext cx="195441" cy="195441"/>
            </a:xfrm>
            <a:custGeom>
              <a:avLst/>
              <a:gdLst>
                <a:gd name="connsiteX0" fmla="*/ 97678 w 195441"/>
                <a:gd name="connsiteY0" fmla="*/ 195326 h 195441"/>
                <a:gd name="connsiteX1" fmla="*/ -43 w 195441"/>
                <a:gd name="connsiteY1" fmla="*/ 97605 h 195441"/>
                <a:gd name="connsiteX2" fmla="*/ 97678 w 195441"/>
                <a:gd name="connsiteY2" fmla="*/ -116 h 195441"/>
                <a:gd name="connsiteX3" fmla="*/ 195399 w 195441"/>
                <a:gd name="connsiteY3" fmla="*/ 97605 h 195441"/>
                <a:gd name="connsiteX4" fmla="*/ 97678 w 195441"/>
                <a:gd name="connsiteY4" fmla="*/ 195326 h 195441"/>
                <a:gd name="connsiteX5" fmla="*/ 97678 w 195441"/>
                <a:gd name="connsiteY5" fmla="*/ 15357 h 195441"/>
                <a:gd name="connsiteX6" fmla="*/ 16244 w 195441"/>
                <a:gd name="connsiteY6" fmla="*/ 96791 h 195441"/>
                <a:gd name="connsiteX7" fmla="*/ 97678 w 195441"/>
                <a:gd name="connsiteY7" fmla="*/ 178224 h 195441"/>
                <a:gd name="connsiteX8" fmla="*/ 179112 w 195441"/>
                <a:gd name="connsiteY8" fmla="*/ 96791 h 195441"/>
                <a:gd name="connsiteX9" fmla="*/ 97678 w 195441"/>
                <a:gd name="connsiteY9" fmla="*/ 15357 h 19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441" h="195441">
                  <a:moveTo>
                    <a:pt x="97678" y="195326"/>
                  </a:moveTo>
                  <a:cubicBezTo>
                    <a:pt x="43709" y="195326"/>
                    <a:pt x="-43" y="151579"/>
                    <a:pt x="-43" y="97605"/>
                  </a:cubicBezTo>
                  <a:cubicBezTo>
                    <a:pt x="-43" y="43631"/>
                    <a:pt x="43709" y="-116"/>
                    <a:pt x="97678" y="-116"/>
                  </a:cubicBezTo>
                  <a:cubicBezTo>
                    <a:pt x="151648" y="-116"/>
                    <a:pt x="195399" y="43631"/>
                    <a:pt x="195399" y="97605"/>
                  </a:cubicBezTo>
                  <a:cubicBezTo>
                    <a:pt x="195399" y="151579"/>
                    <a:pt x="151648" y="195326"/>
                    <a:pt x="97678" y="195326"/>
                  </a:cubicBezTo>
                  <a:close/>
                  <a:moveTo>
                    <a:pt x="97678" y="15357"/>
                  </a:moveTo>
                  <a:cubicBezTo>
                    <a:pt x="52704" y="15357"/>
                    <a:pt x="16244" y="51823"/>
                    <a:pt x="16244" y="96791"/>
                  </a:cubicBezTo>
                  <a:cubicBezTo>
                    <a:pt x="16244" y="141758"/>
                    <a:pt x="52704" y="178224"/>
                    <a:pt x="97678" y="178224"/>
                  </a:cubicBezTo>
                  <a:cubicBezTo>
                    <a:pt x="142652" y="178224"/>
                    <a:pt x="179112" y="141758"/>
                    <a:pt x="179112" y="96791"/>
                  </a:cubicBezTo>
                  <a:cubicBezTo>
                    <a:pt x="179112" y="51823"/>
                    <a:pt x="142652" y="15357"/>
                    <a:pt x="97678" y="15357"/>
                  </a:cubicBezTo>
                  <a:close/>
                </a:path>
              </a:pathLst>
            </a:custGeom>
            <a:solidFill>
              <a:srgbClr val="FFFFFF"/>
            </a:solidFill>
            <a:ln w="1627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xmlns="" id="{2E30348A-2C3B-DCB1-8129-CC122E5E15C0}"/>
                </a:ext>
              </a:extLst>
            </p:cNvPr>
            <p:cNvSpPr/>
            <p:nvPr/>
          </p:nvSpPr>
          <p:spPr>
            <a:xfrm>
              <a:off x="1588475" y="2219151"/>
              <a:ext cx="127362" cy="127362"/>
            </a:xfrm>
            <a:custGeom>
              <a:avLst/>
              <a:gdLst>
                <a:gd name="connsiteX0" fmla="*/ 127363 w 127362"/>
                <a:gd name="connsiteY0" fmla="*/ 63681 h 127362"/>
                <a:gd name="connsiteX1" fmla="*/ 63681 w 127362"/>
                <a:gd name="connsiteY1" fmla="*/ 127362 h 127362"/>
                <a:gd name="connsiteX2" fmla="*/ 0 w 127362"/>
                <a:gd name="connsiteY2" fmla="*/ 63681 h 127362"/>
                <a:gd name="connsiteX3" fmla="*/ 63681 w 127362"/>
                <a:gd name="connsiteY3" fmla="*/ 0 h 127362"/>
                <a:gd name="connsiteX4" fmla="*/ 127363 w 127362"/>
                <a:gd name="connsiteY4" fmla="*/ 63681 h 12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62" h="127362">
                  <a:moveTo>
                    <a:pt x="127363" y="63681"/>
                  </a:moveTo>
                  <a:cubicBezTo>
                    <a:pt x="127363" y="98851"/>
                    <a:pt x="98851" y="127362"/>
                    <a:pt x="63681" y="127362"/>
                  </a:cubicBezTo>
                  <a:cubicBezTo>
                    <a:pt x="28511" y="127362"/>
                    <a:pt x="0" y="98851"/>
                    <a:pt x="0" y="63681"/>
                  </a:cubicBezTo>
                  <a:cubicBezTo>
                    <a:pt x="0" y="28511"/>
                    <a:pt x="28511" y="0"/>
                    <a:pt x="63681" y="0"/>
                  </a:cubicBezTo>
                  <a:cubicBezTo>
                    <a:pt x="98851" y="0"/>
                    <a:pt x="127363" y="28511"/>
                    <a:pt x="127363" y="63681"/>
                  </a:cubicBezTo>
                  <a:close/>
                </a:path>
              </a:pathLst>
            </a:custGeom>
            <a:solidFill>
              <a:srgbClr val="FFFFFF"/>
            </a:solidFill>
            <a:ln w="16275" cap="flat">
              <a:noFill/>
              <a:prstDash val="solid"/>
              <a:miter/>
            </a:ln>
          </p:spPr>
          <p:txBody>
            <a:bodyPr rtlCol="0" anchor="ctr"/>
            <a:lstStyle/>
            <a:p>
              <a:endParaRPr lang="en-GB"/>
            </a:p>
          </p:txBody>
        </p:sp>
        <p:sp>
          <p:nvSpPr>
            <p:cNvPr id="2" name="TextBox 1">
              <a:extLst>
                <a:ext uri="{FF2B5EF4-FFF2-40B4-BE49-F238E27FC236}">
                  <a16:creationId xmlns:a16="http://schemas.microsoft.com/office/drawing/2014/main" xmlns="" id="{54A2968B-823E-2A4A-1770-CA91AD4969ED}"/>
                </a:ext>
              </a:extLst>
            </p:cNvPr>
            <p:cNvSpPr txBox="1"/>
            <p:nvPr/>
          </p:nvSpPr>
          <p:spPr>
            <a:xfrm>
              <a:off x="1749877" y="2084832"/>
              <a:ext cx="9049187" cy="400110"/>
            </a:xfrm>
            <a:prstGeom prst="rect">
              <a:avLst/>
            </a:prstGeom>
            <a:noFill/>
          </p:spPr>
          <p:txBody>
            <a:bodyPr wrap="square" rtlCol="0">
              <a:spAutoFit/>
            </a:bodyPr>
            <a:lstStyle/>
            <a:p>
              <a:r>
                <a:rPr lang="vi-VN" sz="2000" b="1" dirty="0" err="1">
                  <a:solidFill>
                    <a:schemeClr val="bg1"/>
                  </a:solidFill>
                </a:rPr>
                <a:t>Hiểu</a:t>
              </a:r>
              <a:r>
                <a:rPr lang="vi-VN" sz="2000" b="1" dirty="0">
                  <a:solidFill>
                    <a:schemeClr val="bg1"/>
                  </a:solidFill>
                </a:rPr>
                <a:t> chưa </a:t>
              </a:r>
              <a:r>
                <a:rPr lang="vi-VN" sz="2000" b="1" dirty="0" err="1">
                  <a:solidFill>
                    <a:schemeClr val="bg1"/>
                  </a:solidFill>
                </a:rPr>
                <a:t>đúng</a:t>
              </a:r>
              <a:r>
                <a:rPr lang="vi-VN" sz="2000" b="1" dirty="0">
                  <a:solidFill>
                    <a:schemeClr val="bg1"/>
                  </a:solidFill>
                </a:rPr>
                <a:t> </a:t>
              </a:r>
              <a:r>
                <a:rPr lang="vi-VN" sz="2000" b="1" dirty="0" err="1">
                  <a:solidFill>
                    <a:schemeClr val="bg1"/>
                  </a:solidFill>
                </a:rPr>
                <a:t>về</a:t>
              </a:r>
              <a:r>
                <a:rPr lang="vi-VN" sz="2000" b="1" dirty="0">
                  <a:solidFill>
                    <a:schemeClr val="bg1"/>
                  </a:solidFill>
                </a:rPr>
                <a:t> </a:t>
              </a:r>
              <a:r>
                <a:rPr lang="vi-VN" sz="2000" b="1" dirty="0" err="1">
                  <a:solidFill>
                    <a:schemeClr val="bg1"/>
                  </a:solidFill>
                </a:rPr>
                <a:t>tác</a:t>
              </a:r>
              <a:r>
                <a:rPr lang="vi-VN" sz="2000" b="1" dirty="0">
                  <a:solidFill>
                    <a:schemeClr val="bg1"/>
                  </a:solidFill>
                </a:rPr>
                <a:t> </a:t>
              </a:r>
              <a:r>
                <a:rPr lang="vi-VN" sz="2000" b="1" dirty="0" err="1">
                  <a:solidFill>
                    <a:schemeClr val="bg1"/>
                  </a:solidFill>
                </a:rPr>
                <a:t>hại</a:t>
              </a:r>
              <a:r>
                <a:rPr lang="vi-VN" sz="2000" b="1" dirty="0">
                  <a:solidFill>
                    <a:schemeClr val="bg1"/>
                  </a:solidFill>
                </a:rPr>
                <a:t> </a:t>
              </a:r>
              <a:r>
                <a:rPr lang="vi-VN" sz="2000" b="1" dirty="0" err="1">
                  <a:solidFill>
                    <a:schemeClr val="bg1"/>
                  </a:solidFill>
                </a:rPr>
                <a:t>của</a:t>
              </a:r>
              <a:r>
                <a:rPr lang="vi-VN" sz="2000" b="1" dirty="0">
                  <a:solidFill>
                    <a:schemeClr val="bg1"/>
                  </a:solidFill>
                </a:rPr>
                <a:t> </a:t>
              </a:r>
              <a:r>
                <a:rPr lang="vi-VN" sz="2000" b="1" dirty="0" err="1">
                  <a:solidFill>
                    <a:schemeClr val="bg1"/>
                  </a:solidFill>
                </a:rPr>
                <a:t>thuốc</a:t>
              </a:r>
              <a:r>
                <a:rPr lang="vi-VN" sz="2000" b="1" dirty="0">
                  <a:solidFill>
                    <a:schemeClr val="bg1"/>
                  </a:solidFill>
                </a:rPr>
                <a:t> </a:t>
              </a:r>
              <a:r>
                <a:rPr lang="vi-VN" sz="2000" b="1" dirty="0" err="1">
                  <a:solidFill>
                    <a:schemeClr val="bg1"/>
                  </a:solidFill>
                </a:rPr>
                <a:t>lá</a:t>
              </a:r>
              <a:r>
                <a:rPr lang="vi-VN" sz="2000" b="1" dirty="0">
                  <a:solidFill>
                    <a:schemeClr val="bg1"/>
                  </a:solidFill>
                </a:rPr>
                <a:t> </a:t>
              </a:r>
              <a:r>
                <a:rPr lang="vi-VN" sz="2000" b="1" dirty="0" err="1">
                  <a:solidFill>
                    <a:schemeClr val="bg1"/>
                  </a:solidFill>
                </a:rPr>
                <a:t>điện</a:t>
              </a:r>
              <a:r>
                <a:rPr lang="vi-VN" sz="2000" b="1" dirty="0">
                  <a:solidFill>
                    <a:schemeClr val="bg1"/>
                  </a:solidFill>
                </a:rPr>
                <a:t> </a:t>
              </a:r>
              <a:r>
                <a:rPr lang="vi-VN" sz="2000" b="1" dirty="0" err="1">
                  <a:solidFill>
                    <a:schemeClr val="bg1"/>
                  </a:solidFill>
                </a:rPr>
                <a:t>tử</a:t>
              </a:r>
              <a:r>
                <a:rPr lang="vi-VN" sz="2000" b="1" dirty="0">
                  <a:solidFill>
                    <a:schemeClr val="bg1"/>
                  </a:solidFill>
                </a:rPr>
                <a:t> </a:t>
              </a:r>
              <a:r>
                <a:rPr lang="vi-VN" sz="2000" b="1" dirty="0" err="1">
                  <a:solidFill>
                    <a:schemeClr val="bg1"/>
                  </a:solidFill>
                </a:rPr>
                <a:t>và</a:t>
              </a:r>
              <a:r>
                <a:rPr lang="vi-VN" sz="2000" b="1" dirty="0">
                  <a:solidFill>
                    <a:schemeClr val="bg1"/>
                  </a:solidFill>
                </a:rPr>
                <a:t> </a:t>
              </a:r>
              <a:r>
                <a:rPr lang="vi-VN" sz="2000" b="1" dirty="0" err="1">
                  <a:solidFill>
                    <a:schemeClr val="bg1"/>
                  </a:solidFill>
                </a:rPr>
                <a:t>thuốc</a:t>
              </a:r>
              <a:r>
                <a:rPr lang="vi-VN" sz="2000" b="1" dirty="0">
                  <a:solidFill>
                    <a:schemeClr val="bg1"/>
                  </a:solidFill>
                </a:rPr>
                <a:t> </a:t>
              </a:r>
              <a:r>
                <a:rPr lang="vi-VN" sz="2000" b="1" dirty="0" err="1">
                  <a:solidFill>
                    <a:schemeClr val="bg1"/>
                  </a:solidFill>
                </a:rPr>
                <a:t>lá</a:t>
              </a:r>
              <a:r>
                <a:rPr lang="vi-VN" sz="2000" b="1" dirty="0">
                  <a:solidFill>
                    <a:schemeClr val="bg1"/>
                  </a:solidFill>
                </a:rPr>
                <a:t> nung </a:t>
              </a:r>
              <a:r>
                <a:rPr lang="vi-VN" sz="2000" b="1" dirty="0" err="1">
                  <a:solidFill>
                    <a:schemeClr val="bg1"/>
                  </a:solidFill>
                </a:rPr>
                <a:t>nóng</a:t>
              </a:r>
              <a:endParaRPr lang="vi-VN" sz="2000" b="1" dirty="0">
                <a:solidFill>
                  <a:schemeClr val="bg1"/>
                </a:solidFill>
              </a:endParaRPr>
            </a:p>
          </p:txBody>
        </p:sp>
      </p:grpSp>
      <p:grpSp>
        <p:nvGrpSpPr>
          <p:cNvPr id="78" name="Group 77">
            <a:extLst>
              <a:ext uri="{FF2B5EF4-FFF2-40B4-BE49-F238E27FC236}">
                <a16:creationId xmlns:a16="http://schemas.microsoft.com/office/drawing/2014/main" xmlns="" id="{A5B60421-26CF-E167-80D6-B45552723D76}"/>
              </a:ext>
            </a:extLst>
          </p:cNvPr>
          <p:cNvGrpSpPr/>
          <p:nvPr/>
        </p:nvGrpSpPr>
        <p:grpSpPr>
          <a:xfrm>
            <a:off x="924953" y="4676574"/>
            <a:ext cx="10341442" cy="751959"/>
            <a:chOff x="924953" y="4676574"/>
            <a:chExt cx="10341442" cy="751959"/>
          </a:xfrm>
        </p:grpSpPr>
        <p:sp>
          <p:nvSpPr>
            <p:cNvPr id="6" name="Rectangle: Rounded Corners 5">
              <a:extLst>
                <a:ext uri="{FF2B5EF4-FFF2-40B4-BE49-F238E27FC236}">
                  <a16:creationId xmlns:a16="http://schemas.microsoft.com/office/drawing/2014/main" xmlns="" id="{12B40C79-9FC2-0C3F-991C-2B8E961A6AED}"/>
                </a:ext>
              </a:extLst>
            </p:cNvPr>
            <p:cNvSpPr/>
            <p:nvPr/>
          </p:nvSpPr>
          <p:spPr>
            <a:xfrm>
              <a:off x="924953" y="4676574"/>
              <a:ext cx="10341442" cy="751959"/>
            </a:xfrm>
            <a:prstGeom prst="roundRect">
              <a:avLst>
                <a:gd name="adj" fmla="val 12806"/>
              </a:avLst>
            </a:prstGeom>
            <a:solidFill>
              <a:srgbClr val="1C75BC"/>
            </a:solidFill>
            <a:ln w="1627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xmlns="" id="{0D63B7A2-CBD1-1265-16AE-DEC600415E82}"/>
                </a:ext>
              </a:extLst>
            </p:cNvPr>
            <p:cNvSpPr/>
            <p:nvPr/>
          </p:nvSpPr>
          <p:spPr>
            <a:xfrm>
              <a:off x="1554436" y="4919905"/>
              <a:ext cx="195441" cy="195441"/>
            </a:xfrm>
            <a:custGeom>
              <a:avLst/>
              <a:gdLst>
                <a:gd name="connsiteX0" fmla="*/ 97678 w 195441"/>
                <a:gd name="connsiteY0" fmla="*/ 195326 h 195441"/>
                <a:gd name="connsiteX1" fmla="*/ -43 w 195441"/>
                <a:gd name="connsiteY1" fmla="*/ 97605 h 195441"/>
                <a:gd name="connsiteX2" fmla="*/ 97678 w 195441"/>
                <a:gd name="connsiteY2" fmla="*/ -116 h 195441"/>
                <a:gd name="connsiteX3" fmla="*/ 195399 w 195441"/>
                <a:gd name="connsiteY3" fmla="*/ 97605 h 195441"/>
                <a:gd name="connsiteX4" fmla="*/ 97678 w 195441"/>
                <a:gd name="connsiteY4" fmla="*/ 195326 h 195441"/>
                <a:gd name="connsiteX5" fmla="*/ 97678 w 195441"/>
                <a:gd name="connsiteY5" fmla="*/ 15357 h 195441"/>
                <a:gd name="connsiteX6" fmla="*/ 16244 w 195441"/>
                <a:gd name="connsiteY6" fmla="*/ 96791 h 195441"/>
                <a:gd name="connsiteX7" fmla="*/ 97678 w 195441"/>
                <a:gd name="connsiteY7" fmla="*/ 178224 h 195441"/>
                <a:gd name="connsiteX8" fmla="*/ 179112 w 195441"/>
                <a:gd name="connsiteY8" fmla="*/ 96791 h 195441"/>
                <a:gd name="connsiteX9" fmla="*/ 97678 w 195441"/>
                <a:gd name="connsiteY9" fmla="*/ 15357 h 19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441" h="195441">
                  <a:moveTo>
                    <a:pt x="97678" y="195326"/>
                  </a:moveTo>
                  <a:cubicBezTo>
                    <a:pt x="43709" y="195326"/>
                    <a:pt x="-43" y="151579"/>
                    <a:pt x="-43" y="97605"/>
                  </a:cubicBezTo>
                  <a:cubicBezTo>
                    <a:pt x="-43" y="43631"/>
                    <a:pt x="43709" y="-116"/>
                    <a:pt x="97678" y="-116"/>
                  </a:cubicBezTo>
                  <a:cubicBezTo>
                    <a:pt x="151648" y="-116"/>
                    <a:pt x="195399" y="43631"/>
                    <a:pt x="195399" y="97605"/>
                  </a:cubicBezTo>
                  <a:cubicBezTo>
                    <a:pt x="195399" y="151579"/>
                    <a:pt x="151648" y="195326"/>
                    <a:pt x="97678" y="195326"/>
                  </a:cubicBezTo>
                  <a:close/>
                  <a:moveTo>
                    <a:pt x="97678" y="15357"/>
                  </a:moveTo>
                  <a:cubicBezTo>
                    <a:pt x="52704" y="15357"/>
                    <a:pt x="16244" y="51823"/>
                    <a:pt x="16244" y="96791"/>
                  </a:cubicBezTo>
                  <a:cubicBezTo>
                    <a:pt x="16244" y="141758"/>
                    <a:pt x="52704" y="178224"/>
                    <a:pt x="97678" y="178224"/>
                  </a:cubicBezTo>
                  <a:cubicBezTo>
                    <a:pt x="142652" y="178224"/>
                    <a:pt x="179112" y="141758"/>
                    <a:pt x="179112" y="96791"/>
                  </a:cubicBezTo>
                  <a:cubicBezTo>
                    <a:pt x="179112" y="51823"/>
                    <a:pt x="142652" y="15357"/>
                    <a:pt x="97678" y="15357"/>
                  </a:cubicBezTo>
                  <a:close/>
                </a:path>
              </a:pathLst>
            </a:custGeom>
            <a:solidFill>
              <a:srgbClr val="FFFFFF"/>
            </a:solidFill>
            <a:ln w="1627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xmlns="" id="{EC427A04-C9B2-64BE-9566-5C97FA83D8C9}"/>
                </a:ext>
              </a:extLst>
            </p:cNvPr>
            <p:cNvSpPr/>
            <p:nvPr/>
          </p:nvSpPr>
          <p:spPr>
            <a:xfrm>
              <a:off x="1588475" y="4953456"/>
              <a:ext cx="127362" cy="127362"/>
            </a:xfrm>
            <a:custGeom>
              <a:avLst/>
              <a:gdLst>
                <a:gd name="connsiteX0" fmla="*/ 127363 w 127362"/>
                <a:gd name="connsiteY0" fmla="*/ 63681 h 127362"/>
                <a:gd name="connsiteX1" fmla="*/ 63681 w 127362"/>
                <a:gd name="connsiteY1" fmla="*/ 127362 h 127362"/>
                <a:gd name="connsiteX2" fmla="*/ 0 w 127362"/>
                <a:gd name="connsiteY2" fmla="*/ 63681 h 127362"/>
                <a:gd name="connsiteX3" fmla="*/ 63681 w 127362"/>
                <a:gd name="connsiteY3" fmla="*/ 0 h 127362"/>
                <a:gd name="connsiteX4" fmla="*/ 127363 w 127362"/>
                <a:gd name="connsiteY4" fmla="*/ 63681 h 12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62" h="127362">
                  <a:moveTo>
                    <a:pt x="127363" y="63681"/>
                  </a:moveTo>
                  <a:cubicBezTo>
                    <a:pt x="127363" y="98851"/>
                    <a:pt x="98851" y="127362"/>
                    <a:pt x="63681" y="127362"/>
                  </a:cubicBezTo>
                  <a:cubicBezTo>
                    <a:pt x="28511" y="127362"/>
                    <a:pt x="0" y="98851"/>
                    <a:pt x="0" y="63681"/>
                  </a:cubicBezTo>
                  <a:cubicBezTo>
                    <a:pt x="0" y="28511"/>
                    <a:pt x="28511" y="0"/>
                    <a:pt x="63681" y="0"/>
                  </a:cubicBezTo>
                  <a:cubicBezTo>
                    <a:pt x="98851" y="0"/>
                    <a:pt x="127363" y="28511"/>
                    <a:pt x="127363" y="63681"/>
                  </a:cubicBezTo>
                  <a:close/>
                </a:path>
              </a:pathLst>
            </a:custGeom>
            <a:solidFill>
              <a:srgbClr val="FFFFFF"/>
            </a:solidFill>
            <a:ln w="16275" cap="flat">
              <a:noFill/>
              <a:prstDash val="solid"/>
              <a:miter/>
            </a:ln>
          </p:spPr>
          <p:txBody>
            <a:bodyPr rtlCol="0" anchor="ctr"/>
            <a:lstStyle/>
            <a:p>
              <a:endParaRPr lang="en-GB"/>
            </a:p>
          </p:txBody>
        </p:sp>
        <p:sp>
          <p:nvSpPr>
            <p:cNvPr id="33" name="TextBox 32">
              <a:extLst>
                <a:ext uri="{FF2B5EF4-FFF2-40B4-BE49-F238E27FC236}">
                  <a16:creationId xmlns:a16="http://schemas.microsoft.com/office/drawing/2014/main" xmlns="" id="{1E581B0B-8482-6443-EF46-2F4734417C83}"/>
                </a:ext>
              </a:extLst>
            </p:cNvPr>
            <p:cNvSpPr txBox="1"/>
            <p:nvPr/>
          </p:nvSpPr>
          <p:spPr>
            <a:xfrm>
              <a:off x="1865701" y="4817082"/>
              <a:ext cx="9049187" cy="400110"/>
            </a:xfrm>
            <a:prstGeom prst="rect">
              <a:avLst/>
            </a:prstGeom>
            <a:noFill/>
          </p:spPr>
          <p:txBody>
            <a:bodyPr wrap="square" rtlCol="0">
              <a:spAutoFit/>
            </a:bodyPr>
            <a:lstStyle/>
            <a:p>
              <a:r>
                <a:rPr lang="vi-VN" sz="2000" b="1" dirty="0" err="1">
                  <a:solidFill>
                    <a:schemeClr val="bg1"/>
                  </a:solidFill>
                </a:rPr>
                <a:t>Ảnh</a:t>
              </a:r>
              <a:r>
                <a:rPr lang="vi-VN" sz="2000" b="1" dirty="0">
                  <a:solidFill>
                    <a:schemeClr val="bg1"/>
                  </a:solidFill>
                </a:rPr>
                <a:t> </a:t>
              </a:r>
              <a:r>
                <a:rPr lang="vi-VN" sz="2000" b="1" dirty="0" err="1">
                  <a:solidFill>
                    <a:schemeClr val="bg1"/>
                  </a:solidFill>
                </a:rPr>
                <a:t>hưởng</a:t>
              </a:r>
              <a:r>
                <a:rPr lang="vi-VN" sz="2000" b="1" dirty="0">
                  <a:solidFill>
                    <a:schemeClr val="bg1"/>
                  </a:solidFill>
                </a:rPr>
                <a:t> </a:t>
              </a:r>
              <a:r>
                <a:rPr lang="vi-VN" sz="2000" b="1" dirty="0" err="1">
                  <a:solidFill>
                    <a:schemeClr val="bg1"/>
                  </a:solidFill>
                </a:rPr>
                <a:t>của</a:t>
              </a:r>
              <a:r>
                <a:rPr lang="vi-VN" sz="2000" b="1" dirty="0">
                  <a:solidFill>
                    <a:schemeClr val="bg1"/>
                  </a:solidFill>
                </a:rPr>
                <a:t> </a:t>
              </a:r>
              <a:r>
                <a:rPr lang="vi-VN" sz="2000" b="1" dirty="0" err="1">
                  <a:solidFill>
                    <a:schemeClr val="bg1"/>
                  </a:solidFill>
                </a:rPr>
                <a:t>bạn</a:t>
              </a:r>
              <a:r>
                <a:rPr lang="vi-VN" sz="2000" b="1" dirty="0">
                  <a:solidFill>
                    <a:schemeClr val="bg1"/>
                  </a:solidFill>
                </a:rPr>
                <a:t> </a:t>
              </a:r>
              <a:r>
                <a:rPr lang="vi-VN" sz="2000" b="1" dirty="0" err="1">
                  <a:solidFill>
                    <a:schemeClr val="bg1"/>
                  </a:solidFill>
                </a:rPr>
                <a:t>bè</a:t>
              </a:r>
              <a:r>
                <a:rPr lang="vi-VN" sz="2000" b="1" dirty="0">
                  <a:solidFill>
                    <a:schemeClr val="bg1"/>
                  </a:solidFill>
                </a:rPr>
                <a:t> </a:t>
              </a:r>
              <a:r>
                <a:rPr lang="vi-VN" sz="2000" b="1" dirty="0" err="1">
                  <a:solidFill>
                    <a:schemeClr val="bg1"/>
                  </a:solidFill>
                </a:rPr>
                <a:t>và</a:t>
              </a:r>
              <a:r>
                <a:rPr lang="vi-VN" sz="2000" b="1" dirty="0">
                  <a:solidFill>
                    <a:schemeClr val="bg1"/>
                  </a:solidFill>
                </a:rPr>
                <a:t> </a:t>
              </a:r>
              <a:r>
                <a:rPr lang="vi-VN" sz="2000" b="1" dirty="0" err="1">
                  <a:solidFill>
                    <a:schemeClr val="bg1"/>
                  </a:solidFill>
                </a:rPr>
                <a:t>thiếu</a:t>
              </a:r>
              <a:r>
                <a:rPr lang="vi-VN" sz="2000" b="1" dirty="0">
                  <a:solidFill>
                    <a:schemeClr val="bg1"/>
                  </a:solidFill>
                </a:rPr>
                <a:t> </a:t>
              </a:r>
              <a:r>
                <a:rPr lang="vi-VN" sz="2000" b="1" dirty="0" err="1">
                  <a:solidFill>
                    <a:schemeClr val="bg1"/>
                  </a:solidFill>
                </a:rPr>
                <a:t>kỹ</a:t>
              </a:r>
              <a:r>
                <a:rPr lang="vi-VN" sz="2000" b="1" dirty="0">
                  <a:solidFill>
                    <a:schemeClr val="bg1"/>
                  </a:solidFill>
                </a:rPr>
                <a:t> năng </a:t>
              </a:r>
              <a:r>
                <a:rPr lang="vi-VN" sz="2000" b="1" dirty="0" err="1">
                  <a:solidFill>
                    <a:schemeClr val="bg1"/>
                  </a:solidFill>
                </a:rPr>
                <a:t>sống</a:t>
              </a:r>
              <a:r>
                <a:rPr lang="vi-VN" sz="2000" b="1" dirty="0">
                  <a:solidFill>
                    <a:schemeClr val="bg1"/>
                  </a:solidFill>
                </a:rPr>
                <a:t> </a:t>
              </a:r>
            </a:p>
          </p:txBody>
        </p:sp>
      </p:grpSp>
      <p:grpSp>
        <p:nvGrpSpPr>
          <p:cNvPr id="77" name="Group 76">
            <a:extLst>
              <a:ext uri="{FF2B5EF4-FFF2-40B4-BE49-F238E27FC236}">
                <a16:creationId xmlns:a16="http://schemas.microsoft.com/office/drawing/2014/main" xmlns="" id="{7335CEC2-7D00-E67D-40FF-CC8CF7A2CEDB}"/>
              </a:ext>
            </a:extLst>
          </p:cNvPr>
          <p:cNvGrpSpPr/>
          <p:nvPr/>
        </p:nvGrpSpPr>
        <p:grpSpPr>
          <a:xfrm>
            <a:off x="924954" y="2887923"/>
            <a:ext cx="10341440" cy="1604246"/>
            <a:chOff x="924954" y="2887923"/>
            <a:chExt cx="10341440" cy="1604246"/>
          </a:xfrm>
        </p:grpSpPr>
        <p:sp>
          <p:nvSpPr>
            <p:cNvPr id="35" name="Rectangle: Rounded Corners 34">
              <a:extLst>
                <a:ext uri="{FF2B5EF4-FFF2-40B4-BE49-F238E27FC236}">
                  <a16:creationId xmlns:a16="http://schemas.microsoft.com/office/drawing/2014/main" xmlns="" id="{640D72F0-CBA0-7F77-06E5-3DBD72EDFF72}"/>
                </a:ext>
              </a:extLst>
            </p:cNvPr>
            <p:cNvSpPr/>
            <p:nvPr/>
          </p:nvSpPr>
          <p:spPr>
            <a:xfrm>
              <a:off x="924954" y="2887923"/>
              <a:ext cx="10341440" cy="1604246"/>
            </a:xfrm>
            <a:prstGeom prst="roundRect">
              <a:avLst>
                <a:gd name="adj" fmla="val 7620"/>
              </a:avLst>
            </a:prstGeom>
            <a:solidFill>
              <a:srgbClr val="1C75BC"/>
            </a:solidFill>
            <a:ln w="16275" cap="flat">
              <a:noFill/>
              <a:prstDash val="solid"/>
              <a:miter/>
            </a:ln>
          </p:spPr>
          <p:txBody>
            <a:bodyPr rtlCol="0" anchor="ctr"/>
            <a:lstStyle/>
            <a:p>
              <a:endParaRPr lang="en-GB" dirty="0"/>
            </a:p>
          </p:txBody>
        </p:sp>
        <p:grpSp>
          <p:nvGrpSpPr>
            <p:cNvPr id="70" name="Group 69">
              <a:extLst>
                <a:ext uri="{FF2B5EF4-FFF2-40B4-BE49-F238E27FC236}">
                  <a16:creationId xmlns:a16="http://schemas.microsoft.com/office/drawing/2014/main" xmlns="" id="{E9F9423C-B5DE-5E01-495A-CC270EAD25C5}"/>
                </a:ext>
              </a:extLst>
            </p:cNvPr>
            <p:cNvGrpSpPr/>
            <p:nvPr/>
          </p:nvGrpSpPr>
          <p:grpSpPr>
            <a:xfrm>
              <a:off x="1554436" y="3149020"/>
              <a:ext cx="195441" cy="195441"/>
              <a:chOff x="1554436" y="3435697"/>
              <a:chExt cx="195441" cy="195441"/>
            </a:xfrm>
          </p:grpSpPr>
          <p:sp>
            <p:nvSpPr>
              <p:cNvPr id="68" name="Freeform: Shape 67">
                <a:extLst>
                  <a:ext uri="{FF2B5EF4-FFF2-40B4-BE49-F238E27FC236}">
                    <a16:creationId xmlns:a16="http://schemas.microsoft.com/office/drawing/2014/main" xmlns="" id="{B5269DF3-7C7C-1E98-A1A9-3E5DA77C38EE}"/>
                  </a:ext>
                </a:extLst>
              </p:cNvPr>
              <p:cNvSpPr/>
              <p:nvPr/>
            </p:nvSpPr>
            <p:spPr>
              <a:xfrm>
                <a:off x="1554436" y="3435697"/>
                <a:ext cx="195441" cy="195441"/>
              </a:xfrm>
              <a:custGeom>
                <a:avLst/>
                <a:gdLst>
                  <a:gd name="connsiteX0" fmla="*/ 97678 w 195441"/>
                  <a:gd name="connsiteY0" fmla="*/ 195326 h 195441"/>
                  <a:gd name="connsiteX1" fmla="*/ -43 w 195441"/>
                  <a:gd name="connsiteY1" fmla="*/ 97605 h 195441"/>
                  <a:gd name="connsiteX2" fmla="*/ 97678 w 195441"/>
                  <a:gd name="connsiteY2" fmla="*/ -116 h 195441"/>
                  <a:gd name="connsiteX3" fmla="*/ 195399 w 195441"/>
                  <a:gd name="connsiteY3" fmla="*/ 97605 h 195441"/>
                  <a:gd name="connsiteX4" fmla="*/ 97678 w 195441"/>
                  <a:gd name="connsiteY4" fmla="*/ 195326 h 195441"/>
                  <a:gd name="connsiteX5" fmla="*/ 97678 w 195441"/>
                  <a:gd name="connsiteY5" fmla="*/ 15357 h 195441"/>
                  <a:gd name="connsiteX6" fmla="*/ 16244 w 195441"/>
                  <a:gd name="connsiteY6" fmla="*/ 96791 h 195441"/>
                  <a:gd name="connsiteX7" fmla="*/ 97678 w 195441"/>
                  <a:gd name="connsiteY7" fmla="*/ 178224 h 195441"/>
                  <a:gd name="connsiteX8" fmla="*/ 179112 w 195441"/>
                  <a:gd name="connsiteY8" fmla="*/ 96791 h 195441"/>
                  <a:gd name="connsiteX9" fmla="*/ 97678 w 195441"/>
                  <a:gd name="connsiteY9" fmla="*/ 15357 h 19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441" h="195441">
                    <a:moveTo>
                      <a:pt x="97678" y="195326"/>
                    </a:moveTo>
                    <a:cubicBezTo>
                      <a:pt x="43709" y="195326"/>
                      <a:pt x="-43" y="151579"/>
                      <a:pt x="-43" y="97605"/>
                    </a:cubicBezTo>
                    <a:cubicBezTo>
                      <a:pt x="-43" y="43631"/>
                      <a:pt x="43709" y="-116"/>
                      <a:pt x="97678" y="-116"/>
                    </a:cubicBezTo>
                    <a:cubicBezTo>
                      <a:pt x="151648" y="-116"/>
                      <a:pt x="195399" y="43631"/>
                      <a:pt x="195399" y="97605"/>
                    </a:cubicBezTo>
                    <a:cubicBezTo>
                      <a:pt x="195399" y="151579"/>
                      <a:pt x="151648" y="195326"/>
                      <a:pt x="97678" y="195326"/>
                    </a:cubicBezTo>
                    <a:close/>
                    <a:moveTo>
                      <a:pt x="97678" y="15357"/>
                    </a:moveTo>
                    <a:cubicBezTo>
                      <a:pt x="52704" y="15357"/>
                      <a:pt x="16244" y="51823"/>
                      <a:pt x="16244" y="96791"/>
                    </a:cubicBezTo>
                    <a:cubicBezTo>
                      <a:pt x="16244" y="141758"/>
                      <a:pt x="52704" y="178224"/>
                      <a:pt x="97678" y="178224"/>
                    </a:cubicBezTo>
                    <a:cubicBezTo>
                      <a:pt x="142652" y="178224"/>
                      <a:pt x="179112" y="141758"/>
                      <a:pt x="179112" y="96791"/>
                    </a:cubicBezTo>
                    <a:cubicBezTo>
                      <a:pt x="179112" y="51823"/>
                      <a:pt x="142652" y="15357"/>
                      <a:pt x="97678" y="15357"/>
                    </a:cubicBezTo>
                    <a:close/>
                  </a:path>
                </a:pathLst>
              </a:custGeom>
              <a:solidFill>
                <a:srgbClr val="FFFFFF"/>
              </a:solidFill>
              <a:ln w="16275"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xmlns="" id="{23E907A9-D98B-2C9C-F1B6-BC2DEF6FD0B4}"/>
                  </a:ext>
                </a:extLst>
              </p:cNvPr>
              <p:cNvSpPr/>
              <p:nvPr/>
            </p:nvSpPr>
            <p:spPr>
              <a:xfrm>
                <a:off x="1588475" y="3469248"/>
                <a:ext cx="127362" cy="127362"/>
              </a:xfrm>
              <a:custGeom>
                <a:avLst/>
                <a:gdLst>
                  <a:gd name="connsiteX0" fmla="*/ 127363 w 127362"/>
                  <a:gd name="connsiteY0" fmla="*/ 63681 h 127362"/>
                  <a:gd name="connsiteX1" fmla="*/ 63681 w 127362"/>
                  <a:gd name="connsiteY1" fmla="*/ 127362 h 127362"/>
                  <a:gd name="connsiteX2" fmla="*/ 0 w 127362"/>
                  <a:gd name="connsiteY2" fmla="*/ 63681 h 127362"/>
                  <a:gd name="connsiteX3" fmla="*/ 63681 w 127362"/>
                  <a:gd name="connsiteY3" fmla="*/ 0 h 127362"/>
                  <a:gd name="connsiteX4" fmla="*/ 127363 w 127362"/>
                  <a:gd name="connsiteY4" fmla="*/ 63681 h 12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62" h="127362">
                    <a:moveTo>
                      <a:pt x="127363" y="63681"/>
                    </a:moveTo>
                    <a:cubicBezTo>
                      <a:pt x="127363" y="98851"/>
                      <a:pt x="98851" y="127362"/>
                      <a:pt x="63681" y="127362"/>
                    </a:cubicBezTo>
                    <a:cubicBezTo>
                      <a:pt x="28511" y="127362"/>
                      <a:pt x="0" y="98851"/>
                      <a:pt x="0" y="63681"/>
                    </a:cubicBezTo>
                    <a:cubicBezTo>
                      <a:pt x="0" y="28511"/>
                      <a:pt x="28511" y="0"/>
                      <a:pt x="63681" y="0"/>
                    </a:cubicBezTo>
                    <a:cubicBezTo>
                      <a:pt x="98851" y="0"/>
                      <a:pt x="127363" y="28511"/>
                      <a:pt x="127363" y="63681"/>
                    </a:cubicBezTo>
                    <a:close/>
                  </a:path>
                </a:pathLst>
              </a:custGeom>
              <a:solidFill>
                <a:srgbClr val="FFFFFF"/>
              </a:solidFill>
              <a:ln w="16275" cap="flat">
                <a:noFill/>
                <a:prstDash val="solid"/>
                <a:miter/>
              </a:ln>
            </p:spPr>
            <p:txBody>
              <a:bodyPr rtlCol="0" anchor="ctr"/>
              <a:lstStyle/>
              <a:p>
                <a:endParaRPr lang="en-GB"/>
              </a:p>
            </p:txBody>
          </p:sp>
        </p:grpSp>
        <p:sp>
          <p:nvSpPr>
            <p:cNvPr id="71" name="TextBox 70">
              <a:extLst>
                <a:ext uri="{FF2B5EF4-FFF2-40B4-BE49-F238E27FC236}">
                  <a16:creationId xmlns:a16="http://schemas.microsoft.com/office/drawing/2014/main" xmlns="" id="{F00A4DAC-C2C9-B45F-0758-3F25B5320324}"/>
                </a:ext>
              </a:extLst>
            </p:cNvPr>
            <p:cNvSpPr txBox="1"/>
            <p:nvPr/>
          </p:nvSpPr>
          <p:spPr>
            <a:xfrm>
              <a:off x="1783916" y="3046197"/>
              <a:ext cx="9049187" cy="400110"/>
            </a:xfrm>
            <a:prstGeom prst="rect">
              <a:avLst/>
            </a:prstGeom>
            <a:noFill/>
          </p:spPr>
          <p:txBody>
            <a:bodyPr wrap="square" rtlCol="0">
              <a:spAutoFit/>
            </a:bodyPr>
            <a:lstStyle/>
            <a:p>
              <a:r>
                <a:rPr lang="vi-VN" sz="2000" b="1" dirty="0">
                  <a:solidFill>
                    <a:schemeClr val="bg1"/>
                  </a:solidFill>
                </a:rPr>
                <a:t>Thanh </a:t>
              </a:r>
              <a:r>
                <a:rPr lang="vi-VN" sz="2000" b="1" dirty="0" err="1">
                  <a:solidFill>
                    <a:schemeClr val="bg1"/>
                  </a:solidFill>
                </a:rPr>
                <a:t>thiếu</a:t>
              </a:r>
              <a:r>
                <a:rPr lang="vi-VN" sz="2000" b="1" dirty="0">
                  <a:solidFill>
                    <a:schemeClr val="bg1"/>
                  </a:solidFill>
                </a:rPr>
                <a:t> niên </a:t>
              </a:r>
              <a:r>
                <a:rPr lang="vi-VN" sz="2000" b="1" dirty="0" err="1">
                  <a:solidFill>
                    <a:schemeClr val="bg1"/>
                  </a:solidFill>
                </a:rPr>
                <a:t>là</a:t>
              </a:r>
              <a:r>
                <a:rPr lang="vi-VN" sz="2000" b="1" dirty="0">
                  <a:solidFill>
                    <a:schemeClr val="bg1"/>
                  </a:solidFill>
                </a:rPr>
                <a:t> </a:t>
              </a:r>
              <a:r>
                <a:rPr lang="vi-VN" sz="2000" b="1" dirty="0" err="1">
                  <a:solidFill>
                    <a:schemeClr val="bg1"/>
                  </a:solidFill>
                </a:rPr>
                <a:t>đối</a:t>
              </a:r>
              <a:r>
                <a:rPr lang="vi-VN" sz="2000" b="1" dirty="0">
                  <a:solidFill>
                    <a:schemeClr val="bg1"/>
                  </a:solidFill>
                </a:rPr>
                <a:t> </a:t>
              </a:r>
              <a:r>
                <a:rPr lang="vi-VN" sz="2000" b="1" dirty="0" err="1">
                  <a:solidFill>
                    <a:schemeClr val="bg1"/>
                  </a:solidFill>
                </a:rPr>
                <a:t>tượng</a:t>
              </a:r>
              <a:r>
                <a:rPr lang="vi-VN" sz="2000" b="1" dirty="0">
                  <a:solidFill>
                    <a:schemeClr val="bg1"/>
                  </a:solidFill>
                </a:rPr>
                <a:t> ưu tiên </a:t>
              </a:r>
              <a:r>
                <a:rPr lang="vi-VN" sz="2000" b="1" dirty="0" err="1">
                  <a:solidFill>
                    <a:schemeClr val="bg1"/>
                  </a:solidFill>
                </a:rPr>
                <a:t>của</a:t>
              </a:r>
              <a:r>
                <a:rPr lang="vi-VN" sz="2000" b="1" dirty="0">
                  <a:solidFill>
                    <a:schemeClr val="bg1"/>
                  </a:solidFill>
                </a:rPr>
                <a:t> </a:t>
              </a:r>
              <a:r>
                <a:rPr lang="vi-VN" sz="2000" b="1" dirty="0" err="1">
                  <a:solidFill>
                    <a:schemeClr val="bg1"/>
                  </a:solidFill>
                </a:rPr>
                <a:t>các</a:t>
              </a:r>
              <a:r>
                <a:rPr lang="vi-VN" sz="2000" b="1" dirty="0">
                  <a:solidFill>
                    <a:schemeClr val="bg1"/>
                  </a:solidFill>
                </a:rPr>
                <a:t> công ty </a:t>
              </a:r>
              <a:r>
                <a:rPr lang="vi-VN" sz="2000" b="1" dirty="0" err="1">
                  <a:solidFill>
                    <a:schemeClr val="bg1"/>
                  </a:solidFill>
                </a:rPr>
                <a:t>thuốc</a:t>
              </a:r>
              <a:r>
                <a:rPr lang="vi-VN" sz="2000" b="1" dirty="0">
                  <a:solidFill>
                    <a:schemeClr val="bg1"/>
                  </a:solidFill>
                </a:rPr>
                <a:t> </a:t>
              </a:r>
              <a:r>
                <a:rPr lang="vi-VN" sz="2000" b="1" dirty="0" err="1">
                  <a:solidFill>
                    <a:schemeClr val="bg1"/>
                  </a:solidFill>
                </a:rPr>
                <a:t>lá</a:t>
              </a:r>
              <a:endParaRPr lang="vi-VN" sz="2000" b="1" dirty="0">
                <a:solidFill>
                  <a:schemeClr val="bg1"/>
                </a:solidFill>
              </a:endParaRPr>
            </a:p>
          </p:txBody>
        </p:sp>
        <p:sp>
          <p:nvSpPr>
            <p:cNvPr id="72" name="TextBox 71">
              <a:extLst>
                <a:ext uri="{FF2B5EF4-FFF2-40B4-BE49-F238E27FC236}">
                  <a16:creationId xmlns:a16="http://schemas.microsoft.com/office/drawing/2014/main" xmlns="" id="{5408AAEA-6E6F-B5BB-4C9B-7511A37FF00C}"/>
                </a:ext>
              </a:extLst>
            </p:cNvPr>
            <p:cNvSpPr txBox="1"/>
            <p:nvPr/>
          </p:nvSpPr>
          <p:spPr>
            <a:xfrm>
              <a:off x="2000561" y="3429000"/>
              <a:ext cx="9049187" cy="923330"/>
            </a:xfrm>
            <a:prstGeom prst="rect">
              <a:avLst/>
            </a:prstGeom>
            <a:noFill/>
          </p:spPr>
          <p:txBody>
            <a:bodyPr wrap="square" rtlCol="0">
              <a:spAutoFit/>
            </a:bodyPr>
            <a:lstStyle/>
            <a:p>
              <a:r>
                <a:rPr lang="vi-VN" dirty="0" err="1">
                  <a:solidFill>
                    <a:schemeClr val="bg1"/>
                  </a:solidFill>
                </a:rPr>
                <a:t>Các</a:t>
              </a:r>
              <a:r>
                <a:rPr lang="vi-VN" dirty="0">
                  <a:solidFill>
                    <a:schemeClr val="bg1"/>
                  </a:solidFill>
                </a:rPr>
                <a:t> </a:t>
              </a:r>
              <a:r>
                <a:rPr lang="vi-VN" dirty="0" err="1">
                  <a:solidFill>
                    <a:schemeClr val="bg1"/>
                  </a:solidFill>
                </a:rPr>
                <a:t>sản</a:t>
              </a:r>
              <a:r>
                <a:rPr lang="vi-VN" dirty="0">
                  <a:solidFill>
                    <a:schemeClr val="bg1"/>
                  </a:solidFill>
                </a:rPr>
                <a:t> </a:t>
              </a:r>
              <a:r>
                <a:rPr lang="vi-VN" dirty="0" err="1">
                  <a:solidFill>
                    <a:schemeClr val="bg1"/>
                  </a:solidFill>
                </a:rPr>
                <a:t>phẩm</a:t>
              </a:r>
              <a:r>
                <a:rPr lang="vi-VN" dirty="0">
                  <a:solidFill>
                    <a:schemeClr val="bg1"/>
                  </a:solidFill>
                </a:rPr>
                <a:t> </a:t>
              </a:r>
              <a:r>
                <a:rPr lang="vi-VN" dirty="0" err="1">
                  <a:solidFill>
                    <a:schemeClr val="bg1"/>
                  </a:solidFill>
                </a:rPr>
                <a:t>có</a:t>
              </a:r>
              <a:r>
                <a:rPr lang="vi-VN" dirty="0">
                  <a:solidFill>
                    <a:schemeClr val="bg1"/>
                  </a:solidFill>
                </a:rPr>
                <a:t> hương </a:t>
              </a:r>
              <a:r>
                <a:rPr lang="vi-VN" dirty="0" err="1">
                  <a:solidFill>
                    <a:schemeClr val="bg1"/>
                  </a:solidFill>
                </a:rPr>
                <a:t>vị</a:t>
              </a:r>
              <a:r>
                <a:rPr lang="vi-VN" dirty="0">
                  <a:solidFill>
                    <a:schemeClr val="bg1"/>
                  </a:solidFill>
                </a:rPr>
                <a:t> </a:t>
              </a:r>
              <a:r>
                <a:rPr lang="vi-VN" dirty="0" err="1">
                  <a:solidFill>
                    <a:schemeClr val="bg1"/>
                  </a:solidFill>
                </a:rPr>
                <a:t>mới</a:t>
              </a:r>
              <a:r>
                <a:rPr lang="vi-VN" dirty="0">
                  <a:solidFill>
                    <a:schemeClr val="bg1"/>
                  </a:solidFill>
                </a:rPr>
                <a:t>, </a:t>
              </a:r>
              <a:r>
                <a:rPr lang="vi-VN" dirty="0" err="1">
                  <a:solidFill>
                    <a:schemeClr val="bg1"/>
                  </a:solidFill>
                </a:rPr>
                <a:t>thiết</a:t>
              </a:r>
              <a:r>
                <a:rPr lang="vi-VN" dirty="0">
                  <a:solidFill>
                    <a:schemeClr val="bg1"/>
                  </a:solidFill>
                </a:rPr>
                <a:t> </a:t>
              </a:r>
              <a:r>
                <a:rPr lang="vi-VN" dirty="0" err="1">
                  <a:solidFill>
                    <a:schemeClr val="bg1"/>
                  </a:solidFill>
                </a:rPr>
                <a:t>kế</a:t>
              </a:r>
              <a:r>
                <a:rPr lang="vi-VN" dirty="0">
                  <a:solidFill>
                    <a:schemeClr val="bg1"/>
                  </a:solidFill>
                </a:rPr>
                <a:t> </a:t>
              </a:r>
              <a:r>
                <a:rPr lang="vi-VN" dirty="0" err="1">
                  <a:solidFill>
                    <a:schemeClr val="bg1"/>
                  </a:solidFill>
                </a:rPr>
                <a:t>sản</a:t>
              </a:r>
              <a:r>
                <a:rPr lang="vi-VN" dirty="0">
                  <a:solidFill>
                    <a:schemeClr val="bg1"/>
                  </a:solidFill>
                </a:rPr>
                <a:t> </a:t>
              </a:r>
              <a:r>
                <a:rPr lang="vi-VN" dirty="0" err="1">
                  <a:solidFill>
                    <a:schemeClr val="bg1"/>
                  </a:solidFill>
                </a:rPr>
                <a:t>phẩm</a:t>
              </a:r>
              <a:r>
                <a:rPr lang="vi-VN" dirty="0">
                  <a:solidFill>
                    <a:schemeClr val="bg1"/>
                  </a:solidFill>
                </a:rPr>
                <a:t> </a:t>
              </a:r>
              <a:r>
                <a:rPr lang="vi-VN" dirty="0" err="1">
                  <a:solidFill>
                    <a:schemeClr val="bg1"/>
                  </a:solidFill>
                </a:rPr>
                <a:t>hợp</a:t>
              </a:r>
              <a:r>
                <a:rPr lang="vi-VN" dirty="0">
                  <a:solidFill>
                    <a:schemeClr val="bg1"/>
                  </a:solidFill>
                </a:rPr>
                <a:t> </a:t>
              </a:r>
              <a:r>
                <a:rPr lang="vi-VN" dirty="0" err="1">
                  <a:solidFill>
                    <a:schemeClr val="bg1"/>
                  </a:solidFill>
                </a:rPr>
                <a:t>thị</a:t>
              </a:r>
              <a:r>
                <a:rPr lang="vi-VN" dirty="0">
                  <a:solidFill>
                    <a:schemeClr val="bg1"/>
                  </a:solidFill>
                </a:rPr>
                <a:t> </a:t>
              </a:r>
              <a:r>
                <a:rPr lang="vi-VN" dirty="0" err="1">
                  <a:solidFill>
                    <a:schemeClr val="bg1"/>
                  </a:solidFill>
                </a:rPr>
                <a:t>hiếu</a:t>
              </a:r>
              <a:r>
                <a:rPr lang="vi-VN" dirty="0">
                  <a:solidFill>
                    <a:schemeClr val="bg1"/>
                  </a:solidFill>
                </a:rPr>
                <a:t> thanh </a:t>
              </a:r>
              <a:r>
                <a:rPr lang="vi-VN" dirty="0" err="1">
                  <a:solidFill>
                    <a:schemeClr val="bg1"/>
                  </a:solidFill>
                </a:rPr>
                <a:t>thiếu</a:t>
              </a:r>
              <a:r>
                <a:rPr lang="vi-VN" dirty="0">
                  <a:solidFill>
                    <a:schemeClr val="bg1"/>
                  </a:solidFill>
                </a:rPr>
                <a:t> niên.</a:t>
              </a:r>
            </a:p>
            <a:p>
              <a:r>
                <a:rPr lang="vi-VN" dirty="0" err="1">
                  <a:solidFill>
                    <a:schemeClr val="bg1"/>
                  </a:solidFill>
                </a:rPr>
                <a:t>Các</a:t>
              </a:r>
              <a:r>
                <a:rPr lang="vi-VN" dirty="0">
                  <a:solidFill>
                    <a:schemeClr val="bg1"/>
                  </a:solidFill>
                </a:rPr>
                <a:t> </a:t>
              </a:r>
              <a:r>
                <a:rPr lang="vi-VN" dirty="0" err="1">
                  <a:solidFill>
                    <a:schemeClr val="bg1"/>
                  </a:solidFill>
                </a:rPr>
                <a:t>chiến</a:t>
              </a:r>
              <a:r>
                <a:rPr lang="vi-VN" dirty="0">
                  <a:solidFill>
                    <a:schemeClr val="bg1"/>
                  </a:solidFill>
                </a:rPr>
                <a:t> </a:t>
              </a:r>
              <a:r>
                <a:rPr lang="vi-VN" dirty="0" err="1">
                  <a:solidFill>
                    <a:schemeClr val="bg1"/>
                  </a:solidFill>
                </a:rPr>
                <a:t>dịch</a:t>
              </a:r>
              <a:r>
                <a:rPr lang="vi-VN" dirty="0">
                  <a:solidFill>
                    <a:schemeClr val="bg1"/>
                  </a:solidFill>
                </a:rPr>
                <a:t> </a:t>
              </a:r>
              <a:r>
                <a:rPr lang="vi-VN" dirty="0" err="1">
                  <a:solidFill>
                    <a:schemeClr val="bg1"/>
                  </a:solidFill>
                </a:rPr>
                <a:t>quảng</a:t>
              </a:r>
              <a:r>
                <a:rPr lang="vi-VN" dirty="0">
                  <a:solidFill>
                    <a:schemeClr val="bg1"/>
                  </a:solidFill>
                </a:rPr>
                <a:t> </a:t>
              </a:r>
              <a:r>
                <a:rPr lang="vi-VN" dirty="0" err="1">
                  <a:solidFill>
                    <a:schemeClr val="bg1"/>
                  </a:solidFill>
                </a:rPr>
                <a:t>cáo</a:t>
              </a:r>
              <a:r>
                <a:rPr lang="vi-VN" dirty="0">
                  <a:solidFill>
                    <a:schemeClr val="bg1"/>
                  </a:solidFill>
                </a:rPr>
                <a:t>, </a:t>
              </a:r>
              <a:r>
                <a:rPr lang="vi-VN" dirty="0" err="1">
                  <a:solidFill>
                    <a:schemeClr val="bg1"/>
                  </a:solidFill>
                </a:rPr>
                <a:t>tiếp</a:t>
              </a:r>
              <a:r>
                <a:rPr lang="vi-VN" dirty="0">
                  <a:solidFill>
                    <a:schemeClr val="bg1"/>
                  </a:solidFill>
                </a:rPr>
                <a:t> </a:t>
              </a:r>
              <a:r>
                <a:rPr lang="vi-VN" dirty="0" err="1">
                  <a:solidFill>
                    <a:schemeClr val="bg1"/>
                  </a:solidFill>
                </a:rPr>
                <a:t>thị</a:t>
              </a:r>
              <a:r>
                <a:rPr lang="vi-VN" dirty="0">
                  <a:solidFill>
                    <a:schemeClr val="bg1"/>
                  </a:solidFill>
                </a:rPr>
                <a:t> </a:t>
              </a:r>
              <a:r>
                <a:rPr lang="vi-VN" dirty="0" err="1">
                  <a:solidFill>
                    <a:schemeClr val="bg1"/>
                  </a:solidFill>
                </a:rPr>
                <a:t>nhằm</a:t>
              </a:r>
              <a:r>
                <a:rPr lang="vi-VN" dirty="0">
                  <a:solidFill>
                    <a:schemeClr val="bg1"/>
                  </a:solidFill>
                </a:rPr>
                <a:t> </a:t>
              </a:r>
              <a:r>
                <a:rPr lang="vi-VN" dirty="0" err="1">
                  <a:solidFill>
                    <a:schemeClr val="bg1"/>
                  </a:solidFill>
                </a:rPr>
                <a:t>vào</a:t>
              </a:r>
              <a:r>
                <a:rPr lang="vi-VN" dirty="0">
                  <a:solidFill>
                    <a:schemeClr val="bg1"/>
                  </a:solidFill>
                </a:rPr>
                <a:t> thanh </a:t>
              </a:r>
              <a:r>
                <a:rPr lang="vi-VN" dirty="0" err="1">
                  <a:solidFill>
                    <a:schemeClr val="bg1"/>
                  </a:solidFill>
                </a:rPr>
                <a:t>thiếu</a:t>
              </a:r>
              <a:r>
                <a:rPr lang="vi-VN" dirty="0">
                  <a:solidFill>
                    <a:schemeClr val="bg1"/>
                  </a:solidFill>
                </a:rPr>
                <a:t> niên</a:t>
              </a:r>
            </a:p>
            <a:p>
              <a:r>
                <a:rPr lang="vi-VN" dirty="0" err="1">
                  <a:solidFill>
                    <a:schemeClr val="bg1"/>
                  </a:solidFill>
                </a:rPr>
                <a:t>Dễ</a:t>
              </a:r>
              <a:r>
                <a:rPr lang="vi-VN" dirty="0">
                  <a:solidFill>
                    <a:schemeClr val="bg1"/>
                  </a:solidFill>
                </a:rPr>
                <a:t> mua </a:t>
              </a:r>
              <a:r>
                <a:rPr lang="vi-VN" dirty="0" err="1">
                  <a:solidFill>
                    <a:schemeClr val="bg1"/>
                  </a:solidFill>
                </a:rPr>
                <a:t>và</a:t>
              </a:r>
              <a:r>
                <a:rPr lang="vi-VN" dirty="0">
                  <a:solidFill>
                    <a:schemeClr val="bg1"/>
                  </a:solidFill>
                </a:rPr>
                <a:t> </a:t>
              </a:r>
              <a:r>
                <a:rPr lang="vi-VN" dirty="0" err="1">
                  <a:solidFill>
                    <a:schemeClr val="bg1"/>
                  </a:solidFill>
                </a:rPr>
                <a:t>dùng</a:t>
              </a:r>
              <a:r>
                <a:rPr lang="vi-VN" dirty="0">
                  <a:solidFill>
                    <a:schemeClr val="bg1"/>
                  </a:solidFill>
                </a:rPr>
                <a:t> </a:t>
              </a:r>
              <a:r>
                <a:rPr lang="vi-VN" dirty="0" err="1">
                  <a:solidFill>
                    <a:schemeClr val="bg1"/>
                  </a:solidFill>
                </a:rPr>
                <a:t>thử</a:t>
              </a:r>
              <a:r>
                <a:rPr lang="vi-VN" dirty="0">
                  <a:solidFill>
                    <a:schemeClr val="bg1"/>
                  </a:solidFill>
                </a:rPr>
                <a:t> </a:t>
              </a:r>
              <a:r>
                <a:rPr lang="vi-VN" dirty="0" err="1">
                  <a:solidFill>
                    <a:schemeClr val="bg1"/>
                  </a:solidFill>
                </a:rPr>
                <a:t>sản</a:t>
              </a:r>
              <a:r>
                <a:rPr lang="vi-VN" dirty="0">
                  <a:solidFill>
                    <a:schemeClr val="bg1"/>
                  </a:solidFill>
                </a:rPr>
                <a:t> </a:t>
              </a:r>
              <a:r>
                <a:rPr lang="vi-VN" dirty="0" err="1">
                  <a:solidFill>
                    <a:schemeClr val="bg1"/>
                  </a:solidFill>
                </a:rPr>
                <a:t>phẩm</a:t>
              </a:r>
              <a:endParaRPr lang="vi-VN" dirty="0">
                <a:solidFill>
                  <a:schemeClr val="bg1"/>
                </a:solidFill>
              </a:endParaRPr>
            </a:p>
          </p:txBody>
        </p:sp>
        <p:sp>
          <p:nvSpPr>
            <p:cNvPr id="73" name="Freeform: Shape 72">
              <a:extLst>
                <a:ext uri="{FF2B5EF4-FFF2-40B4-BE49-F238E27FC236}">
                  <a16:creationId xmlns:a16="http://schemas.microsoft.com/office/drawing/2014/main" xmlns="" id="{AA813E03-4D93-4C23-A16F-D8D032B27B5E}"/>
                </a:ext>
              </a:extLst>
            </p:cNvPr>
            <p:cNvSpPr/>
            <p:nvPr/>
          </p:nvSpPr>
          <p:spPr>
            <a:xfrm>
              <a:off x="1906847" y="3579702"/>
              <a:ext cx="93714" cy="93714"/>
            </a:xfrm>
            <a:custGeom>
              <a:avLst/>
              <a:gdLst>
                <a:gd name="connsiteX0" fmla="*/ 127363 w 127362"/>
                <a:gd name="connsiteY0" fmla="*/ 63681 h 127362"/>
                <a:gd name="connsiteX1" fmla="*/ 63681 w 127362"/>
                <a:gd name="connsiteY1" fmla="*/ 127362 h 127362"/>
                <a:gd name="connsiteX2" fmla="*/ 0 w 127362"/>
                <a:gd name="connsiteY2" fmla="*/ 63681 h 127362"/>
                <a:gd name="connsiteX3" fmla="*/ 63681 w 127362"/>
                <a:gd name="connsiteY3" fmla="*/ 0 h 127362"/>
                <a:gd name="connsiteX4" fmla="*/ 127363 w 127362"/>
                <a:gd name="connsiteY4" fmla="*/ 63681 h 12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62" h="127362">
                  <a:moveTo>
                    <a:pt x="127363" y="63681"/>
                  </a:moveTo>
                  <a:cubicBezTo>
                    <a:pt x="127363" y="98851"/>
                    <a:pt x="98851" y="127362"/>
                    <a:pt x="63681" y="127362"/>
                  </a:cubicBezTo>
                  <a:cubicBezTo>
                    <a:pt x="28511" y="127362"/>
                    <a:pt x="0" y="98851"/>
                    <a:pt x="0" y="63681"/>
                  </a:cubicBezTo>
                  <a:cubicBezTo>
                    <a:pt x="0" y="28511"/>
                    <a:pt x="28511" y="0"/>
                    <a:pt x="63681" y="0"/>
                  </a:cubicBezTo>
                  <a:cubicBezTo>
                    <a:pt x="98851" y="0"/>
                    <a:pt x="127363" y="28511"/>
                    <a:pt x="127363" y="63681"/>
                  </a:cubicBezTo>
                  <a:close/>
                </a:path>
              </a:pathLst>
            </a:custGeom>
            <a:solidFill>
              <a:srgbClr val="FFFFFF"/>
            </a:solidFill>
            <a:ln w="16275"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xmlns="" id="{C2C6B70D-4788-1482-BE3B-9715C538F82F}"/>
                </a:ext>
              </a:extLst>
            </p:cNvPr>
            <p:cNvSpPr/>
            <p:nvPr/>
          </p:nvSpPr>
          <p:spPr>
            <a:xfrm>
              <a:off x="1906847" y="3847795"/>
              <a:ext cx="93714" cy="93714"/>
            </a:xfrm>
            <a:custGeom>
              <a:avLst/>
              <a:gdLst>
                <a:gd name="connsiteX0" fmla="*/ 127363 w 127362"/>
                <a:gd name="connsiteY0" fmla="*/ 63681 h 127362"/>
                <a:gd name="connsiteX1" fmla="*/ 63681 w 127362"/>
                <a:gd name="connsiteY1" fmla="*/ 127362 h 127362"/>
                <a:gd name="connsiteX2" fmla="*/ 0 w 127362"/>
                <a:gd name="connsiteY2" fmla="*/ 63681 h 127362"/>
                <a:gd name="connsiteX3" fmla="*/ 63681 w 127362"/>
                <a:gd name="connsiteY3" fmla="*/ 0 h 127362"/>
                <a:gd name="connsiteX4" fmla="*/ 127363 w 127362"/>
                <a:gd name="connsiteY4" fmla="*/ 63681 h 12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62" h="127362">
                  <a:moveTo>
                    <a:pt x="127363" y="63681"/>
                  </a:moveTo>
                  <a:cubicBezTo>
                    <a:pt x="127363" y="98851"/>
                    <a:pt x="98851" y="127362"/>
                    <a:pt x="63681" y="127362"/>
                  </a:cubicBezTo>
                  <a:cubicBezTo>
                    <a:pt x="28511" y="127362"/>
                    <a:pt x="0" y="98851"/>
                    <a:pt x="0" y="63681"/>
                  </a:cubicBezTo>
                  <a:cubicBezTo>
                    <a:pt x="0" y="28511"/>
                    <a:pt x="28511" y="0"/>
                    <a:pt x="63681" y="0"/>
                  </a:cubicBezTo>
                  <a:cubicBezTo>
                    <a:pt x="98851" y="0"/>
                    <a:pt x="127363" y="28511"/>
                    <a:pt x="127363" y="63681"/>
                  </a:cubicBezTo>
                  <a:close/>
                </a:path>
              </a:pathLst>
            </a:custGeom>
            <a:solidFill>
              <a:srgbClr val="FFFFFF"/>
            </a:solidFill>
            <a:ln w="1627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xmlns="" id="{36267B53-2FC8-83E7-B403-9FF5458B8B40}"/>
                </a:ext>
              </a:extLst>
            </p:cNvPr>
            <p:cNvSpPr/>
            <p:nvPr/>
          </p:nvSpPr>
          <p:spPr>
            <a:xfrm>
              <a:off x="1906847" y="4127634"/>
              <a:ext cx="93714" cy="93714"/>
            </a:xfrm>
            <a:custGeom>
              <a:avLst/>
              <a:gdLst>
                <a:gd name="connsiteX0" fmla="*/ 127363 w 127362"/>
                <a:gd name="connsiteY0" fmla="*/ 63681 h 127362"/>
                <a:gd name="connsiteX1" fmla="*/ 63681 w 127362"/>
                <a:gd name="connsiteY1" fmla="*/ 127362 h 127362"/>
                <a:gd name="connsiteX2" fmla="*/ 0 w 127362"/>
                <a:gd name="connsiteY2" fmla="*/ 63681 h 127362"/>
                <a:gd name="connsiteX3" fmla="*/ 63681 w 127362"/>
                <a:gd name="connsiteY3" fmla="*/ 0 h 127362"/>
                <a:gd name="connsiteX4" fmla="*/ 127363 w 127362"/>
                <a:gd name="connsiteY4" fmla="*/ 63681 h 12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62" h="127362">
                  <a:moveTo>
                    <a:pt x="127363" y="63681"/>
                  </a:moveTo>
                  <a:cubicBezTo>
                    <a:pt x="127363" y="98851"/>
                    <a:pt x="98851" y="127362"/>
                    <a:pt x="63681" y="127362"/>
                  </a:cubicBezTo>
                  <a:cubicBezTo>
                    <a:pt x="28511" y="127362"/>
                    <a:pt x="0" y="98851"/>
                    <a:pt x="0" y="63681"/>
                  </a:cubicBezTo>
                  <a:cubicBezTo>
                    <a:pt x="0" y="28511"/>
                    <a:pt x="28511" y="0"/>
                    <a:pt x="63681" y="0"/>
                  </a:cubicBezTo>
                  <a:cubicBezTo>
                    <a:pt x="98851" y="0"/>
                    <a:pt x="127363" y="28511"/>
                    <a:pt x="127363" y="63681"/>
                  </a:cubicBezTo>
                  <a:close/>
                </a:path>
              </a:pathLst>
            </a:custGeom>
            <a:solidFill>
              <a:srgbClr val="FFFFFF"/>
            </a:solidFill>
            <a:ln w="16275" cap="flat">
              <a:noFill/>
              <a:prstDash val="solid"/>
              <a:miter/>
            </a:ln>
          </p:spPr>
          <p:txBody>
            <a:bodyPr rtlCol="0" anchor="ctr"/>
            <a:lstStyle/>
            <a:p>
              <a:endParaRPr lang="en-GB"/>
            </a:p>
          </p:txBody>
        </p:sp>
      </p:grpSp>
    </p:spTree>
    <p:extLst>
      <p:ext uri="{BB962C8B-B14F-4D97-AF65-F5344CB8AC3E}">
        <p14:creationId xmlns:p14="http://schemas.microsoft.com/office/powerpoint/2010/main" val="230892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4" presetClass="entr" presetSubtype="5" fill="hold" nodeType="withEffect">
                                  <p:stCondLst>
                                    <p:cond delay="200"/>
                                  </p:stCondLst>
                                  <p:childTnLst>
                                    <p:set>
                                      <p:cBhvr>
                                        <p:cTn id="9" dur="1" fill="hold">
                                          <p:stCondLst>
                                            <p:cond delay="0"/>
                                          </p:stCondLst>
                                        </p:cTn>
                                        <p:tgtEl>
                                          <p:spTgt spid="5"/>
                                        </p:tgtEl>
                                        <p:attrNameLst>
                                          <p:attrName>style.visibility</p:attrName>
                                        </p:attrNameLst>
                                      </p:cBhvr>
                                      <p:to>
                                        <p:strVal val="visible"/>
                                      </p:to>
                                    </p:set>
                                    <p:animEffect transition="in" filter="randombar(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1000"/>
                                        <p:tgtEl>
                                          <p:spTgt spid="76"/>
                                        </p:tgtEl>
                                      </p:cBhvr>
                                    </p:animEffect>
                                    <p:anim calcmode="lin" valueType="num">
                                      <p:cBhvr>
                                        <p:cTn id="16" dur="1000" fill="hold"/>
                                        <p:tgtEl>
                                          <p:spTgt spid="76"/>
                                        </p:tgtEl>
                                        <p:attrNameLst>
                                          <p:attrName>ppt_x</p:attrName>
                                        </p:attrNameLst>
                                      </p:cBhvr>
                                      <p:tavLst>
                                        <p:tav tm="0">
                                          <p:val>
                                            <p:strVal val="#ppt_x"/>
                                          </p:val>
                                        </p:tav>
                                        <p:tav tm="100000">
                                          <p:val>
                                            <p:strVal val="#ppt_x"/>
                                          </p:val>
                                        </p:tav>
                                      </p:tavLst>
                                    </p:anim>
                                    <p:anim calcmode="lin" valueType="num">
                                      <p:cBhvr>
                                        <p:cTn id="17"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1000"/>
                                        <p:tgtEl>
                                          <p:spTgt spid="78"/>
                                        </p:tgtEl>
                                      </p:cBhvr>
                                    </p:animEffect>
                                    <p:anim calcmode="lin" valueType="num">
                                      <p:cBhvr>
                                        <p:cTn id="30" dur="1000" fill="hold"/>
                                        <p:tgtEl>
                                          <p:spTgt spid="78"/>
                                        </p:tgtEl>
                                        <p:attrNameLst>
                                          <p:attrName>ppt_x</p:attrName>
                                        </p:attrNameLst>
                                      </p:cBhvr>
                                      <p:tavLst>
                                        <p:tav tm="0">
                                          <p:val>
                                            <p:strVal val="#ppt_x"/>
                                          </p:val>
                                        </p:tav>
                                        <p:tav tm="100000">
                                          <p:val>
                                            <p:strVal val="#ppt_x"/>
                                          </p:val>
                                        </p:tav>
                                      </p:tavLst>
                                    </p:anim>
                                    <p:anim calcmode="lin" valueType="num">
                                      <p:cBhvr>
                                        <p:cTn id="31"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20F41F64-48C8-3681-DC2D-0667AF1D061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xmlns="" id="{2EE03D89-7930-21F6-778A-48B0E85503D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074" y="2360612"/>
            <a:ext cx="12210149" cy="2136776"/>
          </a:xfrm>
          <a:prstGeom prst="rect">
            <a:avLst/>
          </a:prstGeom>
        </p:spPr>
      </p:pic>
    </p:spTree>
    <p:extLst>
      <p:ext uri="{BB962C8B-B14F-4D97-AF65-F5344CB8AC3E}">
        <p14:creationId xmlns:p14="http://schemas.microsoft.com/office/powerpoint/2010/main" val="54712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772C4271-BD43-61F9-3E7A-4BC2D72E953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083877" y="325797"/>
            <a:ext cx="8024246" cy="443819"/>
          </a:xfrm>
          <a:prstGeom prst="rect">
            <a:avLst/>
          </a:prstGeom>
        </p:spPr>
      </p:pic>
      <p:pic>
        <p:nvPicPr>
          <p:cNvPr id="5" name="Graphic 4">
            <a:extLst>
              <a:ext uri="{FF2B5EF4-FFF2-40B4-BE49-F238E27FC236}">
                <a16:creationId xmlns:a16="http://schemas.microsoft.com/office/drawing/2014/main" xmlns="" id="{97572ABF-3A20-3CB4-F0D7-F5D9E7CD030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727324" y="932113"/>
            <a:ext cx="396875" cy="652009"/>
          </a:xfrm>
          <a:prstGeom prst="rect">
            <a:avLst/>
          </a:prstGeom>
        </p:spPr>
      </p:pic>
      <p:pic>
        <p:nvPicPr>
          <p:cNvPr id="7" name="Graphic 6">
            <a:extLst>
              <a:ext uri="{FF2B5EF4-FFF2-40B4-BE49-F238E27FC236}">
                <a16:creationId xmlns:a16="http://schemas.microsoft.com/office/drawing/2014/main" xmlns="" id="{D3F67E18-5B7E-1D17-985D-DC18E6024C6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263956" y="957398"/>
            <a:ext cx="6324488" cy="652009"/>
          </a:xfrm>
          <a:prstGeom prst="rect">
            <a:avLst/>
          </a:prstGeom>
        </p:spPr>
      </p:pic>
      <p:pic>
        <p:nvPicPr>
          <p:cNvPr id="11" name="Graphic 10">
            <a:extLst>
              <a:ext uri="{FF2B5EF4-FFF2-40B4-BE49-F238E27FC236}">
                <a16:creationId xmlns:a16="http://schemas.microsoft.com/office/drawing/2014/main" xmlns="" id="{0BFE67AB-42EA-9C87-16F0-0F7C05E2CFE3}"/>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703085" y="1827979"/>
            <a:ext cx="4929037" cy="2589530"/>
          </a:xfrm>
          <a:prstGeom prst="rect">
            <a:avLst/>
          </a:prstGeom>
        </p:spPr>
      </p:pic>
      <p:pic>
        <p:nvPicPr>
          <p:cNvPr id="15" name="Graphic 14">
            <a:extLst>
              <a:ext uri="{FF2B5EF4-FFF2-40B4-BE49-F238E27FC236}">
                <a16:creationId xmlns:a16="http://schemas.microsoft.com/office/drawing/2014/main" xmlns="" id="{7D6D5BCA-DC7E-A0F0-13C3-9AA9D2FACFF2}"/>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79413" y="4981073"/>
            <a:ext cx="885825" cy="393700"/>
          </a:xfrm>
          <a:prstGeom prst="rect">
            <a:avLst/>
          </a:prstGeom>
        </p:spPr>
      </p:pic>
      <p:pic>
        <p:nvPicPr>
          <p:cNvPr id="17" name="Graphic 16">
            <a:extLst>
              <a:ext uri="{FF2B5EF4-FFF2-40B4-BE49-F238E27FC236}">
                <a16:creationId xmlns:a16="http://schemas.microsoft.com/office/drawing/2014/main" xmlns="" id="{52A99E86-A96E-CFD2-E86B-9E4B906ACED3}"/>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905004" y="4603867"/>
            <a:ext cx="9596161" cy="1148112"/>
          </a:xfrm>
          <a:prstGeom prst="rect">
            <a:avLst/>
          </a:prstGeom>
        </p:spPr>
      </p:pic>
      <p:pic>
        <p:nvPicPr>
          <p:cNvPr id="45" name="Graphic 44">
            <a:extLst>
              <a:ext uri="{FF2B5EF4-FFF2-40B4-BE49-F238E27FC236}">
                <a16:creationId xmlns:a16="http://schemas.microsoft.com/office/drawing/2014/main" xmlns="" id="{A63F06E8-4BB6-501C-8F9E-EAAED2F6F82A}"/>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 y="5976465"/>
            <a:ext cx="12203459" cy="727807"/>
          </a:xfrm>
          <a:prstGeom prst="rect">
            <a:avLst/>
          </a:prstGeom>
        </p:spPr>
      </p:pic>
      <p:grpSp>
        <p:nvGrpSpPr>
          <p:cNvPr id="6" name="Group 5">
            <a:extLst>
              <a:ext uri="{FF2B5EF4-FFF2-40B4-BE49-F238E27FC236}">
                <a16:creationId xmlns:a16="http://schemas.microsoft.com/office/drawing/2014/main" xmlns="" id="{A4084406-B7E8-0A5F-7C86-69A1DE70092A}"/>
              </a:ext>
            </a:extLst>
          </p:cNvPr>
          <p:cNvGrpSpPr/>
          <p:nvPr/>
        </p:nvGrpSpPr>
        <p:grpSpPr>
          <a:xfrm>
            <a:off x="689046" y="1609407"/>
            <a:ext cx="5701037" cy="2710322"/>
            <a:chOff x="689046" y="1609407"/>
            <a:chExt cx="5701037" cy="2710322"/>
          </a:xfrm>
        </p:grpSpPr>
        <p:grpSp>
          <p:nvGrpSpPr>
            <p:cNvPr id="2" name="Group 1">
              <a:extLst>
                <a:ext uri="{FF2B5EF4-FFF2-40B4-BE49-F238E27FC236}">
                  <a16:creationId xmlns:a16="http://schemas.microsoft.com/office/drawing/2014/main" xmlns="" id="{0F5A9440-348F-4D76-DD07-CD7AB4A7B407}"/>
                </a:ext>
              </a:extLst>
            </p:cNvPr>
            <p:cNvGrpSpPr/>
            <p:nvPr/>
          </p:nvGrpSpPr>
          <p:grpSpPr>
            <a:xfrm>
              <a:off x="689046" y="1609407"/>
              <a:ext cx="5701037" cy="2710322"/>
              <a:chOff x="689046" y="1609407"/>
              <a:chExt cx="5701037" cy="2710322"/>
            </a:xfrm>
          </p:grpSpPr>
          <p:sp>
            <p:nvSpPr>
              <p:cNvPr id="20" name="Freeform: Shape 19">
                <a:extLst>
                  <a:ext uri="{FF2B5EF4-FFF2-40B4-BE49-F238E27FC236}">
                    <a16:creationId xmlns:a16="http://schemas.microsoft.com/office/drawing/2014/main" xmlns="" id="{C43586A3-9953-C942-F2A6-2F39AD9557C7}"/>
                  </a:ext>
                </a:extLst>
              </p:cNvPr>
              <p:cNvSpPr/>
              <p:nvPr/>
            </p:nvSpPr>
            <p:spPr>
              <a:xfrm>
                <a:off x="3300327" y="1907773"/>
                <a:ext cx="66088" cy="38066"/>
              </a:xfrm>
              <a:custGeom>
                <a:avLst/>
                <a:gdLst>
                  <a:gd name="connsiteX0" fmla="*/ 0 w 66088"/>
                  <a:gd name="connsiteY0" fmla="*/ 38067 h 38066"/>
                  <a:gd name="connsiteX1" fmla="*/ 44059 w 66088"/>
                  <a:gd name="connsiteY1" fmla="*/ 38067 h 38066"/>
                  <a:gd name="connsiteX2" fmla="*/ 66088 w 66088"/>
                  <a:gd name="connsiteY2" fmla="*/ 0 h 38066"/>
                </a:gdLst>
                <a:ahLst/>
                <a:cxnLst>
                  <a:cxn ang="0">
                    <a:pos x="connsiteX0" y="connsiteY0"/>
                  </a:cxn>
                  <a:cxn ang="0">
                    <a:pos x="connsiteX1" y="connsiteY1"/>
                  </a:cxn>
                  <a:cxn ang="0">
                    <a:pos x="connsiteX2" y="connsiteY2"/>
                  </a:cxn>
                </a:cxnLst>
                <a:rect l="l" t="t" r="r" b="b"/>
                <a:pathLst>
                  <a:path w="66088" h="38066">
                    <a:moveTo>
                      <a:pt x="0" y="38067"/>
                    </a:moveTo>
                    <a:lnTo>
                      <a:pt x="44059" y="38067"/>
                    </a:lnTo>
                    <a:lnTo>
                      <a:pt x="66088" y="0"/>
                    </a:lnTo>
                  </a:path>
                </a:pathLst>
              </a:custGeom>
              <a:noFill/>
              <a:ln w="17609" cap="flat">
                <a:solidFill>
                  <a:srgbClr val="1C75BC"/>
                </a:solid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xmlns="" id="{915FA5C6-5961-60D2-C086-B7E63313E8FD}"/>
                  </a:ext>
                </a:extLst>
              </p:cNvPr>
              <p:cNvSpPr/>
              <p:nvPr/>
            </p:nvSpPr>
            <p:spPr>
              <a:xfrm>
                <a:off x="3385272" y="1663864"/>
                <a:ext cx="122131" cy="211306"/>
              </a:xfrm>
              <a:custGeom>
                <a:avLst/>
                <a:gdLst>
                  <a:gd name="connsiteX0" fmla="*/ 0 w 122131"/>
                  <a:gd name="connsiteY0" fmla="*/ 211306 h 211306"/>
                  <a:gd name="connsiteX1" fmla="*/ 122131 w 122131"/>
                  <a:gd name="connsiteY1" fmla="*/ 0 h 211306"/>
                </a:gdLst>
                <a:ahLst/>
                <a:cxnLst>
                  <a:cxn ang="0">
                    <a:pos x="connsiteX0" y="connsiteY0"/>
                  </a:cxn>
                  <a:cxn ang="0">
                    <a:pos x="connsiteX1" y="connsiteY1"/>
                  </a:cxn>
                </a:cxnLst>
                <a:rect l="l" t="t" r="r" b="b"/>
                <a:pathLst>
                  <a:path w="122131" h="211306">
                    <a:moveTo>
                      <a:pt x="0" y="211306"/>
                    </a:moveTo>
                    <a:lnTo>
                      <a:pt x="122131" y="0"/>
                    </a:lnTo>
                  </a:path>
                </a:pathLst>
              </a:custGeom>
              <a:ln w="17609" cap="flat">
                <a:solidFill>
                  <a:srgbClr val="1C75BC"/>
                </a:solidFill>
                <a:custDash>
                  <a:ds d="399750" sp="159750"/>
                </a:custDash>
                <a:miter/>
              </a:ln>
            </p:spPr>
            <p:txBody>
              <a:bodyPr rtlCol="0" anchor="ctr"/>
              <a:lstStyle/>
              <a:p>
                <a:endParaRPr lang="en-GB"/>
              </a:p>
            </p:txBody>
          </p:sp>
          <p:sp>
            <p:nvSpPr>
              <p:cNvPr id="22" name="Freeform: Shape 21">
                <a:extLst>
                  <a:ext uri="{FF2B5EF4-FFF2-40B4-BE49-F238E27FC236}">
                    <a16:creationId xmlns:a16="http://schemas.microsoft.com/office/drawing/2014/main" xmlns="" id="{26AC6482-FFC6-939B-7419-725555E82586}"/>
                  </a:ext>
                </a:extLst>
              </p:cNvPr>
              <p:cNvSpPr/>
              <p:nvPr/>
            </p:nvSpPr>
            <p:spPr>
              <a:xfrm>
                <a:off x="3516744" y="1609407"/>
                <a:ext cx="44058" cy="38243"/>
              </a:xfrm>
              <a:custGeom>
                <a:avLst/>
                <a:gdLst>
                  <a:gd name="connsiteX0" fmla="*/ 0 w 44058"/>
                  <a:gd name="connsiteY0" fmla="*/ 38067 h 38243"/>
                  <a:gd name="connsiteX1" fmla="*/ 22029 w 44058"/>
                  <a:gd name="connsiteY1" fmla="*/ 0 h 38243"/>
                  <a:gd name="connsiteX2" fmla="*/ 44059 w 44058"/>
                  <a:gd name="connsiteY2" fmla="*/ 38243 h 38243"/>
                </a:gdLst>
                <a:ahLst/>
                <a:cxnLst>
                  <a:cxn ang="0">
                    <a:pos x="connsiteX0" y="connsiteY0"/>
                  </a:cxn>
                  <a:cxn ang="0">
                    <a:pos x="connsiteX1" y="connsiteY1"/>
                  </a:cxn>
                  <a:cxn ang="0">
                    <a:pos x="connsiteX2" y="connsiteY2"/>
                  </a:cxn>
                </a:cxnLst>
                <a:rect l="l" t="t" r="r" b="b"/>
                <a:pathLst>
                  <a:path w="44058" h="38243">
                    <a:moveTo>
                      <a:pt x="0" y="38067"/>
                    </a:moveTo>
                    <a:lnTo>
                      <a:pt x="22029" y="0"/>
                    </a:lnTo>
                    <a:lnTo>
                      <a:pt x="44059" y="38243"/>
                    </a:lnTo>
                  </a:path>
                </a:pathLst>
              </a:custGeom>
              <a:noFill/>
              <a:ln w="17609" cap="flat">
                <a:solidFill>
                  <a:srgbClr val="1C75BC"/>
                </a:solid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xmlns="" id="{94B474C2-1C12-7D4E-B2DA-EE383A459F9A}"/>
                  </a:ext>
                </a:extLst>
              </p:cNvPr>
              <p:cNvSpPr/>
              <p:nvPr/>
            </p:nvSpPr>
            <p:spPr>
              <a:xfrm>
                <a:off x="3579484" y="1680077"/>
                <a:ext cx="122131" cy="211306"/>
              </a:xfrm>
              <a:custGeom>
                <a:avLst/>
                <a:gdLst>
                  <a:gd name="connsiteX0" fmla="*/ 0 w 122131"/>
                  <a:gd name="connsiteY0" fmla="*/ 0 h 211306"/>
                  <a:gd name="connsiteX1" fmla="*/ 122131 w 122131"/>
                  <a:gd name="connsiteY1" fmla="*/ 211306 h 211306"/>
                </a:gdLst>
                <a:ahLst/>
                <a:cxnLst>
                  <a:cxn ang="0">
                    <a:pos x="connsiteX0" y="connsiteY0"/>
                  </a:cxn>
                  <a:cxn ang="0">
                    <a:pos x="connsiteX1" y="connsiteY1"/>
                  </a:cxn>
                </a:cxnLst>
                <a:rect l="l" t="t" r="r" b="b"/>
                <a:pathLst>
                  <a:path w="122131" h="211306">
                    <a:moveTo>
                      <a:pt x="0" y="0"/>
                    </a:moveTo>
                    <a:lnTo>
                      <a:pt x="122131" y="211306"/>
                    </a:lnTo>
                  </a:path>
                </a:pathLst>
              </a:custGeom>
              <a:ln w="17609" cap="flat">
                <a:solidFill>
                  <a:srgbClr val="1C75BC"/>
                </a:solidFill>
                <a:custDash>
                  <a:ds d="399750" sp="159750"/>
                </a:custDash>
                <a:miter/>
              </a:ln>
            </p:spPr>
            <p:txBody>
              <a:bodyPr rtlCol="0" anchor="ctr"/>
              <a:lstStyle/>
              <a:p>
                <a:endParaRPr lang="en-GB"/>
              </a:p>
            </p:txBody>
          </p:sp>
          <p:sp>
            <p:nvSpPr>
              <p:cNvPr id="24" name="Freeform: Shape 23">
                <a:extLst>
                  <a:ext uri="{FF2B5EF4-FFF2-40B4-BE49-F238E27FC236}">
                    <a16:creationId xmlns:a16="http://schemas.microsoft.com/office/drawing/2014/main" xmlns="" id="{939B6736-784B-83EF-F98F-573EF29E3B95}"/>
                  </a:ext>
                </a:extLst>
              </p:cNvPr>
              <p:cNvSpPr/>
              <p:nvPr/>
            </p:nvSpPr>
            <p:spPr>
              <a:xfrm>
                <a:off x="3710955" y="1907773"/>
                <a:ext cx="66088" cy="38066"/>
              </a:xfrm>
              <a:custGeom>
                <a:avLst/>
                <a:gdLst>
                  <a:gd name="connsiteX0" fmla="*/ 0 w 66088"/>
                  <a:gd name="connsiteY0" fmla="*/ 0 h 38066"/>
                  <a:gd name="connsiteX1" fmla="*/ 22029 w 66088"/>
                  <a:gd name="connsiteY1" fmla="*/ 38067 h 38066"/>
                  <a:gd name="connsiteX2" fmla="*/ 66088 w 66088"/>
                  <a:gd name="connsiteY2" fmla="*/ 38067 h 38066"/>
                </a:gdLst>
                <a:ahLst/>
                <a:cxnLst>
                  <a:cxn ang="0">
                    <a:pos x="connsiteX0" y="connsiteY0"/>
                  </a:cxn>
                  <a:cxn ang="0">
                    <a:pos x="connsiteX1" y="connsiteY1"/>
                  </a:cxn>
                  <a:cxn ang="0">
                    <a:pos x="connsiteX2" y="connsiteY2"/>
                  </a:cxn>
                </a:cxnLst>
                <a:rect l="l" t="t" r="r" b="b"/>
                <a:pathLst>
                  <a:path w="66088" h="38066">
                    <a:moveTo>
                      <a:pt x="0" y="0"/>
                    </a:moveTo>
                    <a:lnTo>
                      <a:pt x="22029" y="38067"/>
                    </a:lnTo>
                    <a:lnTo>
                      <a:pt x="66088" y="38067"/>
                    </a:lnTo>
                  </a:path>
                </a:pathLst>
              </a:custGeom>
              <a:noFill/>
              <a:ln w="17609" cap="flat">
                <a:solidFill>
                  <a:srgbClr val="1C75BC"/>
                </a:solid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xmlns="" id="{9A9DE0D2-488C-5171-D83E-552A8170EEF2}"/>
                  </a:ext>
                </a:extLst>
              </p:cNvPr>
              <p:cNvSpPr/>
              <p:nvPr/>
            </p:nvSpPr>
            <p:spPr>
              <a:xfrm>
                <a:off x="689046" y="1945133"/>
                <a:ext cx="5701037" cy="2374596"/>
              </a:xfrm>
              <a:custGeom>
                <a:avLst/>
                <a:gdLst>
                  <a:gd name="connsiteX0" fmla="*/ 3123202 w 5701037"/>
                  <a:gd name="connsiteY0" fmla="*/ -111 h 2374596"/>
                  <a:gd name="connsiteX1" fmla="*/ 5488632 w 5701037"/>
                  <a:gd name="connsiteY1" fmla="*/ -111 h 2374596"/>
                  <a:gd name="connsiteX2" fmla="*/ 5700996 w 5701037"/>
                  <a:gd name="connsiteY2" fmla="*/ 210490 h 2374596"/>
                  <a:gd name="connsiteX3" fmla="*/ 5700996 w 5701037"/>
                  <a:gd name="connsiteY3" fmla="*/ 211371 h 2374596"/>
                  <a:gd name="connsiteX4" fmla="*/ 5700996 w 5701037"/>
                  <a:gd name="connsiteY4" fmla="*/ 2162120 h 2374596"/>
                  <a:gd name="connsiteX5" fmla="*/ 5488632 w 5701037"/>
                  <a:gd name="connsiteY5" fmla="*/ 2374483 h 2374596"/>
                  <a:gd name="connsiteX6" fmla="*/ 211442 w 5701037"/>
                  <a:gd name="connsiteY6" fmla="*/ 2374483 h 2374596"/>
                  <a:gd name="connsiteX7" fmla="*/ -42 w 5701037"/>
                  <a:gd name="connsiteY7" fmla="*/ 2163001 h 2374596"/>
                  <a:gd name="connsiteX8" fmla="*/ -40 w 5701037"/>
                  <a:gd name="connsiteY8" fmla="*/ 2162120 h 2374596"/>
                  <a:gd name="connsiteX9" fmla="*/ -40 w 5701037"/>
                  <a:gd name="connsiteY9" fmla="*/ 212781 h 2374596"/>
                  <a:gd name="connsiteX10" fmla="*/ 211442 w 5701037"/>
                  <a:gd name="connsiteY10" fmla="*/ 1299 h 2374596"/>
                  <a:gd name="connsiteX11" fmla="*/ 2593615 w 5701037"/>
                  <a:gd name="connsiteY11" fmla="*/ 1299 h 23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01037" h="2374596">
                    <a:moveTo>
                      <a:pt x="3123202" y="-111"/>
                    </a:moveTo>
                    <a:lnTo>
                      <a:pt x="5488632" y="-111"/>
                    </a:lnTo>
                    <a:cubicBezTo>
                      <a:pt x="5605424" y="-604"/>
                      <a:pt x="5700503" y="93699"/>
                      <a:pt x="5700996" y="210490"/>
                    </a:cubicBezTo>
                    <a:cubicBezTo>
                      <a:pt x="5700996" y="210790"/>
                      <a:pt x="5700996" y="211072"/>
                      <a:pt x="5700996" y="211371"/>
                    </a:cubicBezTo>
                    <a:lnTo>
                      <a:pt x="5700996" y="2162120"/>
                    </a:lnTo>
                    <a:cubicBezTo>
                      <a:pt x="5700890" y="2279369"/>
                      <a:pt x="5605882" y="2374378"/>
                      <a:pt x="5488632" y="2374483"/>
                    </a:cubicBezTo>
                    <a:lnTo>
                      <a:pt x="211442" y="2374483"/>
                    </a:lnTo>
                    <a:cubicBezTo>
                      <a:pt x="94644" y="2374483"/>
                      <a:pt x="-40" y="2279810"/>
                      <a:pt x="-42" y="2163001"/>
                    </a:cubicBezTo>
                    <a:cubicBezTo>
                      <a:pt x="-42" y="2162702"/>
                      <a:pt x="-42" y="2162419"/>
                      <a:pt x="-40" y="2162120"/>
                    </a:cubicBezTo>
                    <a:lnTo>
                      <a:pt x="-40" y="212781"/>
                    </a:lnTo>
                    <a:cubicBezTo>
                      <a:pt x="-40" y="95990"/>
                      <a:pt x="94644" y="1299"/>
                      <a:pt x="211442" y="1299"/>
                    </a:cubicBezTo>
                    <a:lnTo>
                      <a:pt x="2593615" y="1299"/>
                    </a:lnTo>
                  </a:path>
                </a:pathLst>
              </a:custGeom>
              <a:noFill/>
              <a:ln w="17609" cap="flat">
                <a:solidFill>
                  <a:srgbClr val="1C75BC"/>
                </a:solidFill>
                <a:custDash>
                  <a:ds d="374250" sp="150000"/>
                </a:custDash>
                <a:miter/>
              </a:ln>
            </p:spPr>
            <p:txBody>
              <a:bodyPr rtlCol="0" anchor="ctr"/>
              <a:lstStyle/>
              <a:p>
                <a:endParaRPr lang="en-GB"/>
              </a:p>
            </p:txBody>
          </p:sp>
        </p:grpSp>
        <p:sp>
          <p:nvSpPr>
            <p:cNvPr id="4" name="TextBox 3">
              <a:extLst>
                <a:ext uri="{FF2B5EF4-FFF2-40B4-BE49-F238E27FC236}">
                  <a16:creationId xmlns:a16="http://schemas.microsoft.com/office/drawing/2014/main" xmlns="" id="{5F095F23-D9B4-B508-1074-D9F5C8404423}"/>
                </a:ext>
              </a:extLst>
            </p:cNvPr>
            <p:cNvSpPr txBox="1"/>
            <p:nvPr/>
          </p:nvSpPr>
          <p:spPr>
            <a:xfrm>
              <a:off x="1041227" y="2210896"/>
              <a:ext cx="5076514" cy="1938992"/>
            </a:xfrm>
            <a:prstGeom prst="rect">
              <a:avLst/>
            </a:prstGeom>
            <a:noFill/>
          </p:spPr>
          <p:txBody>
            <a:bodyPr wrap="square" rtlCol="0">
              <a:spAutoFit/>
            </a:bodyPr>
            <a:lstStyle/>
            <a:p>
              <a:pPr algn="just"/>
              <a:r>
                <a:rPr lang="vi-VN" sz="2000" b="1" dirty="0">
                  <a:solidFill>
                    <a:srgbClr val="1C75BC"/>
                  </a:solidFill>
                </a:rPr>
                <a:t>1. TLĐT/TLNN </a:t>
              </a:r>
              <a:r>
                <a:rPr lang="vi-VN" sz="2000" b="1" dirty="0" err="1">
                  <a:solidFill>
                    <a:srgbClr val="1C75BC"/>
                  </a:solidFill>
                </a:rPr>
                <a:t>giảm</a:t>
              </a:r>
              <a:r>
                <a:rPr lang="vi-VN" sz="2000" b="1" dirty="0">
                  <a:solidFill>
                    <a:srgbClr val="1C75BC"/>
                  </a:solidFill>
                </a:rPr>
                <a:t> </a:t>
              </a:r>
              <a:r>
                <a:rPr lang="vi-VN" sz="2000" b="1" dirty="0" err="1">
                  <a:solidFill>
                    <a:srgbClr val="1C75BC"/>
                  </a:solidFill>
                </a:rPr>
                <a:t>hại</a:t>
              </a:r>
              <a:r>
                <a:rPr lang="vi-VN" sz="2000" b="1" dirty="0">
                  <a:solidFill>
                    <a:srgbClr val="1C75BC"/>
                  </a:solidFill>
                </a:rPr>
                <a:t> </a:t>
              </a:r>
              <a:r>
                <a:rPr lang="vi-VN" sz="2000" b="1" dirty="0" err="1">
                  <a:solidFill>
                    <a:srgbClr val="1C75BC"/>
                  </a:solidFill>
                </a:rPr>
                <a:t>và</a:t>
              </a:r>
              <a:r>
                <a:rPr lang="vi-VN" sz="2000" b="1" dirty="0">
                  <a:solidFill>
                    <a:srgbClr val="1C75BC"/>
                  </a:solidFill>
                </a:rPr>
                <a:t> an </a:t>
              </a:r>
              <a:r>
                <a:rPr lang="vi-VN" sz="2000" b="1" dirty="0" err="1">
                  <a:solidFill>
                    <a:srgbClr val="1C75BC"/>
                  </a:solidFill>
                </a:rPr>
                <a:t>toàn</a:t>
              </a:r>
              <a:r>
                <a:rPr lang="vi-VN" sz="2000" b="1" dirty="0">
                  <a:solidFill>
                    <a:srgbClr val="1C75BC"/>
                  </a:solidFill>
                </a:rPr>
                <a:t> hơn </a:t>
              </a:r>
              <a:r>
                <a:rPr lang="vi-VN" sz="2000" b="1" dirty="0" err="1">
                  <a:solidFill>
                    <a:srgbClr val="1C75BC"/>
                  </a:solidFill>
                </a:rPr>
                <a:t>thuốc</a:t>
              </a:r>
              <a:r>
                <a:rPr lang="vi-VN" sz="2000" b="1" dirty="0">
                  <a:solidFill>
                    <a:srgbClr val="1C75BC"/>
                  </a:solidFill>
                </a:rPr>
                <a:t> </a:t>
              </a:r>
              <a:r>
                <a:rPr lang="vi-VN" sz="2000" b="1" dirty="0" err="1">
                  <a:solidFill>
                    <a:srgbClr val="1C75BC"/>
                  </a:solidFill>
                </a:rPr>
                <a:t>lá</a:t>
              </a:r>
              <a:r>
                <a:rPr lang="vi-VN" sz="2000" b="1" dirty="0">
                  <a:solidFill>
                    <a:srgbClr val="1C75BC"/>
                  </a:solidFill>
                </a:rPr>
                <a:t> </a:t>
              </a:r>
              <a:r>
                <a:rPr lang="vi-VN" sz="2000" b="1" dirty="0" err="1">
                  <a:solidFill>
                    <a:srgbClr val="1C75BC"/>
                  </a:solidFill>
                </a:rPr>
                <a:t>điếu</a:t>
              </a:r>
              <a:r>
                <a:rPr lang="vi-VN" sz="2000" b="1" dirty="0">
                  <a:solidFill>
                    <a:srgbClr val="1C75BC"/>
                  </a:solidFill>
                </a:rPr>
                <a:t> </a:t>
              </a:r>
              <a:r>
                <a:rPr lang="vi-VN" sz="2000" b="1" dirty="0" err="1">
                  <a:solidFill>
                    <a:srgbClr val="1C75BC"/>
                  </a:solidFill>
                </a:rPr>
                <a:t>truyền</a:t>
              </a:r>
              <a:r>
                <a:rPr lang="vi-VN" sz="2000" b="1" dirty="0">
                  <a:solidFill>
                    <a:srgbClr val="1C75BC"/>
                  </a:solidFill>
                </a:rPr>
                <a:t> </a:t>
              </a:r>
              <a:r>
                <a:rPr lang="vi-VN" sz="2000" b="1" dirty="0" err="1">
                  <a:solidFill>
                    <a:srgbClr val="1C75BC"/>
                  </a:solidFill>
                </a:rPr>
                <a:t>thống</a:t>
              </a:r>
              <a:r>
                <a:rPr lang="en-US" sz="2000" b="1" dirty="0">
                  <a:solidFill>
                    <a:srgbClr val="1C75BC"/>
                  </a:solidFill>
                </a:rPr>
                <a:t>.</a:t>
              </a:r>
              <a:endParaRPr lang="vi-VN" sz="2000" b="1" dirty="0">
                <a:solidFill>
                  <a:srgbClr val="1C75BC"/>
                </a:solidFill>
              </a:endParaRPr>
            </a:p>
            <a:p>
              <a:pPr algn="just"/>
              <a:r>
                <a:rPr lang="vi-VN" sz="2000" b="1" dirty="0">
                  <a:solidFill>
                    <a:srgbClr val="1C75BC"/>
                  </a:solidFill>
                </a:rPr>
                <a:t>2. TLĐT/TLNN </a:t>
              </a:r>
              <a:r>
                <a:rPr lang="vi-VN" sz="2000" b="1" dirty="0" err="1">
                  <a:solidFill>
                    <a:srgbClr val="1C75BC"/>
                  </a:solidFill>
                </a:rPr>
                <a:t>giúp</a:t>
              </a:r>
              <a:r>
                <a:rPr lang="vi-VN" sz="2000" b="1" dirty="0">
                  <a:solidFill>
                    <a:srgbClr val="1C75BC"/>
                  </a:solidFill>
                </a:rPr>
                <a:t> cai </a:t>
              </a:r>
              <a:r>
                <a:rPr lang="vi-VN" sz="2000" b="1" dirty="0" err="1">
                  <a:solidFill>
                    <a:srgbClr val="1C75BC"/>
                  </a:solidFill>
                </a:rPr>
                <a:t>nghiện</a:t>
              </a:r>
              <a:r>
                <a:rPr lang="vi-VN" sz="2000" b="1" dirty="0">
                  <a:solidFill>
                    <a:srgbClr val="1C75BC"/>
                  </a:solidFill>
                </a:rPr>
                <a:t> </a:t>
              </a:r>
              <a:r>
                <a:rPr lang="vi-VN" sz="2000" b="1" dirty="0" err="1">
                  <a:solidFill>
                    <a:srgbClr val="1C75BC"/>
                  </a:solidFill>
                </a:rPr>
                <a:t>thuốc</a:t>
              </a:r>
              <a:r>
                <a:rPr lang="vi-VN" sz="2000" b="1" dirty="0">
                  <a:solidFill>
                    <a:srgbClr val="1C75BC"/>
                  </a:solidFill>
                </a:rPr>
                <a:t> </a:t>
              </a:r>
              <a:r>
                <a:rPr lang="vi-VN" sz="2000" b="1" dirty="0" err="1">
                  <a:solidFill>
                    <a:srgbClr val="1C75BC"/>
                  </a:solidFill>
                </a:rPr>
                <a:t>lá</a:t>
              </a:r>
              <a:r>
                <a:rPr lang="vi-VN" sz="2000" b="1" dirty="0">
                  <a:solidFill>
                    <a:srgbClr val="1C75BC"/>
                  </a:solidFill>
                </a:rPr>
                <a:t> </a:t>
              </a:r>
              <a:r>
                <a:rPr lang="vi-VN" sz="2000" b="1" dirty="0" err="1">
                  <a:solidFill>
                    <a:srgbClr val="1C75BC"/>
                  </a:solidFill>
                </a:rPr>
                <a:t>truyền</a:t>
              </a:r>
              <a:r>
                <a:rPr lang="vi-VN" sz="2000" b="1" dirty="0">
                  <a:solidFill>
                    <a:srgbClr val="1C75BC"/>
                  </a:solidFill>
                </a:rPr>
                <a:t> </a:t>
              </a:r>
              <a:r>
                <a:rPr lang="vi-VN" sz="2000" b="1" dirty="0" err="1">
                  <a:solidFill>
                    <a:srgbClr val="1C75BC"/>
                  </a:solidFill>
                </a:rPr>
                <a:t>thống</a:t>
              </a:r>
              <a:r>
                <a:rPr lang="en-US" sz="2000" b="1" dirty="0">
                  <a:solidFill>
                    <a:srgbClr val="1C75BC"/>
                  </a:solidFill>
                </a:rPr>
                <a:t>.</a:t>
              </a:r>
              <a:endParaRPr lang="vi-VN" sz="2000" b="1" dirty="0">
                <a:solidFill>
                  <a:srgbClr val="1C75BC"/>
                </a:solidFill>
              </a:endParaRPr>
            </a:p>
            <a:p>
              <a:pPr algn="just"/>
              <a:r>
                <a:rPr lang="vi-VN" sz="2000" b="1" dirty="0">
                  <a:solidFill>
                    <a:srgbClr val="1C75BC"/>
                  </a:solidFill>
                </a:rPr>
                <a:t>3. TLĐT/TLNN không gây </a:t>
              </a:r>
              <a:r>
                <a:rPr lang="vi-VN" sz="2000" b="1" dirty="0" err="1">
                  <a:solidFill>
                    <a:srgbClr val="1C75BC"/>
                  </a:solidFill>
                </a:rPr>
                <a:t>ảnh</a:t>
              </a:r>
              <a:r>
                <a:rPr lang="vi-VN" sz="2000" b="1" dirty="0">
                  <a:solidFill>
                    <a:srgbClr val="1C75BC"/>
                  </a:solidFill>
                </a:rPr>
                <a:t> </a:t>
              </a:r>
              <a:r>
                <a:rPr lang="vi-VN" sz="2000" b="1" dirty="0" err="1">
                  <a:solidFill>
                    <a:srgbClr val="1C75BC"/>
                  </a:solidFill>
                </a:rPr>
                <a:t>hưởng</a:t>
              </a:r>
              <a:r>
                <a:rPr lang="vi-VN" sz="2000" b="1" dirty="0">
                  <a:solidFill>
                    <a:srgbClr val="1C75BC"/>
                  </a:solidFill>
                </a:rPr>
                <a:t> </a:t>
              </a:r>
              <a:r>
                <a:rPr lang="vi-VN" sz="2000" b="1" dirty="0" err="1">
                  <a:solidFill>
                    <a:srgbClr val="1C75BC"/>
                  </a:solidFill>
                </a:rPr>
                <a:t>đến</a:t>
              </a:r>
              <a:r>
                <a:rPr lang="vi-VN" sz="2000" b="1" dirty="0">
                  <a:solidFill>
                    <a:srgbClr val="1C75BC"/>
                  </a:solidFill>
                </a:rPr>
                <a:t> </a:t>
              </a:r>
              <a:r>
                <a:rPr lang="vi-VN" sz="2000" b="1" dirty="0" err="1">
                  <a:solidFill>
                    <a:srgbClr val="1C75BC"/>
                  </a:solidFill>
                </a:rPr>
                <a:t>người</a:t>
              </a:r>
              <a:r>
                <a:rPr lang="vi-VN" sz="2000" b="1" dirty="0">
                  <a:solidFill>
                    <a:srgbClr val="1C75BC"/>
                  </a:solidFill>
                </a:rPr>
                <a:t> xung quanh</a:t>
              </a:r>
              <a:r>
                <a:rPr lang="en-US" sz="2000" b="1" dirty="0">
                  <a:solidFill>
                    <a:srgbClr val="1C75BC"/>
                  </a:solidFill>
                </a:rPr>
                <a:t>.</a:t>
              </a:r>
              <a:endParaRPr lang="vi-VN" sz="2000" b="1" dirty="0">
                <a:solidFill>
                  <a:srgbClr val="1C75BC"/>
                </a:solidFill>
              </a:endParaRPr>
            </a:p>
          </p:txBody>
        </p:sp>
      </p:grpSp>
    </p:spTree>
    <p:extLst>
      <p:ext uri="{BB962C8B-B14F-4D97-AF65-F5344CB8AC3E}">
        <p14:creationId xmlns:p14="http://schemas.microsoft.com/office/powerpoint/2010/main" val="157273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53"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3.54167E-6 -2.59259E-6 L 0.14114 -0.00046 " pathEditMode="relative" rAng="0" ptsTypes="AA">
                                      <p:cBhvr>
                                        <p:cTn id="26" dur="900" fill="hold"/>
                                        <p:tgtEl>
                                          <p:spTgt spid="15"/>
                                        </p:tgtEl>
                                        <p:attrNameLst>
                                          <p:attrName>ppt_x</p:attrName>
                                          <p:attrName>ppt_y</p:attrName>
                                        </p:attrNameLst>
                                      </p:cBhvr>
                                      <p:rCtr x="7057" y="-23"/>
                                    </p:animMotion>
                                  </p:childTnLst>
                                </p:cTn>
                              </p:par>
                              <p:par>
                                <p:cTn id="27" presetID="22" presetClass="entr" presetSubtype="8" fill="hold" nodeType="withEffect">
                                  <p:stCondLst>
                                    <p:cond delay="50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AA0793A2-C47B-24C4-C694-89FF8D10FA4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 y="-152400"/>
            <a:ext cx="12192001" cy="1540933"/>
          </a:xfrm>
          <a:prstGeom prst="rect">
            <a:avLst/>
          </a:prstGeom>
        </p:spPr>
      </p:pic>
      <p:pic>
        <p:nvPicPr>
          <p:cNvPr id="5" name="Graphic 4">
            <a:extLst>
              <a:ext uri="{FF2B5EF4-FFF2-40B4-BE49-F238E27FC236}">
                <a16:creationId xmlns:a16="http://schemas.microsoft.com/office/drawing/2014/main" xmlns="" id="{E5547243-F3AB-E005-5F5D-4339CE2782D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02064" y="1762028"/>
            <a:ext cx="4343400" cy="3860800"/>
          </a:xfrm>
          <a:prstGeom prst="rect">
            <a:avLst/>
          </a:prstGeom>
        </p:spPr>
      </p:pic>
      <p:pic>
        <p:nvPicPr>
          <p:cNvPr id="6" name="Graphic 5">
            <a:extLst>
              <a:ext uri="{FF2B5EF4-FFF2-40B4-BE49-F238E27FC236}">
                <a16:creationId xmlns:a16="http://schemas.microsoft.com/office/drawing/2014/main" xmlns="" id="{F5E9575E-14B8-3399-A3FA-73F9AE10CB6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 y="5976465"/>
            <a:ext cx="12203459" cy="727807"/>
          </a:xfrm>
          <a:prstGeom prst="rect">
            <a:avLst/>
          </a:prstGeom>
        </p:spPr>
      </p:pic>
      <p:grpSp>
        <p:nvGrpSpPr>
          <p:cNvPr id="79" name="Group 78">
            <a:extLst>
              <a:ext uri="{FF2B5EF4-FFF2-40B4-BE49-F238E27FC236}">
                <a16:creationId xmlns:a16="http://schemas.microsoft.com/office/drawing/2014/main" xmlns="" id="{5D30DF9B-9ADF-463B-64BB-DE2D722C3647}"/>
              </a:ext>
            </a:extLst>
          </p:cNvPr>
          <p:cNvGrpSpPr/>
          <p:nvPr/>
        </p:nvGrpSpPr>
        <p:grpSpPr>
          <a:xfrm>
            <a:off x="5611502" y="1742169"/>
            <a:ext cx="5675229" cy="3632282"/>
            <a:chOff x="5611502" y="1742169"/>
            <a:chExt cx="5675229" cy="3632282"/>
          </a:xfrm>
        </p:grpSpPr>
        <p:sp>
          <p:nvSpPr>
            <p:cNvPr id="4" name="Freeform: Shape 3">
              <a:extLst>
                <a:ext uri="{FF2B5EF4-FFF2-40B4-BE49-F238E27FC236}">
                  <a16:creationId xmlns:a16="http://schemas.microsoft.com/office/drawing/2014/main" xmlns="" id="{34E72E6E-007E-1046-C5B5-06190641DF61}"/>
                </a:ext>
              </a:extLst>
            </p:cNvPr>
            <p:cNvSpPr/>
            <p:nvPr/>
          </p:nvSpPr>
          <p:spPr>
            <a:xfrm>
              <a:off x="5611502" y="1940035"/>
              <a:ext cx="5675229" cy="3434416"/>
            </a:xfrm>
            <a:custGeom>
              <a:avLst/>
              <a:gdLst>
                <a:gd name="connsiteX0" fmla="*/ 3620904 w 5675229"/>
                <a:gd name="connsiteY0" fmla="*/ -136 h 3434416"/>
                <a:gd name="connsiteX1" fmla="*/ 5414516 w 5675229"/>
                <a:gd name="connsiteY1" fmla="*/ -136 h 3434416"/>
                <a:gd name="connsiteX2" fmla="*/ 5674866 w 5675229"/>
                <a:gd name="connsiteY2" fmla="*/ 288252 h 3434416"/>
                <a:gd name="connsiteX3" fmla="*/ 5674866 w 5675229"/>
                <a:gd name="connsiteY3" fmla="*/ 3145694 h 3434416"/>
                <a:gd name="connsiteX4" fmla="*/ 5414516 w 5675229"/>
                <a:gd name="connsiteY4" fmla="*/ 3434281 h 3434416"/>
                <a:gd name="connsiteX5" fmla="*/ 259986 w 5675229"/>
                <a:gd name="connsiteY5" fmla="*/ 3434281 h 3434416"/>
                <a:gd name="connsiteX6" fmla="*/ -364 w 5675229"/>
                <a:gd name="connsiteY6" fmla="*/ 3145694 h 3434416"/>
                <a:gd name="connsiteX7" fmla="*/ -364 w 5675229"/>
                <a:gd name="connsiteY7" fmla="*/ 288252 h 3434416"/>
                <a:gd name="connsiteX8" fmla="*/ 259986 w 5675229"/>
                <a:gd name="connsiteY8" fmla="*/ -136 h 3434416"/>
                <a:gd name="connsiteX9" fmla="*/ 1855130 w 5675229"/>
                <a:gd name="connsiteY9" fmla="*/ -136 h 343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5229" h="3434416">
                  <a:moveTo>
                    <a:pt x="3620904" y="-136"/>
                  </a:moveTo>
                  <a:lnTo>
                    <a:pt x="5414516" y="-136"/>
                  </a:lnTo>
                  <a:cubicBezTo>
                    <a:pt x="5557908" y="-136"/>
                    <a:pt x="5674866" y="129038"/>
                    <a:pt x="5674866" y="288252"/>
                  </a:cubicBezTo>
                  <a:lnTo>
                    <a:pt x="5674866" y="3145694"/>
                  </a:lnTo>
                  <a:cubicBezTo>
                    <a:pt x="5674866" y="3305909"/>
                    <a:pt x="5558710" y="3434281"/>
                    <a:pt x="5414516" y="3434281"/>
                  </a:cubicBezTo>
                  <a:lnTo>
                    <a:pt x="259986" y="3434281"/>
                  </a:lnTo>
                  <a:cubicBezTo>
                    <a:pt x="116593" y="3434281"/>
                    <a:pt x="-364" y="3305108"/>
                    <a:pt x="-364" y="3145694"/>
                  </a:cubicBezTo>
                  <a:lnTo>
                    <a:pt x="-364" y="288252"/>
                  </a:lnTo>
                  <a:cubicBezTo>
                    <a:pt x="-364" y="128037"/>
                    <a:pt x="115792" y="-136"/>
                    <a:pt x="259986" y="-136"/>
                  </a:cubicBezTo>
                  <a:lnTo>
                    <a:pt x="1855130" y="-136"/>
                  </a:lnTo>
                </a:path>
              </a:pathLst>
            </a:custGeom>
            <a:noFill/>
            <a:ln w="20023" cap="flat">
              <a:solidFill>
                <a:srgbClr val="1C75BC"/>
              </a:solid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xmlns="" id="{25D008A5-7003-6CF1-967D-5E48BEF1214B}"/>
                </a:ext>
              </a:extLst>
            </p:cNvPr>
            <p:cNvSpPr/>
            <p:nvPr/>
          </p:nvSpPr>
          <p:spPr>
            <a:xfrm>
              <a:off x="7621945" y="1742169"/>
              <a:ext cx="594659" cy="395531"/>
            </a:xfrm>
            <a:custGeom>
              <a:avLst/>
              <a:gdLst>
                <a:gd name="connsiteX0" fmla="*/ 223397 w 594659"/>
                <a:gd name="connsiteY0" fmla="*/ 395396 h 395531"/>
                <a:gd name="connsiteX1" fmla="*/ -104 w 594659"/>
                <a:gd name="connsiteY1" fmla="*/ 395396 h 395531"/>
                <a:gd name="connsiteX2" fmla="*/ -104 w 594659"/>
                <a:gd name="connsiteY2" fmla="*/ 225367 h 395531"/>
                <a:gd name="connsiteX3" fmla="*/ 53168 w 594659"/>
                <a:gd name="connsiteY3" fmla="*/ 67355 h 395531"/>
                <a:gd name="connsiteX4" fmla="*/ 221795 w 594659"/>
                <a:gd name="connsiteY4" fmla="*/ -136 h 395531"/>
                <a:gd name="connsiteX5" fmla="*/ 221795 w 594659"/>
                <a:gd name="connsiteY5" fmla="*/ 76367 h 395531"/>
                <a:gd name="connsiteX6" fmla="*/ 129070 w 594659"/>
                <a:gd name="connsiteY6" fmla="*/ 124231 h 395531"/>
                <a:gd name="connsiteX7" fmla="*/ 104437 w 594659"/>
                <a:gd name="connsiteY7" fmla="*/ 225367 h 395531"/>
                <a:gd name="connsiteX8" fmla="*/ 224598 w 594659"/>
                <a:gd name="connsiteY8" fmla="*/ 225367 h 395531"/>
                <a:gd name="connsiteX9" fmla="*/ 593094 w 594659"/>
                <a:gd name="connsiteY9" fmla="*/ 395396 h 395531"/>
                <a:gd name="connsiteX10" fmla="*/ 369593 w 594659"/>
                <a:gd name="connsiteY10" fmla="*/ 395396 h 395531"/>
                <a:gd name="connsiteX11" fmla="*/ 369593 w 594659"/>
                <a:gd name="connsiteY11" fmla="*/ 225367 h 395531"/>
                <a:gd name="connsiteX12" fmla="*/ 421864 w 594659"/>
                <a:gd name="connsiteY12" fmla="*/ 67355 h 395531"/>
                <a:gd name="connsiteX13" fmla="*/ 591492 w 594659"/>
                <a:gd name="connsiteY13" fmla="*/ -136 h 395531"/>
                <a:gd name="connsiteX14" fmla="*/ 591492 w 594659"/>
                <a:gd name="connsiteY14" fmla="*/ 76367 h 395531"/>
                <a:gd name="connsiteX15" fmla="*/ 498767 w 594659"/>
                <a:gd name="connsiteY15" fmla="*/ 124231 h 395531"/>
                <a:gd name="connsiteX16" fmla="*/ 474134 w 594659"/>
                <a:gd name="connsiteY16" fmla="*/ 225367 h 395531"/>
                <a:gd name="connsiteX17" fmla="*/ 594295 w 594659"/>
                <a:gd name="connsiteY17" fmla="*/ 225367 h 39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4659" h="395531">
                  <a:moveTo>
                    <a:pt x="223397" y="395396"/>
                  </a:moveTo>
                  <a:lnTo>
                    <a:pt x="-104" y="395396"/>
                  </a:lnTo>
                  <a:lnTo>
                    <a:pt x="-104" y="225367"/>
                  </a:lnTo>
                  <a:cubicBezTo>
                    <a:pt x="-2847" y="167870"/>
                    <a:pt x="16179" y="111454"/>
                    <a:pt x="53168" y="67355"/>
                  </a:cubicBezTo>
                  <a:cubicBezTo>
                    <a:pt x="92020" y="22294"/>
                    <a:pt x="148095" y="-136"/>
                    <a:pt x="221795" y="-136"/>
                  </a:cubicBezTo>
                  <a:lnTo>
                    <a:pt x="221795" y="76367"/>
                  </a:lnTo>
                  <a:cubicBezTo>
                    <a:pt x="184485" y="74264"/>
                    <a:pt x="148977" y="92609"/>
                    <a:pt x="129070" y="124231"/>
                  </a:cubicBezTo>
                  <a:cubicBezTo>
                    <a:pt x="111446" y="154933"/>
                    <a:pt x="102895" y="190000"/>
                    <a:pt x="104437" y="225367"/>
                  </a:cubicBezTo>
                  <a:lnTo>
                    <a:pt x="224598" y="225367"/>
                  </a:lnTo>
                  <a:close/>
                  <a:moveTo>
                    <a:pt x="593094" y="395396"/>
                  </a:moveTo>
                  <a:lnTo>
                    <a:pt x="369593" y="395396"/>
                  </a:lnTo>
                  <a:lnTo>
                    <a:pt x="369593" y="225367"/>
                  </a:lnTo>
                  <a:cubicBezTo>
                    <a:pt x="366829" y="168030"/>
                    <a:pt x="385455" y="111735"/>
                    <a:pt x="421864" y="67355"/>
                  </a:cubicBezTo>
                  <a:cubicBezTo>
                    <a:pt x="461918" y="22294"/>
                    <a:pt x="517993" y="-136"/>
                    <a:pt x="591492" y="-136"/>
                  </a:cubicBezTo>
                  <a:lnTo>
                    <a:pt x="591492" y="76367"/>
                  </a:lnTo>
                  <a:cubicBezTo>
                    <a:pt x="554182" y="74264"/>
                    <a:pt x="518674" y="92609"/>
                    <a:pt x="498767" y="124231"/>
                  </a:cubicBezTo>
                  <a:cubicBezTo>
                    <a:pt x="481243" y="154973"/>
                    <a:pt x="472692" y="190020"/>
                    <a:pt x="474134" y="225367"/>
                  </a:cubicBezTo>
                  <a:lnTo>
                    <a:pt x="594295" y="225367"/>
                  </a:lnTo>
                  <a:close/>
                </a:path>
              </a:pathLst>
            </a:custGeom>
            <a:solidFill>
              <a:srgbClr val="1C75BC"/>
            </a:solidFill>
            <a:ln w="20023"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xmlns="" id="{A2141E3B-29A4-095D-D21D-CBA8E9B765CA}"/>
                </a:ext>
              </a:extLst>
            </p:cNvPr>
            <p:cNvSpPr/>
            <p:nvPr/>
          </p:nvSpPr>
          <p:spPr>
            <a:xfrm>
              <a:off x="8482161" y="1742169"/>
              <a:ext cx="593862" cy="395531"/>
            </a:xfrm>
            <a:custGeom>
              <a:avLst/>
              <a:gdLst>
                <a:gd name="connsiteX0" fmla="*/ -364 w 593862"/>
                <a:gd name="connsiteY0" fmla="*/ -136 h 395531"/>
                <a:gd name="connsiteX1" fmla="*/ 224338 w 593862"/>
                <a:gd name="connsiteY1" fmla="*/ -136 h 395531"/>
                <a:gd name="connsiteX2" fmla="*/ 224338 w 593862"/>
                <a:gd name="connsiteY2" fmla="*/ 169893 h 395531"/>
                <a:gd name="connsiteX3" fmla="*/ 172068 w 593862"/>
                <a:gd name="connsiteY3" fmla="*/ 328106 h 395531"/>
                <a:gd name="connsiteX4" fmla="*/ 2440 w 593862"/>
                <a:gd name="connsiteY4" fmla="*/ 395396 h 395531"/>
                <a:gd name="connsiteX5" fmla="*/ 2440 w 593862"/>
                <a:gd name="connsiteY5" fmla="*/ 319093 h 395531"/>
                <a:gd name="connsiteX6" fmla="*/ 95164 w 593862"/>
                <a:gd name="connsiteY6" fmla="*/ 271029 h 395531"/>
                <a:gd name="connsiteX7" fmla="*/ 119798 w 593862"/>
                <a:gd name="connsiteY7" fmla="*/ 169893 h 395531"/>
                <a:gd name="connsiteX8" fmla="*/ -364 w 593862"/>
                <a:gd name="connsiteY8" fmla="*/ 169893 h 395531"/>
                <a:gd name="connsiteX9" fmla="*/ 369333 w 593862"/>
                <a:gd name="connsiteY9" fmla="*/ -136 h 395531"/>
                <a:gd name="connsiteX10" fmla="*/ 593234 w 593862"/>
                <a:gd name="connsiteY10" fmla="*/ -136 h 395531"/>
                <a:gd name="connsiteX11" fmla="*/ 593234 w 593862"/>
                <a:gd name="connsiteY11" fmla="*/ 169893 h 395531"/>
                <a:gd name="connsiteX12" fmla="*/ 540964 w 593862"/>
                <a:gd name="connsiteY12" fmla="*/ 328106 h 395531"/>
                <a:gd name="connsiteX13" fmla="*/ 371336 w 593862"/>
                <a:gd name="connsiteY13" fmla="*/ 395396 h 395531"/>
                <a:gd name="connsiteX14" fmla="*/ 371336 w 593862"/>
                <a:gd name="connsiteY14" fmla="*/ 319093 h 395531"/>
                <a:gd name="connsiteX15" fmla="*/ 464060 w 593862"/>
                <a:gd name="connsiteY15" fmla="*/ 271029 h 395531"/>
                <a:gd name="connsiteX16" fmla="*/ 488694 w 593862"/>
                <a:gd name="connsiteY16" fmla="*/ 169893 h 395531"/>
                <a:gd name="connsiteX17" fmla="*/ 368532 w 593862"/>
                <a:gd name="connsiteY17" fmla="*/ 169893 h 39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862" h="395531">
                  <a:moveTo>
                    <a:pt x="-364" y="-136"/>
                  </a:moveTo>
                  <a:lnTo>
                    <a:pt x="224338" y="-136"/>
                  </a:lnTo>
                  <a:lnTo>
                    <a:pt x="224338" y="169893"/>
                  </a:lnTo>
                  <a:cubicBezTo>
                    <a:pt x="227082" y="227270"/>
                    <a:pt x="208456" y="283646"/>
                    <a:pt x="172068" y="328106"/>
                  </a:cubicBezTo>
                  <a:cubicBezTo>
                    <a:pt x="132014" y="372966"/>
                    <a:pt x="75478" y="395396"/>
                    <a:pt x="2440" y="395396"/>
                  </a:cubicBezTo>
                  <a:lnTo>
                    <a:pt x="2440" y="319093"/>
                  </a:lnTo>
                  <a:cubicBezTo>
                    <a:pt x="39830" y="321276"/>
                    <a:pt x="75398" y="302831"/>
                    <a:pt x="95164" y="271029"/>
                  </a:cubicBezTo>
                  <a:cubicBezTo>
                    <a:pt x="112828" y="240348"/>
                    <a:pt x="121359" y="205260"/>
                    <a:pt x="119798" y="169893"/>
                  </a:cubicBezTo>
                  <a:lnTo>
                    <a:pt x="-364" y="169893"/>
                  </a:lnTo>
                  <a:close/>
                  <a:moveTo>
                    <a:pt x="369333" y="-136"/>
                  </a:moveTo>
                  <a:lnTo>
                    <a:pt x="593234" y="-136"/>
                  </a:lnTo>
                  <a:lnTo>
                    <a:pt x="593234" y="169893"/>
                  </a:lnTo>
                  <a:cubicBezTo>
                    <a:pt x="595978" y="227270"/>
                    <a:pt x="577353" y="283646"/>
                    <a:pt x="540964" y="328106"/>
                  </a:cubicBezTo>
                  <a:cubicBezTo>
                    <a:pt x="500910" y="372966"/>
                    <a:pt x="444835" y="395396"/>
                    <a:pt x="371336" y="395396"/>
                  </a:cubicBezTo>
                  <a:lnTo>
                    <a:pt x="371336" y="319093"/>
                  </a:lnTo>
                  <a:cubicBezTo>
                    <a:pt x="408706" y="321196"/>
                    <a:pt x="444233" y="302771"/>
                    <a:pt x="464060" y="271029"/>
                  </a:cubicBezTo>
                  <a:cubicBezTo>
                    <a:pt x="481624" y="240308"/>
                    <a:pt x="490156" y="205260"/>
                    <a:pt x="488694" y="169893"/>
                  </a:cubicBezTo>
                  <a:lnTo>
                    <a:pt x="368532" y="169893"/>
                  </a:lnTo>
                  <a:close/>
                </a:path>
              </a:pathLst>
            </a:custGeom>
            <a:solidFill>
              <a:srgbClr val="1C75BC"/>
            </a:solidFill>
            <a:ln w="20023" cap="flat">
              <a:noFill/>
              <a:prstDash val="solid"/>
              <a:miter/>
            </a:ln>
          </p:spPr>
          <p:txBody>
            <a:bodyPr rtlCol="0" anchor="ctr"/>
            <a:lstStyle/>
            <a:p>
              <a:endParaRPr lang="en-GB"/>
            </a:p>
          </p:txBody>
        </p:sp>
        <p:sp>
          <p:nvSpPr>
            <p:cNvPr id="78" name="TextBox 77">
              <a:extLst>
                <a:ext uri="{FF2B5EF4-FFF2-40B4-BE49-F238E27FC236}">
                  <a16:creationId xmlns:a16="http://schemas.microsoft.com/office/drawing/2014/main" xmlns="" id="{C459AAEA-3770-5478-5E11-1F706DBF99E3}"/>
                </a:ext>
              </a:extLst>
            </p:cNvPr>
            <p:cNvSpPr txBox="1"/>
            <p:nvPr/>
          </p:nvSpPr>
          <p:spPr>
            <a:xfrm>
              <a:off x="6221497" y="2417247"/>
              <a:ext cx="4521327" cy="2677656"/>
            </a:xfrm>
            <a:prstGeom prst="rect">
              <a:avLst/>
            </a:prstGeom>
            <a:noFill/>
          </p:spPr>
          <p:txBody>
            <a:bodyPr wrap="square" rtlCol="0">
              <a:spAutoFit/>
            </a:bodyPr>
            <a:lstStyle/>
            <a:p>
              <a:pPr algn="dist"/>
              <a:r>
                <a:rPr lang="vi-VN" sz="2400" b="1" dirty="0">
                  <a:solidFill>
                    <a:srgbClr val="1C75BC"/>
                  </a:solidFill>
                </a:rPr>
                <a:t>Không </a:t>
              </a:r>
              <a:r>
                <a:rPr lang="vi-VN" sz="2400" b="1" dirty="0" err="1">
                  <a:solidFill>
                    <a:srgbClr val="1C75BC"/>
                  </a:solidFill>
                </a:rPr>
                <a:t>có</a:t>
              </a:r>
              <a:r>
                <a:rPr lang="vi-VN" sz="2400" b="1" dirty="0">
                  <a:solidFill>
                    <a:srgbClr val="1C75BC"/>
                  </a:solidFill>
                </a:rPr>
                <a:t> </a:t>
              </a:r>
              <a:r>
                <a:rPr lang="vi-VN" sz="2400" b="1" dirty="0" err="1">
                  <a:solidFill>
                    <a:srgbClr val="1C75BC"/>
                  </a:solidFill>
                </a:rPr>
                <a:t>bằng</a:t>
              </a:r>
              <a:r>
                <a:rPr lang="vi-VN" sz="2400" b="1" dirty="0">
                  <a:solidFill>
                    <a:srgbClr val="1C75BC"/>
                  </a:solidFill>
                </a:rPr>
                <a:t> </a:t>
              </a:r>
              <a:r>
                <a:rPr lang="vi-VN" sz="2400" b="1" dirty="0" err="1">
                  <a:solidFill>
                    <a:srgbClr val="1C75BC"/>
                  </a:solidFill>
                </a:rPr>
                <a:t>chứng</a:t>
              </a:r>
              <a:r>
                <a:rPr lang="vi-VN" sz="2400" b="1" dirty="0">
                  <a:solidFill>
                    <a:srgbClr val="1C75BC"/>
                  </a:solidFill>
                </a:rPr>
                <a:t> khoa </a:t>
              </a:r>
              <a:r>
                <a:rPr lang="vi-VN" sz="2400" b="1" dirty="0" err="1">
                  <a:solidFill>
                    <a:srgbClr val="1C75BC"/>
                  </a:solidFill>
                </a:rPr>
                <a:t>học</a:t>
              </a:r>
              <a:r>
                <a:rPr lang="vi-VN" sz="2400" b="1" dirty="0">
                  <a:solidFill>
                    <a:srgbClr val="1C75BC"/>
                  </a:solidFill>
                </a:rPr>
                <a:t> </a:t>
              </a:r>
              <a:r>
                <a:rPr lang="vi-VN" sz="2400" b="1" dirty="0" err="1">
                  <a:solidFill>
                    <a:srgbClr val="1C75BC"/>
                  </a:solidFill>
                </a:rPr>
                <a:t>chứng</a:t>
              </a:r>
              <a:r>
                <a:rPr lang="vi-VN" sz="2400" b="1" dirty="0">
                  <a:solidFill>
                    <a:srgbClr val="1C75BC"/>
                  </a:solidFill>
                </a:rPr>
                <a:t> minh </a:t>
              </a:r>
              <a:r>
                <a:rPr lang="vi-VN" sz="2400" b="1" dirty="0" err="1">
                  <a:solidFill>
                    <a:srgbClr val="1C75BC"/>
                  </a:solidFill>
                </a:rPr>
                <a:t>rằng</a:t>
              </a:r>
              <a:r>
                <a:rPr lang="vi-VN" sz="2400" b="1" dirty="0">
                  <a:solidFill>
                    <a:srgbClr val="1C75BC"/>
                  </a:solidFill>
                </a:rPr>
                <a:t> </a:t>
              </a:r>
              <a:r>
                <a:rPr lang="vi-VN" sz="2400" b="1" dirty="0" err="1">
                  <a:solidFill>
                    <a:srgbClr val="1C75BC"/>
                  </a:solidFill>
                </a:rPr>
                <a:t>thuốc</a:t>
              </a:r>
              <a:r>
                <a:rPr lang="vi-VN" sz="2400" b="1" dirty="0">
                  <a:solidFill>
                    <a:srgbClr val="1C75BC"/>
                  </a:solidFill>
                </a:rPr>
                <a:t> </a:t>
              </a:r>
              <a:r>
                <a:rPr lang="vi-VN" sz="2400" b="1" dirty="0" err="1">
                  <a:solidFill>
                    <a:srgbClr val="1C75BC"/>
                  </a:solidFill>
                </a:rPr>
                <a:t>lá</a:t>
              </a:r>
              <a:r>
                <a:rPr lang="vi-VN" sz="2400" b="1" dirty="0">
                  <a:solidFill>
                    <a:srgbClr val="1C75BC"/>
                  </a:solidFill>
                </a:rPr>
                <a:t> </a:t>
              </a:r>
              <a:r>
                <a:rPr lang="vi-VN" sz="2400" b="1" dirty="0" err="1">
                  <a:solidFill>
                    <a:srgbClr val="1C75BC"/>
                  </a:solidFill>
                </a:rPr>
                <a:t>điện</a:t>
              </a:r>
              <a:r>
                <a:rPr lang="vi-VN" sz="2400" b="1" dirty="0">
                  <a:solidFill>
                    <a:srgbClr val="1C75BC"/>
                  </a:solidFill>
                </a:rPr>
                <a:t> </a:t>
              </a:r>
              <a:r>
                <a:rPr lang="vi-VN" sz="2400" b="1" dirty="0" err="1">
                  <a:solidFill>
                    <a:srgbClr val="1C75BC"/>
                  </a:solidFill>
                </a:rPr>
                <a:t>tử</a:t>
              </a:r>
              <a:r>
                <a:rPr lang="vi-VN" sz="2400" b="1" dirty="0">
                  <a:solidFill>
                    <a:srgbClr val="1C75BC"/>
                  </a:solidFill>
                </a:rPr>
                <a:t>, </a:t>
              </a:r>
              <a:r>
                <a:rPr lang="vi-VN" sz="2400" b="1" dirty="0" err="1">
                  <a:solidFill>
                    <a:srgbClr val="1C75BC"/>
                  </a:solidFill>
                </a:rPr>
                <a:t>thuốc</a:t>
              </a:r>
              <a:r>
                <a:rPr lang="vi-VN" sz="2400" b="1" dirty="0">
                  <a:solidFill>
                    <a:srgbClr val="1C75BC"/>
                  </a:solidFill>
                </a:rPr>
                <a:t> </a:t>
              </a:r>
              <a:r>
                <a:rPr lang="vi-VN" sz="2400" b="1" dirty="0" err="1">
                  <a:solidFill>
                    <a:srgbClr val="1C75BC"/>
                  </a:solidFill>
                </a:rPr>
                <a:t>lá</a:t>
              </a:r>
              <a:r>
                <a:rPr lang="vi-VN" sz="2400" b="1" dirty="0">
                  <a:solidFill>
                    <a:srgbClr val="1C75BC"/>
                  </a:solidFill>
                </a:rPr>
                <a:t> nung </a:t>
              </a:r>
              <a:r>
                <a:rPr lang="vi-VN" sz="2400" b="1" dirty="0" err="1">
                  <a:solidFill>
                    <a:srgbClr val="1C75BC"/>
                  </a:solidFill>
                </a:rPr>
                <a:t>nóng</a:t>
              </a:r>
              <a:r>
                <a:rPr lang="vi-VN" sz="2400" b="1" dirty="0">
                  <a:solidFill>
                    <a:srgbClr val="1C75BC"/>
                  </a:solidFill>
                </a:rPr>
                <a:t> </a:t>
              </a:r>
              <a:r>
                <a:rPr lang="vi-VN" sz="2400" b="1" dirty="0" err="1">
                  <a:solidFill>
                    <a:srgbClr val="1C75BC"/>
                  </a:solidFill>
                </a:rPr>
                <a:t>ít</a:t>
              </a:r>
              <a:r>
                <a:rPr lang="vi-VN" sz="2400" b="1" dirty="0">
                  <a:solidFill>
                    <a:srgbClr val="1C75BC"/>
                  </a:solidFill>
                </a:rPr>
                <a:t> gây </a:t>
              </a:r>
              <a:r>
                <a:rPr lang="vi-VN" sz="2400" b="1" dirty="0" err="1">
                  <a:solidFill>
                    <a:srgbClr val="1C75BC"/>
                  </a:solidFill>
                </a:rPr>
                <a:t>hại</a:t>
              </a:r>
              <a:r>
                <a:rPr lang="vi-VN" sz="2400" b="1" dirty="0">
                  <a:solidFill>
                    <a:srgbClr val="1C75BC"/>
                  </a:solidFill>
                </a:rPr>
                <a:t> hơn </a:t>
              </a:r>
              <a:r>
                <a:rPr lang="vi-VN" sz="2400" b="1" dirty="0" err="1">
                  <a:solidFill>
                    <a:srgbClr val="1C75BC"/>
                  </a:solidFill>
                </a:rPr>
                <a:t>các</a:t>
              </a:r>
              <a:r>
                <a:rPr lang="vi-VN" sz="2400" b="1" dirty="0">
                  <a:solidFill>
                    <a:srgbClr val="1C75BC"/>
                  </a:solidFill>
                </a:rPr>
                <a:t> </a:t>
              </a:r>
              <a:r>
                <a:rPr lang="vi-VN" sz="2400" b="1" dirty="0" err="1">
                  <a:solidFill>
                    <a:srgbClr val="1C75BC"/>
                  </a:solidFill>
                </a:rPr>
                <a:t>sản</a:t>
              </a:r>
              <a:r>
                <a:rPr lang="vi-VN" sz="2400" b="1" dirty="0">
                  <a:solidFill>
                    <a:srgbClr val="1C75BC"/>
                  </a:solidFill>
                </a:rPr>
                <a:t> </a:t>
              </a:r>
              <a:r>
                <a:rPr lang="vi-VN" sz="2400" b="1" dirty="0" err="1">
                  <a:solidFill>
                    <a:srgbClr val="1C75BC"/>
                  </a:solidFill>
                </a:rPr>
                <a:t>phẩm</a:t>
              </a:r>
              <a:r>
                <a:rPr lang="vi-VN" sz="2400" b="1" dirty="0">
                  <a:solidFill>
                    <a:srgbClr val="1C75BC"/>
                  </a:solidFill>
                </a:rPr>
                <a:t> </a:t>
              </a:r>
              <a:r>
                <a:rPr lang="vi-VN" sz="2400" b="1" dirty="0" err="1">
                  <a:solidFill>
                    <a:srgbClr val="1C75BC"/>
                  </a:solidFill>
                </a:rPr>
                <a:t>thuốc</a:t>
              </a:r>
              <a:r>
                <a:rPr lang="vi-VN" sz="2400" b="1" dirty="0">
                  <a:solidFill>
                    <a:srgbClr val="1C75BC"/>
                  </a:solidFill>
                </a:rPr>
                <a:t> </a:t>
              </a:r>
              <a:r>
                <a:rPr lang="vi-VN" sz="2400" b="1" dirty="0" err="1">
                  <a:solidFill>
                    <a:srgbClr val="1C75BC"/>
                  </a:solidFill>
                </a:rPr>
                <a:t>lá</a:t>
              </a:r>
              <a:r>
                <a:rPr lang="vi-VN" sz="2400" b="1" dirty="0">
                  <a:solidFill>
                    <a:srgbClr val="1C75BC"/>
                  </a:solidFill>
                </a:rPr>
                <a:t> thông </a:t>
              </a:r>
              <a:r>
                <a:rPr lang="vi-VN" sz="2400" b="1" dirty="0" err="1">
                  <a:solidFill>
                    <a:srgbClr val="1C75BC"/>
                  </a:solidFill>
                </a:rPr>
                <a:t>thường</a:t>
              </a:r>
              <a:r>
                <a:rPr lang="vi-VN" sz="2400" b="1" dirty="0">
                  <a:solidFill>
                    <a:srgbClr val="1C75BC"/>
                  </a:solidFill>
                </a:rPr>
                <a:t>.</a:t>
              </a:r>
            </a:p>
            <a:p>
              <a:pPr algn="dist"/>
              <a:endParaRPr lang="vi-VN" sz="2400" b="1" dirty="0">
                <a:solidFill>
                  <a:srgbClr val="1C75BC"/>
                </a:solidFill>
              </a:endParaRPr>
            </a:p>
            <a:p>
              <a:pPr algn="dist"/>
              <a:r>
                <a:rPr lang="vi-VN" sz="2400" b="1" dirty="0">
                  <a:solidFill>
                    <a:srgbClr val="1C75BC"/>
                  </a:solidFill>
                </a:rPr>
                <a:t>(</a:t>
              </a:r>
              <a:r>
                <a:rPr lang="vi-VN" sz="2400" b="1" dirty="0" err="1">
                  <a:solidFill>
                    <a:srgbClr val="1C75BC"/>
                  </a:solidFill>
                </a:rPr>
                <a:t>Tổ</a:t>
              </a:r>
              <a:r>
                <a:rPr lang="vi-VN" sz="2400" b="1" dirty="0">
                  <a:solidFill>
                    <a:srgbClr val="1C75BC"/>
                  </a:solidFill>
                </a:rPr>
                <a:t> </a:t>
              </a:r>
              <a:r>
                <a:rPr lang="vi-VN" sz="2400" b="1" dirty="0" err="1">
                  <a:solidFill>
                    <a:srgbClr val="1C75BC"/>
                  </a:solidFill>
                </a:rPr>
                <a:t>chức</a:t>
              </a:r>
              <a:r>
                <a:rPr lang="vi-VN" sz="2400" b="1" dirty="0">
                  <a:solidFill>
                    <a:srgbClr val="1C75BC"/>
                  </a:solidFill>
                </a:rPr>
                <a:t> Y </a:t>
              </a:r>
              <a:r>
                <a:rPr lang="vi-VN" sz="2400" b="1" dirty="0" err="1">
                  <a:solidFill>
                    <a:srgbClr val="1C75BC"/>
                  </a:solidFill>
                </a:rPr>
                <a:t>tế</a:t>
              </a:r>
              <a:r>
                <a:rPr lang="vi-VN" sz="2400" b="1" dirty="0">
                  <a:solidFill>
                    <a:srgbClr val="1C75BC"/>
                  </a:solidFill>
                </a:rPr>
                <a:t> </a:t>
              </a:r>
              <a:r>
                <a:rPr lang="vi-VN" sz="2400" b="1" dirty="0" err="1">
                  <a:solidFill>
                    <a:srgbClr val="1C75BC"/>
                  </a:solidFill>
                </a:rPr>
                <a:t>thế</a:t>
              </a:r>
              <a:r>
                <a:rPr lang="vi-VN" sz="2400" b="1" dirty="0">
                  <a:solidFill>
                    <a:srgbClr val="1C75BC"/>
                  </a:solidFill>
                </a:rPr>
                <a:t> </a:t>
              </a:r>
              <a:r>
                <a:rPr lang="vi-VN" sz="2400" b="1" dirty="0" err="1">
                  <a:solidFill>
                    <a:srgbClr val="1C75BC"/>
                  </a:solidFill>
                </a:rPr>
                <a:t>giới</a:t>
              </a:r>
              <a:r>
                <a:rPr lang="vi-VN" sz="2400" b="1" dirty="0">
                  <a:solidFill>
                    <a:srgbClr val="1C75BC"/>
                  </a:solidFill>
                </a:rPr>
                <a:t>, 2019)</a:t>
              </a:r>
            </a:p>
          </p:txBody>
        </p:sp>
      </p:grpSp>
    </p:spTree>
    <p:extLst>
      <p:ext uri="{BB962C8B-B14F-4D97-AF65-F5344CB8AC3E}">
        <p14:creationId xmlns:p14="http://schemas.microsoft.com/office/powerpoint/2010/main" val="179599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6" presetClass="emph" presetSubtype="0" fill="hold" nodeType="withEffect">
                                  <p:stCondLst>
                                    <p:cond delay="2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9"/>
                                        </p:tgtEl>
                                        <p:attrNameLst>
                                          <p:attrName>style.visibility</p:attrName>
                                        </p:attrNameLst>
                                      </p:cBhvr>
                                      <p:to>
                                        <p:strVal val="visible"/>
                                      </p:to>
                                    </p:set>
                                    <p:anim calcmode="lin" valueType="num">
                                      <p:cBhvr>
                                        <p:cTn id="22" dur="500" fill="hold"/>
                                        <p:tgtEl>
                                          <p:spTgt spid="79"/>
                                        </p:tgtEl>
                                        <p:attrNameLst>
                                          <p:attrName>ppt_w</p:attrName>
                                        </p:attrNameLst>
                                      </p:cBhvr>
                                      <p:tavLst>
                                        <p:tav tm="0">
                                          <p:val>
                                            <p:fltVal val="0"/>
                                          </p:val>
                                        </p:tav>
                                        <p:tav tm="100000">
                                          <p:val>
                                            <p:strVal val="#ppt_w"/>
                                          </p:val>
                                        </p:tav>
                                      </p:tavLst>
                                    </p:anim>
                                    <p:anim calcmode="lin" valueType="num">
                                      <p:cBhvr>
                                        <p:cTn id="23" dur="500" fill="hold"/>
                                        <p:tgtEl>
                                          <p:spTgt spid="79"/>
                                        </p:tgtEl>
                                        <p:attrNameLst>
                                          <p:attrName>ppt_h</p:attrName>
                                        </p:attrNameLst>
                                      </p:cBhvr>
                                      <p:tavLst>
                                        <p:tav tm="0">
                                          <p:val>
                                            <p:fltVal val="0"/>
                                          </p:val>
                                        </p:tav>
                                        <p:tav tm="100000">
                                          <p:val>
                                            <p:strVal val="#ppt_h"/>
                                          </p:val>
                                        </p:tav>
                                      </p:tavLst>
                                    </p:anim>
                                    <p:animEffect transition="in" filter="fade">
                                      <p:cBhvr>
                                        <p:cTn id="2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25365112-E696-36B3-DC5A-82279C90665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1"/>
            <a:ext cx="12192000" cy="1540933"/>
          </a:xfrm>
          <a:prstGeom prst="rect">
            <a:avLst/>
          </a:prstGeom>
        </p:spPr>
      </p:pic>
      <p:pic>
        <p:nvPicPr>
          <p:cNvPr id="12" name="Graphic 11">
            <a:extLst>
              <a:ext uri="{FF2B5EF4-FFF2-40B4-BE49-F238E27FC236}">
                <a16:creationId xmlns:a16="http://schemas.microsoft.com/office/drawing/2014/main" xmlns="" id="{80EFE959-E5F2-B00C-FB64-5DFE9454691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 y="5976465"/>
            <a:ext cx="12203459" cy="727807"/>
          </a:xfrm>
          <a:prstGeom prst="rect">
            <a:avLst/>
          </a:prstGeom>
        </p:spPr>
      </p:pic>
      <p:grpSp>
        <p:nvGrpSpPr>
          <p:cNvPr id="86" name="Group 85">
            <a:extLst>
              <a:ext uri="{FF2B5EF4-FFF2-40B4-BE49-F238E27FC236}">
                <a16:creationId xmlns:a16="http://schemas.microsoft.com/office/drawing/2014/main" xmlns="" id="{ABDD9C97-345E-321A-51EA-2781F0F22B6B}"/>
              </a:ext>
            </a:extLst>
          </p:cNvPr>
          <p:cNvGrpSpPr/>
          <p:nvPr/>
        </p:nvGrpSpPr>
        <p:grpSpPr>
          <a:xfrm>
            <a:off x="1088020" y="1789305"/>
            <a:ext cx="10197295" cy="707886"/>
            <a:chOff x="2627959" y="1789303"/>
            <a:chExt cx="7090199" cy="537225"/>
          </a:xfrm>
        </p:grpSpPr>
        <p:sp>
          <p:nvSpPr>
            <p:cNvPr id="80" name="Freeform: Shape 79">
              <a:extLst>
                <a:ext uri="{FF2B5EF4-FFF2-40B4-BE49-F238E27FC236}">
                  <a16:creationId xmlns:a16="http://schemas.microsoft.com/office/drawing/2014/main" xmlns="" id="{5375D2EE-0ACA-E07F-75F5-88EDB1508368}"/>
                </a:ext>
              </a:extLst>
            </p:cNvPr>
            <p:cNvSpPr/>
            <p:nvPr/>
          </p:nvSpPr>
          <p:spPr>
            <a:xfrm>
              <a:off x="2627959" y="1841975"/>
              <a:ext cx="118634" cy="297358"/>
            </a:xfrm>
            <a:custGeom>
              <a:avLst/>
              <a:gdLst>
                <a:gd name="connsiteX0" fmla="*/ 118634 w 118634"/>
                <a:gd name="connsiteY0" fmla="*/ 148679 h 297358"/>
                <a:gd name="connsiteX1" fmla="*/ 0 w 118634"/>
                <a:gd name="connsiteY1" fmla="*/ 0 h 297358"/>
                <a:gd name="connsiteX2" fmla="*/ 0 w 118634"/>
                <a:gd name="connsiteY2" fmla="*/ 297359 h 297358"/>
                <a:gd name="connsiteX3" fmla="*/ 118634 w 118634"/>
                <a:gd name="connsiteY3" fmla="*/ 148679 h 297358"/>
              </a:gdLst>
              <a:ahLst/>
              <a:cxnLst>
                <a:cxn ang="0">
                  <a:pos x="connsiteX0" y="connsiteY0"/>
                </a:cxn>
                <a:cxn ang="0">
                  <a:pos x="connsiteX1" y="connsiteY1"/>
                </a:cxn>
                <a:cxn ang="0">
                  <a:pos x="connsiteX2" y="connsiteY2"/>
                </a:cxn>
                <a:cxn ang="0">
                  <a:pos x="connsiteX3" y="connsiteY3"/>
                </a:cxn>
              </a:cxnLst>
              <a:rect l="l" t="t" r="r" b="b"/>
              <a:pathLst>
                <a:path w="118634" h="297358">
                  <a:moveTo>
                    <a:pt x="118634" y="148679"/>
                  </a:moveTo>
                  <a:lnTo>
                    <a:pt x="0" y="0"/>
                  </a:lnTo>
                  <a:lnTo>
                    <a:pt x="0" y="297359"/>
                  </a:lnTo>
                  <a:lnTo>
                    <a:pt x="118634" y="148679"/>
                  </a:lnTo>
                  <a:close/>
                </a:path>
              </a:pathLst>
            </a:custGeom>
            <a:solidFill>
              <a:srgbClr val="1C75BC"/>
            </a:solidFill>
            <a:ln w="17169" cap="flat">
              <a:solidFill>
                <a:srgbClr val="FFFFFF"/>
              </a:solidFill>
              <a:prstDash val="solid"/>
              <a:miter/>
            </a:ln>
          </p:spPr>
          <p:txBody>
            <a:bodyPr rtlCol="0" anchor="ctr"/>
            <a:lstStyle/>
            <a:p>
              <a:endParaRPr lang="en-GB" sz="2000"/>
            </a:p>
          </p:txBody>
        </p:sp>
        <p:sp>
          <p:nvSpPr>
            <p:cNvPr id="81" name="TextBox 80">
              <a:extLst>
                <a:ext uri="{FF2B5EF4-FFF2-40B4-BE49-F238E27FC236}">
                  <a16:creationId xmlns:a16="http://schemas.microsoft.com/office/drawing/2014/main" xmlns="" id="{EA51869A-42A3-9B90-DB13-7CAB204B2B22}"/>
                </a:ext>
              </a:extLst>
            </p:cNvPr>
            <p:cNvSpPr txBox="1"/>
            <p:nvPr/>
          </p:nvSpPr>
          <p:spPr>
            <a:xfrm>
              <a:off x="2839720" y="1789303"/>
              <a:ext cx="6878438" cy="537225"/>
            </a:xfrm>
            <a:prstGeom prst="rect">
              <a:avLst/>
            </a:prstGeom>
            <a:noFill/>
          </p:spPr>
          <p:txBody>
            <a:bodyPr wrap="square" rtlCol="0">
              <a:spAutoFit/>
            </a:bodyPr>
            <a:lstStyle/>
            <a:p>
              <a:pPr algn="just"/>
              <a:r>
                <a:rPr lang="en-GB" sz="2000" dirty="0">
                  <a:latin typeface="Times New Roman" panose="02020603050405020304" pitchFamily="18" charset="0"/>
                  <a:cs typeface="Times New Roman" panose="02020603050405020304" pitchFamily="18" charset="0"/>
                </a:rPr>
                <a:t>Theo </a:t>
              </a:r>
              <a:r>
                <a:rPr lang="en-GB" sz="2000" dirty="0" err="1">
                  <a:latin typeface="Times New Roman" panose="02020603050405020304" pitchFamily="18" charset="0"/>
                  <a:cs typeface="Times New Roman" panose="02020603050405020304" pitchFamily="18" charset="0"/>
                </a:rPr>
                <a:t>Tổ</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chức</a:t>
              </a:r>
              <a:r>
                <a:rPr lang="en-GB" sz="2000" dirty="0">
                  <a:latin typeface="Times New Roman" panose="02020603050405020304" pitchFamily="18" charset="0"/>
                  <a:cs typeface="Times New Roman" panose="02020603050405020304" pitchFamily="18" charset="0"/>
                </a:rPr>
                <a:t> Y </a:t>
              </a:r>
              <a:r>
                <a:rPr lang="en-GB" sz="2000" dirty="0" err="1">
                  <a:latin typeface="Times New Roman" panose="02020603050405020304" pitchFamily="18" charset="0"/>
                  <a:cs typeface="Times New Roman" panose="02020603050405020304" pitchFamily="18" charset="0"/>
                </a:rPr>
                <a:t>tế</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thế</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giới</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hiện</a:t>
              </a:r>
              <a:r>
                <a:rPr lang="en-GB" sz="2000"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không</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có</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bằng</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chứng</a:t>
              </a:r>
              <a:r>
                <a:rPr lang="en-GB" sz="2000" b="1" dirty="0">
                  <a:latin typeface="Times New Roman" panose="02020603050405020304" pitchFamily="18" charset="0"/>
                  <a:cs typeface="Times New Roman" panose="02020603050405020304" pitchFamily="18" charset="0"/>
                </a:rPr>
                <a:t> khoa </a:t>
              </a:r>
              <a:r>
                <a:rPr lang="en-GB" sz="2000" b="1" dirty="0" err="1">
                  <a:latin typeface="Times New Roman" panose="02020603050405020304" pitchFamily="18" charset="0"/>
                  <a:cs typeface="Times New Roman" panose="02020603050405020304" pitchFamily="18" charset="0"/>
                </a:rPr>
                <a:t>học</a:t>
              </a:r>
              <a:r>
                <a:rPr lang="en-GB" sz="2000" b="1"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chứng</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minh</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thuốc</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lá</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điện</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tử</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có</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thể</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giúp</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cai</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nghiện</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thuốc</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lá</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điếu</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truyền</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thống</a:t>
              </a:r>
              <a:r>
                <a:rPr lang="en-GB" sz="2000" dirty="0">
                  <a:latin typeface="Times New Roman" panose="02020603050405020304" pitchFamily="18" charset="0"/>
                  <a:cs typeface="Times New Roman" panose="02020603050405020304" pitchFamily="18" charset="0"/>
                </a:rPr>
                <a:t>.</a:t>
              </a:r>
            </a:p>
          </p:txBody>
        </p:sp>
      </p:grpSp>
      <p:grpSp>
        <p:nvGrpSpPr>
          <p:cNvPr id="87" name="Group 86">
            <a:extLst>
              <a:ext uri="{FF2B5EF4-FFF2-40B4-BE49-F238E27FC236}">
                <a16:creationId xmlns:a16="http://schemas.microsoft.com/office/drawing/2014/main" xmlns="" id="{D2F0B4EC-7002-BCFE-7820-E2260C3E15A4}"/>
              </a:ext>
            </a:extLst>
          </p:cNvPr>
          <p:cNvGrpSpPr/>
          <p:nvPr/>
        </p:nvGrpSpPr>
        <p:grpSpPr>
          <a:xfrm>
            <a:off x="1088021" y="2692179"/>
            <a:ext cx="10197294" cy="707886"/>
            <a:chOff x="2627959" y="2834236"/>
            <a:chExt cx="7090199" cy="550647"/>
          </a:xfrm>
        </p:grpSpPr>
        <p:sp>
          <p:nvSpPr>
            <p:cNvPr id="82" name="Freeform: Shape 81">
              <a:extLst>
                <a:ext uri="{FF2B5EF4-FFF2-40B4-BE49-F238E27FC236}">
                  <a16:creationId xmlns:a16="http://schemas.microsoft.com/office/drawing/2014/main" xmlns="" id="{54682ED7-03E9-E458-4EB4-D742820B723A}"/>
                </a:ext>
              </a:extLst>
            </p:cNvPr>
            <p:cNvSpPr/>
            <p:nvPr/>
          </p:nvSpPr>
          <p:spPr>
            <a:xfrm>
              <a:off x="2627959" y="2886908"/>
              <a:ext cx="118634" cy="297358"/>
            </a:xfrm>
            <a:custGeom>
              <a:avLst/>
              <a:gdLst>
                <a:gd name="connsiteX0" fmla="*/ 118634 w 118634"/>
                <a:gd name="connsiteY0" fmla="*/ 148679 h 297358"/>
                <a:gd name="connsiteX1" fmla="*/ 0 w 118634"/>
                <a:gd name="connsiteY1" fmla="*/ 0 h 297358"/>
                <a:gd name="connsiteX2" fmla="*/ 0 w 118634"/>
                <a:gd name="connsiteY2" fmla="*/ 297359 h 297358"/>
                <a:gd name="connsiteX3" fmla="*/ 118634 w 118634"/>
                <a:gd name="connsiteY3" fmla="*/ 148679 h 297358"/>
              </a:gdLst>
              <a:ahLst/>
              <a:cxnLst>
                <a:cxn ang="0">
                  <a:pos x="connsiteX0" y="connsiteY0"/>
                </a:cxn>
                <a:cxn ang="0">
                  <a:pos x="connsiteX1" y="connsiteY1"/>
                </a:cxn>
                <a:cxn ang="0">
                  <a:pos x="connsiteX2" y="connsiteY2"/>
                </a:cxn>
                <a:cxn ang="0">
                  <a:pos x="connsiteX3" y="connsiteY3"/>
                </a:cxn>
              </a:cxnLst>
              <a:rect l="l" t="t" r="r" b="b"/>
              <a:pathLst>
                <a:path w="118634" h="297358">
                  <a:moveTo>
                    <a:pt x="118634" y="148679"/>
                  </a:moveTo>
                  <a:lnTo>
                    <a:pt x="0" y="0"/>
                  </a:lnTo>
                  <a:lnTo>
                    <a:pt x="0" y="297359"/>
                  </a:lnTo>
                  <a:lnTo>
                    <a:pt x="118634" y="148679"/>
                  </a:lnTo>
                  <a:close/>
                </a:path>
              </a:pathLst>
            </a:custGeom>
            <a:solidFill>
              <a:srgbClr val="1C75BC"/>
            </a:solidFill>
            <a:ln w="17169" cap="flat">
              <a:solidFill>
                <a:srgbClr val="FFFFFF"/>
              </a:solidFill>
              <a:prstDash val="solid"/>
              <a:miter/>
            </a:ln>
          </p:spPr>
          <p:txBody>
            <a:bodyPr rtlCol="0" anchor="ctr"/>
            <a:lstStyle/>
            <a:p>
              <a:endParaRPr lang="en-GB"/>
            </a:p>
          </p:txBody>
        </p:sp>
        <p:sp>
          <p:nvSpPr>
            <p:cNvPr id="83" name="TextBox 82">
              <a:extLst>
                <a:ext uri="{FF2B5EF4-FFF2-40B4-BE49-F238E27FC236}">
                  <a16:creationId xmlns:a16="http://schemas.microsoft.com/office/drawing/2014/main" xmlns="" id="{4AAA545D-CA72-C880-8CE9-EC494ABECF60}"/>
                </a:ext>
              </a:extLst>
            </p:cNvPr>
            <p:cNvSpPr txBox="1"/>
            <p:nvPr/>
          </p:nvSpPr>
          <p:spPr>
            <a:xfrm>
              <a:off x="2839720" y="2834236"/>
              <a:ext cx="6878438" cy="550647"/>
            </a:xfrm>
            <a:prstGeom prst="rect">
              <a:avLst/>
            </a:prstGeom>
            <a:noFill/>
          </p:spPr>
          <p:txBody>
            <a:bodyPr wrap="square" rtlCol="0">
              <a:spAutoFit/>
            </a:bodyPr>
            <a:lstStyle/>
            <a:p>
              <a:pPr algn="just"/>
              <a:r>
                <a:rPr lang="vi-VN" sz="2000" dirty="0" err="1">
                  <a:latin typeface="+mj-lt"/>
                </a:rPr>
                <a:t>Ngược</a:t>
              </a:r>
              <a:r>
                <a:rPr lang="vi-VN" sz="2000" dirty="0">
                  <a:latin typeface="+mj-lt"/>
                </a:rPr>
                <a:t> </a:t>
              </a:r>
              <a:r>
                <a:rPr lang="vi-VN" sz="2000" dirty="0" err="1">
                  <a:latin typeface="+mj-lt"/>
                </a:rPr>
                <a:t>lại</a:t>
              </a:r>
              <a:r>
                <a:rPr lang="vi-VN" sz="2000" dirty="0">
                  <a:latin typeface="+mj-lt"/>
                </a:rPr>
                <a:t>, </a:t>
              </a:r>
              <a:r>
                <a:rPr lang="vi-VN" sz="2000" dirty="0" err="1">
                  <a:latin typeface="+mj-lt"/>
                </a:rPr>
                <a:t>bằng</a:t>
              </a:r>
              <a:r>
                <a:rPr lang="vi-VN" sz="2000" dirty="0">
                  <a:latin typeface="+mj-lt"/>
                </a:rPr>
                <a:t> </a:t>
              </a:r>
              <a:r>
                <a:rPr lang="vi-VN" sz="2000" dirty="0" err="1">
                  <a:latin typeface="+mj-lt"/>
                </a:rPr>
                <a:t>chứng</a:t>
              </a:r>
              <a:r>
                <a:rPr lang="vi-VN" sz="2000" dirty="0">
                  <a:latin typeface="+mj-lt"/>
                </a:rPr>
                <a:t> cho </a:t>
              </a:r>
              <a:r>
                <a:rPr lang="vi-VN" sz="2000" dirty="0" err="1">
                  <a:latin typeface="+mj-lt"/>
                </a:rPr>
                <a:t>thấy</a:t>
              </a:r>
              <a:r>
                <a:rPr lang="vi-VN" sz="2000" dirty="0">
                  <a:latin typeface="+mj-lt"/>
                </a:rPr>
                <a:t> </a:t>
              </a:r>
              <a:r>
                <a:rPr lang="vi-VN" sz="2000" b="1" dirty="0" err="1">
                  <a:latin typeface="+mj-lt"/>
                </a:rPr>
                <a:t>sử</a:t>
              </a:r>
              <a:r>
                <a:rPr lang="vi-VN" sz="2000" b="1" dirty="0">
                  <a:latin typeface="+mj-lt"/>
                </a:rPr>
                <a:t> </a:t>
              </a:r>
              <a:r>
                <a:rPr lang="vi-VN" sz="2000" b="1" dirty="0" err="1">
                  <a:latin typeface="+mj-lt"/>
                </a:rPr>
                <a:t>dụng</a:t>
              </a:r>
              <a:r>
                <a:rPr lang="vi-VN" sz="2000" b="1" dirty="0">
                  <a:latin typeface="+mj-lt"/>
                </a:rPr>
                <a:t> </a:t>
              </a:r>
              <a:r>
                <a:rPr lang="vi-VN" sz="2000" b="1" dirty="0" err="1">
                  <a:latin typeface="+mj-lt"/>
                </a:rPr>
                <a:t>thuốc</a:t>
              </a:r>
              <a:r>
                <a:rPr lang="vi-VN" sz="2000" b="1" dirty="0">
                  <a:latin typeface="+mj-lt"/>
                </a:rPr>
                <a:t> </a:t>
              </a:r>
              <a:r>
                <a:rPr lang="vi-VN" sz="2000" b="1" dirty="0" err="1">
                  <a:latin typeface="+mj-lt"/>
                </a:rPr>
                <a:t>lá</a:t>
              </a:r>
              <a:r>
                <a:rPr lang="vi-VN" sz="2000" b="1" dirty="0">
                  <a:latin typeface="+mj-lt"/>
                </a:rPr>
                <a:t> </a:t>
              </a:r>
              <a:r>
                <a:rPr lang="vi-VN" sz="2000" b="1" dirty="0" err="1">
                  <a:latin typeface="+mj-lt"/>
                </a:rPr>
                <a:t>điện</a:t>
              </a:r>
              <a:r>
                <a:rPr lang="vi-VN" sz="2000" b="1" dirty="0">
                  <a:latin typeface="+mj-lt"/>
                </a:rPr>
                <a:t> </a:t>
              </a:r>
              <a:r>
                <a:rPr lang="vi-VN" sz="2000" b="1" dirty="0" err="1">
                  <a:latin typeface="+mj-lt"/>
                </a:rPr>
                <a:t>tử</a:t>
              </a:r>
              <a:r>
                <a:rPr lang="vi-VN" sz="2000" b="1" dirty="0">
                  <a:latin typeface="+mj-lt"/>
                </a:rPr>
                <a:t>, </a:t>
              </a:r>
              <a:r>
                <a:rPr lang="vi-VN" sz="2000" b="1" dirty="0" err="1">
                  <a:latin typeface="+mj-lt"/>
                </a:rPr>
                <a:t>thuốc</a:t>
              </a:r>
              <a:r>
                <a:rPr lang="vi-VN" sz="2000" b="1" dirty="0">
                  <a:latin typeface="+mj-lt"/>
                </a:rPr>
                <a:t> </a:t>
              </a:r>
              <a:r>
                <a:rPr lang="vi-VN" sz="2000" b="1" dirty="0" err="1">
                  <a:latin typeface="+mj-lt"/>
                </a:rPr>
                <a:t>lá</a:t>
              </a:r>
              <a:r>
                <a:rPr lang="vi-VN" sz="2000" b="1" dirty="0">
                  <a:latin typeface="+mj-lt"/>
                </a:rPr>
                <a:t> </a:t>
              </a:r>
              <a:r>
                <a:rPr lang="vi-VN" sz="2000" b="1" dirty="0" err="1">
                  <a:latin typeface="+mj-lt"/>
                </a:rPr>
                <a:t>làm</a:t>
              </a:r>
              <a:r>
                <a:rPr lang="vi-VN" sz="2000" b="1" dirty="0">
                  <a:latin typeface="+mj-lt"/>
                </a:rPr>
                <a:t> </a:t>
              </a:r>
              <a:r>
                <a:rPr lang="vi-VN" sz="2000" b="1" dirty="0" err="1">
                  <a:latin typeface="+mj-lt"/>
                </a:rPr>
                <a:t>nóng</a:t>
              </a:r>
              <a:r>
                <a:rPr lang="vi-VN" sz="2000" b="1" dirty="0">
                  <a:latin typeface="+mj-lt"/>
                </a:rPr>
                <a:t> </a:t>
              </a:r>
              <a:r>
                <a:rPr lang="vi-VN" sz="2000" b="1" dirty="0" err="1">
                  <a:latin typeface="+mj-lt"/>
                </a:rPr>
                <a:t>làm</a:t>
              </a:r>
              <a:r>
                <a:rPr lang="vi-VN" sz="2000" b="1" dirty="0">
                  <a:latin typeface="+mj-lt"/>
                </a:rPr>
                <a:t> tăng nguy cơ </a:t>
              </a:r>
              <a:r>
                <a:rPr lang="vi-VN" sz="2000" b="1" dirty="0" err="1">
                  <a:latin typeface="+mj-lt"/>
                </a:rPr>
                <a:t>sử</a:t>
              </a:r>
              <a:r>
                <a:rPr lang="vi-VN" sz="2000" b="1" dirty="0">
                  <a:latin typeface="+mj-lt"/>
                </a:rPr>
                <a:t> </a:t>
              </a:r>
              <a:r>
                <a:rPr lang="vi-VN" sz="2000" b="1" dirty="0" err="1">
                  <a:latin typeface="+mj-lt"/>
                </a:rPr>
                <a:t>dụng</a:t>
              </a:r>
              <a:r>
                <a:rPr lang="vi-VN" sz="2000" b="1" dirty="0">
                  <a:latin typeface="+mj-lt"/>
                </a:rPr>
                <a:t> </a:t>
              </a:r>
              <a:r>
                <a:rPr lang="vi-VN" sz="2000" b="1" dirty="0" err="1">
                  <a:latin typeface="+mj-lt"/>
                </a:rPr>
                <a:t>cùng</a:t>
              </a:r>
              <a:r>
                <a:rPr lang="vi-VN" sz="2000" b="1" dirty="0">
                  <a:latin typeface="+mj-lt"/>
                </a:rPr>
                <a:t> </a:t>
              </a:r>
              <a:r>
                <a:rPr lang="vi-VN" sz="2000" b="1" dirty="0" err="1">
                  <a:latin typeface="+mj-lt"/>
                </a:rPr>
                <a:t>lúc</a:t>
              </a:r>
              <a:r>
                <a:rPr lang="vi-VN" sz="2000" b="1" dirty="0">
                  <a:latin typeface="+mj-lt"/>
                </a:rPr>
                <a:t> </a:t>
              </a:r>
              <a:r>
                <a:rPr lang="vi-VN" sz="2000" b="1" dirty="0" err="1">
                  <a:latin typeface="+mj-lt"/>
                </a:rPr>
                <a:t>các</a:t>
              </a:r>
              <a:r>
                <a:rPr lang="vi-VN" sz="2000" b="1" dirty="0">
                  <a:latin typeface="+mj-lt"/>
                </a:rPr>
                <a:t> </a:t>
              </a:r>
              <a:r>
                <a:rPr lang="vi-VN" sz="2000" b="1" dirty="0" err="1">
                  <a:latin typeface="+mj-lt"/>
                </a:rPr>
                <a:t>loại</a:t>
              </a:r>
              <a:r>
                <a:rPr lang="vi-VN" sz="2000" b="1" dirty="0">
                  <a:latin typeface="+mj-lt"/>
                </a:rPr>
                <a:t> </a:t>
              </a:r>
              <a:r>
                <a:rPr lang="vi-VN" sz="2000" b="1" dirty="0" err="1">
                  <a:latin typeface="+mj-lt"/>
                </a:rPr>
                <a:t>thuốc</a:t>
              </a:r>
              <a:r>
                <a:rPr lang="vi-VN" sz="2000" b="1" dirty="0">
                  <a:latin typeface="+mj-lt"/>
                </a:rPr>
                <a:t> </a:t>
              </a:r>
              <a:r>
                <a:rPr lang="vi-VN" sz="2000" b="1" dirty="0" err="1">
                  <a:latin typeface="+mj-lt"/>
                </a:rPr>
                <a:t>lá</a:t>
              </a:r>
              <a:r>
                <a:rPr lang="vi-VN" sz="2000" b="1" dirty="0">
                  <a:latin typeface="+mj-lt"/>
                </a:rPr>
                <a:t>:</a:t>
              </a:r>
              <a:endParaRPr lang="en-GB" sz="2000" b="1" dirty="0">
                <a:latin typeface="+mj-lt"/>
              </a:endParaRPr>
            </a:p>
          </p:txBody>
        </p:sp>
      </p:grpSp>
      <p:grpSp>
        <p:nvGrpSpPr>
          <p:cNvPr id="89" name="Group 88">
            <a:extLst>
              <a:ext uri="{FF2B5EF4-FFF2-40B4-BE49-F238E27FC236}">
                <a16:creationId xmlns:a16="http://schemas.microsoft.com/office/drawing/2014/main" xmlns="" id="{DFC94016-B959-E22D-C13C-E31F0057CBBE}"/>
              </a:ext>
            </a:extLst>
          </p:cNvPr>
          <p:cNvGrpSpPr/>
          <p:nvPr/>
        </p:nvGrpSpPr>
        <p:grpSpPr>
          <a:xfrm>
            <a:off x="1770927" y="3595053"/>
            <a:ext cx="8935655" cy="1432370"/>
            <a:chOff x="2917613" y="3879169"/>
            <a:chExt cx="6800545" cy="923330"/>
          </a:xfrm>
        </p:grpSpPr>
        <p:pic>
          <p:nvPicPr>
            <p:cNvPr id="13" name="Picture 12">
              <a:extLst>
                <a:ext uri="{FF2B5EF4-FFF2-40B4-BE49-F238E27FC236}">
                  <a16:creationId xmlns:a16="http://schemas.microsoft.com/office/drawing/2014/main" xmlns="" id="{E7659834-A188-6766-62FE-CA951677A0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7613" y="3967906"/>
              <a:ext cx="719549" cy="351455"/>
            </a:xfrm>
            <a:prstGeom prst="rect">
              <a:avLst/>
            </a:prstGeom>
            <a:ln>
              <a:noFill/>
            </a:ln>
            <a:effectLst>
              <a:outerShdw blurRad="292100" dist="139700" dir="2700000" algn="tl" rotWithShape="0">
                <a:srgbClr val="333333">
                  <a:alpha val="65000"/>
                </a:srgbClr>
              </a:outerShdw>
            </a:effectLst>
          </p:spPr>
        </p:pic>
        <p:sp>
          <p:nvSpPr>
            <p:cNvPr id="84" name="TextBox 83">
              <a:extLst>
                <a:ext uri="{FF2B5EF4-FFF2-40B4-BE49-F238E27FC236}">
                  <a16:creationId xmlns:a16="http://schemas.microsoft.com/office/drawing/2014/main" xmlns="" id="{BAC38803-B405-0726-4A8C-793C7050A259}"/>
                </a:ext>
              </a:extLst>
            </p:cNvPr>
            <p:cNvSpPr txBox="1"/>
            <p:nvPr/>
          </p:nvSpPr>
          <p:spPr>
            <a:xfrm>
              <a:off x="3637162" y="3879169"/>
              <a:ext cx="6080996" cy="923330"/>
            </a:xfrm>
            <a:prstGeom prst="rect">
              <a:avLst/>
            </a:prstGeom>
            <a:noFill/>
          </p:spPr>
          <p:txBody>
            <a:bodyPr wrap="square" rtlCol="0">
              <a:spAutoFit/>
            </a:bodyPr>
            <a:lstStyle/>
            <a:p>
              <a:pPr algn="just"/>
              <a:r>
                <a:rPr lang="en-US" b="1" i="1" dirty="0" err="1">
                  <a:latin typeface="Oxy Helveltica" panose="02040403050506020204" pitchFamily="18" charset="0"/>
                </a:rPr>
                <a:t>Tại</a:t>
              </a:r>
              <a:r>
                <a:rPr lang="en-US" b="1" i="1" dirty="0">
                  <a:latin typeface="Oxy Helveltica" panose="02040403050506020204" pitchFamily="18" charset="0"/>
                </a:rPr>
                <a:t> </a:t>
              </a:r>
              <a:r>
                <a:rPr lang="en-US" b="1" i="1" dirty="0" err="1">
                  <a:latin typeface="Oxy Helveltica" panose="02040403050506020204" pitchFamily="18" charset="0"/>
                </a:rPr>
                <a:t>Mỹ</a:t>
              </a:r>
              <a:r>
                <a:rPr lang="en-US" b="1" i="1" dirty="0">
                  <a:latin typeface="Oxy Helveltica" panose="02040403050506020204" pitchFamily="18" charset="0"/>
                </a:rPr>
                <a:t>: </a:t>
              </a:r>
              <a:r>
                <a:rPr lang="vi-VN" dirty="0" err="1">
                  <a:latin typeface="Oxy Helveltica" panose="02040403050506020204" pitchFamily="18" charset="0"/>
                </a:rPr>
                <a:t>Hầu</a:t>
              </a:r>
              <a:r>
                <a:rPr lang="vi-VN" dirty="0">
                  <a:latin typeface="Oxy Helveltica" panose="02040403050506020204" pitchFamily="18" charset="0"/>
                </a:rPr>
                <a:t> </a:t>
              </a:r>
              <a:r>
                <a:rPr lang="vi-VN" dirty="0" err="1">
                  <a:latin typeface="Oxy Helveltica" panose="02040403050506020204" pitchFamily="18" charset="0"/>
                </a:rPr>
                <a:t>hết</a:t>
              </a:r>
              <a:r>
                <a:rPr lang="vi-VN" dirty="0">
                  <a:latin typeface="Oxy Helveltica" panose="02040403050506020204" pitchFamily="18" charset="0"/>
                </a:rPr>
                <a:t> </a:t>
              </a:r>
              <a:r>
                <a:rPr lang="vi-VN" dirty="0" err="1">
                  <a:latin typeface="Oxy Helveltica" panose="02040403050506020204" pitchFamily="18" charset="0"/>
                </a:rPr>
                <a:t>người</a:t>
              </a:r>
              <a:r>
                <a:rPr lang="vi-VN" dirty="0">
                  <a:latin typeface="Oxy Helveltica" panose="02040403050506020204" pitchFamily="18" charset="0"/>
                </a:rPr>
                <a:t> </a:t>
              </a:r>
              <a:r>
                <a:rPr lang="vi-VN" dirty="0" err="1">
                  <a:latin typeface="Oxy Helveltica" panose="02040403050506020204" pitchFamily="18" charset="0"/>
                </a:rPr>
                <a:t>sử</a:t>
              </a:r>
              <a:r>
                <a:rPr lang="vi-VN" dirty="0">
                  <a:latin typeface="Oxy Helveltica" panose="02040403050506020204" pitchFamily="18" charset="0"/>
                </a:rPr>
                <a:t> </a:t>
              </a:r>
              <a:r>
                <a:rPr lang="vi-VN" dirty="0" err="1">
                  <a:latin typeface="Oxy Helveltica" panose="02040403050506020204" pitchFamily="18" charset="0"/>
                </a:rPr>
                <a:t>dụng</a:t>
              </a:r>
              <a:r>
                <a:rPr lang="vi-VN" dirty="0">
                  <a:latin typeface="Oxy Helveltica" panose="02040403050506020204" pitchFamily="18" charset="0"/>
                </a:rPr>
                <a:t> TLĐT </a:t>
              </a:r>
              <a:r>
                <a:rPr lang="vi-VN" dirty="0" err="1">
                  <a:latin typeface="Oxy Helveltica" panose="02040403050506020204" pitchFamily="18" charset="0"/>
                </a:rPr>
                <a:t>để</a:t>
              </a:r>
              <a:r>
                <a:rPr lang="vi-VN" dirty="0">
                  <a:latin typeface="Oxy Helveltica" panose="02040403050506020204" pitchFamily="18" charset="0"/>
                </a:rPr>
                <a:t> cai </a:t>
              </a:r>
              <a:r>
                <a:rPr lang="vi-VN" dirty="0" err="1">
                  <a:latin typeface="Oxy Helveltica" panose="02040403050506020204" pitchFamily="18" charset="0"/>
                </a:rPr>
                <a:t>thuốc</a:t>
              </a:r>
              <a:r>
                <a:rPr lang="vi-VN" dirty="0">
                  <a:latin typeface="Oxy Helveltica" panose="02040403050506020204" pitchFamily="18" charset="0"/>
                </a:rPr>
                <a:t> </a:t>
              </a:r>
              <a:r>
                <a:rPr lang="vi-VN" dirty="0" err="1">
                  <a:latin typeface="Oxy Helveltica" panose="02040403050506020204" pitchFamily="18" charset="0"/>
                </a:rPr>
                <a:t>lá</a:t>
              </a:r>
              <a:r>
                <a:rPr lang="vi-VN" dirty="0">
                  <a:latin typeface="Oxy Helveltica" panose="02040403050506020204" pitchFamily="18" charset="0"/>
                </a:rPr>
                <a:t> </a:t>
              </a:r>
              <a:r>
                <a:rPr lang="vi-VN" dirty="0" err="1">
                  <a:latin typeface="Oxy Helveltica" panose="02040403050506020204" pitchFamily="18" charset="0"/>
                </a:rPr>
                <a:t>đều</a:t>
              </a:r>
              <a:r>
                <a:rPr lang="vi-VN" dirty="0">
                  <a:latin typeface="Oxy Helveltica" panose="02040403050506020204" pitchFamily="18" charset="0"/>
                </a:rPr>
                <a:t> không </a:t>
              </a:r>
              <a:r>
                <a:rPr lang="vi-VN" dirty="0" err="1">
                  <a:latin typeface="Oxy Helveltica" panose="02040403050506020204" pitchFamily="18" charset="0"/>
                </a:rPr>
                <a:t>bỏ</a:t>
              </a:r>
              <a:r>
                <a:rPr lang="vi-VN" dirty="0">
                  <a:latin typeface="Oxy Helveltica" panose="02040403050506020204" pitchFamily="18" charset="0"/>
                </a:rPr>
                <a:t> </a:t>
              </a:r>
              <a:r>
                <a:rPr lang="vi-VN" dirty="0" err="1">
                  <a:latin typeface="Oxy Helveltica" panose="02040403050506020204" pitchFamily="18" charset="0"/>
                </a:rPr>
                <a:t>được</a:t>
              </a:r>
              <a:r>
                <a:rPr lang="vi-VN" dirty="0">
                  <a:latin typeface="Oxy Helveltica" panose="02040403050506020204" pitchFamily="18" charset="0"/>
                </a:rPr>
                <a:t> </a:t>
              </a:r>
              <a:r>
                <a:rPr lang="vi-VN" dirty="0" err="1">
                  <a:latin typeface="Oxy Helveltica" panose="02040403050506020204" pitchFamily="18" charset="0"/>
                </a:rPr>
                <a:t>thuốc</a:t>
              </a:r>
              <a:r>
                <a:rPr lang="vi-VN" dirty="0">
                  <a:latin typeface="Oxy Helveltica" panose="02040403050506020204" pitchFamily="18" charset="0"/>
                </a:rPr>
                <a:t> </a:t>
              </a:r>
              <a:r>
                <a:rPr lang="vi-VN" dirty="0" err="1">
                  <a:latin typeface="Oxy Helveltica" panose="02040403050506020204" pitchFamily="18" charset="0"/>
                </a:rPr>
                <a:t>lá</a:t>
              </a:r>
              <a:r>
                <a:rPr lang="vi-VN" dirty="0">
                  <a:latin typeface="Oxy Helveltica" panose="02040403050506020204" pitchFamily="18" charset="0"/>
                </a:rPr>
                <a:t>, thay </a:t>
              </a:r>
              <a:r>
                <a:rPr lang="vi-VN" dirty="0" err="1">
                  <a:latin typeface="Oxy Helveltica" panose="02040403050506020204" pitchFamily="18" charset="0"/>
                </a:rPr>
                <a:t>vào</a:t>
              </a:r>
              <a:r>
                <a:rPr lang="vi-VN" dirty="0">
                  <a:latin typeface="Oxy Helveltica" panose="02040403050506020204" pitchFamily="18" charset="0"/>
                </a:rPr>
                <a:t> </a:t>
              </a:r>
              <a:r>
                <a:rPr lang="vi-VN" dirty="0" err="1">
                  <a:latin typeface="Oxy Helveltica" panose="02040403050506020204" pitchFamily="18" charset="0"/>
                </a:rPr>
                <a:t>đó</a:t>
              </a:r>
              <a:r>
                <a:rPr lang="vi-VN" dirty="0">
                  <a:latin typeface="Oxy Helveltica" panose="02040403050506020204" pitchFamily="18" charset="0"/>
                </a:rPr>
                <a:t> </a:t>
              </a:r>
              <a:r>
                <a:rPr lang="vi-VN" dirty="0" err="1">
                  <a:latin typeface="Oxy Helveltica" panose="02040403050506020204" pitchFamily="18" charset="0"/>
                </a:rPr>
                <a:t>họ</a:t>
              </a:r>
              <a:r>
                <a:rPr lang="vi-VN" dirty="0">
                  <a:latin typeface="Oxy Helveltica" panose="02040403050506020204" pitchFamily="18" charset="0"/>
                </a:rPr>
                <a:t> </a:t>
              </a:r>
              <a:r>
                <a:rPr lang="vi-VN" dirty="0" err="1">
                  <a:latin typeface="Oxy Helveltica" panose="02040403050506020204" pitchFamily="18" charset="0"/>
                </a:rPr>
                <a:t>tiếp</a:t>
              </a:r>
              <a:r>
                <a:rPr lang="vi-VN" dirty="0">
                  <a:latin typeface="Oxy Helveltica" panose="02040403050506020204" pitchFamily="18" charset="0"/>
                </a:rPr>
                <a:t> </a:t>
              </a:r>
              <a:r>
                <a:rPr lang="vi-VN" dirty="0" err="1">
                  <a:latin typeface="Oxy Helveltica" panose="02040403050506020204" pitchFamily="18" charset="0"/>
                </a:rPr>
                <a:t>tục</a:t>
              </a:r>
              <a:r>
                <a:rPr lang="vi-VN" dirty="0">
                  <a:latin typeface="Oxy Helveltica" panose="02040403050506020204" pitchFamily="18" charset="0"/>
                </a:rPr>
                <a:t> </a:t>
              </a:r>
              <a:r>
                <a:rPr lang="vi-VN" dirty="0" err="1">
                  <a:latin typeface="Oxy Helveltica" panose="02040403050506020204" pitchFamily="18" charset="0"/>
                </a:rPr>
                <a:t>sử</a:t>
              </a:r>
              <a:r>
                <a:rPr lang="vi-VN" dirty="0">
                  <a:latin typeface="Oxy Helveltica" panose="02040403050506020204" pitchFamily="18" charset="0"/>
                </a:rPr>
                <a:t> </a:t>
              </a:r>
              <a:r>
                <a:rPr lang="vi-VN" dirty="0" err="1">
                  <a:latin typeface="Oxy Helveltica" panose="02040403050506020204" pitchFamily="18" charset="0"/>
                </a:rPr>
                <a:t>dụng</a:t>
              </a:r>
              <a:r>
                <a:rPr lang="vi-VN" dirty="0">
                  <a:latin typeface="Oxy Helveltica" panose="02040403050506020204" pitchFamily="18" charset="0"/>
                </a:rPr>
                <a:t> </a:t>
              </a:r>
              <a:r>
                <a:rPr lang="vi-VN" dirty="0" err="1">
                  <a:latin typeface="Oxy Helveltica" panose="02040403050506020204" pitchFamily="18" charset="0"/>
                </a:rPr>
                <a:t>đồng</a:t>
              </a:r>
              <a:r>
                <a:rPr lang="vi-VN" dirty="0">
                  <a:latin typeface="Oxy Helveltica" panose="02040403050506020204" pitchFamily="18" charset="0"/>
                </a:rPr>
                <a:t> </a:t>
              </a:r>
              <a:r>
                <a:rPr lang="vi-VN" dirty="0" err="1">
                  <a:latin typeface="Oxy Helveltica" panose="02040403050506020204" pitchFamily="18" charset="0"/>
                </a:rPr>
                <a:t>thời</a:t>
              </a:r>
              <a:r>
                <a:rPr lang="vi-VN" dirty="0">
                  <a:latin typeface="Oxy Helveltica" panose="02040403050506020204" pitchFamily="18" charset="0"/>
                </a:rPr>
                <a:t> </a:t>
              </a:r>
              <a:r>
                <a:rPr lang="vi-VN" dirty="0" err="1">
                  <a:latin typeface="Oxy Helveltica" panose="02040403050506020204" pitchFamily="18" charset="0"/>
                </a:rPr>
                <a:t>cả</a:t>
              </a:r>
              <a:r>
                <a:rPr lang="vi-VN" dirty="0">
                  <a:latin typeface="Oxy Helveltica" panose="02040403050506020204" pitchFamily="18" charset="0"/>
                </a:rPr>
                <a:t> TLĐT </a:t>
              </a:r>
              <a:r>
                <a:rPr lang="vi-VN" dirty="0" err="1">
                  <a:latin typeface="Oxy Helveltica" panose="02040403050506020204" pitchFamily="18" charset="0"/>
                </a:rPr>
                <a:t>và</a:t>
              </a:r>
              <a:r>
                <a:rPr lang="vi-VN" dirty="0">
                  <a:latin typeface="Oxy Helveltica" panose="02040403050506020204" pitchFamily="18" charset="0"/>
                </a:rPr>
                <a:t> </a:t>
              </a:r>
              <a:r>
                <a:rPr lang="vi-VN" dirty="0" err="1">
                  <a:latin typeface="Oxy Helveltica" panose="02040403050506020204" pitchFamily="18" charset="0"/>
                </a:rPr>
                <a:t>thuốc</a:t>
              </a:r>
              <a:r>
                <a:rPr lang="vi-VN" dirty="0">
                  <a:latin typeface="Oxy Helveltica" panose="02040403050506020204" pitchFamily="18" charset="0"/>
                </a:rPr>
                <a:t> </a:t>
              </a:r>
              <a:r>
                <a:rPr lang="vi-VN" dirty="0" err="1">
                  <a:latin typeface="Oxy Helveltica" panose="02040403050506020204" pitchFamily="18" charset="0"/>
                </a:rPr>
                <a:t>lá</a:t>
              </a:r>
              <a:r>
                <a:rPr lang="vi-VN" dirty="0">
                  <a:latin typeface="Oxy Helveltica" panose="02040403050506020204" pitchFamily="18" charset="0"/>
                </a:rPr>
                <a:t> </a:t>
              </a:r>
              <a:r>
                <a:rPr lang="vi-VN" dirty="0" err="1">
                  <a:latin typeface="Oxy Helveltica" panose="02040403050506020204" pitchFamily="18" charset="0"/>
                </a:rPr>
                <a:t>điếu</a:t>
              </a:r>
              <a:r>
                <a:rPr lang="vi-VN" dirty="0">
                  <a:latin typeface="Oxy Helveltica" panose="02040403050506020204" pitchFamily="18" charset="0"/>
                </a:rPr>
                <a:t> </a:t>
              </a:r>
              <a:r>
                <a:rPr lang="vi-VN" dirty="0" err="1">
                  <a:latin typeface="Oxy Helveltica" panose="02040403050506020204" pitchFamily="18" charset="0"/>
                </a:rPr>
                <a:t>truyền</a:t>
              </a:r>
              <a:r>
                <a:rPr lang="vi-VN" dirty="0">
                  <a:latin typeface="Oxy Helveltica" panose="02040403050506020204" pitchFamily="18" charset="0"/>
                </a:rPr>
                <a:t> </a:t>
              </a:r>
              <a:r>
                <a:rPr lang="vi-VN" dirty="0" err="1">
                  <a:latin typeface="Oxy Helveltica" panose="02040403050506020204" pitchFamily="18" charset="0"/>
                </a:rPr>
                <a:t>thống</a:t>
              </a:r>
              <a:r>
                <a:rPr lang="en-US" dirty="0">
                  <a:latin typeface="Oxy Helveltica" panose="02040403050506020204" pitchFamily="18" charset="0"/>
                </a:rPr>
                <a:t>.</a:t>
              </a:r>
              <a:endParaRPr lang="vi-VN" dirty="0" err="1">
                <a:latin typeface="Oxy Helveltica" panose="02040403050506020204" pitchFamily="18" charset="0"/>
              </a:endParaRPr>
            </a:p>
          </p:txBody>
        </p:sp>
      </p:grpSp>
      <p:grpSp>
        <p:nvGrpSpPr>
          <p:cNvPr id="90" name="Group 89">
            <a:extLst>
              <a:ext uri="{FF2B5EF4-FFF2-40B4-BE49-F238E27FC236}">
                <a16:creationId xmlns:a16="http://schemas.microsoft.com/office/drawing/2014/main" xmlns="" id="{77D8DE60-C3A3-8C11-C34B-02AE44282072}"/>
              </a:ext>
            </a:extLst>
          </p:cNvPr>
          <p:cNvGrpSpPr/>
          <p:nvPr/>
        </p:nvGrpSpPr>
        <p:grpSpPr>
          <a:xfrm>
            <a:off x="1770927" y="4810151"/>
            <a:ext cx="8935655" cy="833668"/>
            <a:chOff x="2917613" y="4997487"/>
            <a:chExt cx="6800545" cy="646331"/>
          </a:xfrm>
        </p:grpSpPr>
        <p:pic>
          <p:nvPicPr>
            <p:cNvPr id="15" name="Picture 14">
              <a:extLst>
                <a:ext uri="{FF2B5EF4-FFF2-40B4-BE49-F238E27FC236}">
                  <a16:creationId xmlns:a16="http://schemas.microsoft.com/office/drawing/2014/main" xmlns="" id="{4A0BDC44-2755-EE4A-67D4-63213F429E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17613" y="5027423"/>
              <a:ext cx="719549" cy="431729"/>
            </a:xfrm>
            <a:prstGeom prst="rect">
              <a:avLst/>
            </a:prstGeom>
            <a:ln>
              <a:noFill/>
            </a:ln>
            <a:effectLst>
              <a:outerShdw blurRad="292100" dist="139700" dir="2700000" algn="tl" rotWithShape="0">
                <a:srgbClr val="333333">
                  <a:alpha val="65000"/>
                </a:srgbClr>
              </a:outerShdw>
            </a:effectLst>
          </p:spPr>
        </p:pic>
        <p:sp>
          <p:nvSpPr>
            <p:cNvPr id="85" name="TextBox 84">
              <a:extLst>
                <a:ext uri="{FF2B5EF4-FFF2-40B4-BE49-F238E27FC236}">
                  <a16:creationId xmlns:a16="http://schemas.microsoft.com/office/drawing/2014/main" xmlns="" id="{13BBCAED-0151-ED99-4D96-D61322E1EFA4}"/>
                </a:ext>
              </a:extLst>
            </p:cNvPr>
            <p:cNvSpPr txBox="1"/>
            <p:nvPr/>
          </p:nvSpPr>
          <p:spPr>
            <a:xfrm>
              <a:off x="3725767" y="4997487"/>
              <a:ext cx="5992391" cy="646331"/>
            </a:xfrm>
            <a:prstGeom prst="rect">
              <a:avLst/>
            </a:prstGeom>
            <a:noFill/>
          </p:spPr>
          <p:txBody>
            <a:bodyPr wrap="square" rtlCol="0">
              <a:spAutoFit/>
            </a:bodyPr>
            <a:lstStyle/>
            <a:p>
              <a:pPr algn="just"/>
              <a:r>
                <a:rPr lang="en-US" b="1" i="1" dirty="0" err="1">
                  <a:latin typeface="Oxy Helveltica" panose="02040403050506020204" pitchFamily="18" charset="0"/>
                </a:rPr>
                <a:t>Tại</a:t>
              </a:r>
              <a:r>
                <a:rPr lang="en-US" b="1" i="1" dirty="0">
                  <a:latin typeface="Oxy Helveltica" panose="02040403050506020204" pitchFamily="18" charset="0"/>
                </a:rPr>
                <a:t> </a:t>
              </a:r>
              <a:r>
                <a:rPr lang="en-US" b="1" i="1" dirty="0" err="1">
                  <a:latin typeface="Oxy Helveltica" panose="02040403050506020204" pitchFamily="18" charset="0"/>
                </a:rPr>
                <a:t>Nhật</a:t>
              </a:r>
              <a:r>
                <a:rPr lang="en-US" b="1" i="1" dirty="0">
                  <a:latin typeface="Oxy Helveltica" panose="02040403050506020204" pitchFamily="18" charset="0"/>
                </a:rPr>
                <a:t> </a:t>
              </a:r>
              <a:r>
                <a:rPr lang="en-US" b="1" i="1" dirty="0" err="1">
                  <a:latin typeface="Oxy Helveltica" panose="02040403050506020204" pitchFamily="18" charset="0"/>
                </a:rPr>
                <a:t>Bản</a:t>
              </a:r>
              <a:r>
                <a:rPr lang="en-US" b="1" i="1" dirty="0">
                  <a:latin typeface="Oxy Helveltica" panose="02040403050506020204" pitchFamily="18" charset="0"/>
                </a:rPr>
                <a:t>: </a:t>
              </a:r>
              <a:r>
                <a:rPr lang="vi-VN" dirty="0">
                  <a:latin typeface="Oxy Helveltica" panose="02040403050506020204" pitchFamily="18" charset="0"/>
                </a:rPr>
                <a:t>2/3 </a:t>
              </a:r>
              <a:r>
                <a:rPr lang="vi-VN" dirty="0" err="1">
                  <a:latin typeface="Oxy Helveltica" panose="02040403050506020204" pitchFamily="18" charset="0"/>
                </a:rPr>
                <a:t>người</a:t>
              </a:r>
              <a:r>
                <a:rPr lang="vi-VN" dirty="0">
                  <a:latin typeface="Oxy Helveltica" panose="02040403050506020204" pitchFamily="18" charset="0"/>
                </a:rPr>
                <a:t> </a:t>
              </a:r>
              <a:r>
                <a:rPr lang="vi-VN" dirty="0" err="1">
                  <a:latin typeface="Oxy Helveltica" panose="02040403050506020204" pitchFamily="18" charset="0"/>
                </a:rPr>
                <a:t>dùng</a:t>
              </a:r>
              <a:r>
                <a:rPr lang="vi-VN" dirty="0">
                  <a:latin typeface="Oxy Helveltica" panose="02040403050506020204" pitchFamily="18" charset="0"/>
                </a:rPr>
                <a:t> TLNN </a:t>
              </a:r>
              <a:r>
                <a:rPr lang="vi-VN" dirty="0" err="1">
                  <a:latin typeface="Oxy Helveltica" panose="02040403050506020204" pitchFamily="18" charset="0"/>
                </a:rPr>
                <a:t>sử</a:t>
              </a:r>
              <a:r>
                <a:rPr lang="vi-VN" dirty="0">
                  <a:latin typeface="Oxy Helveltica" panose="02040403050506020204" pitchFamily="18" charset="0"/>
                </a:rPr>
                <a:t> </a:t>
              </a:r>
              <a:r>
                <a:rPr lang="vi-VN" dirty="0" err="1">
                  <a:latin typeface="Oxy Helveltica" panose="02040403050506020204" pitchFamily="18" charset="0"/>
                </a:rPr>
                <a:t>dụng</a:t>
              </a:r>
              <a:r>
                <a:rPr lang="vi-VN" dirty="0">
                  <a:latin typeface="Oxy Helveltica" panose="02040403050506020204" pitchFamily="18" charset="0"/>
                </a:rPr>
                <a:t> </a:t>
              </a:r>
              <a:r>
                <a:rPr lang="vi-VN" dirty="0" err="1">
                  <a:latin typeface="Oxy Helveltica" panose="02040403050506020204" pitchFamily="18" charset="0"/>
                </a:rPr>
                <a:t>đồng</a:t>
              </a:r>
              <a:r>
                <a:rPr lang="vi-VN" dirty="0">
                  <a:latin typeface="Oxy Helveltica" panose="02040403050506020204" pitchFamily="18" charset="0"/>
                </a:rPr>
                <a:t> </a:t>
              </a:r>
              <a:r>
                <a:rPr lang="vi-VN" dirty="0" err="1">
                  <a:latin typeface="Oxy Helveltica" panose="02040403050506020204" pitchFamily="18" charset="0"/>
                </a:rPr>
                <a:t>thời</a:t>
              </a:r>
              <a:r>
                <a:rPr lang="vi-VN" dirty="0">
                  <a:latin typeface="Oxy Helveltica" panose="02040403050506020204" pitchFamily="18" charset="0"/>
                </a:rPr>
                <a:t> TLNN </a:t>
              </a:r>
              <a:r>
                <a:rPr lang="vi-VN" dirty="0" err="1">
                  <a:latin typeface="Oxy Helveltica" panose="02040403050506020204" pitchFamily="18" charset="0"/>
                </a:rPr>
                <a:t>và</a:t>
              </a:r>
              <a:r>
                <a:rPr lang="vi-VN" dirty="0">
                  <a:latin typeface="Oxy Helveltica" panose="02040403050506020204" pitchFamily="18" charset="0"/>
                </a:rPr>
                <a:t> </a:t>
              </a:r>
              <a:r>
                <a:rPr lang="vi-VN" dirty="0" err="1">
                  <a:latin typeface="Oxy Helveltica" panose="02040403050506020204" pitchFamily="18" charset="0"/>
                </a:rPr>
                <a:t>thuốc</a:t>
              </a:r>
              <a:r>
                <a:rPr lang="vi-VN" dirty="0">
                  <a:latin typeface="Oxy Helveltica" panose="02040403050506020204" pitchFamily="18" charset="0"/>
                </a:rPr>
                <a:t> </a:t>
              </a:r>
              <a:r>
                <a:rPr lang="vi-VN" dirty="0" err="1">
                  <a:latin typeface="Oxy Helveltica" panose="02040403050506020204" pitchFamily="18" charset="0"/>
                </a:rPr>
                <a:t>lá</a:t>
              </a:r>
              <a:r>
                <a:rPr lang="vi-VN" dirty="0">
                  <a:latin typeface="Oxy Helveltica" panose="02040403050506020204" pitchFamily="18" charset="0"/>
                </a:rPr>
                <a:t> </a:t>
              </a:r>
              <a:r>
                <a:rPr lang="vi-VN" dirty="0" err="1">
                  <a:latin typeface="Oxy Helveltica" panose="02040403050506020204" pitchFamily="18" charset="0"/>
                </a:rPr>
                <a:t>điếu</a:t>
              </a:r>
              <a:r>
                <a:rPr lang="en-US" dirty="0">
                  <a:latin typeface="Oxy Helveltica" panose="02040403050506020204" pitchFamily="18" charset="0"/>
                </a:rPr>
                <a:t>.</a:t>
              </a:r>
              <a:endParaRPr lang="vi-VN" dirty="0">
                <a:latin typeface="Oxy Helveltica" panose="02040403050506020204" pitchFamily="18" charset="0"/>
              </a:endParaRPr>
            </a:p>
          </p:txBody>
        </p:sp>
      </p:grpSp>
    </p:spTree>
    <p:extLst>
      <p:ext uri="{BB962C8B-B14F-4D97-AF65-F5344CB8AC3E}">
        <p14:creationId xmlns:p14="http://schemas.microsoft.com/office/powerpoint/2010/main" val="73025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6" presetClass="emph" presetSubtype="0" fill="hold" nodeType="withEffect">
                                  <p:stCondLst>
                                    <p:cond delay="3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fade">
                                      <p:cBhvr>
                                        <p:cTn id="15" dur="700"/>
                                        <p:tgtEl>
                                          <p:spTgt spid="86"/>
                                        </p:tgtEl>
                                      </p:cBhvr>
                                    </p:animEffect>
                                    <p:anim calcmode="lin" valueType="num">
                                      <p:cBhvr>
                                        <p:cTn id="16" dur="700" fill="hold"/>
                                        <p:tgtEl>
                                          <p:spTgt spid="86"/>
                                        </p:tgtEl>
                                        <p:attrNameLst>
                                          <p:attrName>ppt_x</p:attrName>
                                        </p:attrNameLst>
                                      </p:cBhvr>
                                      <p:tavLst>
                                        <p:tav tm="0">
                                          <p:val>
                                            <p:strVal val="#ppt_x"/>
                                          </p:val>
                                        </p:tav>
                                        <p:tav tm="100000">
                                          <p:val>
                                            <p:strVal val="#ppt_x"/>
                                          </p:val>
                                        </p:tav>
                                      </p:tavLst>
                                    </p:anim>
                                    <p:anim calcmode="lin" valueType="num">
                                      <p:cBhvr>
                                        <p:cTn id="17" dur="7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fade">
                                      <p:cBhvr>
                                        <p:cTn id="22" dur="700"/>
                                        <p:tgtEl>
                                          <p:spTgt spid="87"/>
                                        </p:tgtEl>
                                      </p:cBhvr>
                                    </p:animEffect>
                                    <p:anim calcmode="lin" valueType="num">
                                      <p:cBhvr>
                                        <p:cTn id="23" dur="700" fill="hold"/>
                                        <p:tgtEl>
                                          <p:spTgt spid="87"/>
                                        </p:tgtEl>
                                        <p:attrNameLst>
                                          <p:attrName>ppt_x</p:attrName>
                                        </p:attrNameLst>
                                      </p:cBhvr>
                                      <p:tavLst>
                                        <p:tav tm="0">
                                          <p:val>
                                            <p:strVal val="#ppt_x"/>
                                          </p:val>
                                        </p:tav>
                                        <p:tav tm="100000">
                                          <p:val>
                                            <p:strVal val="#ppt_x"/>
                                          </p:val>
                                        </p:tav>
                                      </p:tavLst>
                                    </p:anim>
                                    <p:anim calcmode="lin" valueType="num">
                                      <p:cBhvr>
                                        <p:cTn id="24" dur="700" fill="hold"/>
                                        <p:tgtEl>
                                          <p:spTgt spid="87"/>
                                        </p:tgtEl>
                                        <p:attrNameLst>
                                          <p:attrName>ppt_y</p:attrName>
                                        </p:attrNameLst>
                                      </p:cBhvr>
                                      <p:tavLst>
                                        <p:tav tm="0">
                                          <p:val>
                                            <p:strVal val="#ppt_y+.1"/>
                                          </p:val>
                                        </p:tav>
                                        <p:tav tm="100000">
                                          <p:val>
                                            <p:strVal val="#ppt_y"/>
                                          </p:val>
                                        </p:tav>
                                      </p:tavLst>
                                    </p:anim>
                                  </p:childTnLst>
                                </p:cTn>
                              </p:par>
                            </p:childTnLst>
                          </p:cTn>
                        </p:par>
                        <p:par>
                          <p:cTn id="25" fill="hold">
                            <p:stCondLst>
                              <p:cond delay="700"/>
                            </p:stCondLst>
                            <p:childTnLst>
                              <p:par>
                                <p:cTn id="26" presetID="14" presetClass="entr" presetSubtype="10" fill="hold" nodeType="afterEffect">
                                  <p:stCondLst>
                                    <p:cond delay="0"/>
                                  </p:stCondLst>
                                  <p:childTnLst>
                                    <p:set>
                                      <p:cBhvr>
                                        <p:cTn id="27" dur="1" fill="hold">
                                          <p:stCondLst>
                                            <p:cond delay="0"/>
                                          </p:stCondLst>
                                        </p:cTn>
                                        <p:tgtEl>
                                          <p:spTgt spid="89"/>
                                        </p:tgtEl>
                                        <p:attrNameLst>
                                          <p:attrName>style.visibility</p:attrName>
                                        </p:attrNameLst>
                                      </p:cBhvr>
                                      <p:to>
                                        <p:strVal val="visible"/>
                                      </p:to>
                                    </p:set>
                                    <p:animEffect transition="in" filter="randombar(horizontal)">
                                      <p:cBhvr>
                                        <p:cTn id="28" dur="500"/>
                                        <p:tgtEl>
                                          <p:spTgt spid="8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0"/>
                                        </p:tgtEl>
                                        <p:attrNameLst>
                                          <p:attrName>style.visibility</p:attrName>
                                        </p:attrNameLst>
                                      </p:cBhvr>
                                      <p:to>
                                        <p:strVal val="visible"/>
                                      </p:to>
                                    </p:set>
                                    <p:animEffect transition="in" filter="randombar(horizontal)">
                                      <p:cBhvr>
                                        <p:cTn id="33"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2F21BA00-2963-2D07-F9AC-984331445D8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077045" y="247461"/>
            <a:ext cx="8037909" cy="409575"/>
          </a:xfrm>
          <a:prstGeom prst="rect">
            <a:avLst/>
          </a:prstGeom>
        </p:spPr>
      </p:pic>
      <p:grpSp>
        <p:nvGrpSpPr>
          <p:cNvPr id="28" name="Group 27">
            <a:extLst>
              <a:ext uri="{FF2B5EF4-FFF2-40B4-BE49-F238E27FC236}">
                <a16:creationId xmlns:a16="http://schemas.microsoft.com/office/drawing/2014/main" xmlns="" id="{F6CF14A1-317B-8986-0400-60171DB58B3E}"/>
              </a:ext>
            </a:extLst>
          </p:cNvPr>
          <p:cNvGrpSpPr/>
          <p:nvPr/>
        </p:nvGrpSpPr>
        <p:grpSpPr>
          <a:xfrm>
            <a:off x="4869609" y="666408"/>
            <a:ext cx="2452780" cy="4596811"/>
            <a:chOff x="1807868" y="729545"/>
            <a:chExt cx="2452780" cy="4596811"/>
          </a:xfrm>
        </p:grpSpPr>
        <p:sp>
          <p:nvSpPr>
            <p:cNvPr id="18" name="Freeform: Shape 17">
              <a:extLst>
                <a:ext uri="{FF2B5EF4-FFF2-40B4-BE49-F238E27FC236}">
                  <a16:creationId xmlns:a16="http://schemas.microsoft.com/office/drawing/2014/main" xmlns="" id="{35C4993C-7F5F-D311-BDCE-B5510E075CF6}"/>
                </a:ext>
              </a:extLst>
            </p:cNvPr>
            <p:cNvSpPr/>
            <p:nvPr/>
          </p:nvSpPr>
          <p:spPr>
            <a:xfrm>
              <a:off x="1883161" y="927680"/>
              <a:ext cx="2377487" cy="4398676"/>
            </a:xfrm>
            <a:custGeom>
              <a:avLst/>
              <a:gdLst>
                <a:gd name="connsiteX0" fmla="*/ 0 w 2377487"/>
                <a:gd name="connsiteY0" fmla="*/ 0 h 4398676"/>
                <a:gd name="connsiteX1" fmla="*/ 2377487 w 2377487"/>
                <a:gd name="connsiteY1" fmla="*/ 0 h 4398676"/>
                <a:gd name="connsiteX2" fmla="*/ 2377487 w 2377487"/>
                <a:gd name="connsiteY2" fmla="*/ 4398677 h 4398676"/>
                <a:gd name="connsiteX3" fmla="*/ 0 w 2377487"/>
                <a:gd name="connsiteY3" fmla="*/ 4398677 h 4398676"/>
              </a:gdLst>
              <a:ahLst/>
              <a:cxnLst>
                <a:cxn ang="0">
                  <a:pos x="connsiteX0" y="connsiteY0"/>
                </a:cxn>
                <a:cxn ang="0">
                  <a:pos x="connsiteX1" y="connsiteY1"/>
                </a:cxn>
                <a:cxn ang="0">
                  <a:pos x="connsiteX2" y="connsiteY2"/>
                </a:cxn>
                <a:cxn ang="0">
                  <a:pos x="connsiteX3" y="connsiteY3"/>
                </a:cxn>
              </a:cxnLst>
              <a:rect l="l" t="t" r="r" b="b"/>
              <a:pathLst>
                <a:path w="2377487" h="4398676">
                  <a:moveTo>
                    <a:pt x="0" y="0"/>
                  </a:moveTo>
                  <a:lnTo>
                    <a:pt x="2377487" y="0"/>
                  </a:lnTo>
                  <a:lnTo>
                    <a:pt x="2377487" y="4398677"/>
                  </a:lnTo>
                  <a:lnTo>
                    <a:pt x="0" y="4398677"/>
                  </a:lnTo>
                  <a:close/>
                </a:path>
              </a:pathLst>
            </a:custGeom>
            <a:solidFill>
              <a:srgbClr val="1C75BC"/>
            </a:solidFill>
            <a:ln w="15875" cap="flat">
              <a:noFill/>
              <a:prstDash val="solid"/>
              <a:miter/>
            </a:ln>
          </p:spPr>
          <p:txBody>
            <a:bodyPr rtlCol="0" anchor="ctr"/>
            <a:lstStyle/>
            <a:p>
              <a:endParaRPr lang="en-GB"/>
            </a:p>
          </p:txBody>
        </p:sp>
        <p:pic>
          <p:nvPicPr>
            <p:cNvPr id="19" name="Picture 18">
              <a:extLst>
                <a:ext uri="{FF2B5EF4-FFF2-40B4-BE49-F238E27FC236}">
                  <a16:creationId xmlns:a16="http://schemas.microsoft.com/office/drawing/2014/main" xmlns="" id="{22A3D97F-2F37-B630-D619-85EEA8D6CCBA}"/>
                </a:ext>
              </a:extLst>
            </p:cNvPr>
            <p:cNvPicPr>
              <a:picLocks noChangeAspect="1"/>
            </p:cNvPicPr>
            <p:nvPr/>
          </p:nvPicPr>
          <p:blipFill>
            <a:blip r:embed="rId4"/>
            <a:stretch>
              <a:fillRect/>
            </a:stretch>
          </p:blipFill>
          <p:spPr>
            <a:xfrm>
              <a:off x="1807868" y="729545"/>
              <a:ext cx="2342063" cy="4448078"/>
            </a:xfrm>
            <a:custGeom>
              <a:avLst/>
              <a:gdLst>
                <a:gd name="connsiteX0" fmla="*/ -120 w 2342063"/>
                <a:gd name="connsiteY0" fmla="*/ -219 h 4448078"/>
                <a:gd name="connsiteX1" fmla="*/ 2341944 w 2342063"/>
                <a:gd name="connsiteY1" fmla="*/ -219 h 4448078"/>
                <a:gd name="connsiteX2" fmla="*/ 2341944 w 2342063"/>
                <a:gd name="connsiteY2" fmla="*/ 4447860 h 4448078"/>
                <a:gd name="connsiteX3" fmla="*/ -120 w 2342063"/>
                <a:gd name="connsiteY3" fmla="*/ 4447860 h 4448078"/>
              </a:gdLst>
              <a:ahLst/>
              <a:cxnLst>
                <a:cxn ang="0">
                  <a:pos x="connsiteX0" y="connsiteY0"/>
                </a:cxn>
                <a:cxn ang="0">
                  <a:pos x="connsiteX1" y="connsiteY1"/>
                </a:cxn>
                <a:cxn ang="0">
                  <a:pos x="connsiteX2" y="connsiteY2"/>
                </a:cxn>
                <a:cxn ang="0">
                  <a:pos x="connsiteX3" y="connsiteY3"/>
                </a:cxn>
              </a:cxnLst>
              <a:rect l="l" t="t" r="r" b="b"/>
              <a:pathLst>
                <a:path w="2342063" h="4448078">
                  <a:moveTo>
                    <a:pt x="-120" y="-219"/>
                  </a:moveTo>
                  <a:lnTo>
                    <a:pt x="2341944" y="-219"/>
                  </a:lnTo>
                  <a:lnTo>
                    <a:pt x="2341944" y="4447860"/>
                  </a:lnTo>
                  <a:lnTo>
                    <a:pt x="-120" y="4447860"/>
                  </a:lnTo>
                  <a:close/>
                </a:path>
              </a:pathLst>
            </a:custGeom>
          </p:spPr>
        </p:pic>
        <p:sp>
          <p:nvSpPr>
            <p:cNvPr id="20" name="Freeform: Shape 19">
              <a:extLst>
                <a:ext uri="{FF2B5EF4-FFF2-40B4-BE49-F238E27FC236}">
                  <a16:creationId xmlns:a16="http://schemas.microsoft.com/office/drawing/2014/main" xmlns="" id="{0108C866-E460-03E4-5D78-7E8813B94E35}"/>
                </a:ext>
              </a:extLst>
            </p:cNvPr>
            <p:cNvSpPr/>
            <p:nvPr/>
          </p:nvSpPr>
          <p:spPr>
            <a:xfrm>
              <a:off x="2166308" y="3050215"/>
              <a:ext cx="1914443" cy="712753"/>
            </a:xfrm>
            <a:custGeom>
              <a:avLst/>
              <a:gdLst>
                <a:gd name="connsiteX0" fmla="*/ 0 w 1914443"/>
                <a:gd name="connsiteY0" fmla="*/ 0 h 712753"/>
                <a:gd name="connsiteX1" fmla="*/ 1914444 w 1914443"/>
                <a:gd name="connsiteY1" fmla="*/ 0 h 712753"/>
                <a:gd name="connsiteX2" fmla="*/ 1914444 w 1914443"/>
                <a:gd name="connsiteY2" fmla="*/ 712754 h 712753"/>
                <a:gd name="connsiteX3" fmla="*/ 0 w 1914443"/>
                <a:gd name="connsiteY3" fmla="*/ 712754 h 712753"/>
              </a:gdLst>
              <a:ahLst/>
              <a:cxnLst>
                <a:cxn ang="0">
                  <a:pos x="connsiteX0" y="connsiteY0"/>
                </a:cxn>
                <a:cxn ang="0">
                  <a:pos x="connsiteX1" y="connsiteY1"/>
                </a:cxn>
                <a:cxn ang="0">
                  <a:pos x="connsiteX2" y="connsiteY2"/>
                </a:cxn>
                <a:cxn ang="0">
                  <a:pos x="connsiteX3" y="connsiteY3"/>
                </a:cxn>
              </a:cxnLst>
              <a:rect l="l" t="t" r="r" b="b"/>
              <a:pathLst>
                <a:path w="1914443" h="712753">
                  <a:moveTo>
                    <a:pt x="0" y="0"/>
                  </a:moveTo>
                  <a:lnTo>
                    <a:pt x="1914444" y="0"/>
                  </a:lnTo>
                  <a:lnTo>
                    <a:pt x="1914444" y="712754"/>
                  </a:lnTo>
                  <a:lnTo>
                    <a:pt x="0" y="712754"/>
                  </a:lnTo>
                  <a:close/>
                </a:path>
              </a:pathLst>
            </a:custGeom>
            <a:noFill/>
            <a:ln w="15875" cap="flat">
              <a:solidFill>
                <a:srgbClr val="ED1C24"/>
              </a:solid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xmlns="" id="{6E5FBC31-641E-9BC0-A798-774902A38E92}"/>
                </a:ext>
              </a:extLst>
            </p:cNvPr>
            <p:cNvSpPr/>
            <p:nvPr/>
          </p:nvSpPr>
          <p:spPr>
            <a:xfrm>
              <a:off x="2114603" y="1073661"/>
              <a:ext cx="1914443" cy="335647"/>
            </a:xfrm>
            <a:custGeom>
              <a:avLst/>
              <a:gdLst>
                <a:gd name="connsiteX0" fmla="*/ 0 w 1914443"/>
                <a:gd name="connsiteY0" fmla="*/ 0 h 335647"/>
                <a:gd name="connsiteX1" fmla="*/ 1914443 w 1914443"/>
                <a:gd name="connsiteY1" fmla="*/ 0 h 335647"/>
                <a:gd name="connsiteX2" fmla="*/ 1914443 w 1914443"/>
                <a:gd name="connsiteY2" fmla="*/ 335647 h 335647"/>
                <a:gd name="connsiteX3" fmla="*/ 0 w 1914443"/>
                <a:gd name="connsiteY3" fmla="*/ 335647 h 335647"/>
              </a:gdLst>
              <a:ahLst/>
              <a:cxnLst>
                <a:cxn ang="0">
                  <a:pos x="connsiteX0" y="connsiteY0"/>
                </a:cxn>
                <a:cxn ang="0">
                  <a:pos x="connsiteX1" y="connsiteY1"/>
                </a:cxn>
                <a:cxn ang="0">
                  <a:pos x="connsiteX2" y="connsiteY2"/>
                </a:cxn>
                <a:cxn ang="0">
                  <a:pos x="connsiteX3" y="connsiteY3"/>
                </a:cxn>
              </a:cxnLst>
              <a:rect l="l" t="t" r="r" b="b"/>
              <a:pathLst>
                <a:path w="1914443" h="335647">
                  <a:moveTo>
                    <a:pt x="0" y="0"/>
                  </a:moveTo>
                  <a:lnTo>
                    <a:pt x="1914443" y="0"/>
                  </a:lnTo>
                  <a:lnTo>
                    <a:pt x="1914443" y="335647"/>
                  </a:lnTo>
                  <a:lnTo>
                    <a:pt x="0" y="335647"/>
                  </a:lnTo>
                  <a:close/>
                </a:path>
              </a:pathLst>
            </a:custGeom>
            <a:noFill/>
            <a:ln w="15875" cap="flat">
              <a:solidFill>
                <a:srgbClr val="ED1C24"/>
              </a:solid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xmlns="" id="{60B857E4-EDB3-93C5-FC87-35831EB60A38}"/>
                </a:ext>
              </a:extLst>
            </p:cNvPr>
            <p:cNvSpPr/>
            <p:nvPr/>
          </p:nvSpPr>
          <p:spPr>
            <a:xfrm>
              <a:off x="2181876" y="3973284"/>
              <a:ext cx="1732900" cy="444458"/>
            </a:xfrm>
            <a:custGeom>
              <a:avLst/>
              <a:gdLst>
                <a:gd name="connsiteX0" fmla="*/ 0 w 1914443"/>
                <a:gd name="connsiteY0" fmla="*/ 0 h 444458"/>
                <a:gd name="connsiteX1" fmla="*/ 1914443 w 1914443"/>
                <a:gd name="connsiteY1" fmla="*/ 0 h 444458"/>
                <a:gd name="connsiteX2" fmla="*/ 1914443 w 1914443"/>
                <a:gd name="connsiteY2" fmla="*/ 444458 h 444458"/>
                <a:gd name="connsiteX3" fmla="*/ 0 w 1914443"/>
                <a:gd name="connsiteY3" fmla="*/ 444458 h 444458"/>
              </a:gdLst>
              <a:ahLst/>
              <a:cxnLst>
                <a:cxn ang="0">
                  <a:pos x="connsiteX0" y="connsiteY0"/>
                </a:cxn>
                <a:cxn ang="0">
                  <a:pos x="connsiteX1" y="connsiteY1"/>
                </a:cxn>
                <a:cxn ang="0">
                  <a:pos x="connsiteX2" y="connsiteY2"/>
                </a:cxn>
                <a:cxn ang="0">
                  <a:pos x="connsiteX3" y="connsiteY3"/>
                </a:cxn>
              </a:cxnLst>
              <a:rect l="l" t="t" r="r" b="b"/>
              <a:pathLst>
                <a:path w="1914443" h="444458">
                  <a:moveTo>
                    <a:pt x="0" y="0"/>
                  </a:moveTo>
                  <a:lnTo>
                    <a:pt x="1914443" y="0"/>
                  </a:lnTo>
                  <a:lnTo>
                    <a:pt x="1914443" y="444458"/>
                  </a:lnTo>
                  <a:lnTo>
                    <a:pt x="0" y="444458"/>
                  </a:lnTo>
                  <a:close/>
                </a:path>
              </a:pathLst>
            </a:custGeom>
            <a:noFill/>
            <a:ln w="15875" cap="flat">
              <a:solidFill>
                <a:srgbClr val="ED1C24"/>
              </a:solidFill>
              <a:prstDash val="solid"/>
              <a:miter/>
            </a:ln>
          </p:spPr>
          <p:txBody>
            <a:bodyPr rtlCol="0" anchor="ctr"/>
            <a:lstStyle/>
            <a:p>
              <a:endParaRPr lang="en-GB"/>
            </a:p>
          </p:txBody>
        </p:sp>
      </p:grpSp>
      <p:grpSp>
        <p:nvGrpSpPr>
          <p:cNvPr id="29" name="Group 28">
            <a:extLst>
              <a:ext uri="{FF2B5EF4-FFF2-40B4-BE49-F238E27FC236}">
                <a16:creationId xmlns:a16="http://schemas.microsoft.com/office/drawing/2014/main" xmlns="" id="{E56F4858-96A1-4C22-A46B-374A530E6C53}"/>
              </a:ext>
            </a:extLst>
          </p:cNvPr>
          <p:cNvGrpSpPr/>
          <p:nvPr/>
        </p:nvGrpSpPr>
        <p:grpSpPr>
          <a:xfrm>
            <a:off x="1666968" y="748057"/>
            <a:ext cx="2453257" cy="4478041"/>
            <a:chOff x="4884145" y="848314"/>
            <a:chExt cx="2453257" cy="4478041"/>
          </a:xfrm>
        </p:grpSpPr>
        <p:sp>
          <p:nvSpPr>
            <p:cNvPr id="14" name="Freeform: Shape 13">
              <a:extLst>
                <a:ext uri="{FF2B5EF4-FFF2-40B4-BE49-F238E27FC236}">
                  <a16:creationId xmlns:a16="http://schemas.microsoft.com/office/drawing/2014/main" xmlns="" id="{9E21862B-25DF-2C90-FC63-260795432F8B}"/>
                </a:ext>
              </a:extLst>
            </p:cNvPr>
            <p:cNvSpPr/>
            <p:nvPr/>
          </p:nvSpPr>
          <p:spPr>
            <a:xfrm>
              <a:off x="4959915" y="927679"/>
              <a:ext cx="2377487" cy="4398676"/>
            </a:xfrm>
            <a:custGeom>
              <a:avLst/>
              <a:gdLst>
                <a:gd name="connsiteX0" fmla="*/ 0 w 2377487"/>
                <a:gd name="connsiteY0" fmla="*/ 0 h 4398676"/>
                <a:gd name="connsiteX1" fmla="*/ 2377487 w 2377487"/>
                <a:gd name="connsiteY1" fmla="*/ 0 h 4398676"/>
                <a:gd name="connsiteX2" fmla="*/ 2377487 w 2377487"/>
                <a:gd name="connsiteY2" fmla="*/ 4398677 h 4398676"/>
                <a:gd name="connsiteX3" fmla="*/ 0 w 2377487"/>
                <a:gd name="connsiteY3" fmla="*/ 4398677 h 4398676"/>
              </a:gdLst>
              <a:ahLst/>
              <a:cxnLst>
                <a:cxn ang="0">
                  <a:pos x="connsiteX0" y="connsiteY0"/>
                </a:cxn>
                <a:cxn ang="0">
                  <a:pos x="connsiteX1" y="connsiteY1"/>
                </a:cxn>
                <a:cxn ang="0">
                  <a:pos x="connsiteX2" y="connsiteY2"/>
                </a:cxn>
                <a:cxn ang="0">
                  <a:pos x="connsiteX3" y="connsiteY3"/>
                </a:cxn>
              </a:cxnLst>
              <a:rect l="l" t="t" r="r" b="b"/>
              <a:pathLst>
                <a:path w="2377487" h="4398676">
                  <a:moveTo>
                    <a:pt x="0" y="0"/>
                  </a:moveTo>
                  <a:lnTo>
                    <a:pt x="2377487" y="0"/>
                  </a:lnTo>
                  <a:lnTo>
                    <a:pt x="2377487" y="4398677"/>
                  </a:lnTo>
                  <a:lnTo>
                    <a:pt x="0" y="4398677"/>
                  </a:lnTo>
                  <a:close/>
                </a:path>
              </a:pathLst>
            </a:custGeom>
            <a:solidFill>
              <a:srgbClr val="1C75BC"/>
            </a:solidFill>
            <a:ln w="15875" cap="flat">
              <a:noFill/>
              <a:prstDash val="solid"/>
              <a:miter/>
            </a:ln>
          </p:spPr>
          <p:txBody>
            <a:bodyPr rtlCol="0" anchor="ctr"/>
            <a:lstStyle/>
            <a:p>
              <a:endParaRPr lang="en-GB"/>
            </a:p>
          </p:txBody>
        </p:sp>
        <p:pic>
          <p:nvPicPr>
            <p:cNvPr id="15" name="Picture 14">
              <a:extLst>
                <a:ext uri="{FF2B5EF4-FFF2-40B4-BE49-F238E27FC236}">
                  <a16:creationId xmlns:a16="http://schemas.microsoft.com/office/drawing/2014/main" xmlns="" id="{5E0FFEB5-4EDA-5BF5-4E91-FE4589B6E27A}"/>
                </a:ext>
              </a:extLst>
            </p:cNvPr>
            <p:cNvPicPr>
              <a:picLocks noChangeAspect="1"/>
            </p:cNvPicPr>
            <p:nvPr/>
          </p:nvPicPr>
          <p:blipFill>
            <a:blip r:embed="rId5"/>
            <a:stretch>
              <a:fillRect/>
            </a:stretch>
          </p:blipFill>
          <p:spPr>
            <a:xfrm>
              <a:off x="4884145" y="848314"/>
              <a:ext cx="2336027" cy="4358170"/>
            </a:xfrm>
            <a:custGeom>
              <a:avLst/>
              <a:gdLst>
                <a:gd name="connsiteX0" fmla="*/ -120 w 2336027"/>
                <a:gd name="connsiteY0" fmla="*/ -224 h 4358170"/>
                <a:gd name="connsiteX1" fmla="*/ 2335908 w 2336027"/>
                <a:gd name="connsiteY1" fmla="*/ -224 h 4358170"/>
                <a:gd name="connsiteX2" fmla="*/ 2335908 w 2336027"/>
                <a:gd name="connsiteY2" fmla="*/ 4357947 h 4358170"/>
                <a:gd name="connsiteX3" fmla="*/ -120 w 2336027"/>
                <a:gd name="connsiteY3" fmla="*/ 4357947 h 4358170"/>
              </a:gdLst>
              <a:ahLst/>
              <a:cxnLst>
                <a:cxn ang="0">
                  <a:pos x="connsiteX0" y="connsiteY0"/>
                </a:cxn>
                <a:cxn ang="0">
                  <a:pos x="connsiteX1" y="connsiteY1"/>
                </a:cxn>
                <a:cxn ang="0">
                  <a:pos x="connsiteX2" y="connsiteY2"/>
                </a:cxn>
                <a:cxn ang="0">
                  <a:pos x="connsiteX3" y="connsiteY3"/>
                </a:cxn>
              </a:cxnLst>
              <a:rect l="l" t="t" r="r" b="b"/>
              <a:pathLst>
                <a:path w="2336027" h="4358170">
                  <a:moveTo>
                    <a:pt x="-120" y="-224"/>
                  </a:moveTo>
                  <a:lnTo>
                    <a:pt x="2335908" y="-224"/>
                  </a:lnTo>
                  <a:lnTo>
                    <a:pt x="2335908" y="4357947"/>
                  </a:lnTo>
                  <a:lnTo>
                    <a:pt x="-120" y="4357947"/>
                  </a:lnTo>
                  <a:close/>
                </a:path>
              </a:pathLst>
            </a:custGeom>
          </p:spPr>
        </p:pic>
        <p:sp>
          <p:nvSpPr>
            <p:cNvPr id="16" name="Freeform: Shape 15">
              <a:extLst>
                <a:ext uri="{FF2B5EF4-FFF2-40B4-BE49-F238E27FC236}">
                  <a16:creationId xmlns:a16="http://schemas.microsoft.com/office/drawing/2014/main" xmlns="" id="{ABECFBA8-2454-5DDC-6C75-3C8609C77282}"/>
                </a:ext>
              </a:extLst>
            </p:cNvPr>
            <p:cNvSpPr/>
            <p:nvPr/>
          </p:nvSpPr>
          <p:spPr>
            <a:xfrm>
              <a:off x="5221791" y="3383796"/>
              <a:ext cx="1750035" cy="758343"/>
            </a:xfrm>
            <a:custGeom>
              <a:avLst/>
              <a:gdLst>
                <a:gd name="connsiteX0" fmla="*/ 0 w 1750035"/>
                <a:gd name="connsiteY0" fmla="*/ 0 h 758343"/>
                <a:gd name="connsiteX1" fmla="*/ 1750035 w 1750035"/>
                <a:gd name="connsiteY1" fmla="*/ 0 h 758343"/>
                <a:gd name="connsiteX2" fmla="*/ 1750035 w 1750035"/>
                <a:gd name="connsiteY2" fmla="*/ 758343 h 758343"/>
                <a:gd name="connsiteX3" fmla="*/ 0 w 1750035"/>
                <a:gd name="connsiteY3" fmla="*/ 758343 h 758343"/>
              </a:gdLst>
              <a:ahLst/>
              <a:cxnLst>
                <a:cxn ang="0">
                  <a:pos x="connsiteX0" y="connsiteY0"/>
                </a:cxn>
                <a:cxn ang="0">
                  <a:pos x="connsiteX1" y="connsiteY1"/>
                </a:cxn>
                <a:cxn ang="0">
                  <a:pos x="connsiteX2" y="connsiteY2"/>
                </a:cxn>
                <a:cxn ang="0">
                  <a:pos x="connsiteX3" y="connsiteY3"/>
                </a:cxn>
              </a:cxnLst>
              <a:rect l="l" t="t" r="r" b="b"/>
              <a:pathLst>
                <a:path w="1750035" h="758343">
                  <a:moveTo>
                    <a:pt x="0" y="0"/>
                  </a:moveTo>
                  <a:lnTo>
                    <a:pt x="1750035" y="0"/>
                  </a:lnTo>
                  <a:lnTo>
                    <a:pt x="1750035" y="758343"/>
                  </a:lnTo>
                  <a:lnTo>
                    <a:pt x="0" y="758343"/>
                  </a:lnTo>
                  <a:close/>
                </a:path>
              </a:pathLst>
            </a:custGeom>
            <a:noFill/>
            <a:ln w="15875" cap="flat">
              <a:solidFill>
                <a:srgbClr val="ED1C24"/>
              </a:solidFill>
              <a:prstDash val="solid"/>
              <a:miter/>
            </a:ln>
          </p:spPr>
          <p:txBody>
            <a:bodyPr rtlCol="0" anchor="ctr"/>
            <a:lstStyle/>
            <a:p>
              <a:endParaRPr lang="en-GB"/>
            </a:p>
          </p:txBody>
        </p:sp>
      </p:grpSp>
      <p:grpSp>
        <p:nvGrpSpPr>
          <p:cNvPr id="30" name="Group 29">
            <a:extLst>
              <a:ext uri="{FF2B5EF4-FFF2-40B4-BE49-F238E27FC236}">
                <a16:creationId xmlns:a16="http://schemas.microsoft.com/office/drawing/2014/main" xmlns="" id="{BA2331FB-F096-16E7-27FC-A9A6CF9091E7}"/>
              </a:ext>
            </a:extLst>
          </p:cNvPr>
          <p:cNvGrpSpPr/>
          <p:nvPr/>
        </p:nvGrpSpPr>
        <p:grpSpPr>
          <a:xfrm>
            <a:off x="7960421" y="732950"/>
            <a:ext cx="2488839" cy="4530269"/>
            <a:chOff x="7960421" y="805459"/>
            <a:chExt cx="2488839" cy="4530269"/>
          </a:xfrm>
        </p:grpSpPr>
        <p:sp>
          <p:nvSpPr>
            <p:cNvPr id="24" name="Freeform: Shape 23">
              <a:extLst>
                <a:ext uri="{FF2B5EF4-FFF2-40B4-BE49-F238E27FC236}">
                  <a16:creationId xmlns:a16="http://schemas.microsoft.com/office/drawing/2014/main" xmlns="" id="{7C06DD8D-688B-8F7E-11F6-DE250B11D96B}"/>
                </a:ext>
              </a:extLst>
            </p:cNvPr>
            <p:cNvSpPr/>
            <p:nvPr/>
          </p:nvSpPr>
          <p:spPr>
            <a:xfrm>
              <a:off x="8071773" y="937051"/>
              <a:ext cx="2377487" cy="4398677"/>
            </a:xfrm>
            <a:custGeom>
              <a:avLst/>
              <a:gdLst>
                <a:gd name="connsiteX0" fmla="*/ 0 w 2377487"/>
                <a:gd name="connsiteY0" fmla="*/ 0 h 4398677"/>
                <a:gd name="connsiteX1" fmla="*/ 2377488 w 2377487"/>
                <a:gd name="connsiteY1" fmla="*/ 0 h 4398677"/>
                <a:gd name="connsiteX2" fmla="*/ 2377488 w 2377487"/>
                <a:gd name="connsiteY2" fmla="*/ 4398678 h 4398677"/>
                <a:gd name="connsiteX3" fmla="*/ 0 w 2377487"/>
                <a:gd name="connsiteY3" fmla="*/ 4398678 h 4398677"/>
              </a:gdLst>
              <a:ahLst/>
              <a:cxnLst>
                <a:cxn ang="0">
                  <a:pos x="connsiteX0" y="connsiteY0"/>
                </a:cxn>
                <a:cxn ang="0">
                  <a:pos x="connsiteX1" y="connsiteY1"/>
                </a:cxn>
                <a:cxn ang="0">
                  <a:pos x="connsiteX2" y="connsiteY2"/>
                </a:cxn>
                <a:cxn ang="0">
                  <a:pos x="connsiteX3" y="connsiteY3"/>
                </a:cxn>
              </a:cxnLst>
              <a:rect l="l" t="t" r="r" b="b"/>
              <a:pathLst>
                <a:path w="2377487" h="4398677">
                  <a:moveTo>
                    <a:pt x="0" y="0"/>
                  </a:moveTo>
                  <a:lnTo>
                    <a:pt x="2377488" y="0"/>
                  </a:lnTo>
                  <a:lnTo>
                    <a:pt x="2377488" y="4398678"/>
                  </a:lnTo>
                  <a:lnTo>
                    <a:pt x="0" y="4398678"/>
                  </a:lnTo>
                  <a:close/>
                </a:path>
              </a:pathLst>
            </a:custGeom>
            <a:solidFill>
              <a:srgbClr val="1C75BC"/>
            </a:solidFill>
            <a:ln w="15855" cap="flat">
              <a:noFill/>
              <a:prstDash val="solid"/>
              <a:miter/>
            </a:ln>
          </p:spPr>
          <p:txBody>
            <a:bodyPr rtlCol="0" anchor="ctr"/>
            <a:lstStyle/>
            <a:p>
              <a:endParaRPr lang="en-GB"/>
            </a:p>
          </p:txBody>
        </p:sp>
        <p:pic>
          <p:nvPicPr>
            <p:cNvPr id="25" name="Picture 24">
              <a:extLst>
                <a:ext uri="{FF2B5EF4-FFF2-40B4-BE49-F238E27FC236}">
                  <a16:creationId xmlns:a16="http://schemas.microsoft.com/office/drawing/2014/main" xmlns="" id="{B30A0B6C-801B-11A2-5AED-6CC637A6CD26}"/>
                </a:ext>
              </a:extLst>
            </p:cNvPr>
            <p:cNvPicPr>
              <a:picLocks noChangeAspect="1"/>
            </p:cNvPicPr>
            <p:nvPr/>
          </p:nvPicPr>
          <p:blipFill>
            <a:blip r:embed="rId6"/>
            <a:stretch>
              <a:fillRect/>
            </a:stretch>
          </p:blipFill>
          <p:spPr>
            <a:xfrm>
              <a:off x="7960421" y="805459"/>
              <a:ext cx="2348418" cy="4398519"/>
            </a:xfrm>
            <a:custGeom>
              <a:avLst/>
              <a:gdLst>
                <a:gd name="connsiteX0" fmla="*/ -157 w 2348418"/>
                <a:gd name="connsiteY0" fmla="*/ -217 h 4398519"/>
                <a:gd name="connsiteX1" fmla="*/ 2348261 w 2348418"/>
                <a:gd name="connsiteY1" fmla="*/ -217 h 4398519"/>
                <a:gd name="connsiteX2" fmla="*/ 2348261 w 2348418"/>
                <a:gd name="connsiteY2" fmla="*/ 4398303 h 4398519"/>
                <a:gd name="connsiteX3" fmla="*/ -157 w 2348418"/>
                <a:gd name="connsiteY3" fmla="*/ 4398303 h 4398519"/>
              </a:gdLst>
              <a:ahLst/>
              <a:cxnLst>
                <a:cxn ang="0">
                  <a:pos x="connsiteX0" y="connsiteY0"/>
                </a:cxn>
                <a:cxn ang="0">
                  <a:pos x="connsiteX1" y="connsiteY1"/>
                </a:cxn>
                <a:cxn ang="0">
                  <a:pos x="connsiteX2" y="connsiteY2"/>
                </a:cxn>
                <a:cxn ang="0">
                  <a:pos x="connsiteX3" y="connsiteY3"/>
                </a:cxn>
              </a:cxnLst>
              <a:rect l="l" t="t" r="r" b="b"/>
              <a:pathLst>
                <a:path w="2348418" h="4398519">
                  <a:moveTo>
                    <a:pt x="-157" y="-217"/>
                  </a:moveTo>
                  <a:lnTo>
                    <a:pt x="2348261" y="-217"/>
                  </a:lnTo>
                  <a:lnTo>
                    <a:pt x="2348261" y="4398303"/>
                  </a:lnTo>
                  <a:lnTo>
                    <a:pt x="-157" y="4398303"/>
                  </a:lnTo>
                  <a:close/>
                </a:path>
              </a:pathLst>
            </a:custGeom>
          </p:spPr>
        </p:pic>
        <p:sp>
          <p:nvSpPr>
            <p:cNvPr id="26" name="Freeform: Shape 25">
              <a:extLst>
                <a:ext uri="{FF2B5EF4-FFF2-40B4-BE49-F238E27FC236}">
                  <a16:creationId xmlns:a16="http://schemas.microsoft.com/office/drawing/2014/main" xmlns="" id="{0E22111F-9CEE-BDA1-C4D1-99AC8CB8ACDA}"/>
                </a:ext>
              </a:extLst>
            </p:cNvPr>
            <p:cNvSpPr/>
            <p:nvPr/>
          </p:nvSpPr>
          <p:spPr>
            <a:xfrm>
              <a:off x="8521632" y="2932190"/>
              <a:ext cx="1675376" cy="758343"/>
            </a:xfrm>
            <a:custGeom>
              <a:avLst/>
              <a:gdLst>
                <a:gd name="connsiteX0" fmla="*/ 0 w 1675376"/>
                <a:gd name="connsiteY0" fmla="*/ 0 h 758343"/>
                <a:gd name="connsiteX1" fmla="*/ 1675377 w 1675376"/>
                <a:gd name="connsiteY1" fmla="*/ 0 h 758343"/>
                <a:gd name="connsiteX2" fmla="*/ 1675377 w 1675376"/>
                <a:gd name="connsiteY2" fmla="*/ 758343 h 758343"/>
                <a:gd name="connsiteX3" fmla="*/ 0 w 1675376"/>
                <a:gd name="connsiteY3" fmla="*/ 758343 h 758343"/>
              </a:gdLst>
              <a:ahLst/>
              <a:cxnLst>
                <a:cxn ang="0">
                  <a:pos x="connsiteX0" y="connsiteY0"/>
                </a:cxn>
                <a:cxn ang="0">
                  <a:pos x="connsiteX1" y="connsiteY1"/>
                </a:cxn>
                <a:cxn ang="0">
                  <a:pos x="connsiteX2" y="connsiteY2"/>
                </a:cxn>
                <a:cxn ang="0">
                  <a:pos x="connsiteX3" y="connsiteY3"/>
                </a:cxn>
              </a:cxnLst>
              <a:rect l="l" t="t" r="r" b="b"/>
              <a:pathLst>
                <a:path w="1675376" h="758343">
                  <a:moveTo>
                    <a:pt x="0" y="0"/>
                  </a:moveTo>
                  <a:lnTo>
                    <a:pt x="1675377" y="0"/>
                  </a:lnTo>
                  <a:lnTo>
                    <a:pt x="1675377" y="758343"/>
                  </a:lnTo>
                  <a:lnTo>
                    <a:pt x="0" y="758343"/>
                  </a:lnTo>
                  <a:close/>
                </a:path>
              </a:pathLst>
            </a:custGeom>
            <a:noFill/>
            <a:ln w="15855" cap="flat">
              <a:solidFill>
                <a:srgbClr val="ED1C24"/>
              </a:solid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xmlns="" id="{59C3DA98-7352-737A-08B1-1804208ABEE1}"/>
                </a:ext>
              </a:extLst>
            </p:cNvPr>
            <p:cNvSpPr/>
            <p:nvPr/>
          </p:nvSpPr>
          <p:spPr>
            <a:xfrm>
              <a:off x="8328154" y="1226949"/>
              <a:ext cx="1864724" cy="520070"/>
            </a:xfrm>
            <a:custGeom>
              <a:avLst/>
              <a:gdLst>
                <a:gd name="connsiteX0" fmla="*/ 0 w 1864724"/>
                <a:gd name="connsiteY0" fmla="*/ 0 h 520070"/>
                <a:gd name="connsiteX1" fmla="*/ 1864724 w 1864724"/>
                <a:gd name="connsiteY1" fmla="*/ 0 h 520070"/>
                <a:gd name="connsiteX2" fmla="*/ 1864724 w 1864724"/>
                <a:gd name="connsiteY2" fmla="*/ 520071 h 520070"/>
                <a:gd name="connsiteX3" fmla="*/ 0 w 1864724"/>
                <a:gd name="connsiteY3" fmla="*/ 520071 h 520070"/>
              </a:gdLst>
              <a:ahLst/>
              <a:cxnLst>
                <a:cxn ang="0">
                  <a:pos x="connsiteX0" y="connsiteY0"/>
                </a:cxn>
                <a:cxn ang="0">
                  <a:pos x="connsiteX1" y="connsiteY1"/>
                </a:cxn>
                <a:cxn ang="0">
                  <a:pos x="connsiteX2" y="connsiteY2"/>
                </a:cxn>
                <a:cxn ang="0">
                  <a:pos x="connsiteX3" y="connsiteY3"/>
                </a:cxn>
              </a:cxnLst>
              <a:rect l="l" t="t" r="r" b="b"/>
              <a:pathLst>
                <a:path w="1864724" h="520070">
                  <a:moveTo>
                    <a:pt x="0" y="0"/>
                  </a:moveTo>
                  <a:lnTo>
                    <a:pt x="1864724" y="0"/>
                  </a:lnTo>
                  <a:lnTo>
                    <a:pt x="1864724" y="520071"/>
                  </a:lnTo>
                  <a:lnTo>
                    <a:pt x="0" y="520071"/>
                  </a:lnTo>
                  <a:close/>
                </a:path>
              </a:pathLst>
            </a:custGeom>
            <a:noFill/>
            <a:ln w="15855" cap="flat">
              <a:solidFill>
                <a:srgbClr val="ED1C24"/>
              </a:solidFill>
              <a:prstDash val="solid"/>
              <a:miter/>
            </a:ln>
          </p:spPr>
          <p:txBody>
            <a:bodyPr rtlCol="0" anchor="ctr"/>
            <a:lstStyle/>
            <a:p>
              <a:endParaRPr lang="en-GB"/>
            </a:p>
          </p:txBody>
        </p:sp>
      </p:grpSp>
      <p:sp>
        <p:nvSpPr>
          <p:cNvPr id="10" name="TextBox 9">
            <a:extLst>
              <a:ext uri="{FF2B5EF4-FFF2-40B4-BE49-F238E27FC236}">
                <a16:creationId xmlns:a16="http://schemas.microsoft.com/office/drawing/2014/main" xmlns="" id="{BEAB9F78-9AD9-EDD4-3E18-72041C582A64}"/>
              </a:ext>
            </a:extLst>
          </p:cNvPr>
          <p:cNvSpPr txBox="1"/>
          <p:nvPr/>
        </p:nvSpPr>
        <p:spPr>
          <a:xfrm>
            <a:off x="3082443" y="5469464"/>
            <a:ext cx="6027115" cy="369332"/>
          </a:xfrm>
          <a:prstGeom prst="rect">
            <a:avLst/>
          </a:prstGeom>
          <a:noFill/>
        </p:spPr>
        <p:txBody>
          <a:bodyPr wrap="square" rtlCol="0">
            <a:spAutoFit/>
          </a:bodyPr>
          <a:lstStyle/>
          <a:p>
            <a:r>
              <a:rPr lang="en-US" i="1" dirty="0" err="1">
                <a:latin typeface="Times New Roman" panose="02020603050405020304" pitchFamily="18" charset="0"/>
                <a:ea typeface="Open Sans" panose="020B0606030504020204" pitchFamily="34" charset="0"/>
                <a:cs typeface="Times New Roman" panose="02020603050405020304" pitchFamily="18" charset="0"/>
              </a:rPr>
              <a:t>Thông</a:t>
            </a:r>
            <a:r>
              <a:rPr lang="en-US" i="1" dirty="0">
                <a:latin typeface="Times New Roman" panose="02020603050405020304" pitchFamily="18" charset="0"/>
                <a:ea typeface="Open Sans" panose="020B0606030504020204" pitchFamily="34" charset="0"/>
                <a:cs typeface="Times New Roman" panose="02020603050405020304" pitchFamily="18" charset="0"/>
              </a:rPr>
              <a:t> tin </a:t>
            </a:r>
            <a:r>
              <a:rPr lang="en-US" i="1" dirty="0" err="1">
                <a:latin typeface="Times New Roman" panose="02020603050405020304" pitchFamily="18" charset="0"/>
                <a:ea typeface="Open Sans" panose="020B0606030504020204" pitchFamily="34" charset="0"/>
                <a:cs typeface="Times New Roman" panose="02020603050405020304" pitchFamily="18" charset="0"/>
              </a:rPr>
              <a:t>trao</a:t>
            </a:r>
            <a:r>
              <a:rPr lang="en-US" i="1" dirty="0">
                <a:latin typeface="Times New Roman" panose="02020603050405020304" pitchFamily="18" charset="0"/>
                <a:ea typeface="Open Sans" panose="020B0606030504020204" pitchFamily="34" charset="0"/>
                <a:cs typeface="Times New Roman" panose="02020603050405020304" pitchFamily="18" charset="0"/>
              </a:rPr>
              <a:t> </a:t>
            </a:r>
            <a:r>
              <a:rPr lang="en-US" i="1" dirty="0" err="1">
                <a:latin typeface="Times New Roman" panose="02020603050405020304" pitchFamily="18" charset="0"/>
                <a:ea typeface="Open Sans" panose="020B0606030504020204" pitchFamily="34" charset="0"/>
                <a:cs typeface="Times New Roman" panose="02020603050405020304" pitchFamily="18" charset="0"/>
              </a:rPr>
              <a:t>đổi</a:t>
            </a:r>
            <a:r>
              <a:rPr lang="en-US" i="1" dirty="0">
                <a:latin typeface="Times New Roman" panose="02020603050405020304" pitchFamily="18" charset="0"/>
                <a:ea typeface="Open Sans" panose="020B0606030504020204" pitchFamily="34" charset="0"/>
                <a:cs typeface="Times New Roman" panose="02020603050405020304" pitchFamily="18" charset="0"/>
              </a:rPr>
              <a:t> </a:t>
            </a:r>
            <a:r>
              <a:rPr lang="en-US" i="1" dirty="0" err="1">
                <a:latin typeface="Times New Roman" panose="02020603050405020304" pitchFamily="18" charset="0"/>
                <a:ea typeface="Open Sans" panose="020B0606030504020204" pitchFamily="34" charset="0"/>
                <a:cs typeface="Times New Roman" panose="02020603050405020304" pitchFamily="18" charset="0"/>
              </a:rPr>
              <a:t>của</a:t>
            </a:r>
            <a:r>
              <a:rPr lang="en-US" i="1" dirty="0">
                <a:latin typeface="Times New Roman" panose="02020603050405020304" pitchFamily="18" charset="0"/>
                <a:ea typeface="Open Sans" panose="020B0606030504020204" pitchFamily="34" charset="0"/>
                <a:cs typeface="Times New Roman" panose="02020603050405020304" pitchFamily="18" charset="0"/>
              </a:rPr>
              <a:t> </a:t>
            </a:r>
            <a:r>
              <a:rPr lang="en-US" i="1" dirty="0" err="1">
                <a:latin typeface="Times New Roman" panose="02020603050405020304" pitchFamily="18" charset="0"/>
                <a:ea typeface="Open Sans" panose="020B0606030504020204" pitchFamily="34" charset="0"/>
                <a:cs typeface="Times New Roman" panose="02020603050405020304" pitchFamily="18" charset="0"/>
              </a:rPr>
              <a:t>người</a:t>
            </a:r>
            <a:r>
              <a:rPr lang="en-US" i="1" dirty="0">
                <a:latin typeface="Times New Roman" panose="02020603050405020304" pitchFamily="18" charset="0"/>
                <a:ea typeface="Open Sans" panose="020B0606030504020204" pitchFamily="34" charset="0"/>
                <a:cs typeface="Times New Roman" panose="02020603050405020304" pitchFamily="18" charset="0"/>
              </a:rPr>
              <a:t> </a:t>
            </a:r>
            <a:r>
              <a:rPr lang="en-US" i="1" dirty="0" err="1">
                <a:latin typeface="Times New Roman" panose="02020603050405020304" pitchFamily="18" charset="0"/>
                <a:ea typeface="Open Sans" panose="020B0606030504020204" pitchFamily="34" charset="0"/>
                <a:cs typeface="Times New Roman" panose="02020603050405020304" pitchFamily="18" charset="0"/>
              </a:rPr>
              <a:t>sử</a:t>
            </a:r>
            <a:r>
              <a:rPr lang="en-US" i="1" dirty="0">
                <a:latin typeface="Times New Roman" panose="02020603050405020304" pitchFamily="18" charset="0"/>
                <a:ea typeface="Open Sans" panose="020B0606030504020204" pitchFamily="34" charset="0"/>
                <a:cs typeface="Times New Roman" panose="02020603050405020304" pitchFamily="18" charset="0"/>
              </a:rPr>
              <a:t> </a:t>
            </a:r>
            <a:r>
              <a:rPr lang="en-US" i="1" dirty="0" err="1">
                <a:latin typeface="Times New Roman" panose="02020603050405020304" pitchFamily="18" charset="0"/>
                <a:ea typeface="Open Sans" panose="020B0606030504020204" pitchFamily="34" charset="0"/>
                <a:cs typeface="Times New Roman" panose="02020603050405020304" pitchFamily="18" charset="0"/>
              </a:rPr>
              <a:t>dụng</a:t>
            </a:r>
            <a:r>
              <a:rPr lang="en-US" i="1" dirty="0">
                <a:latin typeface="Times New Roman" panose="02020603050405020304" pitchFamily="18" charset="0"/>
                <a:ea typeface="Open Sans" panose="020B0606030504020204" pitchFamily="34" charset="0"/>
                <a:cs typeface="Times New Roman" panose="02020603050405020304" pitchFamily="18" charset="0"/>
              </a:rPr>
              <a:t> </a:t>
            </a:r>
            <a:r>
              <a:rPr lang="en-US" i="1" dirty="0" err="1">
                <a:latin typeface="Times New Roman" panose="02020603050405020304" pitchFamily="18" charset="0"/>
                <a:ea typeface="Open Sans" panose="020B0606030504020204" pitchFamily="34" charset="0"/>
                <a:cs typeface="Times New Roman" panose="02020603050405020304" pitchFamily="18" charset="0"/>
              </a:rPr>
              <a:t>trên</a:t>
            </a:r>
            <a:r>
              <a:rPr lang="en-US" i="1" dirty="0">
                <a:latin typeface="Times New Roman" panose="02020603050405020304" pitchFamily="18" charset="0"/>
                <a:ea typeface="Open Sans" panose="020B0606030504020204" pitchFamily="34" charset="0"/>
                <a:cs typeface="Times New Roman" panose="02020603050405020304" pitchFamily="18" charset="0"/>
              </a:rPr>
              <a:t> </a:t>
            </a:r>
            <a:r>
              <a:rPr lang="en-US" i="1" dirty="0" err="1">
                <a:latin typeface="Times New Roman" panose="02020603050405020304" pitchFamily="18" charset="0"/>
                <a:ea typeface="Open Sans" panose="020B0606030504020204" pitchFamily="34" charset="0"/>
                <a:cs typeface="Times New Roman" panose="02020603050405020304" pitchFamily="18" charset="0"/>
              </a:rPr>
              <a:t>diễn</a:t>
            </a:r>
            <a:r>
              <a:rPr lang="en-US" i="1" dirty="0">
                <a:latin typeface="Times New Roman" panose="02020603050405020304" pitchFamily="18" charset="0"/>
                <a:ea typeface="Open Sans" panose="020B0606030504020204" pitchFamily="34" charset="0"/>
                <a:cs typeface="Times New Roman" panose="02020603050405020304" pitchFamily="18" charset="0"/>
              </a:rPr>
              <a:t> </a:t>
            </a:r>
            <a:r>
              <a:rPr lang="en-US" i="1" dirty="0" err="1">
                <a:latin typeface="Times New Roman" panose="02020603050405020304" pitchFamily="18" charset="0"/>
                <a:ea typeface="Open Sans" panose="020B0606030504020204" pitchFamily="34" charset="0"/>
                <a:cs typeface="Times New Roman" panose="02020603050405020304" pitchFamily="18" charset="0"/>
              </a:rPr>
              <a:t>đàn</a:t>
            </a:r>
            <a:r>
              <a:rPr lang="en-US" i="1" dirty="0">
                <a:latin typeface="Times New Roman" panose="02020603050405020304" pitchFamily="18" charset="0"/>
                <a:ea typeface="Open Sans" panose="020B0606030504020204" pitchFamily="34" charset="0"/>
                <a:cs typeface="Times New Roman" panose="02020603050405020304" pitchFamily="18" charset="0"/>
              </a:rPr>
              <a:t> online</a:t>
            </a:r>
          </a:p>
        </p:txBody>
      </p:sp>
      <p:pic>
        <p:nvPicPr>
          <p:cNvPr id="23" name="Graphic 22">
            <a:extLst>
              <a:ext uri="{FF2B5EF4-FFF2-40B4-BE49-F238E27FC236}">
                <a16:creationId xmlns:a16="http://schemas.microsoft.com/office/drawing/2014/main" xmlns="" id="{732D59DF-A038-D671-FAFD-053EEDB3569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129863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nodeType="withEffect">
                                  <p:stCondLst>
                                    <p:cond delay="20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40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childTnLst>
                          </p:cTn>
                        </p:par>
                        <p:par>
                          <p:cTn id="25" fill="hold">
                            <p:stCondLst>
                              <p:cond delay="900"/>
                            </p:stCondLst>
                            <p:childTnLst>
                              <p:par>
                                <p:cTn id="26" presetID="14" presetClass="entr" presetSubtype="1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3F712816-97BA-E994-5BFA-9AF073E852C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170509" y="517525"/>
            <a:ext cx="7850981" cy="400050"/>
          </a:xfrm>
          <a:prstGeom prst="rect">
            <a:avLst/>
          </a:prstGeom>
        </p:spPr>
      </p:pic>
      <p:grpSp>
        <p:nvGrpSpPr>
          <p:cNvPr id="4" name="Group 3">
            <a:extLst>
              <a:ext uri="{FF2B5EF4-FFF2-40B4-BE49-F238E27FC236}">
                <a16:creationId xmlns:a16="http://schemas.microsoft.com/office/drawing/2014/main" xmlns="" id="{63A09D7B-C0CD-30BF-69FB-88FDBCB756CE}"/>
              </a:ext>
            </a:extLst>
          </p:cNvPr>
          <p:cNvGrpSpPr/>
          <p:nvPr/>
        </p:nvGrpSpPr>
        <p:grpSpPr>
          <a:xfrm>
            <a:off x="1424825" y="1471724"/>
            <a:ext cx="9212580" cy="1310563"/>
            <a:chOff x="1424825" y="1471724"/>
            <a:chExt cx="9212580" cy="1310563"/>
          </a:xfrm>
        </p:grpSpPr>
        <p:sp>
          <p:nvSpPr>
            <p:cNvPr id="98" name="Rectangle: Rounded Corners 97">
              <a:extLst>
                <a:ext uri="{FF2B5EF4-FFF2-40B4-BE49-F238E27FC236}">
                  <a16:creationId xmlns:a16="http://schemas.microsoft.com/office/drawing/2014/main" xmlns="" id="{CBF868C2-F66E-3FF1-92AB-20E76476CBF7}"/>
                </a:ext>
              </a:extLst>
            </p:cNvPr>
            <p:cNvSpPr/>
            <p:nvPr/>
          </p:nvSpPr>
          <p:spPr>
            <a:xfrm>
              <a:off x="1424825" y="1471724"/>
              <a:ext cx="9212580" cy="1310563"/>
            </a:xfrm>
            <a:prstGeom prst="roundRect">
              <a:avLst>
                <a:gd name="adj" fmla="val 8992"/>
              </a:avLst>
            </a:prstGeom>
            <a:noFill/>
            <a:ln w="16494" cap="flat">
              <a:solidFill>
                <a:srgbClr val="1C75BC"/>
              </a:solidFill>
              <a:custDash>
                <a:ds d="375000" sp="150000"/>
              </a:custDash>
              <a:miter/>
            </a:ln>
          </p:spPr>
          <p:txBody>
            <a:bodyPr rtlCol="0" anchor="ctr"/>
            <a:lstStyle/>
            <a:p>
              <a:endParaRPr lang="en-GB" dirty="0"/>
            </a:p>
          </p:txBody>
        </p:sp>
        <p:sp>
          <p:nvSpPr>
            <p:cNvPr id="2" name="TextBox 1">
              <a:extLst>
                <a:ext uri="{FF2B5EF4-FFF2-40B4-BE49-F238E27FC236}">
                  <a16:creationId xmlns:a16="http://schemas.microsoft.com/office/drawing/2014/main" xmlns="" id="{CBB1BAF6-5468-419A-1654-10E577508D3A}"/>
                </a:ext>
              </a:extLst>
            </p:cNvPr>
            <p:cNvSpPr txBox="1"/>
            <p:nvPr/>
          </p:nvSpPr>
          <p:spPr>
            <a:xfrm>
              <a:off x="1581912" y="1636776"/>
              <a:ext cx="8851392" cy="982833"/>
            </a:xfrm>
            <a:prstGeom prst="rect">
              <a:avLst/>
            </a:prstGeom>
            <a:noFill/>
          </p:spPr>
          <p:txBody>
            <a:bodyPr wrap="square" rtlCol="0">
              <a:spAutoFit/>
            </a:bodyPr>
            <a:lstStyle/>
            <a:p>
              <a:pPr algn="just">
                <a:lnSpc>
                  <a:spcPct val="110000"/>
                </a:lnSpc>
              </a:pPr>
              <a:r>
                <a:rPr lang="vi-VN" dirty="0"/>
                <a:t>“</a:t>
              </a:r>
              <a:r>
                <a:rPr lang="vi-VN" b="1" dirty="0" err="1"/>
                <a:t>Lúc</a:t>
              </a:r>
              <a:r>
                <a:rPr lang="vi-VN" b="1" dirty="0"/>
                <a:t> </a:t>
              </a:r>
              <a:r>
                <a:rPr lang="vi-VN" b="1" dirty="0" err="1"/>
                <a:t>đầu</a:t>
              </a:r>
              <a:r>
                <a:rPr lang="vi-VN" b="1" dirty="0"/>
                <a:t> em </a:t>
              </a:r>
              <a:r>
                <a:rPr lang="vi-VN" b="1" dirty="0" err="1"/>
                <a:t>chỉ</a:t>
              </a:r>
              <a:r>
                <a:rPr lang="vi-VN" b="1" dirty="0"/>
                <a:t> </a:t>
              </a:r>
              <a:r>
                <a:rPr lang="vi-VN" b="1" dirty="0" err="1"/>
                <a:t>hút</a:t>
              </a:r>
              <a:r>
                <a:rPr lang="vi-VN" b="1" dirty="0"/>
                <a:t> </a:t>
              </a:r>
              <a:r>
                <a:rPr lang="vi-VN" b="1" dirty="0" err="1"/>
                <a:t>thuốc</a:t>
              </a:r>
              <a:r>
                <a:rPr lang="vi-VN" b="1" dirty="0"/>
                <a:t> </a:t>
              </a:r>
              <a:r>
                <a:rPr lang="vi-VN" b="1" dirty="0" err="1"/>
                <a:t>lá</a:t>
              </a:r>
              <a:r>
                <a:rPr lang="vi-VN" b="1" dirty="0"/>
                <a:t> </a:t>
              </a:r>
              <a:r>
                <a:rPr lang="vi-VN" b="1" dirty="0" err="1"/>
                <a:t>điện</a:t>
              </a:r>
              <a:r>
                <a:rPr lang="vi-VN" b="1" dirty="0"/>
                <a:t> </a:t>
              </a:r>
              <a:r>
                <a:rPr lang="vi-VN" b="1" dirty="0" err="1"/>
                <a:t>tử</a:t>
              </a:r>
              <a:r>
                <a:rPr lang="vi-VN" b="1" dirty="0"/>
                <a:t> </a:t>
              </a:r>
              <a:r>
                <a:rPr lang="vi-VN" b="1" dirty="0" err="1"/>
                <a:t>để</a:t>
              </a:r>
              <a:r>
                <a:rPr lang="vi-VN" b="1" dirty="0"/>
                <a:t> </a:t>
              </a:r>
              <a:r>
                <a:rPr lang="vi-VN" b="1" dirty="0" err="1"/>
                <a:t>bỏ</a:t>
              </a:r>
              <a:r>
                <a:rPr lang="vi-VN" b="1" dirty="0"/>
                <a:t> </a:t>
              </a:r>
              <a:r>
                <a:rPr lang="vi-VN" b="1" dirty="0" err="1"/>
                <a:t>thuốc</a:t>
              </a:r>
              <a:r>
                <a:rPr lang="vi-VN" b="1" dirty="0"/>
                <a:t> </a:t>
              </a:r>
              <a:r>
                <a:rPr lang="vi-VN" b="1" dirty="0" err="1"/>
                <a:t>lá</a:t>
              </a:r>
              <a:r>
                <a:rPr lang="vi-VN" b="1" dirty="0"/>
                <a:t> </a:t>
              </a:r>
              <a:r>
                <a:rPr lang="vi-VN" b="1" dirty="0" err="1"/>
                <a:t>truyền</a:t>
              </a:r>
              <a:r>
                <a:rPr lang="vi-VN" b="1" dirty="0"/>
                <a:t> </a:t>
              </a:r>
              <a:r>
                <a:rPr lang="vi-VN" b="1" dirty="0" err="1"/>
                <a:t>thống</a:t>
              </a:r>
              <a:r>
                <a:rPr lang="vi-VN" dirty="0"/>
                <a:t>. Nhưng </a:t>
              </a:r>
              <a:r>
                <a:rPr lang="vi-VN" dirty="0" err="1"/>
                <a:t>mà</a:t>
              </a:r>
              <a:r>
                <a:rPr lang="vi-VN" dirty="0"/>
                <a:t> </a:t>
              </a:r>
              <a:r>
                <a:rPr lang="vi-VN" dirty="0" err="1"/>
                <a:t>hút</a:t>
              </a:r>
              <a:r>
                <a:rPr lang="vi-VN" dirty="0"/>
                <a:t> </a:t>
              </a:r>
              <a:r>
                <a:rPr lang="vi-VN" dirty="0" err="1"/>
                <a:t>một</a:t>
              </a:r>
              <a:r>
                <a:rPr lang="vi-VN" dirty="0"/>
                <a:t> </a:t>
              </a:r>
              <a:r>
                <a:rPr lang="vi-VN" dirty="0" err="1"/>
                <a:t>thời</a:t>
              </a:r>
              <a:r>
                <a:rPr lang="vi-VN" dirty="0"/>
                <a:t> gian </a:t>
              </a:r>
              <a:r>
                <a:rPr lang="vi-VN" dirty="0" err="1"/>
                <a:t>thì</a:t>
              </a:r>
              <a:r>
                <a:rPr lang="vi-VN" dirty="0"/>
                <a:t> em </a:t>
              </a:r>
              <a:r>
                <a:rPr lang="vi-VN" dirty="0" err="1"/>
                <a:t>cảm</a:t>
              </a:r>
              <a:r>
                <a:rPr lang="vi-VN" dirty="0"/>
                <a:t> </a:t>
              </a:r>
              <a:r>
                <a:rPr lang="vi-VN" dirty="0" err="1"/>
                <a:t>thấy</a:t>
              </a:r>
              <a:r>
                <a:rPr lang="vi-VN" dirty="0"/>
                <a:t> </a:t>
              </a:r>
              <a:r>
                <a:rPr lang="vi-VN" dirty="0" err="1"/>
                <a:t>nó</a:t>
              </a:r>
              <a:r>
                <a:rPr lang="vi-VN" dirty="0"/>
                <a:t> </a:t>
              </a:r>
              <a:r>
                <a:rPr lang="vi-VN" dirty="0" err="1"/>
                <a:t>nhạt</a:t>
              </a:r>
              <a:r>
                <a:rPr lang="vi-VN" dirty="0"/>
                <a:t> đi. </a:t>
              </a:r>
              <a:r>
                <a:rPr lang="vi-VN" b="1" dirty="0"/>
                <a:t>Nên </a:t>
              </a:r>
              <a:r>
                <a:rPr lang="vi-VN" b="1" dirty="0" err="1"/>
                <a:t>là</a:t>
              </a:r>
              <a:r>
                <a:rPr lang="vi-VN" b="1" dirty="0"/>
                <a:t> </a:t>
              </a:r>
              <a:r>
                <a:rPr lang="vi-VN" b="1" dirty="0" err="1"/>
                <a:t>nhiều</a:t>
              </a:r>
              <a:r>
                <a:rPr lang="vi-VN" b="1" dirty="0"/>
                <a:t> khi em </a:t>
              </a:r>
              <a:r>
                <a:rPr lang="vi-VN" b="1" dirty="0" err="1"/>
                <a:t>hút</a:t>
              </a:r>
              <a:r>
                <a:rPr lang="vi-VN" b="1" dirty="0"/>
                <a:t> 1, 2 </a:t>
              </a:r>
              <a:r>
                <a:rPr lang="vi-VN" b="1" dirty="0" err="1"/>
                <a:t>điếu</a:t>
              </a:r>
              <a:r>
                <a:rPr lang="vi-VN" b="1" dirty="0"/>
                <a:t> </a:t>
              </a:r>
              <a:r>
                <a:rPr lang="vi-VN" b="1" dirty="0" err="1"/>
                <a:t>kiểu</a:t>
              </a:r>
              <a:r>
                <a:rPr lang="vi-VN" b="1" dirty="0"/>
                <a:t> cho </a:t>
              </a:r>
              <a:r>
                <a:rPr lang="vi-VN" b="1" dirty="0" err="1"/>
                <a:t>đỡ</a:t>
              </a:r>
              <a:r>
                <a:rPr lang="vi-VN" b="1" dirty="0"/>
                <a:t> </a:t>
              </a:r>
              <a:r>
                <a:rPr lang="vi-VN" b="1" dirty="0" err="1"/>
                <a:t>thèm</a:t>
              </a:r>
              <a:r>
                <a:rPr lang="vi-VN" b="1" dirty="0"/>
                <a:t>, </a:t>
              </a:r>
              <a:r>
                <a:rPr lang="vi-VN" b="1" dirty="0" err="1"/>
                <a:t>đỡ</a:t>
              </a:r>
              <a:r>
                <a:rPr lang="vi-VN" b="1" dirty="0"/>
                <a:t> </a:t>
              </a:r>
              <a:r>
                <a:rPr lang="vi-VN" b="1" dirty="0" err="1"/>
                <a:t>nhạt</a:t>
              </a:r>
              <a:r>
                <a:rPr lang="vi-VN" dirty="0"/>
                <a:t>”. (Nam, 21 </a:t>
              </a:r>
              <a:r>
                <a:rPr lang="vi-VN" dirty="0" err="1"/>
                <a:t>tuổi</a:t>
              </a:r>
              <a:r>
                <a:rPr lang="vi-VN" dirty="0"/>
                <a:t>)</a:t>
              </a:r>
            </a:p>
          </p:txBody>
        </p:sp>
      </p:grpSp>
      <p:grpSp>
        <p:nvGrpSpPr>
          <p:cNvPr id="5" name="Group 4">
            <a:extLst>
              <a:ext uri="{FF2B5EF4-FFF2-40B4-BE49-F238E27FC236}">
                <a16:creationId xmlns:a16="http://schemas.microsoft.com/office/drawing/2014/main" xmlns="" id="{CBA146FE-78CF-3D39-4542-15C0C40ECD12}"/>
              </a:ext>
            </a:extLst>
          </p:cNvPr>
          <p:cNvGrpSpPr/>
          <p:nvPr/>
        </p:nvGrpSpPr>
        <p:grpSpPr>
          <a:xfrm>
            <a:off x="1489710" y="3122930"/>
            <a:ext cx="9212580" cy="1629206"/>
            <a:chOff x="1489710" y="3122930"/>
            <a:chExt cx="9212580" cy="1629206"/>
          </a:xfrm>
        </p:grpSpPr>
        <p:sp>
          <p:nvSpPr>
            <p:cNvPr id="233" name="Rectangle: Rounded Corners 232">
              <a:extLst>
                <a:ext uri="{FF2B5EF4-FFF2-40B4-BE49-F238E27FC236}">
                  <a16:creationId xmlns:a16="http://schemas.microsoft.com/office/drawing/2014/main" xmlns="" id="{A12D48E7-0ABA-4D94-2896-EB182B4AFFCA}"/>
                </a:ext>
              </a:extLst>
            </p:cNvPr>
            <p:cNvSpPr/>
            <p:nvPr/>
          </p:nvSpPr>
          <p:spPr>
            <a:xfrm>
              <a:off x="1489710" y="3122930"/>
              <a:ext cx="9212580" cy="1629206"/>
            </a:xfrm>
            <a:prstGeom prst="roundRect">
              <a:avLst>
                <a:gd name="adj" fmla="val 5442"/>
              </a:avLst>
            </a:prstGeom>
            <a:noFill/>
            <a:ln w="16494" cap="flat">
              <a:solidFill>
                <a:srgbClr val="1C75BC"/>
              </a:solidFill>
              <a:custDash>
                <a:ds d="375000" sp="150000"/>
              </a:custDash>
              <a:miter/>
            </a:ln>
          </p:spPr>
          <p:txBody>
            <a:bodyPr rtlCol="0" anchor="ctr"/>
            <a:lstStyle/>
            <a:p>
              <a:r>
                <a:rPr lang="en-US" dirty="0"/>
                <a:t> </a:t>
              </a:r>
              <a:endParaRPr lang="en-GB" dirty="0"/>
            </a:p>
          </p:txBody>
        </p:sp>
        <p:sp>
          <p:nvSpPr>
            <p:cNvPr id="235" name="TextBox 234">
              <a:extLst>
                <a:ext uri="{FF2B5EF4-FFF2-40B4-BE49-F238E27FC236}">
                  <a16:creationId xmlns:a16="http://schemas.microsoft.com/office/drawing/2014/main" xmlns="" id="{8EB5F2A0-8CBF-9325-D877-534BEFFC0025}"/>
                </a:ext>
              </a:extLst>
            </p:cNvPr>
            <p:cNvSpPr txBox="1"/>
            <p:nvPr/>
          </p:nvSpPr>
          <p:spPr>
            <a:xfrm>
              <a:off x="1670303" y="3389676"/>
              <a:ext cx="8851392" cy="1311128"/>
            </a:xfrm>
            <a:prstGeom prst="rect">
              <a:avLst/>
            </a:prstGeom>
            <a:noFill/>
          </p:spPr>
          <p:txBody>
            <a:bodyPr wrap="square" rtlCol="0">
              <a:spAutoFit/>
            </a:bodyPr>
            <a:lstStyle/>
            <a:p>
              <a:pPr algn="just">
                <a:lnSpc>
                  <a:spcPct val="110000"/>
                </a:lnSpc>
              </a:pPr>
              <a:r>
                <a:rPr lang="vi-VN" dirty="0"/>
                <a:t>“</a:t>
              </a:r>
              <a:r>
                <a:rPr lang="vi-VN" b="1" dirty="0" err="1"/>
                <a:t>Bạn</a:t>
              </a:r>
              <a:r>
                <a:rPr lang="vi-VN" b="1" dirty="0"/>
                <a:t> </a:t>
              </a:r>
              <a:r>
                <a:rPr lang="vi-VN" b="1" dirty="0" err="1"/>
                <a:t>bè</a:t>
              </a:r>
              <a:r>
                <a:rPr lang="vi-VN" b="1" dirty="0"/>
                <a:t> em </a:t>
              </a:r>
              <a:r>
                <a:rPr lang="vi-VN" b="1" dirty="0" err="1"/>
                <a:t>hút</a:t>
              </a:r>
              <a:r>
                <a:rPr lang="vi-VN" b="1" dirty="0"/>
                <a:t> song </a:t>
              </a:r>
              <a:r>
                <a:rPr lang="vi-VN" b="1" dirty="0" err="1"/>
                <a:t>song</a:t>
              </a:r>
              <a:r>
                <a:rPr lang="vi-VN" dirty="0"/>
                <a:t>. </a:t>
              </a:r>
              <a:r>
                <a:rPr lang="vi-VN" dirty="0" err="1"/>
                <a:t>Có</a:t>
              </a:r>
              <a:r>
                <a:rPr lang="vi-VN" dirty="0"/>
                <a:t> </a:t>
              </a:r>
              <a:r>
                <a:rPr lang="vi-VN" dirty="0" err="1"/>
                <a:t>rất</a:t>
              </a:r>
              <a:r>
                <a:rPr lang="vi-VN" dirty="0"/>
                <a:t> </a:t>
              </a:r>
              <a:r>
                <a:rPr lang="vi-VN" dirty="0" err="1"/>
                <a:t>nhều</a:t>
              </a:r>
              <a:r>
                <a:rPr lang="vi-VN" dirty="0"/>
                <a:t> </a:t>
              </a:r>
              <a:r>
                <a:rPr lang="vi-VN" dirty="0" err="1"/>
                <a:t>người</a:t>
              </a:r>
              <a:r>
                <a:rPr lang="vi-VN" dirty="0"/>
                <a:t> </a:t>
              </a:r>
              <a:r>
                <a:rPr lang="vi-VN" dirty="0" err="1"/>
                <a:t>sử</a:t>
              </a:r>
              <a:r>
                <a:rPr lang="vi-VN" dirty="0"/>
                <a:t> </a:t>
              </a:r>
              <a:r>
                <a:rPr lang="vi-VN" dirty="0" err="1"/>
                <a:t>dụng</a:t>
              </a:r>
              <a:r>
                <a:rPr lang="vi-VN" dirty="0"/>
                <a:t> </a:t>
              </a:r>
              <a:r>
                <a:rPr lang="vi-VN" dirty="0" err="1"/>
                <a:t>thuốc</a:t>
              </a:r>
              <a:r>
                <a:rPr lang="vi-VN" dirty="0"/>
                <a:t> </a:t>
              </a:r>
              <a:r>
                <a:rPr lang="vi-VN" dirty="0" err="1"/>
                <a:t>lá</a:t>
              </a:r>
              <a:r>
                <a:rPr lang="vi-VN" dirty="0"/>
                <a:t> </a:t>
              </a:r>
              <a:r>
                <a:rPr lang="vi-VN" dirty="0" err="1"/>
                <a:t>điện</a:t>
              </a:r>
              <a:r>
                <a:rPr lang="vi-VN" dirty="0"/>
                <a:t> </a:t>
              </a:r>
              <a:r>
                <a:rPr lang="vi-VN" dirty="0" err="1"/>
                <a:t>tử</a:t>
              </a:r>
              <a:r>
                <a:rPr lang="vi-VN" dirty="0"/>
                <a:t> xong </a:t>
              </a:r>
              <a:r>
                <a:rPr lang="vi-VN" dirty="0" err="1"/>
                <a:t>họ</a:t>
              </a:r>
              <a:r>
                <a:rPr lang="vi-VN" dirty="0"/>
                <a:t> </a:t>
              </a:r>
              <a:r>
                <a:rPr lang="vi-VN" dirty="0" err="1"/>
                <a:t>sẽ</a:t>
              </a:r>
              <a:r>
                <a:rPr lang="vi-VN" dirty="0"/>
                <a:t> </a:t>
              </a:r>
              <a:r>
                <a:rPr lang="vi-VN" dirty="0" err="1"/>
                <a:t>hút</a:t>
              </a:r>
              <a:r>
                <a:rPr lang="vi-VN" dirty="0"/>
                <a:t> </a:t>
              </a:r>
              <a:r>
                <a:rPr lang="vi-VN" dirty="0" err="1"/>
                <a:t>kèm</a:t>
              </a:r>
              <a:r>
                <a:rPr lang="vi-VN" dirty="0"/>
                <a:t> </a:t>
              </a:r>
              <a:r>
                <a:rPr lang="vi-VN" dirty="0" err="1"/>
                <a:t>với</a:t>
              </a:r>
              <a:r>
                <a:rPr lang="vi-VN" dirty="0"/>
                <a:t> </a:t>
              </a:r>
              <a:r>
                <a:rPr lang="vi-VN" dirty="0" err="1"/>
                <a:t>thuốc</a:t>
              </a:r>
              <a:r>
                <a:rPr lang="vi-VN" dirty="0"/>
                <a:t> </a:t>
              </a:r>
              <a:r>
                <a:rPr lang="vi-VN" dirty="0" err="1"/>
                <a:t>lá</a:t>
              </a:r>
              <a:r>
                <a:rPr lang="vi-VN" dirty="0"/>
                <a:t> </a:t>
              </a:r>
              <a:r>
                <a:rPr lang="vi-VN" dirty="0" err="1"/>
                <a:t>nữa</a:t>
              </a:r>
              <a:r>
                <a:rPr lang="vi-VN" dirty="0"/>
                <a:t>, </a:t>
              </a:r>
              <a:r>
                <a:rPr lang="vi-VN" dirty="0" err="1"/>
                <a:t>tất</a:t>
              </a:r>
              <a:r>
                <a:rPr lang="vi-VN" dirty="0"/>
                <a:t> nhiên </a:t>
              </a:r>
              <a:r>
                <a:rPr lang="vi-VN" dirty="0" err="1"/>
                <a:t>là</a:t>
              </a:r>
              <a:r>
                <a:rPr lang="vi-VN" dirty="0"/>
                <a:t> </a:t>
              </a:r>
              <a:r>
                <a:rPr lang="vi-VN" dirty="0" err="1"/>
                <a:t>họ</a:t>
              </a:r>
              <a:r>
                <a:rPr lang="vi-VN" dirty="0"/>
                <a:t> </a:t>
              </a:r>
              <a:r>
                <a:rPr lang="vi-VN" dirty="0" err="1"/>
                <a:t>đã</a:t>
              </a:r>
              <a:r>
                <a:rPr lang="vi-VN" dirty="0"/>
                <a:t> </a:t>
              </a:r>
              <a:r>
                <a:rPr lang="vi-VN" dirty="0" err="1"/>
                <a:t>giảm</a:t>
              </a:r>
              <a:r>
                <a:rPr lang="vi-VN" dirty="0"/>
                <a:t> </a:t>
              </a:r>
              <a:r>
                <a:rPr lang="vi-VN" dirty="0" err="1"/>
                <a:t>hút</a:t>
              </a:r>
              <a:r>
                <a:rPr lang="vi-VN" dirty="0"/>
                <a:t> </a:t>
              </a:r>
              <a:r>
                <a:rPr lang="vi-VN" dirty="0" err="1"/>
                <a:t>thuốc</a:t>
              </a:r>
              <a:r>
                <a:rPr lang="vi-VN" dirty="0"/>
                <a:t> </a:t>
              </a:r>
              <a:r>
                <a:rPr lang="vi-VN" dirty="0" err="1"/>
                <a:t>lá</a:t>
              </a:r>
              <a:r>
                <a:rPr lang="vi-VN" dirty="0"/>
                <a:t> </a:t>
              </a:r>
              <a:r>
                <a:rPr lang="vi-VN" dirty="0" err="1"/>
                <a:t>rồi</a:t>
              </a:r>
              <a:r>
                <a:rPr lang="vi-VN" dirty="0"/>
                <a:t> nhưng </a:t>
              </a:r>
              <a:r>
                <a:rPr lang="vi-VN" dirty="0" err="1"/>
                <a:t>họ</a:t>
              </a:r>
              <a:r>
                <a:rPr lang="vi-VN" dirty="0"/>
                <a:t> </a:t>
              </a:r>
              <a:r>
                <a:rPr lang="vi-VN" dirty="0" err="1"/>
                <a:t>vẫn</a:t>
              </a:r>
              <a:r>
                <a:rPr lang="vi-VN" dirty="0"/>
                <a:t> </a:t>
              </a:r>
              <a:r>
                <a:rPr lang="vi-VN" dirty="0" err="1"/>
                <a:t>hút</a:t>
              </a:r>
              <a:r>
                <a:rPr lang="vi-VN" dirty="0"/>
                <a:t> song </a:t>
              </a:r>
              <a:r>
                <a:rPr lang="vi-VN" dirty="0" err="1"/>
                <a:t>song</a:t>
              </a:r>
              <a:r>
                <a:rPr lang="vi-VN" dirty="0"/>
                <a:t> trong </a:t>
              </a:r>
              <a:r>
                <a:rPr lang="vi-VN" dirty="0" err="1"/>
                <a:t>những</a:t>
              </a:r>
              <a:r>
                <a:rPr lang="vi-VN" dirty="0"/>
                <a:t> </a:t>
              </a:r>
              <a:r>
                <a:rPr lang="vi-VN" dirty="0" err="1"/>
                <a:t>cái</a:t>
              </a:r>
              <a:r>
                <a:rPr lang="vi-VN" dirty="0"/>
                <a:t> </a:t>
              </a:r>
              <a:r>
                <a:rPr lang="vi-VN" dirty="0" err="1"/>
                <a:t>lúc</a:t>
              </a:r>
              <a:r>
                <a:rPr lang="vi-VN" dirty="0"/>
                <a:t> </a:t>
              </a:r>
              <a:r>
                <a:rPr lang="vi-VN" dirty="0" err="1"/>
                <a:t>họ</a:t>
              </a:r>
              <a:r>
                <a:rPr lang="vi-VN" dirty="0"/>
                <a:t> </a:t>
              </a:r>
              <a:r>
                <a:rPr lang="vi-VN" dirty="0" err="1"/>
                <a:t>thèm</a:t>
              </a:r>
              <a:r>
                <a:rPr lang="vi-VN" dirty="0"/>
                <a:t>, </a:t>
              </a:r>
              <a:r>
                <a:rPr lang="vi-VN" dirty="0" err="1"/>
                <a:t>họ</a:t>
              </a:r>
              <a:r>
                <a:rPr lang="vi-VN" dirty="0"/>
                <a:t> </a:t>
              </a:r>
              <a:r>
                <a:rPr lang="vi-VN" dirty="0" err="1"/>
                <a:t>cảm</a:t>
              </a:r>
              <a:r>
                <a:rPr lang="vi-VN" dirty="0"/>
                <a:t> </a:t>
              </a:r>
              <a:r>
                <a:rPr lang="vi-VN" dirty="0" err="1"/>
                <a:t>thấy</a:t>
              </a:r>
              <a:r>
                <a:rPr lang="vi-VN" dirty="0"/>
                <a:t> </a:t>
              </a:r>
              <a:r>
                <a:rPr lang="vi-VN" dirty="0" err="1"/>
                <a:t>cần</a:t>
              </a:r>
              <a:r>
                <a:rPr lang="vi-VN" dirty="0"/>
                <a:t> </a:t>
              </a:r>
              <a:r>
                <a:rPr lang="vi-VN" dirty="0" err="1"/>
                <a:t>một</a:t>
              </a:r>
              <a:r>
                <a:rPr lang="vi-VN" dirty="0"/>
                <a:t> </a:t>
              </a:r>
              <a:r>
                <a:rPr lang="vi-VN" dirty="0" err="1"/>
                <a:t>cái</a:t>
              </a:r>
              <a:r>
                <a:rPr lang="vi-VN" dirty="0"/>
                <a:t> </a:t>
              </a:r>
              <a:r>
                <a:rPr lang="vi-VN" dirty="0" err="1"/>
                <a:t>gì</a:t>
              </a:r>
              <a:r>
                <a:rPr lang="vi-VN" dirty="0"/>
                <a:t> </a:t>
              </a:r>
              <a:r>
                <a:rPr lang="vi-VN" dirty="0" err="1"/>
                <a:t>đó</a:t>
              </a:r>
              <a:r>
                <a:rPr lang="vi-VN" dirty="0"/>
                <a:t> </a:t>
              </a:r>
              <a:r>
                <a:rPr lang="vi-VN" dirty="0" err="1"/>
                <a:t>nặng</a:t>
              </a:r>
              <a:r>
                <a:rPr lang="vi-VN" dirty="0"/>
                <a:t> hơn </a:t>
              </a:r>
              <a:r>
                <a:rPr lang="vi-VN" dirty="0" err="1"/>
                <a:t>thì</a:t>
              </a:r>
              <a:r>
                <a:rPr lang="vi-VN" dirty="0"/>
                <a:t> </a:t>
              </a:r>
              <a:r>
                <a:rPr lang="vi-VN" dirty="0" err="1"/>
                <a:t>họ</a:t>
              </a:r>
              <a:r>
                <a:rPr lang="vi-VN" dirty="0"/>
                <a:t> </a:t>
              </a:r>
              <a:r>
                <a:rPr lang="vi-VN" dirty="0" err="1"/>
                <a:t>sẽ</a:t>
              </a:r>
              <a:r>
                <a:rPr lang="vi-VN" dirty="0"/>
                <a:t> </a:t>
              </a:r>
              <a:r>
                <a:rPr lang="vi-VN" dirty="0" err="1"/>
                <a:t>hút</a:t>
              </a:r>
              <a:r>
                <a:rPr lang="vi-VN" dirty="0"/>
                <a:t> </a:t>
              </a:r>
              <a:r>
                <a:rPr lang="vi-VN" dirty="0" err="1"/>
                <a:t>thuốc</a:t>
              </a:r>
              <a:r>
                <a:rPr lang="vi-VN" dirty="0"/>
                <a:t> </a:t>
              </a:r>
              <a:r>
                <a:rPr lang="vi-VN" dirty="0" err="1"/>
                <a:t>lá</a:t>
              </a:r>
              <a:r>
                <a:rPr lang="vi-VN" dirty="0"/>
                <a:t>.” (Nam, 21 </a:t>
              </a:r>
              <a:r>
                <a:rPr lang="vi-VN" dirty="0" err="1"/>
                <a:t>tuổi</a:t>
              </a:r>
              <a:r>
                <a:rPr lang="vi-VN" dirty="0"/>
                <a:t>)</a:t>
              </a:r>
            </a:p>
          </p:txBody>
        </p:sp>
      </p:grpSp>
      <p:sp>
        <p:nvSpPr>
          <p:cNvPr id="236" name="TextBox 235">
            <a:extLst>
              <a:ext uri="{FF2B5EF4-FFF2-40B4-BE49-F238E27FC236}">
                <a16:creationId xmlns:a16="http://schemas.microsoft.com/office/drawing/2014/main" xmlns="" id="{D1C8D4A5-6F3C-7227-45AE-8DA625750823}"/>
              </a:ext>
            </a:extLst>
          </p:cNvPr>
          <p:cNvSpPr txBox="1"/>
          <p:nvPr/>
        </p:nvSpPr>
        <p:spPr>
          <a:xfrm>
            <a:off x="1581912" y="5025746"/>
            <a:ext cx="8851392" cy="338554"/>
          </a:xfrm>
          <a:prstGeom prst="rect">
            <a:avLst/>
          </a:prstGeom>
          <a:noFill/>
        </p:spPr>
        <p:txBody>
          <a:bodyPr wrap="square" rtlCol="0">
            <a:spAutoFit/>
          </a:bodyPr>
          <a:lstStyle/>
          <a:p>
            <a:r>
              <a:rPr lang="vi-VN" sz="1600" b="1" dirty="0" err="1">
                <a:latin typeface="+mj-lt"/>
                <a:ea typeface="Open Sans" panose="020B0606030504020204" pitchFamily="34" charset="0"/>
                <a:cs typeface="Open Sans" panose="020B0606030504020204" pitchFamily="34" charset="0"/>
              </a:rPr>
              <a:t>Nguồn</a:t>
            </a:r>
            <a:r>
              <a:rPr lang="vi-VN" sz="1600" dirty="0">
                <a:latin typeface="+mj-lt"/>
              </a:rPr>
              <a:t>: </a:t>
            </a:r>
            <a:r>
              <a:rPr lang="vi-VN" sz="1600" dirty="0" err="1">
                <a:latin typeface="+mj-lt"/>
              </a:rPr>
              <a:t>HealthBridge</a:t>
            </a:r>
            <a:r>
              <a:rPr lang="vi-VN" sz="1600" dirty="0">
                <a:latin typeface="+mj-lt"/>
              </a:rPr>
              <a:t> </a:t>
            </a:r>
            <a:r>
              <a:rPr lang="vi-VN" sz="1600" dirty="0" err="1">
                <a:latin typeface="+mj-lt"/>
              </a:rPr>
              <a:t>và</a:t>
            </a:r>
            <a:r>
              <a:rPr lang="vi-VN" sz="1600" dirty="0">
                <a:latin typeface="+mj-lt"/>
              </a:rPr>
              <a:t> </a:t>
            </a:r>
            <a:r>
              <a:rPr lang="vi-VN" sz="1600" dirty="0" err="1">
                <a:latin typeface="+mj-lt"/>
              </a:rPr>
              <a:t>Hội</a:t>
            </a:r>
            <a:r>
              <a:rPr lang="vi-VN" sz="1600" dirty="0">
                <a:latin typeface="+mj-lt"/>
              </a:rPr>
              <a:t> Y </a:t>
            </a:r>
            <a:r>
              <a:rPr lang="vi-VN" sz="1600" dirty="0" err="1">
                <a:latin typeface="+mj-lt"/>
              </a:rPr>
              <a:t>tế</a:t>
            </a:r>
            <a:r>
              <a:rPr lang="vi-VN" sz="1600" dirty="0">
                <a:latin typeface="+mj-lt"/>
              </a:rPr>
              <a:t> công </a:t>
            </a:r>
            <a:r>
              <a:rPr lang="vi-VN" sz="1600" dirty="0" err="1">
                <a:latin typeface="+mj-lt"/>
              </a:rPr>
              <a:t>cộng</a:t>
            </a:r>
            <a:r>
              <a:rPr lang="vi-VN" sz="1600" dirty="0">
                <a:latin typeface="+mj-lt"/>
              </a:rPr>
              <a:t>, </a:t>
            </a:r>
            <a:r>
              <a:rPr lang="vi-VN" sz="1600" dirty="0" err="1">
                <a:latin typeface="+mj-lt"/>
              </a:rPr>
              <a:t>Khảo</a:t>
            </a:r>
            <a:r>
              <a:rPr lang="vi-VN" sz="1600" dirty="0">
                <a:latin typeface="+mj-lt"/>
              </a:rPr>
              <a:t> </a:t>
            </a:r>
            <a:r>
              <a:rPr lang="vi-VN" sz="1600" dirty="0" err="1">
                <a:latin typeface="+mj-lt"/>
              </a:rPr>
              <a:t>sát</a:t>
            </a:r>
            <a:r>
              <a:rPr lang="vi-VN" sz="1600" dirty="0">
                <a:latin typeface="+mj-lt"/>
              </a:rPr>
              <a:t> </a:t>
            </a:r>
            <a:r>
              <a:rPr lang="vi-VN" sz="1600" dirty="0" err="1">
                <a:latin typeface="+mj-lt"/>
              </a:rPr>
              <a:t>về</a:t>
            </a:r>
            <a:r>
              <a:rPr lang="vi-VN" sz="1600" dirty="0">
                <a:latin typeface="+mj-lt"/>
              </a:rPr>
              <a:t> </a:t>
            </a:r>
            <a:r>
              <a:rPr lang="vi-VN" sz="1600" dirty="0" err="1">
                <a:latin typeface="+mj-lt"/>
              </a:rPr>
              <a:t>sử</a:t>
            </a:r>
            <a:r>
              <a:rPr lang="vi-VN" sz="1600" dirty="0">
                <a:latin typeface="+mj-lt"/>
              </a:rPr>
              <a:t> </a:t>
            </a:r>
            <a:r>
              <a:rPr lang="vi-VN" sz="1600" dirty="0" err="1">
                <a:latin typeface="+mj-lt"/>
              </a:rPr>
              <a:t>dụng</a:t>
            </a:r>
            <a:r>
              <a:rPr lang="vi-VN" sz="1600" dirty="0">
                <a:latin typeface="+mj-lt"/>
              </a:rPr>
              <a:t> </a:t>
            </a:r>
            <a:r>
              <a:rPr lang="vi-VN" sz="1600" dirty="0" err="1">
                <a:latin typeface="+mj-lt"/>
              </a:rPr>
              <a:t>thuốc</a:t>
            </a:r>
            <a:r>
              <a:rPr lang="vi-VN" sz="1600" dirty="0">
                <a:latin typeface="+mj-lt"/>
              </a:rPr>
              <a:t> </a:t>
            </a:r>
            <a:r>
              <a:rPr lang="vi-VN" sz="1600" dirty="0" err="1">
                <a:latin typeface="+mj-lt"/>
              </a:rPr>
              <a:t>lá</a:t>
            </a:r>
            <a:r>
              <a:rPr lang="vi-VN" sz="1600" dirty="0">
                <a:latin typeface="+mj-lt"/>
              </a:rPr>
              <a:t> </a:t>
            </a:r>
            <a:r>
              <a:rPr lang="vi-VN" sz="1600" dirty="0" err="1">
                <a:latin typeface="+mj-lt"/>
              </a:rPr>
              <a:t>mới</a:t>
            </a:r>
            <a:r>
              <a:rPr lang="vi-VN" sz="1600" dirty="0">
                <a:latin typeface="+mj-lt"/>
              </a:rPr>
              <a:t> ở </a:t>
            </a:r>
            <a:r>
              <a:rPr lang="vi-VN" sz="1600" dirty="0" err="1">
                <a:latin typeface="+mj-lt"/>
              </a:rPr>
              <a:t>giới</a:t>
            </a:r>
            <a:r>
              <a:rPr lang="vi-VN" sz="1600" dirty="0">
                <a:latin typeface="+mj-lt"/>
              </a:rPr>
              <a:t> </a:t>
            </a:r>
            <a:r>
              <a:rPr lang="vi-VN" sz="1600" dirty="0" err="1">
                <a:latin typeface="+mj-lt"/>
              </a:rPr>
              <a:t>trẻ</a:t>
            </a:r>
            <a:r>
              <a:rPr lang="vi-VN" sz="1600" dirty="0">
                <a:latin typeface="+mj-lt"/>
              </a:rPr>
              <a:t>, 7/2020)</a:t>
            </a:r>
          </a:p>
        </p:txBody>
      </p:sp>
      <p:pic>
        <p:nvPicPr>
          <p:cNvPr id="237" name="Graphic 236">
            <a:extLst>
              <a:ext uri="{FF2B5EF4-FFF2-40B4-BE49-F238E27FC236}">
                <a16:creationId xmlns:a16="http://schemas.microsoft.com/office/drawing/2014/main" xmlns="" id="{1F34037B-0D46-F749-9AF6-79BAB12DCB2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5702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236"/>
                                        </p:tgtEl>
                                        <p:attrNameLst>
                                          <p:attrName>style.visibility</p:attrName>
                                        </p:attrNameLst>
                                      </p:cBhvr>
                                      <p:to>
                                        <p:strVal val="visible"/>
                                      </p:to>
                                    </p:set>
                                    <p:animEffect transition="in" filter="wipe(down)">
                                      <p:cBhvr>
                                        <p:cTn id="21"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2" name="Group 231">
            <a:extLst>
              <a:ext uri="{FF2B5EF4-FFF2-40B4-BE49-F238E27FC236}">
                <a16:creationId xmlns:a16="http://schemas.microsoft.com/office/drawing/2014/main" xmlns="" id="{2A98FEFB-6E8E-A4E8-921E-F54A69564EFD}"/>
              </a:ext>
            </a:extLst>
          </p:cNvPr>
          <p:cNvGrpSpPr/>
          <p:nvPr/>
        </p:nvGrpSpPr>
        <p:grpSpPr>
          <a:xfrm>
            <a:off x="-1" y="-95251"/>
            <a:ext cx="12192001" cy="1540491"/>
            <a:chOff x="-1" y="-95251"/>
            <a:chExt cx="12192001" cy="1540491"/>
          </a:xfrm>
        </p:grpSpPr>
        <p:grpSp>
          <p:nvGrpSpPr>
            <p:cNvPr id="231" name="Group 230">
              <a:extLst>
                <a:ext uri="{FF2B5EF4-FFF2-40B4-BE49-F238E27FC236}">
                  <a16:creationId xmlns:a16="http://schemas.microsoft.com/office/drawing/2014/main" xmlns="" id="{073A12FF-91F8-EEDA-5039-DC5E10E54B3C}"/>
                </a:ext>
              </a:extLst>
            </p:cNvPr>
            <p:cNvGrpSpPr/>
            <p:nvPr/>
          </p:nvGrpSpPr>
          <p:grpSpPr>
            <a:xfrm>
              <a:off x="-1" y="-95251"/>
              <a:ext cx="12192001" cy="1536530"/>
              <a:chOff x="-1" y="-95251"/>
              <a:chExt cx="12192001" cy="1536530"/>
            </a:xfrm>
          </p:grpSpPr>
          <p:sp>
            <p:nvSpPr>
              <p:cNvPr id="226" name="Freeform: Shape 225">
                <a:extLst>
                  <a:ext uri="{FF2B5EF4-FFF2-40B4-BE49-F238E27FC236}">
                    <a16:creationId xmlns:a16="http://schemas.microsoft.com/office/drawing/2014/main" xmlns="" id="{DE2D3E1F-B9E3-8900-8129-4669B843C375}"/>
                  </a:ext>
                </a:extLst>
              </p:cNvPr>
              <p:cNvSpPr/>
              <p:nvPr/>
            </p:nvSpPr>
            <p:spPr>
              <a:xfrm>
                <a:off x="-1" y="-95251"/>
                <a:ext cx="12192001" cy="1536530"/>
              </a:xfrm>
              <a:custGeom>
                <a:avLst/>
                <a:gdLst>
                  <a:gd name="connsiteX0" fmla="*/ 0 w 12192001"/>
                  <a:gd name="connsiteY0" fmla="*/ 0 h 1536530"/>
                  <a:gd name="connsiteX1" fmla="*/ 12192001 w 12192001"/>
                  <a:gd name="connsiteY1" fmla="*/ 0 h 1536530"/>
                  <a:gd name="connsiteX2" fmla="*/ 12192001 w 12192001"/>
                  <a:gd name="connsiteY2" fmla="*/ 1536530 h 1536530"/>
                  <a:gd name="connsiteX3" fmla="*/ 0 w 12192001"/>
                  <a:gd name="connsiteY3" fmla="*/ 1536530 h 1536530"/>
                </a:gdLst>
                <a:ahLst/>
                <a:cxnLst>
                  <a:cxn ang="0">
                    <a:pos x="connsiteX0" y="connsiteY0"/>
                  </a:cxn>
                  <a:cxn ang="0">
                    <a:pos x="connsiteX1" y="connsiteY1"/>
                  </a:cxn>
                  <a:cxn ang="0">
                    <a:pos x="connsiteX2" y="connsiteY2"/>
                  </a:cxn>
                  <a:cxn ang="0">
                    <a:pos x="connsiteX3" y="connsiteY3"/>
                  </a:cxn>
                </a:cxnLst>
                <a:rect l="l" t="t" r="r" b="b"/>
                <a:pathLst>
                  <a:path w="12192001" h="1536530">
                    <a:moveTo>
                      <a:pt x="0" y="0"/>
                    </a:moveTo>
                    <a:lnTo>
                      <a:pt x="12192001" y="0"/>
                    </a:lnTo>
                    <a:lnTo>
                      <a:pt x="12192001" y="1536530"/>
                    </a:lnTo>
                    <a:lnTo>
                      <a:pt x="0" y="1536530"/>
                    </a:lnTo>
                    <a:close/>
                  </a:path>
                </a:pathLst>
              </a:custGeom>
              <a:solidFill>
                <a:srgbClr val="ED1C24"/>
              </a:solidFill>
              <a:ln w="16933" cap="flat">
                <a:noFill/>
                <a:prstDash val="solid"/>
                <a:miter/>
              </a:ln>
            </p:spPr>
            <p:txBody>
              <a:bodyPr rtlCol="0" anchor="ctr"/>
              <a:lstStyle/>
              <a:p>
                <a:endParaRPr lang="en-GB" dirty="0"/>
              </a:p>
            </p:txBody>
          </p:sp>
          <p:sp>
            <p:nvSpPr>
              <p:cNvPr id="229" name="Freeform: Shape 228">
                <a:extLst>
                  <a:ext uri="{FF2B5EF4-FFF2-40B4-BE49-F238E27FC236}">
                    <a16:creationId xmlns:a16="http://schemas.microsoft.com/office/drawing/2014/main" xmlns="" id="{BABEA9AD-6E95-DCB3-7274-0A64B50B32B8}"/>
                  </a:ext>
                </a:extLst>
              </p:cNvPr>
              <p:cNvSpPr/>
              <p:nvPr/>
            </p:nvSpPr>
            <p:spPr>
              <a:xfrm>
                <a:off x="897804" y="368214"/>
                <a:ext cx="267377" cy="670390"/>
              </a:xfrm>
              <a:custGeom>
                <a:avLst/>
                <a:gdLst>
                  <a:gd name="connsiteX0" fmla="*/ 267377 w 267377"/>
                  <a:gd name="connsiteY0" fmla="*/ 335111 h 670390"/>
                  <a:gd name="connsiteX1" fmla="*/ 0 w 267377"/>
                  <a:gd name="connsiteY1" fmla="*/ 0 h 670390"/>
                  <a:gd name="connsiteX2" fmla="*/ 0 w 267377"/>
                  <a:gd name="connsiteY2" fmla="*/ 670391 h 670390"/>
                  <a:gd name="connsiteX3" fmla="*/ 267377 w 267377"/>
                  <a:gd name="connsiteY3" fmla="*/ 335111 h 670390"/>
                </a:gdLst>
                <a:ahLst/>
                <a:cxnLst>
                  <a:cxn ang="0">
                    <a:pos x="connsiteX0" y="connsiteY0"/>
                  </a:cxn>
                  <a:cxn ang="0">
                    <a:pos x="connsiteX1" y="connsiteY1"/>
                  </a:cxn>
                  <a:cxn ang="0">
                    <a:pos x="connsiteX2" y="connsiteY2"/>
                  </a:cxn>
                  <a:cxn ang="0">
                    <a:pos x="connsiteX3" y="connsiteY3"/>
                  </a:cxn>
                </a:cxnLst>
                <a:rect l="l" t="t" r="r" b="b"/>
                <a:pathLst>
                  <a:path w="267377" h="670390">
                    <a:moveTo>
                      <a:pt x="267377" y="335111"/>
                    </a:moveTo>
                    <a:lnTo>
                      <a:pt x="0" y="0"/>
                    </a:lnTo>
                    <a:lnTo>
                      <a:pt x="0" y="670391"/>
                    </a:lnTo>
                    <a:lnTo>
                      <a:pt x="267377" y="335111"/>
                    </a:lnTo>
                    <a:close/>
                  </a:path>
                </a:pathLst>
              </a:custGeom>
              <a:solidFill>
                <a:srgbClr val="FFFFFF"/>
              </a:solidFill>
              <a:ln w="16933" cap="flat">
                <a:solidFill>
                  <a:srgbClr val="ED1C24"/>
                </a:solidFill>
                <a:prstDash val="solid"/>
                <a:miter/>
              </a:ln>
            </p:spPr>
            <p:txBody>
              <a:bodyPr rtlCol="0" anchor="ctr"/>
              <a:lstStyle/>
              <a:p>
                <a:endParaRPr lang="en-GB"/>
              </a:p>
            </p:txBody>
          </p:sp>
          <p:sp>
            <p:nvSpPr>
              <p:cNvPr id="230" name="Freeform: Shape 229">
                <a:extLst>
                  <a:ext uri="{FF2B5EF4-FFF2-40B4-BE49-F238E27FC236}">
                    <a16:creationId xmlns:a16="http://schemas.microsoft.com/office/drawing/2014/main" xmlns="" id="{FC3895C9-9CDC-69BC-2BE2-C41A9A35D5DE}"/>
                  </a:ext>
                </a:extLst>
              </p:cNvPr>
              <p:cNvSpPr/>
              <p:nvPr/>
            </p:nvSpPr>
            <p:spPr>
              <a:xfrm>
                <a:off x="743203" y="368214"/>
                <a:ext cx="267546" cy="670390"/>
              </a:xfrm>
              <a:custGeom>
                <a:avLst/>
                <a:gdLst>
                  <a:gd name="connsiteX0" fmla="*/ 267547 w 267546"/>
                  <a:gd name="connsiteY0" fmla="*/ 335111 h 670390"/>
                  <a:gd name="connsiteX1" fmla="*/ 0 w 267546"/>
                  <a:gd name="connsiteY1" fmla="*/ 0 h 670390"/>
                  <a:gd name="connsiteX2" fmla="*/ 0 w 267546"/>
                  <a:gd name="connsiteY2" fmla="*/ 670391 h 670390"/>
                  <a:gd name="connsiteX3" fmla="*/ 267547 w 267546"/>
                  <a:gd name="connsiteY3" fmla="*/ 335111 h 670390"/>
                </a:gdLst>
                <a:ahLst/>
                <a:cxnLst>
                  <a:cxn ang="0">
                    <a:pos x="connsiteX0" y="connsiteY0"/>
                  </a:cxn>
                  <a:cxn ang="0">
                    <a:pos x="connsiteX1" y="connsiteY1"/>
                  </a:cxn>
                  <a:cxn ang="0">
                    <a:pos x="connsiteX2" y="connsiteY2"/>
                  </a:cxn>
                  <a:cxn ang="0">
                    <a:pos x="connsiteX3" y="connsiteY3"/>
                  </a:cxn>
                </a:cxnLst>
                <a:rect l="l" t="t" r="r" b="b"/>
                <a:pathLst>
                  <a:path w="267546" h="670390">
                    <a:moveTo>
                      <a:pt x="267547" y="335111"/>
                    </a:moveTo>
                    <a:lnTo>
                      <a:pt x="0" y="0"/>
                    </a:lnTo>
                    <a:lnTo>
                      <a:pt x="0" y="670391"/>
                    </a:lnTo>
                    <a:lnTo>
                      <a:pt x="267547" y="335111"/>
                    </a:lnTo>
                    <a:close/>
                  </a:path>
                </a:pathLst>
              </a:custGeom>
              <a:solidFill>
                <a:srgbClr val="FFFFFF"/>
              </a:solidFill>
              <a:ln w="16933" cap="flat">
                <a:solidFill>
                  <a:srgbClr val="ED1C24"/>
                </a:solidFill>
                <a:prstDash val="solid"/>
                <a:miter/>
              </a:ln>
            </p:spPr>
            <p:txBody>
              <a:bodyPr rtlCol="0" anchor="ctr"/>
              <a:lstStyle/>
              <a:p>
                <a:endParaRPr lang="en-GB" dirty="0"/>
              </a:p>
            </p:txBody>
          </p:sp>
        </p:grpSp>
        <p:sp>
          <p:nvSpPr>
            <p:cNvPr id="227" name="TextBox 226">
              <a:extLst>
                <a:ext uri="{FF2B5EF4-FFF2-40B4-BE49-F238E27FC236}">
                  <a16:creationId xmlns:a16="http://schemas.microsoft.com/office/drawing/2014/main" xmlns="" id="{1B3C5549-0B8A-6263-0D45-3BB585E190D2}"/>
                </a:ext>
              </a:extLst>
            </p:cNvPr>
            <p:cNvSpPr txBox="1"/>
            <p:nvPr/>
          </p:nvSpPr>
          <p:spPr>
            <a:xfrm>
              <a:off x="1165181" y="368214"/>
              <a:ext cx="10547097" cy="1077026"/>
            </a:xfrm>
            <a:prstGeom prst="rect">
              <a:avLst/>
            </a:prstGeom>
            <a:noFill/>
          </p:spPr>
          <p:txBody>
            <a:bodyPr wrap="square" rtlCol="0">
              <a:spAutoFit/>
            </a:bodyPr>
            <a:lstStyle/>
            <a:p>
              <a:pPr algn="ctr"/>
              <a:r>
                <a:rPr lang="en-GB" sz="2133" b="1" spc="0" baseline="0" dirty="0">
                  <a:ln/>
                  <a:solidFill>
                    <a:srgbClr val="FFFFFF"/>
                  </a:solidFill>
                  <a:latin typeface="Oxy Helveltica"/>
                  <a:sym typeface="Oxy Helveltica"/>
                  <a:rtl val="0"/>
                </a:rPr>
                <a:t>SỰ THẬT: CÁC SẢN PHẨM THUỐC LÁ MỚI GÂY HẠI CHO NGƯỜI XUNG QUANH</a:t>
              </a:r>
            </a:p>
            <a:p>
              <a:pPr algn="ctr"/>
              <a:r>
                <a:rPr lang="en-GB" sz="2133" b="1" spc="0" baseline="0" dirty="0">
                  <a:ln/>
                  <a:solidFill>
                    <a:srgbClr val="FFFFFF"/>
                  </a:solidFill>
                  <a:latin typeface="Oxy Helveltica"/>
                  <a:sym typeface="Oxy Helveltica"/>
                  <a:rtl val="0"/>
                </a:rPr>
                <a:t>DO HÚT THUỐC THỤ ĐỘNG</a:t>
              </a:r>
            </a:p>
            <a:p>
              <a:pPr algn="ctr"/>
              <a:r>
                <a:rPr lang="en-GB" sz="2133" b="1" spc="0" baseline="0" dirty="0">
                  <a:ln/>
                  <a:solidFill>
                    <a:srgbClr val="FFFFFF"/>
                  </a:solidFill>
                  <a:latin typeface="Oxy Helveltica"/>
                  <a:sym typeface="Oxy Helveltica"/>
                  <a:rtl val="0"/>
                </a:rPr>
                <a:t> </a:t>
              </a:r>
            </a:p>
          </p:txBody>
        </p:sp>
      </p:grpSp>
      <p:pic>
        <p:nvPicPr>
          <p:cNvPr id="7" name="Graphic 6">
            <a:extLst>
              <a:ext uri="{FF2B5EF4-FFF2-40B4-BE49-F238E27FC236}">
                <a16:creationId xmlns:a16="http://schemas.microsoft.com/office/drawing/2014/main" xmlns="" id="{B5BDB12A-130F-DE60-FFC2-44C22F9B572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518529" y="1822451"/>
            <a:ext cx="3901631" cy="4159031"/>
          </a:xfrm>
          <a:prstGeom prst="rect">
            <a:avLst/>
          </a:prstGeom>
        </p:spPr>
      </p:pic>
      <p:sp>
        <p:nvSpPr>
          <p:cNvPr id="218" name="Freeform: Shape 217">
            <a:extLst>
              <a:ext uri="{FF2B5EF4-FFF2-40B4-BE49-F238E27FC236}">
                <a16:creationId xmlns:a16="http://schemas.microsoft.com/office/drawing/2014/main" xmlns="" id="{2098B855-25E6-9C00-C794-9583F9BFE0A1}"/>
              </a:ext>
            </a:extLst>
          </p:cNvPr>
          <p:cNvSpPr/>
          <p:nvPr/>
        </p:nvSpPr>
        <p:spPr>
          <a:xfrm>
            <a:off x="380368" y="2197459"/>
            <a:ext cx="106746" cy="267561"/>
          </a:xfrm>
          <a:custGeom>
            <a:avLst/>
            <a:gdLst>
              <a:gd name="connsiteX0" fmla="*/ 106746 w 106746"/>
              <a:gd name="connsiteY0" fmla="*/ 133781 h 267561"/>
              <a:gd name="connsiteX1" fmla="*/ 0 w 106746"/>
              <a:gd name="connsiteY1" fmla="*/ 0 h 267561"/>
              <a:gd name="connsiteX2" fmla="*/ 0 w 106746"/>
              <a:gd name="connsiteY2" fmla="*/ 267561 h 267561"/>
              <a:gd name="connsiteX3" fmla="*/ 106746 w 106746"/>
              <a:gd name="connsiteY3" fmla="*/ 133781 h 267561"/>
            </a:gdLst>
            <a:ahLst/>
            <a:cxnLst>
              <a:cxn ang="0">
                <a:pos x="connsiteX0" y="connsiteY0"/>
              </a:cxn>
              <a:cxn ang="0">
                <a:pos x="connsiteX1" y="connsiteY1"/>
              </a:cxn>
              <a:cxn ang="0">
                <a:pos x="connsiteX2" y="connsiteY2"/>
              </a:cxn>
              <a:cxn ang="0">
                <a:pos x="connsiteX3" y="connsiteY3"/>
              </a:cxn>
            </a:cxnLst>
            <a:rect l="l" t="t" r="r" b="b"/>
            <a:pathLst>
              <a:path w="106746" h="267561">
                <a:moveTo>
                  <a:pt x="106746" y="133781"/>
                </a:moveTo>
                <a:lnTo>
                  <a:pt x="0" y="0"/>
                </a:lnTo>
                <a:lnTo>
                  <a:pt x="0" y="267561"/>
                </a:lnTo>
                <a:lnTo>
                  <a:pt x="106746" y="133781"/>
                </a:lnTo>
                <a:close/>
              </a:path>
            </a:pathLst>
          </a:custGeom>
          <a:solidFill>
            <a:srgbClr val="1C75BC"/>
          </a:solidFill>
          <a:ln w="15437" cap="flat">
            <a:solidFill>
              <a:srgbClr val="FFFFFF"/>
            </a:solidFill>
            <a:prstDash val="solid"/>
            <a:miter/>
          </a:ln>
        </p:spPr>
        <p:txBody>
          <a:bodyPr rtlCol="0" anchor="ctr"/>
          <a:lstStyle/>
          <a:p>
            <a:endParaRPr lang="en-GB"/>
          </a:p>
        </p:txBody>
      </p:sp>
      <p:sp>
        <p:nvSpPr>
          <p:cNvPr id="220" name="TextBox 219">
            <a:extLst>
              <a:ext uri="{FF2B5EF4-FFF2-40B4-BE49-F238E27FC236}">
                <a16:creationId xmlns:a16="http://schemas.microsoft.com/office/drawing/2014/main" xmlns="" id="{2E97EC3A-84C5-858E-5AE9-27C065DAF1BA}"/>
              </a:ext>
            </a:extLst>
          </p:cNvPr>
          <p:cNvSpPr txBox="1"/>
          <p:nvPr/>
        </p:nvSpPr>
        <p:spPr>
          <a:xfrm>
            <a:off x="876976" y="1963451"/>
            <a:ext cx="6070150" cy="3333220"/>
          </a:xfrm>
          <a:prstGeom prst="rect">
            <a:avLst/>
          </a:prstGeom>
          <a:noFill/>
        </p:spPr>
        <p:txBody>
          <a:bodyPr wrap="square" rtlCol="0">
            <a:spAutoFit/>
          </a:bodyPr>
          <a:lstStyle/>
          <a:p>
            <a:pPr algn="just">
              <a:lnSpc>
                <a:spcPct val="130000"/>
              </a:lnSpc>
            </a:pPr>
            <a:r>
              <a:rPr lang="vi-VN" b="1" dirty="0" err="1">
                <a:solidFill>
                  <a:srgbClr val="1C75BC"/>
                </a:solidFill>
              </a:rPr>
              <a:t>Với</a:t>
            </a:r>
            <a:r>
              <a:rPr lang="vi-VN" b="1" dirty="0">
                <a:solidFill>
                  <a:srgbClr val="1C75BC"/>
                </a:solidFill>
              </a:rPr>
              <a:t> </a:t>
            </a:r>
            <a:r>
              <a:rPr lang="vi-VN" b="1" dirty="0" err="1">
                <a:solidFill>
                  <a:srgbClr val="1C75BC"/>
                </a:solidFill>
              </a:rPr>
              <a:t>bản</a:t>
            </a:r>
            <a:r>
              <a:rPr lang="vi-VN" b="1" dirty="0">
                <a:solidFill>
                  <a:srgbClr val="1C75BC"/>
                </a:solidFill>
              </a:rPr>
              <a:t> </a:t>
            </a:r>
            <a:r>
              <a:rPr lang="vi-VN" b="1" dirty="0" err="1">
                <a:solidFill>
                  <a:srgbClr val="1C75BC"/>
                </a:solidFill>
              </a:rPr>
              <a:t>chất</a:t>
            </a:r>
            <a:r>
              <a:rPr lang="vi-VN" b="1" dirty="0">
                <a:solidFill>
                  <a:srgbClr val="1C75BC"/>
                </a:solidFill>
              </a:rPr>
              <a:t> </a:t>
            </a:r>
            <a:r>
              <a:rPr lang="vi-VN" b="1" dirty="0" err="1">
                <a:solidFill>
                  <a:srgbClr val="1C75BC"/>
                </a:solidFill>
              </a:rPr>
              <a:t>hóa</a:t>
            </a:r>
            <a:r>
              <a:rPr lang="vi-VN" b="1" dirty="0">
                <a:solidFill>
                  <a:srgbClr val="1C75BC"/>
                </a:solidFill>
              </a:rPr>
              <a:t> hơi, TLĐT </a:t>
            </a:r>
            <a:r>
              <a:rPr lang="vi-VN" b="1" dirty="0" err="1">
                <a:solidFill>
                  <a:srgbClr val="1C75BC"/>
                </a:solidFill>
              </a:rPr>
              <a:t>và</a:t>
            </a:r>
            <a:r>
              <a:rPr lang="vi-VN" b="1" dirty="0">
                <a:solidFill>
                  <a:srgbClr val="1C75BC"/>
                </a:solidFill>
              </a:rPr>
              <a:t> TLNN </a:t>
            </a:r>
            <a:r>
              <a:rPr lang="vi-VN" b="1" dirty="0" err="1">
                <a:solidFill>
                  <a:srgbClr val="1C75BC"/>
                </a:solidFill>
              </a:rPr>
              <a:t>có</a:t>
            </a:r>
            <a:r>
              <a:rPr lang="vi-VN" b="1" dirty="0">
                <a:solidFill>
                  <a:srgbClr val="1C75BC"/>
                </a:solidFill>
              </a:rPr>
              <a:t> nguy cơ gây </a:t>
            </a:r>
            <a:r>
              <a:rPr lang="vi-VN" b="1" dirty="0" err="1">
                <a:solidFill>
                  <a:srgbClr val="1C75BC"/>
                </a:solidFill>
              </a:rPr>
              <a:t>hại</a:t>
            </a:r>
            <a:r>
              <a:rPr lang="vi-VN" b="1" dirty="0">
                <a:solidFill>
                  <a:srgbClr val="1C75BC"/>
                </a:solidFill>
              </a:rPr>
              <a:t> cho </a:t>
            </a:r>
            <a:r>
              <a:rPr lang="vi-VN" b="1" dirty="0" err="1">
                <a:solidFill>
                  <a:srgbClr val="1C75BC"/>
                </a:solidFill>
              </a:rPr>
              <a:t>người</a:t>
            </a:r>
            <a:r>
              <a:rPr lang="vi-VN" b="1" dirty="0">
                <a:solidFill>
                  <a:srgbClr val="1C75BC"/>
                </a:solidFill>
              </a:rPr>
              <a:t> </a:t>
            </a:r>
            <a:r>
              <a:rPr lang="vi-VN" b="1" dirty="0" err="1">
                <a:solidFill>
                  <a:srgbClr val="1C75BC"/>
                </a:solidFill>
              </a:rPr>
              <a:t>tiếp</a:t>
            </a:r>
            <a:r>
              <a:rPr lang="vi-VN" b="1" dirty="0">
                <a:solidFill>
                  <a:srgbClr val="1C75BC"/>
                </a:solidFill>
              </a:rPr>
              <a:t> </a:t>
            </a:r>
            <a:r>
              <a:rPr lang="vi-VN" b="1" dirty="0" err="1">
                <a:solidFill>
                  <a:srgbClr val="1C75BC"/>
                </a:solidFill>
              </a:rPr>
              <a:t>xúc</a:t>
            </a:r>
            <a:r>
              <a:rPr lang="vi-VN" b="1" dirty="0">
                <a:solidFill>
                  <a:srgbClr val="1C75BC"/>
                </a:solidFill>
              </a:rPr>
              <a:t> </a:t>
            </a:r>
            <a:r>
              <a:rPr lang="vi-VN" b="1" dirty="0" err="1">
                <a:solidFill>
                  <a:srgbClr val="1C75BC"/>
                </a:solidFill>
              </a:rPr>
              <a:t>với</a:t>
            </a:r>
            <a:r>
              <a:rPr lang="vi-VN" b="1" dirty="0">
                <a:solidFill>
                  <a:srgbClr val="1C75BC"/>
                </a:solidFill>
              </a:rPr>
              <a:t> </a:t>
            </a:r>
            <a:r>
              <a:rPr lang="vi-VN" b="1" dirty="0" err="1">
                <a:solidFill>
                  <a:srgbClr val="1C75BC"/>
                </a:solidFill>
              </a:rPr>
              <a:t>khói</a:t>
            </a:r>
            <a:r>
              <a:rPr lang="vi-VN" b="1" dirty="0">
                <a:solidFill>
                  <a:srgbClr val="1C75BC"/>
                </a:solidFill>
              </a:rPr>
              <a:t> </a:t>
            </a:r>
            <a:r>
              <a:rPr lang="vi-VN" b="1" dirty="0" err="1">
                <a:solidFill>
                  <a:srgbClr val="1C75BC"/>
                </a:solidFill>
              </a:rPr>
              <a:t>thuốc</a:t>
            </a:r>
            <a:r>
              <a:rPr lang="vi-VN" b="1" dirty="0">
                <a:solidFill>
                  <a:srgbClr val="1C75BC"/>
                </a:solidFill>
              </a:rPr>
              <a:t> </a:t>
            </a:r>
            <a:r>
              <a:rPr lang="vi-VN" b="1" dirty="0" err="1">
                <a:solidFill>
                  <a:srgbClr val="1C75BC"/>
                </a:solidFill>
              </a:rPr>
              <a:t>thụ</a:t>
            </a:r>
            <a:r>
              <a:rPr lang="vi-VN" b="1" dirty="0">
                <a:solidFill>
                  <a:srgbClr val="1C75BC"/>
                </a:solidFill>
              </a:rPr>
              <a:t> </a:t>
            </a:r>
            <a:r>
              <a:rPr lang="vi-VN" b="1" dirty="0" err="1">
                <a:solidFill>
                  <a:srgbClr val="1C75BC"/>
                </a:solidFill>
              </a:rPr>
              <a:t>động</a:t>
            </a:r>
            <a:r>
              <a:rPr lang="vi-VN" b="1" dirty="0">
                <a:solidFill>
                  <a:srgbClr val="1C75BC"/>
                </a:solidFill>
              </a:rPr>
              <a:t>, ngay </a:t>
            </a:r>
            <a:r>
              <a:rPr lang="vi-VN" b="1" dirty="0" err="1">
                <a:solidFill>
                  <a:srgbClr val="1C75BC"/>
                </a:solidFill>
              </a:rPr>
              <a:t>cả</a:t>
            </a:r>
            <a:r>
              <a:rPr lang="vi-VN" b="1" dirty="0">
                <a:solidFill>
                  <a:srgbClr val="1C75BC"/>
                </a:solidFill>
              </a:rPr>
              <a:t> khi </a:t>
            </a:r>
            <a:r>
              <a:rPr lang="vi-VN" b="1" dirty="0" err="1">
                <a:solidFill>
                  <a:srgbClr val="1C75BC"/>
                </a:solidFill>
              </a:rPr>
              <a:t>các</a:t>
            </a:r>
            <a:r>
              <a:rPr lang="vi-VN" b="1" dirty="0">
                <a:solidFill>
                  <a:srgbClr val="1C75BC"/>
                </a:solidFill>
              </a:rPr>
              <a:t> </a:t>
            </a:r>
            <a:r>
              <a:rPr lang="vi-VN" b="1" dirty="0" err="1">
                <a:solidFill>
                  <a:srgbClr val="1C75BC"/>
                </a:solidFill>
              </a:rPr>
              <a:t>hóa</a:t>
            </a:r>
            <a:r>
              <a:rPr lang="vi-VN" b="1" dirty="0">
                <a:solidFill>
                  <a:srgbClr val="1C75BC"/>
                </a:solidFill>
              </a:rPr>
              <a:t> hơi </a:t>
            </a:r>
            <a:r>
              <a:rPr lang="vi-VN" b="1" dirty="0" err="1">
                <a:solidFill>
                  <a:srgbClr val="1C75BC"/>
                </a:solidFill>
              </a:rPr>
              <a:t>này</a:t>
            </a:r>
            <a:r>
              <a:rPr lang="vi-VN" b="1" dirty="0">
                <a:solidFill>
                  <a:srgbClr val="1C75BC"/>
                </a:solidFill>
              </a:rPr>
              <a:t> không </a:t>
            </a:r>
            <a:r>
              <a:rPr lang="vi-VN" b="1" dirty="0" err="1">
                <a:solidFill>
                  <a:srgbClr val="1C75BC"/>
                </a:solidFill>
              </a:rPr>
              <a:t>được</a:t>
            </a:r>
            <a:r>
              <a:rPr lang="vi-VN" b="1" dirty="0">
                <a:solidFill>
                  <a:srgbClr val="1C75BC"/>
                </a:solidFill>
              </a:rPr>
              <a:t> </a:t>
            </a:r>
            <a:r>
              <a:rPr lang="vi-VN" b="1" dirty="0" err="1">
                <a:solidFill>
                  <a:srgbClr val="1C75BC"/>
                </a:solidFill>
              </a:rPr>
              <a:t>nhìn</a:t>
            </a:r>
            <a:r>
              <a:rPr lang="vi-VN" b="1" dirty="0">
                <a:solidFill>
                  <a:srgbClr val="1C75BC"/>
                </a:solidFill>
              </a:rPr>
              <a:t> </a:t>
            </a:r>
            <a:r>
              <a:rPr lang="vi-VN" b="1" dirty="0" err="1">
                <a:solidFill>
                  <a:srgbClr val="1C75BC"/>
                </a:solidFill>
              </a:rPr>
              <a:t>thấy</a:t>
            </a:r>
            <a:r>
              <a:rPr lang="vi-VN" b="1" dirty="0">
                <a:solidFill>
                  <a:srgbClr val="1C75BC"/>
                </a:solidFill>
              </a:rPr>
              <a:t> </a:t>
            </a:r>
            <a:r>
              <a:rPr lang="vi-VN" b="1" dirty="0" err="1">
                <a:solidFill>
                  <a:srgbClr val="1C75BC"/>
                </a:solidFill>
              </a:rPr>
              <a:t>rõ</a:t>
            </a:r>
            <a:r>
              <a:rPr lang="vi-VN" b="1" dirty="0">
                <a:solidFill>
                  <a:srgbClr val="1C75BC"/>
                </a:solidFill>
              </a:rPr>
              <a:t>.</a:t>
            </a:r>
          </a:p>
          <a:p>
            <a:pPr algn="just">
              <a:lnSpc>
                <a:spcPct val="130000"/>
              </a:lnSpc>
            </a:pPr>
            <a:r>
              <a:rPr lang="vi-VN" b="1" dirty="0">
                <a:solidFill>
                  <a:srgbClr val="1C75BC"/>
                </a:solidFill>
              </a:rPr>
              <a:t> </a:t>
            </a:r>
          </a:p>
          <a:p>
            <a:pPr algn="just">
              <a:lnSpc>
                <a:spcPct val="130000"/>
              </a:lnSpc>
            </a:pPr>
            <a:r>
              <a:rPr lang="vi-VN" b="1" dirty="0">
                <a:solidFill>
                  <a:srgbClr val="1C75BC"/>
                </a:solidFill>
              </a:rPr>
              <a:t>Tổ chức Y tế Thế giới và Viện Hàn lâm Khoa học, Kỹ thuật và Y học Quốc gia Hoa Kỳ (NASEM) xác định: có bằng </a:t>
            </a:r>
            <a:r>
              <a:rPr lang="vi-VN" b="1" dirty="0">
                <a:solidFill>
                  <a:srgbClr val="1C75BC"/>
                </a:solidFill>
                <a:latin typeface="Arial (Body)"/>
              </a:rPr>
              <a:t>chứng</a:t>
            </a:r>
            <a:r>
              <a:rPr lang="en-US" b="1" dirty="0">
                <a:solidFill>
                  <a:srgbClr val="1C75BC"/>
                </a:solidFill>
                <a:latin typeface="Arial (Body)"/>
              </a:rPr>
              <a:t> </a:t>
            </a:r>
            <a:r>
              <a:rPr lang="en-US" b="1" dirty="0" err="1">
                <a:solidFill>
                  <a:srgbClr val="1C75BC"/>
                </a:solidFill>
                <a:latin typeface="Arial (Body)"/>
              </a:rPr>
              <a:t>chứng</a:t>
            </a:r>
            <a:r>
              <a:rPr lang="en-US" b="1" dirty="0">
                <a:solidFill>
                  <a:srgbClr val="1C75BC"/>
                </a:solidFill>
                <a:latin typeface="Arial (Body)"/>
              </a:rPr>
              <a:t> minh </a:t>
            </a:r>
            <a:r>
              <a:rPr lang="vi-VN" b="1" dirty="0">
                <a:solidFill>
                  <a:srgbClr val="1C75BC"/>
                </a:solidFill>
                <a:latin typeface="Arial (Body)"/>
              </a:rPr>
              <a:t>hóa hơi (sol khí) của thuốc lá điện tử làm </a:t>
            </a:r>
            <a:r>
              <a:rPr lang="vi-VN" b="1" dirty="0">
                <a:solidFill>
                  <a:srgbClr val="1C75BC"/>
                </a:solidFill>
              </a:rPr>
              <a:t>tăng nồng độ các hạt vật chất, nicotine và một số chất độc t</a:t>
            </a:r>
            <a:r>
              <a:rPr lang="en-US" b="1" dirty="0">
                <a:solidFill>
                  <a:srgbClr val="1C75BC"/>
                </a:solidFill>
                <a:latin typeface="Oxy Helveltica" panose="02040403050506020204" pitchFamily="18" charset="0"/>
              </a:rPr>
              <a:t>f</a:t>
            </a:r>
            <a:r>
              <a:rPr lang="vi-VN" b="1" dirty="0">
                <a:solidFill>
                  <a:srgbClr val="1C75BC"/>
                </a:solidFill>
              </a:rPr>
              <a:t>rong không </a:t>
            </a:r>
            <a:r>
              <a:rPr lang="vi-VN" b="1" dirty="0" err="1">
                <a:solidFill>
                  <a:srgbClr val="1C75BC"/>
                </a:solidFill>
              </a:rPr>
              <a:t>khí</a:t>
            </a:r>
            <a:r>
              <a:rPr lang="vi-VN" b="1" dirty="0">
                <a:solidFill>
                  <a:srgbClr val="1C75BC"/>
                </a:solidFill>
              </a:rPr>
              <a:t>. </a:t>
            </a:r>
          </a:p>
        </p:txBody>
      </p:sp>
      <p:sp>
        <p:nvSpPr>
          <p:cNvPr id="221" name="Freeform: Shape 220">
            <a:extLst>
              <a:ext uri="{FF2B5EF4-FFF2-40B4-BE49-F238E27FC236}">
                <a16:creationId xmlns:a16="http://schemas.microsoft.com/office/drawing/2014/main" xmlns="" id="{910191D4-A146-9946-20DC-9D4E6E2F5F81}"/>
              </a:ext>
            </a:extLst>
          </p:cNvPr>
          <p:cNvSpPr/>
          <p:nvPr/>
        </p:nvSpPr>
        <p:spPr>
          <a:xfrm>
            <a:off x="434411" y="3628464"/>
            <a:ext cx="106746" cy="267561"/>
          </a:xfrm>
          <a:custGeom>
            <a:avLst/>
            <a:gdLst>
              <a:gd name="connsiteX0" fmla="*/ 106746 w 106746"/>
              <a:gd name="connsiteY0" fmla="*/ 133781 h 267561"/>
              <a:gd name="connsiteX1" fmla="*/ 0 w 106746"/>
              <a:gd name="connsiteY1" fmla="*/ 0 h 267561"/>
              <a:gd name="connsiteX2" fmla="*/ 0 w 106746"/>
              <a:gd name="connsiteY2" fmla="*/ 267561 h 267561"/>
              <a:gd name="connsiteX3" fmla="*/ 106746 w 106746"/>
              <a:gd name="connsiteY3" fmla="*/ 133781 h 267561"/>
            </a:gdLst>
            <a:ahLst/>
            <a:cxnLst>
              <a:cxn ang="0">
                <a:pos x="connsiteX0" y="connsiteY0"/>
              </a:cxn>
              <a:cxn ang="0">
                <a:pos x="connsiteX1" y="connsiteY1"/>
              </a:cxn>
              <a:cxn ang="0">
                <a:pos x="connsiteX2" y="connsiteY2"/>
              </a:cxn>
              <a:cxn ang="0">
                <a:pos x="connsiteX3" y="connsiteY3"/>
              </a:cxn>
            </a:cxnLst>
            <a:rect l="l" t="t" r="r" b="b"/>
            <a:pathLst>
              <a:path w="106746" h="267561">
                <a:moveTo>
                  <a:pt x="106746" y="133781"/>
                </a:moveTo>
                <a:lnTo>
                  <a:pt x="0" y="0"/>
                </a:lnTo>
                <a:lnTo>
                  <a:pt x="0" y="267561"/>
                </a:lnTo>
                <a:lnTo>
                  <a:pt x="106746" y="133781"/>
                </a:lnTo>
                <a:close/>
              </a:path>
            </a:pathLst>
          </a:custGeom>
          <a:solidFill>
            <a:srgbClr val="1C75BC"/>
          </a:solidFill>
          <a:ln w="15437" cap="flat">
            <a:solidFill>
              <a:srgbClr val="FFFFFF"/>
            </a:solidFill>
            <a:prstDash val="solid"/>
            <a:miter/>
          </a:ln>
        </p:spPr>
        <p:txBody>
          <a:bodyPr rtlCol="0" anchor="ctr"/>
          <a:lstStyle/>
          <a:p>
            <a:endParaRPr lang="en-GB"/>
          </a:p>
        </p:txBody>
      </p:sp>
      <p:pic>
        <p:nvPicPr>
          <p:cNvPr id="224" name="Graphic 223">
            <a:extLst>
              <a:ext uri="{FF2B5EF4-FFF2-40B4-BE49-F238E27FC236}">
                <a16:creationId xmlns:a16="http://schemas.microsoft.com/office/drawing/2014/main" xmlns="" id="{02F74678-9D1A-68A2-D439-518A30B54F5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459" y="5977521"/>
            <a:ext cx="12203459" cy="727807"/>
          </a:xfrm>
          <a:prstGeom prst="rect">
            <a:avLst/>
          </a:prstGeom>
        </p:spPr>
      </p:pic>
    </p:spTree>
    <p:extLst>
      <p:ext uri="{BB962C8B-B14F-4D97-AF65-F5344CB8AC3E}">
        <p14:creationId xmlns:p14="http://schemas.microsoft.com/office/powerpoint/2010/main" val="281206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wipe(up)">
                                      <p:cBhvr>
                                        <p:cTn id="7" dur="500"/>
                                        <p:tgtEl>
                                          <p:spTgt spid="23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847205C4-C7B0-A3DB-1874-B5B61728F1E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xmlns="" id="{A2390F9A-13C1-BE87-7D46-5EAFAAC63B5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2362200"/>
            <a:ext cx="12192001" cy="2133600"/>
          </a:xfrm>
          <a:prstGeom prst="rect">
            <a:avLst/>
          </a:prstGeom>
        </p:spPr>
      </p:pic>
    </p:spTree>
    <p:extLst>
      <p:ext uri="{BB962C8B-B14F-4D97-AF65-F5344CB8AC3E}">
        <p14:creationId xmlns:p14="http://schemas.microsoft.com/office/powerpoint/2010/main" val="397353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4864706A-28B5-13C6-76BA-91FD53647EB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8534" y="0"/>
            <a:ext cx="12429067" cy="6858000"/>
          </a:xfrm>
          <a:prstGeom prst="rect">
            <a:avLst/>
          </a:prstGeom>
        </p:spPr>
      </p:pic>
      <p:grpSp>
        <p:nvGrpSpPr>
          <p:cNvPr id="76" name="Group 75">
            <a:extLst>
              <a:ext uri="{FF2B5EF4-FFF2-40B4-BE49-F238E27FC236}">
                <a16:creationId xmlns:a16="http://schemas.microsoft.com/office/drawing/2014/main" xmlns="" id="{C2EDA397-2D0B-73A3-C45D-886EDBF1032A}"/>
              </a:ext>
            </a:extLst>
          </p:cNvPr>
          <p:cNvGrpSpPr/>
          <p:nvPr/>
        </p:nvGrpSpPr>
        <p:grpSpPr>
          <a:xfrm>
            <a:off x="1247810" y="1470649"/>
            <a:ext cx="3109313" cy="3916704"/>
            <a:chOff x="1247810" y="1470649"/>
            <a:chExt cx="3109313" cy="3916704"/>
          </a:xfrm>
        </p:grpSpPr>
        <p:pic>
          <p:nvPicPr>
            <p:cNvPr id="74" name="Graphic 73">
              <a:extLst>
                <a:ext uri="{FF2B5EF4-FFF2-40B4-BE49-F238E27FC236}">
                  <a16:creationId xmlns:a16="http://schemas.microsoft.com/office/drawing/2014/main" xmlns="" id="{E9098385-6FCC-7E1C-F1D0-63C91050472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247810" y="1470649"/>
              <a:ext cx="3109313" cy="3916704"/>
            </a:xfrm>
            <a:prstGeom prst="rect">
              <a:avLst/>
            </a:prstGeom>
          </p:spPr>
        </p:pic>
        <p:sp>
          <p:nvSpPr>
            <p:cNvPr id="75" name="TextBox 74">
              <a:extLst>
                <a:ext uri="{FF2B5EF4-FFF2-40B4-BE49-F238E27FC236}">
                  <a16:creationId xmlns:a16="http://schemas.microsoft.com/office/drawing/2014/main" xmlns="" id="{FAE2A6CB-3259-66F0-17F3-534D82183A21}"/>
                </a:ext>
              </a:extLst>
            </p:cNvPr>
            <p:cNvSpPr txBox="1"/>
            <p:nvPr/>
          </p:nvSpPr>
          <p:spPr>
            <a:xfrm>
              <a:off x="1465943" y="2844800"/>
              <a:ext cx="2757714" cy="2031325"/>
            </a:xfrm>
            <a:prstGeom prst="rect">
              <a:avLst/>
            </a:prstGeom>
            <a:noFill/>
          </p:spPr>
          <p:txBody>
            <a:bodyPr wrap="square" rtlCol="0">
              <a:spAutoFit/>
            </a:bodyPr>
            <a:lstStyle/>
            <a:p>
              <a:pPr algn="just"/>
              <a:r>
                <a:rPr lang="vi-VN" b="1" dirty="0" err="1">
                  <a:solidFill>
                    <a:schemeClr val="bg1"/>
                  </a:solidFill>
                </a:rPr>
                <a:t>Tất</a:t>
              </a:r>
              <a:r>
                <a:rPr lang="vi-VN" b="1" dirty="0">
                  <a:solidFill>
                    <a:schemeClr val="bg1"/>
                  </a:solidFill>
                </a:rPr>
                <a:t> </a:t>
              </a:r>
              <a:r>
                <a:rPr lang="vi-VN" b="1" dirty="0" err="1">
                  <a:solidFill>
                    <a:schemeClr val="bg1"/>
                  </a:solidFill>
                </a:rPr>
                <a:t>cả</a:t>
              </a:r>
              <a:r>
                <a:rPr lang="vi-VN" b="1" dirty="0">
                  <a:solidFill>
                    <a:schemeClr val="bg1"/>
                  </a:solidFill>
                </a:rPr>
                <a:t> </a:t>
              </a:r>
              <a:r>
                <a:rPr lang="vi-VN" b="1" dirty="0" err="1">
                  <a:solidFill>
                    <a:schemeClr val="bg1"/>
                  </a:solidFill>
                </a:rPr>
                <a:t>các</a:t>
              </a:r>
              <a:r>
                <a:rPr lang="vi-VN" b="1" dirty="0">
                  <a:solidFill>
                    <a:schemeClr val="bg1"/>
                  </a:solidFill>
                </a:rPr>
                <a:t> </a:t>
              </a:r>
              <a:r>
                <a:rPr lang="vi-VN" b="1" dirty="0" err="1">
                  <a:solidFill>
                    <a:schemeClr val="bg1"/>
                  </a:solidFill>
                </a:rPr>
                <a:t>sản</a:t>
              </a:r>
              <a:r>
                <a:rPr lang="vi-VN" b="1" dirty="0">
                  <a:solidFill>
                    <a:schemeClr val="bg1"/>
                  </a:solidFill>
                </a:rPr>
                <a:t> </a:t>
              </a:r>
              <a:r>
                <a:rPr lang="vi-VN" b="1" dirty="0" err="1">
                  <a:solidFill>
                    <a:schemeClr val="bg1"/>
                  </a:solidFill>
                </a:rPr>
                <a:t>phẩm</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a:t>
              </a:r>
              <a:r>
                <a:rPr lang="vi-VN" b="1" dirty="0" err="1">
                  <a:solidFill>
                    <a:schemeClr val="bg1"/>
                  </a:solidFill>
                </a:rPr>
                <a:t>chứa</a:t>
              </a:r>
              <a:r>
                <a:rPr lang="vi-VN" b="1" dirty="0">
                  <a:solidFill>
                    <a:schemeClr val="bg1"/>
                  </a:solidFill>
                </a:rPr>
                <a:t> </a:t>
              </a:r>
              <a:r>
                <a:rPr lang="vi-VN" b="1" dirty="0" err="1">
                  <a:solidFill>
                    <a:schemeClr val="bg1"/>
                  </a:solidFill>
                </a:rPr>
                <a:t>các</a:t>
              </a:r>
              <a:r>
                <a:rPr lang="vi-VN" b="1" dirty="0">
                  <a:solidFill>
                    <a:schemeClr val="bg1"/>
                  </a:solidFill>
                </a:rPr>
                <a:t> </a:t>
              </a:r>
              <a:r>
                <a:rPr lang="vi-VN" b="1" dirty="0" err="1">
                  <a:solidFill>
                    <a:schemeClr val="bg1"/>
                  </a:solidFill>
                </a:rPr>
                <a:t>chất</a:t>
              </a:r>
              <a:r>
                <a:rPr lang="vi-VN" b="1" dirty="0">
                  <a:solidFill>
                    <a:schemeClr val="bg1"/>
                  </a:solidFill>
                </a:rPr>
                <a:t> </a:t>
              </a:r>
              <a:r>
                <a:rPr lang="vi-VN" b="1" dirty="0" err="1">
                  <a:solidFill>
                    <a:schemeClr val="bg1"/>
                  </a:solidFill>
                </a:rPr>
                <a:t>độc</a:t>
              </a:r>
              <a:r>
                <a:rPr lang="vi-VN" b="1" dirty="0">
                  <a:solidFill>
                    <a:schemeClr val="bg1"/>
                  </a:solidFill>
                </a:rPr>
                <a:t> </a:t>
              </a:r>
              <a:r>
                <a:rPr lang="vi-VN" b="1" dirty="0" err="1">
                  <a:solidFill>
                    <a:schemeClr val="bg1"/>
                  </a:solidFill>
                </a:rPr>
                <a:t>hại</a:t>
              </a:r>
              <a:r>
                <a:rPr lang="vi-VN" b="1" dirty="0">
                  <a:solidFill>
                    <a:schemeClr val="bg1"/>
                  </a:solidFill>
                </a:rPr>
                <a:t>, gây </a:t>
              </a:r>
              <a:r>
                <a:rPr lang="vi-VN" b="1" dirty="0" err="1">
                  <a:solidFill>
                    <a:schemeClr val="bg1"/>
                  </a:solidFill>
                </a:rPr>
                <a:t>bệnh</a:t>
              </a:r>
              <a:r>
                <a:rPr lang="vi-VN" b="1" dirty="0">
                  <a:solidFill>
                    <a:schemeClr val="bg1"/>
                  </a:solidFill>
                </a:rPr>
                <a:t> </a:t>
              </a:r>
              <a:r>
                <a:rPr lang="vi-VN" b="1" dirty="0" err="1">
                  <a:solidFill>
                    <a:schemeClr val="bg1"/>
                  </a:solidFill>
                </a:rPr>
                <a:t>tật</a:t>
              </a:r>
              <a:r>
                <a:rPr lang="vi-VN" b="1" dirty="0">
                  <a:solidFill>
                    <a:schemeClr val="bg1"/>
                  </a:solidFill>
                </a:rPr>
                <a:t>, </a:t>
              </a:r>
              <a:r>
                <a:rPr lang="vi-VN" b="1" dirty="0" err="1">
                  <a:solidFill>
                    <a:schemeClr val="bg1"/>
                  </a:solidFill>
                </a:rPr>
                <a:t>tử</a:t>
              </a:r>
              <a:r>
                <a:rPr lang="vi-VN" b="1" dirty="0">
                  <a:solidFill>
                    <a:schemeClr val="bg1"/>
                  </a:solidFill>
                </a:rPr>
                <a:t> vong, </a:t>
              </a:r>
              <a:r>
                <a:rPr lang="vi-VN" b="1" dirty="0" err="1">
                  <a:solidFill>
                    <a:schemeClr val="bg1"/>
                  </a:solidFill>
                </a:rPr>
                <a:t>ảnh</a:t>
              </a:r>
              <a:r>
                <a:rPr lang="vi-VN" b="1" dirty="0">
                  <a:solidFill>
                    <a:schemeClr val="bg1"/>
                  </a:solidFill>
                </a:rPr>
                <a:t> </a:t>
              </a:r>
              <a:r>
                <a:rPr lang="vi-VN" b="1" dirty="0" err="1">
                  <a:solidFill>
                    <a:schemeClr val="bg1"/>
                  </a:solidFill>
                </a:rPr>
                <a:t>hưởng</a:t>
              </a:r>
              <a:r>
                <a:rPr lang="vi-VN" b="1" dirty="0">
                  <a:solidFill>
                    <a:schemeClr val="bg1"/>
                  </a:solidFill>
                </a:rPr>
                <a:t> </a:t>
              </a:r>
              <a:r>
                <a:rPr lang="vi-VN" b="1" dirty="0" err="1">
                  <a:solidFill>
                    <a:schemeClr val="bg1"/>
                  </a:solidFill>
                </a:rPr>
                <a:t>đến</a:t>
              </a:r>
              <a:r>
                <a:rPr lang="vi-VN" b="1" dirty="0">
                  <a:solidFill>
                    <a:schemeClr val="bg1"/>
                  </a:solidFill>
                </a:rPr>
                <a:t> </a:t>
              </a:r>
              <a:r>
                <a:rPr lang="vi-VN" b="1" dirty="0" err="1">
                  <a:solidFill>
                    <a:schemeClr val="bg1"/>
                  </a:solidFill>
                </a:rPr>
                <a:t>sức</a:t>
              </a:r>
              <a:r>
                <a:rPr lang="vi-VN" b="1" dirty="0">
                  <a:solidFill>
                    <a:schemeClr val="bg1"/>
                  </a:solidFill>
                </a:rPr>
                <a:t> </a:t>
              </a:r>
              <a:r>
                <a:rPr lang="vi-VN" b="1" dirty="0" err="1">
                  <a:solidFill>
                    <a:schemeClr val="bg1"/>
                  </a:solidFill>
                </a:rPr>
                <a:t>khỏe</a:t>
              </a:r>
              <a:r>
                <a:rPr lang="vi-VN" b="1" dirty="0">
                  <a:solidFill>
                    <a:schemeClr val="bg1"/>
                  </a:solidFill>
                </a:rPr>
                <a:t> </a:t>
              </a:r>
              <a:r>
                <a:rPr lang="vi-VN" b="1" dirty="0" err="1">
                  <a:solidFill>
                    <a:schemeClr val="bg1"/>
                  </a:solidFill>
                </a:rPr>
                <a:t>của</a:t>
              </a:r>
              <a:r>
                <a:rPr lang="vi-VN" b="1" dirty="0">
                  <a:solidFill>
                    <a:schemeClr val="bg1"/>
                  </a:solidFill>
                </a:rPr>
                <a:t> </a:t>
              </a:r>
              <a:r>
                <a:rPr lang="vi-VN" b="1" dirty="0" err="1">
                  <a:solidFill>
                    <a:schemeClr val="bg1"/>
                  </a:solidFill>
                </a:rPr>
                <a:t>cả</a:t>
              </a:r>
              <a:r>
                <a:rPr lang="vi-VN" b="1" dirty="0">
                  <a:solidFill>
                    <a:schemeClr val="bg1"/>
                  </a:solidFill>
                </a:rPr>
                <a:t> </a:t>
              </a:r>
              <a:r>
                <a:rPr lang="vi-VN" b="1" dirty="0" err="1">
                  <a:solidFill>
                    <a:schemeClr val="bg1"/>
                  </a:solidFill>
                </a:rPr>
                <a:t>người</a:t>
              </a:r>
              <a:r>
                <a:rPr lang="vi-VN" b="1" dirty="0">
                  <a:solidFill>
                    <a:schemeClr val="bg1"/>
                  </a:solidFill>
                </a:rPr>
                <a:t> </a:t>
              </a:r>
              <a:r>
                <a:rPr lang="vi-VN" b="1" dirty="0" err="1">
                  <a:solidFill>
                    <a:schemeClr val="bg1"/>
                  </a:solidFill>
                </a:rPr>
                <a:t>hút</a:t>
              </a:r>
              <a:r>
                <a:rPr lang="vi-VN" b="1" dirty="0">
                  <a:solidFill>
                    <a:schemeClr val="bg1"/>
                  </a:solidFill>
                </a:rPr>
                <a:t> </a:t>
              </a:r>
              <a:r>
                <a:rPr lang="vi-VN" b="1" dirty="0" err="1">
                  <a:solidFill>
                    <a:schemeClr val="bg1"/>
                  </a:solidFill>
                </a:rPr>
                <a:t>và</a:t>
              </a:r>
              <a:r>
                <a:rPr lang="vi-VN" b="1" dirty="0">
                  <a:solidFill>
                    <a:schemeClr val="bg1"/>
                  </a:solidFill>
                </a:rPr>
                <a:t> </a:t>
              </a:r>
              <a:r>
                <a:rPr lang="vi-VN" b="1" dirty="0" err="1">
                  <a:solidFill>
                    <a:schemeClr val="bg1"/>
                  </a:solidFill>
                </a:rPr>
                <a:t>người</a:t>
              </a:r>
              <a:r>
                <a:rPr lang="vi-VN" b="1" dirty="0">
                  <a:solidFill>
                    <a:schemeClr val="bg1"/>
                  </a:solidFill>
                </a:rPr>
                <a:t> xung quanh.</a:t>
              </a:r>
            </a:p>
          </p:txBody>
        </p:sp>
      </p:grpSp>
      <p:grpSp>
        <p:nvGrpSpPr>
          <p:cNvPr id="77" name="Group 76">
            <a:extLst>
              <a:ext uri="{FF2B5EF4-FFF2-40B4-BE49-F238E27FC236}">
                <a16:creationId xmlns:a16="http://schemas.microsoft.com/office/drawing/2014/main" xmlns="" id="{72E6A1DE-2262-D1A4-6AB2-22CC471C3550}"/>
              </a:ext>
            </a:extLst>
          </p:cNvPr>
          <p:cNvGrpSpPr/>
          <p:nvPr/>
        </p:nvGrpSpPr>
        <p:grpSpPr>
          <a:xfrm>
            <a:off x="4541342" y="1470648"/>
            <a:ext cx="3109313" cy="3916704"/>
            <a:chOff x="1247810" y="1470649"/>
            <a:chExt cx="3109313" cy="3916704"/>
          </a:xfrm>
        </p:grpSpPr>
        <p:pic>
          <p:nvPicPr>
            <p:cNvPr id="78" name="Graphic 77">
              <a:extLst>
                <a:ext uri="{FF2B5EF4-FFF2-40B4-BE49-F238E27FC236}">
                  <a16:creationId xmlns:a16="http://schemas.microsoft.com/office/drawing/2014/main" xmlns="" id="{877450FC-EB09-F918-4126-274EF884F95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247810" y="1470649"/>
              <a:ext cx="3109313" cy="3916704"/>
            </a:xfrm>
            <a:prstGeom prst="rect">
              <a:avLst/>
            </a:prstGeom>
          </p:spPr>
        </p:pic>
        <p:sp>
          <p:nvSpPr>
            <p:cNvPr id="79" name="TextBox 78">
              <a:extLst>
                <a:ext uri="{FF2B5EF4-FFF2-40B4-BE49-F238E27FC236}">
                  <a16:creationId xmlns:a16="http://schemas.microsoft.com/office/drawing/2014/main" xmlns="" id="{B42B273E-6EBD-1263-BBDC-9B692310BAC7}"/>
                </a:ext>
              </a:extLst>
            </p:cNvPr>
            <p:cNvSpPr txBox="1"/>
            <p:nvPr/>
          </p:nvSpPr>
          <p:spPr>
            <a:xfrm>
              <a:off x="1465943" y="2844800"/>
              <a:ext cx="2757714" cy="1754326"/>
            </a:xfrm>
            <a:prstGeom prst="rect">
              <a:avLst/>
            </a:prstGeom>
            <a:noFill/>
          </p:spPr>
          <p:txBody>
            <a:bodyPr wrap="square" rtlCol="0">
              <a:spAutoFit/>
            </a:bodyPr>
            <a:lstStyle/>
            <a:p>
              <a:pPr algn="just"/>
              <a:r>
                <a:rPr lang="vi-VN" b="1" dirty="0" err="1">
                  <a:solidFill>
                    <a:schemeClr val="bg1"/>
                  </a:solidFill>
                </a:rPr>
                <a:t>Các</a:t>
              </a:r>
              <a:r>
                <a:rPr lang="vi-VN" b="1" dirty="0">
                  <a:solidFill>
                    <a:schemeClr val="bg1"/>
                  </a:solidFill>
                </a:rPr>
                <a:t> </a:t>
              </a:r>
              <a:r>
                <a:rPr lang="vi-VN" b="1" dirty="0" err="1">
                  <a:solidFill>
                    <a:schemeClr val="bg1"/>
                  </a:solidFill>
                </a:rPr>
                <a:t>sản</a:t>
              </a:r>
              <a:r>
                <a:rPr lang="vi-VN" b="1" dirty="0">
                  <a:solidFill>
                    <a:schemeClr val="bg1"/>
                  </a:solidFill>
                </a:rPr>
                <a:t> </a:t>
              </a:r>
              <a:r>
                <a:rPr lang="vi-VN" b="1" dirty="0" err="1">
                  <a:solidFill>
                    <a:schemeClr val="bg1"/>
                  </a:solidFill>
                </a:rPr>
                <a:t>phẩm</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a:t>
              </a:r>
              <a:r>
                <a:rPr lang="vi-VN" b="1" dirty="0" err="1">
                  <a:solidFill>
                    <a:schemeClr val="bg1"/>
                  </a:solidFill>
                </a:rPr>
                <a:t>mới</a:t>
              </a:r>
              <a:r>
                <a:rPr lang="vi-VN" b="1" dirty="0">
                  <a:solidFill>
                    <a:schemeClr val="bg1"/>
                  </a:solidFill>
                </a:rPr>
                <a:t> chưa </a:t>
              </a:r>
              <a:r>
                <a:rPr lang="vi-VN" b="1" dirty="0" err="1">
                  <a:solidFill>
                    <a:schemeClr val="bg1"/>
                  </a:solidFill>
                </a:rPr>
                <a:t>được</a:t>
              </a:r>
              <a:r>
                <a:rPr lang="vi-VN" b="1" dirty="0">
                  <a:solidFill>
                    <a:schemeClr val="bg1"/>
                  </a:solidFill>
                </a:rPr>
                <a:t> </a:t>
              </a:r>
              <a:r>
                <a:rPr lang="vi-VN" b="1" dirty="0" err="1">
                  <a:solidFill>
                    <a:schemeClr val="bg1"/>
                  </a:solidFill>
                </a:rPr>
                <a:t>chứng</a:t>
              </a:r>
              <a:r>
                <a:rPr lang="vi-VN" b="1" dirty="0">
                  <a:solidFill>
                    <a:schemeClr val="bg1"/>
                  </a:solidFill>
                </a:rPr>
                <a:t> minh </a:t>
              </a:r>
              <a:r>
                <a:rPr lang="vi-VN" b="1" dirty="0" err="1">
                  <a:solidFill>
                    <a:schemeClr val="bg1"/>
                  </a:solidFill>
                </a:rPr>
                <a:t>có</a:t>
              </a:r>
              <a:r>
                <a:rPr lang="vi-VN" b="1" dirty="0">
                  <a:solidFill>
                    <a:schemeClr val="bg1"/>
                  </a:solidFill>
                </a:rPr>
                <a:t> </a:t>
              </a:r>
              <a:r>
                <a:rPr lang="vi-VN" b="1" dirty="0" err="1">
                  <a:solidFill>
                    <a:schemeClr val="bg1"/>
                  </a:solidFill>
                </a:rPr>
                <a:t>tác</a:t>
              </a:r>
              <a:r>
                <a:rPr lang="vi-VN" b="1" dirty="0">
                  <a:solidFill>
                    <a:schemeClr val="bg1"/>
                  </a:solidFill>
                </a:rPr>
                <a:t> </a:t>
              </a:r>
              <a:r>
                <a:rPr lang="vi-VN" b="1" dirty="0" err="1">
                  <a:solidFill>
                    <a:schemeClr val="bg1"/>
                  </a:solidFill>
                </a:rPr>
                <a:t>dụng</a:t>
              </a:r>
              <a:r>
                <a:rPr lang="vi-VN" b="1" dirty="0">
                  <a:solidFill>
                    <a:schemeClr val="bg1"/>
                  </a:solidFill>
                </a:rPr>
                <a:t> cai </a:t>
              </a:r>
              <a:r>
                <a:rPr lang="vi-VN" b="1" dirty="0" err="1">
                  <a:solidFill>
                    <a:schemeClr val="bg1"/>
                  </a:solidFill>
                </a:rPr>
                <a:t>nghiện</a:t>
              </a:r>
              <a:r>
                <a:rPr lang="vi-VN" b="1" dirty="0">
                  <a:solidFill>
                    <a:schemeClr val="bg1"/>
                  </a:solidFill>
                </a:rPr>
                <a:t> </a:t>
              </a:r>
              <a:r>
                <a:rPr lang="vi-VN" b="1" dirty="0" err="1">
                  <a:solidFill>
                    <a:schemeClr val="bg1"/>
                  </a:solidFill>
                </a:rPr>
                <a:t>và</a:t>
              </a:r>
              <a:r>
                <a:rPr lang="vi-VN" b="1" dirty="0">
                  <a:solidFill>
                    <a:schemeClr val="bg1"/>
                  </a:solidFill>
                </a:rPr>
                <a:t> chưa </a:t>
              </a:r>
              <a:r>
                <a:rPr lang="vi-VN" b="1" dirty="0" err="1">
                  <a:solidFill>
                    <a:schemeClr val="bg1"/>
                  </a:solidFill>
                </a:rPr>
                <a:t>được</a:t>
              </a:r>
              <a:r>
                <a:rPr lang="vi-VN" b="1" dirty="0">
                  <a:solidFill>
                    <a:schemeClr val="bg1"/>
                  </a:solidFill>
                </a:rPr>
                <a:t> </a:t>
              </a:r>
              <a:r>
                <a:rPr lang="vi-VN" b="1" dirty="0" err="1">
                  <a:solidFill>
                    <a:schemeClr val="bg1"/>
                  </a:solidFill>
                </a:rPr>
                <a:t>chứng</a:t>
              </a:r>
              <a:r>
                <a:rPr lang="vi-VN" b="1" dirty="0">
                  <a:solidFill>
                    <a:schemeClr val="bg1"/>
                  </a:solidFill>
                </a:rPr>
                <a:t> minh </a:t>
              </a:r>
              <a:r>
                <a:rPr lang="vi-VN" b="1" dirty="0" err="1">
                  <a:solidFill>
                    <a:schemeClr val="bg1"/>
                  </a:solidFill>
                </a:rPr>
                <a:t>là</a:t>
              </a:r>
              <a:r>
                <a:rPr lang="vi-VN" b="1" dirty="0">
                  <a:solidFill>
                    <a:schemeClr val="bg1"/>
                  </a:solidFill>
                </a:rPr>
                <a:t> </a:t>
              </a:r>
              <a:r>
                <a:rPr lang="vi-VN" b="1" dirty="0" err="1">
                  <a:solidFill>
                    <a:schemeClr val="bg1"/>
                  </a:solidFill>
                </a:rPr>
                <a:t>giảm</a:t>
              </a:r>
              <a:r>
                <a:rPr lang="vi-VN" b="1" dirty="0">
                  <a:solidFill>
                    <a:schemeClr val="bg1"/>
                  </a:solidFill>
                </a:rPr>
                <a:t> </a:t>
              </a:r>
              <a:r>
                <a:rPr lang="vi-VN" b="1" dirty="0" err="1">
                  <a:solidFill>
                    <a:schemeClr val="bg1"/>
                  </a:solidFill>
                </a:rPr>
                <a:t>hại</a:t>
              </a:r>
              <a:r>
                <a:rPr lang="vi-VN" b="1" dirty="0">
                  <a:solidFill>
                    <a:schemeClr val="bg1"/>
                  </a:solidFill>
                </a:rPr>
                <a:t> so </a:t>
              </a:r>
              <a:r>
                <a:rPr lang="vi-VN" b="1" dirty="0" err="1">
                  <a:solidFill>
                    <a:schemeClr val="bg1"/>
                  </a:solidFill>
                </a:rPr>
                <a:t>với</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a:t>
              </a:r>
              <a:r>
                <a:rPr lang="vi-VN" b="1" dirty="0" err="1">
                  <a:solidFill>
                    <a:schemeClr val="bg1"/>
                  </a:solidFill>
                </a:rPr>
                <a:t>điếu</a:t>
              </a:r>
              <a:r>
                <a:rPr lang="vi-VN" b="1" dirty="0">
                  <a:solidFill>
                    <a:schemeClr val="bg1"/>
                  </a:solidFill>
                </a:rPr>
                <a:t>.</a:t>
              </a:r>
            </a:p>
          </p:txBody>
        </p:sp>
      </p:grpSp>
      <p:grpSp>
        <p:nvGrpSpPr>
          <p:cNvPr id="80" name="Group 79">
            <a:extLst>
              <a:ext uri="{FF2B5EF4-FFF2-40B4-BE49-F238E27FC236}">
                <a16:creationId xmlns:a16="http://schemas.microsoft.com/office/drawing/2014/main" xmlns="" id="{6EA0C51E-04E1-BE8F-C93A-DB99D66FF303}"/>
              </a:ext>
            </a:extLst>
          </p:cNvPr>
          <p:cNvGrpSpPr/>
          <p:nvPr/>
        </p:nvGrpSpPr>
        <p:grpSpPr>
          <a:xfrm>
            <a:off x="7868788" y="1470648"/>
            <a:ext cx="3109313" cy="3916704"/>
            <a:chOff x="1247810" y="1470649"/>
            <a:chExt cx="3109313" cy="3916704"/>
          </a:xfrm>
        </p:grpSpPr>
        <p:pic>
          <p:nvPicPr>
            <p:cNvPr id="81" name="Graphic 80">
              <a:extLst>
                <a:ext uri="{FF2B5EF4-FFF2-40B4-BE49-F238E27FC236}">
                  <a16:creationId xmlns:a16="http://schemas.microsoft.com/office/drawing/2014/main" xmlns="" id="{6D6779CD-B6E8-0CB1-CA4B-59A685AE421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247810" y="1470649"/>
              <a:ext cx="3109313" cy="3916704"/>
            </a:xfrm>
            <a:prstGeom prst="rect">
              <a:avLst/>
            </a:prstGeom>
          </p:spPr>
        </p:pic>
        <p:sp>
          <p:nvSpPr>
            <p:cNvPr id="82" name="TextBox 81">
              <a:extLst>
                <a:ext uri="{FF2B5EF4-FFF2-40B4-BE49-F238E27FC236}">
                  <a16:creationId xmlns:a16="http://schemas.microsoft.com/office/drawing/2014/main" xmlns="" id="{B1506788-AF10-47C7-0194-2EC325214107}"/>
                </a:ext>
              </a:extLst>
            </p:cNvPr>
            <p:cNvSpPr txBox="1"/>
            <p:nvPr/>
          </p:nvSpPr>
          <p:spPr>
            <a:xfrm>
              <a:off x="1465943" y="2844800"/>
              <a:ext cx="2757714" cy="1477328"/>
            </a:xfrm>
            <a:prstGeom prst="rect">
              <a:avLst/>
            </a:prstGeom>
            <a:noFill/>
          </p:spPr>
          <p:txBody>
            <a:bodyPr wrap="square" rtlCol="0">
              <a:spAutoFit/>
            </a:bodyPr>
            <a:lstStyle/>
            <a:p>
              <a:pPr algn="just"/>
              <a:r>
                <a:rPr lang="vi-VN" b="1" dirty="0" err="1">
                  <a:solidFill>
                    <a:schemeClr val="bg1"/>
                  </a:solidFill>
                </a:rPr>
                <a:t>Ngành</a:t>
              </a:r>
              <a:r>
                <a:rPr lang="vi-VN" b="1" dirty="0">
                  <a:solidFill>
                    <a:schemeClr val="bg1"/>
                  </a:solidFill>
                </a:rPr>
                <a:t> CNTL </a:t>
              </a:r>
              <a:r>
                <a:rPr lang="vi-VN" b="1" dirty="0" err="1">
                  <a:solidFill>
                    <a:schemeClr val="bg1"/>
                  </a:solidFill>
                </a:rPr>
                <a:t>nhắm</a:t>
              </a:r>
              <a:r>
                <a:rPr lang="vi-VN" b="1" dirty="0">
                  <a:solidFill>
                    <a:schemeClr val="bg1"/>
                  </a:solidFill>
                </a:rPr>
                <a:t> </a:t>
              </a:r>
              <a:r>
                <a:rPr lang="vi-VN" b="1" dirty="0" err="1">
                  <a:solidFill>
                    <a:schemeClr val="bg1"/>
                  </a:solidFill>
                </a:rPr>
                <a:t>tới</a:t>
              </a:r>
              <a:r>
                <a:rPr lang="vi-VN" b="1" dirty="0">
                  <a:solidFill>
                    <a:schemeClr val="bg1"/>
                  </a:solidFill>
                </a:rPr>
                <a:t> </a:t>
              </a:r>
              <a:r>
                <a:rPr lang="vi-VN" b="1" dirty="0" err="1">
                  <a:solidFill>
                    <a:schemeClr val="bg1"/>
                  </a:solidFill>
                </a:rPr>
                <a:t>giới</a:t>
              </a:r>
              <a:r>
                <a:rPr lang="vi-VN" b="1" dirty="0">
                  <a:solidFill>
                    <a:schemeClr val="bg1"/>
                  </a:solidFill>
                </a:rPr>
                <a:t> </a:t>
              </a:r>
              <a:r>
                <a:rPr lang="vi-VN" b="1" dirty="0" err="1">
                  <a:solidFill>
                    <a:schemeClr val="bg1"/>
                  </a:solidFill>
                </a:rPr>
                <a:t>trẻ</a:t>
              </a:r>
              <a:r>
                <a:rPr lang="vi-VN" b="1" dirty="0">
                  <a:solidFill>
                    <a:schemeClr val="bg1"/>
                  </a:solidFill>
                </a:rPr>
                <a:t> thông qua </a:t>
              </a:r>
              <a:r>
                <a:rPr lang="vi-VN" b="1" dirty="0" err="1">
                  <a:solidFill>
                    <a:schemeClr val="bg1"/>
                  </a:solidFill>
                </a:rPr>
                <a:t>các</a:t>
              </a:r>
              <a:r>
                <a:rPr lang="vi-VN" b="1" dirty="0">
                  <a:solidFill>
                    <a:schemeClr val="bg1"/>
                  </a:solidFill>
                </a:rPr>
                <a:t> </a:t>
              </a:r>
              <a:r>
                <a:rPr lang="vi-VN" b="1" dirty="0" err="1">
                  <a:solidFill>
                    <a:schemeClr val="bg1"/>
                  </a:solidFill>
                </a:rPr>
                <a:t>quảng</a:t>
              </a:r>
              <a:r>
                <a:rPr lang="vi-VN" b="1" dirty="0">
                  <a:solidFill>
                    <a:schemeClr val="bg1"/>
                  </a:solidFill>
                </a:rPr>
                <a:t> </a:t>
              </a:r>
              <a:r>
                <a:rPr lang="vi-VN" b="1" dirty="0" err="1">
                  <a:solidFill>
                    <a:schemeClr val="bg1"/>
                  </a:solidFill>
                </a:rPr>
                <a:t>cáo</a:t>
              </a:r>
              <a:r>
                <a:rPr lang="vi-VN" b="1" dirty="0">
                  <a:solidFill>
                    <a:schemeClr val="bg1"/>
                  </a:solidFill>
                </a:rPr>
                <a:t> sai </a:t>
              </a:r>
              <a:r>
                <a:rPr lang="vi-VN" b="1" dirty="0" err="1">
                  <a:solidFill>
                    <a:schemeClr val="bg1"/>
                  </a:solidFill>
                </a:rPr>
                <a:t>lệch</a:t>
              </a:r>
              <a:r>
                <a:rPr lang="vi-VN" b="1" dirty="0">
                  <a:solidFill>
                    <a:schemeClr val="bg1"/>
                  </a:solidFill>
                </a:rPr>
                <a:t> </a:t>
              </a:r>
              <a:r>
                <a:rPr lang="vi-VN" b="1" dirty="0" err="1">
                  <a:solidFill>
                    <a:schemeClr val="bg1"/>
                  </a:solidFill>
                </a:rPr>
                <a:t>với</a:t>
              </a:r>
              <a:r>
                <a:rPr lang="vi-VN" b="1" dirty="0">
                  <a:solidFill>
                    <a:schemeClr val="bg1"/>
                  </a:solidFill>
                </a:rPr>
                <a:t> </a:t>
              </a:r>
              <a:r>
                <a:rPr lang="vi-VN" b="1" dirty="0" err="1">
                  <a:solidFill>
                    <a:schemeClr val="bg1"/>
                  </a:solidFill>
                </a:rPr>
                <a:t>bản</a:t>
              </a:r>
              <a:r>
                <a:rPr lang="vi-VN" b="1" dirty="0">
                  <a:solidFill>
                    <a:schemeClr val="bg1"/>
                  </a:solidFill>
                </a:rPr>
                <a:t> </a:t>
              </a:r>
              <a:r>
                <a:rPr lang="vi-VN" b="1" dirty="0" err="1">
                  <a:solidFill>
                    <a:schemeClr val="bg1"/>
                  </a:solidFill>
                </a:rPr>
                <a:t>chất</a:t>
              </a:r>
              <a:r>
                <a:rPr lang="vi-VN" b="1" dirty="0">
                  <a:solidFill>
                    <a:schemeClr val="bg1"/>
                  </a:solidFill>
                </a:rPr>
                <a:t> gây </a:t>
              </a:r>
              <a:r>
                <a:rPr lang="vi-VN" b="1" dirty="0" err="1">
                  <a:solidFill>
                    <a:schemeClr val="bg1"/>
                  </a:solidFill>
                </a:rPr>
                <a:t>hại</a:t>
              </a:r>
              <a:r>
                <a:rPr lang="vi-VN" b="1" dirty="0">
                  <a:solidFill>
                    <a:schemeClr val="bg1"/>
                  </a:solidFill>
                </a:rPr>
                <a:t> </a:t>
              </a:r>
              <a:r>
                <a:rPr lang="vi-VN" b="1" dirty="0" err="1">
                  <a:solidFill>
                    <a:schemeClr val="bg1"/>
                  </a:solidFill>
                </a:rPr>
                <a:t>của</a:t>
              </a:r>
              <a:r>
                <a:rPr lang="vi-VN" b="1" dirty="0">
                  <a:solidFill>
                    <a:schemeClr val="bg1"/>
                  </a:solidFill>
                </a:rPr>
                <a:t> </a:t>
              </a:r>
              <a:r>
                <a:rPr lang="vi-VN" b="1" dirty="0" err="1">
                  <a:solidFill>
                    <a:schemeClr val="bg1"/>
                  </a:solidFill>
                </a:rPr>
                <a:t>sản</a:t>
              </a:r>
              <a:r>
                <a:rPr lang="vi-VN" b="1" dirty="0">
                  <a:solidFill>
                    <a:schemeClr val="bg1"/>
                  </a:solidFill>
                </a:rPr>
                <a:t> </a:t>
              </a:r>
              <a:r>
                <a:rPr lang="vi-VN" b="1" dirty="0" err="1">
                  <a:solidFill>
                    <a:schemeClr val="bg1"/>
                  </a:solidFill>
                </a:rPr>
                <a:t>phẩm</a:t>
              </a:r>
              <a:r>
                <a:rPr lang="en-US" b="1" dirty="0">
                  <a:solidFill>
                    <a:schemeClr val="bg1"/>
                  </a:solidFill>
                </a:rPr>
                <a:t>.</a:t>
              </a:r>
              <a:endParaRPr lang="vi-VN" b="1" dirty="0">
                <a:solidFill>
                  <a:schemeClr val="bg1"/>
                </a:solidFill>
              </a:endParaRPr>
            </a:p>
          </p:txBody>
        </p:sp>
      </p:grpSp>
      <p:pic>
        <p:nvPicPr>
          <p:cNvPr id="83" name="Graphic 82">
            <a:extLst>
              <a:ext uri="{FF2B5EF4-FFF2-40B4-BE49-F238E27FC236}">
                <a16:creationId xmlns:a16="http://schemas.microsoft.com/office/drawing/2014/main" xmlns="" id="{A453163A-C6B3-093B-C72D-031459C7AD9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54745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fade">
                                      <p:cBhvr>
                                        <p:cTn id="14" dur="1000"/>
                                        <p:tgtEl>
                                          <p:spTgt spid="76"/>
                                        </p:tgtEl>
                                      </p:cBhvr>
                                    </p:animEffect>
                                    <p:anim calcmode="lin" valueType="num">
                                      <p:cBhvr>
                                        <p:cTn id="15" dur="1000" fill="hold"/>
                                        <p:tgtEl>
                                          <p:spTgt spid="76"/>
                                        </p:tgtEl>
                                        <p:attrNameLst>
                                          <p:attrName>ppt_x</p:attrName>
                                        </p:attrNameLst>
                                      </p:cBhvr>
                                      <p:tavLst>
                                        <p:tav tm="0">
                                          <p:val>
                                            <p:strVal val="#ppt_x"/>
                                          </p:val>
                                        </p:tav>
                                        <p:tav tm="100000">
                                          <p:val>
                                            <p:strVal val="#ppt_x"/>
                                          </p:val>
                                        </p:tav>
                                      </p:tavLst>
                                    </p:anim>
                                    <p:anim calcmode="lin" valueType="num">
                                      <p:cBhvr>
                                        <p:cTn id="16" dur="1000" fill="hold"/>
                                        <p:tgtEl>
                                          <p:spTgt spid="7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400"/>
                                  </p:stCondLst>
                                  <p:childTnLst>
                                    <p:set>
                                      <p:cBhvr>
                                        <p:cTn id="18" dur="1" fill="hold">
                                          <p:stCondLst>
                                            <p:cond delay="0"/>
                                          </p:stCondLst>
                                        </p:cTn>
                                        <p:tgtEl>
                                          <p:spTgt spid="77"/>
                                        </p:tgtEl>
                                        <p:attrNameLst>
                                          <p:attrName>style.visibility</p:attrName>
                                        </p:attrNameLst>
                                      </p:cBhvr>
                                      <p:to>
                                        <p:strVal val="visible"/>
                                      </p:to>
                                    </p:set>
                                    <p:animEffect transition="in" filter="fade">
                                      <p:cBhvr>
                                        <p:cTn id="19" dur="1000"/>
                                        <p:tgtEl>
                                          <p:spTgt spid="77"/>
                                        </p:tgtEl>
                                      </p:cBhvr>
                                    </p:animEffect>
                                    <p:anim calcmode="lin" valueType="num">
                                      <p:cBhvr>
                                        <p:cTn id="20" dur="1000" fill="hold"/>
                                        <p:tgtEl>
                                          <p:spTgt spid="77"/>
                                        </p:tgtEl>
                                        <p:attrNameLst>
                                          <p:attrName>ppt_x</p:attrName>
                                        </p:attrNameLst>
                                      </p:cBhvr>
                                      <p:tavLst>
                                        <p:tav tm="0">
                                          <p:val>
                                            <p:strVal val="#ppt_x"/>
                                          </p:val>
                                        </p:tav>
                                        <p:tav tm="100000">
                                          <p:val>
                                            <p:strVal val="#ppt_x"/>
                                          </p:val>
                                        </p:tav>
                                      </p:tavLst>
                                    </p:anim>
                                    <p:anim calcmode="lin" valueType="num">
                                      <p:cBhvr>
                                        <p:cTn id="21" dur="1000" fill="hold"/>
                                        <p:tgtEl>
                                          <p:spTgt spid="7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800"/>
                                  </p:stCondLst>
                                  <p:childTnLst>
                                    <p:set>
                                      <p:cBhvr>
                                        <p:cTn id="23" dur="1" fill="hold">
                                          <p:stCondLst>
                                            <p:cond delay="0"/>
                                          </p:stCondLst>
                                        </p:cTn>
                                        <p:tgtEl>
                                          <p:spTgt spid="80"/>
                                        </p:tgtEl>
                                        <p:attrNameLst>
                                          <p:attrName>style.visibility</p:attrName>
                                        </p:attrNameLst>
                                      </p:cBhvr>
                                      <p:to>
                                        <p:strVal val="visible"/>
                                      </p:to>
                                    </p:set>
                                    <p:animEffect transition="in" filter="fade">
                                      <p:cBhvr>
                                        <p:cTn id="24" dur="1000"/>
                                        <p:tgtEl>
                                          <p:spTgt spid="80"/>
                                        </p:tgtEl>
                                      </p:cBhvr>
                                    </p:animEffect>
                                    <p:anim calcmode="lin" valueType="num">
                                      <p:cBhvr>
                                        <p:cTn id="25" dur="1000" fill="hold"/>
                                        <p:tgtEl>
                                          <p:spTgt spid="80"/>
                                        </p:tgtEl>
                                        <p:attrNameLst>
                                          <p:attrName>ppt_x</p:attrName>
                                        </p:attrNameLst>
                                      </p:cBhvr>
                                      <p:tavLst>
                                        <p:tav tm="0">
                                          <p:val>
                                            <p:strVal val="#ppt_x"/>
                                          </p:val>
                                        </p:tav>
                                        <p:tav tm="100000">
                                          <p:val>
                                            <p:strVal val="#ppt_x"/>
                                          </p:val>
                                        </p:tav>
                                      </p:tavLst>
                                    </p:anim>
                                    <p:anim calcmode="lin" valueType="num">
                                      <p:cBhvr>
                                        <p:cTn id="26"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Group 95">
            <a:extLst>
              <a:ext uri="{FF2B5EF4-FFF2-40B4-BE49-F238E27FC236}">
                <a16:creationId xmlns:a16="http://schemas.microsoft.com/office/drawing/2014/main" xmlns="" id="{891F776A-1962-F938-8C0E-23B2E92436D9}"/>
              </a:ext>
            </a:extLst>
          </p:cNvPr>
          <p:cNvGrpSpPr/>
          <p:nvPr/>
        </p:nvGrpSpPr>
        <p:grpSpPr>
          <a:xfrm>
            <a:off x="636119" y="677849"/>
            <a:ext cx="8453302" cy="519584"/>
            <a:chOff x="636119" y="677849"/>
            <a:chExt cx="8453302" cy="519584"/>
          </a:xfrm>
        </p:grpSpPr>
        <p:sp>
          <p:nvSpPr>
            <p:cNvPr id="24" name="Freeform: Shape 23">
              <a:extLst>
                <a:ext uri="{FF2B5EF4-FFF2-40B4-BE49-F238E27FC236}">
                  <a16:creationId xmlns:a16="http://schemas.microsoft.com/office/drawing/2014/main" xmlns="" id="{A758AF10-82CE-982E-6D4E-C90BC020DFFF}"/>
                </a:ext>
              </a:extLst>
            </p:cNvPr>
            <p:cNvSpPr/>
            <p:nvPr/>
          </p:nvSpPr>
          <p:spPr>
            <a:xfrm>
              <a:off x="721787" y="1180458"/>
              <a:ext cx="101851" cy="16975"/>
            </a:xfrm>
            <a:custGeom>
              <a:avLst/>
              <a:gdLst>
                <a:gd name="connsiteX0" fmla="*/ 0 w 101851"/>
                <a:gd name="connsiteY0" fmla="*/ 0 h 16975"/>
                <a:gd name="connsiteX1" fmla="*/ 101851 w 101851"/>
                <a:gd name="connsiteY1" fmla="*/ 0 h 16975"/>
              </a:gdLst>
              <a:ahLst/>
              <a:cxnLst>
                <a:cxn ang="0">
                  <a:pos x="connsiteX0" y="connsiteY0"/>
                </a:cxn>
                <a:cxn ang="0">
                  <a:pos x="connsiteX1" y="connsiteY1"/>
                </a:cxn>
              </a:cxnLst>
              <a:rect l="l" t="t" r="r" b="b"/>
              <a:pathLst>
                <a:path w="101851" h="16975">
                  <a:moveTo>
                    <a:pt x="0" y="0"/>
                  </a:moveTo>
                  <a:lnTo>
                    <a:pt x="101851" y="0"/>
                  </a:lnTo>
                </a:path>
              </a:pathLst>
            </a:custGeom>
            <a:ln w="16973" cap="flat">
              <a:solidFill>
                <a:srgbClr val="1C75BC"/>
              </a:solid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xmlns="" id="{9F01E51B-C0BF-F460-76D7-66C7516B1E68}"/>
                </a:ext>
              </a:extLst>
            </p:cNvPr>
            <p:cNvSpPr/>
            <p:nvPr/>
          </p:nvSpPr>
          <p:spPr>
            <a:xfrm>
              <a:off x="840274" y="1180458"/>
              <a:ext cx="3669708" cy="16975"/>
            </a:xfrm>
            <a:custGeom>
              <a:avLst/>
              <a:gdLst>
                <a:gd name="connsiteX0" fmla="*/ 0 w 3669708"/>
                <a:gd name="connsiteY0" fmla="*/ 0 h 16975"/>
                <a:gd name="connsiteX1" fmla="*/ 3669709 w 3669708"/>
                <a:gd name="connsiteY1" fmla="*/ 0 h 16975"/>
              </a:gdLst>
              <a:ahLst/>
              <a:cxnLst>
                <a:cxn ang="0">
                  <a:pos x="connsiteX0" y="connsiteY0"/>
                </a:cxn>
                <a:cxn ang="0">
                  <a:pos x="connsiteX1" y="connsiteY1"/>
                </a:cxn>
              </a:cxnLst>
              <a:rect l="l" t="t" r="r" b="b"/>
              <a:pathLst>
                <a:path w="3669708" h="16975">
                  <a:moveTo>
                    <a:pt x="0" y="0"/>
                  </a:moveTo>
                  <a:lnTo>
                    <a:pt x="3669709" y="0"/>
                  </a:lnTo>
                </a:path>
              </a:pathLst>
            </a:custGeom>
            <a:ln w="16973" cap="flat">
              <a:solidFill>
                <a:srgbClr val="1C75BC"/>
              </a:solidFill>
              <a:custDash>
                <a:ds d="882000" sp="73500"/>
              </a:custDash>
              <a:miter/>
            </a:ln>
          </p:spPr>
          <p:txBody>
            <a:bodyPr rtlCol="0" anchor="ctr"/>
            <a:lstStyle/>
            <a:p>
              <a:endParaRPr lang="en-GB"/>
            </a:p>
          </p:txBody>
        </p:sp>
        <p:sp>
          <p:nvSpPr>
            <p:cNvPr id="26" name="Freeform: Shape 25">
              <a:extLst>
                <a:ext uri="{FF2B5EF4-FFF2-40B4-BE49-F238E27FC236}">
                  <a16:creationId xmlns:a16="http://schemas.microsoft.com/office/drawing/2014/main" xmlns="" id="{8229767D-827A-F376-0DDE-1A1483E23501}"/>
                </a:ext>
              </a:extLst>
            </p:cNvPr>
            <p:cNvSpPr/>
            <p:nvPr/>
          </p:nvSpPr>
          <p:spPr>
            <a:xfrm>
              <a:off x="4518301" y="1180458"/>
              <a:ext cx="101851" cy="16975"/>
            </a:xfrm>
            <a:custGeom>
              <a:avLst/>
              <a:gdLst>
                <a:gd name="connsiteX0" fmla="*/ 0 w 101851"/>
                <a:gd name="connsiteY0" fmla="*/ 0 h 16975"/>
                <a:gd name="connsiteX1" fmla="*/ 101852 w 101851"/>
                <a:gd name="connsiteY1" fmla="*/ 0 h 16975"/>
              </a:gdLst>
              <a:ahLst/>
              <a:cxnLst>
                <a:cxn ang="0">
                  <a:pos x="connsiteX0" y="connsiteY0"/>
                </a:cxn>
                <a:cxn ang="0">
                  <a:pos x="connsiteX1" y="connsiteY1"/>
                </a:cxn>
              </a:cxnLst>
              <a:rect l="l" t="t" r="r" b="b"/>
              <a:pathLst>
                <a:path w="101851" h="16975">
                  <a:moveTo>
                    <a:pt x="0" y="0"/>
                  </a:moveTo>
                  <a:lnTo>
                    <a:pt x="101852" y="0"/>
                  </a:lnTo>
                </a:path>
              </a:pathLst>
            </a:custGeom>
            <a:ln w="16973" cap="flat">
              <a:solidFill>
                <a:srgbClr val="1C75BC"/>
              </a:solidFill>
              <a:prstDash val="solid"/>
              <a:miter/>
            </a:ln>
          </p:spPr>
          <p:txBody>
            <a:bodyPr rtlCol="0" anchor="ctr"/>
            <a:lstStyle/>
            <a:p>
              <a:endParaRPr lang="en-GB"/>
            </a:p>
          </p:txBody>
        </p:sp>
        <p:sp>
          <p:nvSpPr>
            <p:cNvPr id="27" name="TextBox 26">
              <a:extLst>
                <a:ext uri="{FF2B5EF4-FFF2-40B4-BE49-F238E27FC236}">
                  <a16:creationId xmlns:a16="http://schemas.microsoft.com/office/drawing/2014/main" xmlns="" id="{A3536D60-2D31-4252-F8CF-632B3C44FE09}"/>
                </a:ext>
              </a:extLst>
            </p:cNvPr>
            <p:cNvSpPr txBox="1"/>
            <p:nvPr/>
          </p:nvSpPr>
          <p:spPr>
            <a:xfrm>
              <a:off x="636119" y="692363"/>
              <a:ext cx="1897379" cy="498845"/>
            </a:xfrm>
            <a:prstGeom prst="rect">
              <a:avLst/>
            </a:prstGeom>
            <a:noFill/>
          </p:spPr>
          <p:txBody>
            <a:bodyPr wrap="none" rtlCol="0">
              <a:spAutoFit/>
            </a:bodyPr>
            <a:lstStyle/>
            <a:p>
              <a:pPr algn="l"/>
              <a:r>
                <a:rPr lang="en-GB" sz="2673" b="1" spc="0" baseline="0">
                  <a:ln/>
                  <a:solidFill>
                    <a:srgbClr val="1C75BC"/>
                  </a:solidFill>
                  <a:latin typeface="Montserrat"/>
                  <a:sym typeface="Montserrat"/>
                  <a:rtl val="0"/>
                </a:rPr>
                <a:t>1. THUỐC </a:t>
              </a:r>
            </a:p>
          </p:txBody>
        </p:sp>
        <p:sp>
          <p:nvSpPr>
            <p:cNvPr id="28" name="TextBox 27">
              <a:extLst>
                <a:ext uri="{FF2B5EF4-FFF2-40B4-BE49-F238E27FC236}">
                  <a16:creationId xmlns:a16="http://schemas.microsoft.com/office/drawing/2014/main" xmlns="" id="{34760342-B7B5-2F2F-3915-DF881F400576}"/>
                </a:ext>
              </a:extLst>
            </p:cNvPr>
            <p:cNvSpPr txBox="1"/>
            <p:nvPr/>
          </p:nvSpPr>
          <p:spPr>
            <a:xfrm>
              <a:off x="2337378" y="692363"/>
              <a:ext cx="386582" cy="498845"/>
            </a:xfrm>
            <a:prstGeom prst="rect">
              <a:avLst/>
            </a:prstGeom>
            <a:noFill/>
          </p:spPr>
          <p:txBody>
            <a:bodyPr wrap="none" rtlCol="0">
              <a:spAutoFit/>
            </a:bodyPr>
            <a:lstStyle/>
            <a:p>
              <a:pPr algn="l"/>
              <a:r>
                <a:rPr lang="en-GB" sz="2673" b="1" spc="27" baseline="0">
                  <a:ln/>
                  <a:solidFill>
                    <a:srgbClr val="1C75BC"/>
                  </a:solidFill>
                  <a:latin typeface="Montserrat"/>
                  <a:sym typeface="Montserrat"/>
                  <a:rtl val="0"/>
                </a:rPr>
                <a:t>L</a:t>
              </a:r>
            </a:p>
          </p:txBody>
        </p:sp>
        <p:sp>
          <p:nvSpPr>
            <p:cNvPr id="29" name="TextBox 28">
              <a:extLst>
                <a:ext uri="{FF2B5EF4-FFF2-40B4-BE49-F238E27FC236}">
                  <a16:creationId xmlns:a16="http://schemas.microsoft.com/office/drawing/2014/main" xmlns="" id="{1B4787AB-C12F-74CF-702E-B6D62EFD33AB}"/>
                </a:ext>
              </a:extLst>
            </p:cNvPr>
            <p:cNvSpPr txBox="1"/>
            <p:nvPr/>
          </p:nvSpPr>
          <p:spPr>
            <a:xfrm>
              <a:off x="2544476" y="692363"/>
              <a:ext cx="539360" cy="498845"/>
            </a:xfrm>
            <a:prstGeom prst="rect">
              <a:avLst/>
            </a:prstGeom>
            <a:noFill/>
          </p:spPr>
          <p:txBody>
            <a:bodyPr wrap="none" rtlCol="0">
              <a:spAutoFit/>
            </a:bodyPr>
            <a:lstStyle/>
            <a:p>
              <a:pPr algn="l"/>
              <a:r>
                <a:rPr lang="en-GB" sz="2673" b="1" spc="0" baseline="0">
                  <a:ln/>
                  <a:solidFill>
                    <a:srgbClr val="1C75BC"/>
                  </a:solidFill>
                  <a:latin typeface="Montserrat"/>
                  <a:sym typeface="Montserrat"/>
                  <a:rtl val="0"/>
                </a:rPr>
                <a:t>Á </a:t>
              </a:r>
            </a:p>
          </p:txBody>
        </p:sp>
        <p:sp>
          <p:nvSpPr>
            <p:cNvPr id="30" name="TextBox 29">
              <a:extLst>
                <a:ext uri="{FF2B5EF4-FFF2-40B4-BE49-F238E27FC236}">
                  <a16:creationId xmlns:a16="http://schemas.microsoft.com/office/drawing/2014/main" xmlns="" id="{EE52D808-8FEC-ECFB-891D-B505FA21FEDB}"/>
                </a:ext>
              </a:extLst>
            </p:cNvPr>
            <p:cNvSpPr txBox="1"/>
            <p:nvPr/>
          </p:nvSpPr>
          <p:spPr>
            <a:xfrm>
              <a:off x="2900616" y="692363"/>
              <a:ext cx="437508" cy="498845"/>
            </a:xfrm>
            <a:prstGeom prst="rect">
              <a:avLst/>
            </a:prstGeom>
            <a:noFill/>
          </p:spPr>
          <p:txBody>
            <a:bodyPr wrap="none" rtlCol="0">
              <a:spAutoFit/>
            </a:bodyPr>
            <a:lstStyle/>
            <a:p>
              <a:pPr algn="l"/>
              <a:r>
                <a:rPr lang="en-GB" sz="2673" b="1" spc="-107" baseline="0">
                  <a:ln/>
                  <a:solidFill>
                    <a:srgbClr val="1C75BC"/>
                  </a:solidFill>
                  <a:latin typeface="Montserrat"/>
                  <a:sym typeface="Montserrat"/>
                  <a:rtl val="0"/>
                </a:rPr>
                <a:t>V</a:t>
              </a:r>
            </a:p>
          </p:txBody>
        </p:sp>
        <p:sp>
          <p:nvSpPr>
            <p:cNvPr id="31" name="TextBox 30">
              <a:extLst>
                <a:ext uri="{FF2B5EF4-FFF2-40B4-BE49-F238E27FC236}">
                  <a16:creationId xmlns:a16="http://schemas.microsoft.com/office/drawing/2014/main" xmlns="" id="{D4468E01-C8D8-A668-5B0C-29D2806A8820}"/>
                </a:ext>
              </a:extLst>
            </p:cNvPr>
            <p:cNvSpPr txBox="1"/>
            <p:nvPr/>
          </p:nvSpPr>
          <p:spPr>
            <a:xfrm>
              <a:off x="3140986" y="692363"/>
              <a:ext cx="539360" cy="498845"/>
            </a:xfrm>
            <a:prstGeom prst="rect">
              <a:avLst/>
            </a:prstGeom>
            <a:noFill/>
          </p:spPr>
          <p:txBody>
            <a:bodyPr wrap="none" rtlCol="0">
              <a:spAutoFit/>
            </a:bodyPr>
            <a:lstStyle/>
            <a:p>
              <a:pPr algn="l"/>
              <a:r>
                <a:rPr lang="en-GB" sz="2673" b="1" spc="0" baseline="0">
                  <a:ln/>
                  <a:solidFill>
                    <a:srgbClr val="1C75BC"/>
                  </a:solidFill>
                  <a:latin typeface="Montserrat"/>
                  <a:sym typeface="Montserrat"/>
                  <a:rtl val="0"/>
                </a:rPr>
                <a:t>À </a:t>
              </a:r>
            </a:p>
          </p:txBody>
        </p:sp>
        <p:sp>
          <p:nvSpPr>
            <p:cNvPr id="32" name="TextBox 31">
              <a:extLst>
                <a:ext uri="{FF2B5EF4-FFF2-40B4-BE49-F238E27FC236}">
                  <a16:creationId xmlns:a16="http://schemas.microsoft.com/office/drawing/2014/main" xmlns="" id="{067425EE-3C6A-F796-370F-97642611A1A6}"/>
                </a:ext>
              </a:extLst>
            </p:cNvPr>
            <p:cNvSpPr txBox="1"/>
            <p:nvPr/>
          </p:nvSpPr>
          <p:spPr>
            <a:xfrm>
              <a:off x="3497127" y="692363"/>
              <a:ext cx="437508" cy="498845"/>
            </a:xfrm>
            <a:prstGeom prst="rect">
              <a:avLst/>
            </a:prstGeom>
            <a:noFill/>
          </p:spPr>
          <p:txBody>
            <a:bodyPr wrap="none" rtlCol="0">
              <a:spAutoFit/>
            </a:bodyPr>
            <a:lstStyle/>
            <a:p>
              <a:pPr algn="l"/>
              <a:r>
                <a:rPr lang="en-GB" sz="2673" b="1" spc="-27" baseline="0" dirty="0">
                  <a:ln/>
                  <a:solidFill>
                    <a:srgbClr val="1C75BC"/>
                  </a:solidFill>
                  <a:latin typeface="Montserrat"/>
                  <a:sym typeface="Montserrat"/>
                  <a:rtl val="0"/>
                </a:rPr>
                <a:t>C</a:t>
              </a:r>
            </a:p>
          </p:txBody>
        </p:sp>
        <p:sp>
          <p:nvSpPr>
            <p:cNvPr id="33" name="TextBox 32">
              <a:extLst>
                <a:ext uri="{FF2B5EF4-FFF2-40B4-BE49-F238E27FC236}">
                  <a16:creationId xmlns:a16="http://schemas.microsoft.com/office/drawing/2014/main" xmlns="" id="{B523B95D-55C3-CF6E-FA04-88CB3219B454}"/>
                </a:ext>
              </a:extLst>
            </p:cNvPr>
            <p:cNvSpPr txBox="1"/>
            <p:nvPr/>
          </p:nvSpPr>
          <p:spPr>
            <a:xfrm>
              <a:off x="3741231" y="692363"/>
              <a:ext cx="437508" cy="498845"/>
            </a:xfrm>
            <a:prstGeom prst="rect">
              <a:avLst/>
            </a:prstGeom>
            <a:noFill/>
          </p:spPr>
          <p:txBody>
            <a:bodyPr wrap="none" rtlCol="0">
              <a:spAutoFit/>
            </a:bodyPr>
            <a:lstStyle/>
            <a:p>
              <a:pPr algn="l"/>
              <a:r>
                <a:rPr lang="en-GB" sz="2673" b="1" spc="-27" baseline="0">
                  <a:ln/>
                  <a:solidFill>
                    <a:srgbClr val="1C75BC"/>
                  </a:solidFill>
                  <a:latin typeface="Montserrat"/>
                  <a:sym typeface="Montserrat"/>
                  <a:rtl val="0"/>
                </a:rPr>
                <a:t>Á</a:t>
              </a:r>
            </a:p>
          </p:txBody>
        </p:sp>
        <p:sp>
          <p:nvSpPr>
            <p:cNvPr id="34" name="TextBox 33">
              <a:extLst>
                <a:ext uri="{FF2B5EF4-FFF2-40B4-BE49-F238E27FC236}">
                  <a16:creationId xmlns:a16="http://schemas.microsoft.com/office/drawing/2014/main" xmlns="" id="{99872CC1-795E-7244-4818-9872A782BB15}"/>
                </a:ext>
              </a:extLst>
            </p:cNvPr>
            <p:cNvSpPr txBox="1"/>
            <p:nvPr/>
          </p:nvSpPr>
          <p:spPr>
            <a:xfrm>
              <a:off x="3997896" y="692363"/>
              <a:ext cx="1388122" cy="498845"/>
            </a:xfrm>
            <a:prstGeom prst="rect">
              <a:avLst/>
            </a:prstGeom>
            <a:noFill/>
          </p:spPr>
          <p:txBody>
            <a:bodyPr wrap="none" rtlCol="0">
              <a:spAutoFit/>
            </a:bodyPr>
            <a:lstStyle/>
            <a:p>
              <a:pPr algn="l"/>
              <a:r>
                <a:rPr lang="en-GB" sz="2673" b="1" spc="0" baseline="0">
                  <a:ln/>
                  <a:solidFill>
                    <a:srgbClr val="1C75BC"/>
                  </a:solidFill>
                  <a:latin typeface="Montserrat"/>
                  <a:sym typeface="Montserrat"/>
                  <a:rtl val="0"/>
                </a:rPr>
                <a:t>C SẢN </a:t>
              </a:r>
            </a:p>
          </p:txBody>
        </p:sp>
        <p:sp>
          <p:nvSpPr>
            <p:cNvPr id="35" name="TextBox 34">
              <a:extLst>
                <a:ext uri="{FF2B5EF4-FFF2-40B4-BE49-F238E27FC236}">
                  <a16:creationId xmlns:a16="http://schemas.microsoft.com/office/drawing/2014/main" xmlns="" id="{67B67039-C8C7-EC75-63D4-9CA3F9506D92}"/>
                </a:ext>
              </a:extLst>
            </p:cNvPr>
            <p:cNvSpPr txBox="1"/>
            <p:nvPr/>
          </p:nvSpPr>
          <p:spPr>
            <a:xfrm>
              <a:off x="5189899" y="692363"/>
              <a:ext cx="437508" cy="498845"/>
            </a:xfrm>
            <a:prstGeom prst="rect">
              <a:avLst/>
            </a:prstGeom>
            <a:noFill/>
          </p:spPr>
          <p:txBody>
            <a:bodyPr wrap="none" rtlCol="0">
              <a:spAutoFit/>
            </a:bodyPr>
            <a:lstStyle/>
            <a:p>
              <a:pPr algn="l"/>
              <a:r>
                <a:rPr lang="en-GB" sz="2673" b="1" spc="-27" baseline="0">
                  <a:ln/>
                  <a:solidFill>
                    <a:srgbClr val="1C75BC"/>
                  </a:solidFill>
                  <a:latin typeface="Montserrat"/>
                  <a:sym typeface="Montserrat"/>
                  <a:rtl val="0"/>
                </a:rPr>
                <a:t>P</a:t>
              </a:r>
            </a:p>
          </p:txBody>
        </p:sp>
        <p:sp>
          <p:nvSpPr>
            <p:cNvPr id="36" name="TextBox 35">
              <a:extLst>
                <a:ext uri="{FF2B5EF4-FFF2-40B4-BE49-F238E27FC236}">
                  <a16:creationId xmlns:a16="http://schemas.microsoft.com/office/drawing/2014/main" xmlns="" id="{59B0C321-5C68-1BE5-94B1-1463E76EDA33}"/>
                </a:ext>
              </a:extLst>
            </p:cNvPr>
            <p:cNvSpPr txBox="1"/>
            <p:nvPr/>
          </p:nvSpPr>
          <p:spPr>
            <a:xfrm>
              <a:off x="5435021" y="692363"/>
              <a:ext cx="2525464" cy="498845"/>
            </a:xfrm>
            <a:prstGeom prst="rect">
              <a:avLst/>
            </a:prstGeom>
            <a:noFill/>
          </p:spPr>
          <p:txBody>
            <a:bodyPr wrap="none" rtlCol="0">
              <a:spAutoFit/>
            </a:bodyPr>
            <a:lstStyle/>
            <a:p>
              <a:pPr algn="l"/>
              <a:r>
                <a:rPr lang="en-GB" sz="2673" b="1" spc="0" baseline="0" dirty="0">
                  <a:ln/>
                  <a:solidFill>
                    <a:srgbClr val="1C75BC"/>
                  </a:solidFill>
                  <a:latin typeface="Montserrat"/>
                  <a:sym typeface="Montserrat"/>
                  <a:rtl val="0"/>
                </a:rPr>
                <a:t>HẨM THUỐC </a:t>
              </a:r>
            </a:p>
          </p:txBody>
        </p:sp>
        <p:sp>
          <p:nvSpPr>
            <p:cNvPr id="37" name="TextBox 36">
              <a:extLst>
                <a:ext uri="{FF2B5EF4-FFF2-40B4-BE49-F238E27FC236}">
                  <a16:creationId xmlns:a16="http://schemas.microsoft.com/office/drawing/2014/main" xmlns="" id="{8372215E-140B-61F9-DAE5-6C4A161890F6}"/>
                </a:ext>
              </a:extLst>
            </p:cNvPr>
            <p:cNvSpPr txBox="1"/>
            <p:nvPr/>
          </p:nvSpPr>
          <p:spPr>
            <a:xfrm>
              <a:off x="7593198" y="681613"/>
              <a:ext cx="386582" cy="498845"/>
            </a:xfrm>
            <a:prstGeom prst="rect">
              <a:avLst/>
            </a:prstGeom>
            <a:noFill/>
          </p:spPr>
          <p:txBody>
            <a:bodyPr wrap="none" rtlCol="0">
              <a:spAutoFit/>
            </a:bodyPr>
            <a:lstStyle/>
            <a:p>
              <a:pPr algn="l"/>
              <a:r>
                <a:rPr lang="en-GB" sz="2673" b="1" spc="27" baseline="0" dirty="0">
                  <a:ln/>
                  <a:solidFill>
                    <a:srgbClr val="1C75BC"/>
                  </a:solidFill>
                  <a:latin typeface="Montserrat"/>
                  <a:sym typeface="Montserrat"/>
                  <a:rtl val="0"/>
                </a:rPr>
                <a:t>L</a:t>
              </a:r>
            </a:p>
          </p:txBody>
        </p:sp>
        <p:sp>
          <p:nvSpPr>
            <p:cNvPr id="38" name="TextBox 37">
              <a:extLst>
                <a:ext uri="{FF2B5EF4-FFF2-40B4-BE49-F238E27FC236}">
                  <a16:creationId xmlns:a16="http://schemas.microsoft.com/office/drawing/2014/main" xmlns="" id="{B37E2F5A-B235-B54E-1C04-3CD4C8CC6C9A}"/>
                </a:ext>
              </a:extLst>
            </p:cNvPr>
            <p:cNvSpPr txBox="1"/>
            <p:nvPr/>
          </p:nvSpPr>
          <p:spPr>
            <a:xfrm>
              <a:off x="7820126" y="677849"/>
              <a:ext cx="1269295" cy="498845"/>
            </a:xfrm>
            <a:prstGeom prst="rect">
              <a:avLst/>
            </a:prstGeom>
            <a:noFill/>
          </p:spPr>
          <p:txBody>
            <a:bodyPr wrap="none" rtlCol="0">
              <a:spAutoFit/>
            </a:bodyPr>
            <a:lstStyle/>
            <a:p>
              <a:pPr algn="l"/>
              <a:r>
                <a:rPr lang="en-GB" sz="2673" b="1" spc="0" baseline="0" dirty="0">
                  <a:ln/>
                  <a:solidFill>
                    <a:srgbClr val="1C75BC"/>
                  </a:solidFill>
                  <a:latin typeface="Montserrat"/>
                  <a:sym typeface="Montserrat"/>
                  <a:rtl val="0"/>
                </a:rPr>
                <a:t>Á MỚI</a:t>
              </a:r>
            </a:p>
          </p:txBody>
        </p:sp>
      </p:grpSp>
      <p:pic>
        <p:nvPicPr>
          <p:cNvPr id="58" name="Graphic 57">
            <a:extLst>
              <a:ext uri="{FF2B5EF4-FFF2-40B4-BE49-F238E27FC236}">
                <a16:creationId xmlns:a16="http://schemas.microsoft.com/office/drawing/2014/main" xmlns="" id="{8074AA68-DC87-1CBF-19BD-38D622C7054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 y="5976465"/>
            <a:ext cx="12203459" cy="727807"/>
          </a:xfrm>
          <a:prstGeom prst="rect">
            <a:avLst/>
          </a:prstGeom>
        </p:spPr>
      </p:pic>
      <p:grpSp>
        <p:nvGrpSpPr>
          <p:cNvPr id="64" name="Group 63">
            <a:extLst>
              <a:ext uri="{FF2B5EF4-FFF2-40B4-BE49-F238E27FC236}">
                <a16:creationId xmlns:a16="http://schemas.microsoft.com/office/drawing/2014/main" xmlns="" id="{C3AD07C7-6945-FA27-E9E7-ECD9D1BC010B}"/>
              </a:ext>
            </a:extLst>
          </p:cNvPr>
          <p:cNvGrpSpPr/>
          <p:nvPr/>
        </p:nvGrpSpPr>
        <p:grpSpPr>
          <a:xfrm>
            <a:off x="730085" y="1818276"/>
            <a:ext cx="7974844" cy="1873778"/>
            <a:chOff x="730297" y="1818276"/>
            <a:chExt cx="7986747" cy="1873778"/>
          </a:xfrm>
        </p:grpSpPr>
        <p:sp>
          <p:nvSpPr>
            <p:cNvPr id="5" name="TextBox 4">
              <a:extLst>
                <a:ext uri="{FF2B5EF4-FFF2-40B4-BE49-F238E27FC236}">
                  <a16:creationId xmlns:a16="http://schemas.microsoft.com/office/drawing/2014/main" xmlns="" id="{C4856CBC-D521-D1B7-64AB-89E918875228}"/>
                </a:ext>
              </a:extLst>
            </p:cNvPr>
            <p:cNvSpPr txBox="1"/>
            <p:nvPr/>
          </p:nvSpPr>
          <p:spPr>
            <a:xfrm>
              <a:off x="1410568" y="2279873"/>
              <a:ext cx="7306476" cy="1412181"/>
            </a:xfrm>
            <a:prstGeom prst="rect">
              <a:avLst/>
            </a:prstGeom>
            <a:noFill/>
          </p:spPr>
          <p:txBody>
            <a:bodyPr wrap="none" rtlCol="0">
              <a:spAutoFit/>
            </a:bodyPr>
            <a:lstStyle/>
            <a:p>
              <a:pPr algn="l"/>
              <a:r>
                <a:rPr lang="vi-VN" sz="2144" b="1" spc="0" baseline="0" dirty="0" smtClean="0">
                  <a:ln/>
                  <a:solidFill>
                    <a:srgbClr val="1C75BC"/>
                  </a:solidFill>
                  <a:latin typeface="Oxy Helveltica"/>
                  <a:sym typeface="Oxy Helveltica"/>
                  <a:rtl val="0"/>
                </a:rPr>
                <a:t>Thuốc </a:t>
              </a:r>
              <a:r>
                <a:rPr lang="vi-VN" sz="2144" b="1" spc="0" baseline="0" dirty="0">
                  <a:ln/>
                  <a:solidFill>
                    <a:srgbClr val="1C75BC"/>
                  </a:solidFill>
                  <a:latin typeface="Oxy Helveltica"/>
                  <a:sym typeface="Oxy Helveltica"/>
                  <a:rtl val="0"/>
                </a:rPr>
                <a:t>lá điếu </a:t>
              </a:r>
              <a:endParaRPr lang="en-US" sz="2144" b="1" spc="0" baseline="0" dirty="0" smtClean="0">
                <a:ln/>
                <a:solidFill>
                  <a:srgbClr val="1C75BC"/>
                </a:solidFill>
                <a:latin typeface="Oxy Helveltica"/>
                <a:sym typeface="Oxy Helveltica"/>
                <a:rtl val="0"/>
              </a:endParaRPr>
            </a:p>
            <a:p>
              <a:r>
                <a:rPr lang="en-US" sz="2144" b="1" dirty="0" smtClean="0">
                  <a:ln/>
                  <a:solidFill>
                    <a:srgbClr val="1C75BC"/>
                  </a:solidFill>
                  <a:latin typeface="Oxy Helveltica"/>
                  <a:sym typeface="Oxy Helveltica"/>
                  <a:rtl val="0"/>
                </a:rPr>
                <a:t>T</a:t>
              </a:r>
              <a:r>
                <a:rPr lang="vi-VN" sz="2144" b="1" dirty="0" smtClean="0">
                  <a:ln/>
                  <a:solidFill>
                    <a:srgbClr val="1C75BC"/>
                  </a:solidFill>
                  <a:latin typeface="Oxy Helveltica"/>
                  <a:sym typeface="Oxy Helveltica"/>
                  <a:rtl val="0"/>
                </a:rPr>
                <a:t>huốc </a:t>
              </a:r>
              <a:r>
                <a:rPr lang="vi-VN" sz="2144" b="1" dirty="0">
                  <a:ln/>
                  <a:solidFill>
                    <a:srgbClr val="1C75BC"/>
                  </a:solidFill>
                  <a:latin typeface="Oxy Helveltica"/>
                  <a:sym typeface="Oxy Helveltica"/>
                  <a:rtl val="0"/>
                </a:rPr>
                <a:t>lá </a:t>
              </a:r>
              <a:r>
                <a:rPr lang="vi-VN" sz="2144" b="1" dirty="0" smtClean="0">
                  <a:ln/>
                  <a:solidFill>
                    <a:srgbClr val="1C75BC"/>
                  </a:solidFill>
                  <a:latin typeface="Oxy Helveltica"/>
                  <a:sym typeface="Oxy Helveltica"/>
                  <a:rtl val="0"/>
                </a:rPr>
                <a:t>cuộn</a:t>
              </a:r>
              <a:r>
                <a:rPr lang="en-US" sz="2144" b="1" dirty="0">
                  <a:ln/>
                  <a:solidFill>
                    <a:srgbClr val="1C75BC"/>
                  </a:solidFill>
                  <a:latin typeface="Oxy Helveltica"/>
                  <a:sym typeface="Oxy Helveltica"/>
                  <a:rtl val="0"/>
                </a:rPr>
                <a:t> </a:t>
              </a:r>
              <a:endParaRPr lang="en-US" sz="2144" b="1" dirty="0" smtClean="0">
                <a:ln/>
                <a:solidFill>
                  <a:srgbClr val="1C75BC"/>
                </a:solidFill>
                <a:latin typeface="Oxy Helveltica"/>
                <a:sym typeface="Oxy Helveltica"/>
                <a:rtl val="0"/>
              </a:endParaRPr>
            </a:p>
            <a:p>
              <a:r>
                <a:rPr lang="vi-VN" sz="2144" b="1" spc="0" baseline="0" dirty="0" smtClean="0">
                  <a:ln/>
                  <a:solidFill>
                    <a:srgbClr val="1C75BC"/>
                  </a:solidFill>
                  <a:latin typeface="Oxy Helveltica"/>
                  <a:sym typeface="Oxy Helveltica"/>
                  <a:rtl val="0"/>
                </a:rPr>
                <a:t>Xì </a:t>
              </a:r>
              <a:r>
                <a:rPr lang="vi-VN" sz="2144" b="1" spc="0" baseline="0" dirty="0">
                  <a:ln/>
                  <a:solidFill>
                    <a:srgbClr val="1C75BC"/>
                  </a:solidFill>
                  <a:latin typeface="Oxy Helveltica"/>
                  <a:sym typeface="Oxy Helveltica"/>
                  <a:rtl val="0"/>
                </a:rPr>
                <a:t>gà, xì gà nhỏ, tẩu</a:t>
              </a:r>
            </a:p>
            <a:p>
              <a:r>
                <a:rPr lang="vi-VN" sz="2144" b="1" spc="0" baseline="0" dirty="0">
                  <a:ln/>
                  <a:solidFill>
                    <a:srgbClr val="1C75BC"/>
                  </a:solidFill>
                  <a:latin typeface="Oxy Helveltica"/>
                  <a:sym typeface="Oxy Helveltica"/>
                  <a:rtl val="0"/>
                </a:rPr>
                <a:t>Thuốc lá qua nước: </a:t>
              </a:r>
              <a:r>
                <a:rPr lang="vi-VN" sz="2144" b="1" spc="0" baseline="0" dirty="0" smtClean="0">
                  <a:ln/>
                  <a:solidFill>
                    <a:srgbClr val="1C75BC"/>
                  </a:solidFill>
                  <a:latin typeface="Oxy Helveltica"/>
                  <a:sym typeface="Oxy Helveltica"/>
                  <a:rtl val="0"/>
                </a:rPr>
                <a:t>thuốc lào</a:t>
              </a:r>
              <a:r>
                <a:rPr lang="en-US" sz="2144" b="1" spc="0" baseline="0" dirty="0" smtClean="0">
                  <a:ln/>
                  <a:solidFill>
                    <a:srgbClr val="1C75BC"/>
                  </a:solidFill>
                  <a:latin typeface="Oxy Helveltica"/>
                  <a:sym typeface="Oxy Helveltica"/>
                  <a:rtl val="0"/>
                </a:rPr>
                <a:t> </a:t>
              </a:r>
              <a:r>
                <a:rPr lang="en-US" sz="2144" b="1" spc="0" baseline="0" dirty="0" err="1" smtClean="0">
                  <a:ln/>
                  <a:solidFill>
                    <a:srgbClr val="1C75BC"/>
                  </a:solidFill>
                  <a:latin typeface="Oxy Helveltica"/>
                  <a:sym typeface="Oxy Helveltica"/>
                  <a:rtl val="0"/>
                </a:rPr>
                <a:t>dùng</a:t>
              </a:r>
              <a:r>
                <a:rPr lang="en-US" sz="2144" b="1" spc="0" dirty="0" smtClean="0">
                  <a:ln/>
                  <a:solidFill>
                    <a:srgbClr val="1C75BC"/>
                  </a:solidFill>
                  <a:latin typeface="Oxy Helveltica"/>
                  <a:sym typeface="Oxy Helveltica"/>
                  <a:rtl val="0"/>
                </a:rPr>
                <a:t> </a:t>
              </a:r>
              <a:r>
                <a:rPr lang="en-US" sz="2144" b="1" spc="0" dirty="0" err="1" smtClean="0">
                  <a:ln/>
                  <a:solidFill>
                    <a:srgbClr val="1C75BC"/>
                  </a:solidFill>
                  <a:latin typeface="Oxy Helveltica"/>
                  <a:sym typeface="Oxy Helveltica"/>
                  <a:rtl val="0"/>
                </a:rPr>
                <a:t>điếu</a:t>
              </a:r>
              <a:r>
                <a:rPr lang="en-US" sz="2144" b="1" dirty="0" smtClean="0">
                  <a:ln/>
                  <a:solidFill>
                    <a:srgbClr val="1C75BC"/>
                  </a:solidFill>
                  <a:latin typeface="Oxy Helveltica"/>
                  <a:sym typeface="Oxy Helveltica"/>
                  <a:rtl val="0"/>
                </a:rPr>
                <a:t>/</a:t>
              </a:r>
              <a:r>
                <a:rPr lang="en-US" sz="2144" b="1" dirty="0" err="1" smtClean="0">
                  <a:ln/>
                  <a:solidFill>
                    <a:srgbClr val="1C75BC"/>
                  </a:solidFill>
                  <a:latin typeface="Oxy Helveltica"/>
                  <a:sym typeface="Oxy Helveltica"/>
                  <a:rtl val="0"/>
                </a:rPr>
                <a:t>bình</a:t>
              </a:r>
              <a:r>
                <a:rPr lang="en-US" sz="2144" b="1" dirty="0" smtClean="0">
                  <a:ln/>
                  <a:solidFill>
                    <a:srgbClr val="1C75BC"/>
                  </a:solidFill>
                  <a:latin typeface="Oxy Helveltica"/>
                  <a:sym typeface="Oxy Helveltica"/>
                  <a:rtl val="0"/>
                </a:rPr>
                <a:t>, </a:t>
              </a:r>
              <a:r>
                <a:rPr lang="vi-VN" sz="2144" b="1" dirty="0" smtClean="0">
                  <a:ln/>
                  <a:solidFill>
                    <a:srgbClr val="1C75BC"/>
                  </a:solidFill>
                  <a:latin typeface="Oxy Helveltica"/>
                  <a:sym typeface="Oxy Helveltica"/>
                  <a:rtl val="0"/>
                </a:rPr>
                <a:t>shisha</a:t>
              </a:r>
              <a:r>
                <a:rPr lang="en-US" sz="2144" b="1" spc="0" baseline="0" dirty="0" smtClean="0">
                  <a:ln/>
                  <a:solidFill>
                    <a:srgbClr val="1C75BC"/>
                  </a:solidFill>
                  <a:latin typeface="Oxy Helveltica"/>
                  <a:sym typeface="Oxy Helveltica"/>
                  <a:rtl val="0"/>
                </a:rPr>
                <a:t> </a:t>
              </a:r>
              <a:endParaRPr lang="en-GB" sz="2144" b="1" spc="0" baseline="0" dirty="0">
                <a:ln/>
                <a:solidFill>
                  <a:srgbClr val="1C75BC"/>
                </a:solidFill>
                <a:latin typeface="Oxy Helveltica"/>
                <a:sym typeface="Oxy Helveltica"/>
                <a:rtl val="0"/>
              </a:endParaRPr>
            </a:p>
          </p:txBody>
        </p:sp>
        <p:sp>
          <p:nvSpPr>
            <p:cNvPr id="107" name="Freeform: Shape 106">
              <a:extLst>
                <a:ext uri="{FF2B5EF4-FFF2-40B4-BE49-F238E27FC236}">
                  <a16:creationId xmlns:a16="http://schemas.microsoft.com/office/drawing/2014/main" xmlns="" id="{8297365B-8ABD-01BE-A538-21D8F22E28FD}"/>
                </a:ext>
              </a:extLst>
            </p:cNvPr>
            <p:cNvSpPr/>
            <p:nvPr/>
          </p:nvSpPr>
          <p:spPr>
            <a:xfrm>
              <a:off x="1277468" y="2456182"/>
              <a:ext cx="133100" cy="133100"/>
            </a:xfrm>
            <a:custGeom>
              <a:avLst/>
              <a:gdLst>
                <a:gd name="connsiteX0" fmla="*/ 133101 w 133100"/>
                <a:gd name="connsiteY0" fmla="*/ 66550 h 133100"/>
                <a:gd name="connsiteX1" fmla="*/ 66550 w 133100"/>
                <a:gd name="connsiteY1" fmla="*/ 133101 h 133100"/>
                <a:gd name="connsiteX2" fmla="*/ 0 w 133100"/>
                <a:gd name="connsiteY2" fmla="*/ 66550 h 133100"/>
                <a:gd name="connsiteX3" fmla="*/ 66550 w 133100"/>
                <a:gd name="connsiteY3" fmla="*/ 0 h 133100"/>
                <a:gd name="connsiteX4" fmla="*/ 133101 w 133100"/>
                <a:gd name="connsiteY4" fmla="*/ 66550 h 13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133100">
                  <a:moveTo>
                    <a:pt x="133101" y="66550"/>
                  </a:moveTo>
                  <a:cubicBezTo>
                    <a:pt x="133101" y="103305"/>
                    <a:pt x="103305" y="133101"/>
                    <a:pt x="66550" y="133101"/>
                  </a:cubicBezTo>
                  <a:cubicBezTo>
                    <a:pt x="29796" y="133101"/>
                    <a:pt x="0" y="103305"/>
                    <a:pt x="0" y="66550"/>
                  </a:cubicBezTo>
                  <a:cubicBezTo>
                    <a:pt x="0" y="29796"/>
                    <a:pt x="29796" y="0"/>
                    <a:pt x="66550" y="0"/>
                  </a:cubicBezTo>
                  <a:cubicBezTo>
                    <a:pt x="103305" y="0"/>
                    <a:pt x="133101" y="29796"/>
                    <a:pt x="133101" y="66550"/>
                  </a:cubicBezTo>
                  <a:close/>
                </a:path>
              </a:pathLst>
            </a:custGeom>
            <a:solidFill>
              <a:srgbClr val="1C75BC"/>
            </a:solidFill>
            <a:ln w="17016" cap="flat">
              <a:noFill/>
              <a:prstDash val="solid"/>
              <a:miter/>
            </a:ln>
          </p:spPr>
          <p:txBody>
            <a:bodyPr rtlCol="0" anchor="ctr"/>
            <a:lstStyle/>
            <a:p>
              <a:endParaRPr lang="en-GB"/>
            </a:p>
          </p:txBody>
        </p:sp>
        <p:sp>
          <p:nvSpPr>
            <p:cNvPr id="111" name="TextBox 110">
              <a:extLst>
                <a:ext uri="{FF2B5EF4-FFF2-40B4-BE49-F238E27FC236}">
                  <a16:creationId xmlns:a16="http://schemas.microsoft.com/office/drawing/2014/main" xmlns="" id="{C3FEA05E-AA87-85CE-AC5F-80F6632D0BE8}"/>
                </a:ext>
              </a:extLst>
            </p:cNvPr>
            <p:cNvSpPr txBox="1"/>
            <p:nvPr/>
          </p:nvSpPr>
          <p:spPr>
            <a:xfrm>
              <a:off x="937737" y="1818276"/>
              <a:ext cx="2883546" cy="504754"/>
            </a:xfrm>
            <a:prstGeom prst="rect">
              <a:avLst/>
            </a:prstGeom>
            <a:noFill/>
          </p:spPr>
          <p:txBody>
            <a:bodyPr wrap="none" rtlCol="0">
              <a:spAutoFit/>
            </a:bodyPr>
            <a:lstStyle/>
            <a:p>
              <a:pPr algn="l"/>
              <a:r>
                <a:rPr lang="en-GB" sz="2680" b="1" spc="0" baseline="0" dirty="0" err="1">
                  <a:ln/>
                  <a:solidFill>
                    <a:srgbClr val="1C75BC"/>
                  </a:solidFill>
                  <a:latin typeface="Oxy Helveltica"/>
                  <a:sym typeface="Oxy Helveltica"/>
                  <a:rtl val="0"/>
                </a:rPr>
                <a:t>Thuốc</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lá</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có</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khói</a:t>
              </a:r>
              <a:endParaRPr lang="en-GB" sz="2680" b="1" spc="0" baseline="0" dirty="0">
                <a:ln/>
                <a:solidFill>
                  <a:srgbClr val="1C75BC"/>
                </a:solidFill>
                <a:latin typeface="Oxy Helveltica"/>
                <a:sym typeface="Oxy Helveltica"/>
                <a:rtl val="0"/>
              </a:endParaRPr>
            </a:p>
          </p:txBody>
        </p:sp>
        <p:sp>
          <p:nvSpPr>
            <p:cNvPr id="124" name="Freeform: Shape 123">
              <a:extLst>
                <a:ext uri="{FF2B5EF4-FFF2-40B4-BE49-F238E27FC236}">
                  <a16:creationId xmlns:a16="http://schemas.microsoft.com/office/drawing/2014/main" xmlns="" id="{9103458F-D616-D8DE-B93E-0E2E528B6B23}"/>
                </a:ext>
              </a:extLst>
            </p:cNvPr>
            <p:cNvSpPr/>
            <p:nvPr/>
          </p:nvSpPr>
          <p:spPr>
            <a:xfrm>
              <a:off x="730297" y="2002025"/>
              <a:ext cx="187906" cy="187906"/>
            </a:xfrm>
            <a:custGeom>
              <a:avLst/>
              <a:gdLst>
                <a:gd name="connsiteX0" fmla="*/ 187907 w 187906"/>
                <a:gd name="connsiteY0" fmla="*/ 93953 h 187906"/>
                <a:gd name="connsiteX1" fmla="*/ 93953 w 187906"/>
                <a:gd name="connsiteY1" fmla="*/ 187907 h 187906"/>
                <a:gd name="connsiteX2" fmla="*/ 0 w 187906"/>
                <a:gd name="connsiteY2" fmla="*/ 93953 h 187906"/>
                <a:gd name="connsiteX3" fmla="*/ 93953 w 187906"/>
                <a:gd name="connsiteY3" fmla="*/ 0 h 187906"/>
                <a:gd name="connsiteX4" fmla="*/ 187907 w 187906"/>
                <a:gd name="connsiteY4" fmla="*/ 93953 h 18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06" h="187906">
                  <a:moveTo>
                    <a:pt x="187907" y="93953"/>
                  </a:moveTo>
                  <a:cubicBezTo>
                    <a:pt x="187907" y="145842"/>
                    <a:pt x="145842" y="187907"/>
                    <a:pt x="93953" y="187907"/>
                  </a:cubicBezTo>
                  <a:cubicBezTo>
                    <a:pt x="42064" y="187907"/>
                    <a:pt x="0" y="145842"/>
                    <a:pt x="0" y="93953"/>
                  </a:cubicBezTo>
                  <a:cubicBezTo>
                    <a:pt x="0" y="42064"/>
                    <a:pt x="42064" y="0"/>
                    <a:pt x="93953" y="0"/>
                  </a:cubicBezTo>
                  <a:cubicBezTo>
                    <a:pt x="145842" y="0"/>
                    <a:pt x="187907" y="42064"/>
                    <a:pt x="187907" y="93953"/>
                  </a:cubicBezTo>
                  <a:close/>
                </a:path>
              </a:pathLst>
            </a:custGeom>
            <a:noFill/>
            <a:ln w="17016" cap="flat">
              <a:solidFill>
                <a:srgbClr val="1C75BC"/>
              </a:solid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xmlns="" id="{99710BBF-A217-9576-65A3-D57068AB7540}"/>
                </a:ext>
              </a:extLst>
            </p:cNvPr>
            <p:cNvSpPr/>
            <p:nvPr/>
          </p:nvSpPr>
          <p:spPr>
            <a:xfrm>
              <a:off x="758117" y="2029428"/>
              <a:ext cx="133100" cy="133100"/>
            </a:xfrm>
            <a:custGeom>
              <a:avLst/>
              <a:gdLst>
                <a:gd name="connsiteX0" fmla="*/ 133101 w 133100"/>
                <a:gd name="connsiteY0" fmla="*/ 66550 h 133100"/>
                <a:gd name="connsiteX1" fmla="*/ 66550 w 133100"/>
                <a:gd name="connsiteY1" fmla="*/ 133101 h 133100"/>
                <a:gd name="connsiteX2" fmla="*/ 0 w 133100"/>
                <a:gd name="connsiteY2" fmla="*/ 66550 h 133100"/>
                <a:gd name="connsiteX3" fmla="*/ 66550 w 133100"/>
                <a:gd name="connsiteY3" fmla="*/ 0 h 133100"/>
                <a:gd name="connsiteX4" fmla="*/ 133101 w 133100"/>
                <a:gd name="connsiteY4" fmla="*/ 66550 h 13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133100">
                  <a:moveTo>
                    <a:pt x="133101" y="66550"/>
                  </a:moveTo>
                  <a:cubicBezTo>
                    <a:pt x="133101" y="103305"/>
                    <a:pt x="103305" y="133101"/>
                    <a:pt x="66550" y="133101"/>
                  </a:cubicBezTo>
                  <a:cubicBezTo>
                    <a:pt x="29796" y="133101"/>
                    <a:pt x="0" y="103305"/>
                    <a:pt x="0" y="66550"/>
                  </a:cubicBezTo>
                  <a:cubicBezTo>
                    <a:pt x="0" y="29796"/>
                    <a:pt x="29796" y="0"/>
                    <a:pt x="66550" y="0"/>
                  </a:cubicBezTo>
                  <a:cubicBezTo>
                    <a:pt x="103305" y="0"/>
                    <a:pt x="133101" y="29796"/>
                    <a:pt x="133101" y="66550"/>
                  </a:cubicBezTo>
                  <a:close/>
                </a:path>
              </a:pathLst>
            </a:custGeom>
            <a:solidFill>
              <a:srgbClr val="1C75BC"/>
            </a:solidFill>
            <a:ln w="17016" cap="flat">
              <a:noFill/>
              <a:prstDash val="solid"/>
              <a:miter/>
            </a:ln>
          </p:spPr>
          <p:txBody>
            <a:bodyPr rtlCol="0" anchor="ctr"/>
            <a:lstStyle/>
            <a:p>
              <a:endParaRPr lang="en-GB" dirty="0"/>
            </a:p>
          </p:txBody>
        </p:sp>
        <p:sp>
          <p:nvSpPr>
            <p:cNvPr id="94" name="Freeform: Shape 93">
              <a:extLst>
                <a:ext uri="{FF2B5EF4-FFF2-40B4-BE49-F238E27FC236}">
                  <a16:creationId xmlns:a16="http://schemas.microsoft.com/office/drawing/2014/main" xmlns="" id="{EE0B6628-5CBC-0355-610F-C153FE4C82CC}"/>
                </a:ext>
              </a:extLst>
            </p:cNvPr>
            <p:cNvSpPr/>
            <p:nvPr/>
          </p:nvSpPr>
          <p:spPr>
            <a:xfrm>
              <a:off x="1277468" y="2768779"/>
              <a:ext cx="133100" cy="133100"/>
            </a:xfrm>
            <a:custGeom>
              <a:avLst/>
              <a:gdLst>
                <a:gd name="connsiteX0" fmla="*/ 133101 w 133100"/>
                <a:gd name="connsiteY0" fmla="*/ 66550 h 133100"/>
                <a:gd name="connsiteX1" fmla="*/ 66550 w 133100"/>
                <a:gd name="connsiteY1" fmla="*/ 133101 h 133100"/>
                <a:gd name="connsiteX2" fmla="*/ 0 w 133100"/>
                <a:gd name="connsiteY2" fmla="*/ 66550 h 133100"/>
                <a:gd name="connsiteX3" fmla="*/ 66550 w 133100"/>
                <a:gd name="connsiteY3" fmla="*/ 0 h 133100"/>
                <a:gd name="connsiteX4" fmla="*/ 133101 w 133100"/>
                <a:gd name="connsiteY4" fmla="*/ 66550 h 13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133100">
                  <a:moveTo>
                    <a:pt x="133101" y="66550"/>
                  </a:moveTo>
                  <a:cubicBezTo>
                    <a:pt x="133101" y="103305"/>
                    <a:pt x="103305" y="133101"/>
                    <a:pt x="66550" y="133101"/>
                  </a:cubicBezTo>
                  <a:cubicBezTo>
                    <a:pt x="29796" y="133101"/>
                    <a:pt x="0" y="103305"/>
                    <a:pt x="0" y="66550"/>
                  </a:cubicBezTo>
                  <a:cubicBezTo>
                    <a:pt x="0" y="29796"/>
                    <a:pt x="29796" y="0"/>
                    <a:pt x="66550" y="0"/>
                  </a:cubicBezTo>
                  <a:cubicBezTo>
                    <a:pt x="103305" y="0"/>
                    <a:pt x="133101" y="29796"/>
                    <a:pt x="133101" y="66550"/>
                  </a:cubicBezTo>
                  <a:close/>
                </a:path>
              </a:pathLst>
            </a:custGeom>
            <a:solidFill>
              <a:srgbClr val="1C75BC"/>
            </a:solidFill>
            <a:ln w="17016"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xmlns="" id="{00F85C6C-85BB-6F8A-C956-603227874684}"/>
                </a:ext>
              </a:extLst>
            </p:cNvPr>
            <p:cNvSpPr/>
            <p:nvPr/>
          </p:nvSpPr>
          <p:spPr>
            <a:xfrm>
              <a:off x="1277468" y="3096482"/>
              <a:ext cx="133100" cy="133100"/>
            </a:xfrm>
            <a:custGeom>
              <a:avLst/>
              <a:gdLst>
                <a:gd name="connsiteX0" fmla="*/ 133101 w 133100"/>
                <a:gd name="connsiteY0" fmla="*/ 66550 h 133100"/>
                <a:gd name="connsiteX1" fmla="*/ 66550 w 133100"/>
                <a:gd name="connsiteY1" fmla="*/ 133101 h 133100"/>
                <a:gd name="connsiteX2" fmla="*/ 0 w 133100"/>
                <a:gd name="connsiteY2" fmla="*/ 66550 h 133100"/>
                <a:gd name="connsiteX3" fmla="*/ 66550 w 133100"/>
                <a:gd name="connsiteY3" fmla="*/ 0 h 133100"/>
                <a:gd name="connsiteX4" fmla="*/ 133101 w 133100"/>
                <a:gd name="connsiteY4" fmla="*/ 66550 h 13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133100">
                  <a:moveTo>
                    <a:pt x="133101" y="66550"/>
                  </a:moveTo>
                  <a:cubicBezTo>
                    <a:pt x="133101" y="103305"/>
                    <a:pt x="103305" y="133101"/>
                    <a:pt x="66550" y="133101"/>
                  </a:cubicBezTo>
                  <a:cubicBezTo>
                    <a:pt x="29796" y="133101"/>
                    <a:pt x="0" y="103305"/>
                    <a:pt x="0" y="66550"/>
                  </a:cubicBezTo>
                  <a:cubicBezTo>
                    <a:pt x="0" y="29796"/>
                    <a:pt x="29796" y="0"/>
                    <a:pt x="66550" y="0"/>
                  </a:cubicBezTo>
                  <a:cubicBezTo>
                    <a:pt x="103305" y="0"/>
                    <a:pt x="133101" y="29796"/>
                    <a:pt x="133101" y="66550"/>
                  </a:cubicBezTo>
                  <a:close/>
                </a:path>
              </a:pathLst>
            </a:custGeom>
            <a:solidFill>
              <a:srgbClr val="1C75BC"/>
            </a:solidFill>
            <a:ln w="17016"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xmlns="" id="{7358DAE0-ED01-EA99-B3B7-8A2997066C76}"/>
                </a:ext>
              </a:extLst>
            </p:cNvPr>
            <p:cNvSpPr/>
            <p:nvPr/>
          </p:nvSpPr>
          <p:spPr>
            <a:xfrm>
              <a:off x="1277468" y="3424185"/>
              <a:ext cx="133100" cy="133100"/>
            </a:xfrm>
            <a:custGeom>
              <a:avLst/>
              <a:gdLst>
                <a:gd name="connsiteX0" fmla="*/ 133101 w 133100"/>
                <a:gd name="connsiteY0" fmla="*/ 66550 h 133100"/>
                <a:gd name="connsiteX1" fmla="*/ 66550 w 133100"/>
                <a:gd name="connsiteY1" fmla="*/ 133101 h 133100"/>
                <a:gd name="connsiteX2" fmla="*/ 0 w 133100"/>
                <a:gd name="connsiteY2" fmla="*/ 66550 h 133100"/>
                <a:gd name="connsiteX3" fmla="*/ 66550 w 133100"/>
                <a:gd name="connsiteY3" fmla="*/ 0 h 133100"/>
                <a:gd name="connsiteX4" fmla="*/ 133101 w 133100"/>
                <a:gd name="connsiteY4" fmla="*/ 66550 h 13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133100">
                  <a:moveTo>
                    <a:pt x="133101" y="66550"/>
                  </a:moveTo>
                  <a:cubicBezTo>
                    <a:pt x="133101" y="103305"/>
                    <a:pt x="103305" y="133101"/>
                    <a:pt x="66550" y="133101"/>
                  </a:cubicBezTo>
                  <a:cubicBezTo>
                    <a:pt x="29796" y="133101"/>
                    <a:pt x="0" y="103305"/>
                    <a:pt x="0" y="66550"/>
                  </a:cubicBezTo>
                  <a:cubicBezTo>
                    <a:pt x="0" y="29796"/>
                    <a:pt x="29796" y="0"/>
                    <a:pt x="66550" y="0"/>
                  </a:cubicBezTo>
                  <a:cubicBezTo>
                    <a:pt x="103305" y="0"/>
                    <a:pt x="133101" y="29796"/>
                    <a:pt x="133101" y="66550"/>
                  </a:cubicBezTo>
                  <a:close/>
                </a:path>
              </a:pathLst>
            </a:custGeom>
            <a:solidFill>
              <a:srgbClr val="1C75BC"/>
            </a:solidFill>
            <a:ln w="17016" cap="flat">
              <a:noFill/>
              <a:prstDash val="solid"/>
              <a:miter/>
            </a:ln>
          </p:spPr>
          <p:txBody>
            <a:bodyPr rtlCol="0" anchor="ctr"/>
            <a:lstStyle/>
            <a:p>
              <a:endParaRPr lang="en-GB"/>
            </a:p>
          </p:txBody>
        </p:sp>
      </p:grpSp>
      <p:pic>
        <p:nvPicPr>
          <p:cNvPr id="39" name="Graphic 3">
            <a:extLst>
              <a:ext uri="{FF2B5EF4-FFF2-40B4-BE49-F238E27FC236}">
                <a16:creationId xmlns:a16="http://schemas.microsoft.com/office/drawing/2014/main" xmlns="" id="{8CB00F08-7248-0440-4BBE-2D7473E00EB7}"/>
              </a:ext>
            </a:extLst>
          </p:cNvPr>
          <p:cNvPicPr>
            <a:picLocks noChangeAspect="1"/>
          </p:cNvPicPr>
          <p:nvPr/>
        </p:nvPicPr>
        <p:blipFill rotWithShape="1">
          <a:blip r:embed="rId5">
            <a:extLst>
              <a:ext uri="{96DAC541-7B7A-43D3-8B79-37D633B846F1}">
                <asvg:svgBlip xmlns:asvg="http://schemas.microsoft.com/office/drawing/2016/SVG/main" xmlns="" r:embed="rId10"/>
              </a:ext>
            </a:extLst>
          </a:blip>
          <a:srcRect l="24852" t="11733" r="24796" b="5415"/>
          <a:stretch/>
        </p:blipFill>
        <p:spPr>
          <a:xfrm>
            <a:off x="1674462" y="4138700"/>
            <a:ext cx="4815069" cy="1469986"/>
          </a:xfrm>
          <a:prstGeom prst="rect">
            <a:avLst/>
          </a:prstGeom>
        </p:spPr>
      </p:pic>
      <p:pic>
        <p:nvPicPr>
          <p:cNvPr id="3" name="Picture 2"/>
          <p:cNvPicPr>
            <a:picLocks noChangeAspect="1"/>
          </p:cNvPicPr>
          <p:nvPr/>
        </p:nvPicPr>
        <p:blipFill rotWithShape="1">
          <a:blip r:embed="rId11">
            <a:extLst>
              <a:ext uri="{28A0092B-C50C-407E-A947-70E740481C1C}">
                <a14:useLocalDpi xmlns:a14="http://schemas.microsoft.com/office/drawing/2010/main" val="0"/>
              </a:ext>
            </a:extLst>
          </a:blip>
          <a:srcRect b="7311"/>
          <a:stretch/>
        </p:blipFill>
        <p:spPr>
          <a:xfrm>
            <a:off x="8986983" y="4229132"/>
            <a:ext cx="1719601" cy="1275088"/>
          </a:xfrm>
          <a:prstGeom prst="rect">
            <a:avLst/>
          </a:prstGeom>
        </p:spPr>
      </p:pic>
      <p:sp>
        <p:nvSpPr>
          <p:cNvPr id="4" name="Rectangle 3"/>
          <p:cNvSpPr/>
          <p:nvPr/>
        </p:nvSpPr>
        <p:spPr>
          <a:xfrm>
            <a:off x="10301472" y="4280976"/>
            <a:ext cx="405113" cy="256303"/>
          </a:xfrm>
          <a:prstGeom prst="rect">
            <a:avLst/>
          </a:prstGeom>
          <a:solidFill>
            <a:srgbClr val="CAC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
            <a:extLst>
              <a:ext uri="{FF2B5EF4-FFF2-40B4-BE49-F238E27FC236}">
                <a16:creationId xmlns:a16="http://schemas.microsoft.com/office/drawing/2014/main" xmlns="" id="{8CB00F08-7248-0440-4BBE-2D7473E00EB7}"/>
              </a:ext>
            </a:extLst>
          </p:cNvPr>
          <p:cNvPicPr>
            <a:picLocks noChangeAspect="1"/>
          </p:cNvPicPr>
          <p:nvPr/>
        </p:nvPicPr>
        <p:blipFill rotWithShape="1">
          <a:blip r:embed="rId5">
            <a:extLst>
              <a:ext uri="{96DAC541-7B7A-43D3-8B79-37D633B846F1}">
                <asvg:svgBlip xmlns:asvg="http://schemas.microsoft.com/office/drawing/2016/SVG/main" xmlns="" r:embed="rId10"/>
              </a:ext>
            </a:extLst>
          </a:blip>
          <a:srcRect t="1" r="75870" b="4107"/>
          <a:stretch/>
        </p:blipFill>
        <p:spPr>
          <a:xfrm>
            <a:off x="6584503" y="3940797"/>
            <a:ext cx="2307507" cy="1701344"/>
          </a:xfrm>
          <a:prstGeom prst="rect">
            <a:avLst/>
          </a:prstGeom>
        </p:spPr>
      </p:pic>
    </p:spTree>
    <p:extLst>
      <p:ext uri="{BB962C8B-B14F-4D97-AF65-F5344CB8AC3E}">
        <p14:creationId xmlns:p14="http://schemas.microsoft.com/office/powerpoint/2010/main" val="74097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1000"/>
                                        <p:tgtEl>
                                          <p:spTgt spid="96"/>
                                        </p:tgtEl>
                                      </p:cBhvr>
                                    </p:animEffect>
                                    <p:anim calcmode="lin" valueType="num">
                                      <p:cBhvr>
                                        <p:cTn id="8" dur="1000" fill="hold"/>
                                        <p:tgtEl>
                                          <p:spTgt spid="96"/>
                                        </p:tgtEl>
                                        <p:attrNameLst>
                                          <p:attrName>ppt_x</p:attrName>
                                        </p:attrNameLst>
                                      </p:cBhvr>
                                      <p:tavLst>
                                        <p:tav tm="0">
                                          <p:val>
                                            <p:strVal val="#ppt_x"/>
                                          </p:val>
                                        </p:tav>
                                        <p:tav tm="100000">
                                          <p:val>
                                            <p:strVal val="#ppt_x"/>
                                          </p:val>
                                        </p:tav>
                                      </p:tavLst>
                                    </p:anim>
                                    <p:anim calcmode="lin" valueType="num">
                                      <p:cBhvr>
                                        <p:cTn id="9" dur="1000" fill="hold"/>
                                        <p:tgtEl>
                                          <p:spTgt spid="9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1000"/>
                                        <p:tgtEl>
                                          <p:spTgt spid="39"/>
                                        </p:tgtEl>
                                      </p:cBhvr>
                                    </p:animEffect>
                                    <p:anim calcmode="lin" valueType="num">
                                      <p:cBhvr>
                                        <p:cTn id="19" dur="1000" fill="hold"/>
                                        <p:tgtEl>
                                          <p:spTgt spid="39"/>
                                        </p:tgtEl>
                                        <p:attrNameLst>
                                          <p:attrName>ppt_x</p:attrName>
                                        </p:attrNameLst>
                                      </p:cBhvr>
                                      <p:tavLst>
                                        <p:tav tm="0">
                                          <p:val>
                                            <p:strVal val="#ppt_x"/>
                                          </p:val>
                                        </p:tav>
                                        <p:tav tm="100000">
                                          <p:val>
                                            <p:strVal val="#ppt_x"/>
                                          </p:val>
                                        </p:tav>
                                      </p:tavLst>
                                    </p:anim>
                                    <p:anim calcmode="lin" valueType="num">
                                      <p:cBhvr>
                                        <p:cTn id="20" dur="1000" fill="hold"/>
                                        <p:tgtEl>
                                          <p:spTgt spid="39"/>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22CFA7A0-F6DB-E486-41F1-EA15A41B75A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8534" y="0"/>
            <a:ext cx="12429067" cy="6858000"/>
          </a:xfrm>
          <a:prstGeom prst="rect">
            <a:avLst/>
          </a:prstGeom>
        </p:spPr>
      </p:pic>
      <p:grpSp>
        <p:nvGrpSpPr>
          <p:cNvPr id="10" name="Group 9">
            <a:extLst>
              <a:ext uri="{FF2B5EF4-FFF2-40B4-BE49-F238E27FC236}">
                <a16:creationId xmlns:a16="http://schemas.microsoft.com/office/drawing/2014/main" xmlns="" id="{60A10572-ECFA-39E6-87B1-9C43A37DBE2D}"/>
              </a:ext>
            </a:extLst>
          </p:cNvPr>
          <p:cNvGrpSpPr/>
          <p:nvPr/>
        </p:nvGrpSpPr>
        <p:grpSpPr>
          <a:xfrm>
            <a:off x="1247810" y="1470649"/>
            <a:ext cx="3109313" cy="3916704"/>
            <a:chOff x="1247810" y="1470649"/>
            <a:chExt cx="3109313" cy="3916704"/>
          </a:xfrm>
        </p:grpSpPr>
        <p:pic>
          <p:nvPicPr>
            <p:cNvPr id="11" name="Graphic 10">
              <a:extLst>
                <a:ext uri="{FF2B5EF4-FFF2-40B4-BE49-F238E27FC236}">
                  <a16:creationId xmlns:a16="http://schemas.microsoft.com/office/drawing/2014/main" xmlns="" id="{B5287315-27AC-5BDB-B7FE-21FE43435EB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247810" y="1470649"/>
              <a:ext cx="3109313" cy="3916704"/>
            </a:xfrm>
            <a:prstGeom prst="rect">
              <a:avLst/>
            </a:prstGeom>
          </p:spPr>
        </p:pic>
        <p:sp>
          <p:nvSpPr>
            <p:cNvPr id="12" name="TextBox 11">
              <a:extLst>
                <a:ext uri="{FF2B5EF4-FFF2-40B4-BE49-F238E27FC236}">
                  <a16:creationId xmlns:a16="http://schemas.microsoft.com/office/drawing/2014/main" xmlns="" id="{F349EF22-9EC5-9399-8B31-2BC728690426}"/>
                </a:ext>
              </a:extLst>
            </p:cNvPr>
            <p:cNvSpPr txBox="1"/>
            <p:nvPr/>
          </p:nvSpPr>
          <p:spPr>
            <a:xfrm>
              <a:off x="1465943" y="2844800"/>
              <a:ext cx="2757714" cy="1200329"/>
            </a:xfrm>
            <a:prstGeom prst="rect">
              <a:avLst/>
            </a:prstGeom>
            <a:noFill/>
          </p:spPr>
          <p:txBody>
            <a:bodyPr wrap="square" rtlCol="0">
              <a:spAutoFit/>
            </a:bodyPr>
            <a:lstStyle/>
            <a:p>
              <a:pPr algn="just"/>
              <a:r>
                <a:rPr lang="vi-VN" b="1" dirty="0">
                  <a:solidFill>
                    <a:schemeClr val="bg1"/>
                  </a:solidFill>
                </a:rPr>
                <a:t>Không </a:t>
              </a:r>
              <a:r>
                <a:rPr lang="vi-VN" b="1" dirty="0" err="1">
                  <a:solidFill>
                    <a:schemeClr val="bg1"/>
                  </a:solidFill>
                </a:rPr>
                <a:t>bắt</a:t>
              </a:r>
              <a:r>
                <a:rPr lang="vi-VN" b="1" dirty="0">
                  <a:solidFill>
                    <a:schemeClr val="bg1"/>
                  </a:solidFill>
                </a:rPr>
                <a:t> </a:t>
              </a:r>
              <a:r>
                <a:rPr lang="vi-VN" b="1" dirty="0" err="1">
                  <a:solidFill>
                    <a:schemeClr val="bg1"/>
                  </a:solidFill>
                </a:rPr>
                <a:t>đầu</a:t>
              </a:r>
              <a:r>
                <a:rPr lang="vi-VN" b="1" dirty="0">
                  <a:solidFill>
                    <a:schemeClr val="bg1"/>
                  </a:solidFill>
                </a:rPr>
                <a:t> </a:t>
              </a:r>
              <a:r>
                <a:rPr lang="vi-VN" b="1" dirty="0" err="1">
                  <a:solidFill>
                    <a:schemeClr val="bg1"/>
                  </a:solidFill>
                </a:rPr>
                <a:t>sử</a:t>
              </a:r>
              <a:r>
                <a:rPr lang="vi-VN" b="1" dirty="0">
                  <a:solidFill>
                    <a:schemeClr val="bg1"/>
                  </a:solidFill>
                </a:rPr>
                <a:t> </a:t>
              </a:r>
              <a:r>
                <a:rPr lang="vi-VN" b="1" dirty="0" err="1">
                  <a:solidFill>
                    <a:schemeClr val="bg1"/>
                  </a:solidFill>
                </a:rPr>
                <a:t>dụng</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a:t>
              </a:r>
              <a:r>
                <a:rPr lang="vi-VN" b="1" dirty="0" err="1">
                  <a:solidFill>
                    <a:schemeClr val="bg1"/>
                  </a:solidFill>
                </a:rPr>
                <a:t>kể</a:t>
              </a:r>
              <a:r>
                <a:rPr lang="vi-VN" b="1" dirty="0">
                  <a:solidFill>
                    <a:schemeClr val="bg1"/>
                  </a:solidFill>
                </a:rPr>
                <a:t> </a:t>
              </a:r>
              <a:r>
                <a:rPr lang="vi-VN" b="1" dirty="0" err="1">
                  <a:solidFill>
                    <a:schemeClr val="bg1"/>
                  </a:solidFill>
                </a:rPr>
                <a:t>cả</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a:t>
              </a:r>
              <a:r>
                <a:rPr lang="vi-VN" b="1" dirty="0" err="1">
                  <a:solidFill>
                    <a:schemeClr val="bg1"/>
                  </a:solidFill>
                </a:rPr>
                <a:t>điện</a:t>
              </a:r>
              <a:r>
                <a:rPr lang="vi-VN" b="1" dirty="0">
                  <a:solidFill>
                    <a:schemeClr val="bg1"/>
                  </a:solidFill>
                </a:rPr>
                <a:t> </a:t>
              </a:r>
              <a:r>
                <a:rPr lang="vi-VN" b="1" dirty="0" err="1">
                  <a:solidFill>
                    <a:schemeClr val="bg1"/>
                  </a:solidFill>
                </a:rPr>
                <a:t>tử</a:t>
              </a:r>
              <a:r>
                <a:rPr lang="vi-VN" b="1" dirty="0">
                  <a:solidFill>
                    <a:schemeClr val="bg1"/>
                  </a:solidFill>
                </a:rPr>
                <a:t> </a:t>
              </a:r>
              <a:r>
                <a:rPr lang="vi-VN" b="1" dirty="0" err="1">
                  <a:solidFill>
                    <a:schemeClr val="bg1"/>
                  </a:solidFill>
                </a:rPr>
                <a:t>và</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a:t>
              </a:r>
              <a:r>
                <a:rPr lang="vi-VN" b="1" dirty="0" err="1">
                  <a:solidFill>
                    <a:schemeClr val="bg1"/>
                  </a:solidFill>
                </a:rPr>
                <a:t>mới</a:t>
              </a:r>
              <a:r>
                <a:rPr lang="vi-VN" b="1" dirty="0">
                  <a:solidFill>
                    <a:schemeClr val="bg1"/>
                  </a:solidFill>
                </a:rPr>
                <a:t>.</a:t>
              </a:r>
            </a:p>
          </p:txBody>
        </p:sp>
      </p:grpSp>
      <p:grpSp>
        <p:nvGrpSpPr>
          <p:cNvPr id="13" name="Group 12">
            <a:extLst>
              <a:ext uri="{FF2B5EF4-FFF2-40B4-BE49-F238E27FC236}">
                <a16:creationId xmlns:a16="http://schemas.microsoft.com/office/drawing/2014/main" xmlns="" id="{FDC48D13-54AB-957A-2246-F0D4714A56FE}"/>
              </a:ext>
            </a:extLst>
          </p:cNvPr>
          <p:cNvGrpSpPr/>
          <p:nvPr/>
        </p:nvGrpSpPr>
        <p:grpSpPr>
          <a:xfrm>
            <a:off x="4541342" y="1470648"/>
            <a:ext cx="3109313" cy="3916704"/>
            <a:chOff x="1247810" y="1470649"/>
            <a:chExt cx="3109313" cy="3916704"/>
          </a:xfrm>
        </p:grpSpPr>
        <p:pic>
          <p:nvPicPr>
            <p:cNvPr id="14" name="Graphic 13">
              <a:extLst>
                <a:ext uri="{FF2B5EF4-FFF2-40B4-BE49-F238E27FC236}">
                  <a16:creationId xmlns:a16="http://schemas.microsoft.com/office/drawing/2014/main" xmlns="" id="{8BA9AC8C-0A05-4A31-E27D-4391D812D93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247810" y="1470649"/>
              <a:ext cx="3109313" cy="3916704"/>
            </a:xfrm>
            <a:prstGeom prst="rect">
              <a:avLst/>
            </a:prstGeom>
          </p:spPr>
        </p:pic>
        <p:sp>
          <p:nvSpPr>
            <p:cNvPr id="15" name="TextBox 14">
              <a:extLst>
                <a:ext uri="{FF2B5EF4-FFF2-40B4-BE49-F238E27FC236}">
                  <a16:creationId xmlns:a16="http://schemas.microsoft.com/office/drawing/2014/main" xmlns="" id="{99784FAA-44B9-0402-FA69-9A31901675FC}"/>
                </a:ext>
              </a:extLst>
            </p:cNvPr>
            <p:cNvSpPr txBox="1"/>
            <p:nvPr/>
          </p:nvSpPr>
          <p:spPr>
            <a:xfrm>
              <a:off x="1465943" y="2844800"/>
              <a:ext cx="2757714" cy="1200329"/>
            </a:xfrm>
            <a:prstGeom prst="rect">
              <a:avLst/>
            </a:prstGeom>
            <a:noFill/>
          </p:spPr>
          <p:txBody>
            <a:bodyPr wrap="square" rtlCol="0">
              <a:spAutoFit/>
            </a:bodyPr>
            <a:lstStyle/>
            <a:p>
              <a:pPr algn="just"/>
              <a:r>
                <a:rPr lang="vi-VN" b="1" dirty="0" err="1">
                  <a:solidFill>
                    <a:schemeClr val="bg1"/>
                  </a:solidFill>
                </a:rPr>
                <a:t>Bỏ</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ngay </a:t>
              </a:r>
              <a:r>
                <a:rPr lang="vi-VN" b="1" dirty="0" err="1">
                  <a:solidFill>
                    <a:schemeClr val="bg1"/>
                  </a:solidFill>
                </a:rPr>
                <a:t>để</a:t>
              </a:r>
              <a:r>
                <a:rPr lang="vi-VN" b="1" dirty="0">
                  <a:solidFill>
                    <a:schemeClr val="bg1"/>
                  </a:solidFill>
                </a:rPr>
                <a:t> </a:t>
              </a:r>
              <a:r>
                <a:rPr lang="vi-VN" b="1" dirty="0" err="1">
                  <a:solidFill>
                    <a:schemeClr val="bg1"/>
                  </a:solidFill>
                </a:rPr>
                <a:t>giảm</a:t>
              </a:r>
              <a:r>
                <a:rPr lang="vi-VN" b="1" dirty="0">
                  <a:solidFill>
                    <a:schemeClr val="bg1"/>
                  </a:solidFill>
                </a:rPr>
                <a:t> </a:t>
              </a:r>
              <a:r>
                <a:rPr lang="vi-VN" b="1" dirty="0" err="1">
                  <a:solidFill>
                    <a:schemeClr val="bg1"/>
                  </a:solidFill>
                </a:rPr>
                <a:t>ảnh</a:t>
              </a:r>
              <a:r>
                <a:rPr lang="vi-VN" b="1" dirty="0">
                  <a:solidFill>
                    <a:schemeClr val="bg1"/>
                  </a:solidFill>
                </a:rPr>
                <a:t> </a:t>
              </a:r>
              <a:r>
                <a:rPr lang="vi-VN" b="1" dirty="0" err="1">
                  <a:solidFill>
                    <a:schemeClr val="bg1"/>
                  </a:solidFill>
                </a:rPr>
                <a:t>hưởng</a:t>
              </a:r>
              <a:r>
                <a:rPr lang="vi-VN" b="1" dirty="0">
                  <a:solidFill>
                    <a:schemeClr val="bg1"/>
                  </a:solidFill>
                </a:rPr>
                <a:t> </a:t>
              </a:r>
              <a:r>
                <a:rPr lang="vi-VN" b="1" dirty="0" err="1">
                  <a:solidFill>
                    <a:schemeClr val="bg1"/>
                  </a:solidFill>
                </a:rPr>
                <a:t>có</a:t>
              </a:r>
              <a:r>
                <a:rPr lang="vi-VN" b="1" dirty="0">
                  <a:solidFill>
                    <a:schemeClr val="bg1"/>
                  </a:solidFill>
                </a:rPr>
                <a:t> </a:t>
              </a:r>
              <a:r>
                <a:rPr lang="vi-VN" b="1" dirty="0" err="1">
                  <a:solidFill>
                    <a:schemeClr val="bg1"/>
                  </a:solidFill>
                </a:rPr>
                <a:t>hại</a:t>
              </a:r>
              <a:r>
                <a:rPr lang="vi-VN" b="1" dirty="0">
                  <a:solidFill>
                    <a:schemeClr val="bg1"/>
                  </a:solidFill>
                </a:rPr>
                <a:t> </a:t>
              </a:r>
              <a:r>
                <a:rPr lang="vi-VN" b="1" dirty="0" err="1">
                  <a:solidFill>
                    <a:schemeClr val="bg1"/>
                  </a:solidFill>
                </a:rPr>
                <a:t>của</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a:t>
              </a:r>
              <a:r>
                <a:rPr lang="vi-VN" b="1" dirty="0" err="1">
                  <a:solidFill>
                    <a:schemeClr val="bg1"/>
                  </a:solidFill>
                </a:rPr>
                <a:t>tới</a:t>
              </a:r>
              <a:r>
                <a:rPr lang="vi-VN" b="1" dirty="0">
                  <a:solidFill>
                    <a:schemeClr val="bg1"/>
                  </a:solidFill>
                </a:rPr>
                <a:t> </a:t>
              </a:r>
              <a:r>
                <a:rPr lang="vi-VN" b="1" dirty="0" err="1">
                  <a:solidFill>
                    <a:schemeClr val="bg1"/>
                  </a:solidFill>
                </a:rPr>
                <a:t>sức</a:t>
              </a:r>
              <a:r>
                <a:rPr lang="vi-VN" b="1" dirty="0">
                  <a:solidFill>
                    <a:schemeClr val="bg1"/>
                  </a:solidFill>
                </a:rPr>
                <a:t> </a:t>
              </a:r>
              <a:r>
                <a:rPr lang="vi-VN" b="1" dirty="0" err="1">
                  <a:solidFill>
                    <a:schemeClr val="bg1"/>
                  </a:solidFill>
                </a:rPr>
                <a:t>khỏe</a:t>
              </a:r>
              <a:r>
                <a:rPr lang="vi-VN" b="1" dirty="0">
                  <a:solidFill>
                    <a:schemeClr val="bg1"/>
                  </a:solidFill>
                </a:rPr>
                <a:t> </a:t>
              </a:r>
              <a:r>
                <a:rPr lang="vi-VN" b="1" dirty="0" err="1">
                  <a:solidFill>
                    <a:schemeClr val="bg1"/>
                  </a:solidFill>
                </a:rPr>
                <a:t>và</a:t>
              </a:r>
              <a:r>
                <a:rPr lang="vi-VN" b="1" dirty="0">
                  <a:solidFill>
                    <a:schemeClr val="bg1"/>
                  </a:solidFill>
                </a:rPr>
                <a:t> </a:t>
              </a:r>
              <a:r>
                <a:rPr lang="vi-VN" b="1" dirty="0" err="1">
                  <a:solidFill>
                    <a:schemeClr val="bg1"/>
                  </a:solidFill>
                </a:rPr>
                <a:t>học</a:t>
              </a:r>
              <a:r>
                <a:rPr lang="vi-VN" b="1" dirty="0">
                  <a:solidFill>
                    <a:schemeClr val="bg1"/>
                  </a:solidFill>
                </a:rPr>
                <a:t> </a:t>
              </a:r>
              <a:r>
                <a:rPr lang="vi-VN" b="1" dirty="0" err="1">
                  <a:solidFill>
                    <a:schemeClr val="bg1"/>
                  </a:solidFill>
                </a:rPr>
                <a:t>tập</a:t>
              </a:r>
              <a:r>
                <a:rPr lang="vi-VN" b="1" dirty="0">
                  <a:solidFill>
                    <a:schemeClr val="bg1"/>
                  </a:solidFill>
                </a:rPr>
                <a:t>.</a:t>
              </a:r>
            </a:p>
          </p:txBody>
        </p:sp>
      </p:grpSp>
      <p:grpSp>
        <p:nvGrpSpPr>
          <p:cNvPr id="16" name="Group 15">
            <a:extLst>
              <a:ext uri="{FF2B5EF4-FFF2-40B4-BE49-F238E27FC236}">
                <a16:creationId xmlns:a16="http://schemas.microsoft.com/office/drawing/2014/main" xmlns="" id="{68AF73FB-9F72-D2BC-E83E-0A8C96335FB7}"/>
              </a:ext>
            </a:extLst>
          </p:cNvPr>
          <p:cNvGrpSpPr/>
          <p:nvPr/>
        </p:nvGrpSpPr>
        <p:grpSpPr>
          <a:xfrm>
            <a:off x="7868788" y="1470648"/>
            <a:ext cx="3109313" cy="3916704"/>
            <a:chOff x="1247810" y="1470649"/>
            <a:chExt cx="3109313" cy="3916704"/>
          </a:xfrm>
        </p:grpSpPr>
        <p:pic>
          <p:nvPicPr>
            <p:cNvPr id="17" name="Graphic 16">
              <a:extLst>
                <a:ext uri="{FF2B5EF4-FFF2-40B4-BE49-F238E27FC236}">
                  <a16:creationId xmlns:a16="http://schemas.microsoft.com/office/drawing/2014/main" xmlns="" id="{D0383035-D973-C1C3-F1FA-AAE0F457FEC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247810" y="1470649"/>
              <a:ext cx="3109313" cy="3916704"/>
            </a:xfrm>
            <a:prstGeom prst="rect">
              <a:avLst/>
            </a:prstGeom>
          </p:spPr>
        </p:pic>
        <p:sp>
          <p:nvSpPr>
            <p:cNvPr id="18" name="TextBox 17">
              <a:extLst>
                <a:ext uri="{FF2B5EF4-FFF2-40B4-BE49-F238E27FC236}">
                  <a16:creationId xmlns:a16="http://schemas.microsoft.com/office/drawing/2014/main" xmlns="" id="{44BE4204-580C-F076-369B-7108EB8B1ADD}"/>
                </a:ext>
              </a:extLst>
            </p:cNvPr>
            <p:cNvSpPr txBox="1"/>
            <p:nvPr/>
          </p:nvSpPr>
          <p:spPr>
            <a:xfrm>
              <a:off x="1465943" y="2844800"/>
              <a:ext cx="2757714" cy="1477328"/>
            </a:xfrm>
            <a:prstGeom prst="rect">
              <a:avLst/>
            </a:prstGeom>
            <a:noFill/>
          </p:spPr>
          <p:txBody>
            <a:bodyPr wrap="square" rtlCol="0">
              <a:spAutoFit/>
            </a:bodyPr>
            <a:lstStyle/>
            <a:p>
              <a:pPr algn="just"/>
              <a:r>
                <a:rPr lang="vi-VN" b="1" dirty="0" err="1">
                  <a:solidFill>
                    <a:schemeClr val="bg1"/>
                  </a:solidFill>
                </a:rPr>
                <a:t>Là</a:t>
              </a:r>
              <a:r>
                <a:rPr lang="vi-VN" b="1" dirty="0">
                  <a:solidFill>
                    <a:schemeClr val="bg1"/>
                  </a:solidFill>
                </a:rPr>
                <a:t> </a:t>
              </a:r>
              <a:r>
                <a:rPr lang="vi-VN" b="1" dirty="0" err="1">
                  <a:solidFill>
                    <a:schemeClr val="bg1"/>
                  </a:solidFill>
                </a:rPr>
                <a:t>tấm</a:t>
              </a:r>
              <a:r>
                <a:rPr lang="vi-VN" b="1" dirty="0">
                  <a:solidFill>
                    <a:schemeClr val="bg1"/>
                  </a:solidFill>
                </a:rPr>
                <a:t> gương </a:t>
              </a:r>
              <a:r>
                <a:rPr lang="vi-VN" b="1" dirty="0" err="1">
                  <a:solidFill>
                    <a:schemeClr val="bg1"/>
                  </a:solidFill>
                </a:rPr>
                <a:t>vận</a:t>
              </a:r>
              <a:r>
                <a:rPr lang="vi-VN" b="1" dirty="0">
                  <a:solidFill>
                    <a:schemeClr val="bg1"/>
                  </a:solidFill>
                </a:rPr>
                <a:t> </a:t>
              </a:r>
              <a:r>
                <a:rPr lang="vi-VN" b="1" dirty="0" err="1">
                  <a:solidFill>
                    <a:schemeClr val="bg1"/>
                  </a:solidFill>
                </a:rPr>
                <a:t>động</a:t>
              </a:r>
              <a:r>
                <a:rPr lang="vi-VN" b="1" dirty="0">
                  <a:solidFill>
                    <a:schemeClr val="bg1"/>
                  </a:solidFill>
                </a:rPr>
                <a:t> </a:t>
              </a:r>
              <a:r>
                <a:rPr lang="vi-VN" b="1" dirty="0" err="1">
                  <a:solidFill>
                    <a:schemeClr val="bg1"/>
                  </a:solidFill>
                </a:rPr>
                <a:t>người</a:t>
              </a:r>
              <a:r>
                <a:rPr lang="vi-VN" b="1" dirty="0">
                  <a:solidFill>
                    <a:schemeClr val="bg1"/>
                  </a:solidFill>
                </a:rPr>
                <a:t> thân, </a:t>
              </a:r>
              <a:r>
                <a:rPr lang="vi-VN" b="1" dirty="0" err="1">
                  <a:solidFill>
                    <a:schemeClr val="bg1"/>
                  </a:solidFill>
                </a:rPr>
                <a:t>người</a:t>
              </a:r>
              <a:r>
                <a:rPr lang="vi-VN" b="1" dirty="0">
                  <a:solidFill>
                    <a:schemeClr val="bg1"/>
                  </a:solidFill>
                </a:rPr>
                <a:t> xung quanh không </a:t>
              </a:r>
              <a:r>
                <a:rPr lang="vi-VN" b="1" dirty="0" err="1">
                  <a:solidFill>
                    <a:schemeClr val="bg1"/>
                  </a:solidFill>
                </a:rPr>
                <a:t>hút</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a:t>
              </a:r>
              <a:r>
                <a:rPr lang="vi-VN" b="1" dirty="0" err="1">
                  <a:solidFill>
                    <a:schemeClr val="bg1"/>
                  </a:solidFill>
                </a:rPr>
                <a:t>và</a:t>
              </a:r>
              <a:r>
                <a:rPr lang="vi-VN" b="1" dirty="0">
                  <a:solidFill>
                    <a:schemeClr val="bg1"/>
                  </a:solidFill>
                </a:rPr>
                <a:t> </a:t>
              </a:r>
              <a:r>
                <a:rPr lang="vi-VN" b="1" dirty="0" err="1">
                  <a:solidFill>
                    <a:schemeClr val="bg1"/>
                  </a:solidFill>
                </a:rPr>
                <a:t>bỏ</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sớm</a:t>
              </a:r>
              <a:r>
                <a:rPr lang="vi-VN" b="1" dirty="0">
                  <a:solidFill>
                    <a:schemeClr val="bg1"/>
                  </a:solidFill>
                </a:rPr>
                <a:t>.</a:t>
              </a:r>
            </a:p>
          </p:txBody>
        </p:sp>
      </p:grpSp>
      <p:pic>
        <p:nvPicPr>
          <p:cNvPr id="19" name="Graphic 18">
            <a:extLst>
              <a:ext uri="{FF2B5EF4-FFF2-40B4-BE49-F238E27FC236}">
                <a16:creationId xmlns:a16="http://schemas.microsoft.com/office/drawing/2014/main" xmlns="" id="{CC87CEDE-8EDC-847C-6C63-AA120E2AEBB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221030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4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80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05388C2D-2E41-F253-D8E6-2A3CDFC73B0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4300" y="-609600"/>
            <a:ext cx="12697691" cy="7759700"/>
          </a:xfrm>
          <a:prstGeom prst="rect">
            <a:avLst/>
          </a:prstGeom>
        </p:spPr>
      </p:pic>
    </p:spTree>
    <p:extLst>
      <p:ext uri="{BB962C8B-B14F-4D97-AF65-F5344CB8AC3E}">
        <p14:creationId xmlns:p14="http://schemas.microsoft.com/office/powerpoint/2010/main" val="264895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Group 95">
            <a:extLst>
              <a:ext uri="{FF2B5EF4-FFF2-40B4-BE49-F238E27FC236}">
                <a16:creationId xmlns:a16="http://schemas.microsoft.com/office/drawing/2014/main" xmlns="" id="{891F776A-1962-F938-8C0E-23B2E92436D9}"/>
              </a:ext>
            </a:extLst>
          </p:cNvPr>
          <p:cNvGrpSpPr/>
          <p:nvPr/>
        </p:nvGrpSpPr>
        <p:grpSpPr>
          <a:xfrm>
            <a:off x="636119" y="677849"/>
            <a:ext cx="8453302" cy="519584"/>
            <a:chOff x="636119" y="677849"/>
            <a:chExt cx="8453302" cy="519584"/>
          </a:xfrm>
        </p:grpSpPr>
        <p:sp>
          <p:nvSpPr>
            <p:cNvPr id="24" name="Freeform: Shape 23">
              <a:extLst>
                <a:ext uri="{FF2B5EF4-FFF2-40B4-BE49-F238E27FC236}">
                  <a16:creationId xmlns:a16="http://schemas.microsoft.com/office/drawing/2014/main" xmlns="" id="{A758AF10-82CE-982E-6D4E-C90BC020DFFF}"/>
                </a:ext>
              </a:extLst>
            </p:cNvPr>
            <p:cNvSpPr/>
            <p:nvPr/>
          </p:nvSpPr>
          <p:spPr>
            <a:xfrm>
              <a:off x="721787" y="1180458"/>
              <a:ext cx="101851" cy="16975"/>
            </a:xfrm>
            <a:custGeom>
              <a:avLst/>
              <a:gdLst>
                <a:gd name="connsiteX0" fmla="*/ 0 w 101851"/>
                <a:gd name="connsiteY0" fmla="*/ 0 h 16975"/>
                <a:gd name="connsiteX1" fmla="*/ 101851 w 101851"/>
                <a:gd name="connsiteY1" fmla="*/ 0 h 16975"/>
              </a:gdLst>
              <a:ahLst/>
              <a:cxnLst>
                <a:cxn ang="0">
                  <a:pos x="connsiteX0" y="connsiteY0"/>
                </a:cxn>
                <a:cxn ang="0">
                  <a:pos x="connsiteX1" y="connsiteY1"/>
                </a:cxn>
              </a:cxnLst>
              <a:rect l="l" t="t" r="r" b="b"/>
              <a:pathLst>
                <a:path w="101851" h="16975">
                  <a:moveTo>
                    <a:pt x="0" y="0"/>
                  </a:moveTo>
                  <a:lnTo>
                    <a:pt x="101851" y="0"/>
                  </a:lnTo>
                </a:path>
              </a:pathLst>
            </a:custGeom>
            <a:ln w="16973" cap="flat">
              <a:solidFill>
                <a:srgbClr val="1C75BC"/>
              </a:solid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xmlns="" id="{9F01E51B-C0BF-F460-76D7-66C7516B1E68}"/>
                </a:ext>
              </a:extLst>
            </p:cNvPr>
            <p:cNvSpPr/>
            <p:nvPr/>
          </p:nvSpPr>
          <p:spPr>
            <a:xfrm>
              <a:off x="840274" y="1180458"/>
              <a:ext cx="3669708" cy="16975"/>
            </a:xfrm>
            <a:custGeom>
              <a:avLst/>
              <a:gdLst>
                <a:gd name="connsiteX0" fmla="*/ 0 w 3669708"/>
                <a:gd name="connsiteY0" fmla="*/ 0 h 16975"/>
                <a:gd name="connsiteX1" fmla="*/ 3669709 w 3669708"/>
                <a:gd name="connsiteY1" fmla="*/ 0 h 16975"/>
              </a:gdLst>
              <a:ahLst/>
              <a:cxnLst>
                <a:cxn ang="0">
                  <a:pos x="connsiteX0" y="connsiteY0"/>
                </a:cxn>
                <a:cxn ang="0">
                  <a:pos x="connsiteX1" y="connsiteY1"/>
                </a:cxn>
              </a:cxnLst>
              <a:rect l="l" t="t" r="r" b="b"/>
              <a:pathLst>
                <a:path w="3669708" h="16975">
                  <a:moveTo>
                    <a:pt x="0" y="0"/>
                  </a:moveTo>
                  <a:lnTo>
                    <a:pt x="3669709" y="0"/>
                  </a:lnTo>
                </a:path>
              </a:pathLst>
            </a:custGeom>
            <a:ln w="16973" cap="flat">
              <a:solidFill>
                <a:srgbClr val="1C75BC"/>
              </a:solidFill>
              <a:custDash>
                <a:ds d="882000" sp="73500"/>
              </a:custDash>
              <a:miter/>
            </a:ln>
          </p:spPr>
          <p:txBody>
            <a:bodyPr rtlCol="0" anchor="ctr"/>
            <a:lstStyle/>
            <a:p>
              <a:endParaRPr lang="en-GB"/>
            </a:p>
          </p:txBody>
        </p:sp>
        <p:sp>
          <p:nvSpPr>
            <p:cNvPr id="26" name="Freeform: Shape 25">
              <a:extLst>
                <a:ext uri="{FF2B5EF4-FFF2-40B4-BE49-F238E27FC236}">
                  <a16:creationId xmlns:a16="http://schemas.microsoft.com/office/drawing/2014/main" xmlns="" id="{8229767D-827A-F376-0DDE-1A1483E23501}"/>
                </a:ext>
              </a:extLst>
            </p:cNvPr>
            <p:cNvSpPr/>
            <p:nvPr/>
          </p:nvSpPr>
          <p:spPr>
            <a:xfrm>
              <a:off x="4518301" y="1180458"/>
              <a:ext cx="101851" cy="16975"/>
            </a:xfrm>
            <a:custGeom>
              <a:avLst/>
              <a:gdLst>
                <a:gd name="connsiteX0" fmla="*/ 0 w 101851"/>
                <a:gd name="connsiteY0" fmla="*/ 0 h 16975"/>
                <a:gd name="connsiteX1" fmla="*/ 101852 w 101851"/>
                <a:gd name="connsiteY1" fmla="*/ 0 h 16975"/>
              </a:gdLst>
              <a:ahLst/>
              <a:cxnLst>
                <a:cxn ang="0">
                  <a:pos x="connsiteX0" y="connsiteY0"/>
                </a:cxn>
                <a:cxn ang="0">
                  <a:pos x="connsiteX1" y="connsiteY1"/>
                </a:cxn>
              </a:cxnLst>
              <a:rect l="l" t="t" r="r" b="b"/>
              <a:pathLst>
                <a:path w="101851" h="16975">
                  <a:moveTo>
                    <a:pt x="0" y="0"/>
                  </a:moveTo>
                  <a:lnTo>
                    <a:pt x="101852" y="0"/>
                  </a:lnTo>
                </a:path>
              </a:pathLst>
            </a:custGeom>
            <a:ln w="16973" cap="flat">
              <a:solidFill>
                <a:srgbClr val="1C75BC"/>
              </a:solidFill>
              <a:prstDash val="solid"/>
              <a:miter/>
            </a:ln>
          </p:spPr>
          <p:txBody>
            <a:bodyPr rtlCol="0" anchor="ctr"/>
            <a:lstStyle/>
            <a:p>
              <a:endParaRPr lang="en-GB"/>
            </a:p>
          </p:txBody>
        </p:sp>
        <p:sp>
          <p:nvSpPr>
            <p:cNvPr id="27" name="TextBox 26">
              <a:extLst>
                <a:ext uri="{FF2B5EF4-FFF2-40B4-BE49-F238E27FC236}">
                  <a16:creationId xmlns:a16="http://schemas.microsoft.com/office/drawing/2014/main" xmlns="" id="{A3536D60-2D31-4252-F8CF-632B3C44FE09}"/>
                </a:ext>
              </a:extLst>
            </p:cNvPr>
            <p:cNvSpPr txBox="1"/>
            <p:nvPr/>
          </p:nvSpPr>
          <p:spPr>
            <a:xfrm>
              <a:off x="636119" y="692363"/>
              <a:ext cx="1897379" cy="498845"/>
            </a:xfrm>
            <a:prstGeom prst="rect">
              <a:avLst/>
            </a:prstGeom>
            <a:noFill/>
          </p:spPr>
          <p:txBody>
            <a:bodyPr wrap="none" rtlCol="0">
              <a:spAutoFit/>
            </a:bodyPr>
            <a:lstStyle/>
            <a:p>
              <a:pPr algn="l"/>
              <a:r>
                <a:rPr lang="en-GB" sz="2673" b="1" spc="0" baseline="0">
                  <a:ln/>
                  <a:solidFill>
                    <a:srgbClr val="1C75BC"/>
                  </a:solidFill>
                  <a:latin typeface="Montserrat"/>
                  <a:sym typeface="Montserrat"/>
                  <a:rtl val="0"/>
                </a:rPr>
                <a:t>1. THUỐC </a:t>
              </a:r>
            </a:p>
          </p:txBody>
        </p:sp>
        <p:sp>
          <p:nvSpPr>
            <p:cNvPr id="28" name="TextBox 27">
              <a:extLst>
                <a:ext uri="{FF2B5EF4-FFF2-40B4-BE49-F238E27FC236}">
                  <a16:creationId xmlns:a16="http://schemas.microsoft.com/office/drawing/2014/main" xmlns="" id="{34760342-B7B5-2F2F-3915-DF881F400576}"/>
                </a:ext>
              </a:extLst>
            </p:cNvPr>
            <p:cNvSpPr txBox="1"/>
            <p:nvPr/>
          </p:nvSpPr>
          <p:spPr>
            <a:xfrm>
              <a:off x="2337378" y="692363"/>
              <a:ext cx="386582" cy="498845"/>
            </a:xfrm>
            <a:prstGeom prst="rect">
              <a:avLst/>
            </a:prstGeom>
            <a:noFill/>
          </p:spPr>
          <p:txBody>
            <a:bodyPr wrap="none" rtlCol="0">
              <a:spAutoFit/>
            </a:bodyPr>
            <a:lstStyle/>
            <a:p>
              <a:pPr algn="l"/>
              <a:r>
                <a:rPr lang="en-GB" sz="2673" b="1" spc="27" baseline="0">
                  <a:ln/>
                  <a:solidFill>
                    <a:srgbClr val="1C75BC"/>
                  </a:solidFill>
                  <a:latin typeface="Montserrat"/>
                  <a:sym typeface="Montserrat"/>
                  <a:rtl val="0"/>
                </a:rPr>
                <a:t>L</a:t>
              </a:r>
            </a:p>
          </p:txBody>
        </p:sp>
        <p:sp>
          <p:nvSpPr>
            <p:cNvPr id="29" name="TextBox 28">
              <a:extLst>
                <a:ext uri="{FF2B5EF4-FFF2-40B4-BE49-F238E27FC236}">
                  <a16:creationId xmlns:a16="http://schemas.microsoft.com/office/drawing/2014/main" xmlns="" id="{1B4787AB-C12F-74CF-702E-B6D62EFD33AB}"/>
                </a:ext>
              </a:extLst>
            </p:cNvPr>
            <p:cNvSpPr txBox="1"/>
            <p:nvPr/>
          </p:nvSpPr>
          <p:spPr>
            <a:xfrm>
              <a:off x="2544476" y="692363"/>
              <a:ext cx="539360" cy="498845"/>
            </a:xfrm>
            <a:prstGeom prst="rect">
              <a:avLst/>
            </a:prstGeom>
            <a:noFill/>
          </p:spPr>
          <p:txBody>
            <a:bodyPr wrap="none" rtlCol="0">
              <a:spAutoFit/>
            </a:bodyPr>
            <a:lstStyle/>
            <a:p>
              <a:pPr algn="l"/>
              <a:r>
                <a:rPr lang="en-GB" sz="2673" b="1" spc="0" baseline="0">
                  <a:ln/>
                  <a:solidFill>
                    <a:srgbClr val="1C75BC"/>
                  </a:solidFill>
                  <a:latin typeface="Montserrat"/>
                  <a:sym typeface="Montserrat"/>
                  <a:rtl val="0"/>
                </a:rPr>
                <a:t>Á </a:t>
              </a:r>
            </a:p>
          </p:txBody>
        </p:sp>
        <p:sp>
          <p:nvSpPr>
            <p:cNvPr id="30" name="TextBox 29">
              <a:extLst>
                <a:ext uri="{FF2B5EF4-FFF2-40B4-BE49-F238E27FC236}">
                  <a16:creationId xmlns:a16="http://schemas.microsoft.com/office/drawing/2014/main" xmlns="" id="{EE52D808-8FEC-ECFB-891D-B505FA21FEDB}"/>
                </a:ext>
              </a:extLst>
            </p:cNvPr>
            <p:cNvSpPr txBox="1"/>
            <p:nvPr/>
          </p:nvSpPr>
          <p:spPr>
            <a:xfrm>
              <a:off x="2900616" y="692363"/>
              <a:ext cx="437508" cy="498845"/>
            </a:xfrm>
            <a:prstGeom prst="rect">
              <a:avLst/>
            </a:prstGeom>
            <a:noFill/>
          </p:spPr>
          <p:txBody>
            <a:bodyPr wrap="none" rtlCol="0">
              <a:spAutoFit/>
            </a:bodyPr>
            <a:lstStyle/>
            <a:p>
              <a:pPr algn="l"/>
              <a:r>
                <a:rPr lang="en-GB" sz="2673" b="1" spc="-107" baseline="0">
                  <a:ln/>
                  <a:solidFill>
                    <a:srgbClr val="1C75BC"/>
                  </a:solidFill>
                  <a:latin typeface="Montserrat"/>
                  <a:sym typeface="Montserrat"/>
                  <a:rtl val="0"/>
                </a:rPr>
                <a:t>V</a:t>
              </a:r>
            </a:p>
          </p:txBody>
        </p:sp>
        <p:sp>
          <p:nvSpPr>
            <p:cNvPr id="31" name="TextBox 30">
              <a:extLst>
                <a:ext uri="{FF2B5EF4-FFF2-40B4-BE49-F238E27FC236}">
                  <a16:creationId xmlns:a16="http://schemas.microsoft.com/office/drawing/2014/main" xmlns="" id="{D4468E01-C8D8-A668-5B0C-29D2806A8820}"/>
                </a:ext>
              </a:extLst>
            </p:cNvPr>
            <p:cNvSpPr txBox="1"/>
            <p:nvPr/>
          </p:nvSpPr>
          <p:spPr>
            <a:xfrm>
              <a:off x="3140986" y="692363"/>
              <a:ext cx="539360" cy="498845"/>
            </a:xfrm>
            <a:prstGeom prst="rect">
              <a:avLst/>
            </a:prstGeom>
            <a:noFill/>
          </p:spPr>
          <p:txBody>
            <a:bodyPr wrap="none" rtlCol="0">
              <a:spAutoFit/>
            </a:bodyPr>
            <a:lstStyle/>
            <a:p>
              <a:pPr algn="l"/>
              <a:r>
                <a:rPr lang="en-GB" sz="2673" b="1" spc="0" baseline="0">
                  <a:ln/>
                  <a:solidFill>
                    <a:srgbClr val="1C75BC"/>
                  </a:solidFill>
                  <a:latin typeface="Montserrat"/>
                  <a:sym typeface="Montserrat"/>
                  <a:rtl val="0"/>
                </a:rPr>
                <a:t>À </a:t>
              </a:r>
            </a:p>
          </p:txBody>
        </p:sp>
        <p:sp>
          <p:nvSpPr>
            <p:cNvPr id="32" name="TextBox 31">
              <a:extLst>
                <a:ext uri="{FF2B5EF4-FFF2-40B4-BE49-F238E27FC236}">
                  <a16:creationId xmlns:a16="http://schemas.microsoft.com/office/drawing/2014/main" xmlns="" id="{067425EE-3C6A-F796-370F-97642611A1A6}"/>
                </a:ext>
              </a:extLst>
            </p:cNvPr>
            <p:cNvSpPr txBox="1"/>
            <p:nvPr/>
          </p:nvSpPr>
          <p:spPr>
            <a:xfrm>
              <a:off x="3497127" y="692363"/>
              <a:ext cx="437508" cy="498845"/>
            </a:xfrm>
            <a:prstGeom prst="rect">
              <a:avLst/>
            </a:prstGeom>
            <a:noFill/>
          </p:spPr>
          <p:txBody>
            <a:bodyPr wrap="none" rtlCol="0">
              <a:spAutoFit/>
            </a:bodyPr>
            <a:lstStyle/>
            <a:p>
              <a:pPr algn="l"/>
              <a:r>
                <a:rPr lang="en-GB" sz="2673" b="1" spc="-27" baseline="0" dirty="0">
                  <a:ln/>
                  <a:solidFill>
                    <a:srgbClr val="1C75BC"/>
                  </a:solidFill>
                  <a:latin typeface="Montserrat"/>
                  <a:sym typeface="Montserrat"/>
                  <a:rtl val="0"/>
                </a:rPr>
                <a:t>C</a:t>
              </a:r>
            </a:p>
          </p:txBody>
        </p:sp>
        <p:sp>
          <p:nvSpPr>
            <p:cNvPr id="33" name="TextBox 32">
              <a:extLst>
                <a:ext uri="{FF2B5EF4-FFF2-40B4-BE49-F238E27FC236}">
                  <a16:creationId xmlns:a16="http://schemas.microsoft.com/office/drawing/2014/main" xmlns="" id="{B523B95D-55C3-CF6E-FA04-88CB3219B454}"/>
                </a:ext>
              </a:extLst>
            </p:cNvPr>
            <p:cNvSpPr txBox="1"/>
            <p:nvPr/>
          </p:nvSpPr>
          <p:spPr>
            <a:xfrm>
              <a:off x="3741231" y="692363"/>
              <a:ext cx="437508" cy="498845"/>
            </a:xfrm>
            <a:prstGeom prst="rect">
              <a:avLst/>
            </a:prstGeom>
            <a:noFill/>
          </p:spPr>
          <p:txBody>
            <a:bodyPr wrap="none" rtlCol="0">
              <a:spAutoFit/>
            </a:bodyPr>
            <a:lstStyle/>
            <a:p>
              <a:pPr algn="l"/>
              <a:r>
                <a:rPr lang="en-GB" sz="2673" b="1" spc="-27" baseline="0">
                  <a:ln/>
                  <a:solidFill>
                    <a:srgbClr val="1C75BC"/>
                  </a:solidFill>
                  <a:latin typeface="Montserrat"/>
                  <a:sym typeface="Montserrat"/>
                  <a:rtl val="0"/>
                </a:rPr>
                <a:t>Á</a:t>
              </a:r>
            </a:p>
          </p:txBody>
        </p:sp>
        <p:sp>
          <p:nvSpPr>
            <p:cNvPr id="34" name="TextBox 33">
              <a:extLst>
                <a:ext uri="{FF2B5EF4-FFF2-40B4-BE49-F238E27FC236}">
                  <a16:creationId xmlns:a16="http://schemas.microsoft.com/office/drawing/2014/main" xmlns="" id="{99872CC1-795E-7244-4818-9872A782BB15}"/>
                </a:ext>
              </a:extLst>
            </p:cNvPr>
            <p:cNvSpPr txBox="1"/>
            <p:nvPr/>
          </p:nvSpPr>
          <p:spPr>
            <a:xfrm>
              <a:off x="3997896" y="692363"/>
              <a:ext cx="1388122" cy="498845"/>
            </a:xfrm>
            <a:prstGeom prst="rect">
              <a:avLst/>
            </a:prstGeom>
            <a:noFill/>
          </p:spPr>
          <p:txBody>
            <a:bodyPr wrap="none" rtlCol="0">
              <a:spAutoFit/>
            </a:bodyPr>
            <a:lstStyle/>
            <a:p>
              <a:pPr algn="l"/>
              <a:r>
                <a:rPr lang="en-GB" sz="2673" b="1" spc="0" baseline="0">
                  <a:ln/>
                  <a:solidFill>
                    <a:srgbClr val="1C75BC"/>
                  </a:solidFill>
                  <a:latin typeface="Montserrat"/>
                  <a:sym typeface="Montserrat"/>
                  <a:rtl val="0"/>
                </a:rPr>
                <a:t>C SẢN </a:t>
              </a:r>
            </a:p>
          </p:txBody>
        </p:sp>
        <p:sp>
          <p:nvSpPr>
            <p:cNvPr id="35" name="TextBox 34">
              <a:extLst>
                <a:ext uri="{FF2B5EF4-FFF2-40B4-BE49-F238E27FC236}">
                  <a16:creationId xmlns:a16="http://schemas.microsoft.com/office/drawing/2014/main" xmlns="" id="{67B67039-C8C7-EC75-63D4-9CA3F9506D92}"/>
                </a:ext>
              </a:extLst>
            </p:cNvPr>
            <p:cNvSpPr txBox="1"/>
            <p:nvPr/>
          </p:nvSpPr>
          <p:spPr>
            <a:xfrm>
              <a:off x="5189899" y="692363"/>
              <a:ext cx="437508" cy="498845"/>
            </a:xfrm>
            <a:prstGeom prst="rect">
              <a:avLst/>
            </a:prstGeom>
            <a:noFill/>
          </p:spPr>
          <p:txBody>
            <a:bodyPr wrap="none" rtlCol="0">
              <a:spAutoFit/>
            </a:bodyPr>
            <a:lstStyle/>
            <a:p>
              <a:pPr algn="l"/>
              <a:r>
                <a:rPr lang="en-GB" sz="2673" b="1" spc="-27" baseline="0">
                  <a:ln/>
                  <a:solidFill>
                    <a:srgbClr val="1C75BC"/>
                  </a:solidFill>
                  <a:latin typeface="Montserrat"/>
                  <a:sym typeface="Montserrat"/>
                  <a:rtl val="0"/>
                </a:rPr>
                <a:t>P</a:t>
              </a:r>
            </a:p>
          </p:txBody>
        </p:sp>
        <p:sp>
          <p:nvSpPr>
            <p:cNvPr id="36" name="TextBox 35">
              <a:extLst>
                <a:ext uri="{FF2B5EF4-FFF2-40B4-BE49-F238E27FC236}">
                  <a16:creationId xmlns:a16="http://schemas.microsoft.com/office/drawing/2014/main" xmlns="" id="{59B0C321-5C68-1BE5-94B1-1463E76EDA33}"/>
                </a:ext>
              </a:extLst>
            </p:cNvPr>
            <p:cNvSpPr txBox="1"/>
            <p:nvPr/>
          </p:nvSpPr>
          <p:spPr>
            <a:xfrm>
              <a:off x="5435021" y="692363"/>
              <a:ext cx="2525464" cy="498845"/>
            </a:xfrm>
            <a:prstGeom prst="rect">
              <a:avLst/>
            </a:prstGeom>
            <a:noFill/>
          </p:spPr>
          <p:txBody>
            <a:bodyPr wrap="none" rtlCol="0">
              <a:spAutoFit/>
            </a:bodyPr>
            <a:lstStyle/>
            <a:p>
              <a:pPr algn="l"/>
              <a:r>
                <a:rPr lang="en-GB" sz="2673" b="1" spc="0" baseline="0" dirty="0">
                  <a:ln/>
                  <a:solidFill>
                    <a:srgbClr val="1C75BC"/>
                  </a:solidFill>
                  <a:latin typeface="Montserrat"/>
                  <a:sym typeface="Montserrat"/>
                  <a:rtl val="0"/>
                </a:rPr>
                <a:t>HẨM THUỐC </a:t>
              </a:r>
            </a:p>
          </p:txBody>
        </p:sp>
        <p:sp>
          <p:nvSpPr>
            <p:cNvPr id="37" name="TextBox 36">
              <a:extLst>
                <a:ext uri="{FF2B5EF4-FFF2-40B4-BE49-F238E27FC236}">
                  <a16:creationId xmlns:a16="http://schemas.microsoft.com/office/drawing/2014/main" xmlns="" id="{8372215E-140B-61F9-DAE5-6C4A161890F6}"/>
                </a:ext>
              </a:extLst>
            </p:cNvPr>
            <p:cNvSpPr txBox="1"/>
            <p:nvPr/>
          </p:nvSpPr>
          <p:spPr>
            <a:xfrm>
              <a:off x="7593198" y="681613"/>
              <a:ext cx="386582" cy="498845"/>
            </a:xfrm>
            <a:prstGeom prst="rect">
              <a:avLst/>
            </a:prstGeom>
            <a:noFill/>
          </p:spPr>
          <p:txBody>
            <a:bodyPr wrap="none" rtlCol="0">
              <a:spAutoFit/>
            </a:bodyPr>
            <a:lstStyle/>
            <a:p>
              <a:pPr algn="l"/>
              <a:r>
                <a:rPr lang="en-GB" sz="2673" b="1" spc="27" baseline="0" dirty="0">
                  <a:ln/>
                  <a:solidFill>
                    <a:srgbClr val="1C75BC"/>
                  </a:solidFill>
                  <a:latin typeface="Montserrat"/>
                  <a:sym typeface="Montserrat"/>
                  <a:rtl val="0"/>
                </a:rPr>
                <a:t>L</a:t>
              </a:r>
            </a:p>
          </p:txBody>
        </p:sp>
        <p:sp>
          <p:nvSpPr>
            <p:cNvPr id="38" name="TextBox 37">
              <a:extLst>
                <a:ext uri="{FF2B5EF4-FFF2-40B4-BE49-F238E27FC236}">
                  <a16:creationId xmlns:a16="http://schemas.microsoft.com/office/drawing/2014/main" xmlns="" id="{B37E2F5A-B235-B54E-1C04-3CD4C8CC6C9A}"/>
                </a:ext>
              </a:extLst>
            </p:cNvPr>
            <p:cNvSpPr txBox="1"/>
            <p:nvPr/>
          </p:nvSpPr>
          <p:spPr>
            <a:xfrm>
              <a:off x="7820126" y="677849"/>
              <a:ext cx="1269295" cy="498845"/>
            </a:xfrm>
            <a:prstGeom prst="rect">
              <a:avLst/>
            </a:prstGeom>
            <a:noFill/>
          </p:spPr>
          <p:txBody>
            <a:bodyPr wrap="none" rtlCol="0">
              <a:spAutoFit/>
            </a:bodyPr>
            <a:lstStyle/>
            <a:p>
              <a:pPr algn="l"/>
              <a:r>
                <a:rPr lang="en-GB" sz="2673" b="1" spc="0" baseline="0" dirty="0">
                  <a:ln/>
                  <a:solidFill>
                    <a:srgbClr val="1C75BC"/>
                  </a:solidFill>
                  <a:latin typeface="Montserrat"/>
                  <a:sym typeface="Montserrat"/>
                  <a:rtl val="0"/>
                </a:rPr>
                <a:t>Á MỚI</a:t>
              </a:r>
            </a:p>
          </p:txBody>
        </p:sp>
      </p:grpSp>
      <p:pic>
        <p:nvPicPr>
          <p:cNvPr id="58" name="Graphic 57">
            <a:extLst>
              <a:ext uri="{FF2B5EF4-FFF2-40B4-BE49-F238E27FC236}">
                <a16:creationId xmlns:a16="http://schemas.microsoft.com/office/drawing/2014/main" xmlns="" id="{8074AA68-DC87-1CBF-19BD-38D622C7054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 y="5976465"/>
            <a:ext cx="12203459" cy="727807"/>
          </a:xfrm>
          <a:prstGeom prst="rect">
            <a:avLst/>
          </a:prstGeom>
        </p:spPr>
      </p:pic>
      <p:grpSp>
        <p:nvGrpSpPr>
          <p:cNvPr id="64" name="Group 63">
            <a:extLst>
              <a:ext uri="{FF2B5EF4-FFF2-40B4-BE49-F238E27FC236}">
                <a16:creationId xmlns:a16="http://schemas.microsoft.com/office/drawing/2014/main" xmlns="" id="{C3AD07C7-6945-FA27-E9E7-ECD9D1BC010B}"/>
              </a:ext>
            </a:extLst>
          </p:cNvPr>
          <p:cNvGrpSpPr/>
          <p:nvPr/>
        </p:nvGrpSpPr>
        <p:grpSpPr>
          <a:xfrm>
            <a:off x="721787" y="1512575"/>
            <a:ext cx="8258937" cy="1055748"/>
            <a:chOff x="725406" y="3718746"/>
            <a:chExt cx="8633149" cy="1055748"/>
          </a:xfrm>
        </p:grpSpPr>
        <p:sp>
          <p:nvSpPr>
            <p:cNvPr id="119" name="TextBox 118">
              <a:extLst>
                <a:ext uri="{FF2B5EF4-FFF2-40B4-BE49-F238E27FC236}">
                  <a16:creationId xmlns:a16="http://schemas.microsoft.com/office/drawing/2014/main" xmlns="" id="{BCE9E6FB-D026-D2F9-24C1-22C2826E0AB0}"/>
                </a:ext>
              </a:extLst>
            </p:cNvPr>
            <p:cNvSpPr txBox="1"/>
            <p:nvPr/>
          </p:nvSpPr>
          <p:spPr>
            <a:xfrm>
              <a:off x="937737" y="4223500"/>
              <a:ext cx="8420818" cy="550994"/>
            </a:xfrm>
            <a:prstGeom prst="rect">
              <a:avLst/>
            </a:prstGeom>
            <a:noFill/>
          </p:spPr>
          <p:txBody>
            <a:bodyPr wrap="none" rtlCol="0">
              <a:spAutoFit/>
            </a:bodyPr>
            <a:lstStyle/>
            <a:p>
              <a:pPr algn="l"/>
              <a:r>
                <a:rPr lang="en-GB" sz="2680" b="1" spc="0" baseline="0" dirty="0" err="1">
                  <a:ln/>
                  <a:solidFill>
                    <a:srgbClr val="1C75BC"/>
                  </a:solidFill>
                  <a:latin typeface="Oxy Helveltica"/>
                  <a:sym typeface="Oxy Helveltica"/>
                  <a:rtl val="0"/>
                </a:rPr>
                <a:t>Thuốc</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lá</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điện</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tử</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thuốc</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lá</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nung</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nóng</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thuốc</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lá</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mới</a:t>
              </a:r>
              <a:r>
                <a:rPr lang="en-GB" sz="2680" b="1" spc="0" baseline="0" dirty="0">
                  <a:ln/>
                  <a:solidFill>
                    <a:srgbClr val="1C75BC"/>
                  </a:solidFill>
                  <a:latin typeface="Oxy Helveltica"/>
                  <a:sym typeface="Oxy Helveltica"/>
                  <a:rtl val="0"/>
                </a:rPr>
                <a:t>)</a:t>
              </a:r>
            </a:p>
          </p:txBody>
        </p:sp>
        <p:sp>
          <p:nvSpPr>
            <p:cNvPr id="127" name="TextBox 126">
              <a:extLst>
                <a:ext uri="{FF2B5EF4-FFF2-40B4-BE49-F238E27FC236}">
                  <a16:creationId xmlns:a16="http://schemas.microsoft.com/office/drawing/2014/main" xmlns="" id="{61853E23-7DC6-D4D4-50FB-61A6950AAE27}"/>
                </a:ext>
              </a:extLst>
            </p:cNvPr>
            <p:cNvSpPr txBox="1"/>
            <p:nvPr/>
          </p:nvSpPr>
          <p:spPr>
            <a:xfrm>
              <a:off x="931896" y="3718746"/>
              <a:ext cx="6338595" cy="504754"/>
            </a:xfrm>
            <a:prstGeom prst="rect">
              <a:avLst/>
            </a:prstGeom>
            <a:noFill/>
          </p:spPr>
          <p:txBody>
            <a:bodyPr wrap="none" rtlCol="0">
              <a:spAutoFit/>
            </a:bodyPr>
            <a:lstStyle/>
            <a:p>
              <a:pPr algn="l"/>
              <a:r>
                <a:rPr lang="en-GB" sz="2680" b="1" spc="0" baseline="0" dirty="0" err="1">
                  <a:ln/>
                  <a:solidFill>
                    <a:srgbClr val="1C75BC"/>
                  </a:solidFill>
                  <a:latin typeface="Oxy Helveltica"/>
                  <a:sym typeface="Oxy Helveltica"/>
                  <a:rtl val="0"/>
                </a:rPr>
                <a:t>Thuốc</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lá</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không</a:t>
              </a:r>
              <a:r>
                <a:rPr lang="en-GB" sz="2680" b="1" spc="0" baseline="0" dirty="0">
                  <a:ln/>
                  <a:solidFill>
                    <a:srgbClr val="1C75BC"/>
                  </a:solidFill>
                  <a:latin typeface="Oxy Helveltica"/>
                  <a:sym typeface="Oxy Helveltica"/>
                  <a:rtl val="0"/>
                </a:rPr>
                <a:t> </a:t>
              </a:r>
              <a:r>
                <a:rPr lang="en-GB" sz="2680" b="1" spc="0" baseline="0" dirty="0" err="1" smtClean="0">
                  <a:ln/>
                  <a:solidFill>
                    <a:srgbClr val="1C75BC"/>
                  </a:solidFill>
                  <a:latin typeface="Oxy Helveltica"/>
                  <a:sym typeface="Oxy Helveltica"/>
                  <a:rtl val="0"/>
                </a:rPr>
                <a:t>khói</a:t>
              </a:r>
              <a:r>
                <a:rPr lang="en-GB" sz="2680" b="1" spc="0" baseline="0" dirty="0" smtClean="0">
                  <a:ln/>
                  <a:solidFill>
                    <a:srgbClr val="1C75BC"/>
                  </a:solidFill>
                  <a:latin typeface="Oxy Helveltica"/>
                  <a:sym typeface="Oxy Helveltica"/>
                  <a:rtl val="0"/>
                </a:rPr>
                <a:t> (</a:t>
              </a:r>
              <a:r>
                <a:rPr lang="en-GB" sz="2680" b="1" spc="0" dirty="0" err="1" smtClean="0">
                  <a:ln/>
                  <a:solidFill>
                    <a:srgbClr val="1C75BC"/>
                  </a:solidFill>
                  <a:latin typeface="Oxy Helveltica"/>
                  <a:sym typeface="Oxy Helveltica"/>
                  <a:rtl val="0"/>
                </a:rPr>
                <a:t>nhai</a:t>
              </a:r>
              <a:r>
                <a:rPr lang="en-GB" sz="2680" b="1" spc="0" dirty="0" smtClean="0">
                  <a:ln/>
                  <a:solidFill>
                    <a:srgbClr val="1C75BC"/>
                  </a:solidFill>
                  <a:latin typeface="Oxy Helveltica"/>
                  <a:sym typeface="Oxy Helveltica"/>
                  <a:rtl val="0"/>
                </a:rPr>
                <a:t>, </a:t>
              </a:r>
              <a:r>
                <a:rPr lang="en-GB" sz="2680" b="1" spc="0" dirty="0" err="1" smtClean="0">
                  <a:ln/>
                  <a:solidFill>
                    <a:srgbClr val="1C75BC"/>
                  </a:solidFill>
                  <a:latin typeface="Oxy Helveltica"/>
                  <a:sym typeface="Oxy Helveltica"/>
                  <a:rtl val="0"/>
                </a:rPr>
                <a:t>ngửi</a:t>
              </a:r>
              <a:r>
                <a:rPr lang="en-GB" sz="2680" b="1" spc="0" dirty="0" smtClean="0">
                  <a:ln/>
                  <a:solidFill>
                    <a:srgbClr val="1C75BC"/>
                  </a:solidFill>
                  <a:latin typeface="Oxy Helveltica"/>
                  <a:sym typeface="Oxy Helveltica"/>
                  <a:rtl val="0"/>
                </a:rPr>
                <a:t>, </a:t>
              </a:r>
              <a:r>
                <a:rPr lang="en-GB" sz="2680" b="1" spc="0" dirty="0" err="1" smtClean="0">
                  <a:ln/>
                  <a:solidFill>
                    <a:srgbClr val="1C75BC"/>
                  </a:solidFill>
                  <a:latin typeface="Oxy Helveltica"/>
                  <a:sym typeface="Oxy Helveltica"/>
                  <a:rtl val="0"/>
                </a:rPr>
                <a:t>hít</a:t>
              </a:r>
              <a:r>
                <a:rPr lang="en-GB" sz="2680" b="1" spc="0" dirty="0" smtClean="0">
                  <a:ln/>
                  <a:solidFill>
                    <a:srgbClr val="1C75BC"/>
                  </a:solidFill>
                  <a:latin typeface="Oxy Helveltica"/>
                  <a:sym typeface="Oxy Helveltica"/>
                  <a:rtl val="0"/>
                </a:rPr>
                <a:t>)</a:t>
              </a:r>
              <a:endParaRPr lang="en-GB" sz="2680" b="1" spc="0" baseline="0" dirty="0">
                <a:ln/>
                <a:solidFill>
                  <a:srgbClr val="1C75BC"/>
                </a:solidFill>
                <a:latin typeface="Oxy Helveltica"/>
                <a:sym typeface="Oxy Helveltica"/>
                <a:rtl val="0"/>
              </a:endParaRPr>
            </a:p>
          </p:txBody>
        </p:sp>
        <p:sp>
          <p:nvSpPr>
            <p:cNvPr id="129" name="Freeform: Shape 128">
              <a:extLst>
                <a:ext uri="{FF2B5EF4-FFF2-40B4-BE49-F238E27FC236}">
                  <a16:creationId xmlns:a16="http://schemas.microsoft.com/office/drawing/2014/main" xmlns="" id="{76780175-751F-DACF-5D96-CFC5C18B5949}"/>
                </a:ext>
              </a:extLst>
            </p:cNvPr>
            <p:cNvSpPr/>
            <p:nvPr/>
          </p:nvSpPr>
          <p:spPr>
            <a:xfrm>
              <a:off x="725406" y="3895292"/>
              <a:ext cx="187906" cy="187906"/>
            </a:xfrm>
            <a:custGeom>
              <a:avLst/>
              <a:gdLst>
                <a:gd name="connsiteX0" fmla="*/ 187907 w 187906"/>
                <a:gd name="connsiteY0" fmla="*/ 93953 h 187906"/>
                <a:gd name="connsiteX1" fmla="*/ 93953 w 187906"/>
                <a:gd name="connsiteY1" fmla="*/ 187907 h 187906"/>
                <a:gd name="connsiteX2" fmla="*/ 0 w 187906"/>
                <a:gd name="connsiteY2" fmla="*/ 93953 h 187906"/>
                <a:gd name="connsiteX3" fmla="*/ 93953 w 187906"/>
                <a:gd name="connsiteY3" fmla="*/ 0 h 187906"/>
                <a:gd name="connsiteX4" fmla="*/ 187907 w 187906"/>
                <a:gd name="connsiteY4" fmla="*/ 93953 h 18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06" h="187906">
                  <a:moveTo>
                    <a:pt x="187907" y="93953"/>
                  </a:moveTo>
                  <a:cubicBezTo>
                    <a:pt x="187907" y="145842"/>
                    <a:pt x="145842" y="187907"/>
                    <a:pt x="93953" y="187907"/>
                  </a:cubicBezTo>
                  <a:cubicBezTo>
                    <a:pt x="42064" y="187907"/>
                    <a:pt x="0" y="145842"/>
                    <a:pt x="0" y="93953"/>
                  </a:cubicBezTo>
                  <a:cubicBezTo>
                    <a:pt x="0" y="42064"/>
                    <a:pt x="42064" y="0"/>
                    <a:pt x="93953" y="0"/>
                  </a:cubicBezTo>
                  <a:cubicBezTo>
                    <a:pt x="145842" y="0"/>
                    <a:pt x="187907" y="42064"/>
                    <a:pt x="187907" y="93953"/>
                  </a:cubicBezTo>
                  <a:close/>
                </a:path>
              </a:pathLst>
            </a:custGeom>
            <a:noFill/>
            <a:ln w="17016" cap="flat">
              <a:solidFill>
                <a:srgbClr val="1C75BC"/>
              </a:solidFill>
              <a:prstDash val="solid"/>
              <a:miter/>
            </a:ln>
          </p:spPr>
          <p:txBody>
            <a:bodyPr rtlCol="0" anchor="ctr"/>
            <a:lstStyle/>
            <a:p>
              <a:endParaRPr lang="en-GB"/>
            </a:p>
          </p:txBody>
        </p:sp>
        <p:sp>
          <p:nvSpPr>
            <p:cNvPr id="130" name="Freeform: Shape 129">
              <a:extLst>
                <a:ext uri="{FF2B5EF4-FFF2-40B4-BE49-F238E27FC236}">
                  <a16:creationId xmlns:a16="http://schemas.microsoft.com/office/drawing/2014/main" xmlns="" id="{1AFC741F-C74B-EAA8-E4B3-F2B8D9DF0E17}"/>
                </a:ext>
              </a:extLst>
            </p:cNvPr>
            <p:cNvSpPr/>
            <p:nvPr/>
          </p:nvSpPr>
          <p:spPr>
            <a:xfrm>
              <a:off x="752809" y="3922695"/>
              <a:ext cx="133100" cy="133100"/>
            </a:xfrm>
            <a:custGeom>
              <a:avLst/>
              <a:gdLst>
                <a:gd name="connsiteX0" fmla="*/ 133101 w 133100"/>
                <a:gd name="connsiteY0" fmla="*/ 66550 h 133100"/>
                <a:gd name="connsiteX1" fmla="*/ 66550 w 133100"/>
                <a:gd name="connsiteY1" fmla="*/ 133101 h 133100"/>
                <a:gd name="connsiteX2" fmla="*/ 0 w 133100"/>
                <a:gd name="connsiteY2" fmla="*/ 66550 h 133100"/>
                <a:gd name="connsiteX3" fmla="*/ 66550 w 133100"/>
                <a:gd name="connsiteY3" fmla="*/ 0 h 133100"/>
                <a:gd name="connsiteX4" fmla="*/ 133101 w 133100"/>
                <a:gd name="connsiteY4" fmla="*/ 66550 h 13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133100">
                  <a:moveTo>
                    <a:pt x="133101" y="66550"/>
                  </a:moveTo>
                  <a:cubicBezTo>
                    <a:pt x="133101" y="103305"/>
                    <a:pt x="103305" y="133101"/>
                    <a:pt x="66550" y="133101"/>
                  </a:cubicBezTo>
                  <a:cubicBezTo>
                    <a:pt x="29796" y="133101"/>
                    <a:pt x="0" y="103305"/>
                    <a:pt x="0" y="66550"/>
                  </a:cubicBezTo>
                  <a:cubicBezTo>
                    <a:pt x="0" y="29796"/>
                    <a:pt x="29796" y="0"/>
                    <a:pt x="66550" y="0"/>
                  </a:cubicBezTo>
                  <a:cubicBezTo>
                    <a:pt x="103305" y="0"/>
                    <a:pt x="133101" y="29796"/>
                    <a:pt x="133101" y="66550"/>
                  </a:cubicBezTo>
                  <a:close/>
                </a:path>
              </a:pathLst>
            </a:custGeom>
            <a:solidFill>
              <a:srgbClr val="1C75BC"/>
            </a:solidFill>
            <a:ln w="17016" cap="flat">
              <a:noFill/>
              <a:prstDash val="solid"/>
              <a:miter/>
            </a:ln>
          </p:spPr>
          <p:txBody>
            <a:bodyPr rtlCol="0" anchor="ctr"/>
            <a:lstStyle/>
            <a:p>
              <a:endParaRPr lang="en-GB"/>
            </a:p>
          </p:txBody>
        </p:sp>
        <p:sp>
          <p:nvSpPr>
            <p:cNvPr id="131" name="Freeform: Shape 130">
              <a:extLst>
                <a:ext uri="{FF2B5EF4-FFF2-40B4-BE49-F238E27FC236}">
                  <a16:creationId xmlns:a16="http://schemas.microsoft.com/office/drawing/2014/main" xmlns="" id="{5F0C4433-5451-8A7D-37F1-1B9ADA5CF067}"/>
                </a:ext>
              </a:extLst>
            </p:cNvPr>
            <p:cNvSpPr/>
            <p:nvPr/>
          </p:nvSpPr>
          <p:spPr>
            <a:xfrm>
              <a:off x="725406" y="4396467"/>
              <a:ext cx="187906" cy="187906"/>
            </a:xfrm>
            <a:custGeom>
              <a:avLst/>
              <a:gdLst>
                <a:gd name="connsiteX0" fmla="*/ 187907 w 187906"/>
                <a:gd name="connsiteY0" fmla="*/ 93953 h 187906"/>
                <a:gd name="connsiteX1" fmla="*/ 93953 w 187906"/>
                <a:gd name="connsiteY1" fmla="*/ 187907 h 187906"/>
                <a:gd name="connsiteX2" fmla="*/ 0 w 187906"/>
                <a:gd name="connsiteY2" fmla="*/ 93953 h 187906"/>
                <a:gd name="connsiteX3" fmla="*/ 93953 w 187906"/>
                <a:gd name="connsiteY3" fmla="*/ 0 h 187906"/>
                <a:gd name="connsiteX4" fmla="*/ 187907 w 187906"/>
                <a:gd name="connsiteY4" fmla="*/ 93953 h 18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06" h="187906">
                  <a:moveTo>
                    <a:pt x="187907" y="93953"/>
                  </a:moveTo>
                  <a:cubicBezTo>
                    <a:pt x="187907" y="145842"/>
                    <a:pt x="145842" y="187907"/>
                    <a:pt x="93953" y="187907"/>
                  </a:cubicBezTo>
                  <a:cubicBezTo>
                    <a:pt x="42064" y="187907"/>
                    <a:pt x="0" y="145842"/>
                    <a:pt x="0" y="93953"/>
                  </a:cubicBezTo>
                  <a:cubicBezTo>
                    <a:pt x="0" y="42064"/>
                    <a:pt x="42064" y="0"/>
                    <a:pt x="93953" y="0"/>
                  </a:cubicBezTo>
                  <a:cubicBezTo>
                    <a:pt x="145842" y="0"/>
                    <a:pt x="187907" y="42064"/>
                    <a:pt x="187907" y="93953"/>
                  </a:cubicBezTo>
                  <a:close/>
                </a:path>
              </a:pathLst>
            </a:custGeom>
            <a:noFill/>
            <a:ln w="17016" cap="flat">
              <a:solidFill>
                <a:srgbClr val="1C75BC"/>
              </a:solid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xmlns="" id="{DF447BD7-4BA7-0833-26F1-911EB77791BA}"/>
                </a:ext>
              </a:extLst>
            </p:cNvPr>
            <p:cNvSpPr/>
            <p:nvPr/>
          </p:nvSpPr>
          <p:spPr>
            <a:xfrm>
              <a:off x="752809" y="4423870"/>
              <a:ext cx="133100" cy="133100"/>
            </a:xfrm>
            <a:custGeom>
              <a:avLst/>
              <a:gdLst>
                <a:gd name="connsiteX0" fmla="*/ 133101 w 133100"/>
                <a:gd name="connsiteY0" fmla="*/ 66550 h 133100"/>
                <a:gd name="connsiteX1" fmla="*/ 66550 w 133100"/>
                <a:gd name="connsiteY1" fmla="*/ 133101 h 133100"/>
                <a:gd name="connsiteX2" fmla="*/ 0 w 133100"/>
                <a:gd name="connsiteY2" fmla="*/ 66550 h 133100"/>
                <a:gd name="connsiteX3" fmla="*/ 66550 w 133100"/>
                <a:gd name="connsiteY3" fmla="*/ 0 h 133100"/>
                <a:gd name="connsiteX4" fmla="*/ 133101 w 133100"/>
                <a:gd name="connsiteY4" fmla="*/ 66550 h 13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133100">
                  <a:moveTo>
                    <a:pt x="133101" y="66550"/>
                  </a:moveTo>
                  <a:cubicBezTo>
                    <a:pt x="133101" y="103305"/>
                    <a:pt x="103305" y="133101"/>
                    <a:pt x="66550" y="133101"/>
                  </a:cubicBezTo>
                  <a:cubicBezTo>
                    <a:pt x="29796" y="133101"/>
                    <a:pt x="0" y="103305"/>
                    <a:pt x="0" y="66550"/>
                  </a:cubicBezTo>
                  <a:cubicBezTo>
                    <a:pt x="0" y="29796"/>
                    <a:pt x="29796" y="0"/>
                    <a:pt x="66550" y="0"/>
                  </a:cubicBezTo>
                  <a:cubicBezTo>
                    <a:pt x="103305" y="0"/>
                    <a:pt x="133101" y="29796"/>
                    <a:pt x="133101" y="66550"/>
                  </a:cubicBezTo>
                  <a:close/>
                </a:path>
              </a:pathLst>
            </a:custGeom>
            <a:solidFill>
              <a:srgbClr val="1C75BC"/>
            </a:solidFill>
            <a:ln w="17016" cap="flat">
              <a:noFill/>
              <a:prstDash val="solid"/>
              <a:miter/>
            </a:ln>
          </p:spPr>
          <p:txBody>
            <a:bodyPr rtlCol="0" anchor="ctr"/>
            <a:lstStyle/>
            <a:p>
              <a:endParaRPr lang="en-GB"/>
            </a:p>
          </p:txBody>
        </p:sp>
      </p:grpSp>
      <p:pic>
        <p:nvPicPr>
          <p:cNvPr id="39" name="Graphic 12">
            <a:extLst>
              <a:ext uri="{FF2B5EF4-FFF2-40B4-BE49-F238E27FC236}">
                <a16:creationId xmlns:a16="http://schemas.microsoft.com/office/drawing/2014/main" xmlns="" id="{88086FD9-D5F8-CDCF-B2F1-BFBC2FB95A4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419248" y="4194527"/>
            <a:ext cx="5353505" cy="1450626"/>
          </a:xfrm>
          <a:prstGeom prst="rect">
            <a:avLst/>
          </a:prstGeom>
        </p:spPr>
      </p:pic>
      <p:pic>
        <p:nvPicPr>
          <p:cNvPr id="40" name="Graphic 7">
            <a:extLst>
              <a:ext uri="{FF2B5EF4-FFF2-40B4-BE49-F238E27FC236}">
                <a16:creationId xmlns:a16="http://schemas.microsoft.com/office/drawing/2014/main" xmlns="" id="{CD779200-9DDA-BCCE-9094-3BE2946557F6}"/>
              </a:ext>
            </a:extLst>
          </p:cNvPr>
          <p:cNvPicPr>
            <a:picLocks noChangeAspect="1"/>
          </p:cNvPicPr>
          <p:nvPr/>
        </p:nvPicPr>
        <p:blipFill>
          <a:blip r:embed="rId7">
            <a:extLst>
              <a:ext uri="{96DAC541-7B7A-43D3-8B79-37D633B846F1}">
                <asvg:svgBlip xmlns:asvg="http://schemas.microsoft.com/office/drawing/2016/SVG/main" xmlns="" r:embed="rId12"/>
              </a:ext>
            </a:extLst>
          </a:blip>
          <a:stretch>
            <a:fillRect/>
          </a:stretch>
        </p:blipFill>
        <p:spPr>
          <a:xfrm>
            <a:off x="2502439" y="2235897"/>
            <a:ext cx="7187123" cy="2029836"/>
          </a:xfrm>
          <a:prstGeom prst="rect">
            <a:avLst/>
          </a:prstGeom>
        </p:spPr>
      </p:pic>
    </p:spTree>
    <p:extLst>
      <p:ext uri="{BB962C8B-B14F-4D97-AF65-F5344CB8AC3E}">
        <p14:creationId xmlns:p14="http://schemas.microsoft.com/office/powerpoint/2010/main" val="412261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1000"/>
                                        <p:tgtEl>
                                          <p:spTgt spid="96"/>
                                        </p:tgtEl>
                                      </p:cBhvr>
                                    </p:animEffect>
                                    <p:anim calcmode="lin" valueType="num">
                                      <p:cBhvr>
                                        <p:cTn id="8" dur="1000" fill="hold"/>
                                        <p:tgtEl>
                                          <p:spTgt spid="96"/>
                                        </p:tgtEl>
                                        <p:attrNameLst>
                                          <p:attrName>ppt_x</p:attrName>
                                        </p:attrNameLst>
                                      </p:cBhvr>
                                      <p:tavLst>
                                        <p:tav tm="0">
                                          <p:val>
                                            <p:strVal val="#ppt_x"/>
                                          </p:val>
                                        </p:tav>
                                        <p:tav tm="100000">
                                          <p:val>
                                            <p:strVal val="#ppt_x"/>
                                          </p:val>
                                        </p:tav>
                                      </p:tavLst>
                                    </p:anim>
                                    <p:anim calcmode="lin" valueType="num">
                                      <p:cBhvr>
                                        <p:cTn id="9" dur="1000" fill="hold"/>
                                        <p:tgtEl>
                                          <p:spTgt spid="9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30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60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xmlns="" id="{8390A7B5-7A4F-BB45-1EAD-7E8283471A2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30126" y="2105365"/>
            <a:ext cx="5242970" cy="2647270"/>
          </a:xfrm>
          <a:prstGeom prst="rect">
            <a:avLst/>
          </a:prstGeom>
        </p:spPr>
      </p:pic>
      <p:pic>
        <p:nvPicPr>
          <p:cNvPr id="6" name="Graphic 5">
            <a:extLst>
              <a:ext uri="{FF2B5EF4-FFF2-40B4-BE49-F238E27FC236}">
                <a16:creationId xmlns:a16="http://schemas.microsoft.com/office/drawing/2014/main" xmlns="" id="{86957379-E2CC-C101-2991-5BE0D421968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 y="5976465"/>
            <a:ext cx="12203459" cy="727807"/>
          </a:xfrm>
          <a:prstGeom prst="rect">
            <a:avLst/>
          </a:prstGeom>
        </p:spPr>
      </p:pic>
      <p:pic>
        <p:nvPicPr>
          <p:cNvPr id="3" name="Graphic 2">
            <a:extLst>
              <a:ext uri="{FF2B5EF4-FFF2-40B4-BE49-F238E27FC236}">
                <a16:creationId xmlns:a16="http://schemas.microsoft.com/office/drawing/2014/main" xmlns="" id="{C1F6DA11-0849-DB11-71D8-0934EA29626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01688" y="-380092"/>
            <a:ext cx="13795375" cy="1471962"/>
          </a:xfrm>
          <a:prstGeom prst="rect">
            <a:avLst/>
          </a:prstGeom>
        </p:spPr>
      </p:pic>
      <p:grpSp>
        <p:nvGrpSpPr>
          <p:cNvPr id="142" name="Group 141">
            <a:extLst>
              <a:ext uri="{FF2B5EF4-FFF2-40B4-BE49-F238E27FC236}">
                <a16:creationId xmlns:a16="http://schemas.microsoft.com/office/drawing/2014/main" xmlns="" id="{E9E29952-FC2C-E395-3B95-9CA55E562304}"/>
              </a:ext>
            </a:extLst>
          </p:cNvPr>
          <p:cNvGrpSpPr/>
          <p:nvPr/>
        </p:nvGrpSpPr>
        <p:grpSpPr>
          <a:xfrm>
            <a:off x="6061974" y="1302040"/>
            <a:ext cx="5394372" cy="4305132"/>
            <a:chOff x="6061974" y="1302040"/>
            <a:chExt cx="5394372" cy="4305132"/>
          </a:xfrm>
        </p:grpSpPr>
        <p:sp>
          <p:nvSpPr>
            <p:cNvPr id="10" name="Freeform: Shape 9">
              <a:extLst>
                <a:ext uri="{FF2B5EF4-FFF2-40B4-BE49-F238E27FC236}">
                  <a16:creationId xmlns:a16="http://schemas.microsoft.com/office/drawing/2014/main" xmlns="" id="{F11BC1EA-360C-F137-5556-5FD10D8A2C1A}"/>
                </a:ext>
              </a:extLst>
            </p:cNvPr>
            <p:cNvSpPr/>
            <p:nvPr/>
          </p:nvSpPr>
          <p:spPr>
            <a:xfrm>
              <a:off x="6061974" y="1302040"/>
              <a:ext cx="5394372" cy="4259972"/>
            </a:xfrm>
            <a:custGeom>
              <a:avLst/>
              <a:gdLst>
                <a:gd name="connsiteX0" fmla="*/ 5394025 w 5394372"/>
                <a:gd name="connsiteY0" fmla="*/ 382751 h 4259972"/>
                <a:gd name="connsiteX1" fmla="*/ 5394025 w 5394372"/>
                <a:gd name="connsiteY1" fmla="*/ 3877241 h 4259972"/>
                <a:gd name="connsiteX2" fmla="*/ 5011366 w 5394372"/>
                <a:gd name="connsiteY2" fmla="*/ 4259901 h 4259972"/>
                <a:gd name="connsiteX3" fmla="*/ 728816 w 5394372"/>
                <a:gd name="connsiteY3" fmla="*/ 4259901 h 4259972"/>
                <a:gd name="connsiteX4" fmla="*/ 346156 w 5394372"/>
                <a:gd name="connsiteY4" fmla="*/ 3877241 h 4259972"/>
                <a:gd name="connsiteX5" fmla="*/ 346156 w 5394372"/>
                <a:gd name="connsiteY5" fmla="*/ 1543000 h 4259972"/>
                <a:gd name="connsiteX6" fmla="*/ -348 w 5394372"/>
                <a:gd name="connsiteY6" fmla="*/ 1163449 h 4259972"/>
                <a:gd name="connsiteX7" fmla="*/ 346647 w 5394372"/>
                <a:gd name="connsiteY7" fmla="*/ 783898 h 4259972"/>
                <a:gd name="connsiteX8" fmla="*/ 346647 w 5394372"/>
                <a:gd name="connsiteY8" fmla="*/ 382751 h 4259972"/>
                <a:gd name="connsiteX9" fmla="*/ 728816 w 5394372"/>
                <a:gd name="connsiteY9" fmla="*/ -72 h 4259972"/>
                <a:gd name="connsiteX10" fmla="*/ 5011366 w 5394372"/>
                <a:gd name="connsiteY10" fmla="*/ -72 h 4259972"/>
                <a:gd name="connsiteX11" fmla="*/ 5394025 w 5394372"/>
                <a:gd name="connsiteY11" fmla="*/ 382588 h 4259972"/>
                <a:gd name="connsiteX12" fmla="*/ 5394025 w 5394372"/>
                <a:gd name="connsiteY12" fmla="*/ 382751 h 42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4372" h="4259972">
                  <a:moveTo>
                    <a:pt x="5394025" y="382751"/>
                  </a:moveTo>
                  <a:lnTo>
                    <a:pt x="5394025" y="3877241"/>
                  </a:lnTo>
                  <a:cubicBezTo>
                    <a:pt x="5394025" y="4088579"/>
                    <a:pt x="5222703" y="4259901"/>
                    <a:pt x="5011366" y="4259901"/>
                  </a:cubicBezTo>
                  <a:lnTo>
                    <a:pt x="728816" y="4259901"/>
                  </a:lnTo>
                  <a:cubicBezTo>
                    <a:pt x="517478" y="4259901"/>
                    <a:pt x="346156" y="4088579"/>
                    <a:pt x="346156" y="3877241"/>
                  </a:cubicBezTo>
                  <a:lnTo>
                    <a:pt x="346156" y="1543000"/>
                  </a:lnTo>
                  <a:lnTo>
                    <a:pt x="-348" y="1163449"/>
                  </a:lnTo>
                  <a:lnTo>
                    <a:pt x="346647" y="783898"/>
                  </a:lnTo>
                  <a:lnTo>
                    <a:pt x="346647" y="382751"/>
                  </a:lnTo>
                  <a:cubicBezTo>
                    <a:pt x="346549" y="171542"/>
                    <a:pt x="517609" y="200"/>
                    <a:pt x="728816" y="-72"/>
                  </a:cubicBezTo>
                  <a:lnTo>
                    <a:pt x="5011366" y="-72"/>
                  </a:lnTo>
                  <a:cubicBezTo>
                    <a:pt x="5222703" y="-72"/>
                    <a:pt x="5394025" y="171251"/>
                    <a:pt x="5394025" y="382588"/>
                  </a:cubicBezTo>
                  <a:cubicBezTo>
                    <a:pt x="5394025" y="382642"/>
                    <a:pt x="5394025" y="382697"/>
                    <a:pt x="5394025" y="382751"/>
                  </a:cubicBezTo>
                  <a:close/>
                </a:path>
              </a:pathLst>
            </a:custGeom>
            <a:solidFill>
              <a:srgbClr val="1C75BC">
                <a:alpha val="20000"/>
              </a:srgbClr>
            </a:solidFill>
            <a:ln w="16337" cap="flat">
              <a:noFill/>
              <a:prstDash val="solid"/>
              <a:miter/>
            </a:ln>
          </p:spPr>
          <p:txBody>
            <a:bodyPr rtlCol="0" anchor="ctr"/>
            <a:lstStyle/>
            <a:p>
              <a:endParaRPr lang="en-GB" dirty="0"/>
            </a:p>
          </p:txBody>
        </p:sp>
        <p:sp>
          <p:nvSpPr>
            <p:cNvPr id="14" name="TextBox 13">
              <a:extLst>
                <a:ext uri="{FF2B5EF4-FFF2-40B4-BE49-F238E27FC236}">
                  <a16:creationId xmlns:a16="http://schemas.microsoft.com/office/drawing/2014/main" xmlns="" id="{3CAEF941-C6C1-2F4F-5BB7-170AD01A1763}"/>
                </a:ext>
              </a:extLst>
            </p:cNvPr>
            <p:cNvSpPr txBox="1"/>
            <p:nvPr/>
          </p:nvSpPr>
          <p:spPr>
            <a:xfrm>
              <a:off x="7254792" y="1502210"/>
              <a:ext cx="3320140" cy="409471"/>
            </a:xfrm>
            <a:prstGeom prst="rect">
              <a:avLst/>
            </a:prstGeom>
            <a:noFill/>
          </p:spPr>
          <p:txBody>
            <a:bodyPr wrap="none" rtlCol="0">
              <a:spAutoFit/>
            </a:bodyPr>
            <a:lstStyle/>
            <a:p>
              <a:pPr algn="l"/>
              <a:r>
                <a:rPr lang="en-GB" sz="2061" b="1" spc="0" baseline="0" dirty="0" err="1">
                  <a:ln/>
                  <a:solidFill>
                    <a:srgbClr val="ED1C24"/>
                  </a:solidFill>
                  <a:latin typeface="Montserrat"/>
                  <a:sym typeface="Montserrat"/>
                  <a:rtl val="0"/>
                </a:rPr>
                <a:t>Thuốc</a:t>
              </a:r>
              <a:r>
                <a:rPr lang="en-GB" sz="2061" b="1" spc="0" baseline="0" dirty="0">
                  <a:ln/>
                  <a:solidFill>
                    <a:srgbClr val="ED1C24"/>
                  </a:solidFill>
                  <a:latin typeface="Montserrat"/>
                  <a:sym typeface="Montserrat"/>
                  <a:rtl val="0"/>
                </a:rPr>
                <a:t> </a:t>
              </a:r>
              <a:r>
                <a:rPr lang="en-GB" sz="2061" b="1" spc="0" baseline="0" dirty="0" err="1">
                  <a:ln/>
                  <a:solidFill>
                    <a:srgbClr val="ED1C24"/>
                  </a:solidFill>
                  <a:latin typeface="Montserrat"/>
                  <a:sym typeface="Montserrat"/>
                  <a:rtl val="0"/>
                </a:rPr>
                <a:t>lá</a:t>
              </a:r>
              <a:r>
                <a:rPr lang="en-GB" sz="2061" b="1" spc="0" baseline="0" dirty="0">
                  <a:ln/>
                  <a:solidFill>
                    <a:srgbClr val="ED1C24"/>
                  </a:solidFill>
                  <a:latin typeface="Montserrat"/>
                  <a:sym typeface="Montserrat"/>
                  <a:rtl val="0"/>
                </a:rPr>
                <a:t> </a:t>
              </a:r>
              <a:r>
                <a:rPr lang="en-GB" sz="2061" b="1" spc="0" baseline="0" dirty="0" err="1">
                  <a:ln/>
                  <a:solidFill>
                    <a:srgbClr val="ED1C24"/>
                  </a:solidFill>
                  <a:latin typeface="Montserrat"/>
                  <a:sym typeface="Montserrat"/>
                  <a:rtl val="0"/>
                </a:rPr>
                <a:t>điện</a:t>
              </a:r>
              <a:r>
                <a:rPr lang="en-GB" sz="2061" b="1" spc="0" baseline="0" dirty="0">
                  <a:ln/>
                  <a:solidFill>
                    <a:srgbClr val="ED1C24"/>
                  </a:solidFill>
                  <a:latin typeface="Montserrat"/>
                  <a:sym typeface="Montserrat"/>
                  <a:rtl val="0"/>
                </a:rPr>
                <a:t> </a:t>
              </a:r>
              <a:r>
                <a:rPr lang="en-GB" sz="2061" b="1" spc="0" baseline="0" dirty="0" err="1" smtClean="0">
                  <a:ln/>
                  <a:solidFill>
                    <a:srgbClr val="ED1C24"/>
                  </a:solidFill>
                  <a:latin typeface="Montserrat"/>
                  <a:sym typeface="Montserrat"/>
                  <a:rtl val="0"/>
                </a:rPr>
                <a:t>tử</a:t>
              </a:r>
              <a:r>
                <a:rPr lang="en-GB" sz="2061" b="1" spc="0" baseline="0" dirty="0" smtClean="0">
                  <a:ln/>
                  <a:solidFill>
                    <a:srgbClr val="ED1C24"/>
                  </a:solidFill>
                  <a:latin typeface="Montserrat"/>
                  <a:sym typeface="Montserrat"/>
                  <a:rtl val="0"/>
                </a:rPr>
                <a:t> (TLĐT)  </a:t>
              </a:r>
              <a:endParaRPr lang="en-GB" sz="2061" b="1" spc="0" baseline="0" dirty="0">
                <a:ln/>
                <a:solidFill>
                  <a:srgbClr val="ED1C24"/>
                </a:solidFill>
                <a:latin typeface="Montserrat"/>
                <a:sym typeface="Montserrat"/>
                <a:rtl val="0"/>
              </a:endParaRPr>
            </a:p>
          </p:txBody>
        </p:sp>
        <p:sp>
          <p:nvSpPr>
            <p:cNvPr id="20" name="TextBox 19">
              <a:extLst>
                <a:ext uri="{FF2B5EF4-FFF2-40B4-BE49-F238E27FC236}">
                  <a16:creationId xmlns:a16="http://schemas.microsoft.com/office/drawing/2014/main" xmlns="" id="{38C1B0ED-D7A8-EE53-4F48-3408604B2408}"/>
                </a:ext>
              </a:extLst>
            </p:cNvPr>
            <p:cNvSpPr txBox="1"/>
            <p:nvPr/>
          </p:nvSpPr>
          <p:spPr>
            <a:xfrm>
              <a:off x="7269189" y="1885852"/>
              <a:ext cx="248319" cy="434999"/>
            </a:xfrm>
            <a:prstGeom prst="rect">
              <a:avLst/>
            </a:prstGeom>
            <a:noFill/>
          </p:spPr>
          <p:txBody>
            <a:bodyPr wrap="none" rtlCol="0">
              <a:spAutoFit/>
            </a:bodyPr>
            <a:lstStyle/>
            <a:p>
              <a:pPr algn="l"/>
              <a:r>
                <a:rPr lang="en-GB" sz="2061" spc="412" baseline="0">
                  <a:ln/>
                  <a:solidFill>
                    <a:srgbClr val="000000"/>
                  </a:solidFill>
                  <a:latin typeface="Oxy Helveltica"/>
                  <a:sym typeface="Oxy Helveltica"/>
                  <a:rtl val="0"/>
                </a:rPr>
                <a:t> </a:t>
              </a:r>
            </a:p>
          </p:txBody>
        </p:sp>
        <p:sp>
          <p:nvSpPr>
            <p:cNvPr id="26" name="TextBox 25">
              <a:extLst>
                <a:ext uri="{FF2B5EF4-FFF2-40B4-BE49-F238E27FC236}">
                  <a16:creationId xmlns:a16="http://schemas.microsoft.com/office/drawing/2014/main" xmlns="" id="{5C034A7D-8D95-C9EC-6C3C-124A879FE08C}"/>
                </a:ext>
              </a:extLst>
            </p:cNvPr>
            <p:cNvSpPr txBox="1"/>
            <p:nvPr/>
          </p:nvSpPr>
          <p:spPr>
            <a:xfrm>
              <a:off x="8568007" y="1885852"/>
              <a:ext cx="248319" cy="434999"/>
            </a:xfrm>
            <a:prstGeom prst="rect">
              <a:avLst/>
            </a:prstGeom>
            <a:noFill/>
          </p:spPr>
          <p:txBody>
            <a:bodyPr wrap="none" rtlCol="0">
              <a:spAutoFit/>
            </a:bodyPr>
            <a:lstStyle/>
            <a:p>
              <a:pPr algn="l"/>
              <a:r>
                <a:rPr lang="en-GB" sz="2061" spc="412" baseline="0">
                  <a:ln/>
                  <a:solidFill>
                    <a:srgbClr val="000000"/>
                  </a:solidFill>
                  <a:latin typeface="Oxy Helveltica"/>
                  <a:sym typeface="Oxy Helveltica"/>
                  <a:rtl val="0"/>
                </a:rPr>
                <a:t> </a:t>
              </a:r>
            </a:p>
          </p:txBody>
        </p:sp>
        <p:sp>
          <p:nvSpPr>
            <p:cNvPr id="28" name="TextBox 27">
              <a:extLst>
                <a:ext uri="{FF2B5EF4-FFF2-40B4-BE49-F238E27FC236}">
                  <a16:creationId xmlns:a16="http://schemas.microsoft.com/office/drawing/2014/main" xmlns="" id="{3B3EBB00-ED6B-197D-8954-74C4E0B01FD3}"/>
                </a:ext>
              </a:extLst>
            </p:cNvPr>
            <p:cNvSpPr txBox="1"/>
            <p:nvPr/>
          </p:nvSpPr>
          <p:spPr>
            <a:xfrm>
              <a:off x="9193285" y="1885852"/>
              <a:ext cx="248319" cy="434999"/>
            </a:xfrm>
            <a:prstGeom prst="rect">
              <a:avLst/>
            </a:prstGeom>
            <a:noFill/>
          </p:spPr>
          <p:txBody>
            <a:bodyPr wrap="none" rtlCol="0">
              <a:spAutoFit/>
            </a:bodyPr>
            <a:lstStyle/>
            <a:p>
              <a:pPr algn="l"/>
              <a:r>
                <a:rPr lang="en-GB" sz="2061" spc="412" baseline="0">
                  <a:ln/>
                  <a:solidFill>
                    <a:srgbClr val="000000"/>
                  </a:solidFill>
                  <a:latin typeface="Oxy Helveltica"/>
                  <a:sym typeface="Oxy Helveltica"/>
                  <a:rtl val="0"/>
                </a:rPr>
                <a:t> </a:t>
              </a:r>
            </a:p>
          </p:txBody>
        </p:sp>
        <p:sp>
          <p:nvSpPr>
            <p:cNvPr id="32" name="TextBox 31">
              <a:extLst>
                <a:ext uri="{FF2B5EF4-FFF2-40B4-BE49-F238E27FC236}">
                  <a16:creationId xmlns:a16="http://schemas.microsoft.com/office/drawing/2014/main" xmlns="" id="{CF6D4DB3-A053-4907-5D8B-B776005926D9}"/>
                </a:ext>
              </a:extLst>
            </p:cNvPr>
            <p:cNvSpPr txBox="1"/>
            <p:nvPr/>
          </p:nvSpPr>
          <p:spPr>
            <a:xfrm>
              <a:off x="10177500" y="1885852"/>
              <a:ext cx="248319" cy="434999"/>
            </a:xfrm>
            <a:prstGeom prst="rect">
              <a:avLst/>
            </a:prstGeom>
            <a:noFill/>
          </p:spPr>
          <p:txBody>
            <a:bodyPr wrap="none" rtlCol="0">
              <a:spAutoFit/>
            </a:bodyPr>
            <a:lstStyle/>
            <a:p>
              <a:pPr algn="l"/>
              <a:r>
                <a:rPr lang="en-GB" sz="2061" spc="412" baseline="0">
                  <a:ln/>
                  <a:solidFill>
                    <a:srgbClr val="000000"/>
                  </a:solidFill>
                  <a:latin typeface="Oxy Helveltica"/>
                  <a:sym typeface="Oxy Helveltica"/>
                  <a:rtl val="0"/>
                </a:rPr>
                <a:t> </a:t>
              </a:r>
            </a:p>
          </p:txBody>
        </p:sp>
        <p:sp>
          <p:nvSpPr>
            <p:cNvPr id="34" name="TextBox 33">
              <a:extLst>
                <a:ext uri="{FF2B5EF4-FFF2-40B4-BE49-F238E27FC236}">
                  <a16:creationId xmlns:a16="http://schemas.microsoft.com/office/drawing/2014/main" xmlns="" id="{14B41102-0A98-3289-DE97-CBEAE63A4F16}"/>
                </a:ext>
              </a:extLst>
            </p:cNvPr>
            <p:cNvSpPr txBox="1"/>
            <p:nvPr/>
          </p:nvSpPr>
          <p:spPr>
            <a:xfrm>
              <a:off x="10729977" y="1885852"/>
              <a:ext cx="248319" cy="434999"/>
            </a:xfrm>
            <a:prstGeom prst="rect">
              <a:avLst/>
            </a:prstGeom>
            <a:noFill/>
          </p:spPr>
          <p:txBody>
            <a:bodyPr wrap="none" rtlCol="0">
              <a:spAutoFit/>
            </a:bodyPr>
            <a:lstStyle/>
            <a:p>
              <a:pPr algn="l"/>
              <a:r>
                <a:rPr lang="en-GB" sz="2061" spc="412" baseline="0">
                  <a:ln/>
                  <a:solidFill>
                    <a:srgbClr val="000000"/>
                  </a:solidFill>
                  <a:latin typeface="Oxy Helveltica"/>
                  <a:sym typeface="Oxy Helveltica"/>
                  <a:rtl val="0"/>
                </a:rPr>
                <a:t> </a:t>
              </a:r>
            </a:p>
          </p:txBody>
        </p:sp>
        <p:sp>
          <p:nvSpPr>
            <p:cNvPr id="138" name="Freeform: Shape 137">
              <a:extLst>
                <a:ext uri="{FF2B5EF4-FFF2-40B4-BE49-F238E27FC236}">
                  <a16:creationId xmlns:a16="http://schemas.microsoft.com/office/drawing/2014/main" xmlns="" id="{FC6EACB8-0A1D-0980-BC4E-D8D6B1889A79}"/>
                </a:ext>
              </a:extLst>
            </p:cNvPr>
            <p:cNvSpPr/>
            <p:nvPr/>
          </p:nvSpPr>
          <p:spPr>
            <a:xfrm>
              <a:off x="6702513" y="2134940"/>
              <a:ext cx="106875" cy="106875"/>
            </a:xfrm>
            <a:custGeom>
              <a:avLst/>
              <a:gdLst>
                <a:gd name="connsiteX0" fmla="*/ 106875 w 106875"/>
                <a:gd name="connsiteY0" fmla="*/ 53438 h 106875"/>
                <a:gd name="connsiteX1" fmla="*/ 53437 w 106875"/>
                <a:gd name="connsiteY1" fmla="*/ 106875 h 106875"/>
                <a:gd name="connsiteX2" fmla="*/ 0 w 106875"/>
                <a:gd name="connsiteY2" fmla="*/ 53438 h 106875"/>
                <a:gd name="connsiteX3" fmla="*/ 53437 w 106875"/>
                <a:gd name="connsiteY3" fmla="*/ 0 h 106875"/>
                <a:gd name="connsiteX4" fmla="*/ 106875 w 106875"/>
                <a:gd name="connsiteY4" fmla="*/ 53438 h 10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75" h="106875">
                  <a:moveTo>
                    <a:pt x="106875" y="53438"/>
                  </a:moveTo>
                  <a:cubicBezTo>
                    <a:pt x="106875" y="82950"/>
                    <a:pt x="82950" y="106875"/>
                    <a:pt x="53437" y="106875"/>
                  </a:cubicBezTo>
                  <a:cubicBezTo>
                    <a:pt x="23925" y="106875"/>
                    <a:pt x="0" y="82950"/>
                    <a:pt x="0" y="53438"/>
                  </a:cubicBezTo>
                  <a:cubicBezTo>
                    <a:pt x="0" y="23925"/>
                    <a:pt x="23925" y="0"/>
                    <a:pt x="53437" y="0"/>
                  </a:cubicBezTo>
                  <a:cubicBezTo>
                    <a:pt x="82950" y="0"/>
                    <a:pt x="106875" y="23925"/>
                    <a:pt x="106875" y="53438"/>
                  </a:cubicBezTo>
                  <a:close/>
                </a:path>
              </a:pathLst>
            </a:custGeom>
            <a:solidFill>
              <a:srgbClr val="000000"/>
            </a:solidFill>
            <a:ln w="16669" cap="flat">
              <a:noFill/>
              <a:prstDash val="solid"/>
              <a:miter/>
            </a:ln>
          </p:spPr>
          <p:txBody>
            <a:bodyPr rtlCol="0" anchor="ctr"/>
            <a:lstStyle/>
            <a:p>
              <a:endParaRPr lang="en-GB"/>
            </a:p>
          </p:txBody>
        </p:sp>
        <p:sp>
          <p:nvSpPr>
            <p:cNvPr id="139" name="TextBox 138">
              <a:extLst>
                <a:ext uri="{FF2B5EF4-FFF2-40B4-BE49-F238E27FC236}">
                  <a16:creationId xmlns:a16="http://schemas.microsoft.com/office/drawing/2014/main" xmlns="" id="{99F6C1D6-EF45-5B04-7FFC-13CF22687538}"/>
                </a:ext>
              </a:extLst>
            </p:cNvPr>
            <p:cNvSpPr txBox="1"/>
            <p:nvPr/>
          </p:nvSpPr>
          <p:spPr>
            <a:xfrm>
              <a:off x="6896100" y="1952967"/>
              <a:ext cx="4210050" cy="3654205"/>
            </a:xfrm>
            <a:prstGeom prst="rect">
              <a:avLst/>
            </a:prstGeom>
            <a:noFill/>
          </p:spPr>
          <p:txBody>
            <a:bodyPr wrap="square" rtlCol="0">
              <a:spAutoFit/>
            </a:bodyPr>
            <a:lstStyle/>
            <a:p>
              <a:pPr algn="just"/>
              <a:r>
                <a:rPr lang="vi-VN" sz="2104" spc="0" baseline="0" dirty="0">
                  <a:ln/>
                  <a:solidFill>
                    <a:srgbClr val="000000"/>
                  </a:solidFill>
                  <a:latin typeface="Oxy Helveltica"/>
                  <a:sym typeface="Oxy Helveltica"/>
                  <a:rtl val="0"/>
                </a:rPr>
                <a:t>TLĐT là thiết bị điện tử cầm tay, sử dụng pin để làm nóng dung dịch điện tử (</a:t>
              </a:r>
              <a:r>
                <a:rPr lang="vi-VN" sz="2104" spc="0" baseline="0" dirty="0" smtClean="0">
                  <a:ln/>
                  <a:solidFill>
                    <a:srgbClr val="000000"/>
                  </a:solidFill>
                  <a:latin typeface="Oxy Helveltica"/>
                  <a:sym typeface="Oxy Helveltica"/>
                  <a:rtl val="0"/>
                </a:rPr>
                <a:t>có</a:t>
              </a:r>
              <a:r>
                <a:rPr lang="en-US" sz="2104" dirty="0">
                  <a:ln/>
                  <a:solidFill>
                    <a:srgbClr val="000000"/>
                  </a:solidFill>
                  <a:latin typeface="Oxy Helveltica"/>
                  <a:sym typeface="Oxy Helveltica"/>
                  <a:rtl val="0"/>
                </a:rPr>
                <a:t> </a:t>
              </a:r>
              <a:r>
                <a:rPr lang="en-US" sz="2104" dirty="0" err="1" smtClean="0">
                  <a:ln/>
                  <a:solidFill>
                    <a:srgbClr val="000000"/>
                  </a:solidFill>
                  <a:latin typeface="Oxy Helveltica"/>
                  <a:sym typeface="Oxy Helveltica"/>
                  <a:rtl val="0"/>
                </a:rPr>
                <a:t>hoặc</a:t>
              </a:r>
              <a:r>
                <a:rPr lang="en-US" sz="2104" dirty="0" smtClean="0">
                  <a:ln/>
                  <a:solidFill>
                    <a:srgbClr val="000000"/>
                  </a:solidFill>
                  <a:latin typeface="Oxy Helveltica"/>
                  <a:sym typeface="Oxy Helveltica"/>
                  <a:rtl val="0"/>
                </a:rPr>
                <a:t> </a:t>
              </a:r>
              <a:r>
                <a:rPr lang="en-US" sz="2104" spc="0" baseline="0" dirty="0" err="1" smtClean="0">
                  <a:ln/>
                  <a:solidFill>
                    <a:srgbClr val="000000"/>
                  </a:solidFill>
                  <a:latin typeface="Oxy Helveltica"/>
                  <a:sym typeface="Oxy Helveltica"/>
                  <a:rtl val="0"/>
                </a:rPr>
                <a:t>không</a:t>
              </a:r>
              <a:r>
                <a:rPr lang="en-US" sz="2104" spc="0" dirty="0" smtClean="0">
                  <a:ln/>
                  <a:solidFill>
                    <a:srgbClr val="000000"/>
                  </a:solidFill>
                  <a:latin typeface="Oxy Helveltica"/>
                  <a:sym typeface="Oxy Helveltica"/>
                  <a:rtl val="0"/>
                </a:rPr>
                <a:t> </a:t>
              </a:r>
              <a:r>
                <a:rPr lang="vi-VN" sz="2104" spc="0" baseline="0" dirty="0" smtClean="0">
                  <a:ln/>
                  <a:solidFill>
                    <a:srgbClr val="000000"/>
                  </a:solidFill>
                  <a:latin typeface="Oxy Helveltica"/>
                  <a:sym typeface="Oxy Helveltica"/>
                  <a:rtl val="0"/>
                </a:rPr>
                <a:t>chứa </a:t>
              </a:r>
              <a:r>
                <a:rPr lang="vi-VN" sz="2104" spc="0" baseline="0" dirty="0">
                  <a:ln/>
                  <a:solidFill>
                    <a:srgbClr val="000000"/>
                  </a:solidFill>
                  <a:latin typeface="Oxy Helveltica"/>
                  <a:sym typeface="Oxy Helveltica"/>
                  <a:rtl val="0"/>
                </a:rPr>
                <a:t>nicotine và các chất hóa học khác), tạo ra các hạt khí dung (còn gọi là sol khí) cho người dùng hít vào.</a:t>
              </a:r>
            </a:p>
            <a:p>
              <a:pPr algn="just"/>
              <a:r>
                <a:rPr lang="vi-VN" sz="2104" spc="0" baseline="0" dirty="0" err="1">
                  <a:ln/>
                  <a:solidFill>
                    <a:srgbClr val="000000"/>
                  </a:solidFill>
                  <a:latin typeface="Oxy Helveltica"/>
                  <a:sym typeface="Oxy Helveltica"/>
                  <a:rtl val="0"/>
                </a:rPr>
                <a:t>Có</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nhiều</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hình</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dáng</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kích</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thước</a:t>
              </a:r>
              <a:r>
                <a:rPr lang="vi-VN" sz="2104" spc="0" baseline="0" dirty="0">
                  <a:ln/>
                  <a:solidFill>
                    <a:srgbClr val="000000"/>
                  </a:solidFill>
                  <a:latin typeface="Oxy Helveltica"/>
                  <a:sym typeface="Oxy Helveltica"/>
                  <a:rtl val="0"/>
                </a:rPr>
                <a:t>,</a:t>
              </a:r>
              <a:r>
                <a:rPr lang="en-US"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thiết</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kế</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khác</a:t>
              </a:r>
              <a:r>
                <a:rPr lang="vi-VN" sz="2104" spc="0" baseline="0" dirty="0">
                  <a:ln/>
                  <a:solidFill>
                    <a:srgbClr val="000000"/>
                  </a:solidFill>
                  <a:latin typeface="Oxy Helveltica"/>
                  <a:sym typeface="Oxy Helveltica"/>
                  <a:rtl val="0"/>
                </a:rPr>
                <a:t> nhau.</a:t>
              </a:r>
            </a:p>
            <a:p>
              <a:pPr algn="just"/>
              <a:r>
                <a:rPr lang="vi-VN" sz="2104" spc="0" baseline="0" dirty="0" err="1">
                  <a:ln/>
                  <a:solidFill>
                    <a:srgbClr val="000000"/>
                  </a:solidFill>
                  <a:latin typeface="Oxy Helveltica"/>
                  <a:sym typeface="Oxy Helveltica"/>
                  <a:rtl val="0"/>
                </a:rPr>
                <a:t>Hàm</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lượng</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nicotine</a:t>
              </a:r>
              <a:r>
                <a:rPr lang="vi-VN" sz="2104" spc="0" baseline="0" dirty="0">
                  <a:ln/>
                  <a:solidFill>
                    <a:srgbClr val="000000"/>
                  </a:solidFill>
                  <a:latin typeface="Oxy Helveltica"/>
                  <a:sym typeface="Oxy Helveltica"/>
                  <a:rtl val="0"/>
                </a:rPr>
                <a:t> trong </a:t>
              </a:r>
              <a:r>
                <a:rPr lang="vi-VN" sz="2104" spc="0" baseline="0" dirty="0" err="1">
                  <a:ln/>
                  <a:solidFill>
                    <a:srgbClr val="000000"/>
                  </a:solidFill>
                  <a:latin typeface="Oxy Helveltica"/>
                  <a:sym typeface="Oxy Helveltica"/>
                  <a:rtl val="0"/>
                </a:rPr>
                <a:t>mỗi</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ống</a:t>
              </a:r>
              <a:r>
                <a:rPr lang="vi-VN" sz="2104" spc="0" baseline="0" dirty="0">
                  <a:ln/>
                  <a:solidFill>
                    <a:srgbClr val="000000"/>
                  </a:solidFill>
                  <a:latin typeface="Oxy Helveltica"/>
                  <a:sym typeface="Oxy Helveltica"/>
                  <a:rtl val="0"/>
                </a:rPr>
                <a:t> tinh </a:t>
              </a:r>
              <a:r>
                <a:rPr lang="vi-VN" sz="2104" spc="0" baseline="0" dirty="0" err="1">
                  <a:ln/>
                  <a:solidFill>
                    <a:srgbClr val="000000"/>
                  </a:solidFill>
                  <a:latin typeface="Oxy Helveltica"/>
                  <a:sym typeface="Oxy Helveltica"/>
                  <a:rtl val="0"/>
                </a:rPr>
                <a:t>dầu</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khác</a:t>
              </a:r>
              <a:r>
                <a:rPr lang="vi-VN" sz="2104" spc="0" baseline="0" dirty="0">
                  <a:ln/>
                  <a:solidFill>
                    <a:srgbClr val="000000"/>
                  </a:solidFill>
                  <a:latin typeface="Oxy Helveltica"/>
                  <a:sym typeface="Oxy Helveltica"/>
                  <a:rtl val="0"/>
                </a:rPr>
                <a:t> nhau</a:t>
              </a:r>
              <a:r>
                <a:rPr lang="en-US" sz="2104" spc="0" baseline="0" dirty="0">
                  <a:ln/>
                  <a:solidFill>
                    <a:srgbClr val="000000"/>
                  </a:solidFill>
                  <a:latin typeface="Oxy Helveltica"/>
                  <a:sym typeface="Oxy Helveltica"/>
                  <a:rtl val="0"/>
                </a:rPr>
                <a:t>.</a:t>
              </a:r>
              <a:endParaRPr lang="vi-VN" sz="2104" spc="0" baseline="0" dirty="0">
                <a:ln/>
                <a:solidFill>
                  <a:srgbClr val="000000"/>
                </a:solidFill>
                <a:latin typeface="Oxy Helveltica"/>
                <a:sym typeface="Oxy Helveltica"/>
                <a:rtl val="0"/>
              </a:endParaRPr>
            </a:p>
          </p:txBody>
        </p:sp>
        <p:sp>
          <p:nvSpPr>
            <p:cNvPr id="140" name="Freeform: Shape 139">
              <a:extLst>
                <a:ext uri="{FF2B5EF4-FFF2-40B4-BE49-F238E27FC236}">
                  <a16:creationId xmlns:a16="http://schemas.microsoft.com/office/drawing/2014/main" xmlns="" id="{335F9876-5AB2-A358-4759-F81B7431E917}"/>
                </a:ext>
              </a:extLst>
            </p:cNvPr>
            <p:cNvSpPr/>
            <p:nvPr/>
          </p:nvSpPr>
          <p:spPr>
            <a:xfrm>
              <a:off x="6702513" y="4361417"/>
              <a:ext cx="106875" cy="106875"/>
            </a:xfrm>
            <a:custGeom>
              <a:avLst/>
              <a:gdLst>
                <a:gd name="connsiteX0" fmla="*/ 106875 w 106875"/>
                <a:gd name="connsiteY0" fmla="*/ 53438 h 106875"/>
                <a:gd name="connsiteX1" fmla="*/ 53437 w 106875"/>
                <a:gd name="connsiteY1" fmla="*/ 106875 h 106875"/>
                <a:gd name="connsiteX2" fmla="*/ 0 w 106875"/>
                <a:gd name="connsiteY2" fmla="*/ 53438 h 106875"/>
                <a:gd name="connsiteX3" fmla="*/ 53437 w 106875"/>
                <a:gd name="connsiteY3" fmla="*/ 0 h 106875"/>
                <a:gd name="connsiteX4" fmla="*/ 106875 w 106875"/>
                <a:gd name="connsiteY4" fmla="*/ 53438 h 10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75" h="106875">
                  <a:moveTo>
                    <a:pt x="106875" y="53438"/>
                  </a:moveTo>
                  <a:cubicBezTo>
                    <a:pt x="106875" y="82950"/>
                    <a:pt x="82950" y="106875"/>
                    <a:pt x="53437" y="106875"/>
                  </a:cubicBezTo>
                  <a:cubicBezTo>
                    <a:pt x="23925" y="106875"/>
                    <a:pt x="0" y="82950"/>
                    <a:pt x="0" y="53438"/>
                  </a:cubicBezTo>
                  <a:cubicBezTo>
                    <a:pt x="0" y="23925"/>
                    <a:pt x="23925" y="0"/>
                    <a:pt x="53437" y="0"/>
                  </a:cubicBezTo>
                  <a:cubicBezTo>
                    <a:pt x="82950" y="0"/>
                    <a:pt x="106875" y="23925"/>
                    <a:pt x="106875" y="53438"/>
                  </a:cubicBezTo>
                  <a:close/>
                </a:path>
              </a:pathLst>
            </a:custGeom>
            <a:solidFill>
              <a:srgbClr val="000000"/>
            </a:solidFill>
            <a:ln w="16669" cap="flat">
              <a:noFill/>
              <a:prstDash val="solid"/>
              <a:miter/>
            </a:ln>
          </p:spPr>
          <p:txBody>
            <a:bodyPr rtlCol="0" anchor="ctr"/>
            <a:lstStyle/>
            <a:p>
              <a:endParaRPr lang="en-GB"/>
            </a:p>
          </p:txBody>
        </p:sp>
        <p:sp>
          <p:nvSpPr>
            <p:cNvPr id="141" name="Freeform: Shape 140">
              <a:extLst>
                <a:ext uri="{FF2B5EF4-FFF2-40B4-BE49-F238E27FC236}">
                  <a16:creationId xmlns:a16="http://schemas.microsoft.com/office/drawing/2014/main" xmlns="" id="{D235A77D-E3E0-3CC2-997B-CFC1BE588587}"/>
                </a:ext>
              </a:extLst>
            </p:cNvPr>
            <p:cNvSpPr/>
            <p:nvPr/>
          </p:nvSpPr>
          <p:spPr>
            <a:xfrm>
              <a:off x="6702513" y="5045147"/>
              <a:ext cx="106875" cy="106875"/>
            </a:xfrm>
            <a:custGeom>
              <a:avLst/>
              <a:gdLst>
                <a:gd name="connsiteX0" fmla="*/ 106875 w 106875"/>
                <a:gd name="connsiteY0" fmla="*/ 53438 h 106875"/>
                <a:gd name="connsiteX1" fmla="*/ 53437 w 106875"/>
                <a:gd name="connsiteY1" fmla="*/ 106875 h 106875"/>
                <a:gd name="connsiteX2" fmla="*/ 0 w 106875"/>
                <a:gd name="connsiteY2" fmla="*/ 53438 h 106875"/>
                <a:gd name="connsiteX3" fmla="*/ 53437 w 106875"/>
                <a:gd name="connsiteY3" fmla="*/ 0 h 106875"/>
                <a:gd name="connsiteX4" fmla="*/ 106875 w 106875"/>
                <a:gd name="connsiteY4" fmla="*/ 53438 h 10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75" h="106875">
                  <a:moveTo>
                    <a:pt x="106875" y="53438"/>
                  </a:moveTo>
                  <a:cubicBezTo>
                    <a:pt x="106875" y="82950"/>
                    <a:pt x="82950" y="106875"/>
                    <a:pt x="53437" y="106875"/>
                  </a:cubicBezTo>
                  <a:cubicBezTo>
                    <a:pt x="23925" y="106875"/>
                    <a:pt x="0" y="82950"/>
                    <a:pt x="0" y="53438"/>
                  </a:cubicBezTo>
                  <a:cubicBezTo>
                    <a:pt x="0" y="23925"/>
                    <a:pt x="23925" y="0"/>
                    <a:pt x="53437" y="0"/>
                  </a:cubicBezTo>
                  <a:cubicBezTo>
                    <a:pt x="82950" y="0"/>
                    <a:pt x="106875" y="23925"/>
                    <a:pt x="106875" y="53438"/>
                  </a:cubicBezTo>
                  <a:close/>
                </a:path>
              </a:pathLst>
            </a:custGeom>
            <a:solidFill>
              <a:srgbClr val="000000"/>
            </a:solidFill>
            <a:ln w="16669" cap="flat">
              <a:noFill/>
              <a:prstDash val="solid"/>
              <a:miter/>
            </a:ln>
          </p:spPr>
          <p:txBody>
            <a:bodyPr rtlCol="0" anchor="ctr"/>
            <a:lstStyle/>
            <a:p>
              <a:endParaRPr lang="en-GB"/>
            </a:p>
          </p:txBody>
        </p:sp>
      </p:grpSp>
    </p:spTree>
    <p:extLst>
      <p:ext uri="{BB962C8B-B14F-4D97-AF65-F5344CB8AC3E}">
        <p14:creationId xmlns:p14="http://schemas.microsoft.com/office/powerpoint/2010/main" val="307018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14" presetClass="entr" presetSubtype="10" fill="hold" nodeType="withEffect">
                                  <p:stCondLst>
                                    <p:cond delay="800"/>
                                  </p:stCondLst>
                                  <p:childTnLst>
                                    <p:set>
                                      <p:cBhvr>
                                        <p:cTn id="15" dur="1" fill="hold">
                                          <p:stCondLst>
                                            <p:cond delay="0"/>
                                          </p:stCondLst>
                                        </p:cTn>
                                        <p:tgtEl>
                                          <p:spTgt spid="142"/>
                                        </p:tgtEl>
                                        <p:attrNameLst>
                                          <p:attrName>style.visibility</p:attrName>
                                        </p:attrNameLst>
                                      </p:cBhvr>
                                      <p:to>
                                        <p:strVal val="visible"/>
                                      </p:to>
                                    </p:set>
                                    <p:animEffect transition="in" filter="randombar(horizontal)">
                                      <p:cBhvr>
                                        <p:cTn id="16"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575" y="438499"/>
            <a:ext cx="11201400" cy="537007"/>
          </a:xfrm>
        </p:spPr>
        <p:txBody>
          <a:bodyPr>
            <a:noAutofit/>
          </a:bodyPr>
          <a:lstStyle/>
          <a:p>
            <a:pPr algn="ctr">
              <a:lnSpc>
                <a:spcPct val="100000"/>
              </a:lnSpc>
            </a:pPr>
            <a:r>
              <a:rPr lang="en-US" sz="3200" b="1" dirty="0" err="1" smtClean="0">
                <a:solidFill>
                  <a:schemeClr val="accent1"/>
                </a:solidFill>
                <a:latin typeface="Arial" panose="020B0604020202020204" pitchFamily="34" charset="0"/>
                <a:ea typeface="Tahoma" panose="020B0604030504040204" pitchFamily="34" charset="0"/>
                <a:cs typeface="Arial" panose="020B0604020202020204" pitchFamily="34" charset="0"/>
              </a:rPr>
              <a:t>Thiết</a:t>
            </a:r>
            <a:r>
              <a:rPr lang="en-US" sz="3200" b="1" dirty="0" smtClean="0">
                <a:solidFill>
                  <a:schemeClr val="accent1"/>
                </a:solidFill>
                <a:latin typeface="Arial" panose="020B0604020202020204" pitchFamily="34" charset="0"/>
                <a:ea typeface="Tahoma" panose="020B0604030504040204" pitchFamily="34" charset="0"/>
                <a:cs typeface="Arial" panose="020B0604020202020204" pitchFamily="34" charset="0"/>
              </a:rPr>
              <a:t> </a:t>
            </a:r>
            <a:r>
              <a:rPr lang="en-US" sz="3200" b="1" dirty="0" err="1" smtClean="0">
                <a:solidFill>
                  <a:schemeClr val="accent1"/>
                </a:solidFill>
                <a:latin typeface="Arial" panose="020B0604020202020204" pitchFamily="34" charset="0"/>
                <a:ea typeface="Tahoma" panose="020B0604030504040204" pitchFamily="34" charset="0"/>
                <a:cs typeface="Arial" panose="020B0604020202020204" pitchFamily="34" charset="0"/>
              </a:rPr>
              <a:t>kế</a:t>
            </a:r>
            <a:r>
              <a:rPr lang="en-US" sz="3200" b="1" dirty="0" smtClean="0">
                <a:solidFill>
                  <a:schemeClr val="accent1"/>
                </a:solidFill>
                <a:latin typeface="Arial" panose="020B0604020202020204" pitchFamily="34" charset="0"/>
                <a:ea typeface="Tahoma" panose="020B0604030504040204" pitchFamily="34" charset="0"/>
                <a:cs typeface="Arial" panose="020B0604020202020204" pitchFamily="34" charset="0"/>
              </a:rPr>
              <a:t> </a:t>
            </a:r>
            <a:r>
              <a:rPr lang="en-US" sz="3200" b="1" dirty="0" err="1" smtClean="0">
                <a:solidFill>
                  <a:schemeClr val="accent1"/>
                </a:solidFill>
                <a:latin typeface="Arial" panose="020B0604020202020204" pitchFamily="34" charset="0"/>
                <a:ea typeface="Tahoma" panose="020B0604030504040204" pitchFamily="34" charset="0"/>
                <a:cs typeface="Arial" panose="020B0604020202020204" pitchFamily="34" charset="0"/>
              </a:rPr>
              <a:t>sản</a:t>
            </a:r>
            <a:r>
              <a:rPr lang="en-US" sz="3200" b="1" dirty="0" smtClean="0">
                <a:solidFill>
                  <a:schemeClr val="accent1"/>
                </a:solidFill>
                <a:latin typeface="Arial" panose="020B0604020202020204" pitchFamily="34" charset="0"/>
                <a:ea typeface="Tahoma" panose="020B0604030504040204" pitchFamily="34" charset="0"/>
                <a:cs typeface="Arial" panose="020B0604020202020204" pitchFamily="34" charset="0"/>
              </a:rPr>
              <a:t> </a:t>
            </a:r>
            <a:r>
              <a:rPr lang="en-US" sz="3200" b="1" dirty="0" err="1" smtClean="0">
                <a:solidFill>
                  <a:schemeClr val="accent1"/>
                </a:solidFill>
                <a:latin typeface="Arial" panose="020B0604020202020204" pitchFamily="34" charset="0"/>
                <a:ea typeface="Tahoma" panose="020B0604030504040204" pitchFamily="34" charset="0"/>
                <a:cs typeface="Arial" panose="020B0604020202020204" pitchFamily="34" charset="0"/>
              </a:rPr>
              <a:t>phẩm</a:t>
            </a:r>
            <a:r>
              <a:rPr lang="en-US" sz="3200" b="1" dirty="0" smtClean="0">
                <a:solidFill>
                  <a:schemeClr val="accent1"/>
                </a:solidFill>
                <a:latin typeface="Arial" panose="020B0604020202020204" pitchFamily="34" charset="0"/>
                <a:ea typeface="Tahoma" panose="020B0604030504040204" pitchFamily="34" charset="0"/>
                <a:cs typeface="Arial" panose="020B0604020202020204" pitchFamily="34" charset="0"/>
              </a:rPr>
              <a:t> </a:t>
            </a:r>
            <a:r>
              <a:rPr lang="en-US" sz="3200" b="1" dirty="0" err="1" smtClean="0">
                <a:solidFill>
                  <a:schemeClr val="accent1"/>
                </a:solidFill>
                <a:latin typeface="Arial" panose="020B0604020202020204" pitchFamily="34" charset="0"/>
                <a:ea typeface="Tahoma" panose="020B0604030504040204" pitchFamily="34" charset="0"/>
                <a:cs typeface="Arial" panose="020B0604020202020204" pitchFamily="34" charset="0"/>
              </a:rPr>
              <a:t>thuốc</a:t>
            </a:r>
            <a:r>
              <a:rPr lang="en-US" sz="3200" b="1" dirty="0" smtClean="0">
                <a:solidFill>
                  <a:schemeClr val="accent1"/>
                </a:solidFill>
                <a:latin typeface="Arial" panose="020B0604020202020204" pitchFamily="34" charset="0"/>
                <a:ea typeface="Tahoma" panose="020B0604030504040204" pitchFamily="34" charset="0"/>
                <a:cs typeface="Arial" panose="020B0604020202020204" pitchFamily="34" charset="0"/>
              </a:rPr>
              <a:t> </a:t>
            </a:r>
            <a:r>
              <a:rPr lang="en-US" sz="3200" b="1" dirty="0" err="1" smtClean="0">
                <a:solidFill>
                  <a:schemeClr val="accent1"/>
                </a:solidFill>
                <a:latin typeface="Arial" panose="020B0604020202020204" pitchFamily="34" charset="0"/>
                <a:ea typeface="Tahoma" panose="020B0604030504040204" pitchFamily="34" charset="0"/>
                <a:cs typeface="Arial" panose="020B0604020202020204" pitchFamily="34" charset="0"/>
              </a:rPr>
              <a:t>lá</a:t>
            </a:r>
            <a:r>
              <a:rPr lang="en-US" sz="3200" b="1" dirty="0" smtClean="0">
                <a:solidFill>
                  <a:schemeClr val="accent1"/>
                </a:solidFill>
                <a:latin typeface="Arial" panose="020B0604020202020204" pitchFamily="34" charset="0"/>
                <a:ea typeface="Tahoma" panose="020B0604030504040204" pitchFamily="34" charset="0"/>
                <a:cs typeface="Arial" panose="020B0604020202020204" pitchFamily="34" charset="0"/>
              </a:rPr>
              <a:t> </a:t>
            </a:r>
            <a:r>
              <a:rPr lang="en-US" sz="3200" b="1" dirty="0" err="1" smtClean="0">
                <a:solidFill>
                  <a:schemeClr val="accent1"/>
                </a:solidFill>
                <a:latin typeface="Arial" panose="020B0604020202020204" pitchFamily="34" charset="0"/>
                <a:ea typeface="Tahoma" panose="020B0604030504040204" pitchFamily="34" charset="0"/>
                <a:cs typeface="Arial" panose="020B0604020202020204" pitchFamily="34" charset="0"/>
              </a:rPr>
              <a:t>điện</a:t>
            </a:r>
            <a:r>
              <a:rPr lang="en-US" sz="3200" b="1" dirty="0" smtClean="0">
                <a:solidFill>
                  <a:schemeClr val="accent1"/>
                </a:solidFill>
                <a:latin typeface="Arial" panose="020B0604020202020204" pitchFamily="34" charset="0"/>
                <a:ea typeface="Tahoma" panose="020B0604030504040204" pitchFamily="34" charset="0"/>
                <a:cs typeface="Arial" panose="020B0604020202020204" pitchFamily="34" charset="0"/>
              </a:rPr>
              <a:t> </a:t>
            </a:r>
            <a:r>
              <a:rPr lang="en-US" sz="3200" b="1" dirty="0" err="1" smtClean="0">
                <a:solidFill>
                  <a:schemeClr val="accent1"/>
                </a:solidFill>
                <a:latin typeface="Arial" panose="020B0604020202020204" pitchFamily="34" charset="0"/>
                <a:ea typeface="Tahoma" panose="020B0604030504040204" pitchFamily="34" charset="0"/>
                <a:cs typeface="Arial" panose="020B0604020202020204" pitchFamily="34" charset="0"/>
              </a:rPr>
              <a:t>tử</a:t>
            </a:r>
            <a:r>
              <a:rPr lang="en-US" sz="3200" b="1" dirty="0" smtClean="0">
                <a:solidFill>
                  <a:schemeClr val="accent1"/>
                </a:solidFill>
                <a:latin typeface="Arial" panose="020B0604020202020204" pitchFamily="34" charset="0"/>
                <a:ea typeface="Tahoma" panose="020B0604030504040204" pitchFamily="34" charset="0"/>
                <a:cs typeface="Arial" panose="020B0604020202020204" pitchFamily="34" charset="0"/>
              </a:rPr>
              <a:t>: </a:t>
            </a:r>
            <a:r>
              <a:rPr lang="en-US" sz="3200" b="1" dirty="0" err="1" smtClean="0">
                <a:solidFill>
                  <a:schemeClr val="accent1"/>
                </a:solidFill>
                <a:latin typeface="Arial" panose="020B0604020202020204" pitchFamily="34" charset="0"/>
                <a:ea typeface="Tahoma" panose="020B0604030504040204" pitchFamily="34" charset="0"/>
                <a:cs typeface="Arial" panose="020B0604020202020204" pitchFamily="34" charset="0"/>
              </a:rPr>
              <a:t>nhắm</a:t>
            </a:r>
            <a:r>
              <a:rPr lang="en-US" sz="3200" b="1" dirty="0" smtClean="0">
                <a:solidFill>
                  <a:schemeClr val="accent1"/>
                </a:solidFill>
                <a:latin typeface="Arial" panose="020B0604020202020204" pitchFamily="34" charset="0"/>
                <a:ea typeface="Tahoma" panose="020B0604030504040204" pitchFamily="34" charset="0"/>
                <a:cs typeface="Arial" panose="020B0604020202020204" pitchFamily="34" charset="0"/>
              </a:rPr>
              <a:t> </a:t>
            </a:r>
            <a:r>
              <a:rPr lang="en-US" sz="3200" b="1" dirty="0" err="1" smtClean="0">
                <a:solidFill>
                  <a:schemeClr val="accent1"/>
                </a:solidFill>
                <a:latin typeface="Arial" panose="020B0604020202020204" pitchFamily="34" charset="0"/>
                <a:ea typeface="Tahoma" panose="020B0604030504040204" pitchFamily="34" charset="0"/>
                <a:cs typeface="Arial" panose="020B0604020202020204" pitchFamily="34" charset="0"/>
              </a:rPr>
              <a:t>tới</a:t>
            </a:r>
            <a:r>
              <a:rPr lang="en-US" sz="3200" b="1" dirty="0" smtClean="0">
                <a:solidFill>
                  <a:schemeClr val="accent1"/>
                </a:solidFill>
                <a:latin typeface="Arial" panose="020B0604020202020204" pitchFamily="34" charset="0"/>
                <a:ea typeface="Tahoma" panose="020B0604030504040204" pitchFamily="34" charset="0"/>
                <a:cs typeface="Arial" panose="020B0604020202020204" pitchFamily="34" charset="0"/>
              </a:rPr>
              <a:t> </a:t>
            </a:r>
            <a:r>
              <a:rPr lang="en-US" sz="3200" b="1" dirty="0" err="1" smtClean="0">
                <a:solidFill>
                  <a:schemeClr val="accent1"/>
                </a:solidFill>
                <a:latin typeface="Arial" panose="020B0604020202020204" pitchFamily="34" charset="0"/>
                <a:ea typeface="Tahoma" panose="020B0604030504040204" pitchFamily="34" charset="0"/>
                <a:cs typeface="Arial" panose="020B0604020202020204" pitchFamily="34" charset="0"/>
              </a:rPr>
              <a:t>giới</a:t>
            </a:r>
            <a:r>
              <a:rPr lang="en-US" sz="3200" b="1" dirty="0" smtClean="0">
                <a:solidFill>
                  <a:schemeClr val="accent1"/>
                </a:solidFill>
                <a:latin typeface="Arial" panose="020B0604020202020204" pitchFamily="34" charset="0"/>
                <a:ea typeface="Tahoma" panose="020B0604030504040204" pitchFamily="34" charset="0"/>
                <a:cs typeface="Arial" panose="020B0604020202020204" pitchFamily="34" charset="0"/>
              </a:rPr>
              <a:t> </a:t>
            </a:r>
            <a:r>
              <a:rPr lang="en-US" sz="3200" b="1" dirty="0" err="1" smtClean="0">
                <a:solidFill>
                  <a:schemeClr val="accent1"/>
                </a:solidFill>
                <a:latin typeface="Arial" panose="020B0604020202020204" pitchFamily="34" charset="0"/>
                <a:ea typeface="Tahoma" panose="020B0604030504040204" pitchFamily="34" charset="0"/>
                <a:cs typeface="Arial" panose="020B0604020202020204" pitchFamily="34" charset="0"/>
              </a:rPr>
              <a:t>trẻ</a:t>
            </a:r>
            <a:endParaRPr lang="en-US" sz="3200" b="1" dirty="0">
              <a:solidFill>
                <a:schemeClr val="accent1"/>
              </a:solidFill>
              <a:latin typeface="Arial" panose="020B0604020202020204" pitchFamily="34" charset="0"/>
              <a:ea typeface="Tahoma" panose="020B0604030504040204" pitchFamily="34" charset="0"/>
              <a:cs typeface="Arial" panose="020B0604020202020204" pitchFamily="34" charset="0"/>
            </a:endParaRPr>
          </a:p>
        </p:txBody>
      </p:sp>
      <p:sp>
        <p:nvSpPr>
          <p:cNvPr id="6" name="TextBox 5"/>
          <p:cNvSpPr txBox="1"/>
          <p:nvPr/>
        </p:nvSpPr>
        <p:spPr>
          <a:xfrm>
            <a:off x="1124712" y="4439103"/>
            <a:ext cx="184731" cy="369332"/>
          </a:xfrm>
          <a:prstGeom prst="rect">
            <a:avLst/>
          </a:prstGeom>
          <a:noFill/>
        </p:spPr>
        <p:txBody>
          <a:bodyPr wrap="none" rtlCol="0">
            <a:spAutoFit/>
          </a:bodyPr>
          <a:lstStyle/>
          <a:p>
            <a:endParaRPr lang="en-US" dirty="0"/>
          </a:p>
        </p:txBody>
      </p:sp>
      <p:sp>
        <p:nvSpPr>
          <p:cNvPr id="11" name="Content Placeholder 2"/>
          <p:cNvSpPr txBox="1">
            <a:spLocks/>
          </p:cNvSpPr>
          <p:nvPr/>
        </p:nvSpPr>
        <p:spPr>
          <a:xfrm>
            <a:off x="161446" y="1138177"/>
            <a:ext cx="7382392" cy="456033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lnSpc>
                <a:spcPct val="120000"/>
              </a:lnSpc>
              <a:spcBef>
                <a:spcPts val="600"/>
              </a:spcBef>
              <a:spcAft>
                <a:spcPts val="600"/>
              </a:spcAft>
            </a:pPr>
            <a:r>
              <a:rPr lang="en-US" b="1" dirty="0" smtClean="0">
                <a:solidFill>
                  <a:srgbClr val="FF0000"/>
                </a:solidFill>
                <a:cs typeface="Times New Roman" panose="02020603050405020304" pitchFamily="18" charset="0"/>
              </a:rPr>
              <a:t> </a:t>
            </a:r>
            <a:r>
              <a:rPr lang="en-US" b="1" dirty="0" err="1" smtClean="0">
                <a:solidFill>
                  <a:srgbClr val="FF0000"/>
                </a:solidFill>
                <a:cs typeface="Times New Roman" panose="02020603050405020304" pitchFamily="18" charset="0"/>
              </a:rPr>
              <a:t>Thiết</a:t>
            </a:r>
            <a:r>
              <a:rPr lang="en-US" b="1" dirty="0" smtClean="0">
                <a:solidFill>
                  <a:srgbClr val="FF0000"/>
                </a:solidFill>
                <a:cs typeface="Times New Roman" panose="02020603050405020304" pitchFamily="18" charset="0"/>
              </a:rPr>
              <a:t> </a:t>
            </a:r>
            <a:r>
              <a:rPr lang="en-US" b="1" dirty="0" err="1" smtClean="0">
                <a:solidFill>
                  <a:srgbClr val="FF0000"/>
                </a:solidFill>
                <a:cs typeface="Times New Roman" panose="02020603050405020304" pitchFamily="18" charset="0"/>
              </a:rPr>
              <a:t>kế</a:t>
            </a:r>
            <a:r>
              <a:rPr lang="en-US" b="1" dirty="0" smtClean="0">
                <a:solidFill>
                  <a:srgbClr val="FF0000"/>
                </a:solidFill>
                <a:cs typeface="Times New Roman" panose="02020603050405020304" pitchFamily="18" charset="0"/>
              </a:rPr>
              <a:t> </a:t>
            </a:r>
            <a:r>
              <a:rPr lang="en-US" b="1" dirty="0" err="1" smtClean="0">
                <a:solidFill>
                  <a:srgbClr val="FF0000"/>
                </a:solidFill>
                <a:cs typeface="Times New Roman" panose="02020603050405020304" pitchFamily="18" charset="0"/>
              </a:rPr>
              <a:t>sản</a:t>
            </a:r>
            <a:r>
              <a:rPr lang="en-US" b="1" dirty="0" smtClean="0">
                <a:solidFill>
                  <a:srgbClr val="FF0000"/>
                </a:solidFill>
                <a:cs typeface="Times New Roman" panose="02020603050405020304" pitchFamily="18" charset="0"/>
              </a:rPr>
              <a:t> </a:t>
            </a:r>
            <a:r>
              <a:rPr lang="en-US" b="1" dirty="0" err="1" smtClean="0">
                <a:solidFill>
                  <a:srgbClr val="FF0000"/>
                </a:solidFill>
                <a:cs typeface="Times New Roman" panose="02020603050405020304" pitchFamily="18" charset="0"/>
              </a:rPr>
              <a:t>phẩm</a:t>
            </a:r>
            <a:r>
              <a:rPr lang="en-US" b="1" dirty="0" smtClean="0">
                <a:solidFill>
                  <a:srgbClr val="FF0000"/>
                </a:solidFill>
                <a:cs typeface="Times New Roman" panose="02020603050405020304" pitchFamily="18" charset="0"/>
              </a:rPr>
              <a:t> </a:t>
            </a:r>
            <a:r>
              <a:rPr lang="en-US" b="1" dirty="0" err="1" smtClean="0">
                <a:solidFill>
                  <a:srgbClr val="FF0000"/>
                </a:solidFill>
                <a:cs typeface="Times New Roman" panose="02020603050405020304" pitchFamily="18" charset="0"/>
              </a:rPr>
              <a:t>nhỏ</a:t>
            </a:r>
            <a:r>
              <a:rPr lang="en-US" b="1" dirty="0" smtClean="0">
                <a:solidFill>
                  <a:srgbClr val="FF0000"/>
                </a:solidFill>
                <a:cs typeface="Times New Roman" panose="02020603050405020304" pitchFamily="18" charset="0"/>
              </a:rPr>
              <a:t> </a:t>
            </a:r>
            <a:r>
              <a:rPr lang="en-US" b="1" dirty="0" err="1" smtClean="0">
                <a:solidFill>
                  <a:srgbClr val="FF0000"/>
                </a:solidFill>
                <a:cs typeface="Times New Roman" panose="02020603050405020304" pitchFamily="18" charset="0"/>
              </a:rPr>
              <a:t>gọn</a:t>
            </a:r>
            <a:r>
              <a:rPr lang="en-US" b="1" dirty="0" smtClean="0">
                <a:solidFill>
                  <a:srgbClr val="FF0000"/>
                </a:solidFill>
                <a:cs typeface="Times New Roman" panose="02020603050405020304" pitchFamily="18" charset="0"/>
              </a:rPr>
              <a:t>, </a:t>
            </a:r>
            <a:r>
              <a:rPr lang="en-US" b="1" dirty="0" err="1" smtClean="0">
                <a:solidFill>
                  <a:srgbClr val="FF0000"/>
                </a:solidFill>
                <a:cs typeface="Times New Roman" panose="02020603050405020304" pitchFamily="18" charset="0"/>
              </a:rPr>
              <a:t>đa</a:t>
            </a:r>
            <a:r>
              <a:rPr lang="en-US" b="1" dirty="0" smtClean="0">
                <a:solidFill>
                  <a:srgbClr val="FF0000"/>
                </a:solidFill>
                <a:cs typeface="Times New Roman" panose="02020603050405020304" pitchFamily="18" charset="0"/>
              </a:rPr>
              <a:t> </a:t>
            </a:r>
            <a:r>
              <a:rPr lang="en-US" b="1" dirty="0" err="1" smtClean="0">
                <a:solidFill>
                  <a:srgbClr val="FF0000"/>
                </a:solidFill>
                <a:cs typeface="Times New Roman" panose="02020603050405020304" pitchFamily="18" charset="0"/>
              </a:rPr>
              <a:t>dạng</a:t>
            </a:r>
            <a:r>
              <a:rPr lang="en-US" b="1" dirty="0" smtClean="0">
                <a:solidFill>
                  <a:srgbClr val="FF0000"/>
                </a:solidFill>
                <a:cs typeface="Times New Roman" panose="02020603050405020304" pitchFamily="18" charset="0"/>
              </a:rPr>
              <a:t> </a:t>
            </a:r>
            <a:r>
              <a:rPr lang="en-US" b="1" dirty="0" err="1" smtClean="0">
                <a:solidFill>
                  <a:srgbClr val="FF0000"/>
                </a:solidFill>
                <a:cs typeface="Times New Roman" panose="02020603050405020304" pitchFamily="18" charset="0"/>
              </a:rPr>
              <a:t>màu</a:t>
            </a:r>
            <a:r>
              <a:rPr lang="en-US" b="1" dirty="0" smtClean="0">
                <a:solidFill>
                  <a:srgbClr val="FF0000"/>
                </a:solidFill>
                <a:cs typeface="Times New Roman" panose="02020603050405020304" pitchFamily="18" charset="0"/>
              </a:rPr>
              <a:t> </a:t>
            </a:r>
            <a:r>
              <a:rPr lang="en-US" b="1" dirty="0" err="1" smtClean="0">
                <a:solidFill>
                  <a:srgbClr val="FF0000"/>
                </a:solidFill>
                <a:cs typeface="Times New Roman" panose="02020603050405020304" pitchFamily="18" charset="0"/>
              </a:rPr>
              <a:t>sắc</a:t>
            </a:r>
            <a:r>
              <a:rPr lang="en-US" b="1" dirty="0" smtClean="0">
                <a:solidFill>
                  <a:srgbClr val="FF0000"/>
                </a:solidFill>
                <a:cs typeface="Times New Roman" panose="02020603050405020304" pitchFamily="18" charset="0"/>
              </a:rPr>
              <a:t>, </a:t>
            </a:r>
            <a:r>
              <a:rPr lang="en-US" b="1" dirty="0" err="1" smtClean="0">
                <a:solidFill>
                  <a:srgbClr val="FF0000"/>
                </a:solidFill>
                <a:cs typeface="Times New Roman" panose="02020603050405020304" pitchFamily="18" charset="0"/>
              </a:rPr>
              <a:t>kiểu</a:t>
            </a:r>
            <a:r>
              <a:rPr lang="en-US" b="1" dirty="0" smtClean="0">
                <a:solidFill>
                  <a:srgbClr val="FF0000"/>
                </a:solidFill>
                <a:cs typeface="Times New Roman" panose="02020603050405020304" pitchFamily="18" charset="0"/>
              </a:rPr>
              <a:t> </a:t>
            </a:r>
            <a:r>
              <a:rPr lang="en-US" b="1" dirty="0" err="1" smtClean="0">
                <a:solidFill>
                  <a:srgbClr val="FF0000"/>
                </a:solidFill>
                <a:cs typeface="Times New Roman" panose="02020603050405020304" pitchFamily="18" charset="0"/>
              </a:rPr>
              <a:t>dáng</a:t>
            </a:r>
            <a:r>
              <a:rPr lang="en-US" b="1" dirty="0" smtClean="0">
                <a:solidFill>
                  <a:srgbClr val="FF0000"/>
                </a:solidFill>
                <a:cs typeface="Times New Roman" panose="02020603050405020304" pitchFamily="18" charset="0"/>
              </a:rPr>
              <a:t>                </a:t>
            </a:r>
            <a:r>
              <a:rPr lang="en-US" sz="1800" dirty="0" smtClean="0"/>
              <a:t>(</a:t>
            </a:r>
            <a:r>
              <a:rPr lang="en-US" sz="1800" dirty="0" err="1"/>
              <a:t>kiểu</a:t>
            </a:r>
            <a:r>
              <a:rPr lang="en-US" sz="1800" dirty="0"/>
              <a:t> </a:t>
            </a:r>
            <a:r>
              <a:rPr lang="en-US" sz="1800" dirty="0" err="1"/>
              <a:t>dáng</a:t>
            </a:r>
            <a:r>
              <a:rPr lang="en-US" sz="1800" dirty="0"/>
              <a:t> </a:t>
            </a:r>
            <a:r>
              <a:rPr lang="en-US" sz="1800" dirty="0" err="1"/>
              <a:t>giống</a:t>
            </a:r>
            <a:r>
              <a:rPr lang="en-US" sz="1800" dirty="0"/>
              <a:t> </a:t>
            </a:r>
            <a:r>
              <a:rPr lang="en-US" sz="1800" dirty="0" err="1"/>
              <a:t>đồ</a:t>
            </a:r>
            <a:r>
              <a:rPr lang="en-US" sz="1800" dirty="0"/>
              <a:t> </a:t>
            </a:r>
            <a:r>
              <a:rPr lang="en-US" sz="1800" dirty="0" err="1"/>
              <a:t>dùng</a:t>
            </a:r>
            <a:r>
              <a:rPr lang="en-US" sz="1800" dirty="0"/>
              <a:t> </a:t>
            </a:r>
            <a:r>
              <a:rPr lang="en-US" sz="1800" dirty="0" err="1"/>
              <a:t>như</a:t>
            </a:r>
            <a:r>
              <a:rPr lang="en-US" sz="1800" dirty="0"/>
              <a:t> </a:t>
            </a:r>
            <a:r>
              <a:rPr lang="en-US" sz="1800" dirty="0" err="1"/>
              <a:t>cái</a:t>
            </a:r>
            <a:r>
              <a:rPr lang="en-US" sz="1800" dirty="0"/>
              <a:t> </a:t>
            </a:r>
            <a:r>
              <a:rPr lang="en-US" sz="1800" dirty="0" err="1"/>
              <a:t>bút</a:t>
            </a:r>
            <a:r>
              <a:rPr lang="en-US" sz="1800" dirty="0"/>
              <a:t>, </a:t>
            </a:r>
            <a:r>
              <a:rPr lang="en-US" sz="1800" dirty="0" err="1"/>
              <a:t>usb</a:t>
            </a:r>
            <a:r>
              <a:rPr lang="en-US" sz="1800" dirty="0"/>
              <a:t>, </a:t>
            </a:r>
            <a:r>
              <a:rPr lang="en-US" sz="1800" dirty="0" err="1"/>
              <a:t>thỏi</a:t>
            </a:r>
            <a:r>
              <a:rPr lang="en-US" sz="1800" dirty="0"/>
              <a:t> son </a:t>
            </a:r>
            <a:r>
              <a:rPr lang="en-US" sz="1800" dirty="0" err="1"/>
              <a:t>môi</a:t>
            </a:r>
            <a:r>
              <a:rPr lang="en-US" sz="1800" dirty="0"/>
              <a:t> </a:t>
            </a:r>
            <a:r>
              <a:rPr lang="en-US" sz="1800" dirty="0" err="1"/>
              <a:t>v.v</a:t>
            </a:r>
            <a:r>
              <a:rPr lang="en-US" sz="1800" dirty="0"/>
              <a:t>  </a:t>
            </a:r>
            <a:r>
              <a:rPr lang="en-US" sz="1800" dirty="0" err="1"/>
              <a:t>khó</a:t>
            </a:r>
            <a:r>
              <a:rPr lang="en-US" sz="1800" dirty="0"/>
              <a:t> </a:t>
            </a:r>
            <a:r>
              <a:rPr lang="en-US" sz="1800" dirty="0" err="1"/>
              <a:t>phát</a:t>
            </a:r>
            <a:r>
              <a:rPr lang="en-US" sz="1800" dirty="0"/>
              <a:t> </a:t>
            </a:r>
            <a:r>
              <a:rPr lang="en-US" sz="1800" dirty="0" err="1"/>
              <a:t>hiện</a:t>
            </a:r>
            <a:r>
              <a:rPr lang="en-US" sz="1800" dirty="0"/>
              <a:t>)</a:t>
            </a:r>
          </a:p>
          <a:p>
            <a:pPr marL="0" indent="0" algn="just">
              <a:lnSpc>
                <a:spcPct val="120000"/>
              </a:lnSpc>
              <a:spcBef>
                <a:spcPts val="600"/>
              </a:spcBef>
              <a:spcAft>
                <a:spcPts val="600"/>
              </a:spcAft>
              <a:buNone/>
            </a:pPr>
            <a:endParaRPr lang="en-US" sz="1700" b="1" dirty="0" smtClean="0">
              <a:solidFill>
                <a:srgbClr val="0070C0"/>
              </a:solidFill>
              <a:cs typeface="Times New Roman" panose="02020603050405020304" pitchFamily="18"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6667" r="1162" b="3333"/>
          <a:stretch/>
        </p:blipFill>
        <p:spPr>
          <a:xfrm>
            <a:off x="2192824" y="2009006"/>
            <a:ext cx="1659818" cy="164017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1279" y="4514963"/>
            <a:ext cx="2921649" cy="1833210"/>
          </a:xfrm>
          <a:prstGeom prst="rect">
            <a:avLst/>
          </a:prstGeom>
        </p:spPr>
      </p:pic>
      <p:sp>
        <p:nvSpPr>
          <p:cNvPr id="15" name="TextBox 14"/>
          <p:cNvSpPr txBox="1"/>
          <p:nvPr/>
        </p:nvSpPr>
        <p:spPr>
          <a:xfrm>
            <a:off x="229478" y="3806879"/>
            <a:ext cx="7064821" cy="677108"/>
          </a:xfrm>
          <a:prstGeom prst="rect">
            <a:avLst/>
          </a:prstGeom>
          <a:noFill/>
        </p:spPr>
        <p:txBody>
          <a:bodyPr wrap="square" rtlCol="0">
            <a:spAutoFit/>
          </a:bodyPr>
          <a:lstStyle/>
          <a:p>
            <a:r>
              <a:rPr lang="en-US" sz="2000" b="1" dirty="0" err="1" smtClean="0">
                <a:solidFill>
                  <a:srgbClr val="FF0000"/>
                </a:solidFill>
                <a:cs typeface="Times New Roman" panose="02020603050405020304" pitchFamily="18" charset="0"/>
              </a:rPr>
              <a:t>Thiết</a:t>
            </a:r>
            <a:r>
              <a:rPr lang="en-US" sz="2000" b="1" dirty="0" smtClean="0">
                <a:solidFill>
                  <a:srgbClr val="FF0000"/>
                </a:solidFill>
                <a:cs typeface="Times New Roman" panose="02020603050405020304" pitchFamily="18" charset="0"/>
              </a:rPr>
              <a:t> </a:t>
            </a:r>
            <a:r>
              <a:rPr lang="en-US" sz="2000" b="1" dirty="0" err="1" smtClean="0">
                <a:solidFill>
                  <a:srgbClr val="FF0000"/>
                </a:solidFill>
                <a:cs typeface="Times New Roman" panose="02020603050405020304" pitchFamily="18" charset="0"/>
              </a:rPr>
              <a:t>kế</a:t>
            </a:r>
            <a:r>
              <a:rPr lang="en-US" sz="2000" b="1" dirty="0" smtClean="0">
                <a:solidFill>
                  <a:srgbClr val="FF0000"/>
                </a:solidFill>
                <a:cs typeface="Times New Roman" panose="02020603050405020304" pitchFamily="18" charset="0"/>
              </a:rPr>
              <a:t> </a:t>
            </a:r>
            <a:r>
              <a:rPr lang="en-US" sz="2000" b="1" dirty="0" err="1" smtClean="0">
                <a:solidFill>
                  <a:srgbClr val="FF0000"/>
                </a:solidFill>
                <a:cs typeface="Times New Roman" panose="02020603050405020304" pitchFamily="18" charset="0"/>
              </a:rPr>
              <a:t>ấn</a:t>
            </a:r>
            <a:r>
              <a:rPr lang="en-US" sz="2000" b="1" dirty="0" smtClean="0">
                <a:solidFill>
                  <a:srgbClr val="FF0000"/>
                </a:solidFill>
                <a:cs typeface="Times New Roman" panose="02020603050405020304" pitchFamily="18" charset="0"/>
              </a:rPr>
              <a:t> </a:t>
            </a:r>
            <a:r>
              <a:rPr lang="en-US" sz="2000" b="1" dirty="0" err="1" smtClean="0">
                <a:solidFill>
                  <a:srgbClr val="FF0000"/>
                </a:solidFill>
                <a:cs typeface="Times New Roman" panose="02020603050405020304" pitchFamily="18" charset="0"/>
              </a:rPr>
              <a:t>tượng</a:t>
            </a:r>
            <a:r>
              <a:rPr lang="en-US" sz="2000" b="1" dirty="0" smtClean="0">
                <a:solidFill>
                  <a:srgbClr val="FF0000"/>
                </a:solidFill>
                <a:cs typeface="Times New Roman" panose="02020603050405020304" pitchFamily="18" charset="0"/>
              </a:rPr>
              <a:t> </a:t>
            </a:r>
            <a:r>
              <a:rPr lang="en-US" sz="2000" b="1" dirty="0" err="1" smtClean="0">
                <a:solidFill>
                  <a:srgbClr val="FF0000"/>
                </a:solidFill>
                <a:cs typeface="Times New Roman" panose="02020603050405020304" pitchFamily="18" charset="0"/>
              </a:rPr>
              <a:t>theo</a:t>
            </a:r>
            <a:r>
              <a:rPr lang="en-US" sz="2000" b="1" dirty="0" smtClean="0">
                <a:solidFill>
                  <a:srgbClr val="FF0000"/>
                </a:solidFill>
                <a:cs typeface="Times New Roman" panose="02020603050405020304" pitchFamily="18" charset="0"/>
              </a:rPr>
              <a:t> </a:t>
            </a:r>
            <a:r>
              <a:rPr lang="en-US" sz="2000" b="1" dirty="0" err="1" smtClean="0">
                <a:solidFill>
                  <a:srgbClr val="FF0000"/>
                </a:solidFill>
                <a:cs typeface="Times New Roman" panose="02020603050405020304" pitchFamily="18" charset="0"/>
              </a:rPr>
              <a:t>thị</a:t>
            </a:r>
            <a:r>
              <a:rPr lang="en-US" sz="2000" b="1" dirty="0" smtClean="0">
                <a:solidFill>
                  <a:srgbClr val="FF0000"/>
                </a:solidFill>
                <a:cs typeface="Times New Roman" panose="02020603050405020304" pitchFamily="18" charset="0"/>
              </a:rPr>
              <a:t> </a:t>
            </a:r>
            <a:r>
              <a:rPr lang="en-US" sz="2000" b="1" dirty="0" err="1" smtClean="0">
                <a:solidFill>
                  <a:srgbClr val="FF0000"/>
                </a:solidFill>
                <a:cs typeface="Times New Roman" panose="02020603050405020304" pitchFamily="18" charset="0"/>
              </a:rPr>
              <a:t>hiếu</a:t>
            </a:r>
            <a:r>
              <a:rPr lang="en-US" sz="2000" b="1" dirty="0" smtClean="0">
                <a:solidFill>
                  <a:srgbClr val="FF0000"/>
                </a:solidFill>
                <a:cs typeface="Times New Roman" panose="02020603050405020304" pitchFamily="18" charset="0"/>
              </a:rPr>
              <a:t> </a:t>
            </a:r>
            <a:r>
              <a:rPr lang="en-US" sz="2000" b="1" dirty="0" err="1" smtClean="0">
                <a:solidFill>
                  <a:srgbClr val="FF0000"/>
                </a:solidFill>
                <a:cs typeface="Times New Roman" panose="02020603050405020304" pitchFamily="18" charset="0"/>
              </a:rPr>
              <a:t>giới</a:t>
            </a:r>
            <a:r>
              <a:rPr lang="en-US" sz="2000" b="1" dirty="0" smtClean="0">
                <a:solidFill>
                  <a:srgbClr val="FF0000"/>
                </a:solidFill>
                <a:cs typeface="Times New Roman" panose="02020603050405020304" pitchFamily="18" charset="0"/>
              </a:rPr>
              <a:t> </a:t>
            </a:r>
            <a:r>
              <a:rPr lang="en-US" sz="2000" b="1" dirty="0" err="1" smtClean="0">
                <a:solidFill>
                  <a:srgbClr val="FF0000"/>
                </a:solidFill>
                <a:cs typeface="Times New Roman" panose="02020603050405020304" pitchFamily="18" charset="0"/>
              </a:rPr>
              <a:t>trẻ</a:t>
            </a:r>
            <a:r>
              <a:rPr lang="en-US" sz="2000" b="1" dirty="0" smtClean="0">
                <a:solidFill>
                  <a:srgbClr val="FF0000"/>
                </a:solidFill>
                <a:cs typeface="Times New Roman" panose="02020603050405020304" pitchFamily="18" charset="0"/>
              </a:rPr>
              <a:t>                                          </a:t>
            </a:r>
            <a:r>
              <a:rPr lang="en-US" dirty="0" smtClean="0"/>
              <a:t>(</a:t>
            </a:r>
            <a:r>
              <a:rPr lang="en-US" dirty="0" err="1" smtClean="0"/>
              <a:t>kèm</a:t>
            </a:r>
            <a:r>
              <a:rPr lang="en-US" dirty="0" smtClean="0"/>
              <a:t> </a:t>
            </a:r>
            <a:r>
              <a:rPr lang="en-US" dirty="0" err="1" smtClean="0"/>
              <a:t>đèn</a:t>
            </a:r>
            <a:r>
              <a:rPr lang="en-US" dirty="0" smtClean="0"/>
              <a:t> </a:t>
            </a:r>
            <a:r>
              <a:rPr lang="en-US" dirty="0" err="1"/>
              <a:t>phát</a:t>
            </a:r>
            <a:r>
              <a:rPr lang="en-US" dirty="0"/>
              <a:t> </a:t>
            </a:r>
            <a:r>
              <a:rPr lang="en-US" dirty="0" err="1"/>
              <a:t>sáng</a:t>
            </a:r>
            <a:r>
              <a:rPr lang="en-US" dirty="0"/>
              <a:t>, </a:t>
            </a:r>
            <a:r>
              <a:rPr lang="en-US" dirty="0" err="1"/>
              <a:t>hình</a:t>
            </a:r>
            <a:r>
              <a:rPr lang="en-US" dirty="0"/>
              <a:t> </a:t>
            </a:r>
            <a:r>
              <a:rPr lang="en-US" dirty="0" err="1" smtClean="0"/>
              <a:t>ảnh</a:t>
            </a:r>
            <a:r>
              <a:rPr lang="en-US" dirty="0" smtClean="0"/>
              <a:t>, </a:t>
            </a:r>
            <a:r>
              <a:rPr lang="en-US" dirty="0" err="1" smtClean="0"/>
              <a:t>âm</a:t>
            </a:r>
            <a:r>
              <a:rPr lang="en-US" dirty="0" smtClean="0"/>
              <a:t> </a:t>
            </a:r>
            <a:r>
              <a:rPr lang="en-US" dirty="0" err="1" smtClean="0"/>
              <a:t>thanh</a:t>
            </a:r>
            <a:r>
              <a:rPr lang="en-US" dirty="0" smtClean="0"/>
              <a:t>) </a:t>
            </a:r>
            <a:endParaRPr lang="en-US" dirty="0">
              <a:solidFill>
                <a:srgbClr val="FF0000"/>
              </a:solidFill>
            </a:endParaRP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2593" t="32222" r="2593" b="14445"/>
          <a:stretch/>
        </p:blipFill>
        <p:spPr>
          <a:xfrm>
            <a:off x="4017385" y="2003917"/>
            <a:ext cx="1657331" cy="1640291"/>
          </a:xfrm>
          <a:prstGeom prst="rect">
            <a:avLst/>
          </a:prstGeom>
        </p:spPr>
      </p:pic>
      <p:sp>
        <p:nvSpPr>
          <p:cNvPr id="12" name="Rectangle 11"/>
          <p:cNvSpPr/>
          <p:nvPr/>
        </p:nvSpPr>
        <p:spPr>
          <a:xfrm>
            <a:off x="7867404" y="1949921"/>
            <a:ext cx="4019796" cy="3225498"/>
          </a:xfrm>
          <a:prstGeom prst="rect">
            <a:avLst/>
          </a:prstGeom>
          <a:ln>
            <a:solidFill>
              <a:srgbClr val="804219"/>
            </a:solidFill>
          </a:ln>
        </p:spPr>
        <p:txBody>
          <a:bodyPr wrap="square">
            <a:spAutoFit/>
          </a:bodyPr>
          <a:lstStyle/>
          <a:p>
            <a:pPr marL="52388" lvl="1" algn="just">
              <a:lnSpc>
                <a:spcPct val="120000"/>
              </a:lnSpc>
              <a:spcBef>
                <a:spcPts val="600"/>
              </a:spcBef>
              <a:spcAft>
                <a:spcPts val="600"/>
              </a:spcAft>
            </a:pPr>
            <a:r>
              <a:rPr lang="en-US" sz="1700" b="1" dirty="0" smtClean="0">
                <a:cs typeface="Times New Roman" panose="02020603050405020304" pitchFamily="18" charset="0"/>
              </a:rPr>
              <a:t>Ý </a:t>
            </a:r>
            <a:r>
              <a:rPr lang="en-US" sz="1700" b="1" dirty="0" err="1" smtClean="0">
                <a:cs typeface="Times New Roman" panose="02020603050405020304" pitchFamily="18" charset="0"/>
              </a:rPr>
              <a:t>kiến</a:t>
            </a:r>
            <a:r>
              <a:rPr lang="en-US" sz="1700" b="1" dirty="0" smtClean="0">
                <a:cs typeface="Times New Roman" panose="02020603050405020304" pitchFamily="18" charset="0"/>
              </a:rPr>
              <a:t> </a:t>
            </a:r>
            <a:r>
              <a:rPr lang="en-US" sz="1700" b="1" dirty="0" err="1" smtClean="0">
                <a:cs typeface="Times New Roman" panose="02020603050405020304" pitchFamily="18" charset="0"/>
              </a:rPr>
              <a:t>thanh</a:t>
            </a:r>
            <a:r>
              <a:rPr lang="en-US" sz="1700" b="1" dirty="0" smtClean="0">
                <a:cs typeface="Times New Roman" panose="02020603050405020304" pitchFamily="18" charset="0"/>
              </a:rPr>
              <a:t> </a:t>
            </a:r>
            <a:r>
              <a:rPr lang="en-US" sz="1700" b="1" dirty="0" err="1" smtClean="0">
                <a:cs typeface="Times New Roman" panose="02020603050405020304" pitchFamily="18" charset="0"/>
              </a:rPr>
              <a:t>thiếu</a:t>
            </a:r>
            <a:r>
              <a:rPr lang="en-US" sz="1700" b="1" dirty="0" smtClean="0">
                <a:cs typeface="Times New Roman" panose="02020603050405020304" pitchFamily="18" charset="0"/>
              </a:rPr>
              <a:t> </a:t>
            </a:r>
            <a:r>
              <a:rPr lang="en-US" sz="1700" b="1" dirty="0" err="1" smtClean="0">
                <a:cs typeface="Times New Roman" panose="02020603050405020304" pitchFamily="18" charset="0"/>
              </a:rPr>
              <a:t>niên</a:t>
            </a:r>
            <a:r>
              <a:rPr lang="en-US" sz="1700" b="1" dirty="0" smtClean="0">
                <a:cs typeface="Times New Roman" panose="02020603050405020304" pitchFamily="18" charset="0"/>
              </a:rPr>
              <a:t> </a:t>
            </a:r>
            <a:r>
              <a:rPr lang="en-US" sz="1700" b="1" dirty="0" err="1" smtClean="0">
                <a:cs typeface="Times New Roman" panose="02020603050405020304" pitchFamily="18" charset="0"/>
              </a:rPr>
              <a:t>về</a:t>
            </a:r>
            <a:r>
              <a:rPr lang="en-US" sz="1700" b="1" dirty="0" smtClean="0">
                <a:cs typeface="Times New Roman" panose="02020603050405020304" pitchFamily="18" charset="0"/>
              </a:rPr>
              <a:t> </a:t>
            </a:r>
            <a:r>
              <a:rPr lang="en-US" sz="1700" b="1" dirty="0" err="1" smtClean="0">
                <a:cs typeface="Times New Roman" panose="02020603050405020304" pitchFamily="18" charset="0"/>
              </a:rPr>
              <a:t>động</a:t>
            </a:r>
            <a:r>
              <a:rPr lang="en-US" sz="1700" b="1" dirty="0" smtClean="0">
                <a:cs typeface="Times New Roman" panose="02020603050405020304" pitchFamily="18" charset="0"/>
              </a:rPr>
              <a:t> </a:t>
            </a:r>
            <a:r>
              <a:rPr lang="en-US" sz="1700" b="1" dirty="0" err="1" smtClean="0">
                <a:cs typeface="Times New Roman" panose="02020603050405020304" pitchFamily="18" charset="0"/>
              </a:rPr>
              <a:t>lực</a:t>
            </a:r>
            <a:r>
              <a:rPr lang="en-US" sz="1700" b="1" dirty="0" smtClean="0">
                <a:cs typeface="Times New Roman" panose="02020603050405020304" pitchFamily="18" charset="0"/>
              </a:rPr>
              <a:t> </a:t>
            </a:r>
            <a:r>
              <a:rPr lang="en-US" sz="1700" b="1" dirty="0" err="1" smtClean="0">
                <a:cs typeface="Times New Roman" panose="02020603050405020304" pitchFamily="18" charset="0"/>
              </a:rPr>
              <a:t>thúc</a:t>
            </a:r>
            <a:r>
              <a:rPr lang="en-US" sz="1700" b="1" dirty="0" smtClean="0">
                <a:cs typeface="Times New Roman" panose="02020603050405020304" pitchFamily="18" charset="0"/>
              </a:rPr>
              <a:t> </a:t>
            </a:r>
            <a:r>
              <a:rPr lang="en-US" sz="1700" b="1" dirty="0" err="1" smtClean="0">
                <a:cs typeface="Times New Roman" panose="02020603050405020304" pitchFamily="18" charset="0"/>
              </a:rPr>
              <a:t>đẩy</a:t>
            </a:r>
            <a:r>
              <a:rPr lang="en-US" sz="1700" b="1" dirty="0" smtClean="0">
                <a:cs typeface="Times New Roman" panose="02020603050405020304" pitchFamily="18" charset="0"/>
              </a:rPr>
              <a:t> </a:t>
            </a:r>
            <a:r>
              <a:rPr lang="en-US" sz="1700" b="1" dirty="0" err="1" smtClean="0">
                <a:cs typeface="Times New Roman" panose="02020603050405020304" pitchFamily="18" charset="0"/>
              </a:rPr>
              <a:t>sử</a:t>
            </a:r>
            <a:r>
              <a:rPr lang="en-US" sz="1700" b="1" dirty="0" smtClean="0">
                <a:cs typeface="Times New Roman" panose="02020603050405020304" pitchFamily="18" charset="0"/>
              </a:rPr>
              <a:t> </a:t>
            </a:r>
            <a:r>
              <a:rPr lang="en-US" sz="1700" b="1" dirty="0" err="1" smtClean="0">
                <a:cs typeface="Times New Roman" panose="02020603050405020304" pitchFamily="18" charset="0"/>
              </a:rPr>
              <a:t>dụng</a:t>
            </a:r>
            <a:r>
              <a:rPr lang="en-US" sz="1700" b="1" dirty="0" smtClean="0">
                <a:cs typeface="Times New Roman" panose="02020603050405020304" pitchFamily="18" charset="0"/>
              </a:rPr>
              <a:t> </a:t>
            </a:r>
            <a:r>
              <a:rPr lang="en-US" sz="1700" b="1" dirty="0" err="1" smtClean="0">
                <a:cs typeface="Times New Roman" panose="02020603050405020304" pitchFamily="18" charset="0"/>
              </a:rPr>
              <a:t>sản</a:t>
            </a:r>
            <a:r>
              <a:rPr lang="en-US" sz="1700" b="1" dirty="0" smtClean="0">
                <a:cs typeface="Times New Roman" panose="02020603050405020304" pitchFamily="18" charset="0"/>
              </a:rPr>
              <a:t> </a:t>
            </a:r>
            <a:r>
              <a:rPr lang="en-US" sz="1700" b="1" dirty="0" err="1" smtClean="0">
                <a:cs typeface="Times New Roman" panose="02020603050405020304" pitchFamily="18" charset="0"/>
              </a:rPr>
              <a:t>phẩm</a:t>
            </a:r>
            <a:r>
              <a:rPr lang="en-US" sz="1700" b="1" dirty="0">
                <a:cs typeface="Times New Roman" panose="02020603050405020304" pitchFamily="18" charset="0"/>
              </a:rPr>
              <a:t>:</a:t>
            </a:r>
            <a:endParaRPr lang="en-US" sz="1700" b="1" dirty="0" smtClean="0">
              <a:cs typeface="Times New Roman" panose="02020603050405020304" pitchFamily="18" charset="0"/>
            </a:endParaRPr>
          </a:p>
          <a:p>
            <a:pPr marL="52388" lvl="1" algn="just">
              <a:lnSpc>
                <a:spcPct val="120000"/>
              </a:lnSpc>
              <a:spcBef>
                <a:spcPts val="600"/>
              </a:spcBef>
              <a:spcAft>
                <a:spcPts val="600"/>
              </a:spcAft>
            </a:pPr>
            <a:r>
              <a:rPr lang="en-US" sz="1700" i="1" dirty="0" smtClean="0">
                <a:cs typeface="Times New Roman" panose="02020603050405020304" pitchFamily="18" charset="0"/>
              </a:rPr>
              <a:t> </a:t>
            </a:r>
            <a:r>
              <a:rPr lang="en-US" sz="1700" i="1" dirty="0">
                <a:cs typeface="Times New Roman" panose="02020603050405020304" pitchFamily="18" charset="0"/>
              </a:rPr>
              <a:t>“</a:t>
            </a:r>
            <a:r>
              <a:rPr lang="en-US" sz="1700" i="1" dirty="0" err="1">
                <a:solidFill>
                  <a:srgbClr val="0070C0"/>
                </a:solidFill>
                <a:cs typeface="Times New Roman" panose="02020603050405020304" pitchFamily="18" charset="0"/>
              </a:rPr>
              <a:t>Em</a:t>
            </a:r>
            <a:r>
              <a:rPr lang="en-US" sz="1700" i="1" dirty="0">
                <a:solidFill>
                  <a:srgbClr val="0070C0"/>
                </a:solidFill>
                <a:cs typeface="Times New Roman" panose="02020603050405020304" pitchFamily="18" charset="0"/>
              </a:rPr>
              <a:t> </a:t>
            </a:r>
            <a:r>
              <a:rPr lang="en-US" sz="1700" i="1" dirty="0" err="1">
                <a:solidFill>
                  <a:srgbClr val="0070C0"/>
                </a:solidFill>
                <a:cs typeface="Times New Roman" panose="02020603050405020304" pitchFamily="18" charset="0"/>
              </a:rPr>
              <a:t>thấy</a:t>
            </a:r>
            <a:r>
              <a:rPr lang="en-US" sz="1700" i="1" dirty="0">
                <a:solidFill>
                  <a:srgbClr val="0070C0"/>
                </a:solidFill>
                <a:cs typeface="Times New Roman" panose="02020603050405020304" pitchFamily="18" charset="0"/>
              </a:rPr>
              <a:t> </a:t>
            </a:r>
            <a:r>
              <a:rPr lang="en-US" sz="1700" i="1" dirty="0" err="1">
                <a:solidFill>
                  <a:srgbClr val="0070C0"/>
                </a:solidFill>
                <a:cs typeface="Times New Roman" panose="02020603050405020304" pitchFamily="18" charset="0"/>
              </a:rPr>
              <a:t>thứ</a:t>
            </a:r>
            <a:r>
              <a:rPr lang="en-US" sz="1700" i="1" dirty="0">
                <a:solidFill>
                  <a:srgbClr val="0070C0"/>
                </a:solidFill>
                <a:cs typeface="Times New Roman" panose="02020603050405020304" pitchFamily="18" charset="0"/>
              </a:rPr>
              <a:t> </a:t>
            </a:r>
            <a:r>
              <a:rPr lang="en-US" sz="1700" i="1" dirty="0" err="1">
                <a:solidFill>
                  <a:srgbClr val="0070C0"/>
                </a:solidFill>
                <a:cs typeface="Times New Roman" panose="02020603050405020304" pitchFamily="18" charset="0"/>
              </a:rPr>
              <a:t>nhất</a:t>
            </a:r>
            <a:r>
              <a:rPr lang="en-US" sz="1700" i="1" dirty="0">
                <a:solidFill>
                  <a:srgbClr val="0070C0"/>
                </a:solidFill>
                <a:cs typeface="Times New Roman" panose="02020603050405020304" pitchFamily="18" charset="0"/>
              </a:rPr>
              <a:t> </a:t>
            </a:r>
            <a:r>
              <a:rPr lang="en-US" sz="1700" i="1" dirty="0" err="1">
                <a:solidFill>
                  <a:srgbClr val="0070C0"/>
                </a:solidFill>
                <a:cs typeface="Times New Roman" panose="02020603050405020304" pitchFamily="18" charset="0"/>
              </a:rPr>
              <a:t>là</a:t>
            </a:r>
            <a:r>
              <a:rPr lang="en-US" sz="1700" i="1" dirty="0">
                <a:solidFill>
                  <a:srgbClr val="0070C0"/>
                </a:solidFill>
                <a:cs typeface="Times New Roman" panose="02020603050405020304" pitchFamily="18" charset="0"/>
              </a:rPr>
              <a:t> </a:t>
            </a:r>
            <a:r>
              <a:rPr lang="en-US" sz="1700" i="1" dirty="0" err="1">
                <a:solidFill>
                  <a:srgbClr val="0070C0"/>
                </a:solidFill>
                <a:cs typeface="Times New Roman" panose="02020603050405020304" pitchFamily="18" charset="0"/>
              </a:rPr>
              <a:t>nó</a:t>
            </a:r>
            <a:r>
              <a:rPr lang="en-US" sz="1700" i="1" dirty="0">
                <a:solidFill>
                  <a:srgbClr val="0070C0"/>
                </a:solidFill>
                <a:cs typeface="Times New Roman" panose="02020603050405020304" pitchFamily="18" charset="0"/>
              </a:rPr>
              <a:t> </a:t>
            </a:r>
            <a:r>
              <a:rPr lang="en-US" sz="1700" i="1" dirty="0" err="1">
                <a:solidFill>
                  <a:srgbClr val="0070C0"/>
                </a:solidFill>
                <a:cs typeface="Times New Roman" panose="02020603050405020304" pitchFamily="18" charset="0"/>
              </a:rPr>
              <a:t>tiện</a:t>
            </a:r>
            <a:r>
              <a:rPr lang="en-US" sz="1700" i="1" dirty="0">
                <a:solidFill>
                  <a:srgbClr val="0070C0"/>
                </a:solidFill>
                <a:cs typeface="Times New Roman" panose="02020603050405020304" pitchFamily="18" charset="0"/>
              </a:rPr>
              <a:t> </a:t>
            </a:r>
            <a:r>
              <a:rPr lang="en-US" sz="1700" i="1" dirty="0" err="1">
                <a:solidFill>
                  <a:srgbClr val="0070C0"/>
                </a:solidFill>
                <a:cs typeface="Times New Roman" panose="02020603050405020304" pitchFamily="18" charset="0"/>
              </a:rPr>
              <a:t>hơn</a:t>
            </a:r>
            <a:r>
              <a:rPr lang="en-US" sz="1700" i="1" dirty="0">
                <a:solidFill>
                  <a:srgbClr val="0070C0"/>
                </a:solidFill>
                <a:cs typeface="Times New Roman" panose="02020603050405020304" pitchFamily="18" charset="0"/>
              </a:rPr>
              <a:t> </a:t>
            </a:r>
            <a:r>
              <a:rPr lang="en-US" sz="1700" i="1" dirty="0" err="1">
                <a:solidFill>
                  <a:srgbClr val="0070C0"/>
                </a:solidFill>
                <a:cs typeface="Times New Roman" panose="02020603050405020304" pitchFamily="18" charset="0"/>
              </a:rPr>
              <a:t>thuốc</a:t>
            </a:r>
            <a:r>
              <a:rPr lang="en-US" sz="1700" i="1" dirty="0">
                <a:solidFill>
                  <a:srgbClr val="0070C0"/>
                </a:solidFill>
                <a:cs typeface="Times New Roman" panose="02020603050405020304" pitchFamily="18" charset="0"/>
              </a:rPr>
              <a:t> </a:t>
            </a:r>
            <a:r>
              <a:rPr lang="en-US" sz="1700" i="1" dirty="0" err="1">
                <a:solidFill>
                  <a:srgbClr val="0070C0"/>
                </a:solidFill>
                <a:cs typeface="Times New Roman" panose="02020603050405020304" pitchFamily="18" charset="0"/>
              </a:rPr>
              <a:t>lá</a:t>
            </a:r>
            <a:r>
              <a:rPr lang="en-US" sz="1700" i="1" dirty="0">
                <a:solidFill>
                  <a:srgbClr val="0070C0"/>
                </a:solidFill>
                <a:cs typeface="Times New Roman" panose="02020603050405020304" pitchFamily="18" charset="0"/>
              </a:rPr>
              <a:t>. </a:t>
            </a:r>
            <a:r>
              <a:rPr lang="en-US" sz="1700" i="1" dirty="0" err="1">
                <a:solidFill>
                  <a:srgbClr val="0070C0"/>
                </a:solidFill>
                <a:cs typeface="Times New Roman" panose="02020603050405020304" pitchFamily="18" charset="0"/>
              </a:rPr>
              <a:t>Thứ</a:t>
            </a:r>
            <a:r>
              <a:rPr lang="en-US" sz="1700" i="1" dirty="0">
                <a:solidFill>
                  <a:srgbClr val="0070C0"/>
                </a:solidFill>
                <a:cs typeface="Times New Roman" panose="02020603050405020304" pitchFamily="18" charset="0"/>
              </a:rPr>
              <a:t> </a:t>
            </a:r>
            <a:r>
              <a:rPr lang="en-US" sz="1700" i="1" dirty="0" err="1">
                <a:solidFill>
                  <a:srgbClr val="0070C0"/>
                </a:solidFill>
                <a:cs typeface="Times New Roman" panose="02020603050405020304" pitchFamily="18" charset="0"/>
              </a:rPr>
              <a:t>hai</a:t>
            </a:r>
            <a:r>
              <a:rPr lang="en-US" sz="1700" i="1" dirty="0">
                <a:solidFill>
                  <a:srgbClr val="0070C0"/>
                </a:solidFill>
                <a:cs typeface="Times New Roman" panose="02020603050405020304" pitchFamily="18" charset="0"/>
              </a:rPr>
              <a:t> </a:t>
            </a:r>
            <a:r>
              <a:rPr lang="en-US" sz="1700" i="1" dirty="0" err="1">
                <a:solidFill>
                  <a:srgbClr val="0070C0"/>
                </a:solidFill>
                <a:cs typeface="Times New Roman" panose="02020603050405020304" pitchFamily="18" charset="0"/>
              </a:rPr>
              <a:t>là</a:t>
            </a:r>
            <a:r>
              <a:rPr lang="en-US" sz="1700" i="1" dirty="0">
                <a:solidFill>
                  <a:srgbClr val="0070C0"/>
                </a:solidFill>
                <a:cs typeface="Times New Roman" panose="02020603050405020304" pitchFamily="18" charset="0"/>
              </a:rPr>
              <a:t> </a:t>
            </a:r>
            <a:r>
              <a:rPr lang="en-US" sz="1700" i="1" dirty="0" err="1">
                <a:solidFill>
                  <a:srgbClr val="0070C0"/>
                </a:solidFill>
                <a:cs typeface="Times New Roman" panose="02020603050405020304" pitchFamily="18" charset="0"/>
              </a:rPr>
              <a:t>em</a:t>
            </a:r>
            <a:r>
              <a:rPr lang="en-US" sz="1700" i="1" dirty="0">
                <a:solidFill>
                  <a:srgbClr val="0070C0"/>
                </a:solidFill>
                <a:cs typeface="Times New Roman" panose="02020603050405020304" pitchFamily="18" charset="0"/>
              </a:rPr>
              <a:t> </a:t>
            </a:r>
            <a:r>
              <a:rPr lang="en-US" sz="1700" i="1" dirty="0" err="1">
                <a:solidFill>
                  <a:srgbClr val="0070C0"/>
                </a:solidFill>
                <a:cs typeface="Times New Roman" panose="02020603050405020304" pitchFamily="18" charset="0"/>
              </a:rPr>
              <a:t>thấy</a:t>
            </a:r>
            <a:r>
              <a:rPr lang="en-US" sz="1700" i="1" dirty="0">
                <a:solidFill>
                  <a:srgbClr val="0070C0"/>
                </a:solidFill>
                <a:cs typeface="Times New Roman" panose="02020603050405020304" pitchFamily="18" charset="0"/>
              </a:rPr>
              <a:t> </a:t>
            </a:r>
            <a:r>
              <a:rPr lang="en-US" sz="1700" b="1" i="1" dirty="0" err="1">
                <a:solidFill>
                  <a:srgbClr val="FF0000"/>
                </a:solidFill>
                <a:cs typeface="Times New Roman" panose="02020603050405020304" pitchFamily="18" charset="0"/>
              </a:rPr>
              <a:t>nhiều</a:t>
            </a:r>
            <a:r>
              <a:rPr lang="en-US" sz="1700" b="1" i="1" dirty="0">
                <a:solidFill>
                  <a:srgbClr val="FF0000"/>
                </a:solidFill>
                <a:cs typeface="Times New Roman" panose="02020603050405020304" pitchFamily="18" charset="0"/>
              </a:rPr>
              <a:t> </a:t>
            </a:r>
            <a:r>
              <a:rPr lang="en-US" sz="1700" b="1" i="1" dirty="0" err="1">
                <a:solidFill>
                  <a:srgbClr val="FF0000"/>
                </a:solidFill>
                <a:cs typeface="Times New Roman" panose="02020603050405020304" pitchFamily="18" charset="0"/>
              </a:rPr>
              <a:t>kiểu</a:t>
            </a:r>
            <a:r>
              <a:rPr lang="en-US" sz="1700" b="1" i="1" dirty="0">
                <a:solidFill>
                  <a:srgbClr val="FF0000"/>
                </a:solidFill>
                <a:cs typeface="Times New Roman" panose="02020603050405020304" pitchFamily="18" charset="0"/>
              </a:rPr>
              <a:t> </a:t>
            </a:r>
            <a:r>
              <a:rPr lang="en-US" sz="1700" b="1" i="1" dirty="0" err="1">
                <a:solidFill>
                  <a:srgbClr val="FF0000"/>
                </a:solidFill>
                <a:cs typeface="Times New Roman" panose="02020603050405020304" pitchFamily="18" charset="0"/>
              </a:rPr>
              <a:t>dáng</a:t>
            </a:r>
            <a:r>
              <a:rPr lang="en-US" sz="1700" b="1" i="1" dirty="0">
                <a:solidFill>
                  <a:srgbClr val="FF0000"/>
                </a:solidFill>
                <a:cs typeface="Times New Roman" panose="02020603050405020304" pitchFamily="18" charset="0"/>
              </a:rPr>
              <a:t>, </a:t>
            </a:r>
            <a:r>
              <a:rPr lang="en-US" sz="1700" b="1" i="1" dirty="0" err="1">
                <a:solidFill>
                  <a:srgbClr val="FF0000"/>
                </a:solidFill>
                <a:cs typeface="Times New Roman" panose="02020603050405020304" pitchFamily="18" charset="0"/>
              </a:rPr>
              <a:t>mẫu</a:t>
            </a:r>
            <a:r>
              <a:rPr lang="en-US" sz="1700" b="1" i="1" dirty="0">
                <a:solidFill>
                  <a:srgbClr val="FF0000"/>
                </a:solidFill>
                <a:cs typeface="Times New Roman" panose="02020603050405020304" pitchFamily="18" charset="0"/>
              </a:rPr>
              <a:t> </a:t>
            </a:r>
            <a:r>
              <a:rPr lang="en-US" sz="1700" b="1" i="1" dirty="0" err="1">
                <a:solidFill>
                  <a:srgbClr val="FF0000"/>
                </a:solidFill>
                <a:cs typeface="Times New Roman" panose="02020603050405020304" pitchFamily="18" charset="0"/>
              </a:rPr>
              <a:t>mã</a:t>
            </a:r>
            <a:r>
              <a:rPr lang="en-US" sz="1700" b="1" i="1" dirty="0">
                <a:solidFill>
                  <a:srgbClr val="FF0000"/>
                </a:solidFill>
                <a:cs typeface="Times New Roman" panose="02020603050405020304" pitchFamily="18" charset="0"/>
              </a:rPr>
              <a:t> </a:t>
            </a:r>
            <a:r>
              <a:rPr lang="en-US" sz="1700" i="1" dirty="0" err="1">
                <a:solidFill>
                  <a:srgbClr val="0070C0"/>
                </a:solidFill>
                <a:cs typeface="Times New Roman" panose="02020603050405020304" pitchFamily="18" charset="0"/>
              </a:rPr>
              <a:t>đẹp</a:t>
            </a:r>
            <a:r>
              <a:rPr lang="en-US" sz="1700" i="1" dirty="0">
                <a:solidFill>
                  <a:srgbClr val="0070C0"/>
                </a:solidFill>
                <a:cs typeface="Times New Roman" panose="02020603050405020304" pitchFamily="18" charset="0"/>
              </a:rPr>
              <a:t> ý ạ. </a:t>
            </a:r>
            <a:r>
              <a:rPr lang="en-US" sz="1700" i="1" dirty="0" err="1">
                <a:solidFill>
                  <a:srgbClr val="0070C0"/>
                </a:solidFill>
                <a:cs typeface="Times New Roman" panose="02020603050405020304" pitchFamily="18" charset="0"/>
              </a:rPr>
              <a:t>Trông</a:t>
            </a:r>
            <a:r>
              <a:rPr lang="en-US" sz="1700" i="1" dirty="0">
                <a:solidFill>
                  <a:srgbClr val="0070C0"/>
                </a:solidFill>
                <a:cs typeface="Times New Roman" panose="02020603050405020304" pitchFamily="18" charset="0"/>
              </a:rPr>
              <a:t> </a:t>
            </a:r>
            <a:r>
              <a:rPr lang="en-US" sz="1700" i="1" dirty="0" err="1">
                <a:solidFill>
                  <a:srgbClr val="0070C0"/>
                </a:solidFill>
                <a:cs typeface="Times New Roman" panose="02020603050405020304" pitchFamily="18" charset="0"/>
              </a:rPr>
              <a:t>nó</a:t>
            </a:r>
            <a:r>
              <a:rPr lang="en-US" sz="1700" i="1" dirty="0">
                <a:solidFill>
                  <a:srgbClr val="0070C0"/>
                </a:solidFill>
                <a:cs typeface="Times New Roman" panose="02020603050405020304" pitchFamily="18" charset="0"/>
              </a:rPr>
              <a:t> </a:t>
            </a:r>
            <a:r>
              <a:rPr lang="en-US" sz="1700" i="1" dirty="0" err="1">
                <a:solidFill>
                  <a:srgbClr val="0070C0"/>
                </a:solidFill>
                <a:cs typeface="Times New Roman" panose="02020603050405020304" pitchFamily="18" charset="0"/>
              </a:rPr>
              <a:t>rất</a:t>
            </a:r>
            <a:r>
              <a:rPr lang="en-US" sz="1700" i="1" dirty="0">
                <a:solidFill>
                  <a:srgbClr val="0070C0"/>
                </a:solidFill>
                <a:cs typeface="Times New Roman" panose="02020603050405020304" pitchFamily="18" charset="0"/>
              </a:rPr>
              <a:t> </a:t>
            </a:r>
            <a:r>
              <a:rPr lang="en-US" sz="1700" i="1" dirty="0" err="1">
                <a:solidFill>
                  <a:srgbClr val="0070C0"/>
                </a:solidFill>
                <a:cs typeface="Times New Roman" panose="02020603050405020304" pitchFamily="18" charset="0"/>
              </a:rPr>
              <a:t>là</a:t>
            </a:r>
            <a:r>
              <a:rPr lang="en-US" sz="1700" i="1" dirty="0">
                <a:cs typeface="Times New Roman" panose="02020603050405020304" pitchFamily="18" charset="0"/>
              </a:rPr>
              <a:t> </a:t>
            </a:r>
            <a:r>
              <a:rPr lang="en-US" sz="1700" b="1" i="1" dirty="0" err="1">
                <a:solidFill>
                  <a:srgbClr val="FF0000"/>
                </a:solidFill>
                <a:cs typeface="Times New Roman" panose="02020603050405020304" pitchFamily="18" charset="0"/>
              </a:rPr>
              <a:t>kiểu</a:t>
            </a:r>
            <a:r>
              <a:rPr lang="en-US" sz="1700" b="1" i="1" dirty="0">
                <a:solidFill>
                  <a:srgbClr val="FF0000"/>
                </a:solidFill>
                <a:cs typeface="Times New Roman" panose="02020603050405020304" pitchFamily="18" charset="0"/>
              </a:rPr>
              <a:t> </a:t>
            </a:r>
            <a:r>
              <a:rPr lang="en-US" sz="1700" b="1" i="1" dirty="0" err="1">
                <a:solidFill>
                  <a:srgbClr val="FF0000"/>
                </a:solidFill>
                <a:cs typeface="Times New Roman" panose="02020603050405020304" pitchFamily="18" charset="0"/>
              </a:rPr>
              <a:t>ăn</a:t>
            </a:r>
            <a:r>
              <a:rPr lang="en-US" sz="1700" b="1" i="1" dirty="0">
                <a:solidFill>
                  <a:srgbClr val="FF0000"/>
                </a:solidFill>
                <a:cs typeface="Times New Roman" panose="02020603050405020304" pitchFamily="18" charset="0"/>
              </a:rPr>
              <a:t> </a:t>
            </a:r>
            <a:r>
              <a:rPr lang="en-US" sz="1700" b="1" i="1" dirty="0" err="1">
                <a:solidFill>
                  <a:srgbClr val="FF0000"/>
                </a:solidFill>
                <a:cs typeface="Times New Roman" panose="02020603050405020304" pitchFamily="18" charset="0"/>
              </a:rPr>
              <a:t>chơi</a:t>
            </a:r>
            <a:r>
              <a:rPr lang="en-US" sz="1700" i="1" dirty="0">
                <a:solidFill>
                  <a:srgbClr val="0070C0"/>
                </a:solidFill>
                <a:cs typeface="Times New Roman" panose="02020603050405020304" pitchFamily="18" charset="0"/>
              </a:rPr>
              <a:t>. </a:t>
            </a:r>
            <a:r>
              <a:rPr lang="en-US" sz="1700" dirty="0">
                <a:solidFill>
                  <a:srgbClr val="0070C0"/>
                </a:solidFill>
                <a:cs typeface="Times New Roman" panose="02020603050405020304" pitchFamily="18" charset="0"/>
              </a:rPr>
              <a:t>(</a:t>
            </a:r>
            <a:r>
              <a:rPr lang="en-US" sz="1700" dirty="0" err="1">
                <a:solidFill>
                  <a:srgbClr val="0070C0"/>
                </a:solidFill>
                <a:cs typeface="Times New Roman" panose="02020603050405020304" pitchFamily="18" charset="0"/>
              </a:rPr>
              <a:t>nữ</a:t>
            </a:r>
            <a:r>
              <a:rPr lang="en-US" sz="1700" dirty="0">
                <a:solidFill>
                  <a:srgbClr val="0070C0"/>
                </a:solidFill>
                <a:cs typeface="Times New Roman" panose="02020603050405020304" pitchFamily="18" charset="0"/>
              </a:rPr>
              <a:t>, 21 </a:t>
            </a:r>
            <a:r>
              <a:rPr lang="en-US" sz="1700" dirty="0" err="1">
                <a:solidFill>
                  <a:srgbClr val="0070C0"/>
                </a:solidFill>
                <a:cs typeface="Times New Roman" panose="02020603050405020304" pitchFamily="18" charset="0"/>
              </a:rPr>
              <a:t>tuổi</a:t>
            </a:r>
            <a:r>
              <a:rPr lang="en-US" sz="1700" dirty="0">
                <a:solidFill>
                  <a:srgbClr val="0070C0"/>
                </a:solidFill>
                <a:cs typeface="Times New Roman" panose="02020603050405020304" pitchFamily="18" charset="0"/>
              </a:rPr>
              <a:t>) </a:t>
            </a:r>
          </a:p>
          <a:p>
            <a:pPr marL="52388" lvl="1" algn="just">
              <a:lnSpc>
                <a:spcPct val="120000"/>
              </a:lnSpc>
              <a:spcBef>
                <a:spcPts val="600"/>
              </a:spcBef>
              <a:spcAft>
                <a:spcPts val="600"/>
              </a:spcAft>
              <a:buNone/>
            </a:pPr>
            <a:r>
              <a:rPr lang="en-US" sz="1700" dirty="0" err="1">
                <a:cs typeface="Times New Roman" panose="02020603050405020304" pitchFamily="18" charset="0"/>
              </a:rPr>
              <a:t>Nguồn</a:t>
            </a:r>
            <a:r>
              <a:rPr lang="en-US" sz="1700" dirty="0">
                <a:cs typeface="Times New Roman" panose="02020603050405020304" pitchFamily="18" charset="0"/>
              </a:rPr>
              <a:t>:  </a:t>
            </a:r>
            <a:r>
              <a:rPr lang="en-US" sz="1700" i="1" dirty="0" err="1">
                <a:cs typeface="Times New Roman" panose="02020603050405020304" pitchFamily="18" charset="0"/>
              </a:rPr>
              <a:t>Khảo</a:t>
            </a:r>
            <a:r>
              <a:rPr lang="en-US" sz="1700" i="1" dirty="0">
                <a:cs typeface="Times New Roman" panose="02020603050405020304" pitchFamily="18" charset="0"/>
              </a:rPr>
              <a:t> </a:t>
            </a:r>
            <a:r>
              <a:rPr lang="en-US" sz="1700" i="1" dirty="0" err="1">
                <a:cs typeface="Times New Roman" panose="02020603050405020304" pitchFamily="18" charset="0"/>
              </a:rPr>
              <a:t>sát</a:t>
            </a:r>
            <a:r>
              <a:rPr lang="en-US" sz="1700" i="1" dirty="0">
                <a:cs typeface="Times New Roman" panose="02020603050405020304" pitchFamily="18" charset="0"/>
              </a:rPr>
              <a:t> </a:t>
            </a:r>
            <a:r>
              <a:rPr lang="en-US" sz="1700" i="1" dirty="0" err="1">
                <a:cs typeface="Times New Roman" panose="02020603050405020304" pitchFamily="18" charset="0"/>
              </a:rPr>
              <a:t>nhanh</a:t>
            </a:r>
            <a:r>
              <a:rPr lang="en-US" sz="1700" i="1" dirty="0">
                <a:cs typeface="Times New Roman" panose="02020603050405020304" pitchFamily="18" charset="0"/>
              </a:rPr>
              <a:t> do </a:t>
            </a:r>
            <a:r>
              <a:rPr lang="en-US" sz="1700" i="1" dirty="0" err="1">
                <a:cs typeface="Times New Roman" panose="02020603050405020304" pitchFamily="18" charset="0"/>
              </a:rPr>
              <a:t>Hội</a:t>
            </a:r>
            <a:r>
              <a:rPr lang="en-US" sz="1700" i="1" dirty="0">
                <a:cs typeface="Times New Roman" panose="02020603050405020304" pitchFamily="18" charset="0"/>
              </a:rPr>
              <a:t> Y </a:t>
            </a:r>
            <a:r>
              <a:rPr lang="en-US" sz="1700" i="1" dirty="0" err="1">
                <a:cs typeface="Times New Roman" panose="02020603050405020304" pitchFamily="18" charset="0"/>
              </a:rPr>
              <a:t>tế</a:t>
            </a:r>
            <a:r>
              <a:rPr lang="en-US" sz="1700" i="1" dirty="0">
                <a:cs typeface="Times New Roman" panose="02020603050405020304" pitchFamily="18" charset="0"/>
              </a:rPr>
              <a:t> </a:t>
            </a:r>
            <a:r>
              <a:rPr lang="en-US" sz="1700" i="1" dirty="0" err="1">
                <a:cs typeface="Times New Roman" panose="02020603050405020304" pitchFamily="18" charset="0"/>
              </a:rPr>
              <a:t>công</a:t>
            </a:r>
            <a:r>
              <a:rPr lang="en-US" sz="1700" i="1" dirty="0">
                <a:cs typeface="Times New Roman" panose="02020603050405020304" pitchFamily="18" charset="0"/>
              </a:rPr>
              <a:t> </a:t>
            </a:r>
            <a:r>
              <a:rPr lang="en-US" sz="1700" i="1" dirty="0" err="1">
                <a:cs typeface="Times New Roman" panose="02020603050405020304" pitchFamily="18" charset="0"/>
              </a:rPr>
              <a:t>cộng</a:t>
            </a:r>
            <a:r>
              <a:rPr lang="en-US" sz="1700" i="1" dirty="0">
                <a:cs typeface="Times New Roman" panose="02020603050405020304" pitchFamily="18" charset="0"/>
              </a:rPr>
              <a:t> </a:t>
            </a:r>
            <a:r>
              <a:rPr lang="en-US" sz="1700" i="1" dirty="0" err="1">
                <a:cs typeface="Times New Roman" panose="02020603050405020304" pitchFamily="18" charset="0"/>
              </a:rPr>
              <a:t>phối</a:t>
            </a:r>
            <a:r>
              <a:rPr lang="en-US" sz="1700" i="1" dirty="0">
                <a:cs typeface="Times New Roman" panose="02020603050405020304" pitchFamily="18" charset="0"/>
              </a:rPr>
              <a:t> </a:t>
            </a:r>
            <a:r>
              <a:rPr lang="en-US" sz="1700" i="1" dirty="0" err="1">
                <a:cs typeface="Times New Roman" panose="02020603050405020304" pitchFamily="18" charset="0"/>
              </a:rPr>
              <a:t>hợp</a:t>
            </a:r>
            <a:r>
              <a:rPr lang="en-US" sz="1700" i="1" dirty="0">
                <a:cs typeface="Times New Roman" panose="02020603050405020304" pitchFamily="18" charset="0"/>
              </a:rPr>
              <a:t> </a:t>
            </a:r>
            <a:r>
              <a:rPr lang="en-US" sz="1700" i="1" dirty="0" err="1">
                <a:cs typeface="Times New Roman" panose="02020603050405020304" pitchFamily="18" charset="0"/>
              </a:rPr>
              <a:t>với</a:t>
            </a:r>
            <a:r>
              <a:rPr lang="en-US" sz="1700" i="1" dirty="0">
                <a:cs typeface="Times New Roman" panose="02020603050405020304" pitchFamily="18" charset="0"/>
              </a:rPr>
              <a:t> </a:t>
            </a:r>
            <a:r>
              <a:rPr lang="en-US" sz="1700" i="1" dirty="0" err="1">
                <a:cs typeface="Times New Roman" panose="02020603050405020304" pitchFamily="18" charset="0"/>
              </a:rPr>
              <a:t>tổ</a:t>
            </a:r>
            <a:r>
              <a:rPr lang="en-US" sz="1700" i="1" dirty="0">
                <a:cs typeface="Times New Roman" panose="02020603050405020304" pitchFamily="18" charset="0"/>
              </a:rPr>
              <a:t> </a:t>
            </a:r>
            <a:r>
              <a:rPr lang="en-US" sz="1700" i="1" dirty="0" err="1">
                <a:cs typeface="Times New Roman" panose="02020603050405020304" pitchFamily="18" charset="0"/>
              </a:rPr>
              <a:t>chức</a:t>
            </a:r>
            <a:r>
              <a:rPr lang="en-US" sz="1700" i="1" dirty="0">
                <a:cs typeface="Times New Roman" panose="02020603050405020304" pitchFamily="18" charset="0"/>
              </a:rPr>
              <a:t> </a:t>
            </a:r>
            <a:r>
              <a:rPr lang="en-US" sz="1700" i="1" dirty="0" err="1">
                <a:cs typeface="Times New Roman" panose="02020603050405020304" pitchFamily="18" charset="0"/>
              </a:rPr>
              <a:t>HealthBridge</a:t>
            </a:r>
            <a:r>
              <a:rPr lang="en-US" sz="1700" i="1" dirty="0">
                <a:cs typeface="Times New Roman" panose="02020603050405020304" pitchFamily="18" charset="0"/>
              </a:rPr>
              <a:t> </a:t>
            </a:r>
            <a:r>
              <a:rPr lang="en-US" sz="1700" i="1" dirty="0" err="1">
                <a:cs typeface="Times New Roman" panose="02020603050405020304" pitchFamily="18" charset="0"/>
              </a:rPr>
              <a:t>thực</a:t>
            </a:r>
            <a:r>
              <a:rPr lang="en-US" sz="1700" i="1" dirty="0">
                <a:cs typeface="Times New Roman" panose="02020603050405020304" pitchFamily="18" charset="0"/>
              </a:rPr>
              <a:t> </a:t>
            </a:r>
            <a:r>
              <a:rPr lang="en-US" sz="1700" i="1" dirty="0" err="1">
                <a:cs typeface="Times New Roman" panose="02020603050405020304" pitchFamily="18" charset="0"/>
              </a:rPr>
              <a:t>hiện</a:t>
            </a:r>
            <a:r>
              <a:rPr lang="en-US" sz="1700" i="1" dirty="0">
                <a:cs typeface="Times New Roman" panose="02020603050405020304" pitchFamily="18" charset="0"/>
              </a:rPr>
              <a:t> </a:t>
            </a:r>
            <a:r>
              <a:rPr lang="en-US" sz="1700" i="1" dirty="0" err="1">
                <a:cs typeface="Times New Roman" panose="02020603050405020304" pitchFamily="18" charset="0"/>
              </a:rPr>
              <a:t>tại</a:t>
            </a:r>
            <a:r>
              <a:rPr lang="en-US" sz="1700" i="1" dirty="0">
                <a:cs typeface="Times New Roman" panose="02020603050405020304" pitchFamily="18" charset="0"/>
              </a:rPr>
              <a:t> </a:t>
            </a:r>
            <a:r>
              <a:rPr lang="en-US" sz="1700" i="1" dirty="0" err="1">
                <a:cs typeface="Times New Roman" panose="02020603050405020304" pitchFamily="18" charset="0"/>
              </a:rPr>
              <a:t>Hà</a:t>
            </a:r>
            <a:r>
              <a:rPr lang="en-US" sz="1700" i="1" dirty="0">
                <a:cs typeface="Times New Roman" panose="02020603050405020304" pitchFamily="18" charset="0"/>
              </a:rPr>
              <a:t> </a:t>
            </a:r>
            <a:r>
              <a:rPr lang="en-US" sz="1700" i="1" dirty="0" err="1">
                <a:cs typeface="Times New Roman" panose="02020603050405020304" pitchFamily="18" charset="0"/>
              </a:rPr>
              <a:t>nội</a:t>
            </a:r>
            <a:r>
              <a:rPr lang="en-US" sz="1700" i="1" dirty="0">
                <a:cs typeface="Times New Roman" panose="02020603050405020304" pitchFamily="18" charset="0"/>
              </a:rPr>
              <a:t>, 7/2020</a:t>
            </a:r>
          </a:p>
        </p:txBody>
      </p:sp>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10000" t="23332" r="11481" b="11111"/>
          <a:stretch/>
        </p:blipFill>
        <p:spPr>
          <a:xfrm>
            <a:off x="327575" y="4539323"/>
            <a:ext cx="1781503" cy="1724920"/>
          </a:xfrm>
          <a:prstGeom prst="rect">
            <a:avLst/>
          </a:prstGeom>
        </p:spPr>
      </p:pic>
      <p:pic>
        <p:nvPicPr>
          <p:cNvPr id="20" name="Picture 19"/>
          <p:cNvPicPr>
            <a:picLocks noChangeAspect="1"/>
          </p:cNvPicPr>
          <p:nvPr/>
        </p:nvPicPr>
        <p:blipFill rotWithShape="1">
          <a:blip r:embed="rId7" cstate="print">
            <a:extLst>
              <a:ext uri="{28A0092B-C50C-407E-A947-70E740481C1C}">
                <a14:useLocalDpi xmlns:a14="http://schemas.microsoft.com/office/drawing/2010/main" val="0"/>
              </a:ext>
            </a:extLst>
          </a:blip>
          <a:srcRect r="48896" b="1550"/>
          <a:stretch/>
        </p:blipFill>
        <p:spPr>
          <a:xfrm>
            <a:off x="5825091" y="2019799"/>
            <a:ext cx="1469208" cy="1640291"/>
          </a:xfrm>
          <a:prstGeom prst="rect">
            <a:avLst/>
          </a:prstGeom>
        </p:spPr>
      </p:pic>
      <p:pic>
        <p:nvPicPr>
          <p:cNvPr id="25" name="Picture 24"/>
          <p:cNvPicPr>
            <a:picLocks noChangeAspect="1"/>
          </p:cNvPicPr>
          <p:nvPr/>
        </p:nvPicPr>
        <p:blipFill rotWithShape="1">
          <a:blip r:embed="rId8" cstate="print">
            <a:extLst>
              <a:ext uri="{28A0092B-C50C-407E-A947-70E740481C1C}">
                <a14:useLocalDpi xmlns:a14="http://schemas.microsoft.com/office/drawing/2010/main" val="0"/>
              </a:ext>
            </a:extLst>
          </a:blip>
          <a:srcRect l="10000" t="16667" r="7037" b="25555"/>
          <a:stretch/>
        </p:blipFill>
        <p:spPr>
          <a:xfrm>
            <a:off x="5495129" y="4496949"/>
            <a:ext cx="1895194" cy="1759823"/>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7575" y="2009006"/>
            <a:ext cx="1717361" cy="1717361"/>
          </a:xfrm>
          <a:prstGeom prst="rect">
            <a:avLst/>
          </a:prstGeom>
        </p:spPr>
      </p:pic>
    </p:spTree>
    <p:extLst>
      <p:ext uri="{BB962C8B-B14F-4D97-AF65-F5344CB8AC3E}">
        <p14:creationId xmlns:p14="http://schemas.microsoft.com/office/powerpoint/2010/main" val="41213004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xmlns="" id="{880F29C4-DD66-3A2E-056E-73BFB7D2DAC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21417" y="1306713"/>
            <a:ext cx="5912224" cy="3866914"/>
          </a:xfrm>
          <a:prstGeom prst="rect">
            <a:avLst/>
          </a:prstGeom>
        </p:spPr>
      </p:pic>
      <p:pic>
        <p:nvPicPr>
          <p:cNvPr id="5" name="Graphic 4">
            <a:extLst>
              <a:ext uri="{FF2B5EF4-FFF2-40B4-BE49-F238E27FC236}">
                <a16:creationId xmlns:a16="http://schemas.microsoft.com/office/drawing/2014/main" xmlns="" id="{380579FD-910D-F5DE-A3A1-9EF893EEF73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81583" y="-362404"/>
            <a:ext cx="13555167" cy="1446333"/>
          </a:xfrm>
          <a:prstGeom prst="rect">
            <a:avLst/>
          </a:prstGeom>
        </p:spPr>
      </p:pic>
      <p:grpSp>
        <p:nvGrpSpPr>
          <p:cNvPr id="128" name="Group 127">
            <a:extLst>
              <a:ext uri="{FF2B5EF4-FFF2-40B4-BE49-F238E27FC236}">
                <a16:creationId xmlns:a16="http://schemas.microsoft.com/office/drawing/2014/main" xmlns="" id="{42FA7032-1EB2-152F-CCF0-B285184F2FF8}"/>
              </a:ext>
            </a:extLst>
          </p:cNvPr>
          <p:cNvGrpSpPr/>
          <p:nvPr/>
        </p:nvGrpSpPr>
        <p:grpSpPr>
          <a:xfrm>
            <a:off x="6733641" y="1258101"/>
            <a:ext cx="4475390" cy="4494211"/>
            <a:chOff x="6733641" y="1258101"/>
            <a:chExt cx="4475390" cy="4494211"/>
          </a:xfrm>
        </p:grpSpPr>
        <p:sp>
          <p:nvSpPr>
            <p:cNvPr id="8" name="Freeform: Shape 7">
              <a:extLst>
                <a:ext uri="{FF2B5EF4-FFF2-40B4-BE49-F238E27FC236}">
                  <a16:creationId xmlns:a16="http://schemas.microsoft.com/office/drawing/2014/main" xmlns="" id="{C87093D9-1555-15B1-1F6B-CFAFFE630E0C}"/>
                </a:ext>
              </a:extLst>
            </p:cNvPr>
            <p:cNvSpPr/>
            <p:nvPr/>
          </p:nvSpPr>
          <p:spPr>
            <a:xfrm>
              <a:off x="6733641" y="1258101"/>
              <a:ext cx="4475390" cy="4348644"/>
            </a:xfrm>
            <a:custGeom>
              <a:avLst/>
              <a:gdLst>
                <a:gd name="connsiteX0" fmla="*/ 4474996 w 4475390"/>
                <a:gd name="connsiteY0" fmla="*/ 390523 h 4348644"/>
                <a:gd name="connsiteX1" fmla="*/ 4474996 w 4475390"/>
                <a:gd name="connsiteY1" fmla="*/ 3957978 h 4348644"/>
                <a:gd name="connsiteX2" fmla="*/ 4084402 w 4475390"/>
                <a:gd name="connsiteY2" fmla="*/ 4348572 h 4348644"/>
                <a:gd name="connsiteX3" fmla="*/ 753909 w 4475390"/>
                <a:gd name="connsiteY3" fmla="*/ 4348572 h 4348644"/>
                <a:gd name="connsiteX4" fmla="*/ 363314 w 4475390"/>
                <a:gd name="connsiteY4" fmla="*/ 3957978 h 4348644"/>
                <a:gd name="connsiteX5" fmla="*/ 363314 w 4475390"/>
                <a:gd name="connsiteY5" fmla="*/ 1770379 h 4348644"/>
                <a:gd name="connsiteX6" fmla="*/ -395 w 4475390"/>
                <a:gd name="connsiteY6" fmla="*/ 1382957 h 4348644"/>
                <a:gd name="connsiteX7" fmla="*/ 363314 w 4475390"/>
                <a:gd name="connsiteY7" fmla="*/ 995535 h 4348644"/>
                <a:gd name="connsiteX8" fmla="*/ 363314 w 4475390"/>
                <a:gd name="connsiteY8" fmla="*/ 390523 h 4348644"/>
                <a:gd name="connsiteX9" fmla="*/ 753909 w 4475390"/>
                <a:gd name="connsiteY9" fmla="*/ -72 h 4348644"/>
                <a:gd name="connsiteX10" fmla="*/ 4084402 w 4475390"/>
                <a:gd name="connsiteY10" fmla="*/ -72 h 4348644"/>
                <a:gd name="connsiteX11" fmla="*/ 4474996 w 4475390"/>
                <a:gd name="connsiteY11" fmla="*/ 390523 h 434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5390" h="4348644">
                  <a:moveTo>
                    <a:pt x="4474996" y="390523"/>
                  </a:moveTo>
                  <a:lnTo>
                    <a:pt x="4474996" y="3957978"/>
                  </a:lnTo>
                  <a:cubicBezTo>
                    <a:pt x="4474996" y="4173698"/>
                    <a:pt x="4300122" y="4348572"/>
                    <a:pt x="4084402" y="4348572"/>
                  </a:cubicBezTo>
                  <a:lnTo>
                    <a:pt x="753909" y="4348572"/>
                  </a:lnTo>
                  <a:cubicBezTo>
                    <a:pt x="538188" y="4348572"/>
                    <a:pt x="363314" y="4173698"/>
                    <a:pt x="363314" y="3957978"/>
                  </a:cubicBezTo>
                  <a:lnTo>
                    <a:pt x="363314" y="1770379"/>
                  </a:lnTo>
                  <a:lnTo>
                    <a:pt x="-395" y="1382957"/>
                  </a:lnTo>
                  <a:lnTo>
                    <a:pt x="363314" y="995535"/>
                  </a:lnTo>
                  <a:lnTo>
                    <a:pt x="363314" y="390523"/>
                  </a:lnTo>
                  <a:cubicBezTo>
                    <a:pt x="363314" y="174804"/>
                    <a:pt x="538188" y="-72"/>
                    <a:pt x="753909" y="-72"/>
                  </a:cubicBezTo>
                  <a:lnTo>
                    <a:pt x="4084402" y="-72"/>
                  </a:lnTo>
                  <a:cubicBezTo>
                    <a:pt x="4300122" y="-72"/>
                    <a:pt x="4474996" y="174804"/>
                    <a:pt x="4474996" y="390523"/>
                  </a:cubicBezTo>
                  <a:close/>
                </a:path>
              </a:pathLst>
            </a:custGeom>
            <a:solidFill>
              <a:srgbClr val="1C75BC">
                <a:alpha val="20000"/>
              </a:srgbClr>
            </a:solidFill>
            <a:ln w="1666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xmlns="" id="{993C84A4-073B-0284-A04E-96A2721C4286}"/>
                </a:ext>
              </a:extLst>
            </p:cNvPr>
            <p:cNvSpPr/>
            <p:nvPr/>
          </p:nvSpPr>
          <p:spPr>
            <a:xfrm>
              <a:off x="7294400" y="2265730"/>
              <a:ext cx="106875" cy="106875"/>
            </a:xfrm>
            <a:custGeom>
              <a:avLst/>
              <a:gdLst>
                <a:gd name="connsiteX0" fmla="*/ 106875 w 106875"/>
                <a:gd name="connsiteY0" fmla="*/ 53438 h 106875"/>
                <a:gd name="connsiteX1" fmla="*/ 53437 w 106875"/>
                <a:gd name="connsiteY1" fmla="*/ 106875 h 106875"/>
                <a:gd name="connsiteX2" fmla="*/ 0 w 106875"/>
                <a:gd name="connsiteY2" fmla="*/ 53438 h 106875"/>
                <a:gd name="connsiteX3" fmla="*/ 53437 w 106875"/>
                <a:gd name="connsiteY3" fmla="*/ 0 h 106875"/>
                <a:gd name="connsiteX4" fmla="*/ 106875 w 106875"/>
                <a:gd name="connsiteY4" fmla="*/ 53438 h 10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75" h="106875">
                  <a:moveTo>
                    <a:pt x="106875" y="53438"/>
                  </a:moveTo>
                  <a:cubicBezTo>
                    <a:pt x="106875" y="82950"/>
                    <a:pt x="82950" y="106875"/>
                    <a:pt x="53437" y="106875"/>
                  </a:cubicBezTo>
                  <a:cubicBezTo>
                    <a:pt x="23925" y="106875"/>
                    <a:pt x="0" y="82950"/>
                    <a:pt x="0" y="53438"/>
                  </a:cubicBezTo>
                  <a:cubicBezTo>
                    <a:pt x="0" y="23925"/>
                    <a:pt x="23925" y="0"/>
                    <a:pt x="53437" y="0"/>
                  </a:cubicBezTo>
                  <a:cubicBezTo>
                    <a:pt x="82950" y="0"/>
                    <a:pt x="106875" y="23925"/>
                    <a:pt x="106875" y="53438"/>
                  </a:cubicBezTo>
                  <a:close/>
                </a:path>
              </a:pathLst>
            </a:custGeom>
            <a:solidFill>
              <a:srgbClr val="000000"/>
            </a:solidFill>
            <a:ln w="16669" cap="flat">
              <a:noFill/>
              <a:prstDash val="solid"/>
              <a:miter/>
            </a:ln>
          </p:spPr>
          <p:txBody>
            <a:bodyPr rtlCol="0" anchor="ctr"/>
            <a:lstStyle/>
            <a:p>
              <a:endParaRPr lang="en-GB"/>
            </a:p>
          </p:txBody>
        </p:sp>
        <p:sp>
          <p:nvSpPr>
            <p:cNvPr id="12" name="TextBox 11">
              <a:extLst>
                <a:ext uri="{FF2B5EF4-FFF2-40B4-BE49-F238E27FC236}">
                  <a16:creationId xmlns:a16="http://schemas.microsoft.com/office/drawing/2014/main" xmlns="" id="{5B8BF5B5-861C-6C36-ED5B-B8FD1016BAFC}"/>
                </a:ext>
              </a:extLst>
            </p:cNvPr>
            <p:cNvSpPr txBox="1"/>
            <p:nvPr/>
          </p:nvSpPr>
          <p:spPr>
            <a:xfrm>
              <a:off x="7696088" y="1425630"/>
              <a:ext cx="1819403" cy="408725"/>
            </a:xfrm>
            <a:prstGeom prst="rect">
              <a:avLst/>
            </a:prstGeom>
            <a:noFill/>
          </p:spPr>
          <p:txBody>
            <a:bodyPr wrap="none" rtlCol="0">
              <a:spAutoFit/>
            </a:bodyPr>
            <a:lstStyle/>
            <a:p>
              <a:pPr algn="l"/>
              <a:r>
                <a:rPr lang="en-GB" sz="2104" b="1" spc="0" baseline="0">
                  <a:ln/>
                  <a:solidFill>
                    <a:srgbClr val="ED1C24"/>
                  </a:solidFill>
                  <a:latin typeface="Montserrat"/>
                  <a:sym typeface="Montserrat"/>
                  <a:rtl val="0"/>
                </a:rPr>
                <a:t>Thuốc lá nu</a:t>
              </a:r>
            </a:p>
          </p:txBody>
        </p:sp>
        <p:sp>
          <p:nvSpPr>
            <p:cNvPr id="13" name="TextBox 12">
              <a:extLst>
                <a:ext uri="{FF2B5EF4-FFF2-40B4-BE49-F238E27FC236}">
                  <a16:creationId xmlns:a16="http://schemas.microsoft.com/office/drawing/2014/main" xmlns="" id="{EBFE60BB-7AB8-F929-09AA-6D14ABEBFBBD}"/>
                </a:ext>
              </a:extLst>
            </p:cNvPr>
            <p:cNvSpPr txBox="1"/>
            <p:nvPr/>
          </p:nvSpPr>
          <p:spPr>
            <a:xfrm>
              <a:off x="9196308" y="1425630"/>
              <a:ext cx="366571" cy="416140"/>
            </a:xfrm>
            <a:prstGeom prst="rect">
              <a:avLst/>
            </a:prstGeom>
            <a:noFill/>
          </p:spPr>
          <p:txBody>
            <a:bodyPr wrap="square" rtlCol="0">
              <a:spAutoFit/>
            </a:bodyPr>
            <a:lstStyle/>
            <a:p>
              <a:pPr algn="l"/>
              <a:r>
                <a:rPr lang="en-GB" sz="2104" b="1" spc="21" baseline="0" dirty="0">
                  <a:ln/>
                  <a:solidFill>
                    <a:srgbClr val="ED1C24"/>
                  </a:solidFill>
                  <a:latin typeface="Montserrat"/>
                  <a:sym typeface="Montserrat"/>
                  <a:rtl val="0"/>
                </a:rPr>
                <a:t>n</a:t>
              </a:r>
            </a:p>
          </p:txBody>
        </p:sp>
        <p:sp>
          <p:nvSpPr>
            <p:cNvPr id="14" name="TextBox 13">
              <a:extLst>
                <a:ext uri="{FF2B5EF4-FFF2-40B4-BE49-F238E27FC236}">
                  <a16:creationId xmlns:a16="http://schemas.microsoft.com/office/drawing/2014/main" xmlns="" id="{5D195979-6610-CB78-8BA2-1122F397086A}"/>
                </a:ext>
              </a:extLst>
            </p:cNvPr>
            <p:cNvSpPr txBox="1"/>
            <p:nvPr/>
          </p:nvSpPr>
          <p:spPr>
            <a:xfrm>
              <a:off x="9367990" y="1425630"/>
              <a:ext cx="450067" cy="408725"/>
            </a:xfrm>
            <a:prstGeom prst="rect">
              <a:avLst/>
            </a:prstGeom>
            <a:noFill/>
          </p:spPr>
          <p:txBody>
            <a:bodyPr wrap="none" rtlCol="0">
              <a:spAutoFit/>
            </a:bodyPr>
            <a:lstStyle/>
            <a:p>
              <a:pPr algn="l"/>
              <a:r>
                <a:rPr lang="en-GB" sz="2104" b="1" spc="0" baseline="0" dirty="0">
                  <a:ln/>
                  <a:solidFill>
                    <a:srgbClr val="ED1C24"/>
                  </a:solidFill>
                  <a:latin typeface="Montserrat"/>
                  <a:sym typeface="Montserrat"/>
                  <a:rtl val="0"/>
                </a:rPr>
                <a:t>g </a:t>
              </a:r>
            </a:p>
          </p:txBody>
        </p:sp>
        <p:sp>
          <p:nvSpPr>
            <p:cNvPr id="15" name="TextBox 14">
              <a:extLst>
                <a:ext uri="{FF2B5EF4-FFF2-40B4-BE49-F238E27FC236}">
                  <a16:creationId xmlns:a16="http://schemas.microsoft.com/office/drawing/2014/main" xmlns="" id="{D328831D-C1B6-5D42-606F-9CBF7662F396}"/>
                </a:ext>
              </a:extLst>
            </p:cNvPr>
            <p:cNvSpPr txBox="1"/>
            <p:nvPr/>
          </p:nvSpPr>
          <p:spPr>
            <a:xfrm>
              <a:off x="9616157" y="1425630"/>
              <a:ext cx="366571" cy="408725"/>
            </a:xfrm>
            <a:prstGeom prst="rect">
              <a:avLst/>
            </a:prstGeom>
            <a:noFill/>
          </p:spPr>
          <p:txBody>
            <a:bodyPr wrap="none" rtlCol="0">
              <a:spAutoFit/>
            </a:bodyPr>
            <a:lstStyle/>
            <a:p>
              <a:pPr algn="l"/>
              <a:r>
                <a:rPr lang="en-GB" sz="2104" b="1" spc="21" baseline="0" dirty="0">
                  <a:ln/>
                  <a:solidFill>
                    <a:srgbClr val="ED1C24"/>
                  </a:solidFill>
                  <a:latin typeface="Montserrat"/>
                  <a:sym typeface="Montserrat"/>
                  <a:rtl val="0"/>
                </a:rPr>
                <a:t>n</a:t>
              </a:r>
            </a:p>
          </p:txBody>
        </p:sp>
        <p:sp>
          <p:nvSpPr>
            <p:cNvPr id="16" name="TextBox 15">
              <a:extLst>
                <a:ext uri="{FF2B5EF4-FFF2-40B4-BE49-F238E27FC236}">
                  <a16:creationId xmlns:a16="http://schemas.microsoft.com/office/drawing/2014/main" xmlns="" id="{5EA99426-BCFF-FCE6-40F0-111C9545371D}"/>
                </a:ext>
              </a:extLst>
            </p:cNvPr>
            <p:cNvSpPr txBox="1"/>
            <p:nvPr/>
          </p:nvSpPr>
          <p:spPr>
            <a:xfrm>
              <a:off x="9788760" y="1424033"/>
              <a:ext cx="349872" cy="416140"/>
            </a:xfrm>
            <a:prstGeom prst="rect">
              <a:avLst/>
            </a:prstGeom>
            <a:noFill/>
          </p:spPr>
          <p:txBody>
            <a:bodyPr wrap="square" rtlCol="0">
              <a:spAutoFit/>
            </a:bodyPr>
            <a:lstStyle/>
            <a:p>
              <a:pPr algn="l"/>
              <a:r>
                <a:rPr lang="en-GB" sz="2104" b="1" spc="0" baseline="0">
                  <a:ln/>
                  <a:solidFill>
                    <a:srgbClr val="ED1C24"/>
                  </a:solidFill>
                  <a:latin typeface="Montserrat"/>
                  <a:sym typeface="Montserrat"/>
                  <a:rtl val="0"/>
                </a:rPr>
                <a:t>ó</a:t>
              </a:r>
            </a:p>
          </p:txBody>
        </p:sp>
        <p:sp>
          <p:nvSpPr>
            <p:cNvPr id="17" name="TextBox 16">
              <a:extLst>
                <a:ext uri="{FF2B5EF4-FFF2-40B4-BE49-F238E27FC236}">
                  <a16:creationId xmlns:a16="http://schemas.microsoft.com/office/drawing/2014/main" xmlns="" id="{81D0B256-CF86-E829-7359-BB9C0D28BF0D}"/>
                </a:ext>
              </a:extLst>
            </p:cNvPr>
            <p:cNvSpPr txBox="1"/>
            <p:nvPr/>
          </p:nvSpPr>
          <p:spPr>
            <a:xfrm>
              <a:off x="9948331" y="1425630"/>
              <a:ext cx="366571" cy="408725"/>
            </a:xfrm>
            <a:prstGeom prst="rect">
              <a:avLst/>
            </a:prstGeom>
            <a:noFill/>
          </p:spPr>
          <p:txBody>
            <a:bodyPr wrap="none" rtlCol="0">
              <a:spAutoFit/>
            </a:bodyPr>
            <a:lstStyle/>
            <a:p>
              <a:pPr algn="l"/>
              <a:r>
                <a:rPr lang="en-GB" sz="2104" b="1" spc="21" baseline="0" dirty="0">
                  <a:ln/>
                  <a:solidFill>
                    <a:srgbClr val="ED1C24"/>
                  </a:solidFill>
                  <a:latin typeface="Montserrat"/>
                  <a:sym typeface="Montserrat"/>
                  <a:rtl val="0"/>
                </a:rPr>
                <a:t>n</a:t>
              </a:r>
            </a:p>
          </p:txBody>
        </p:sp>
        <p:sp>
          <p:nvSpPr>
            <p:cNvPr id="18" name="TextBox 17">
              <a:extLst>
                <a:ext uri="{FF2B5EF4-FFF2-40B4-BE49-F238E27FC236}">
                  <a16:creationId xmlns:a16="http://schemas.microsoft.com/office/drawing/2014/main" xmlns="" id="{57F18212-5088-849A-FD17-954449AEB999}"/>
                </a:ext>
              </a:extLst>
            </p:cNvPr>
            <p:cNvSpPr txBox="1"/>
            <p:nvPr/>
          </p:nvSpPr>
          <p:spPr>
            <a:xfrm>
              <a:off x="10120185" y="1425630"/>
              <a:ext cx="366571" cy="408725"/>
            </a:xfrm>
            <a:prstGeom prst="rect">
              <a:avLst/>
            </a:prstGeom>
            <a:noFill/>
          </p:spPr>
          <p:txBody>
            <a:bodyPr wrap="none" rtlCol="0">
              <a:spAutoFit/>
            </a:bodyPr>
            <a:lstStyle/>
            <a:p>
              <a:pPr algn="l"/>
              <a:r>
                <a:rPr lang="en-GB" sz="2104" b="1" spc="0" baseline="0" dirty="0">
                  <a:ln/>
                  <a:solidFill>
                    <a:srgbClr val="ED1C24"/>
                  </a:solidFill>
                  <a:latin typeface="Montserrat"/>
                  <a:sym typeface="Montserrat"/>
                  <a:rtl val="0"/>
                </a:rPr>
                <a:t>g</a:t>
              </a:r>
            </a:p>
          </p:txBody>
        </p:sp>
        <p:sp>
          <p:nvSpPr>
            <p:cNvPr id="19" name="TextBox 18">
              <a:extLst>
                <a:ext uri="{FF2B5EF4-FFF2-40B4-BE49-F238E27FC236}">
                  <a16:creationId xmlns:a16="http://schemas.microsoft.com/office/drawing/2014/main" xmlns="" id="{2315A6B5-BA18-4E55-4CAC-49F5371FBCD1}"/>
                </a:ext>
              </a:extLst>
            </p:cNvPr>
            <p:cNvSpPr txBox="1"/>
            <p:nvPr/>
          </p:nvSpPr>
          <p:spPr>
            <a:xfrm>
              <a:off x="8629408" y="1746255"/>
              <a:ext cx="283075" cy="408725"/>
            </a:xfrm>
            <a:prstGeom prst="rect">
              <a:avLst/>
            </a:prstGeom>
            <a:noFill/>
          </p:spPr>
          <p:txBody>
            <a:bodyPr wrap="none" rtlCol="0">
              <a:spAutoFit/>
            </a:bodyPr>
            <a:lstStyle/>
            <a:p>
              <a:pPr algn="l"/>
              <a:r>
                <a:rPr lang="en-GB" sz="2104" b="1" spc="-21" baseline="0">
                  <a:ln/>
                  <a:solidFill>
                    <a:srgbClr val="ED1C24"/>
                  </a:solidFill>
                  <a:latin typeface="Montserrat"/>
                  <a:sym typeface="Montserrat"/>
                  <a:rtl val="0"/>
                </a:rPr>
                <a:t>(</a:t>
              </a:r>
            </a:p>
          </p:txBody>
        </p:sp>
        <p:sp>
          <p:nvSpPr>
            <p:cNvPr id="20" name="TextBox 19">
              <a:extLst>
                <a:ext uri="{FF2B5EF4-FFF2-40B4-BE49-F238E27FC236}">
                  <a16:creationId xmlns:a16="http://schemas.microsoft.com/office/drawing/2014/main" xmlns="" id="{18E7E210-32B8-5CC1-C426-632FE2014FA1}"/>
                </a:ext>
              </a:extLst>
            </p:cNvPr>
            <p:cNvSpPr txBox="1"/>
            <p:nvPr/>
          </p:nvSpPr>
          <p:spPr>
            <a:xfrm>
              <a:off x="8722923" y="1746255"/>
              <a:ext cx="1051239" cy="408725"/>
            </a:xfrm>
            <a:prstGeom prst="rect">
              <a:avLst/>
            </a:prstGeom>
            <a:noFill/>
          </p:spPr>
          <p:txBody>
            <a:bodyPr wrap="none" rtlCol="0">
              <a:spAutoFit/>
            </a:bodyPr>
            <a:lstStyle/>
            <a:p>
              <a:pPr algn="l"/>
              <a:r>
                <a:rPr lang="en-GB" sz="2104" b="1" spc="0" baseline="0">
                  <a:ln/>
                  <a:solidFill>
                    <a:srgbClr val="ED1C24"/>
                  </a:solidFill>
                  <a:latin typeface="Montserrat"/>
                  <a:sym typeface="Montserrat"/>
                  <a:rtl val="0"/>
                </a:rPr>
                <a:t>TLNN)</a:t>
              </a:r>
            </a:p>
          </p:txBody>
        </p:sp>
        <p:sp>
          <p:nvSpPr>
            <p:cNvPr id="21" name="TextBox 20">
              <a:extLst>
                <a:ext uri="{FF2B5EF4-FFF2-40B4-BE49-F238E27FC236}">
                  <a16:creationId xmlns:a16="http://schemas.microsoft.com/office/drawing/2014/main" xmlns="" id="{FC063E86-DF24-E7DE-7C09-707836C20395}"/>
                </a:ext>
              </a:extLst>
            </p:cNvPr>
            <p:cNvSpPr txBox="1"/>
            <p:nvPr/>
          </p:nvSpPr>
          <p:spPr>
            <a:xfrm>
              <a:off x="7458960" y="2098107"/>
              <a:ext cx="3513840" cy="3654205"/>
            </a:xfrm>
            <a:prstGeom prst="rect">
              <a:avLst/>
            </a:prstGeom>
            <a:noFill/>
          </p:spPr>
          <p:txBody>
            <a:bodyPr wrap="square" rtlCol="0">
              <a:spAutoFit/>
            </a:bodyPr>
            <a:lstStyle/>
            <a:p>
              <a:pPr algn="just"/>
              <a:r>
                <a:rPr lang="en-US" sz="2104" spc="0" baseline="0" dirty="0" smtClean="0">
                  <a:ln/>
                  <a:solidFill>
                    <a:srgbClr val="000000"/>
                  </a:solidFill>
                  <a:latin typeface="Oxy Helveltica"/>
                  <a:sym typeface="Oxy Helveltica"/>
                  <a:rtl val="0"/>
                </a:rPr>
                <a:t>TLNN </a:t>
              </a:r>
              <a:r>
                <a:rPr lang="en-US" sz="2104" spc="0" baseline="0" dirty="0" err="1" smtClean="0">
                  <a:ln/>
                  <a:solidFill>
                    <a:srgbClr val="000000"/>
                  </a:solidFill>
                  <a:latin typeface="Oxy Helveltica"/>
                  <a:sym typeface="Oxy Helveltica"/>
                  <a:rtl val="0"/>
                </a:rPr>
                <a:t>là</a:t>
              </a:r>
              <a:r>
                <a:rPr lang="en-US" sz="2104" spc="0" dirty="0" smtClean="0">
                  <a:ln/>
                  <a:solidFill>
                    <a:srgbClr val="000000"/>
                  </a:solidFill>
                  <a:latin typeface="Oxy Helveltica"/>
                  <a:sym typeface="Oxy Helveltica"/>
                  <a:rtl val="0"/>
                </a:rPr>
                <a:t> t</a:t>
              </a:r>
              <a:r>
                <a:rPr lang="vi-VN" sz="2104" spc="0" baseline="0" dirty="0" smtClean="0">
                  <a:ln/>
                  <a:solidFill>
                    <a:srgbClr val="000000"/>
                  </a:solidFill>
                  <a:latin typeface="Oxy Helveltica"/>
                  <a:sym typeface="Oxy Helveltica"/>
                  <a:rtl val="0"/>
                </a:rPr>
                <a:t>hiết </a:t>
              </a:r>
              <a:r>
                <a:rPr lang="vi-VN" sz="2104" spc="0" baseline="0" dirty="0">
                  <a:ln/>
                  <a:solidFill>
                    <a:srgbClr val="000000"/>
                  </a:solidFill>
                  <a:latin typeface="Oxy Helveltica"/>
                  <a:sym typeface="Oxy Helveltica"/>
                  <a:rtl val="0"/>
                </a:rPr>
                <a:t>bị điện tử sử dụng pin làm nóng sợi thuốc lá tới nhiệt độ nhất định tạo ra sol khí chứa nicotine và các chất phụ gia tạo hương vị cho người dùng hít vào</a:t>
              </a:r>
              <a:r>
                <a:rPr lang="vi-VN" sz="2104" spc="0" baseline="0" dirty="0" smtClean="0">
                  <a:ln/>
                  <a:solidFill>
                    <a:srgbClr val="000000"/>
                  </a:solidFill>
                  <a:latin typeface="Oxy Helveltica"/>
                  <a:sym typeface="Oxy Helveltica"/>
                  <a:rtl val="0"/>
                </a:rPr>
                <a:t>.</a:t>
              </a:r>
              <a:endParaRPr lang="en-US" sz="2104" spc="0" baseline="0" dirty="0" smtClean="0">
                <a:ln/>
                <a:solidFill>
                  <a:srgbClr val="000000"/>
                </a:solidFill>
                <a:latin typeface="Oxy Helveltica"/>
                <a:sym typeface="Oxy Helveltica"/>
                <a:rtl val="0"/>
              </a:endParaRPr>
            </a:p>
            <a:p>
              <a:pPr algn="just"/>
              <a:r>
                <a:rPr lang="vi-VN" sz="2104" dirty="0">
                  <a:ln/>
                  <a:solidFill>
                    <a:srgbClr val="000000"/>
                  </a:solidFill>
                  <a:latin typeface="Oxy Helveltica"/>
                  <a:sym typeface="Oxy Helveltica"/>
                  <a:rtl val="0"/>
                </a:rPr>
                <a:t>TLNN </a:t>
              </a:r>
              <a:r>
                <a:rPr lang="en-US" sz="2104" dirty="0" err="1" smtClean="0">
                  <a:ln/>
                  <a:solidFill>
                    <a:srgbClr val="000000"/>
                  </a:solidFill>
                  <a:latin typeface="Oxy Helveltica"/>
                  <a:sym typeface="Oxy Helveltica"/>
                  <a:rtl val="0"/>
                </a:rPr>
                <a:t>sử</a:t>
              </a:r>
              <a:r>
                <a:rPr lang="en-US" sz="2104" dirty="0" smtClean="0">
                  <a:ln/>
                  <a:solidFill>
                    <a:srgbClr val="000000"/>
                  </a:solidFill>
                  <a:latin typeface="Oxy Helveltica"/>
                  <a:sym typeface="Oxy Helveltica"/>
                  <a:rtl val="0"/>
                </a:rPr>
                <a:t> </a:t>
              </a:r>
              <a:r>
                <a:rPr lang="en-US" sz="2104" dirty="0" err="1" smtClean="0">
                  <a:ln/>
                  <a:solidFill>
                    <a:srgbClr val="000000"/>
                  </a:solidFill>
                  <a:latin typeface="Oxy Helveltica"/>
                  <a:sym typeface="Oxy Helveltica"/>
                  <a:rtl val="0"/>
                </a:rPr>
                <a:t>dụng</a:t>
              </a:r>
              <a:r>
                <a:rPr lang="vi-VN" sz="2104" dirty="0" smtClean="0">
                  <a:ln/>
                  <a:solidFill>
                    <a:srgbClr val="000000"/>
                  </a:solidFill>
                  <a:latin typeface="Oxy Helveltica"/>
                  <a:sym typeface="Oxy Helveltica"/>
                  <a:rtl val="0"/>
                </a:rPr>
                <a:t> </a:t>
              </a:r>
              <a:r>
                <a:rPr lang="vi-VN" sz="2104" dirty="0">
                  <a:ln/>
                  <a:solidFill>
                    <a:srgbClr val="000000"/>
                  </a:solidFill>
                  <a:latin typeface="Oxy Helveltica"/>
                  <a:sym typeface="Oxy Helveltica"/>
                  <a:rtl val="0"/>
                </a:rPr>
                <a:t>sản phẩm thuốc lá chuyên </a:t>
              </a:r>
              <a:r>
                <a:rPr lang="vi-VN" sz="2104" dirty="0" smtClean="0">
                  <a:ln/>
                  <a:solidFill>
                    <a:srgbClr val="000000"/>
                  </a:solidFill>
                  <a:latin typeface="Oxy Helveltica"/>
                  <a:sym typeface="Oxy Helveltica"/>
                  <a:rtl val="0"/>
                </a:rPr>
                <a:t>d</a:t>
              </a:r>
              <a:r>
                <a:rPr lang="en-US" sz="2104" dirty="0" smtClean="0">
                  <a:ln/>
                  <a:solidFill>
                    <a:srgbClr val="000000"/>
                  </a:solidFill>
                  <a:latin typeface="Oxy Helveltica"/>
                  <a:sym typeface="Oxy Helveltica"/>
                  <a:rtl val="0"/>
                </a:rPr>
                <a:t>ụ</a:t>
              </a:r>
              <a:r>
                <a:rPr lang="vi-VN" sz="2104" dirty="0" smtClean="0">
                  <a:ln/>
                  <a:solidFill>
                    <a:srgbClr val="000000"/>
                  </a:solidFill>
                  <a:latin typeface="Oxy Helveltica"/>
                  <a:sym typeface="Oxy Helveltica"/>
                  <a:rtl val="0"/>
                </a:rPr>
                <a:t>ng</a:t>
              </a:r>
              <a:r>
                <a:rPr lang="en-US" sz="2104" dirty="0" smtClean="0">
                  <a:ln/>
                  <a:solidFill>
                    <a:srgbClr val="000000"/>
                  </a:solidFill>
                  <a:latin typeface="Oxy Helveltica"/>
                  <a:sym typeface="Oxy Helveltica"/>
                  <a:rtl val="0"/>
                </a:rPr>
                <a:t> (</a:t>
              </a:r>
              <a:r>
                <a:rPr lang="en-US" sz="2104" dirty="0" err="1" smtClean="0">
                  <a:ln/>
                  <a:solidFill>
                    <a:srgbClr val="000000"/>
                  </a:solidFill>
                  <a:latin typeface="Oxy Helveltica"/>
                  <a:sym typeface="Oxy Helveltica"/>
                  <a:rtl val="0"/>
                </a:rPr>
                <a:t>dạng</a:t>
              </a:r>
              <a:r>
                <a:rPr lang="en-US" sz="2104" dirty="0" smtClean="0">
                  <a:ln/>
                  <a:solidFill>
                    <a:srgbClr val="000000"/>
                  </a:solidFill>
                  <a:latin typeface="Oxy Helveltica"/>
                  <a:sym typeface="Oxy Helveltica"/>
                  <a:rtl val="0"/>
                </a:rPr>
                <a:t> </a:t>
              </a:r>
              <a:r>
                <a:rPr lang="en-US" sz="2104" dirty="0" err="1" smtClean="0">
                  <a:ln/>
                  <a:solidFill>
                    <a:srgbClr val="000000"/>
                  </a:solidFill>
                  <a:latin typeface="Oxy Helveltica"/>
                  <a:sym typeface="Oxy Helveltica"/>
                  <a:rtl val="0"/>
                </a:rPr>
                <a:t>điếu</a:t>
              </a:r>
              <a:r>
                <a:rPr lang="en-US" sz="2104" dirty="0" smtClean="0">
                  <a:ln/>
                  <a:solidFill>
                    <a:srgbClr val="000000"/>
                  </a:solidFill>
                  <a:latin typeface="Oxy Helveltica"/>
                  <a:sym typeface="Oxy Helveltica"/>
                  <a:rtl val="0"/>
                </a:rPr>
                <a:t>, </a:t>
              </a:r>
              <a:r>
                <a:rPr lang="en-US" sz="2104" dirty="0" err="1" smtClean="0">
                  <a:ln/>
                  <a:solidFill>
                    <a:srgbClr val="000000"/>
                  </a:solidFill>
                  <a:latin typeface="Oxy Helveltica"/>
                  <a:sym typeface="Oxy Helveltica"/>
                  <a:rtl val="0"/>
                </a:rPr>
                <a:t>thuốc</a:t>
              </a:r>
              <a:r>
                <a:rPr lang="en-US" sz="2104" dirty="0" smtClean="0">
                  <a:ln/>
                  <a:solidFill>
                    <a:srgbClr val="000000"/>
                  </a:solidFill>
                  <a:latin typeface="Oxy Helveltica"/>
                  <a:sym typeface="Oxy Helveltica"/>
                  <a:rtl val="0"/>
                </a:rPr>
                <a:t> </a:t>
              </a:r>
              <a:r>
                <a:rPr lang="en-US" sz="2104" dirty="0" err="1" smtClean="0">
                  <a:ln/>
                  <a:solidFill>
                    <a:srgbClr val="000000"/>
                  </a:solidFill>
                  <a:latin typeface="Oxy Helveltica"/>
                  <a:sym typeface="Oxy Helveltica"/>
                  <a:rtl val="0"/>
                </a:rPr>
                <a:t>lá</a:t>
              </a:r>
              <a:r>
                <a:rPr lang="en-US" sz="2104" dirty="0" smtClean="0">
                  <a:ln/>
                  <a:solidFill>
                    <a:srgbClr val="000000"/>
                  </a:solidFill>
                  <a:latin typeface="Oxy Helveltica"/>
                  <a:sym typeface="Oxy Helveltica"/>
                  <a:rtl val="0"/>
                </a:rPr>
                <a:t> </a:t>
              </a:r>
              <a:r>
                <a:rPr lang="en-US" sz="2104" dirty="0" err="1" smtClean="0">
                  <a:ln/>
                  <a:solidFill>
                    <a:srgbClr val="000000"/>
                  </a:solidFill>
                  <a:latin typeface="Oxy Helveltica"/>
                  <a:sym typeface="Oxy Helveltica"/>
                  <a:rtl val="0"/>
                </a:rPr>
                <a:t>băm</a:t>
              </a:r>
              <a:r>
                <a:rPr lang="en-US" sz="2104" dirty="0" smtClean="0">
                  <a:ln/>
                  <a:solidFill>
                    <a:srgbClr val="000000"/>
                  </a:solidFill>
                  <a:latin typeface="Oxy Helveltica"/>
                  <a:sym typeface="Oxy Helveltica"/>
                  <a:rtl val="0"/>
                </a:rPr>
                <a:t> </a:t>
              </a:r>
              <a:r>
                <a:rPr lang="en-US" sz="2104" dirty="0" err="1" smtClean="0">
                  <a:ln/>
                  <a:solidFill>
                    <a:srgbClr val="000000"/>
                  </a:solidFill>
                  <a:latin typeface="Oxy Helveltica"/>
                  <a:sym typeface="Oxy Helveltica"/>
                  <a:rtl val="0"/>
                </a:rPr>
                <a:t>nhỏ</a:t>
              </a:r>
              <a:r>
                <a:rPr lang="en-US" sz="2104" dirty="0">
                  <a:ln/>
                  <a:solidFill>
                    <a:srgbClr val="000000"/>
                  </a:solidFill>
                  <a:latin typeface="Oxy Helveltica"/>
                  <a:sym typeface="Oxy Helveltica"/>
                  <a:rtl val="0"/>
                </a:rPr>
                <a:t>)</a:t>
              </a:r>
              <a:r>
                <a:rPr lang="vi-VN" sz="2104" dirty="0" smtClean="0">
                  <a:ln/>
                  <a:solidFill>
                    <a:srgbClr val="000000"/>
                  </a:solidFill>
                  <a:latin typeface="Oxy Helveltica"/>
                  <a:sym typeface="Oxy Helveltica"/>
                  <a:rtl val="0"/>
                </a:rPr>
                <a:t>. </a:t>
              </a:r>
              <a:endParaRPr lang="vi-VN" sz="2104" dirty="0">
                <a:ln/>
                <a:solidFill>
                  <a:srgbClr val="000000"/>
                </a:solidFill>
                <a:latin typeface="Oxy Helveltica"/>
                <a:sym typeface="Oxy Helveltica"/>
                <a:rtl val="0"/>
              </a:endParaRPr>
            </a:p>
            <a:p>
              <a:pPr algn="just"/>
              <a:endParaRPr lang="vi-VN" sz="2104" spc="0" baseline="0" dirty="0">
                <a:ln/>
                <a:solidFill>
                  <a:srgbClr val="000000"/>
                </a:solidFill>
                <a:latin typeface="Oxy Helveltica"/>
                <a:sym typeface="Oxy Helveltica"/>
                <a:rtl val="0"/>
              </a:endParaRPr>
            </a:p>
          </p:txBody>
        </p:sp>
        <p:sp>
          <p:nvSpPr>
            <p:cNvPr id="22" name="TextBox 21">
              <a:extLst>
                <a:ext uri="{FF2B5EF4-FFF2-40B4-BE49-F238E27FC236}">
                  <a16:creationId xmlns:a16="http://schemas.microsoft.com/office/drawing/2014/main" xmlns="" id="{1CCB8416-B651-828E-AC6E-6C77EAB5F66A}"/>
                </a:ext>
              </a:extLst>
            </p:cNvPr>
            <p:cNvSpPr txBox="1"/>
            <p:nvPr/>
          </p:nvSpPr>
          <p:spPr>
            <a:xfrm>
              <a:off x="8146299" y="2098107"/>
              <a:ext cx="249676" cy="442123"/>
            </a:xfrm>
            <a:prstGeom prst="rect">
              <a:avLst/>
            </a:prstGeom>
            <a:noFill/>
          </p:spPr>
          <p:txBody>
            <a:bodyPr wrap="none" rtlCol="0">
              <a:spAutoFit/>
            </a:bodyPr>
            <a:lstStyle/>
            <a:p>
              <a:pPr algn="l"/>
              <a:r>
                <a:rPr lang="en-GB" sz="2104" spc="295" baseline="0">
                  <a:ln/>
                  <a:solidFill>
                    <a:srgbClr val="000000"/>
                  </a:solidFill>
                  <a:latin typeface="Oxy Helveltica"/>
                  <a:sym typeface="Oxy Helveltica"/>
                  <a:rtl val="0"/>
                </a:rPr>
                <a:t> </a:t>
              </a:r>
            </a:p>
          </p:txBody>
        </p:sp>
        <p:sp>
          <p:nvSpPr>
            <p:cNvPr id="26" name="TextBox 25">
              <a:extLst>
                <a:ext uri="{FF2B5EF4-FFF2-40B4-BE49-F238E27FC236}">
                  <a16:creationId xmlns:a16="http://schemas.microsoft.com/office/drawing/2014/main" xmlns="" id="{49E5A2EF-ED79-5BC8-F8D5-FAB90A0E3399}"/>
                </a:ext>
              </a:extLst>
            </p:cNvPr>
            <p:cNvSpPr txBox="1"/>
            <p:nvPr/>
          </p:nvSpPr>
          <p:spPr>
            <a:xfrm>
              <a:off x="8851674" y="2098107"/>
              <a:ext cx="249676" cy="442123"/>
            </a:xfrm>
            <a:prstGeom prst="rect">
              <a:avLst/>
            </a:prstGeom>
            <a:noFill/>
          </p:spPr>
          <p:txBody>
            <a:bodyPr wrap="none" rtlCol="0">
              <a:spAutoFit/>
            </a:bodyPr>
            <a:lstStyle/>
            <a:p>
              <a:pPr algn="l"/>
              <a:r>
                <a:rPr lang="en-GB" sz="2104" spc="295" baseline="0">
                  <a:ln/>
                  <a:solidFill>
                    <a:srgbClr val="000000"/>
                  </a:solidFill>
                  <a:latin typeface="Oxy Helveltica"/>
                  <a:sym typeface="Oxy Helveltica"/>
                  <a:rtl val="0"/>
                </a:rPr>
                <a:t> </a:t>
              </a:r>
            </a:p>
          </p:txBody>
        </p:sp>
        <p:sp>
          <p:nvSpPr>
            <p:cNvPr id="28" name="TextBox 27">
              <a:extLst>
                <a:ext uri="{FF2B5EF4-FFF2-40B4-BE49-F238E27FC236}">
                  <a16:creationId xmlns:a16="http://schemas.microsoft.com/office/drawing/2014/main" xmlns="" id="{F4AC2CA0-52E6-6409-14DE-CFED3CE24065}"/>
                </a:ext>
              </a:extLst>
            </p:cNvPr>
            <p:cNvSpPr txBox="1"/>
            <p:nvPr/>
          </p:nvSpPr>
          <p:spPr>
            <a:xfrm>
              <a:off x="9328103" y="2098107"/>
              <a:ext cx="249676" cy="442123"/>
            </a:xfrm>
            <a:prstGeom prst="rect">
              <a:avLst/>
            </a:prstGeom>
            <a:noFill/>
          </p:spPr>
          <p:txBody>
            <a:bodyPr wrap="none" rtlCol="0">
              <a:spAutoFit/>
            </a:bodyPr>
            <a:lstStyle/>
            <a:p>
              <a:pPr algn="l"/>
              <a:r>
                <a:rPr lang="en-GB" sz="2104" spc="295" baseline="0">
                  <a:ln/>
                  <a:solidFill>
                    <a:srgbClr val="000000"/>
                  </a:solidFill>
                  <a:latin typeface="Oxy Helveltica"/>
                  <a:sym typeface="Oxy Helveltica"/>
                  <a:rtl val="0"/>
                </a:rPr>
                <a:t> </a:t>
              </a:r>
            </a:p>
          </p:txBody>
        </p:sp>
        <p:sp>
          <p:nvSpPr>
            <p:cNvPr id="31" name="TextBox 30">
              <a:extLst>
                <a:ext uri="{FF2B5EF4-FFF2-40B4-BE49-F238E27FC236}">
                  <a16:creationId xmlns:a16="http://schemas.microsoft.com/office/drawing/2014/main" xmlns="" id="{65A5A519-4279-EA27-0B9E-497CA86EBB65}"/>
                </a:ext>
              </a:extLst>
            </p:cNvPr>
            <p:cNvSpPr txBox="1"/>
            <p:nvPr/>
          </p:nvSpPr>
          <p:spPr>
            <a:xfrm>
              <a:off x="9894374" y="2098107"/>
              <a:ext cx="249676" cy="442123"/>
            </a:xfrm>
            <a:prstGeom prst="rect">
              <a:avLst/>
            </a:prstGeom>
            <a:noFill/>
          </p:spPr>
          <p:txBody>
            <a:bodyPr wrap="none" rtlCol="0">
              <a:spAutoFit/>
            </a:bodyPr>
            <a:lstStyle/>
            <a:p>
              <a:pPr algn="l"/>
              <a:r>
                <a:rPr lang="en-GB" sz="2104" spc="295" baseline="0">
                  <a:ln/>
                  <a:solidFill>
                    <a:srgbClr val="000000"/>
                  </a:solidFill>
                  <a:latin typeface="Oxy Helveltica"/>
                  <a:sym typeface="Oxy Helveltica"/>
                  <a:rtl val="0"/>
                </a:rPr>
                <a:t> </a:t>
              </a:r>
            </a:p>
          </p:txBody>
        </p:sp>
        <p:sp>
          <p:nvSpPr>
            <p:cNvPr id="33" name="TextBox 32">
              <a:extLst>
                <a:ext uri="{FF2B5EF4-FFF2-40B4-BE49-F238E27FC236}">
                  <a16:creationId xmlns:a16="http://schemas.microsoft.com/office/drawing/2014/main" xmlns="" id="{17B9C001-ECF7-6AB9-6D42-AE950B0C17C7}"/>
                </a:ext>
              </a:extLst>
            </p:cNvPr>
            <p:cNvSpPr txBox="1"/>
            <p:nvPr/>
          </p:nvSpPr>
          <p:spPr>
            <a:xfrm>
              <a:off x="10524101" y="2098107"/>
              <a:ext cx="249676" cy="442123"/>
            </a:xfrm>
            <a:prstGeom prst="rect">
              <a:avLst/>
            </a:prstGeom>
            <a:noFill/>
          </p:spPr>
          <p:txBody>
            <a:bodyPr wrap="none" rtlCol="0">
              <a:spAutoFit/>
            </a:bodyPr>
            <a:lstStyle/>
            <a:p>
              <a:pPr algn="l"/>
              <a:r>
                <a:rPr lang="en-GB" sz="2104" spc="295" baseline="0">
                  <a:ln/>
                  <a:solidFill>
                    <a:srgbClr val="000000"/>
                  </a:solidFill>
                  <a:latin typeface="Oxy Helveltica"/>
                  <a:sym typeface="Oxy Helveltica"/>
                  <a:rtl val="0"/>
                </a:rPr>
                <a:t> </a:t>
              </a:r>
            </a:p>
          </p:txBody>
        </p:sp>
        <p:sp>
          <p:nvSpPr>
            <p:cNvPr id="126" name="Freeform: Shape 125">
              <a:extLst>
                <a:ext uri="{FF2B5EF4-FFF2-40B4-BE49-F238E27FC236}">
                  <a16:creationId xmlns:a16="http://schemas.microsoft.com/office/drawing/2014/main" xmlns="" id="{C20DE362-A90D-E3D2-0475-4C68FB7F3835}"/>
                </a:ext>
              </a:extLst>
            </p:cNvPr>
            <p:cNvSpPr/>
            <p:nvPr/>
          </p:nvSpPr>
          <p:spPr>
            <a:xfrm>
              <a:off x="7294400" y="4502912"/>
              <a:ext cx="106875" cy="106875"/>
            </a:xfrm>
            <a:custGeom>
              <a:avLst/>
              <a:gdLst>
                <a:gd name="connsiteX0" fmla="*/ 106875 w 106875"/>
                <a:gd name="connsiteY0" fmla="*/ 53438 h 106875"/>
                <a:gd name="connsiteX1" fmla="*/ 53437 w 106875"/>
                <a:gd name="connsiteY1" fmla="*/ 106875 h 106875"/>
                <a:gd name="connsiteX2" fmla="*/ 0 w 106875"/>
                <a:gd name="connsiteY2" fmla="*/ 53438 h 106875"/>
                <a:gd name="connsiteX3" fmla="*/ 53437 w 106875"/>
                <a:gd name="connsiteY3" fmla="*/ 0 h 106875"/>
                <a:gd name="connsiteX4" fmla="*/ 106875 w 106875"/>
                <a:gd name="connsiteY4" fmla="*/ 53438 h 10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75" h="106875">
                  <a:moveTo>
                    <a:pt x="106875" y="53438"/>
                  </a:moveTo>
                  <a:cubicBezTo>
                    <a:pt x="106875" y="82950"/>
                    <a:pt x="82950" y="106875"/>
                    <a:pt x="53437" y="106875"/>
                  </a:cubicBezTo>
                  <a:cubicBezTo>
                    <a:pt x="23925" y="106875"/>
                    <a:pt x="0" y="82950"/>
                    <a:pt x="0" y="53438"/>
                  </a:cubicBezTo>
                  <a:cubicBezTo>
                    <a:pt x="0" y="23925"/>
                    <a:pt x="23925" y="0"/>
                    <a:pt x="53437" y="0"/>
                  </a:cubicBezTo>
                  <a:cubicBezTo>
                    <a:pt x="82950" y="0"/>
                    <a:pt x="106875" y="23925"/>
                    <a:pt x="106875" y="53438"/>
                  </a:cubicBezTo>
                  <a:close/>
                </a:path>
              </a:pathLst>
            </a:custGeom>
            <a:solidFill>
              <a:srgbClr val="000000"/>
            </a:solidFill>
            <a:ln w="16669" cap="flat">
              <a:noFill/>
              <a:prstDash val="solid"/>
              <a:miter/>
            </a:ln>
          </p:spPr>
          <p:txBody>
            <a:bodyPr rtlCol="0" anchor="ctr"/>
            <a:lstStyle/>
            <a:p>
              <a:endParaRPr lang="en-GB"/>
            </a:p>
          </p:txBody>
        </p:sp>
      </p:grpSp>
      <p:pic>
        <p:nvPicPr>
          <p:cNvPr id="127" name="Graphic 126">
            <a:extLst>
              <a:ext uri="{FF2B5EF4-FFF2-40B4-BE49-F238E27FC236}">
                <a16:creationId xmlns:a16="http://schemas.microsoft.com/office/drawing/2014/main" xmlns="" id="{3A75C5DF-E0A7-A003-2179-F9B653AA29F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207770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14" presetClass="entr" presetSubtype="10" fill="hold" nodeType="withEffect">
                                  <p:stCondLst>
                                    <p:cond delay="800"/>
                                  </p:stCondLst>
                                  <p:childTnLst>
                                    <p:set>
                                      <p:cBhvr>
                                        <p:cTn id="15" dur="1" fill="hold">
                                          <p:stCondLst>
                                            <p:cond delay="0"/>
                                          </p:stCondLst>
                                        </p:cTn>
                                        <p:tgtEl>
                                          <p:spTgt spid="128"/>
                                        </p:tgtEl>
                                        <p:attrNameLst>
                                          <p:attrName>style.visibility</p:attrName>
                                        </p:attrNameLst>
                                      </p:cBhvr>
                                      <p:to>
                                        <p:strVal val="visible"/>
                                      </p:to>
                                    </p:set>
                                    <p:animEffect transition="in" filter="randombar(horizontal)">
                                      <p:cBhvr>
                                        <p:cTn id="16"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DBF994C2-FB26-18E1-E839-FA198CECE2E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 y="1"/>
            <a:ext cx="12192000" cy="6858000"/>
          </a:xfrm>
          <a:prstGeom prst="rect">
            <a:avLst/>
          </a:prstGeom>
        </p:spPr>
      </p:pic>
      <p:pic>
        <p:nvPicPr>
          <p:cNvPr id="5" name="Graphic 4">
            <a:extLst>
              <a:ext uri="{FF2B5EF4-FFF2-40B4-BE49-F238E27FC236}">
                <a16:creationId xmlns:a16="http://schemas.microsoft.com/office/drawing/2014/main" xmlns="" id="{4700206C-97AD-0F16-7C1D-5F8E856B867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2362200"/>
            <a:ext cx="12192000" cy="2133600"/>
          </a:xfrm>
          <a:prstGeom prst="rect">
            <a:avLst/>
          </a:prstGeom>
        </p:spPr>
      </p:pic>
      <p:sp>
        <p:nvSpPr>
          <p:cNvPr id="2" name="TextBox 1"/>
          <p:cNvSpPr txBox="1"/>
          <p:nvPr/>
        </p:nvSpPr>
        <p:spPr>
          <a:xfrm>
            <a:off x="1321442" y="3075057"/>
            <a:ext cx="9743955" cy="707886"/>
          </a:xfrm>
          <a:prstGeom prst="rect">
            <a:avLst/>
          </a:prstGeom>
          <a:solidFill>
            <a:srgbClr val="5F9ED0"/>
          </a:solidFill>
        </p:spPr>
        <p:txBody>
          <a:bodyPr wrap="square" rtlCol="0">
            <a:spAutoFit/>
          </a:bodyPr>
          <a:lstStyle/>
          <a:p>
            <a:r>
              <a:rPr lang="vi-VN" sz="4000" b="1" dirty="0" smtClean="0">
                <a:solidFill>
                  <a:schemeClr val="bg1"/>
                </a:solidFill>
                <a:latin typeface="Calibri" panose="020F0502020204030204" pitchFamily="34" charset="0"/>
                <a:cs typeface="Calibri" panose="020F0502020204030204" pitchFamily="34" charset="0"/>
              </a:rPr>
              <a:t>2. TÁC HẠI CỦA THUỐC LÁ VÀ THUỐC LÁ MỚI</a:t>
            </a:r>
            <a:endParaRPr lang="en-US" sz="4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121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20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2119</TotalTime>
  <Words>3031</Words>
  <Application>Microsoft Office PowerPoint</Application>
  <PresentationFormat>Widescreen</PresentationFormat>
  <Paragraphs>292</Paragraphs>
  <Slides>41</Slides>
  <Notes>18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41</vt:i4>
      </vt:variant>
    </vt:vector>
  </HeadingPairs>
  <TitlesOfParts>
    <vt:vector size="56" baseType="lpstr">
      <vt:lpstr>Arial</vt:lpstr>
      <vt:lpstr>Arial (Body)</vt:lpstr>
      <vt:lpstr>Calibri</vt:lpstr>
      <vt:lpstr>Calibri (Body)</vt:lpstr>
      <vt:lpstr>Calibri Light</vt:lpstr>
      <vt:lpstr>Cambria</vt:lpstr>
      <vt:lpstr>Helvetica</vt:lpstr>
      <vt:lpstr>Montserrat</vt:lpstr>
      <vt:lpstr>Open Sans</vt:lpstr>
      <vt:lpstr>Oxy Helveltica</vt:lpstr>
      <vt:lpstr>Tahoma</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Thiết kế sản phẩm thuốc lá điện tử: nhắm tới giới trẻ</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 THƯƠNG CẤP TÍNH, TỬ VONG DO SỬ DỤNG TLĐT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Duchieupc.com</dc:creator>
  <cp:lastModifiedBy>Trinh Huong</cp:lastModifiedBy>
  <cp:revision>40</cp:revision>
  <dcterms:created xsi:type="dcterms:W3CDTF">2022-07-21T04:51:58Z</dcterms:created>
  <dcterms:modified xsi:type="dcterms:W3CDTF">2022-11-24T09:19:53Z</dcterms:modified>
</cp:coreProperties>
</file>