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4" r:id="rId1"/>
    <p:sldMasterId id="2147483706" r:id="rId2"/>
    <p:sldMasterId id="2147483720" r:id="rId3"/>
  </p:sldMasterIdLst>
  <p:notesMasterIdLst>
    <p:notesMasterId r:id="rId23"/>
  </p:notesMasterIdLst>
  <p:sldIdLst>
    <p:sldId id="719" r:id="rId4"/>
    <p:sldId id="709" r:id="rId5"/>
    <p:sldId id="720" r:id="rId6"/>
    <p:sldId id="710" r:id="rId7"/>
    <p:sldId id="711" r:id="rId8"/>
    <p:sldId id="721" r:id="rId9"/>
    <p:sldId id="291" r:id="rId10"/>
    <p:sldId id="292" r:id="rId11"/>
    <p:sldId id="293" r:id="rId12"/>
    <p:sldId id="294" r:id="rId13"/>
    <p:sldId id="295" r:id="rId14"/>
    <p:sldId id="296" r:id="rId15"/>
    <p:sldId id="713" r:id="rId16"/>
    <p:sldId id="717" r:id="rId17"/>
    <p:sldId id="712" r:id="rId18"/>
    <p:sldId id="722" r:id="rId19"/>
    <p:sldId id="715" r:id="rId20"/>
    <p:sldId id="258" r:id="rId21"/>
    <p:sldId id="718" r:id="rId22"/>
  </p:sldIdLst>
  <p:sldSz cx="12192000" cy="6858000"/>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939"/>
    <a:srgbClr val="215968"/>
    <a:srgbClr val="FFFFFF"/>
    <a:srgbClr val="F34E4C"/>
    <a:srgbClr val="4DBFCA"/>
    <a:srgbClr val="33BACE"/>
    <a:srgbClr val="3A8200"/>
    <a:srgbClr val="787F5D"/>
    <a:srgbClr val="D9E88B"/>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660"/>
  </p:normalViewPr>
  <p:slideViewPr>
    <p:cSldViewPr snapToGrid="0">
      <p:cViewPr>
        <p:scale>
          <a:sx n="60" d="100"/>
          <a:sy n="60" d="100"/>
        </p:scale>
        <p:origin x="1248" y="43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DCA797-5F25-4981-A065-DD24A33999E3}" type="datetimeFigureOut">
              <a:rPr lang="en-US" smtClean="0"/>
              <a:t>8/26/2021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8D131B-4697-4405-9A3B-A6FF04E1EFC5}" type="slidenum">
              <a:rPr lang="en-US" smtClean="0"/>
              <a:t>‹#›</a:t>
            </a:fld>
            <a:endParaRPr lang="en-US"/>
          </a:p>
        </p:txBody>
      </p:sp>
    </p:spTree>
    <p:extLst>
      <p:ext uri="{BB962C8B-B14F-4D97-AF65-F5344CB8AC3E}">
        <p14:creationId xmlns:p14="http://schemas.microsoft.com/office/powerpoint/2010/main" val="3305668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từng nhóm để liên kết nhiệm vụ của nhóm</a:t>
            </a:r>
          </a:p>
        </p:txBody>
      </p:sp>
      <p:sp>
        <p:nvSpPr>
          <p:cNvPr id="4" name="Slide Number Placeholder 3"/>
          <p:cNvSpPr>
            <a:spLocks noGrp="1"/>
          </p:cNvSpPr>
          <p:nvPr>
            <p:ph type="sldNum" sz="quarter" idx="5"/>
          </p:nvPr>
        </p:nvSpPr>
        <p:spPr/>
        <p:txBody>
          <a:bodyPr/>
          <a:lstStyle/>
          <a:p>
            <a:fld id="{AC8D131B-4697-4405-9A3B-A6FF04E1EFC5}" type="slidenum">
              <a:rPr lang="en-US" smtClean="0"/>
              <a:t>6</a:t>
            </a:fld>
            <a:endParaRPr lang="en-US"/>
          </a:p>
        </p:txBody>
      </p:sp>
    </p:spTree>
    <p:extLst>
      <p:ext uri="{BB962C8B-B14F-4D97-AF65-F5344CB8AC3E}">
        <p14:creationId xmlns:p14="http://schemas.microsoft.com/office/powerpoint/2010/main" val="112551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1749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641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9843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11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12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4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72CC-BF64-4221-AA61-2EDB542C3C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1F6459-16FC-4435-86B2-7B329ABA9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53F371-CE0A-4ED3-AA54-75EAC1552FE1}"/>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5" name="Footer Placeholder 4">
            <a:extLst>
              <a:ext uri="{FF2B5EF4-FFF2-40B4-BE49-F238E27FC236}">
                <a16:creationId xmlns:a16="http://schemas.microsoft.com/office/drawing/2014/main" id="{5306A3CA-8F9E-474A-8DBD-91D767EF8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6039D-1471-4077-B9A9-B3311E7E80B0}"/>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53021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C595-0557-4121-999D-1C7E915A05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7B1535-132C-4041-ACF0-34FDA6CF21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D9EEF-611E-4C07-B019-A003B28C31C0}"/>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5" name="Footer Placeholder 4">
            <a:extLst>
              <a:ext uri="{FF2B5EF4-FFF2-40B4-BE49-F238E27FC236}">
                <a16:creationId xmlns:a16="http://schemas.microsoft.com/office/drawing/2014/main" id="{C51FAE46-188B-4629-96BB-7A4A448E3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F336F-C6FD-4CAA-9855-8644016D62E7}"/>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46718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B5D59-1EEA-4EE4-B70A-833408DF6F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1CE814-A9E1-4F4E-BAB3-C2393E98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04E97-0A7A-45A8-BCCC-8EAE01510AAE}"/>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5" name="Footer Placeholder 4">
            <a:extLst>
              <a:ext uri="{FF2B5EF4-FFF2-40B4-BE49-F238E27FC236}">
                <a16:creationId xmlns:a16="http://schemas.microsoft.com/office/drawing/2014/main" id="{90F60953-FAB3-45A2-9BFB-F6818AB9C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42D98-1573-41B7-AFAC-87970A11128B}"/>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631885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flipH="1">
            <a:off x="-917" y="0"/>
            <a:ext cx="6100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a:off x="625233" y="3183000"/>
            <a:ext cx="4848800" cy="3012000"/>
          </a:xfrm>
          <a:prstGeom prst="rect">
            <a:avLst/>
          </a:prstGeom>
        </p:spPr>
        <p:txBody>
          <a:bodyPr spcFirstLastPara="1" wrap="square" lIns="91425" tIns="91425" rIns="91425" bIns="91425" anchor="t" anchorCtr="0">
            <a:noAutofit/>
          </a:bodyPr>
          <a:lstStyle>
            <a:lvl1pPr lvl="0">
              <a:spcBef>
                <a:spcPts val="0"/>
              </a:spcBef>
              <a:spcAft>
                <a:spcPts val="0"/>
              </a:spcAft>
              <a:buClr>
                <a:srgbClr val="F67031"/>
              </a:buClr>
              <a:buSzPts val="3000"/>
              <a:buNone/>
              <a:defRPr sz="4000" b="1">
                <a:solidFill>
                  <a:srgbClr val="F67031"/>
                </a:solidFill>
              </a:defRPr>
            </a:lvl1pPr>
            <a:lvl2pPr lvl="1">
              <a:spcBef>
                <a:spcPts val="0"/>
              </a:spcBef>
              <a:spcAft>
                <a:spcPts val="0"/>
              </a:spcAft>
              <a:buClr>
                <a:srgbClr val="F67031"/>
              </a:buClr>
              <a:buSzPts val="3000"/>
              <a:buNone/>
              <a:defRPr sz="4000" b="1">
                <a:solidFill>
                  <a:srgbClr val="F67031"/>
                </a:solidFill>
              </a:defRPr>
            </a:lvl2pPr>
            <a:lvl3pPr lvl="2">
              <a:spcBef>
                <a:spcPts val="0"/>
              </a:spcBef>
              <a:spcAft>
                <a:spcPts val="0"/>
              </a:spcAft>
              <a:buClr>
                <a:srgbClr val="F67031"/>
              </a:buClr>
              <a:buSzPts val="3000"/>
              <a:buNone/>
              <a:defRPr sz="4000" b="1">
                <a:solidFill>
                  <a:srgbClr val="F67031"/>
                </a:solidFill>
              </a:defRPr>
            </a:lvl3pPr>
            <a:lvl4pPr lvl="3">
              <a:spcBef>
                <a:spcPts val="0"/>
              </a:spcBef>
              <a:spcAft>
                <a:spcPts val="0"/>
              </a:spcAft>
              <a:buClr>
                <a:srgbClr val="F67031"/>
              </a:buClr>
              <a:buSzPts val="3000"/>
              <a:buNone/>
              <a:defRPr sz="4000" b="1">
                <a:solidFill>
                  <a:srgbClr val="F67031"/>
                </a:solidFill>
              </a:defRPr>
            </a:lvl4pPr>
            <a:lvl5pPr lvl="4">
              <a:spcBef>
                <a:spcPts val="0"/>
              </a:spcBef>
              <a:spcAft>
                <a:spcPts val="0"/>
              </a:spcAft>
              <a:buClr>
                <a:srgbClr val="F67031"/>
              </a:buClr>
              <a:buSzPts val="3000"/>
              <a:buNone/>
              <a:defRPr sz="4000" b="1">
                <a:solidFill>
                  <a:srgbClr val="F67031"/>
                </a:solidFill>
              </a:defRPr>
            </a:lvl5pPr>
            <a:lvl6pPr lvl="5">
              <a:spcBef>
                <a:spcPts val="0"/>
              </a:spcBef>
              <a:spcAft>
                <a:spcPts val="0"/>
              </a:spcAft>
              <a:buClr>
                <a:srgbClr val="F67031"/>
              </a:buClr>
              <a:buSzPts val="3000"/>
              <a:buNone/>
              <a:defRPr sz="4000" b="1">
                <a:solidFill>
                  <a:srgbClr val="F67031"/>
                </a:solidFill>
              </a:defRPr>
            </a:lvl6pPr>
            <a:lvl7pPr lvl="6">
              <a:spcBef>
                <a:spcPts val="0"/>
              </a:spcBef>
              <a:spcAft>
                <a:spcPts val="0"/>
              </a:spcAft>
              <a:buClr>
                <a:srgbClr val="F67031"/>
              </a:buClr>
              <a:buSzPts val="3000"/>
              <a:buNone/>
              <a:defRPr sz="4000" b="1">
                <a:solidFill>
                  <a:srgbClr val="F67031"/>
                </a:solidFill>
              </a:defRPr>
            </a:lvl7pPr>
            <a:lvl8pPr lvl="7">
              <a:spcBef>
                <a:spcPts val="0"/>
              </a:spcBef>
              <a:spcAft>
                <a:spcPts val="0"/>
              </a:spcAft>
              <a:buClr>
                <a:srgbClr val="F67031"/>
              </a:buClr>
              <a:buSzPts val="3000"/>
              <a:buNone/>
              <a:defRPr sz="4000" b="1">
                <a:solidFill>
                  <a:srgbClr val="F67031"/>
                </a:solidFill>
              </a:defRPr>
            </a:lvl8pPr>
            <a:lvl9pPr lvl="8">
              <a:spcBef>
                <a:spcPts val="0"/>
              </a:spcBef>
              <a:spcAft>
                <a:spcPts val="0"/>
              </a:spcAft>
              <a:buClr>
                <a:srgbClr val="F67031"/>
              </a:buClr>
              <a:buSzPts val="3000"/>
              <a:buNone/>
              <a:defRPr sz="4000" b="1">
                <a:solidFill>
                  <a:srgbClr val="F67031"/>
                </a:solidFill>
              </a:defRPr>
            </a:lvl9pPr>
          </a:lstStyle>
          <a:p>
            <a:endParaRPr/>
          </a:p>
        </p:txBody>
      </p:sp>
      <p:sp>
        <p:nvSpPr>
          <p:cNvPr id="12" name="Google Shape;12;p2"/>
          <p:cNvSpPr/>
          <p:nvPr/>
        </p:nvSpPr>
        <p:spPr>
          <a:xfrm>
            <a:off x="6099867" y="-200"/>
            <a:ext cx="247200" cy="6858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745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9500" y="0"/>
            <a:ext cx="3456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3"/>
          <p:cNvSpPr/>
          <p:nvPr/>
        </p:nvSpPr>
        <p:spPr>
          <a:xfrm>
            <a:off x="3447304"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6;p3"/>
          <p:cNvSpPr txBox="1">
            <a:spLocks noGrp="1"/>
          </p:cNvSpPr>
          <p:nvPr>
            <p:ph type="ctrTitle"/>
          </p:nvPr>
        </p:nvSpPr>
        <p:spPr>
          <a:xfrm>
            <a:off x="369467" y="378933"/>
            <a:ext cx="2698800" cy="490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17" name="Google Shape;17;p3"/>
          <p:cNvSpPr txBox="1">
            <a:spLocks noGrp="1"/>
          </p:cNvSpPr>
          <p:nvPr>
            <p:ph type="subTitle" idx="1"/>
          </p:nvPr>
        </p:nvSpPr>
        <p:spPr>
          <a:xfrm>
            <a:off x="369467" y="5310733"/>
            <a:ext cx="2698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4000" i="1">
                <a:solidFill>
                  <a:srgbClr val="999999"/>
                </a:solidFill>
                <a:latin typeface="Georgia"/>
                <a:ea typeface="Georgia"/>
                <a:cs typeface="Georgia"/>
                <a:sym typeface="Georgia"/>
              </a:defRPr>
            </a:lvl9pPr>
          </a:lstStyle>
          <a:p>
            <a:endParaRPr/>
          </a:p>
        </p:txBody>
      </p:sp>
      <p:sp>
        <p:nvSpPr>
          <p:cNvPr id="18" name="Google Shape;18;p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1977800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
        <p:cNvGrpSpPr/>
        <p:nvPr/>
      </p:nvGrpSpPr>
      <p:grpSpPr>
        <a:xfrm>
          <a:off x="0" y="0"/>
          <a:ext cx="0" cy="0"/>
          <a:chOff x="0" y="0"/>
          <a:chExt cx="0" cy="0"/>
        </a:xfrm>
      </p:grpSpPr>
      <p:sp>
        <p:nvSpPr>
          <p:cNvPr id="20" name="Google Shape;20;p4"/>
          <p:cNvSpPr/>
          <p:nvPr/>
        </p:nvSpPr>
        <p:spPr>
          <a:xfrm flipH="1">
            <a:off x="6091216" y="0"/>
            <a:ext cx="6100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4"/>
          <p:cNvSpPr txBox="1">
            <a:spLocks noGrp="1"/>
          </p:cNvSpPr>
          <p:nvPr>
            <p:ph type="subTitle" idx="1"/>
          </p:nvPr>
        </p:nvSpPr>
        <p:spPr>
          <a:xfrm>
            <a:off x="862067" y="2652667"/>
            <a:ext cx="4329200" cy="28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400"/>
              <a:buFont typeface="Georgia"/>
              <a:buNone/>
              <a:defRPr i="1">
                <a:solidFill>
                  <a:srgbClr val="FFFFFF"/>
                </a:solidFill>
                <a:latin typeface="Georgia"/>
                <a:ea typeface="Georgia"/>
                <a:cs typeface="Georgia"/>
                <a:sym typeface="Georgia"/>
              </a:defRPr>
            </a:lvl1pPr>
            <a:lvl2pPr lvl="1"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2pPr>
            <a:lvl3pPr lvl="2"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3pPr>
            <a:lvl4pPr lvl="3"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4pPr>
            <a:lvl5pPr lvl="4"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5pPr>
            <a:lvl6pPr lvl="5"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6pPr>
            <a:lvl7pPr lvl="6"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7pPr>
            <a:lvl8pPr lvl="7"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8pPr>
            <a:lvl9pPr lvl="8" rtl="0">
              <a:spcBef>
                <a:spcPts val="0"/>
              </a:spcBef>
              <a:spcAft>
                <a:spcPts val="0"/>
              </a:spcAft>
              <a:buClr>
                <a:srgbClr val="FFFFFF"/>
              </a:buClr>
              <a:buSzPts val="3000"/>
              <a:buFont typeface="Georgia"/>
              <a:buNone/>
              <a:defRPr sz="4000" i="1">
                <a:solidFill>
                  <a:srgbClr val="FFFFFF"/>
                </a:solidFill>
                <a:latin typeface="Georgia"/>
                <a:ea typeface="Georgia"/>
                <a:cs typeface="Georgia"/>
                <a:sym typeface="Georgia"/>
              </a:defRPr>
            </a:lvl9pPr>
          </a:lstStyle>
          <a:p>
            <a:endParaRPr/>
          </a:p>
        </p:txBody>
      </p:sp>
      <p:sp>
        <p:nvSpPr>
          <p:cNvPr id="22" name="Google Shape;22;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
        <p:nvSpPr>
          <p:cNvPr id="23" name="Google Shape;23;p4"/>
          <p:cNvSpPr/>
          <p:nvPr/>
        </p:nvSpPr>
        <p:spPr>
          <a:xfrm flipH="1">
            <a:off x="59404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24;p4"/>
          <p:cNvSpPr txBox="1">
            <a:spLocks noGrp="1"/>
          </p:cNvSpPr>
          <p:nvPr>
            <p:ph type="body" idx="2"/>
          </p:nvPr>
        </p:nvSpPr>
        <p:spPr>
          <a:xfrm>
            <a:off x="6840300" y="1354667"/>
            <a:ext cx="4627600" cy="4133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Clr>
                <a:srgbClr val="F67031"/>
              </a:buClr>
              <a:buSzPts val="1800"/>
              <a:buAutoNum type="arabicPeriod"/>
              <a:defRPr sz="2400"/>
            </a:lvl1pPr>
            <a:lvl2pPr marL="1219170" lvl="1" indent="-423323" rtl="0">
              <a:spcBef>
                <a:spcPts val="1333"/>
              </a:spcBef>
              <a:spcAft>
                <a:spcPts val="0"/>
              </a:spcAft>
              <a:buSzPts val="1400"/>
              <a:buAutoNum type="alphaLcPeriod"/>
              <a:defRPr>
                <a:solidFill>
                  <a:srgbClr val="999999"/>
                </a:solidFill>
              </a:defRPr>
            </a:lvl2pPr>
            <a:lvl3pPr marL="1828754" lvl="2" indent="-423323" rtl="0">
              <a:spcBef>
                <a:spcPts val="1333"/>
              </a:spcBef>
              <a:spcAft>
                <a:spcPts val="0"/>
              </a:spcAft>
              <a:buSzPts val="1400"/>
              <a:buAutoNum type="romanLcPeriod"/>
              <a:defRPr>
                <a:solidFill>
                  <a:srgbClr val="999999"/>
                </a:solidFill>
              </a:defRPr>
            </a:lvl3pPr>
            <a:lvl4pPr marL="2438339" lvl="3" indent="-423323" rtl="0">
              <a:spcBef>
                <a:spcPts val="1333"/>
              </a:spcBef>
              <a:spcAft>
                <a:spcPts val="0"/>
              </a:spcAft>
              <a:buSzPts val="1400"/>
              <a:buAutoNum type="arabicPeriod"/>
              <a:defRPr>
                <a:solidFill>
                  <a:srgbClr val="999999"/>
                </a:solidFill>
              </a:defRPr>
            </a:lvl4pPr>
            <a:lvl5pPr marL="3047924" lvl="4" indent="-423323" rtl="0">
              <a:spcBef>
                <a:spcPts val="1333"/>
              </a:spcBef>
              <a:spcAft>
                <a:spcPts val="0"/>
              </a:spcAft>
              <a:buClr>
                <a:srgbClr val="999999"/>
              </a:buClr>
              <a:buSzPts val="1400"/>
              <a:buAutoNum type="alphaLcPeriod"/>
              <a:defRPr>
                <a:solidFill>
                  <a:srgbClr val="999999"/>
                </a:solidFill>
              </a:defRPr>
            </a:lvl5pPr>
            <a:lvl6pPr marL="3657509" lvl="5" indent="-423323" rtl="0">
              <a:spcBef>
                <a:spcPts val="1333"/>
              </a:spcBef>
              <a:spcAft>
                <a:spcPts val="0"/>
              </a:spcAft>
              <a:buClr>
                <a:srgbClr val="999999"/>
              </a:buClr>
              <a:buSzPts val="1400"/>
              <a:buAutoNum type="romanLcPeriod"/>
              <a:defRPr>
                <a:solidFill>
                  <a:srgbClr val="999999"/>
                </a:solidFill>
              </a:defRPr>
            </a:lvl6pPr>
            <a:lvl7pPr marL="4267093" lvl="6" indent="-423323" rtl="0">
              <a:spcBef>
                <a:spcPts val="1333"/>
              </a:spcBef>
              <a:spcAft>
                <a:spcPts val="0"/>
              </a:spcAft>
              <a:buClr>
                <a:srgbClr val="999999"/>
              </a:buClr>
              <a:buSzPts val="1400"/>
              <a:buAutoNum type="arabicPeriod"/>
              <a:defRPr>
                <a:solidFill>
                  <a:srgbClr val="999999"/>
                </a:solidFill>
              </a:defRPr>
            </a:lvl7pPr>
            <a:lvl8pPr marL="4876678" lvl="7" indent="-423323" rtl="0">
              <a:spcBef>
                <a:spcPts val="1333"/>
              </a:spcBef>
              <a:spcAft>
                <a:spcPts val="0"/>
              </a:spcAft>
              <a:buClr>
                <a:srgbClr val="999999"/>
              </a:buClr>
              <a:buSzPts val="1400"/>
              <a:buAutoNum type="alphaLcPeriod"/>
              <a:defRPr>
                <a:solidFill>
                  <a:srgbClr val="999999"/>
                </a:solidFill>
              </a:defRPr>
            </a:lvl8pPr>
            <a:lvl9pPr marL="5486263" lvl="8" indent="-423323" rtl="0">
              <a:spcBef>
                <a:spcPts val="1333"/>
              </a:spcBef>
              <a:spcAft>
                <a:spcPts val="1333"/>
              </a:spcAft>
              <a:buClr>
                <a:srgbClr val="999999"/>
              </a:buClr>
              <a:buSzPts val="1400"/>
              <a:buAutoNum type="romanLcPeriod"/>
              <a:defRPr>
                <a:solidFill>
                  <a:srgbClr val="999999"/>
                </a:solidFill>
              </a:defRPr>
            </a:lvl9pPr>
          </a:lstStyle>
          <a:p>
            <a:endParaRPr/>
          </a:p>
        </p:txBody>
      </p:sp>
      <p:sp>
        <p:nvSpPr>
          <p:cNvPr id="25" name="Google Shape;25;p4"/>
          <p:cNvSpPr txBox="1">
            <a:spLocks noGrp="1"/>
          </p:cNvSpPr>
          <p:nvPr>
            <p:ph type="title"/>
          </p:nvPr>
        </p:nvSpPr>
        <p:spPr>
          <a:xfrm>
            <a:off x="862097" y="1354667"/>
            <a:ext cx="4329200" cy="129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1044997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6"/>
        <p:cNvGrpSpPr/>
        <p:nvPr/>
      </p:nvGrpSpPr>
      <p:grpSpPr>
        <a:xfrm>
          <a:off x="0" y="0"/>
          <a:ext cx="0" cy="0"/>
          <a:chOff x="0" y="0"/>
          <a:chExt cx="0" cy="0"/>
        </a:xfrm>
      </p:grpSpPr>
      <p:sp>
        <p:nvSpPr>
          <p:cNvPr id="27" name="Google Shape;27;p5"/>
          <p:cNvSpPr/>
          <p:nvPr/>
        </p:nvSpPr>
        <p:spPr>
          <a:xfrm rot="5400000" flipH="1">
            <a:off x="6025267" y="-4481167"/>
            <a:ext cx="150800" cy="122016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28;p5"/>
          <p:cNvSpPr/>
          <p:nvPr/>
        </p:nvSpPr>
        <p:spPr>
          <a:xfrm>
            <a:off x="-9500" y="1695033"/>
            <a:ext cx="12201600" cy="51628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txBox="1">
            <a:spLocks noGrp="1"/>
          </p:cNvSpPr>
          <p:nvPr>
            <p:ph type="body" idx="1"/>
          </p:nvPr>
        </p:nvSpPr>
        <p:spPr>
          <a:xfrm>
            <a:off x="2463033" y="2272800"/>
            <a:ext cx="7266000" cy="3619600"/>
          </a:xfrm>
          <a:prstGeom prst="rect">
            <a:avLst/>
          </a:prstGeom>
        </p:spPr>
        <p:txBody>
          <a:bodyPr spcFirstLastPara="1" wrap="square" lIns="91425" tIns="91425" rIns="91425" bIns="91425" anchor="t" anchorCtr="0">
            <a:noAutofit/>
          </a:bodyPr>
          <a:lstStyle>
            <a:lvl1pPr marL="609585" lvl="0" indent="-507987" algn="ctr" rtl="0">
              <a:spcBef>
                <a:spcPts val="800"/>
              </a:spcBef>
              <a:spcAft>
                <a:spcPts val="0"/>
              </a:spcAft>
              <a:buSzPts val="2400"/>
              <a:buFont typeface="Georgia"/>
              <a:buChar char="▪"/>
              <a:defRPr sz="3200" i="1">
                <a:latin typeface="Georgia"/>
                <a:ea typeface="Georgia"/>
                <a:cs typeface="Georgia"/>
                <a:sym typeface="Georgia"/>
              </a:defRPr>
            </a:lvl1pPr>
            <a:lvl2pPr marL="1219170" lvl="1" indent="-507987" algn="ctr" rtl="0">
              <a:spcBef>
                <a:spcPts val="0"/>
              </a:spcBef>
              <a:spcAft>
                <a:spcPts val="0"/>
              </a:spcAft>
              <a:buSzPts val="2400"/>
              <a:buFont typeface="Georgia"/>
              <a:buChar char="-"/>
              <a:defRPr sz="3200" i="1">
                <a:latin typeface="Georgia"/>
                <a:ea typeface="Georgia"/>
                <a:cs typeface="Georgia"/>
                <a:sym typeface="Georgia"/>
              </a:defRPr>
            </a:lvl2pPr>
            <a:lvl3pPr marL="1828754" lvl="2" indent="-507987" algn="ctr" rtl="0">
              <a:spcBef>
                <a:spcPts val="0"/>
              </a:spcBef>
              <a:spcAft>
                <a:spcPts val="0"/>
              </a:spcAft>
              <a:buSzPts val="2400"/>
              <a:buFont typeface="Georgia"/>
              <a:buChar char="-"/>
              <a:defRPr sz="3200" i="1">
                <a:latin typeface="Georgia"/>
                <a:ea typeface="Georgia"/>
                <a:cs typeface="Georgia"/>
                <a:sym typeface="Georgia"/>
              </a:defRPr>
            </a:lvl3pPr>
            <a:lvl4pPr marL="2438339" lvl="3" indent="-507987" algn="ctr" rtl="0">
              <a:spcBef>
                <a:spcPts val="0"/>
              </a:spcBef>
              <a:spcAft>
                <a:spcPts val="0"/>
              </a:spcAft>
              <a:buSzPts val="2400"/>
              <a:buFont typeface="Georgia"/>
              <a:buChar char="-"/>
              <a:defRPr sz="3200" i="1">
                <a:latin typeface="Georgia"/>
                <a:ea typeface="Georgia"/>
                <a:cs typeface="Georgia"/>
                <a:sym typeface="Georgia"/>
              </a:defRPr>
            </a:lvl4pPr>
            <a:lvl5pPr marL="3047924" lvl="4" indent="-507987" algn="ctr" rtl="0">
              <a:spcBef>
                <a:spcPts val="0"/>
              </a:spcBef>
              <a:spcAft>
                <a:spcPts val="0"/>
              </a:spcAft>
              <a:buSzPts val="2400"/>
              <a:buFont typeface="Georgia"/>
              <a:buChar char="-"/>
              <a:defRPr sz="3200" i="1">
                <a:latin typeface="Georgia"/>
                <a:ea typeface="Georgia"/>
                <a:cs typeface="Georgia"/>
                <a:sym typeface="Georgia"/>
              </a:defRPr>
            </a:lvl5pPr>
            <a:lvl6pPr marL="3657509" lvl="5" indent="-507987" algn="ctr" rtl="0">
              <a:spcBef>
                <a:spcPts val="0"/>
              </a:spcBef>
              <a:spcAft>
                <a:spcPts val="0"/>
              </a:spcAft>
              <a:buSzPts val="2400"/>
              <a:buFont typeface="Georgia"/>
              <a:buChar char="-"/>
              <a:defRPr sz="3200" i="1">
                <a:latin typeface="Georgia"/>
                <a:ea typeface="Georgia"/>
                <a:cs typeface="Georgia"/>
                <a:sym typeface="Georgia"/>
              </a:defRPr>
            </a:lvl6pPr>
            <a:lvl7pPr marL="4267093" lvl="6" indent="-507987" algn="ctr" rtl="0">
              <a:spcBef>
                <a:spcPts val="0"/>
              </a:spcBef>
              <a:spcAft>
                <a:spcPts val="0"/>
              </a:spcAft>
              <a:buSzPts val="2400"/>
              <a:buFont typeface="Georgia"/>
              <a:buChar char="-"/>
              <a:defRPr sz="3200" i="1">
                <a:latin typeface="Georgia"/>
                <a:ea typeface="Georgia"/>
                <a:cs typeface="Georgia"/>
                <a:sym typeface="Georgia"/>
              </a:defRPr>
            </a:lvl7pPr>
            <a:lvl8pPr marL="4876678" lvl="7" indent="-507987" algn="ctr" rtl="0">
              <a:spcBef>
                <a:spcPts val="0"/>
              </a:spcBef>
              <a:spcAft>
                <a:spcPts val="0"/>
              </a:spcAft>
              <a:buSzPts val="2400"/>
              <a:buFont typeface="Georgia"/>
              <a:buChar char="-"/>
              <a:defRPr sz="3200" i="1">
                <a:latin typeface="Georgia"/>
                <a:ea typeface="Georgia"/>
                <a:cs typeface="Georgia"/>
                <a:sym typeface="Georgia"/>
              </a:defRPr>
            </a:lvl8pPr>
            <a:lvl9pPr marL="5486263" lvl="8" indent="-507987" algn="ctr">
              <a:spcBef>
                <a:spcPts val="0"/>
              </a:spcBef>
              <a:spcAft>
                <a:spcPts val="0"/>
              </a:spcAft>
              <a:buSzPts val="2400"/>
              <a:buFont typeface="Georgia"/>
              <a:buChar char="-"/>
              <a:defRPr sz="3200" i="1">
                <a:latin typeface="Georgia"/>
                <a:ea typeface="Georgia"/>
                <a:cs typeface="Georgia"/>
                <a:sym typeface="Georgia"/>
              </a:defRPr>
            </a:lvl9pPr>
          </a:lstStyle>
          <a:p>
            <a:endParaRPr/>
          </a:p>
        </p:txBody>
      </p:sp>
      <p:sp>
        <p:nvSpPr>
          <p:cNvPr id="30" name="Google Shape;30;p5"/>
          <p:cNvSpPr txBox="1"/>
          <p:nvPr/>
        </p:nvSpPr>
        <p:spPr>
          <a:xfrm>
            <a:off x="4791200" y="303632"/>
            <a:ext cx="2609600" cy="87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9600" b="0" i="0" u="none" strike="noStrike" kern="0" cap="none" spc="0" normalizeH="0" baseline="0" noProof="0">
                <a:ln>
                  <a:noFill/>
                </a:ln>
                <a:solidFill>
                  <a:srgbClr val="FFFFFF"/>
                </a:solidFill>
                <a:effectLst/>
                <a:uLnTx/>
                <a:uFillTx/>
                <a:latin typeface="Nunito Sans"/>
                <a:ea typeface="Nunito Sans"/>
                <a:cs typeface="Nunito Sans"/>
                <a:sym typeface="Nunito Sans"/>
              </a:rPr>
              <a:t>“</a:t>
            </a:r>
            <a:endParaRPr kumimoji="0" sz="9600" b="0" i="0" u="none" strike="noStrike" kern="0" cap="none" spc="0" normalizeH="0" baseline="0" noProof="0">
              <a:ln>
                <a:noFill/>
              </a:ln>
              <a:solidFill>
                <a:srgbClr val="FFFFFF"/>
              </a:solidFill>
              <a:effectLst/>
              <a:uLnTx/>
              <a:uFillTx/>
              <a:latin typeface="Nunito Sans"/>
              <a:ea typeface="Nunito Sans"/>
              <a:cs typeface="Nunito Sans"/>
              <a:sym typeface="Nunito Sans"/>
            </a:endParaRPr>
          </a:p>
        </p:txBody>
      </p:sp>
      <p:sp>
        <p:nvSpPr>
          <p:cNvPr id="31" name="Google Shape;31;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2470852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sp>
        <p:nvSpPr>
          <p:cNvPr id="33" name="Google Shape;33;p6"/>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34;p6"/>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6"/>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4120833" y="767333"/>
            <a:ext cx="7461600" cy="53080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264154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with intro text">
  <p:cSld name="Title + 1 column with intro text">
    <p:spTree>
      <p:nvGrpSpPr>
        <p:cNvPr id="1" name="Shape 38"/>
        <p:cNvGrpSpPr/>
        <p:nvPr/>
      </p:nvGrpSpPr>
      <p:grpSpPr>
        <a:xfrm>
          <a:off x="0" y="0"/>
          <a:ext cx="0" cy="0"/>
          <a:chOff x="0" y="0"/>
          <a:chExt cx="0" cy="0"/>
        </a:xfrm>
      </p:grpSpPr>
      <p:sp>
        <p:nvSpPr>
          <p:cNvPr id="39" name="Google Shape;39;p7"/>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40;p7"/>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7"/>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 name="Google Shape;42;p7"/>
          <p:cNvSpPr txBox="1">
            <a:spLocks noGrp="1"/>
          </p:cNvSpPr>
          <p:nvPr>
            <p:ph type="body" idx="1"/>
          </p:nvPr>
        </p:nvSpPr>
        <p:spPr>
          <a:xfrm>
            <a:off x="4120833" y="767333"/>
            <a:ext cx="7461600" cy="1610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1pPr>
            <a:lvl2pPr marL="1219170" lvl="1"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2pPr>
            <a:lvl3pPr marL="1828754" lvl="2"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3pPr>
            <a:lvl4pPr marL="2438339" lvl="3"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4pPr>
            <a:lvl5pPr marL="3047924" lvl="4"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5pPr>
            <a:lvl6pPr marL="3657509" lvl="5"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6pPr>
            <a:lvl7pPr marL="4267093" lvl="6"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7pPr>
            <a:lvl8pPr marL="4876678" lvl="7"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8pPr>
            <a:lvl9pPr marL="5486263" lvl="8"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9pPr>
          </a:lstStyle>
          <a:p>
            <a:endParaRPr/>
          </a:p>
        </p:txBody>
      </p:sp>
      <p:sp>
        <p:nvSpPr>
          <p:cNvPr id="43" name="Google Shape;43;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
        <p:nvSpPr>
          <p:cNvPr id="44" name="Google Shape;44;p7"/>
          <p:cNvSpPr txBox="1">
            <a:spLocks noGrp="1"/>
          </p:cNvSpPr>
          <p:nvPr>
            <p:ph type="body" idx="2"/>
          </p:nvPr>
        </p:nvSpPr>
        <p:spPr>
          <a:xfrm>
            <a:off x="4120833" y="2672417"/>
            <a:ext cx="7461600" cy="3402800"/>
          </a:xfrm>
          <a:prstGeom prst="rect">
            <a:avLst/>
          </a:prstGeom>
        </p:spPr>
        <p:txBody>
          <a:bodyPr spcFirstLastPara="1" wrap="square" lIns="91425" tIns="91425" rIns="91425" bIns="91425" anchor="t" anchorCtr="0">
            <a:noAutofit/>
          </a:bodyPr>
          <a:lstStyle>
            <a:lvl1pPr marL="609585" lvl="0" indent="-423323" rtl="0">
              <a:spcBef>
                <a:spcPts val="80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763132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with intro text">
  <p:cSld name="Title + 2 columns with intro text">
    <p:spTree>
      <p:nvGrpSpPr>
        <p:cNvPr id="1" name="Shape 45"/>
        <p:cNvGrpSpPr/>
        <p:nvPr/>
      </p:nvGrpSpPr>
      <p:grpSpPr>
        <a:xfrm>
          <a:off x="0" y="0"/>
          <a:ext cx="0" cy="0"/>
          <a:chOff x="0" y="0"/>
          <a:chExt cx="0" cy="0"/>
        </a:xfrm>
      </p:grpSpPr>
      <p:sp>
        <p:nvSpPr>
          <p:cNvPr id="46" name="Google Shape;46;p8"/>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47;p8"/>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8"/>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8"/>
          <p:cNvSpPr txBox="1">
            <a:spLocks noGrp="1"/>
          </p:cNvSpPr>
          <p:nvPr>
            <p:ph type="body" idx="1"/>
          </p:nvPr>
        </p:nvSpPr>
        <p:spPr>
          <a:xfrm>
            <a:off x="4120833" y="767333"/>
            <a:ext cx="7461600" cy="1610400"/>
          </a:xfrm>
          <a:prstGeom prst="rect">
            <a:avLst/>
          </a:prstGeom>
        </p:spPr>
        <p:txBody>
          <a:bodyPr spcFirstLastPara="1" wrap="square" lIns="91425" tIns="91425" rIns="91425" bIns="91425" anchor="t" anchorCtr="0">
            <a:noAutofit/>
          </a:bodyPr>
          <a:lstStyle>
            <a:lvl1pPr marL="609585" lvl="0" indent="-440256" rtl="0">
              <a:spcBef>
                <a:spcPts val="80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1pPr>
            <a:lvl2pPr marL="1219170" lvl="1"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2pPr>
            <a:lvl3pPr marL="1828754" lvl="2"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3pPr>
            <a:lvl4pPr marL="2438339" lvl="3"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4pPr>
            <a:lvl5pPr marL="3047924" lvl="4"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5pPr>
            <a:lvl6pPr marL="3657509" lvl="5"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6pPr>
            <a:lvl7pPr marL="4267093" lvl="6"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7pPr>
            <a:lvl8pPr marL="4876678" lvl="7"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8pPr>
            <a:lvl9pPr marL="5486263" lvl="8" indent="-440256" rtl="0">
              <a:spcBef>
                <a:spcPts val="0"/>
              </a:spcBef>
              <a:spcAft>
                <a:spcPts val="0"/>
              </a:spcAft>
              <a:buClr>
                <a:srgbClr val="F67031"/>
              </a:buClr>
              <a:buSzPts val="1600"/>
              <a:buFont typeface="Georgia"/>
              <a:buChar char="-"/>
              <a:defRPr sz="2133" i="1">
                <a:solidFill>
                  <a:srgbClr val="F67031"/>
                </a:solidFill>
                <a:latin typeface="Georgia"/>
                <a:ea typeface="Georgia"/>
                <a:cs typeface="Georgia"/>
                <a:sym typeface="Georgia"/>
              </a:defRPr>
            </a:lvl9pPr>
          </a:lstStyle>
          <a:p>
            <a:endParaRPr/>
          </a:p>
        </p:txBody>
      </p:sp>
      <p:sp>
        <p:nvSpPr>
          <p:cNvPr id="50" name="Google Shape;50;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
        <p:nvSpPr>
          <p:cNvPr id="51" name="Google Shape;51;p8"/>
          <p:cNvSpPr txBox="1">
            <a:spLocks noGrp="1"/>
          </p:cNvSpPr>
          <p:nvPr>
            <p:ph type="body" idx="2"/>
          </p:nvPr>
        </p:nvSpPr>
        <p:spPr>
          <a:xfrm>
            <a:off x="4120833" y="2672433"/>
            <a:ext cx="3636000" cy="3402800"/>
          </a:xfrm>
          <a:prstGeom prst="rect">
            <a:avLst/>
          </a:prstGeom>
        </p:spPr>
        <p:txBody>
          <a:bodyPr spcFirstLastPara="1" wrap="square" lIns="91425" tIns="91425" rIns="91425" bIns="91425" anchor="t" anchorCtr="0">
            <a:noAutofit/>
          </a:bodyPr>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
        <p:nvSpPr>
          <p:cNvPr id="52" name="Google Shape;52;p8"/>
          <p:cNvSpPr txBox="1">
            <a:spLocks noGrp="1"/>
          </p:cNvSpPr>
          <p:nvPr>
            <p:ph type="body" idx="3"/>
          </p:nvPr>
        </p:nvSpPr>
        <p:spPr>
          <a:xfrm>
            <a:off x="7946325" y="2672433"/>
            <a:ext cx="3636000" cy="3402800"/>
          </a:xfrm>
          <a:prstGeom prst="rect">
            <a:avLst/>
          </a:prstGeom>
        </p:spPr>
        <p:txBody>
          <a:bodyPr spcFirstLastPara="1" wrap="square" lIns="91425" tIns="91425" rIns="91425" bIns="91425" anchor="t" anchorCtr="0">
            <a:noAutofit/>
          </a:bodyPr>
          <a:lstStyle>
            <a:lvl1pPr marL="609585" lvl="0" indent="-397923" rtl="0">
              <a:spcBef>
                <a:spcPts val="800"/>
              </a:spcBef>
              <a:spcAft>
                <a:spcPts val="0"/>
              </a:spcAft>
              <a:buSzPts val="1100"/>
              <a:buChar char="▪"/>
              <a:defRPr sz="1467"/>
            </a:lvl1pPr>
            <a:lvl2pPr marL="1219170" lvl="1" indent="-397923" rtl="0">
              <a:spcBef>
                <a:spcPts val="0"/>
              </a:spcBef>
              <a:spcAft>
                <a:spcPts val="0"/>
              </a:spcAft>
              <a:buSzPts val="1100"/>
              <a:buChar char="-"/>
              <a:defRPr sz="1467"/>
            </a:lvl2pPr>
            <a:lvl3pPr marL="1828754" lvl="2" indent="-397923" rtl="0">
              <a:spcBef>
                <a:spcPts val="0"/>
              </a:spcBef>
              <a:spcAft>
                <a:spcPts val="0"/>
              </a:spcAft>
              <a:buSzPts val="1100"/>
              <a:buChar char="-"/>
              <a:defRPr sz="1467"/>
            </a:lvl3pPr>
            <a:lvl4pPr marL="2438339" lvl="3" indent="-397923" rtl="0">
              <a:spcBef>
                <a:spcPts val="0"/>
              </a:spcBef>
              <a:spcAft>
                <a:spcPts val="0"/>
              </a:spcAft>
              <a:buSzPts val="1100"/>
              <a:buChar char="-"/>
              <a:defRPr sz="1467"/>
            </a:lvl4pPr>
            <a:lvl5pPr marL="3047924" lvl="4" indent="-397923" rtl="0">
              <a:spcBef>
                <a:spcPts val="0"/>
              </a:spcBef>
              <a:spcAft>
                <a:spcPts val="0"/>
              </a:spcAft>
              <a:buSzPts val="1100"/>
              <a:buChar char="-"/>
              <a:defRPr sz="1467"/>
            </a:lvl5pPr>
            <a:lvl6pPr marL="3657509" lvl="5" indent="-397923" rtl="0">
              <a:spcBef>
                <a:spcPts val="0"/>
              </a:spcBef>
              <a:spcAft>
                <a:spcPts val="0"/>
              </a:spcAft>
              <a:buSzPts val="1100"/>
              <a:buChar char="-"/>
              <a:defRPr sz="1467"/>
            </a:lvl6pPr>
            <a:lvl7pPr marL="4267093" lvl="6" indent="-397923" rtl="0">
              <a:spcBef>
                <a:spcPts val="0"/>
              </a:spcBef>
              <a:spcAft>
                <a:spcPts val="0"/>
              </a:spcAft>
              <a:buSzPts val="1100"/>
              <a:buChar char="-"/>
              <a:defRPr sz="1467"/>
            </a:lvl7pPr>
            <a:lvl8pPr marL="4876678" lvl="7" indent="-397923" rtl="0">
              <a:spcBef>
                <a:spcPts val="0"/>
              </a:spcBef>
              <a:spcAft>
                <a:spcPts val="0"/>
              </a:spcAft>
              <a:buSzPts val="1100"/>
              <a:buChar char="-"/>
              <a:defRPr sz="1467"/>
            </a:lvl8pPr>
            <a:lvl9pPr marL="5486263" lvl="8" indent="-397923" rtl="0">
              <a:spcBef>
                <a:spcPts val="0"/>
              </a:spcBef>
              <a:spcAft>
                <a:spcPts val="0"/>
              </a:spcAft>
              <a:buSzPts val="1100"/>
              <a:buChar char="-"/>
              <a:defRPr sz="1467"/>
            </a:lvl9pPr>
          </a:lstStyle>
          <a:p>
            <a:endParaRPr/>
          </a:p>
        </p:txBody>
      </p:sp>
    </p:spTree>
    <p:extLst>
      <p:ext uri="{BB962C8B-B14F-4D97-AF65-F5344CB8AC3E}">
        <p14:creationId xmlns:p14="http://schemas.microsoft.com/office/powerpoint/2010/main" val="278597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left">
  <p:cSld name="Title + 1 column left">
    <p:spTree>
      <p:nvGrpSpPr>
        <p:cNvPr id="1" name="Shape 53"/>
        <p:cNvGrpSpPr/>
        <p:nvPr/>
      </p:nvGrpSpPr>
      <p:grpSpPr>
        <a:xfrm>
          <a:off x="0" y="0"/>
          <a:ext cx="0" cy="0"/>
          <a:chOff x="0" y="0"/>
          <a:chExt cx="0" cy="0"/>
        </a:xfrm>
      </p:grpSpPr>
      <p:sp>
        <p:nvSpPr>
          <p:cNvPr id="54" name="Google Shape;54;p9"/>
          <p:cNvSpPr/>
          <p:nvPr/>
        </p:nvSpPr>
        <p:spPr>
          <a:xfrm flipH="1">
            <a:off x="-9500" y="0"/>
            <a:ext cx="3456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9"/>
          <p:cNvSpPr/>
          <p:nvPr/>
        </p:nvSpPr>
        <p:spPr>
          <a:xfrm>
            <a:off x="3447304"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 name="Google Shape;56;p9"/>
          <p:cNvSpPr txBox="1">
            <a:spLocks noGrp="1"/>
          </p:cNvSpPr>
          <p:nvPr>
            <p:ph type="title"/>
          </p:nvPr>
        </p:nvSpPr>
        <p:spPr>
          <a:xfrm>
            <a:off x="312600" y="767333"/>
            <a:ext cx="2728400" cy="1818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57" name="Google Shape;57;p9"/>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
        <p:nvSpPr>
          <p:cNvPr id="58" name="Google Shape;58;p9"/>
          <p:cNvSpPr txBox="1">
            <a:spLocks noGrp="1"/>
          </p:cNvSpPr>
          <p:nvPr>
            <p:ph type="body" idx="1"/>
          </p:nvPr>
        </p:nvSpPr>
        <p:spPr>
          <a:xfrm>
            <a:off x="312600" y="2672433"/>
            <a:ext cx="2728400" cy="34028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8551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F4625-7EC2-46BA-9C1C-898E9CBCC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64758E-3FB9-4171-84E2-88B8D5AABE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FBD14-273D-45F3-9A39-CC93A645EC1E}"/>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5" name="Footer Placeholder 4">
            <a:extLst>
              <a:ext uri="{FF2B5EF4-FFF2-40B4-BE49-F238E27FC236}">
                <a16:creationId xmlns:a16="http://schemas.microsoft.com/office/drawing/2014/main" id="{0AB9969C-542B-48BB-AA13-3217D12DF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4D3AF-1FE9-45E8-AA3A-ED2DA11C9B2A}"/>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3131345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half">
  <p:cSld name="Title + 1 column half">
    <p:spTree>
      <p:nvGrpSpPr>
        <p:cNvPr id="1" name="Shape 59"/>
        <p:cNvGrpSpPr/>
        <p:nvPr/>
      </p:nvGrpSpPr>
      <p:grpSpPr>
        <a:xfrm>
          <a:off x="0" y="0"/>
          <a:ext cx="0" cy="0"/>
          <a:chOff x="0" y="0"/>
          <a:chExt cx="0" cy="0"/>
        </a:xfrm>
      </p:grpSpPr>
      <p:sp>
        <p:nvSpPr>
          <p:cNvPr id="60" name="Google Shape;60;p10"/>
          <p:cNvSpPr/>
          <p:nvPr/>
        </p:nvSpPr>
        <p:spPr>
          <a:xfrm flipH="1">
            <a:off x="-917" y="0"/>
            <a:ext cx="6100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0"/>
          <p:cNvSpPr/>
          <p:nvPr/>
        </p:nvSpPr>
        <p:spPr>
          <a:xfrm>
            <a:off x="6099871"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62;p10"/>
          <p:cNvSpPr txBox="1">
            <a:spLocks noGrp="1"/>
          </p:cNvSpPr>
          <p:nvPr>
            <p:ph type="title"/>
          </p:nvPr>
        </p:nvSpPr>
        <p:spPr>
          <a:xfrm>
            <a:off x="681900" y="767333"/>
            <a:ext cx="4689600" cy="129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67031"/>
              </a:buClr>
              <a:buSzPts val="2400"/>
              <a:buNone/>
              <a:defRPr>
                <a:solidFill>
                  <a:srgbClr val="F67031"/>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endParaRPr/>
          </a:p>
        </p:txBody>
      </p:sp>
      <p:sp>
        <p:nvSpPr>
          <p:cNvPr id="63" name="Google Shape;63;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
        <p:nvSpPr>
          <p:cNvPr id="64" name="Google Shape;64;p10"/>
          <p:cNvSpPr txBox="1">
            <a:spLocks noGrp="1"/>
          </p:cNvSpPr>
          <p:nvPr>
            <p:ph type="body" idx="1"/>
          </p:nvPr>
        </p:nvSpPr>
        <p:spPr>
          <a:xfrm>
            <a:off x="681900" y="2131467"/>
            <a:ext cx="4689600" cy="3943600"/>
          </a:xfrm>
          <a:prstGeom prst="rect">
            <a:avLst/>
          </a:prstGeom>
        </p:spPr>
        <p:txBody>
          <a:bodyPr spcFirstLastPara="1" wrap="square" lIns="91425" tIns="91425" rIns="91425" bIns="91425" anchor="t" anchorCtr="0">
            <a:noAutofit/>
          </a:bodyPr>
          <a:lstStyle>
            <a:lvl1pPr marL="609585" lvl="0" indent="-406390" rtl="0">
              <a:spcBef>
                <a:spcPts val="80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042275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sp>
        <p:nvSpPr>
          <p:cNvPr id="66" name="Google Shape;66;p11"/>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67;p11"/>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1"/>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69" name="Google Shape;69;p11"/>
          <p:cNvSpPr txBox="1">
            <a:spLocks noGrp="1"/>
          </p:cNvSpPr>
          <p:nvPr>
            <p:ph type="body" idx="1"/>
          </p:nvPr>
        </p:nvSpPr>
        <p:spPr>
          <a:xfrm>
            <a:off x="4082933" y="767333"/>
            <a:ext cx="3640000" cy="5308000"/>
          </a:xfrm>
          <a:prstGeom prst="rect">
            <a:avLst/>
          </a:prstGeom>
        </p:spPr>
        <p:txBody>
          <a:bodyPr spcFirstLastPara="1" wrap="square" lIns="91425" tIns="91425" rIns="91425" bIns="91425" anchor="t" anchorCtr="0">
            <a:noAutofit/>
          </a:bodyPr>
          <a:lstStyle>
            <a:lvl1pPr marL="609585" lvl="0" indent="-397923">
              <a:spcBef>
                <a:spcPts val="800"/>
              </a:spcBef>
              <a:spcAft>
                <a:spcPts val="0"/>
              </a:spcAft>
              <a:buSzPts val="1100"/>
              <a:buChar char="▪"/>
              <a:defRPr sz="1467"/>
            </a:lvl1pPr>
            <a:lvl2pPr marL="1219170" lvl="1" indent="-397923">
              <a:spcBef>
                <a:spcPts val="0"/>
              </a:spcBef>
              <a:spcAft>
                <a:spcPts val="0"/>
              </a:spcAft>
              <a:buSzPts val="1100"/>
              <a:buChar char="-"/>
              <a:defRPr sz="1467"/>
            </a:lvl2pPr>
            <a:lvl3pPr marL="1828754" lvl="2" indent="-397923">
              <a:spcBef>
                <a:spcPts val="0"/>
              </a:spcBef>
              <a:spcAft>
                <a:spcPts val="0"/>
              </a:spcAft>
              <a:buSzPts val="1100"/>
              <a:buChar char="-"/>
              <a:defRPr sz="1467"/>
            </a:lvl3pPr>
            <a:lvl4pPr marL="2438339" lvl="3" indent="-397923">
              <a:spcBef>
                <a:spcPts val="0"/>
              </a:spcBef>
              <a:spcAft>
                <a:spcPts val="0"/>
              </a:spcAft>
              <a:buSzPts val="1100"/>
              <a:buChar char="-"/>
              <a:defRPr sz="1467"/>
            </a:lvl4pPr>
            <a:lvl5pPr marL="3047924" lvl="4" indent="-397923">
              <a:spcBef>
                <a:spcPts val="0"/>
              </a:spcBef>
              <a:spcAft>
                <a:spcPts val="0"/>
              </a:spcAft>
              <a:buSzPts val="1100"/>
              <a:buChar char="-"/>
              <a:defRPr sz="1467"/>
            </a:lvl5pPr>
            <a:lvl6pPr marL="3657509" lvl="5" indent="-397923">
              <a:spcBef>
                <a:spcPts val="0"/>
              </a:spcBef>
              <a:spcAft>
                <a:spcPts val="0"/>
              </a:spcAft>
              <a:buSzPts val="1100"/>
              <a:buChar char="-"/>
              <a:defRPr sz="1467"/>
            </a:lvl6pPr>
            <a:lvl7pPr marL="4267093" lvl="6" indent="-397923">
              <a:spcBef>
                <a:spcPts val="0"/>
              </a:spcBef>
              <a:spcAft>
                <a:spcPts val="0"/>
              </a:spcAft>
              <a:buSzPts val="1100"/>
              <a:buChar char="-"/>
              <a:defRPr sz="1467"/>
            </a:lvl7pPr>
            <a:lvl8pPr marL="4876678" lvl="7" indent="-397923">
              <a:spcBef>
                <a:spcPts val="0"/>
              </a:spcBef>
              <a:spcAft>
                <a:spcPts val="0"/>
              </a:spcAft>
              <a:buSzPts val="1100"/>
              <a:buChar char="-"/>
              <a:defRPr sz="1467"/>
            </a:lvl8pPr>
            <a:lvl9pPr marL="5486263" lvl="8" indent="-397923">
              <a:spcBef>
                <a:spcPts val="0"/>
              </a:spcBef>
              <a:spcAft>
                <a:spcPts val="0"/>
              </a:spcAft>
              <a:buSzPts val="1100"/>
              <a:buChar char="-"/>
              <a:defRPr sz="1467"/>
            </a:lvl9pPr>
          </a:lstStyle>
          <a:p>
            <a:endParaRPr/>
          </a:p>
        </p:txBody>
      </p:sp>
      <p:sp>
        <p:nvSpPr>
          <p:cNvPr id="70" name="Google Shape;70;p11"/>
          <p:cNvSpPr txBox="1">
            <a:spLocks noGrp="1"/>
          </p:cNvSpPr>
          <p:nvPr>
            <p:ph type="body" idx="2"/>
          </p:nvPr>
        </p:nvSpPr>
        <p:spPr>
          <a:xfrm>
            <a:off x="7942268" y="767333"/>
            <a:ext cx="3640000" cy="5308000"/>
          </a:xfrm>
          <a:prstGeom prst="rect">
            <a:avLst/>
          </a:prstGeom>
        </p:spPr>
        <p:txBody>
          <a:bodyPr spcFirstLastPara="1" wrap="square" lIns="91425" tIns="91425" rIns="91425" bIns="91425" anchor="t" anchorCtr="0">
            <a:noAutofit/>
          </a:bodyPr>
          <a:lstStyle>
            <a:lvl1pPr marL="609585" lvl="0" indent="-397923">
              <a:spcBef>
                <a:spcPts val="800"/>
              </a:spcBef>
              <a:spcAft>
                <a:spcPts val="0"/>
              </a:spcAft>
              <a:buSzPts val="1100"/>
              <a:buChar char="▪"/>
              <a:defRPr sz="1467"/>
            </a:lvl1pPr>
            <a:lvl2pPr marL="1219170" lvl="1" indent="-397923">
              <a:spcBef>
                <a:spcPts val="0"/>
              </a:spcBef>
              <a:spcAft>
                <a:spcPts val="0"/>
              </a:spcAft>
              <a:buSzPts val="1100"/>
              <a:buChar char="-"/>
              <a:defRPr sz="1467"/>
            </a:lvl2pPr>
            <a:lvl3pPr marL="1828754" lvl="2" indent="-397923">
              <a:spcBef>
                <a:spcPts val="0"/>
              </a:spcBef>
              <a:spcAft>
                <a:spcPts val="0"/>
              </a:spcAft>
              <a:buSzPts val="1100"/>
              <a:buChar char="-"/>
              <a:defRPr sz="1467"/>
            </a:lvl3pPr>
            <a:lvl4pPr marL="2438339" lvl="3" indent="-397923">
              <a:spcBef>
                <a:spcPts val="0"/>
              </a:spcBef>
              <a:spcAft>
                <a:spcPts val="0"/>
              </a:spcAft>
              <a:buSzPts val="1100"/>
              <a:buChar char="-"/>
              <a:defRPr sz="1467"/>
            </a:lvl4pPr>
            <a:lvl5pPr marL="3047924" lvl="4" indent="-397923">
              <a:spcBef>
                <a:spcPts val="0"/>
              </a:spcBef>
              <a:spcAft>
                <a:spcPts val="0"/>
              </a:spcAft>
              <a:buSzPts val="1100"/>
              <a:buChar char="-"/>
              <a:defRPr sz="1467"/>
            </a:lvl5pPr>
            <a:lvl6pPr marL="3657509" lvl="5" indent="-397923">
              <a:spcBef>
                <a:spcPts val="0"/>
              </a:spcBef>
              <a:spcAft>
                <a:spcPts val="0"/>
              </a:spcAft>
              <a:buSzPts val="1100"/>
              <a:buChar char="-"/>
              <a:defRPr sz="1467"/>
            </a:lvl6pPr>
            <a:lvl7pPr marL="4267093" lvl="6" indent="-397923">
              <a:spcBef>
                <a:spcPts val="0"/>
              </a:spcBef>
              <a:spcAft>
                <a:spcPts val="0"/>
              </a:spcAft>
              <a:buSzPts val="1100"/>
              <a:buChar char="-"/>
              <a:defRPr sz="1467"/>
            </a:lvl7pPr>
            <a:lvl8pPr marL="4876678" lvl="7" indent="-397923">
              <a:spcBef>
                <a:spcPts val="0"/>
              </a:spcBef>
              <a:spcAft>
                <a:spcPts val="0"/>
              </a:spcAft>
              <a:buSzPts val="1100"/>
              <a:buChar char="-"/>
              <a:defRPr sz="1467"/>
            </a:lvl8pPr>
            <a:lvl9pPr marL="5486263" lvl="8" indent="-397923">
              <a:spcBef>
                <a:spcPts val="0"/>
              </a:spcBef>
              <a:spcAft>
                <a:spcPts val="0"/>
              </a:spcAft>
              <a:buSzPts val="1100"/>
              <a:buChar char="-"/>
              <a:defRPr sz="1467"/>
            </a:lvl9pPr>
          </a:lstStyle>
          <a:p>
            <a:endParaRPr/>
          </a:p>
        </p:txBody>
      </p:sp>
      <p:sp>
        <p:nvSpPr>
          <p:cNvPr id="71" name="Google Shape;71;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610183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2"/>
        <p:cNvGrpSpPr/>
        <p:nvPr/>
      </p:nvGrpSpPr>
      <p:grpSpPr>
        <a:xfrm>
          <a:off x="0" y="0"/>
          <a:ext cx="0" cy="0"/>
          <a:chOff x="0" y="0"/>
          <a:chExt cx="0" cy="0"/>
        </a:xfrm>
      </p:grpSpPr>
      <p:sp>
        <p:nvSpPr>
          <p:cNvPr id="73" name="Google Shape;73;p12"/>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74;p12"/>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12"/>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6" name="Google Shape;76;p12"/>
          <p:cNvSpPr txBox="1">
            <a:spLocks noGrp="1"/>
          </p:cNvSpPr>
          <p:nvPr>
            <p:ph type="body" idx="1"/>
          </p:nvPr>
        </p:nvSpPr>
        <p:spPr>
          <a:xfrm>
            <a:off x="4092433" y="767333"/>
            <a:ext cx="2386400" cy="5308000"/>
          </a:xfrm>
          <a:prstGeom prst="rect">
            <a:avLst/>
          </a:prstGeom>
        </p:spPr>
        <p:txBody>
          <a:bodyPr spcFirstLastPara="1" wrap="square" lIns="91425" tIns="91425" rIns="91425" bIns="91425" anchor="t" anchorCtr="0">
            <a:noAutofit/>
          </a:bodyPr>
          <a:lstStyle>
            <a:lvl1pPr marL="609585" lvl="0" indent="-380990" rtl="0">
              <a:spcBef>
                <a:spcPts val="800"/>
              </a:spcBef>
              <a:spcAft>
                <a:spcPts val="0"/>
              </a:spcAft>
              <a:buSzPts val="900"/>
              <a:buChar char="▪"/>
              <a:defRPr sz="1200"/>
            </a:lvl1pPr>
            <a:lvl2pPr marL="1219170" lvl="1" indent="-380990" rtl="0">
              <a:spcBef>
                <a:spcPts val="0"/>
              </a:spcBef>
              <a:spcAft>
                <a:spcPts val="0"/>
              </a:spcAft>
              <a:buSzPts val="900"/>
              <a:buChar char="-"/>
              <a:defRPr sz="1200"/>
            </a:lvl2pPr>
            <a:lvl3pPr marL="1828754" lvl="2" indent="-380990" rtl="0">
              <a:spcBef>
                <a:spcPts val="0"/>
              </a:spcBef>
              <a:spcAft>
                <a:spcPts val="0"/>
              </a:spcAft>
              <a:buSzPts val="900"/>
              <a:buChar char="-"/>
              <a:defRPr sz="1200"/>
            </a:lvl3pPr>
            <a:lvl4pPr marL="2438339" lvl="3" indent="-380990" rtl="0">
              <a:spcBef>
                <a:spcPts val="0"/>
              </a:spcBef>
              <a:spcAft>
                <a:spcPts val="0"/>
              </a:spcAft>
              <a:buSzPts val="900"/>
              <a:buChar char="-"/>
              <a:defRPr sz="1200"/>
            </a:lvl4pPr>
            <a:lvl5pPr marL="3047924" lvl="4" indent="-380990" rtl="0">
              <a:spcBef>
                <a:spcPts val="0"/>
              </a:spcBef>
              <a:spcAft>
                <a:spcPts val="0"/>
              </a:spcAft>
              <a:buSzPts val="900"/>
              <a:buChar char="-"/>
              <a:defRPr sz="1200"/>
            </a:lvl5pPr>
            <a:lvl6pPr marL="3657509" lvl="5" indent="-380990" rtl="0">
              <a:spcBef>
                <a:spcPts val="0"/>
              </a:spcBef>
              <a:spcAft>
                <a:spcPts val="0"/>
              </a:spcAft>
              <a:buSzPts val="900"/>
              <a:buChar char="-"/>
              <a:defRPr sz="1200"/>
            </a:lvl6pPr>
            <a:lvl7pPr marL="4267093" lvl="6" indent="-380990" rtl="0">
              <a:spcBef>
                <a:spcPts val="0"/>
              </a:spcBef>
              <a:spcAft>
                <a:spcPts val="0"/>
              </a:spcAft>
              <a:buSzPts val="900"/>
              <a:buChar char="-"/>
              <a:defRPr sz="1200"/>
            </a:lvl7pPr>
            <a:lvl8pPr marL="4876678" lvl="7" indent="-380990" rtl="0">
              <a:spcBef>
                <a:spcPts val="0"/>
              </a:spcBef>
              <a:spcAft>
                <a:spcPts val="0"/>
              </a:spcAft>
              <a:buSzPts val="900"/>
              <a:buChar char="-"/>
              <a:defRPr sz="1200"/>
            </a:lvl8pPr>
            <a:lvl9pPr marL="5486263" lvl="8" indent="-380990" rtl="0">
              <a:spcBef>
                <a:spcPts val="0"/>
              </a:spcBef>
              <a:spcAft>
                <a:spcPts val="0"/>
              </a:spcAft>
              <a:buSzPts val="900"/>
              <a:buChar char="-"/>
              <a:defRPr sz="1200"/>
            </a:lvl9pPr>
          </a:lstStyle>
          <a:p>
            <a:endParaRPr/>
          </a:p>
        </p:txBody>
      </p:sp>
      <p:sp>
        <p:nvSpPr>
          <p:cNvPr id="77" name="Google Shape;77;p12"/>
          <p:cNvSpPr txBox="1">
            <a:spLocks noGrp="1"/>
          </p:cNvSpPr>
          <p:nvPr>
            <p:ph type="body" idx="2"/>
          </p:nvPr>
        </p:nvSpPr>
        <p:spPr>
          <a:xfrm>
            <a:off x="6601341" y="767333"/>
            <a:ext cx="2386400" cy="5308000"/>
          </a:xfrm>
          <a:prstGeom prst="rect">
            <a:avLst/>
          </a:prstGeom>
        </p:spPr>
        <p:txBody>
          <a:bodyPr spcFirstLastPara="1" wrap="square" lIns="91425" tIns="91425" rIns="91425" bIns="91425" anchor="t" anchorCtr="0">
            <a:noAutofit/>
          </a:bodyPr>
          <a:lstStyle>
            <a:lvl1pPr marL="609585" lvl="0" indent="-380990" rtl="0">
              <a:spcBef>
                <a:spcPts val="800"/>
              </a:spcBef>
              <a:spcAft>
                <a:spcPts val="0"/>
              </a:spcAft>
              <a:buSzPts val="900"/>
              <a:buChar char="▪"/>
              <a:defRPr sz="1200"/>
            </a:lvl1pPr>
            <a:lvl2pPr marL="1219170" lvl="1" indent="-380990" rtl="0">
              <a:spcBef>
                <a:spcPts val="0"/>
              </a:spcBef>
              <a:spcAft>
                <a:spcPts val="0"/>
              </a:spcAft>
              <a:buSzPts val="900"/>
              <a:buChar char="-"/>
              <a:defRPr sz="1200"/>
            </a:lvl2pPr>
            <a:lvl3pPr marL="1828754" lvl="2" indent="-380990" rtl="0">
              <a:spcBef>
                <a:spcPts val="0"/>
              </a:spcBef>
              <a:spcAft>
                <a:spcPts val="0"/>
              </a:spcAft>
              <a:buSzPts val="900"/>
              <a:buChar char="-"/>
              <a:defRPr sz="1200"/>
            </a:lvl3pPr>
            <a:lvl4pPr marL="2438339" lvl="3" indent="-380990" rtl="0">
              <a:spcBef>
                <a:spcPts val="0"/>
              </a:spcBef>
              <a:spcAft>
                <a:spcPts val="0"/>
              </a:spcAft>
              <a:buSzPts val="900"/>
              <a:buChar char="-"/>
              <a:defRPr sz="1200"/>
            </a:lvl4pPr>
            <a:lvl5pPr marL="3047924" lvl="4" indent="-380990" rtl="0">
              <a:spcBef>
                <a:spcPts val="0"/>
              </a:spcBef>
              <a:spcAft>
                <a:spcPts val="0"/>
              </a:spcAft>
              <a:buSzPts val="900"/>
              <a:buChar char="-"/>
              <a:defRPr sz="1200"/>
            </a:lvl5pPr>
            <a:lvl6pPr marL="3657509" lvl="5" indent="-380990" rtl="0">
              <a:spcBef>
                <a:spcPts val="0"/>
              </a:spcBef>
              <a:spcAft>
                <a:spcPts val="0"/>
              </a:spcAft>
              <a:buSzPts val="900"/>
              <a:buChar char="-"/>
              <a:defRPr sz="1200"/>
            </a:lvl6pPr>
            <a:lvl7pPr marL="4267093" lvl="6" indent="-380990" rtl="0">
              <a:spcBef>
                <a:spcPts val="0"/>
              </a:spcBef>
              <a:spcAft>
                <a:spcPts val="0"/>
              </a:spcAft>
              <a:buSzPts val="900"/>
              <a:buChar char="-"/>
              <a:defRPr sz="1200"/>
            </a:lvl7pPr>
            <a:lvl8pPr marL="4876678" lvl="7" indent="-380990" rtl="0">
              <a:spcBef>
                <a:spcPts val="0"/>
              </a:spcBef>
              <a:spcAft>
                <a:spcPts val="0"/>
              </a:spcAft>
              <a:buSzPts val="900"/>
              <a:buChar char="-"/>
              <a:defRPr sz="1200"/>
            </a:lvl8pPr>
            <a:lvl9pPr marL="5486263" lvl="8" indent="-380990" rtl="0">
              <a:spcBef>
                <a:spcPts val="0"/>
              </a:spcBef>
              <a:spcAft>
                <a:spcPts val="0"/>
              </a:spcAft>
              <a:buSzPts val="900"/>
              <a:buChar char="-"/>
              <a:defRPr sz="1200"/>
            </a:lvl9pPr>
          </a:lstStyle>
          <a:p>
            <a:endParaRPr/>
          </a:p>
        </p:txBody>
      </p:sp>
      <p:sp>
        <p:nvSpPr>
          <p:cNvPr id="78" name="Google Shape;78;p12"/>
          <p:cNvSpPr txBox="1">
            <a:spLocks noGrp="1"/>
          </p:cNvSpPr>
          <p:nvPr>
            <p:ph type="body" idx="3"/>
          </p:nvPr>
        </p:nvSpPr>
        <p:spPr>
          <a:xfrm>
            <a:off x="9110248" y="767333"/>
            <a:ext cx="2386400" cy="5308000"/>
          </a:xfrm>
          <a:prstGeom prst="rect">
            <a:avLst/>
          </a:prstGeom>
        </p:spPr>
        <p:txBody>
          <a:bodyPr spcFirstLastPara="1" wrap="square" lIns="91425" tIns="91425" rIns="91425" bIns="91425" anchor="t" anchorCtr="0">
            <a:noAutofit/>
          </a:bodyPr>
          <a:lstStyle>
            <a:lvl1pPr marL="609585" lvl="0" indent="-380990" rtl="0">
              <a:spcBef>
                <a:spcPts val="800"/>
              </a:spcBef>
              <a:spcAft>
                <a:spcPts val="0"/>
              </a:spcAft>
              <a:buSzPts val="900"/>
              <a:buChar char="▪"/>
              <a:defRPr sz="1200"/>
            </a:lvl1pPr>
            <a:lvl2pPr marL="1219170" lvl="1" indent="-380990" rtl="0">
              <a:spcBef>
                <a:spcPts val="0"/>
              </a:spcBef>
              <a:spcAft>
                <a:spcPts val="0"/>
              </a:spcAft>
              <a:buSzPts val="900"/>
              <a:buChar char="-"/>
              <a:defRPr sz="1200"/>
            </a:lvl2pPr>
            <a:lvl3pPr marL="1828754" lvl="2" indent="-380990" rtl="0">
              <a:spcBef>
                <a:spcPts val="0"/>
              </a:spcBef>
              <a:spcAft>
                <a:spcPts val="0"/>
              </a:spcAft>
              <a:buSzPts val="900"/>
              <a:buChar char="-"/>
              <a:defRPr sz="1200"/>
            </a:lvl3pPr>
            <a:lvl4pPr marL="2438339" lvl="3" indent="-380990" rtl="0">
              <a:spcBef>
                <a:spcPts val="0"/>
              </a:spcBef>
              <a:spcAft>
                <a:spcPts val="0"/>
              </a:spcAft>
              <a:buSzPts val="900"/>
              <a:buChar char="-"/>
              <a:defRPr sz="1200"/>
            </a:lvl4pPr>
            <a:lvl5pPr marL="3047924" lvl="4" indent="-380990" rtl="0">
              <a:spcBef>
                <a:spcPts val="0"/>
              </a:spcBef>
              <a:spcAft>
                <a:spcPts val="0"/>
              </a:spcAft>
              <a:buSzPts val="900"/>
              <a:buChar char="-"/>
              <a:defRPr sz="1200"/>
            </a:lvl5pPr>
            <a:lvl6pPr marL="3657509" lvl="5" indent="-380990" rtl="0">
              <a:spcBef>
                <a:spcPts val="0"/>
              </a:spcBef>
              <a:spcAft>
                <a:spcPts val="0"/>
              </a:spcAft>
              <a:buSzPts val="900"/>
              <a:buChar char="-"/>
              <a:defRPr sz="1200"/>
            </a:lvl6pPr>
            <a:lvl7pPr marL="4267093" lvl="6" indent="-380990" rtl="0">
              <a:spcBef>
                <a:spcPts val="0"/>
              </a:spcBef>
              <a:spcAft>
                <a:spcPts val="0"/>
              </a:spcAft>
              <a:buSzPts val="900"/>
              <a:buChar char="-"/>
              <a:defRPr sz="1200"/>
            </a:lvl7pPr>
            <a:lvl8pPr marL="4876678" lvl="7" indent="-380990" rtl="0">
              <a:spcBef>
                <a:spcPts val="0"/>
              </a:spcBef>
              <a:spcAft>
                <a:spcPts val="0"/>
              </a:spcAft>
              <a:buSzPts val="900"/>
              <a:buChar char="-"/>
              <a:defRPr sz="1200"/>
            </a:lvl8pPr>
            <a:lvl9pPr marL="5486263" lvl="8" indent="-380990" rtl="0">
              <a:spcBef>
                <a:spcPts val="0"/>
              </a:spcBef>
              <a:spcAft>
                <a:spcPts val="0"/>
              </a:spcAft>
              <a:buSzPts val="900"/>
              <a:buChar char="-"/>
              <a:defRPr sz="1200"/>
            </a:lvl9pPr>
          </a:lstStyle>
          <a:p>
            <a:endParaRPr/>
          </a:p>
        </p:txBody>
      </p:sp>
      <p:sp>
        <p:nvSpPr>
          <p:cNvPr id="79" name="Google Shape;79;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1262256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0"/>
        <p:cNvGrpSpPr/>
        <p:nvPr/>
      </p:nvGrpSpPr>
      <p:grpSpPr>
        <a:xfrm>
          <a:off x="0" y="0"/>
          <a:ext cx="0" cy="0"/>
          <a:chOff x="0" y="0"/>
          <a:chExt cx="0" cy="0"/>
        </a:xfrm>
      </p:grpSpPr>
      <p:sp>
        <p:nvSpPr>
          <p:cNvPr id="81" name="Google Shape;81;p13"/>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82;p13"/>
          <p:cNvSpPr/>
          <p:nvPr/>
        </p:nvSpPr>
        <p:spPr>
          <a:xfrm>
            <a:off x="3447300" y="0"/>
            <a:ext cx="87448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3"/>
          <p:cNvSpPr txBox="1">
            <a:spLocks noGrp="1"/>
          </p:cNvSpPr>
          <p:nvPr>
            <p:ph type="title"/>
          </p:nvPr>
        </p:nvSpPr>
        <p:spPr>
          <a:xfrm>
            <a:off x="312600" y="767333"/>
            <a:ext cx="2728400" cy="530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84" name="Google Shape;84;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39576292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3745416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34CB7C-E030-45C9-90EF-6DD995B16D5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27499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4CB7C-E030-45C9-90EF-6DD995B16D5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350490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34CB7C-E030-45C9-90EF-6DD995B16D5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6598593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34CB7C-E030-45C9-90EF-6DD995B16D5B}"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2631217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34CB7C-E030-45C9-90EF-6DD995B16D5B}" type="datetimeFigureOut">
              <a:rPr lang="en-US" smtClean="0"/>
              <a:t>8/26/2021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345274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D621D-CDF4-400F-9298-27EBF38B3C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E40F91-4BA4-4D62-BC4B-731DF5D44B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06BD01-49F4-4C54-810A-F82B1112334A}"/>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5" name="Footer Placeholder 4">
            <a:extLst>
              <a:ext uri="{FF2B5EF4-FFF2-40B4-BE49-F238E27FC236}">
                <a16:creationId xmlns:a16="http://schemas.microsoft.com/office/drawing/2014/main" id="{425C8C10-D6E6-411B-889D-83EA0C8E6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75A0B-85AB-4928-878C-DEB39DD9D5F0}"/>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2668894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34CB7C-E030-45C9-90EF-6DD995B16D5B}" type="datetimeFigureOut">
              <a:rPr lang="en-US" smtClean="0"/>
              <a:t>8/26/2021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1846087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34CB7C-E030-45C9-90EF-6DD995B16D5B}" type="datetimeFigureOut">
              <a:rPr lang="en-US" smtClean="0"/>
              <a:t>8/26/2021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1506581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34CB7C-E030-45C9-90EF-6DD995B16D5B}"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1141608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34CB7C-E030-45C9-90EF-6DD995B16D5B}" type="datetimeFigureOut">
              <a:rPr lang="en-US" smtClean="0"/>
              <a:t>8/26/2021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2591000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4CB7C-E030-45C9-90EF-6DD995B16D5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170450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34CB7C-E030-45C9-90EF-6DD995B16D5B}" type="datetimeFigureOut">
              <a:rPr lang="en-US" smtClean="0"/>
              <a:t>8/26/2021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15320-B556-4C00-8D34-738675B5EEB5}" type="slidenum">
              <a:rPr lang="en-US" smtClean="0"/>
              <a:t>‹#›</a:t>
            </a:fld>
            <a:endParaRPr lang="en-US"/>
          </a:p>
        </p:txBody>
      </p:sp>
    </p:spTree>
    <p:extLst>
      <p:ext uri="{BB962C8B-B14F-4D97-AF65-F5344CB8AC3E}">
        <p14:creationId xmlns:p14="http://schemas.microsoft.com/office/powerpoint/2010/main" val="29918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35C5-31C1-442F-B44B-18BC45CA8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DB193D-B0C0-4E3B-83C1-18B2F5A07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C7C951-41BA-48A3-9B83-C12C89EDC4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EB1561-4156-4341-8C24-D3BAA7242D79}"/>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6" name="Footer Placeholder 5">
            <a:extLst>
              <a:ext uri="{FF2B5EF4-FFF2-40B4-BE49-F238E27FC236}">
                <a16:creationId xmlns:a16="http://schemas.microsoft.com/office/drawing/2014/main" id="{C887DC7D-0544-4895-80A2-B454452794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F8AA70-0C6A-43A9-A6B3-3B8F4356199B}"/>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481323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AAB02-DBE0-48C1-A183-B0AE2D943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9B68D-1FA4-4250-A3BD-08A368647D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2251F5-71BB-4EED-8EF0-212A4FC906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CC8EC9-B9F4-4672-A0DC-D33AD219A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D9EEBC-5235-4004-8670-26D2AFD797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B5016B-E115-43D5-A599-E1372D30646F}"/>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8" name="Footer Placeholder 7">
            <a:extLst>
              <a:ext uri="{FF2B5EF4-FFF2-40B4-BE49-F238E27FC236}">
                <a16:creationId xmlns:a16="http://schemas.microsoft.com/office/drawing/2014/main" id="{CE85FF12-8027-4886-8CFE-EA3250C54F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038D3E-8536-4CC7-AD9A-E95212089053}"/>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2763819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AE30-CC93-4EB9-9654-3BB6FE0759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F9CE34-27A4-4FFA-BE41-ED71C0491846}"/>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4" name="Footer Placeholder 3">
            <a:extLst>
              <a:ext uri="{FF2B5EF4-FFF2-40B4-BE49-F238E27FC236}">
                <a16:creationId xmlns:a16="http://schemas.microsoft.com/office/drawing/2014/main" id="{87CB0830-6A7E-4F95-B06B-66EFA7456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053E21-B574-4353-872C-0DD562E179E4}"/>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82127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BBC3F-3D7A-4141-A478-AC7F7965F91D}"/>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3" name="Footer Placeholder 2">
            <a:extLst>
              <a:ext uri="{FF2B5EF4-FFF2-40B4-BE49-F238E27FC236}">
                <a16:creationId xmlns:a16="http://schemas.microsoft.com/office/drawing/2014/main" id="{0FD1F1E9-0CD5-42CF-A377-18162C77B6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E5DAF6-2351-4270-BEFB-18947EBC0CC2}"/>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23833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B1AB-159C-4BC3-A7D1-6AA286345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6BCBD5-25CA-445D-B7DF-96DEF7BB5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24139-6ED4-4B97-8B99-7D9FB27EA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80B8D8-1231-482C-83E4-423707F4FD77}"/>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6" name="Footer Placeholder 5">
            <a:extLst>
              <a:ext uri="{FF2B5EF4-FFF2-40B4-BE49-F238E27FC236}">
                <a16:creationId xmlns:a16="http://schemas.microsoft.com/office/drawing/2014/main" id="{254D37D7-9A1B-4CB6-9093-58EACA88A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BD44A4-679D-4AF1-A660-CD1913C987EF}"/>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16410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3C5-E34C-4B54-96C8-162031F3DA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83F3E0-4F96-4EA6-A828-BD234D0BB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B30ED6-9563-4F82-80DF-165DF72707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3A6FF-85CC-4573-AA93-70E32FD14C0F}"/>
              </a:ext>
            </a:extLst>
          </p:cNvPr>
          <p:cNvSpPr>
            <a:spLocks noGrp="1"/>
          </p:cNvSpPr>
          <p:nvPr>
            <p:ph type="dt" sz="half" idx="10"/>
          </p:nvPr>
        </p:nvSpPr>
        <p:spPr/>
        <p:txBody>
          <a:bodyPr/>
          <a:lstStyle/>
          <a:p>
            <a:fld id="{830D2467-2186-4068-A1D6-037D6872D34F}" type="datetimeFigureOut">
              <a:rPr lang="en-US" smtClean="0"/>
              <a:t>8/26/2021</a:t>
            </a:fld>
            <a:endParaRPr lang="en-US"/>
          </a:p>
        </p:txBody>
      </p:sp>
      <p:sp>
        <p:nvSpPr>
          <p:cNvPr id="6" name="Footer Placeholder 5">
            <a:extLst>
              <a:ext uri="{FF2B5EF4-FFF2-40B4-BE49-F238E27FC236}">
                <a16:creationId xmlns:a16="http://schemas.microsoft.com/office/drawing/2014/main" id="{ED5BDA55-4328-44B0-871F-80D090F3D7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DF47D4-0FA8-4569-B211-371A697CCA4A}"/>
              </a:ext>
            </a:extLst>
          </p:cNvPr>
          <p:cNvSpPr>
            <a:spLocks noGrp="1"/>
          </p:cNvSpPr>
          <p:nvPr>
            <p:ph type="sldNum" sz="quarter" idx="12"/>
          </p:nvPr>
        </p:nvSpPr>
        <p:spPr/>
        <p:txBody>
          <a:bodyPr/>
          <a:lstStyle/>
          <a:p>
            <a:fld id="{F7335CAC-2DCF-4578-B6F1-6004C3A9FC18}" type="slidenum">
              <a:rPr lang="en-US" smtClean="0"/>
              <a:t>‹#›</a:t>
            </a:fld>
            <a:endParaRPr lang="en-US"/>
          </a:p>
        </p:txBody>
      </p:sp>
    </p:spTree>
    <p:extLst>
      <p:ext uri="{BB962C8B-B14F-4D97-AF65-F5344CB8AC3E}">
        <p14:creationId xmlns:p14="http://schemas.microsoft.com/office/powerpoint/2010/main" val="1193162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D1C869-9374-4B62-9314-49E3564E6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3D46E5-1F74-44BA-BB05-EB1E35270C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C916B-00CD-4E55-822B-6B2004B952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D2467-2186-4068-A1D6-037D6872D34F}" type="datetimeFigureOut">
              <a:rPr lang="en-US" smtClean="0"/>
              <a:t>8/26/2021</a:t>
            </a:fld>
            <a:endParaRPr lang="en-US"/>
          </a:p>
        </p:txBody>
      </p:sp>
      <p:sp>
        <p:nvSpPr>
          <p:cNvPr id="5" name="Footer Placeholder 4">
            <a:extLst>
              <a:ext uri="{FF2B5EF4-FFF2-40B4-BE49-F238E27FC236}">
                <a16:creationId xmlns:a16="http://schemas.microsoft.com/office/drawing/2014/main" id="{00F4AF8C-8394-40CA-97E2-1C7D875590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FC846-079D-4160-A6E8-6F68FBE108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335CAC-2DCF-4578-B6F1-6004C3A9FC18}" type="slidenum">
              <a:rPr lang="en-US" smtClean="0"/>
              <a:t>‹#›</a:t>
            </a:fld>
            <a:endParaRPr lang="en-US"/>
          </a:p>
        </p:txBody>
      </p:sp>
    </p:spTree>
    <p:extLst>
      <p:ext uri="{BB962C8B-B14F-4D97-AF65-F5344CB8AC3E}">
        <p14:creationId xmlns:p14="http://schemas.microsoft.com/office/powerpoint/2010/main" val="164526526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703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2600" y="767333"/>
            <a:ext cx="2728400" cy="5308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a:p>
        </p:txBody>
      </p:sp>
      <p:sp>
        <p:nvSpPr>
          <p:cNvPr id="7" name="Google Shape;7;p1"/>
          <p:cNvSpPr txBox="1">
            <a:spLocks noGrp="1"/>
          </p:cNvSpPr>
          <p:nvPr>
            <p:ph type="body" idx="1"/>
          </p:nvPr>
        </p:nvSpPr>
        <p:spPr>
          <a:xfrm>
            <a:off x="4120833" y="767333"/>
            <a:ext cx="7461600" cy="5308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rgbClr val="CCCCCC"/>
                </a:solidFill>
                <a:latin typeface="Nunito Sans"/>
                <a:ea typeface="Nunito Sans"/>
                <a:cs typeface="Nunito Sans"/>
                <a:sym typeface="Nunito Sans"/>
              </a:defRPr>
            </a:lvl1pPr>
            <a:lvl2pPr lvl="1" algn="r">
              <a:buNone/>
              <a:defRPr sz="1333">
                <a:solidFill>
                  <a:srgbClr val="CCCCCC"/>
                </a:solidFill>
                <a:latin typeface="Nunito Sans"/>
                <a:ea typeface="Nunito Sans"/>
                <a:cs typeface="Nunito Sans"/>
                <a:sym typeface="Nunito Sans"/>
              </a:defRPr>
            </a:lvl2pPr>
            <a:lvl3pPr lvl="2" algn="r">
              <a:buNone/>
              <a:defRPr sz="1333">
                <a:solidFill>
                  <a:srgbClr val="CCCCCC"/>
                </a:solidFill>
                <a:latin typeface="Nunito Sans"/>
                <a:ea typeface="Nunito Sans"/>
                <a:cs typeface="Nunito Sans"/>
                <a:sym typeface="Nunito Sans"/>
              </a:defRPr>
            </a:lvl3pPr>
            <a:lvl4pPr lvl="3" algn="r">
              <a:buNone/>
              <a:defRPr sz="1333">
                <a:solidFill>
                  <a:srgbClr val="CCCCCC"/>
                </a:solidFill>
                <a:latin typeface="Nunito Sans"/>
                <a:ea typeface="Nunito Sans"/>
                <a:cs typeface="Nunito Sans"/>
                <a:sym typeface="Nunito Sans"/>
              </a:defRPr>
            </a:lvl4pPr>
            <a:lvl5pPr lvl="4" algn="r">
              <a:buNone/>
              <a:defRPr sz="1333">
                <a:solidFill>
                  <a:srgbClr val="CCCCCC"/>
                </a:solidFill>
                <a:latin typeface="Nunito Sans"/>
                <a:ea typeface="Nunito Sans"/>
                <a:cs typeface="Nunito Sans"/>
                <a:sym typeface="Nunito Sans"/>
              </a:defRPr>
            </a:lvl5pPr>
            <a:lvl6pPr lvl="5" algn="r">
              <a:buNone/>
              <a:defRPr sz="1333">
                <a:solidFill>
                  <a:srgbClr val="CCCCCC"/>
                </a:solidFill>
                <a:latin typeface="Nunito Sans"/>
                <a:ea typeface="Nunito Sans"/>
                <a:cs typeface="Nunito Sans"/>
                <a:sym typeface="Nunito Sans"/>
              </a:defRPr>
            </a:lvl6pPr>
            <a:lvl7pPr lvl="6" algn="r">
              <a:buNone/>
              <a:defRPr sz="1333">
                <a:solidFill>
                  <a:srgbClr val="CCCCCC"/>
                </a:solidFill>
                <a:latin typeface="Nunito Sans"/>
                <a:ea typeface="Nunito Sans"/>
                <a:cs typeface="Nunito Sans"/>
                <a:sym typeface="Nunito Sans"/>
              </a:defRPr>
            </a:lvl7pPr>
            <a:lvl8pPr lvl="7" algn="r">
              <a:buNone/>
              <a:defRPr sz="1333">
                <a:solidFill>
                  <a:srgbClr val="CCCCCC"/>
                </a:solidFill>
                <a:latin typeface="Nunito Sans"/>
                <a:ea typeface="Nunito Sans"/>
                <a:cs typeface="Nunito Sans"/>
                <a:sym typeface="Nunito Sans"/>
              </a:defRPr>
            </a:lvl8pPr>
            <a:lvl9pPr lvl="8" algn="r">
              <a:buNone/>
              <a:defRPr sz="1333">
                <a:solidFill>
                  <a:srgbClr val="CCCCCC"/>
                </a:solidFill>
                <a:latin typeface="Nunito Sans"/>
                <a:ea typeface="Nunito Sans"/>
                <a:cs typeface="Nunito Sans"/>
                <a:sym typeface="Nunito Sans"/>
              </a:defRPr>
            </a:lvl9pPr>
          </a:lstStyle>
          <a:p>
            <a:pPr defTabSz="1219170">
              <a:buClr>
                <a:srgbClr val="000000"/>
              </a:buClr>
              <a:defRPr/>
            </a:pPr>
            <a:fld id="{00000000-1234-1234-1234-123412341234}" type="slidenum">
              <a:rPr lang="en" kern="0" smtClean="0"/>
              <a:pPr defTabSz="1219170">
                <a:buClr>
                  <a:srgbClr val="000000"/>
                </a:buClr>
                <a:defRPr/>
              </a:pPr>
              <a:t>‹#›</a:t>
            </a:fld>
            <a:endParaRPr lang="en" kern="0"/>
          </a:p>
        </p:txBody>
      </p:sp>
    </p:spTree>
    <p:extLst>
      <p:ext uri="{BB962C8B-B14F-4D97-AF65-F5344CB8AC3E}">
        <p14:creationId xmlns:p14="http://schemas.microsoft.com/office/powerpoint/2010/main" val="1527370029"/>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4CB7C-E030-45C9-90EF-6DD995B16D5B}" type="datetimeFigureOut">
              <a:rPr lang="en-US" smtClean="0"/>
              <a:t>8/26/2021</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15320-B556-4C00-8D34-738675B5EEB5}" type="slidenum">
              <a:rPr lang="en-US" smtClean="0"/>
              <a:t>‹#›</a:t>
            </a:fld>
            <a:endParaRPr lang="en-US"/>
          </a:p>
        </p:txBody>
      </p:sp>
    </p:spTree>
    <p:extLst>
      <p:ext uri="{BB962C8B-B14F-4D97-AF65-F5344CB8AC3E}">
        <p14:creationId xmlns:p14="http://schemas.microsoft.com/office/powerpoint/2010/main" val="5753323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1.png"/><Relationship Id="rId7" Type="http://schemas.openxmlformats.org/officeDocument/2006/relationships/slide" Target="slide6.xml"/><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5.png"/><Relationship Id="rId7" Type="http://schemas.openxmlformats.org/officeDocument/2006/relationships/slide" Target="slide6.xml"/><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gif"/><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3.png"/><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57.jpe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4.png"/><Relationship Id="rId7" Type="http://schemas.microsoft.com/office/2007/relationships/hdphoto" Target="../media/hdphoto5.wdp"/><Relationship Id="rId12" Type="http://schemas.openxmlformats.org/officeDocument/2006/relationships/image" Target="../media/image21.png"/><Relationship Id="rId2" Type="http://schemas.openxmlformats.org/officeDocument/2006/relationships/image" Target="../media/image13.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4.png"/><Relationship Id="rId10"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7.xml"/><Relationship Id="rId7"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image" Target="../media/image26.gif"/><Relationship Id="rId5" Type="http://schemas.openxmlformats.org/officeDocument/2006/relationships/slide" Target="slide8.xml"/><Relationship Id="rId10" Type="http://schemas.microsoft.com/office/2007/relationships/hdphoto" Target="../media/hdphoto7.wdp"/><Relationship Id="rId4" Type="http://schemas.openxmlformats.org/officeDocument/2006/relationships/slide" Target="slide10.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30.png"/><Relationship Id="rId11" Type="http://schemas.microsoft.com/office/2007/relationships/hdphoto" Target="../media/hdphoto3.wdp"/><Relationship Id="rId5" Type="http://schemas.openxmlformats.org/officeDocument/2006/relationships/image" Target="../media/image29.png"/><Relationship Id="rId10"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slide" Target="slide6.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38.png"/><Relationship Id="rId11" Type="http://schemas.microsoft.com/office/2007/relationships/hdphoto" Target="../media/hdphoto3.wdp"/><Relationship Id="rId5" Type="http://schemas.openxmlformats.org/officeDocument/2006/relationships/image" Target="../media/image37.png"/><Relationship Id="rId10" Type="http://schemas.openxmlformats.org/officeDocument/2006/relationships/image" Target="../media/image10.png"/><Relationship Id="rId4" Type="http://schemas.openxmlformats.org/officeDocument/2006/relationships/image" Target="../media/image36.png"/><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169919-B0D4-47F1-B732-811E464BB8F7}"/>
              </a:ext>
            </a:extLst>
          </p:cNvPr>
          <p:cNvSpPr/>
          <p:nvPr/>
        </p:nvSpPr>
        <p:spPr>
          <a:xfrm>
            <a:off x="0" y="0"/>
            <a:ext cx="12192000" cy="6858000"/>
          </a:xfrm>
          <a:prstGeom prst="rect">
            <a:avLst/>
          </a:prstGeom>
          <a:solidFill>
            <a:srgbClr val="F6F6F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Nguyên nhân và tâm lý của người bị tẩy chay? – Trường Trung Học ...">
            <a:extLst>
              <a:ext uri="{FF2B5EF4-FFF2-40B4-BE49-F238E27FC236}">
                <a16:creationId xmlns:a16="http://schemas.microsoft.com/office/drawing/2014/main" id="{7B920D86-0C8F-44F6-A3FA-0A577DE3A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2" y="895739"/>
            <a:ext cx="5543039" cy="59622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ảng tương tác">
            <a:extLst>
              <a:ext uri="{FF2B5EF4-FFF2-40B4-BE49-F238E27FC236}">
                <a16:creationId xmlns:a16="http://schemas.microsoft.com/office/drawing/2014/main" id="{A060AC07-AB68-4864-A9C3-B3E870FFED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5778" r="93778">
                        <a14:foregroundMark x1="6222" y1="51556" x2="6222" y2="51556"/>
                        <a14:foregroundMark x1="24000" y1="55556" x2="24000" y2="55556"/>
                        <a14:foregroundMark x1="87111" y1="23556" x2="87111" y2="23556"/>
                        <a14:foregroundMark x1="93778" y1="29333" x2="93778" y2="29333"/>
                        <a14:foregroundMark x1="81778" y1="24889" x2="81778" y2="24889"/>
                      </a14:backgroundRemoval>
                    </a14:imgEffect>
                  </a14:imgLayer>
                </a14:imgProps>
              </a:ext>
              <a:ext uri="{28A0092B-C50C-407E-A947-70E740481C1C}">
                <a14:useLocalDpi xmlns:a14="http://schemas.microsoft.com/office/drawing/2010/main" val="0"/>
              </a:ext>
            </a:extLst>
          </a:blip>
          <a:srcRect/>
          <a:stretch>
            <a:fillRect/>
          </a:stretch>
        </p:blipFill>
        <p:spPr bwMode="auto">
          <a:xfrm>
            <a:off x="7823228" y="4198374"/>
            <a:ext cx="2358990" cy="23589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TART – START provides opportunities for training, research ...">
            <a:extLst>
              <a:ext uri="{FF2B5EF4-FFF2-40B4-BE49-F238E27FC236}">
                <a16:creationId xmlns:a16="http://schemas.microsoft.com/office/drawing/2014/main" id="{08C9CE76-C3C8-4E2B-BA5E-C79FC2FE8B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58" b="94969" l="3774" r="97170">
                        <a14:foregroundMark x1="19182" y1="77987" x2="19182" y2="77987"/>
                        <a14:foregroundMark x1="9434" y1="29560" x2="9434" y2="29560"/>
                        <a14:foregroundMark x1="15409" y1="24528" x2="16352" y2="23899"/>
                        <a14:foregroundMark x1="25472" y1="19497" x2="25472" y2="19497"/>
                        <a14:foregroundMark x1="28302" y1="13836" x2="28302" y2="13836"/>
                        <a14:foregroundMark x1="26101" y1="8176" x2="26101" y2="8176"/>
                        <a14:foregroundMark x1="21698" y1="8176" x2="20755" y2="8176"/>
                        <a14:foregroundMark x1="9434" y1="37736" x2="9119" y2="39623"/>
                        <a14:foregroundMark x1="7547" y1="51572" x2="7547" y2="51572"/>
                        <a14:foregroundMark x1="9119" y1="69811" x2="9434" y2="71698"/>
                        <a14:foregroundMark x1="16352" y1="79874" x2="17925" y2="81761"/>
                        <a14:foregroundMark x1="24843" y1="86792" x2="24843" y2="86792"/>
                        <a14:foregroundMark x1="38994" y1="88050" x2="42138" y2="88679"/>
                        <a14:foregroundMark x1="50314" y1="88679" x2="50314" y2="88679"/>
                        <a14:foregroundMark x1="57547" y1="86792" x2="57547" y2="86792"/>
                        <a14:foregroundMark x1="74528" y1="85535" x2="74528" y2="85535"/>
                        <a14:foregroundMark x1="80189" y1="83019" x2="80503" y2="81132"/>
                        <a14:foregroundMark x1="87421" y1="61635" x2="87421" y2="61635"/>
                        <a14:foregroundMark x1="88994" y1="47799" x2="89308" y2="45283"/>
                        <a14:foregroundMark x1="86164" y1="28302" x2="86164" y2="28302"/>
                        <a14:foregroundMark x1="82704" y1="18868" x2="81761" y2="17610"/>
                        <a14:foregroundMark x1="78931" y1="13836" x2="77358" y2="12579"/>
                        <a14:foregroundMark x1="74843" y1="8176" x2="74843" y2="8176"/>
                        <a14:foregroundMark x1="71698" y1="5031" x2="71698" y2="5031"/>
                        <a14:foregroundMark x1="75157" y1="18868" x2="77044" y2="23270"/>
                        <a14:foregroundMark x1="86792" y1="41509" x2="86792" y2="43396"/>
                        <a14:foregroundMark x1="85849" y1="47170" x2="85849" y2="47170"/>
                        <a14:foregroundMark x1="82075" y1="42767" x2="82075" y2="42767"/>
                        <a14:foregroundMark x1="82075" y1="42767" x2="82075" y2="42767"/>
                        <a14:foregroundMark x1="82075" y1="42767" x2="82075" y2="42767"/>
                        <a14:foregroundMark x1="82704" y1="32075" x2="83962" y2="27673"/>
                        <a14:foregroundMark x1="87421" y1="18239" x2="90566" y2="18868"/>
                        <a14:foregroundMark x1="95283" y1="31447" x2="95283" y2="31447"/>
                        <a14:foregroundMark x1="95283" y1="41509" x2="95597" y2="50314"/>
                        <a14:foregroundMark x1="96855" y1="64780" x2="97170" y2="67296"/>
                        <a14:foregroundMark x1="51258" y1="96855" x2="51258" y2="96855"/>
                        <a14:foregroundMark x1="50943" y1="3145" x2="50943" y2="3145"/>
                        <a14:foregroundMark x1="77673" y1="92453" x2="77673" y2="92453"/>
                        <a14:foregroundMark x1="91509" y1="83648" x2="91509" y2="83648"/>
                        <a14:foregroundMark x1="91509" y1="71069" x2="91509" y2="71069"/>
                        <a14:foregroundMark x1="85849" y1="74843" x2="85849" y2="74843"/>
                        <a14:foregroundMark x1="79560" y1="67296" x2="79560" y2="67296"/>
                        <a14:foregroundMark x1="69811" y1="53459" x2="69811" y2="53459"/>
                        <a14:foregroundMark x1="65409" y1="52830" x2="62893" y2="52830"/>
                        <a14:foregroundMark x1="61950" y1="49686" x2="61950" y2="49686"/>
                        <a14:foregroundMark x1="61635" y1="40252" x2="61635" y2="40252"/>
                        <a14:foregroundMark x1="61635" y1="37736" x2="61635" y2="37736"/>
                        <a14:foregroundMark x1="45283" y1="52830" x2="45283" y2="52830"/>
                        <a14:foregroundMark x1="45283" y1="51572" x2="45283" y2="51572"/>
                        <a14:foregroundMark x1="51572" y1="46541" x2="51572" y2="46541"/>
                        <a14:foregroundMark x1="52516" y1="46541" x2="53145" y2="48428"/>
                        <a14:foregroundMark x1="54403" y1="54088" x2="54403" y2="54088"/>
                        <a14:foregroundMark x1="54717" y1="57233" x2="54717" y2="57233"/>
                        <a14:foregroundMark x1="53145" y1="60377" x2="49686" y2="61635"/>
                        <a14:foregroundMark x1="47484" y1="61635" x2="47484" y2="61635"/>
                        <a14:foregroundMark x1="44969" y1="60377" x2="44969" y2="60377"/>
                        <a14:foregroundMark x1="44025" y1="59748" x2="44025" y2="59748"/>
                        <a14:foregroundMark x1="33333" y1="54717" x2="33333" y2="54717"/>
                        <a14:foregroundMark x1="33962" y1="44025" x2="34906" y2="42767"/>
                        <a14:foregroundMark x1="35535" y1="39623" x2="35535" y2="39623"/>
                        <a14:foregroundMark x1="32075" y1="35849" x2="32075" y2="35849"/>
                        <a14:foregroundMark x1="31132" y1="35849" x2="31132" y2="35849"/>
                        <a14:foregroundMark x1="27987" y1="38365" x2="27987" y2="38365"/>
                        <a14:foregroundMark x1="25157" y1="38365" x2="23585" y2="38365"/>
                        <a14:foregroundMark x1="20440" y1="35849" x2="20440" y2="35849"/>
                        <a14:foregroundMark x1="20440" y1="35849" x2="20440" y2="35849"/>
                        <a14:foregroundMark x1="15094" y1="35849" x2="15094" y2="35849"/>
                        <a14:foregroundMark x1="13522" y1="39623" x2="13522" y2="39623"/>
                        <a14:foregroundMark x1="13522" y1="39623" x2="13522" y2="39623"/>
                        <a14:foregroundMark x1="12893" y1="44654" x2="12893" y2="44654"/>
                        <a14:foregroundMark x1="16981" y1="64780" x2="16981" y2="64780"/>
                        <a14:foregroundMark x1="22327" y1="76101" x2="24214" y2="78616"/>
                        <a14:foregroundMark x1="29874" y1="85535" x2="31132" y2="88050"/>
                        <a14:foregroundMark x1="30503" y1="91195" x2="30503" y2="91195"/>
                        <a14:foregroundMark x1="22327" y1="94340" x2="21069" y2="94340"/>
                        <a14:foregroundMark x1="19182" y1="90566" x2="19182" y2="90566"/>
                        <a14:foregroundMark x1="16352" y1="84277" x2="16352" y2="84277"/>
                        <a14:foregroundMark x1="13208" y1="78616" x2="11950" y2="77358"/>
                        <a14:foregroundMark x1="9434" y1="73585" x2="9434" y2="73585"/>
                        <a14:foregroundMark x1="7233" y1="69182" x2="7233" y2="69182"/>
                        <a14:foregroundMark x1="5660" y1="62264" x2="5660" y2="62264"/>
                        <a14:foregroundMark x1="4717" y1="49057" x2="4717" y2="47170"/>
                        <a14:foregroundMark x1="5660" y1="42767" x2="7233" y2="39623"/>
                        <a14:foregroundMark x1="11321" y1="27673" x2="11321" y2="27673"/>
                        <a14:foregroundMark x1="12264" y1="24528" x2="12264" y2="24528"/>
                        <a14:foregroundMark x1="12579" y1="19497" x2="12579" y2="19497"/>
                        <a14:foregroundMark x1="14151" y1="16352" x2="14151" y2="16352"/>
                        <a14:foregroundMark x1="21384" y1="9434" x2="21384" y2="9434"/>
                        <a14:foregroundMark x1="22013" y1="9434" x2="22013" y2="9434"/>
                        <a14:foregroundMark x1="23270" y1="8805" x2="23270" y2="8805"/>
                        <a14:foregroundMark x1="27987" y1="8805" x2="29560" y2="9434"/>
                        <a14:foregroundMark x1="29560" y1="9434" x2="30503" y2="11950"/>
                        <a14:foregroundMark x1="31761" y1="15723" x2="31761" y2="18868"/>
                        <a14:foregroundMark x1="27044" y1="25157" x2="26101" y2="25157"/>
                        <a14:foregroundMark x1="24214" y1="22642" x2="24214" y2="22642"/>
                        <a14:foregroundMark x1="22013" y1="18239" x2="22013" y2="18239"/>
                        <a14:foregroundMark x1="18239" y1="18868" x2="18239" y2="18868"/>
                        <a14:foregroundMark x1="16038" y1="24528" x2="16038" y2="24528"/>
                        <a14:foregroundMark x1="15094" y1="27044" x2="13836" y2="33333"/>
                        <a14:foregroundMark x1="11950" y1="38365" x2="11950" y2="38365"/>
                        <a14:foregroundMark x1="11006" y1="44654" x2="11006" y2="44654"/>
                        <a14:foregroundMark x1="10063" y1="52201" x2="10063" y2="52201"/>
                        <a14:foregroundMark x1="9119" y1="66667" x2="9119" y2="66667"/>
                        <a14:foregroundMark x1="8805" y1="76101" x2="8805" y2="76101"/>
                        <a14:foregroundMark x1="10063" y1="81761" x2="10063" y2="81761"/>
                        <a14:foregroundMark x1="11950" y1="83648" x2="11950" y2="83648"/>
                        <a14:foregroundMark x1="17610" y1="87421" x2="21698" y2="89937"/>
                        <a14:foregroundMark x1="30189" y1="89937" x2="30189" y2="89937"/>
                        <a14:foregroundMark x1="39308" y1="34591" x2="39308" y2="34591"/>
                        <a14:foregroundMark x1="34906" y1="56604" x2="34906" y2="56604"/>
                        <a14:foregroundMark x1="26415" y1="69182" x2="26415" y2="69182"/>
                        <a14:foregroundMark x1="22327" y1="69182" x2="22327" y2="69182"/>
                        <a14:foregroundMark x1="20126" y1="64780" x2="20126" y2="64780"/>
                        <a14:foregroundMark x1="22327" y1="54717" x2="22327" y2="54717"/>
                        <a14:foregroundMark x1="22327" y1="51572" x2="21069" y2="50943"/>
                        <a14:foregroundMark x1="18868" y1="49057" x2="18868" y2="49057"/>
                        <a14:foregroundMark x1="17925" y1="48428" x2="17925" y2="48428"/>
                        <a14:foregroundMark x1="24843" y1="61635" x2="24843" y2="61635"/>
                        <a14:foregroundMark x1="21698" y1="61635" x2="21698" y2="61635"/>
                        <a14:foregroundMark x1="18868" y1="61006" x2="18868" y2="61006"/>
                        <a14:foregroundMark x1="11950" y1="57233" x2="11950" y2="57233"/>
                        <a14:foregroundMark x1="11950" y1="57233" x2="11950" y2="57233"/>
                        <a14:foregroundMark x1="8176" y1="57233" x2="8176" y2="57233"/>
                        <a14:foregroundMark x1="4088" y1="57862" x2="4088" y2="57862"/>
                        <a14:foregroundMark x1="5031" y1="38994" x2="5031" y2="38994"/>
                        <a14:foregroundMark x1="25472" y1="1887" x2="25472" y2="1887"/>
                        <a14:foregroundMark x1="51572" y1="1258" x2="51572" y2="1258"/>
                        <a14:foregroundMark x1="87107" y1="27044" x2="87107" y2="27044"/>
                        <a14:foregroundMark x1="88050" y1="57233" x2="88050" y2="57233"/>
                        <a14:foregroundMark x1="83648" y1="66038" x2="83648" y2="66038"/>
                        <a14:foregroundMark x1="79874" y1="76730" x2="78931" y2="76730"/>
                        <a14:foregroundMark x1="74843" y1="80503" x2="73899" y2="81132"/>
                        <a14:foregroundMark x1="73585" y1="84277" x2="73585" y2="84277"/>
                        <a14:foregroundMark x1="79874" y1="86164" x2="79874" y2="86164"/>
                        <a14:foregroundMark x1="85220" y1="84906" x2="85220" y2="84906"/>
                        <a14:foregroundMark x1="90566" y1="81761" x2="90566" y2="81761"/>
                        <a14:foregroundMark x1="93396" y1="67296" x2="93711" y2="64780"/>
                        <a14:foregroundMark x1="94969" y1="46541" x2="94969" y2="46541"/>
                        <a14:foregroundMark x1="91509" y1="34591" x2="91509" y2="34591"/>
                        <a14:foregroundMark x1="89937" y1="25157" x2="89937" y2="25157"/>
                        <a14:foregroundMark x1="86792" y1="11321" x2="86792" y2="11321"/>
                        <a14:foregroundMark x1="85220" y1="10063" x2="85220" y2="10063"/>
                        <a14:foregroundMark x1="82390" y1="8176" x2="81447" y2="8176"/>
                        <a14:foregroundMark x1="78302" y1="6918" x2="78302" y2="6918"/>
                        <a14:foregroundMark x1="75472" y1="6918" x2="75472" y2="6918"/>
                        <a14:foregroundMark x1="71698" y1="6918" x2="71698" y2="6918"/>
                        <a14:foregroundMark x1="69811" y1="7547" x2="69811" y2="7547"/>
                        <a14:foregroundMark x1="69497" y1="11321" x2="69497" y2="13836"/>
                        <a14:foregroundMark x1="71069" y1="18239" x2="71069" y2="18239"/>
                        <a14:foregroundMark x1="71384" y1="18868" x2="72327" y2="19497"/>
                        <a14:foregroundMark x1="74528" y1="22642" x2="74528" y2="22642"/>
                        <a14:foregroundMark x1="81447" y1="49686" x2="81447" y2="49686"/>
                        <a14:foregroundMark x1="83648" y1="55975" x2="83648" y2="55975"/>
                        <a14:foregroundMark x1="83333" y1="61006" x2="83333" y2="61006"/>
                        <a14:foregroundMark x1="82390" y1="61635" x2="82390" y2="61635"/>
                        <a14:foregroundMark x1="81132" y1="51572" x2="81132" y2="51572"/>
                        <a14:foregroundMark x1="81761" y1="39623" x2="81761" y2="39623"/>
                        <a14:foregroundMark x1="81761" y1="36478" x2="81761" y2="36478"/>
                        <a14:foregroundMark x1="85535" y1="38994" x2="85535" y2="38994"/>
                        <a14:foregroundMark x1="77987" y1="37736" x2="77987" y2="37736"/>
                        <a14:foregroundMark x1="67610" y1="41509" x2="67610" y2="41509"/>
                        <a14:foregroundMark x1="66667" y1="37107" x2="66667" y2="37107"/>
                        <a14:foregroundMark x1="67296" y1="38365" x2="67296" y2="38365"/>
                        <a14:foregroundMark x1="70126" y1="43396" x2="70126" y2="43396"/>
                        <a14:foregroundMark x1="71698" y1="52201" x2="71698" y2="52201"/>
                        <a14:foregroundMark x1="70755" y1="57233" x2="70440" y2="59119"/>
                        <a14:foregroundMark x1="70440" y1="59119" x2="70755" y2="62264"/>
                        <a14:foregroundMark x1="62579" y1="64151" x2="62579" y2="64151"/>
                        <a14:foregroundMark x1="81761" y1="78616" x2="81761" y2="78616"/>
                        <a14:foregroundMark x1="84591" y1="84906" x2="84591" y2="84906"/>
                        <a14:foregroundMark x1="84906" y1="84906" x2="84906" y2="84906"/>
                        <a14:foregroundMark x1="88994" y1="79874" x2="90566" y2="76730"/>
                        <a14:foregroundMark x1="93396" y1="65409" x2="93396" y2="65409"/>
                        <a14:foregroundMark x1="93396" y1="55346" x2="93396" y2="55346"/>
                        <a14:foregroundMark x1="91195" y1="46541" x2="91195" y2="46541"/>
                        <a14:foregroundMark x1="90566" y1="34591" x2="90566" y2="34591"/>
                        <a14:foregroundMark x1="93082" y1="27044" x2="93082" y2="27044"/>
                        <a14:foregroundMark x1="93082" y1="22013" x2="93082" y2="22013"/>
                        <a14:foregroundMark x1="95597" y1="54717" x2="95597" y2="54717"/>
                        <a14:foregroundMark x1="93396" y1="67296" x2="92138" y2="67296"/>
                        <a14:foregroundMark x1="89937" y1="73585" x2="89308" y2="76101"/>
                        <a14:foregroundMark x1="85220" y1="86164" x2="85220" y2="86164"/>
                        <a14:foregroundMark x1="81761" y1="86792" x2="80818" y2="86792"/>
                        <a14:foregroundMark x1="78931" y1="86792" x2="78931" y2="86792"/>
                        <a14:foregroundMark x1="76101" y1="87421" x2="74843" y2="89308"/>
                        <a14:foregroundMark x1="74214" y1="90566" x2="74214" y2="90566"/>
                        <a14:foregroundMark x1="72327" y1="90566" x2="71384" y2="89308"/>
                        <a14:foregroundMark x1="69497" y1="86164" x2="69497" y2="86164"/>
                        <a14:foregroundMark x1="70755" y1="80503" x2="70755" y2="80503"/>
                        <a14:foregroundMark x1="74528" y1="68553" x2="74528" y2="68553"/>
                        <a14:foregroundMark x1="77673" y1="62264" x2="77673" y2="62264"/>
                        <a14:foregroundMark x1="77673" y1="62264" x2="77673" y2="62264"/>
                        <a14:foregroundMark x1="77358" y1="52201" x2="77358" y2="52201"/>
                        <a14:foregroundMark x1="77044" y1="50943" x2="77044" y2="50943"/>
                        <a14:foregroundMark x1="78302" y1="49057" x2="79874" y2="54717"/>
                        <a14:foregroundMark x1="83019" y1="59119" x2="83019" y2="59119"/>
                      </a14:backgroundRemoval>
                    </a14:imgEffect>
                  </a14:imgLayer>
                </a14:imgProps>
              </a:ext>
              <a:ext uri="{28A0092B-C50C-407E-A947-70E740481C1C}">
                <a14:useLocalDpi xmlns:a14="http://schemas.microsoft.com/office/drawing/2010/main" val="0"/>
              </a:ext>
            </a:extLst>
          </a:blip>
          <a:srcRect/>
          <a:stretch>
            <a:fillRect/>
          </a:stretch>
        </p:blipFill>
        <p:spPr bwMode="auto">
          <a:xfrm>
            <a:off x="4766682" y="0"/>
            <a:ext cx="2809774" cy="1404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D95313F-447E-4731-84FE-201E8C83FEFA}"/>
              </a:ext>
            </a:extLst>
          </p:cNvPr>
          <p:cNvSpPr/>
          <p:nvPr/>
        </p:nvSpPr>
        <p:spPr>
          <a:xfrm>
            <a:off x="6344816" y="1632857"/>
            <a:ext cx="5029200" cy="1796143"/>
          </a:xfrm>
          <a:prstGeom prst="roundRect">
            <a:avLst/>
          </a:prstGeom>
          <a:solidFill>
            <a:srgbClr val="787F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342900" indent="-342900" algn="ctr">
              <a:buFont typeface="Arial" panose="020B0604020202020204" pitchFamily="34" charset="0"/>
              <a:buChar char="•"/>
            </a:pPr>
            <a:r>
              <a:rPr lang="en-US" sz="2400" b="1">
                <a:solidFill>
                  <a:srgbClr val="FFFF00"/>
                </a:solidFill>
                <a:latin typeface="#9Slide03 SFU Futura_12" panose="00000400000000000000" pitchFamily="2" charset="0"/>
              </a:rPr>
              <a:t>Liệt kê các ngành </a:t>
            </a:r>
            <a:r>
              <a:rPr lang="en-US" sz="3600" b="1">
                <a:solidFill>
                  <a:srgbClr val="FFFF00"/>
                </a:solidFill>
                <a:latin typeface="#9Slide03 SFU Futura_12" panose="00000400000000000000" pitchFamily="2" charset="0"/>
              </a:rPr>
              <a:t>không</a:t>
            </a:r>
            <a:r>
              <a:rPr lang="en-US" sz="2400" b="1">
                <a:solidFill>
                  <a:srgbClr val="FFFF00"/>
                </a:solidFill>
                <a:latin typeface="#9Slide03 SFU Futura_12" panose="00000400000000000000" pitchFamily="2" charset="0"/>
              </a:rPr>
              <a:t> phải thuộc nhóm ngành công nghiệp và nông nghiệp???</a:t>
            </a:r>
          </a:p>
        </p:txBody>
      </p:sp>
    </p:spTree>
    <p:extLst>
      <p:ext uri="{BB962C8B-B14F-4D97-AF65-F5344CB8AC3E}">
        <p14:creationId xmlns:p14="http://schemas.microsoft.com/office/powerpoint/2010/main" val="2775610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5" name="Rectangle 4"/>
          <p:cNvSpPr/>
          <p:nvPr/>
        </p:nvSpPr>
        <p:spPr>
          <a:xfrm>
            <a:off x="0" y="1136139"/>
            <a:ext cx="12192000" cy="572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1867" kern="0">
                <a:solidFill>
                  <a:srgbClr val="FFFFFF"/>
                </a:solidFill>
                <a:latin typeface="Times New Roman" panose="02020603050405020304" pitchFamily="18" charset="0"/>
                <a:ea typeface="Tahoma" panose="020B0604030504040204" pitchFamily="34" charset="0"/>
                <a:sym typeface="Arial"/>
              </a:rPr>
              <a:t>Nhóm 1: Quan sát các hình ảnh sau và trả lời câu hỏi sau: Theo em, nhóm nào sẽ có tỷ lệ lao động trong ngành dịch vụ cao hơn? Tại sao?</a:t>
            </a:r>
            <a:endParaRPr lang="en-US" sz="1867" kern="0">
              <a:solidFill>
                <a:srgbClr val="FFFFFF"/>
              </a:solidFill>
              <a:latin typeface="Arial"/>
              <a:sym typeface="Arial"/>
            </a:endParaRPr>
          </a:p>
        </p:txBody>
      </p:sp>
      <p:sp>
        <p:nvSpPr>
          <p:cNvPr id="483" name="Google Shape;483;p4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 kern="0"/>
              <a:pPr defTabSz="1219170">
                <a:buClr>
                  <a:srgbClr val="000000"/>
                </a:buClr>
                <a:defRPr/>
              </a:pPr>
              <a:t>10</a:t>
            </a:fld>
            <a:endParaRPr kern="0"/>
          </a:p>
        </p:txBody>
      </p:sp>
      <p:sp>
        <p:nvSpPr>
          <p:cNvPr id="2" name="Hexagon 1"/>
          <p:cNvSpPr/>
          <p:nvPr/>
        </p:nvSpPr>
        <p:spPr>
          <a:xfrm>
            <a:off x="880629" y="4253345"/>
            <a:ext cx="7196572" cy="2324664"/>
          </a:xfrm>
          <a:prstGeom prst="hexagon">
            <a:avLst/>
          </a:prstGeom>
          <a:solidFill>
            <a:srgbClr val="3334AD"/>
          </a:solidFill>
          <a:ln>
            <a:solidFill>
              <a:srgbClr val="333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800" b="1" kern="0">
                <a:solidFill>
                  <a:srgbClr val="FFFF00"/>
                </a:solidFill>
                <a:latin typeface="#9Slide03 SFU Futura_12" panose="00000400000000000000" pitchFamily="2" charset="0"/>
                <a:sym typeface="Arial"/>
              </a:rPr>
              <a:t>Quan sát những hình ảnh sau và cho biết truyền thống văn hóa, phong tục tập quán ảnh hưởng đến ngành dịch vụ như thế nào?</a:t>
            </a:r>
            <a:endParaRPr lang="en-US" sz="2800" b="1" kern="0">
              <a:solidFill>
                <a:srgbClr val="FFFF00"/>
              </a:solidFill>
              <a:latin typeface="#9Slide03 SFU Futura_12" panose="00000400000000000000" pitchFamily="2" charset="0"/>
              <a:sym typeface="Arial"/>
            </a:endParaRPr>
          </a:p>
        </p:txBody>
      </p:sp>
      <p:pic>
        <p:nvPicPr>
          <p:cNvPr id="4" name="Picture 3"/>
          <p:cNvPicPr>
            <a:picLocks noChangeAspect="1"/>
          </p:cNvPicPr>
          <p:nvPr/>
        </p:nvPicPr>
        <p:blipFill>
          <a:blip r:embed="rId3"/>
          <a:stretch>
            <a:fillRect/>
          </a:stretch>
        </p:blipFill>
        <p:spPr>
          <a:xfrm>
            <a:off x="220776" y="1384002"/>
            <a:ext cx="4523344" cy="25330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5"/>
          <p:cNvPicPr>
            <a:picLocks noChangeAspect="1"/>
          </p:cNvPicPr>
          <p:nvPr/>
        </p:nvPicPr>
        <p:blipFill>
          <a:blip r:embed="rId4"/>
          <a:stretch>
            <a:fillRect/>
          </a:stretch>
        </p:blipFill>
        <p:spPr>
          <a:xfrm>
            <a:off x="8639943" y="1418639"/>
            <a:ext cx="3500703" cy="2463800"/>
          </a:xfrm>
          <a:prstGeom prst="rect">
            <a:avLst/>
          </a:prstGeom>
        </p:spPr>
      </p:pic>
      <p:pic>
        <p:nvPicPr>
          <p:cNvPr id="8" name="Picture 7"/>
          <p:cNvPicPr>
            <a:picLocks noChangeAspect="1"/>
          </p:cNvPicPr>
          <p:nvPr/>
        </p:nvPicPr>
        <p:blipFill>
          <a:blip r:embed="rId5"/>
          <a:stretch>
            <a:fillRect/>
          </a:stretch>
        </p:blipFill>
        <p:spPr>
          <a:xfrm>
            <a:off x="8639942" y="4128111"/>
            <a:ext cx="3500703" cy="2625528"/>
          </a:xfrm>
          <a:prstGeom prst="rect">
            <a:avLst/>
          </a:prstGeom>
        </p:spPr>
      </p:pic>
      <p:pic>
        <p:nvPicPr>
          <p:cNvPr id="10" name="Picture 9"/>
          <p:cNvPicPr>
            <a:picLocks noChangeAspect="1"/>
          </p:cNvPicPr>
          <p:nvPr/>
        </p:nvPicPr>
        <p:blipFill>
          <a:blip r:embed="rId6"/>
          <a:stretch>
            <a:fillRect/>
          </a:stretch>
        </p:blipFill>
        <p:spPr>
          <a:xfrm>
            <a:off x="4961355" y="1418639"/>
            <a:ext cx="3441700" cy="2412998"/>
          </a:xfrm>
          <a:prstGeom prst="rect">
            <a:avLst/>
          </a:prstGeom>
        </p:spPr>
      </p:pic>
      <p:sp>
        <p:nvSpPr>
          <p:cNvPr id="11" name="TextBox 10">
            <a:extLst>
              <a:ext uri="{FF2B5EF4-FFF2-40B4-BE49-F238E27FC236}">
                <a16:creationId xmlns:a16="http://schemas.microsoft.com/office/drawing/2014/main" id="{48ED1990-46DA-48FF-A72F-7F9069650946}"/>
              </a:ext>
            </a:extLst>
          </p:cNvPr>
          <p:cNvSpPr txBox="1"/>
          <p:nvPr/>
        </p:nvSpPr>
        <p:spPr>
          <a:xfrm>
            <a:off x="737897" y="124643"/>
            <a:ext cx="2043403" cy="707886"/>
          </a:xfrm>
          <a:prstGeom prst="rect">
            <a:avLst/>
          </a:prstGeom>
          <a:noFill/>
        </p:spPr>
        <p:txBody>
          <a:bodyPr wrap="square">
            <a:spAutoFit/>
          </a:bodyPr>
          <a:lstStyle/>
          <a:p>
            <a:pPr algn="just"/>
            <a:r>
              <a:rPr lang="en-US" sz="4000" b="1">
                <a:solidFill>
                  <a:schemeClr val="bg1"/>
                </a:solidFill>
                <a:latin typeface="#9Slide03 SFU Futura_12" panose="00000400000000000000" pitchFamily="2" charset="0"/>
              </a:rPr>
              <a:t>Nhóm 4</a:t>
            </a:r>
          </a:p>
        </p:txBody>
      </p:sp>
      <p:pic>
        <p:nvPicPr>
          <p:cNvPr id="12" name="Picture 4" descr="Mục Tiêu Vector, Mũi Tên, Mũi Tên Xuống, Mũi Tên Vector và PNG với ...">
            <a:hlinkClick r:id="rId7" action="ppaction://hlinksldjump"/>
            <a:extLst>
              <a:ext uri="{FF2B5EF4-FFF2-40B4-BE49-F238E27FC236}">
                <a16:creationId xmlns:a16="http://schemas.microsoft.com/office/drawing/2014/main" id="{EDFDD75A-E41E-4538-B811-3042F352ED3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rot="10800000">
            <a:off x="11605098" y="6494103"/>
            <a:ext cx="586902" cy="3647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A501011-B256-467D-882C-2A8147F60949}"/>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339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5" name="Rectangle 4"/>
          <p:cNvSpPr/>
          <p:nvPr/>
        </p:nvSpPr>
        <p:spPr>
          <a:xfrm>
            <a:off x="0" y="1136074"/>
            <a:ext cx="12192000" cy="572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2400" kern="0">
                <a:solidFill>
                  <a:srgbClr val="FFFFFF"/>
                </a:solidFill>
                <a:latin typeface="#9Slide03 SFU Futura_12" panose="00000400000000000000" pitchFamily="2" charset="0"/>
                <a:ea typeface="Tahoma" panose="020B0604030504040204" pitchFamily="34" charset="0"/>
                <a:sym typeface="Arial"/>
              </a:rPr>
              <a:t>Nhóm 1: </a:t>
            </a:r>
            <a:r>
              <a:rPr lang="vi-VN" sz="3600" kern="0">
                <a:solidFill>
                  <a:srgbClr val="FFFFFF"/>
                </a:solidFill>
                <a:latin typeface="#9Slide03 SFU Futura_12" panose="00000400000000000000" pitchFamily="2" charset="0"/>
                <a:ea typeface="Tahoma" panose="020B0604030504040204" pitchFamily="34" charset="0"/>
                <a:sym typeface="Arial"/>
              </a:rPr>
              <a:t>Quan</a:t>
            </a:r>
            <a:r>
              <a:rPr lang="vi-VN" sz="2400" kern="0">
                <a:solidFill>
                  <a:srgbClr val="FFFFFF"/>
                </a:solidFill>
                <a:latin typeface="#9Slide03 SFU Futura_12" panose="00000400000000000000" pitchFamily="2" charset="0"/>
                <a:ea typeface="Tahoma" panose="020B0604030504040204" pitchFamily="34" charset="0"/>
                <a:sym typeface="Arial"/>
              </a:rPr>
              <a:t> sát các hình ảnh sau và trả lời câu hỏi sau: Theo em, nhóm nào sẽ có tỷ lệ lao động trong ngành dịch vụ cao hơn? Tại sao?</a:t>
            </a:r>
            <a:endParaRPr lang="en-US" sz="2400" kern="0">
              <a:solidFill>
                <a:srgbClr val="FFFFFF"/>
              </a:solidFill>
              <a:latin typeface="#9Slide03 SFU Futura_12" panose="00000400000000000000" pitchFamily="2" charset="0"/>
              <a:sym typeface="Arial"/>
            </a:endParaRPr>
          </a:p>
        </p:txBody>
      </p:sp>
      <p:sp>
        <p:nvSpPr>
          <p:cNvPr id="483" name="Google Shape;483;p4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 sz="1200" kern="0">
                <a:latin typeface="#9Slide03 SFU Futura_12" panose="00000400000000000000" pitchFamily="2" charset="0"/>
              </a:rPr>
              <a:pPr defTabSz="1219170">
                <a:buClr>
                  <a:srgbClr val="000000"/>
                </a:buClr>
                <a:defRPr/>
              </a:pPr>
              <a:t>11</a:t>
            </a:fld>
            <a:endParaRPr sz="1200" kern="0">
              <a:latin typeface="#9Slide03 SFU Futura_12" panose="00000400000000000000" pitchFamily="2" charset="0"/>
            </a:endParaRPr>
          </a:p>
        </p:txBody>
      </p:sp>
      <p:pic>
        <p:nvPicPr>
          <p:cNvPr id="3" name="Picture 2"/>
          <p:cNvPicPr>
            <a:picLocks noChangeAspect="1"/>
          </p:cNvPicPr>
          <p:nvPr/>
        </p:nvPicPr>
        <p:blipFill>
          <a:blip r:embed="rId3"/>
          <a:stretch>
            <a:fillRect/>
          </a:stretch>
        </p:blipFill>
        <p:spPr>
          <a:xfrm>
            <a:off x="3215869" y="1273312"/>
            <a:ext cx="4314889" cy="2697513"/>
          </a:xfrm>
          <a:prstGeom prst="rect">
            <a:avLst/>
          </a:prstGeom>
          <a:scene3d>
            <a:camera prst="perspectiveRight"/>
            <a:lightRig rig="threePt" dir="t"/>
          </a:scene3d>
        </p:spPr>
      </p:pic>
      <p:pic>
        <p:nvPicPr>
          <p:cNvPr id="4" name="Picture 3"/>
          <p:cNvPicPr>
            <a:picLocks noChangeAspect="1"/>
          </p:cNvPicPr>
          <p:nvPr/>
        </p:nvPicPr>
        <p:blipFill>
          <a:blip r:embed="rId4"/>
          <a:stretch>
            <a:fillRect/>
          </a:stretch>
        </p:blipFill>
        <p:spPr>
          <a:xfrm>
            <a:off x="7707086" y="1273311"/>
            <a:ext cx="4332514" cy="2723693"/>
          </a:xfrm>
          <a:prstGeom prst="rect">
            <a:avLst/>
          </a:prstGeom>
          <a:noFill/>
          <a:scene3d>
            <a:camera prst="perspectiveLeft"/>
            <a:lightRig rig="threePt" dir="t"/>
          </a:scene3d>
        </p:spPr>
      </p:pic>
      <p:pic>
        <p:nvPicPr>
          <p:cNvPr id="8" name="Picture 7"/>
          <p:cNvPicPr>
            <a:picLocks noChangeAspect="1"/>
          </p:cNvPicPr>
          <p:nvPr/>
        </p:nvPicPr>
        <p:blipFill>
          <a:blip r:embed="rId5"/>
          <a:stretch>
            <a:fillRect/>
          </a:stretch>
        </p:blipFill>
        <p:spPr>
          <a:xfrm>
            <a:off x="7707087" y="4195954"/>
            <a:ext cx="4314888" cy="2487876"/>
          </a:xfrm>
          <a:prstGeom prst="rect">
            <a:avLst/>
          </a:prstGeom>
          <a:scene3d>
            <a:camera prst="perspectiveLeft"/>
            <a:lightRig rig="threePt" dir="t"/>
          </a:scene3d>
        </p:spPr>
      </p:pic>
      <p:sp>
        <p:nvSpPr>
          <p:cNvPr id="9" name="Flowchart: Terminator 8"/>
          <p:cNvSpPr/>
          <p:nvPr/>
        </p:nvSpPr>
        <p:spPr>
          <a:xfrm>
            <a:off x="8547550" y="3852639"/>
            <a:ext cx="3227295" cy="487680"/>
          </a:xfrm>
          <a:prstGeom prst="flowChartTerminator">
            <a:avLst/>
          </a:prstGeom>
          <a:solidFill>
            <a:srgbClr val="002060"/>
          </a:solidFill>
          <a:ln>
            <a:no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a:solidFill>
                  <a:schemeClr val="bg1"/>
                </a:solidFill>
                <a:latin typeface="#9Slide03 SFU Futura_12" panose="00000400000000000000" pitchFamily="2" charset="0"/>
                <a:sym typeface="Arial"/>
              </a:rPr>
              <a:t>Thu nhập thấp</a:t>
            </a:r>
          </a:p>
        </p:txBody>
      </p:sp>
      <p:pic>
        <p:nvPicPr>
          <p:cNvPr id="10" name="Picture 9"/>
          <p:cNvPicPr>
            <a:picLocks noChangeAspect="1"/>
          </p:cNvPicPr>
          <p:nvPr/>
        </p:nvPicPr>
        <p:blipFill>
          <a:blip r:embed="rId6"/>
          <a:stretch>
            <a:fillRect/>
          </a:stretch>
        </p:blipFill>
        <p:spPr>
          <a:xfrm>
            <a:off x="3215869" y="4195954"/>
            <a:ext cx="4314889" cy="2487876"/>
          </a:xfrm>
          <a:prstGeom prst="rect">
            <a:avLst/>
          </a:prstGeom>
          <a:scene3d>
            <a:camera prst="perspectiveRight"/>
            <a:lightRig rig="threePt" dir="t"/>
          </a:scene3d>
        </p:spPr>
      </p:pic>
      <p:sp>
        <p:nvSpPr>
          <p:cNvPr id="12" name="Flowchart: Terminator 11"/>
          <p:cNvSpPr/>
          <p:nvPr/>
        </p:nvSpPr>
        <p:spPr>
          <a:xfrm>
            <a:off x="3636305" y="3840447"/>
            <a:ext cx="3227295" cy="487680"/>
          </a:xfrm>
          <a:prstGeom prst="flowChartTerminator">
            <a:avLst/>
          </a:prstGeom>
          <a:solidFill>
            <a:srgbClr val="002060"/>
          </a:solidFill>
          <a:ln>
            <a:noFill/>
          </a:ln>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400" kern="0">
                <a:solidFill>
                  <a:schemeClr val="bg1"/>
                </a:solidFill>
                <a:latin typeface="#9Slide03 SFU Futura_12" panose="00000400000000000000" pitchFamily="2" charset="0"/>
                <a:sym typeface="Arial"/>
              </a:rPr>
              <a:t>Thu nhập cao</a:t>
            </a:r>
          </a:p>
        </p:txBody>
      </p:sp>
      <p:sp>
        <p:nvSpPr>
          <p:cNvPr id="7" name="Rectangle 6"/>
          <p:cNvSpPr/>
          <p:nvPr/>
        </p:nvSpPr>
        <p:spPr>
          <a:xfrm>
            <a:off x="549277" y="1669483"/>
            <a:ext cx="2268279" cy="4319440"/>
          </a:xfrm>
          <a:prstGeom prst="rect">
            <a:avLst/>
          </a:prstGeom>
          <a:solidFill>
            <a:schemeClr val="bg1">
              <a:lumMod val="85000"/>
            </a:schemeClr>
          </a:solid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800" b="1" kern="0">
                <a:solidFill>
                  <a:srgbClr val="002060"/>
                </a:solidFill>
                <a:latin typeface="#9Slide03 SFU Futura_12" panose="00000400000000000000" pitchFamily="2" charset="0"/>
                <a:sym typeface="Arial"/>
              </a:rPr>
              <a:t>Hai người có mức thu nhập khác nhau thì nhu cầu dịch vụ của họ có giống nhau hay không? Tại sao?</a:t>
            </a:r>
            <a:endParaRPr lang="en-US" sz="2800" b="1" kern="0">
              <a:solidFill>
                <a:srgbClr val="002060"/>
              </a:solidFill>
              <a:latin typeface="#9Slide03 SFU Futura_12" panose="00000400000000000000" pitchFamily="2" charset="0"/>
              <a:sym typeface="Arial"/>
            </a:endParaRPr>
          </a:p>
        </p:txBody>
      </p:sp>
      <p:sp>
        <p:nvSpPr>
          <p:cNvPr id="13" name="TextBox 12">
            <a:extLst>
              <a:ext uri="{FF2B5EF4-FFF2-40B4-BE49-F238E27FC236}">
                <a16:creationId xmlns:a16="http://schemas.microsoft.com/office/drawing/2014/main" id="{A079CF69-909C-405A-9DB7-1ABD90C40340}"/>
              </a:ext>
            </a:extLst>
          </p:cNvPr>
          <p:cNvSpPr txBox="1"/>
          <p:nvPr/>
        </p:nvSpPr>
        <p:spPr>
          <a:xfrm>
            <a:off x="837259" y="105972"/>
            <a:ext cx="1980297" cy="707886"/>
          </a:xfrm>
          <a:prstGeom prst="rect">
            <a:avLst/>
          </a:prstGeom>
          <a:noFill/>
        </p:spPr>
        <p:txBody>
          <a:bodyPr wrap="square">
            <a:spAutoFit/>
          </a:bodyPr>
          <a:lstStyle/>
          <a:p>
            <a:pPr algn="just"/>
            <a:r>
              <a:rPr lang="en-US" sz="4000" b="1">
                <a:solidFill>
                  <a:schemeClr val="bg1"/>
                </a:solidFill>
                <a:latin typeface="#9Slide03 SFU Futura_12" panose="00000400000000000000" pitchFamily="2" charset="0"/>
              </a:rPr>
              <a:t>Nhóm 5</a:t>
            </a:r>
          </a:p>
        </p:txBody>
      </p:sp>
      <p:pic>
        <p:nvPicPr>
          <p:cNvPr id="14" name="Picture 4" descr="Mục Tiêu Vector, Mũi Tên, Mũi Tên Xuống, Mũi Tên Vector và PNG với ...">
            <a:hlinkClick r:id="rId7" action="ppaction://hlinksldjump"/>
            <a:extLst>
              <a:ext uri="{FF2B5EF4-FFF2-40B4-BE49-F238E27FC236}">
                <a16:creationId xmlns:a16="http://schemas.microsoft.com/office/drawing/2014/main" id="{F292C897-BA77-46BE-B779-CBE01B80503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rot="10800000">
            <a:off x="11605098" y="6494103"/>
            <a:ext cx="586902" cy="36473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77D11BD-26AA-4005-A751-D4D06572315D}"/>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988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5" name="Rectangle 4"/>
          <p:cNvSpPr/>
          <p:nvPr/>
        </p:nvSpPr>
        <p:spPr>
          <a:xfrm>
            <a:off x="0" y="1136074"/>
            <a:ext cx="12192000" cy="572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kern="0">
                <a:solidFill>
                  <a:srgbClr val="FFFFFF"/>
                </a:solidFill>
                <a:latin typeface="#9Slide03 SFU Futura_12" panose="00000400000000000000" pitchFamily="2" charset="0"/>
                <a:ea typeface="Tahoma" panose="020B0604030504040204" pitchFamily="34" charset="0"/>
                <a:sym typeface="Arial"/>
              </a:rPr>
              <a:t>Nhóm 1: Quan sát các hình ảnh sau và trả lời câu hỏi sau: Theo em, nhóm nào sẽ có tỷ lệ lao động trong ngành dịch vụ cao hơn? Tại sao?</a:t>
            </a:r>
            <a:endParaRPr lang="en-US" kern="0">
              <a:solidFill>
                <a:srgbClr val="FFFFFF"/>
              </a:solidFill>
              <a:latin typeface="#9Slide03 SFU Futura_12" panose="00000400000000000000" pitchFamily="2" charset="0"/>
              <a:sym typeface="Arial"/>
            </a:endParaRPr>
          </a:p>
        </p:txBody>
      </p:sp>
      <p:sp>
        <p:nvSpPr>
          <p:cNvPr id="483" name="Google Shape;483;p4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 sz="1200" kern="0">
                <a:latin typeface="#9Slide03 SFU Futura_12" panose="00000400000000000000" pitchFamily="2" charset="0"/>
              </a:rPr>
              <a:pPr defTabSz="1219170">
                <a:buClr>
                  <a:srgbClr val="000000"/>
                </a:buClr>
                <a:defRPr/>
              </a:pPr>
              <a:t>12</a:t>
            </a:fld>
            <a:endParaRPr sz="1200" kern="0">
              <a:latin typeface="#9Slide03 SFU Futura_12" panose="00000400000000000000" pitchFamily="2" charset="0"/>
            </a:endParaRPr>
          </a:p>
        </p:txBody>
      </p:sp>
      <p:pic>
        <p:nvPicPr>
          <p:cNvPr id="2" name="Picture 1"/>
          <p:cNvPicPr>
            <a:picLocks noChangeAspect="1"/>
          </p:cNvPicPr>
          <p:nvPr/>
        </p:nvPicPr>
        <p:blipFill>
          <a:blip r:embed="rId3"/>
          <a:stretch>
            <a:fillRect/>
          </a:stretch>
        </p:blipFill>
        <p:spPr>
          <a:xfrm>
            <a:off x="6800742" y="4748884"/>
            <a:ext cx="5054689" cy="2048243"/>
          </a:xfrm>
          <a:prstGeom prst="rect">
            <a:avLst/>
          </a:prstGeom>
        </p:spPr>
      </p:pic>
      <p:pic>
        <p:nvPicPr>
          <p:cNvPr id="3" name="Picture 2"/>
          <p:cNvPicPr>
            <a:picLocks noChangeAspect="1"/>
          </p:cNvPicPr>
          <p:nvPr/>
        </p:nvPicPr>
        <p:blipFill>
          <a:blip r:embed="rId4"/>
          <a:stretch>
            <a:fillRect/>
          </a:stretch>
        </p:blipFill>
        <p:spPr>
          <a:xfrm>
            <a:off x="6800742" y="1275868"/>
            <a:ext cx="5027969" cy="3353616"/>
          </a:xfrm>
          <a:prstGeom prst="rect">
            <a:avLst/>
          </a:prstGeom>
        </p:spPr>
      </p:pic>
      <p:pic>
        <p:nvPicPr>
          <p:cNvPr id="6" name="Picture 5"/>
          <p:cNvPicPr>
            <a:picLocks noChangeAspect="1"/>
          </p:cNvPicPr>
          <p:nvPr/>
        </p:nvPicPr>
        <p:blipFill>
          <a:blip r:embed="rId5"/>
          <a:stretch>
            <a:fillRect/>
          </a:stretch>
        </p:blipFill>
        <p:spPr>
          <a:xfrm>
            <a:off x="363289" y="1275868"/>
            <a:ext cx="5584340" cy="3191052"/>
          </a:xfrm>
          <a:prstGeom prst="rect">
            <a:avLst/>
          </a:prstGeom>
        </p:spPr>
      </p:pic>
      <p:sp>
        <p:nvSpPr>
          <p:cNvPr id="8" name="Hexagon 7"/>
          <p:cNvSpPr/>
          <p:nvPr/>
        </p:nvSpPr>
        <p:spPr>
          <a:xfrm>
            <a:off x="307849" y="4704270"/>
            <a:ext cx="5639780" cy="1995887"/>
          </a:xfrm>
          <a:prstGeom prst="hexagon">
            <a:avLst>
              <a:gd name="adj" fmla="val 10274"/>
              <a:gd name="vf" fmla="val 115470"/>
            </a:avLst>
          </a:prstGeom>
          <a:solidFill>
            <a:srgbClr val="3334AD"/>
          </a:solidFill>
          <a:ln>
            <a:noFill/>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a:solidFill>
                  <a:schemeClr val="bg1"/>
                </a:solidFill>
                <a:latin typeface="#9Slide03 SFU Futura_12" panose="00000400000000000000" pitchFamily="2" charset="0"/>
                <a:sym typeface="Arial"/>
              </a:rPr>
              <a:t>Những nơi nào ngành du lịch sẽ phát triển? Nếu em có cơ hội được đi du lịch, em sẽ lựa chọn thành phố nào trên thế giới? Tại sao?</a:t>
            </a:r>
            <a:endParaRPr lang="en-US" sz="2400" b="1" kern="0">
              <a:solidFill>
                <a:schemeClr val="bg1"/>
              </a:solidFill>
              <a:latin typeface="#9Slide03 SFU Futura_12" panose="00000400000000000000" pitchFamily="2" charset="0"/>
              <a:sym typeface="Arial"/>
            </a:endParaRPr>
          </a:p>
        </p:txBody>
      </p:sp>
      <p:sp>
        <p:nvSpPr>
          <p:cNvPr id="9" name="TextBox 8"/>
          <p:cNvSpPr txBox="1"/>
          <p:nvPr/>
        </p:nvSpPr>
        <p:spPr>
          <a:xfrm>
            <a:off x="7282743" y="4769278"/>
            <a:ext cx="1962397" cy="461665"/>
          </a:xfrm>
          <a:prstGeom prst="rect">
            <a:avLst/>
          </a:prstGeom>
          <a:noFill/>
        </p:spPr>
        <p:txBody>
          <a:bodyPr wrap="none" rtlCol="0">
            <a:spAutoFit/>
          </a:bodyPr>
          <a:lstStyle/>
          <a:p>
            <a:pPr defTabSz="1219170">
              <a:buClr>
                <a:srgbClr val="000000"/>
              </a:buClr>
            </a:pPr>
            <a:r>
              <a:rPr lang="en-US" sz="2400" b="1" kern="0">
                <a:solidFill>
                  <a:srgbClr val="FFFFFF"/>
                </a:solidFill>
                <a:latin typeface="#9Slide03 SFU Futura_12" panose="00000400000000000000" pitchFamily="2" charset="0"/>
                <a:cs typeface="Arial"/>
                <a:sym typeface="Arial"/>
              </a:rPr>
              <a:t>Vịnh Hạ Long</a:t>
            </a:r>
          </a:p>
        </p:txBody>
      </p:sp>
      <p:sp>
        <p:nvSpPr>
          <p:cNvPr id="10" name="TextBox 9"/>
          <p:cNvSpPr txBox="1"/>
          <p:nvPr/>
        </p:nvSpPr>
        <p:spPr>
          <a:xfrm>
            <a:off x="10306609" y="1320637"/>
            <a:ext cx="1588897" cy="461665"/>
          </a:xfrm>
          <a:prstGeom prst="rect">
            <a:avLst/>
          </a:prstGeom>
          <a:noFill/>
        </p:spPr>
        <p:txBody>
          <a:bodyPr wrap="none" rtlCol="0">
            <a:spAutoFit/>
          </a:bodyPr>
          <a:lstStyle/>
          <a:p>
            <a:pPr defTabSz="1219170">
              <a:buClr>
                <a:srgbClr val="000000"/>
              </a:buClr>
            </a:pPr>
            <a:r>
              <a:rPr lang="en-US" sz="2400" b="1" kern="0">
                <a:solidFill>
                  <a:srgbClr val="FFFFFF"/>
                </a:solidFill>
                <a:latin typeface="#9Slide03 SFU Futura_12" panose="00000400000000000000" pitchFamily="2" charset="0"/>
                <a:cs typeface="Arial"/>
                <a:sym typeface="Arial"/>
              </a:rPr>
              <a:t>Cố đô Huế</a:t>
            </a:r>
          </a:p>
        </p:txBody>
      </p:sp>
      <p:sp>
        <p:nvSpPr>
          <p:cNvPr id="11" name="TextBox 10"/>
          <p:cNvSpPr txBox="1"/>
          <p:nvPr/>
        </p:nvSpPr>
        <p:spPr>
          <a:xfrm>
            <a:off x="4777116" y="1320637"/>
            <a:ext cx="1189749" cy="461665"/>
          </a:xfrm>
          <a:prstGeom prst="rect">
            <a:avLst/>
          </a:prstGeom>
          <a:noFill/>
        </p:spPr>
        <p:txBody>
          <a:bodyPr wrap="none" rtlCol="0">
            <a:spAutoFit/>
          </a:bodyPr>
          <a:lstStyle/>
          <a:p>
            <a:pPr defTabSz="1219170">
              <a:buClr>
                <a:srgbClr val="000000"/>
              </a:buClr>
            </a:pPr>
            <a:r>
              <a:rPr lang="en-US" sz="2400" b="1" kern="0">
                <a:solidFill>
                  <a:srgbClr val="FFFFFF"/>
                </a:solidFill>
                <a:latin typeface="#9Slide03 SFU Futura_12" panose="00000400000000000000" pitchFamily="2" charset="0"/>
                <a:cs typeface="Arial"/>
                <a:sym typeface="Arial"/>
              </a:rPr>
              <a:t>Sài gòn</a:t>
            </a:r>
          </a:p>
        </p:txBody>
      </p:sp>
      <p:sp>
        <p:nvSpPr>
          <p:cNvPr id="12" name="TextBox 11">
            <a:extLst>
              <a:ext uri="{FF2B5EF4-FFF2-40B4-BE49-F238E27FC236}">
                <a16:creationId xmlns:a16="http://schemas.microsoft.com/office/drawing/2014/main" id="{F05E531F-01E4-4424-9874-47B8C4963BE2}"/>
              </a:ext>
            </a:extLst>
          </p:cNvPr>
          <p:cNvSpPr txBox="1"/>
          <p:nvPr/>
        </p:nvSpPr>
        <p:spPr>
          <a:xfrm>
            <a:off x="760604" y="174053"/>
            <a:ext cx="1995296" cy="707886"/>
          </a:xfrm>
          <a:prstGeom prst="rect">
            <a:avLst/>
          </a:prstGeom>
          <a:noFill/>
        </p:spPr>
        <p:txBody>
          <a:bodyPr wrap="square">
            <a:spAutoFit/>
          </a:bodyPr>
          <a:lstStyle/>
          <a:p>
            <a:pPr algn="just"/>
            <a:r>
              <a:rPr lang="en-US" sz="4000" b="1">
                <a:solidFill>
                  <a:schemeClr val="bg1"/>
                </a:solidFill>
                <a:latin typeface="#9Slide03 SFU Futura_12" panose="00000400000000000000" pitchFamily="2" charset="0"/>
              </a:rPr>
              <a:t>Nhóm 6</a:t>
            </a:r>
          </a:p>
        </p:txBody>
      </p:sp>
      <p:sp>
        <p:nvSpPr>
          <p:cNvPr id="13" name="Rectangle 12">
            <a:extLst>
              <a:ext uri="{FF2B5EF4-FFF2-40B4-BE49-F238E27FC236}">
                <a16:creationId xmlns:a16="http://schemas.microsoft.com/office/drawing/2014/main" id="{A474CA6D-FCF8-4C30-A091-EB98E3FBE87E}"/>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Tree>
    <p:extLst>
      <p:ext uri="{BB962C8B-B14F-4D97-AF65-F5344CB8AC3E}">
        <p14:creationId xmlns:p14="http://schemas.microsoft.com/office/powerpoint/2010/main" val="431245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game&#10;&#10;Description automatically generated">
            <a:extLst>
              <a:ext uri="{FF2B5EF4-FFF2-40B4-BE49-F238E27FC236}">
                <a16:creationId xmlns:a16="http://schemas.microsoft.com/office/drawing/2014/main" id="{40D7C1A0-2070-4B88-A325-38152157C31A}"/>
              </a:ext>
            </a:extLst>
          </p:cNvPr>
          <p:cNvPicPr>
            <a:picLocks noChangeAspect="1"/>
          </p:cNvPicPr>
          <p:nvPr/>
        </p:nvPicPr>
        <p:blipFill>
          <a:blip r:embed="rId2"/>
          <a:stretch>
            <a:fillRect/>
          </a:stretch>
        </p:blipFill>
        <p:spPr>
          <a:xfrm>
            <a:off x="11707899" y="6368901"/>
            <a:ext cx="445087" cy="445087"/>
          </a:xfrm>
          <a:prstGeom prst="rect">
            <a:avLst/>
          </a:prstGeom>
        </p:spPr>
      </p:pic>
      <p:sp>
        <p:nvSpPr>
          <p:cNvPr id="2" name="TextBox 1">
            <a:extLst>
              <a:ext uri="{FF2B5EF4-FFF2-40B4-BE49-F238E27FC236}">
                <a16:creationId xmlns:a16="http://schemas.microsoft.com/office/drawing/2014/main" id="{CF26FB3B-8299-40EA-9159-60D8CB4FD51F}"/>
              </a:ext>
            </a:extLst>
          </p:cNvPr>
          <p:cNvSpPr txBox="1"/>
          <p:nvPr/>
        </p:nvSpPr>
        <p:spPr>
          <a:xfrm>
            <a:off x="3460029" y="1129429"/>
            <a:ext cx="5973417" cy="1077218"/>
          </a:xfrm>
          <a:prstGeom prst="rect">
            <a:avLst/>
          </a:prstGeom>
          <a:noFill/>
        </p:spPr>
        <p:txBody>
          <a:bodyPr wrap="square" rtlCol="0">
            <a:spAutoFit/>
          </a:bodyPr>
          <a:lstStyle/>
          <a:p>
            <a:r>
              <a:rPr lang="en-US" sz="3200">
                <a:solidFill>
                  <a:srgbClr val="002060"/>
                </a:solidFill>
                <a:latin typeface="#9Slide03 SFU Futura_12" panose="00000400000000000000" pitchFamily="2" charset="0"/>
              </a:rPr>
              <a:t>Mạng l</a:t>
            </a:r>
            <a:r>
              <a:rPr lang="vi-VN" sz="3200">
                <a:solidFill>
                  <a:srgbClr val="002060"/>
                </a:solidFill>
                <a:latin typeface="#9Slide03 SFU Futura_12" panose="00000400000000000000" pitchFamily="2" charset="0"/>
              </a:rPr>
              <a:t>ư</a:t>
            </a:r>
            <a:r>
              <a:rPr lang="en-US" sz="3200">
                <a:solidFill>
                  <a:srgbClr val="002060"/>
                </a:solidFill>
                <a:latin typeface="#9Slide03 SFU Futura_12" panose="00000400000000000000" pitchFamily="2" charset="0"/>
              </a:rPr>
              <a:t>ới siêu thị ở các thành phố</a:t>
            </a:r>
          </a:p>
        </p:txBody>
      </p:sp>
      <p:grpSp>
        <p:nvGrpSpPr>
          <p:cNvPr id="6" name="Group 5">
            <a:extLst>
              <a:ext uri="{FF2B5EF4-FFF2-40B4-BE49-F238E27FC236}">
                <a16:creationId xmlns:a16="http://schemas.microsoft.com/office/drawing/2014/main" id="{CB5B2295-2648-48C6-B1F6-AABEF957CBED}"/>
              </a:ext>
            </a:extLst>
          </p:cNvPr>
          <p:cNvGrpSpPr/>
          <p:nvPr/>
        </p:nvGrpSpPr>
        <p:grpSpPr>
          <a:xfrm>
            <a:off x="150642" y="1925115"/>
            <a:ext cx="6161740" cy="4714222"/>
            <a:chOff x="150642" y="1925115"/>
            <a:chExt cx="6161740" cy="4714222"/>
          </a:xfrm>
        </p:grpSpPr>
        <p:pic>
          <p:nvPicPr>
            <p:cNvPr id="10" name="Picture 9">
              <a:extLst>
                <a:ext uri="{FF2B5EF4-FFF2-40B4-BE49-F238E27FC236}">
                  <a16:creationId xmlns:a16="http://schemas.microsoft.com/office/drawing/2014/main" id="{362913B8-7ABD-487A-BB04-643546074C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50642" y="1925115"/>
              <a:ext cx="6161740" cy="4088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76A6A875-DE8C-48C1-85EC-0E9B7A0BC2B0}"/>
                </a:ext>
              </a:extLst>
            </p:cNvPr>
            <p:cNvSpPr txBox="1"/>
            <p:nvPr/>
          </p:nvSpPr>
          <p:spPr>
            <a:xfrm>
              <a:off x="2361526" y="6054562"/>
              <a:ext cx="1739971" cy="584775"/>
            </a:xfrm>
            <a:prstGeom prst="rect">
              <a:avLst/>
            </a:prstGeom>
            <a:noFill/>
          </p:spPr>
          <p:txBody>
            <a:bodyPr wrap="square" rtlCol="0">
              <a:spAutoFit/>
            </a:bodyPr>
            <a:lstStyle/>
            <a:p>
              <a:r>
                <a:rPr lang="en-US" sz="3200">
                  <a:solidFill>
                    <a:srgbClr val="FF0000"/>
                  </a:solidFill>
                  <a:latin typeface="#9Slide03 SFU Futura_12" panose="00000400000000000000" pitchFamily="2" charset="0"/>
                </a:rPr>
                <a:t>Tp.HCM</a:t>
              </a:r>
            </a:p>
          </p:txBody>
        </p:sp>
      </p:grpSp>
      <p:grpSp>
        <p:nvGrpSpPr>
          <p:cNvPr id="19" name="Group 18">
            <a:extLst>
              <a:ext uri="{FF2B5EF4-FFF2-40B4-BE49-F238E27FC236}">
                <a16:creationId xmlns:a16="http://schemas.microsoft.com/office/drawing/2014/main" id="{F7AC073F-4561-4D66-A72B-A8EE1D227AC0}"/>
              </a:ext>
            </a:extLst>
          </p:cNvPr>
          <p:cNvGrpSpPr/>
          <p:nvPr/>
        </p:nvGrpSpPr>
        <p:grpSpPr>
          <a:xfrm>
            <a:off x="6825534" y="1924572"/>
            <a:ext cx="5215824" cy="4714764"/>
            <a:chOff x="6825534" y="1924572"/>
            <a:chExt cx="5215824" cy="4714764"/>
          </a:xfrm>
        </p:grpSpPr>
        <p:pic>
          <p:nvPicPr>
            <p:cNvPr id="8" name="Picture 2" descr="H:\THI GVG\tu lieu\Sieu thi Long An.PNG">
              <a:extLst>
                <a:ext uri="{FF2B5EF4-FFF2-40B4-BE49-F238E27FC236}">
                  <a16:creationId xmlns:a16="http://schemas.microsoft.com/office/drawing/2014/main" id="{17274CC4-11BB-43EF-8EE2-9487B996DFB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14454" b="2734"/>
            <a:stretch/>
          </p:blipFill>
          <p:spPr bwMode="auto">
            <a:xfrm>
              <a:off x="6825534" y="1924572"/>
              <a:ext cx="5215824" cy="4088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A211C19-D418-4CF4-98AF-1F264F484872}"/>
                </a:ext>
              </a:extLst>
            </p:cNvPr>
            <p:cNvSpPr txBox="1"/>
            <p:nvPr/>
          </p:nvSpPr>
          <p:spPr>
            <a:xfrm>
              <a:off x="8960488" y="6054561"/>
              <a:ext cx="1739971" cy="584775"/>
            </a:xfrm>
            <a:prstGeom prst="rect">
              <a:avLst/>
            </a:prstGeom>
            <a:noFill/>
          </p:spPr>
          <p:txBody>
            <a:bodyPr wrap="square" rtlCol="0">
              <a:spAutoFit/>
            </a:bodyPr>
            <a:lstStyle/>
            <a:p>
              <a:r>
                <a:rPr lang="en-US" sz="3200">
                  <a:solidFill>
                    <a:srgbClr val="FF0000"/>
                  </a:solidFill>
                  <a:latin typeface="#9Slide03 SFU Futura_12" panose="00000400000000000000" pitchFamily="2" charset="0"/>
                </a:rPr>
                <a:t>Tân An</a:t>
              </a:r>
            </a:p>
          </p:txBody>
        </p:sp>
      </p:grpSp>
      <p:grpSp>
        <p:nvGrpSpPr>
          <p:cNvPr id="4" name="Group 3">
            <a:extLst>
              <a:ext uri="{FF2B5EF4-FFF2-40B4-BE49-F238E27FC236}">
                <a16:creationId xmlns:a16="http://schemas.microsoft.com/office/drawing/2014/main" id="{412DC37E-75D7-4443-AC39-62266BD75743}"/>
              </a:ext>
            </a:extLst>
          </p:cNvPr>
          <p:cNvGrpSpPr/>
          <p:nvPr/>
        </p:nvGrpSpPr>
        <p:grpSpPr>
          <a:xfrm>
            <a:off x="691897" y="74750"/>
            <a:ext cx="10876302" cy="1306061"/>
            <a:chOff x="831597" y="74750"/>
            <a:chExt cx="10876302" cy="1306061"/>
          </a:xfrm>
        </p:grpSpPr>
        <p:grpSp>
          <p:nvGrpSpPr>
            <p:cNvPr id="15" name="Group 14">
              <a:extLst>
                <a:ext uri="{FF2B5EF4-FFF2-40B4-BE49-F238E27FC236}">
                  <a16:creationId xmlns:a16="http://schemas.microsoft.com/office/drawing/2014/main" id="{898AEBFD-FFF6-4BAA-AE8F-55A7BA4D7BC7}"/>
                </a:ext>
              </a:extLst>
            </p:cNvPr>
            <p:cNvGrpSpPr/>
            <p:nvPr/>
          </p:nvGrpSpPr>
          <p:grpSpPr>
            <a:xfrm>
              <a:off x="831597" y="74750"/>
              <a:ext cx="1106534" cy="1306061"/>
              <a:chOff x="2476268" y="333511"/>
              <a:chExt cx="813072" cy="885656"/>
            </a:xfrm>
          </p:grpSpPr>
          <p:sp>
            <p:nvSpPr>
              <p:cNvPr id="17" name="AutoShape 63">
                <a:extLst>
                  <a:ext uri="{FF2B5EF4-FFF2-40B4-BE49-F238E27FC236}">
                    <a16:creationId xmlns:a16="http://schemas.microsoft.com/office/drawing/2014/main" id="{888E80DF-A4ED-4153-A3BB-32B4FC56B584}"/>
                  </a:ext>
                </a:extLst>
              </p:cNvPr>
              <p:cNvSpPr>
                <a:spLocks noChangeArrowheads="1"/>
              </p:cNvSpPr>
              <p:nvPr/>
            </p:nvSpPr>
            <p:spPr bwMode="gray">
              <a:xfrm>
                <a:off x="2476268" y="333511"/>
                <a:ext cx="813072" cy="791792"/>
              </a:xfrm>
              <a:prstGeom prst="diamond">
                <a:avLst/>
              </a:prstGeom>
              <a:solidFill>
                <a:srgbClr val="00206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18" name="TextBox 17">
                <a:extLst>
                  <a:ext uri="{FF2B5EF4-FFF2-40B4-BE49-F238E27FC236}">
                    <a16:creationId xmlns:a16="http://schemas.microsoft.com/office/drawing/2014/main" id="{E04DECFF-9354-420E-BF93-D10CA20B4126}"/>
                  </a:ext>
                </a:extLst>
              </p:cNvPr>
              <p:cNvSpPr txBox="1"/>
              <p:nvPr/>
            </p:nvSpPr>
            <p:spPr>
              <a:xfrm>
                <a:off x="2698164" y="449726"/>
                <a:ext cx="591176" cy="769441"/>
              </a:xfrm>
              <a:prstGeom prst="rect">
                <a:avLst/>
              </a:prstGeom>
              <a:noFill/>
            </p:spPr>
            <p:txBody>
              <a:bodyPr wrap="none" rtlCol="0">
                <a:spAutoFit/>
              </a:bodyPr>
              <a:lstStyle/>
              <a:p>
                <a:r>
                  <a:rPr lang="en-US" sz="4400">
                    <a:solidFill>
                      <a:schemeClr val="bg1"/>
                    </a:solidFill>
                    <a:latin typeface="#9Slide07 Cadena" panose="02000503000000020004" pitchFamily="2" charset="0"/>
                  </a:rPr>
                  <a:t>II</a:t>
                </a:r>
              </a:p>
            </p:txBody>
          </p:sp>
        </p:grpSp>
        <p:sp>
          <p:nvSpPr>
            <p:cNvPr id="16" name="TextBox 15">
              <a:extLst>
                <a:ext uri="{FF2B5EF4-FFF2-40B4-BE49-F238E27FC236}">
                  <a16:creationId xmlns:a16="http://schemas.microsoft.com/office/drawing/2014/main" id="{F5EEB07B-3207-4C5B-B39C-5015F4FEAD21}"/>
                </a:ext>
              </a:extLst>
            </p:cNvPr>
            <p:cNvSpPr txBox="1"/>
            <p:nvPr/>
          </p:nvSpPr>
          <p:spPr>
            <a:xfrm>
              <a:off x="1848679" y="74750"/>
              <a:ext cx="9859220" cy="954107"/>
            </a:xfrm>
            <a:prstGeom prst="rect">
              <a:avLst/>
            </a:prstGeom>
            <a:noFill/>
          </p:spPr>
          <p:txBody>
            <a:bodyPr wrap="square" rtlCol="0">
              <a:spAutoFit/>
            </a:bodyPr>
            <a:lstStyle/>
            <a:p>
              <a:pPr algn="ctr"/>
              <a:r>
                <a:rPr lang="en-US" sz="2400" b="1">
                  <a:solidFill>
                    <a:srgbClr val="002060"/>
                  </a:solidFill>
                  <a:latin typeface="#9Slide07 IcielBC Cubano Normal" panose="00000500000000000000" pitchFamily="2" charset="0"/>
                </a:rPr>
                <a:t>CÁC NHÂN TỐ ẢNH H</a:t>
              </a:r>
              <a:r>
                <a:rPr lang="vi-VN" sz="2400" b="1">
                  <a:solidFill>
                    <a:srgbClr val="002060"/>
                  </a:solidFill>
                  <a:latin typeface="#9Slide07 IcielBaliho Script" pitchFamily="2" charset="0"/>
                </a:rPr>
                <a:t>Ư</a:t>
              </a:r>
              <a:r>
                <a:rPr lang="en-US" sz="2400" b="1">
                  <a:solidFill>
                    <a:srgbClr val="002060"/>
                  </a:solidFill>
                  <a:latin typeface="#9Slide07 IcielBC Cubano Normal" panose="00000500000000000000" pitchFamily="2" charset="0"/>
                </a:rPr>
                <a:t>ỞNG </a:t>
              </a:r>
            </a:p>
            <a:p>
              <a:pPr algn="ctr"/>
              <a:r>
                <a:rPr lang="en-US" sz="3200" b="1">
                  <a:solidFill>
                    <a:srgbClr val="FF0000"/>
                  </a:solidFill>
                  <a:latin typeface="#9Slide07 IcielBC Cubano Normal" panose="00000500000000000000" pitchFamily="2" charset="0"/>
                </a:rPr>
                <a:t>ĐẾN SỰ PHÁT TRIỂN VÀ PHÂN BỐ CÁC NGÀNH DỊCH VỤ</a:t>
              </a:r>
            </a:p>
          </p:txBody>
        </p:sp>
      </p:grpSp>
    </p:spTree>
    <p:extLst>
      <p:ext uri="{BB962C8B-B14F-4D97-AF65-F5344CB8AC3E}">
        <p14:creationId xmlns:p14="http://schemas.microsoft.com/office/powerpoint/2010/main" val="354414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descr="G:\THI GVG\tu lieu\best-views-of-london.jpg">
            <a:extLst>
              <a:ext uri="{FF2B5EF4-FFF2-40B4-BE49-F238E27FC236}">
                <a16:creationId xmlns:a16="http://schemas.microsoft.com/office/drawing/2014/main" id="{ADDE98C3-61FB-480F-B24C-C4AA8E140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60" r="-3" b="6523"/>
          <a:stretch/>
        </p:blipFill>
        <p:spPr bwMode="auto">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3" name="Picture 5" descr="G:\Thao giang\paris_climate_protest_arc_ap_img.jpg">
            <a:extLst>
              <a:ext uri="{FF2B5EF4-FFF2-40B4-BE49-F238E27FC236}">
                <a16:creationId xmlns:a16="http://schemas.microsoft.com/office/drawing/2014/main" id="{2F9D0BE7-9331-47B6-BD63-4CC4B133F549}"/>
              </a:ext>
            </a:extLst>
          </p:cNvPr>
          <p:cNvPicPr>
            <a:picLocks noChangeAspect="1" noChangeArrowheads="1"/>
          </p:cNvPicPr>
          <p:nvPr/>
        </p:nvPicPr>
        <p:blipFill rotWithShape="1">
          <a:blip r:embed="rId3"/>
          <a:srcRect t="9380" r="-3" b="-3"/>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p:spPr>
      </p:pic>
      <p:pic>
        <p:nvPicPr>
          <p:cNvPr id="9" name="Picture 4" descr="G:\THI GVG\tu lieu\Singapore_About-Us_0.jpg">
            <a:extLst>
              <a:ext uri="{FF2B5EF4-FFF2-40B4-BE49-F238E27FC236}">
                <a16:creationId xmlns:a16="http://schemas.microsoft.com/office/drawing/2014/main" id="{5F244D2A-BA8D-4048-B21E-9C949A0E8B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704" b="15714"/>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G:\THI GVG\tu lieu\newyork_NationalGeographic_2328428.jpg">
            <a:extLst>
              <a:ext uri="{FF2B5EF4-FFF2-40B4-BE49-F238E27FC236}">
                <a16:creationId xmlns:a16="http://schemas.microsoft.com/office/drawing/2014/main" id="{7291BE17-D555-4289-8E0B-E4FEF37B742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154" r="1" b="1"/>
          <a:stretch/>
        </p:blipFill>
        <p:spPr bwMode="auto">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EDE70C5-FC15-495D-9714-D9760E257C62}"/>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game&#10;&#10;Description automatically generated">
            <a:extLst>
              <a:ext uri="{FF2B5EF4-FFF2-40B4-BE49-F238E27FC236}">
                <a16:creationId xmlns:a16="http://schemas.microsoft.com/office/drawing/2014/main" id="{DC77739B-DE60-4307-91BB-D7C60B2F736B}"/>
              </a:ext>
            </a:extLst>
          </p:cNvPr>
          <p:cNvPicPr>
            <a:picLocks noChangeAspect="1"/>
          </p:cNvPicPr>
          <p:nvPr/>
        </p:nvPicPr>
        <p:blipFill>
          <a:blip r:embed="rId6"/>
          <a:stretch>
            <a:fillRect/>
          </a:stretch>
        </p:blipFill>
        <p:spPr>
          <a:xfrm>
            <a:off x="11707899" y="6368901"/>
            <a:ext cx="445087" cy="445087"/>
          </a:xfrm>
          <a:prstGeom prst="rect">
            <a:avLst/>
          </a:prstGeom>
        </p:spPr>
      </p:pic>
      <p:sp>
        <p:nvSpPr>
          <p:cNvPr id="22" name="Rectangle 21">
            <a:extLst>
              <a:ext uri="{FF2B5EF4-FFF2-40B4-BE49-F238E27FC236}">
                <a16:creationId xmlns:a16="http://schemas.microsoft.com/office/drawing/2014/main" id="{463948F7-9F1D-481F-A62F-051F76A4884D}"/>
              </a:ext>
            </a:extLst>
          </p:cNvPr>
          <p:cNvSpPr/>
          <p:nvPr/>
        </p:nvSpPr>
        <p:spPr>
          <a:xfrm>
            <a:off x="1409700" y="6463054"/>
            <a:ext cx="2782387" cy="473465"/>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rgbClr val="002060"/>
                </a:solidFill>
                <a:highlight>
                  <a:srgbClr val="FFFF00"/>
                </a:highlight>
                <a:latin typeface="#9Slide03 SFU Futura_12" panose="00000400000000000000" pitchFamily="2" charset="0"/>
              </a:rPr>
              <a:t>NEW YORK – HOA KỲ</a:t>
            </a:r>
          </a:p>
        </p:txBody>
      </p:sp>
      <p:sp>
        <p:nvSpPr>
          <p:cNvPr id="23" name="Rectangle 22">
            <a:extLst>
              <a:ext uri="{FF2B5EF4-FFF2-40B4-BE49-F238E27FC236}">
                <a16:creationId xmlns:a16="http://schemas.microsoft.com/office/drawing/2014/main" id="{AAC8848C-EBBD-477E-B65A-4B48A8109ECF}"/>
              </a:ext>
            </a:extLst>
          </p:cNvPr>
          <p:cNvSpPr/>
          <p:nvPr/>
        </p:nvSpPr>
        <p:spPr>
          <a:xfrm>
            <a:off x="3937000" y="2628900"/>
            <a:ext cx="2133579" cy="34040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rgbClr val="002060"/>
                </a:solidFill>
                <a:highlight>
                  <a:srgbClr val="FFFF00"/>
                </a:highlight>
                <a:latin typeface="#9Slide03 SFU Futura_12" panose="00000400000000000000" pitchFamily="2" charset="0"/>
              </a:rPr>
              <a:t>LONDON - ANH</a:t>
            </a:r>
          </a:p>
        </p:txBody>
      </p:sp>
      <p:sp>
        <p:nvSpPr>
          <p:cNvPr id="24" name="Rectangle 23">
            <a:extLst>
              <a:ext uri="{FF2B5EF4-FFF2-40B4-BE49-F238E27FC236}">
                <a16:creationId xmlns:a16="http://schemas.microsoft.com/office/drawing/2014/main" id="{E4024046-A0EE-4F62-81D3-91D0903AA3C2}"/>
              </a:ext>
            </a:extLst>
          </p:cNvPr>
          <p:cNvSpPr/>
          <p:nvPr/>
        </p:nvSpPr>
        <p:spPr>
          <a:xfrm>
            <a:off x="5298978" y="3927688"/>
            <a:ext cx="1821154" cy="35787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rgbClr val="002060"/>
                </a:solidFill>
                <a:highlight>
                  <a:srgbClr val="FFFF00"/>
                </a:highlight>
                <a:latin typeface="#9Slide03 SFU Futura_12" panose="00000400000000000000" pitchFamily="2" charset="0"/>
              </a:rPr>
              <a:t>SINGAPORE</a:t>
            </a:r>
          </a:p>
        </p:txBody>
      </p:sp>
      <p:sp>
        <p:nvSpPr>
          <p:cNvPr id="25" name="Rectangle 24">
            <a:extLst>
              <a:ext uri="{FF2B5EF4-FFF2-40B4-BE49-F238E27FC236}">
                <a16:creationId xmlns:a16="http://schemas.microsoft.com/office/drawing/2014/main" id="{AED35021-DEA2-45E1-83B4-C18149AECA54}"/>
              </a:ext>
            </a:extLst>
          </p:cNvPr>
          <p:cNvSpPr/>
          <p:nvPr/>
        </p:nvSpPr>
        <p:spPr>
          <a:xfrm>
            <a:off x="10530566" y="3359651"/>
            <a:ext cx="1851488" cy="391083"/>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a:solidFill>
                  <a:srgbClr val="002060"/>
                </a:solidFill>
                <a:highlight>
                  <a:srgbClr val="FFFF00"/>
                </a:highlight>
                <a:latin typeface="#9Slide03 SFU Futura_12" panose="00000400000000000000" pitchFamily="2" charset="0"/>
              </a:rPr>
              <a:t>PARIS - PHÁP</a:t>
            </a:r>
          </a:p>
        </p:txBody>
      </p:sp>
    </p:spTree>
    <p:extLst>
      <p:ext uri="{BB962C8B-B14F-4D97-AF65-F5344CB8AC3E}">
        <p14:creationId xmlns:p14="http://schemas.microsoft.com/office/powerpoint/2010/main" val="305655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a:extLst>
              <a:ext uri="{FF2B5EF4-FFF2-40B4-BE49-F238E27FC236}">
                <a16:creationId xmlns:a16="http://schemas.microsoft.com/office/drawing/2014/main" id="{96C29E7D-0BB4-4CCF-B36A-77924F432560}"/>
              </a:ext>
            </a:extLst>
          </p:cNvPr>
          <p:cNvGrpSpPr/>
          <p:nvPr/>
        </p:nvGrpSpPr>
        <p:grpSpPr>
          <a:xfrm>
            <a:off x="-148450" y="1903022"/>
            <a:ext cx="5886358" cy="757495"/>
            <a:chOff x="-148450" y="1903022"/>
            <a:chExt cx="5886358" cy="757495"/>
          </a:xfrm>
        </p:grpSpPr>
        <p:grpSp>
          <p:nvGrpSpPr>
            <p:cNvPr id="35" name="Group 7">
              <a:extLst>
                <a:ext uri="{FF2B5EF4-FFF2-40B4-BE49-F238E27FC236}">
                  <a16:creationId xmlns:a16="http://schemas.microsoft.com/office/drawing/2014/main" id="{13901B4A-4916-473C-98D4-4C7D8451CC58}"/>
                </a:ext>
              </a:extLst>
            </p:cNvPr>
            <p:cNvGrpSpPr>
              <a:grpSpLocks/>
            </p:cNvGrpSpPr>
            <p:nvPr/>
          </p:nvGrpSpPr>
          <p:grpSpPr bwMode="auto">
            <a:xfrm>
              <a:off x="-148450" y="1928846"/>
              <a:ext cx="5886358" cy="731671"/>
              <a:chOff x="1803761" y="1454697"/>
              <a:chExt cx="5402581" cy="1367819"/>
            </a:xfrm>
          </p:grpSpPr>
          <p:pic>
            <p:nvPicPr>
              <p:cNvPr id="40" name="Picture 345" descr="shadow_1_m">
                <a:extLst>
                  <a:ext uri="{FF2B5EF4-FFF2-40B4-BE49-F238E27FC236}">
                    <a16:creationId xmlns:a16="http://schemas.microsoft.com/office/drawing/2014/main" id="{62109001-63EF-4E88-9133-D844F7EC2CBD}"/>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41" name="Rectangle 40">
                <a:extLst>
                  <a:ext uri="{FF2B5EF4-FFF2-40B4-BE49-F238E27FC236}">
                    <a16:creationId xmlns:a16="http://schemas.microsoft.com/office/drawing/2014/main" id="{9A51F0E7-D118-4207-83F1-493A41FB5A87}"/>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42" name="Rectangle 41">
                <a:extLst>
                  <a:ext uri="{FF2B5EF4-FFF2-40B4-BE49-F238E27FC236}">
                    <a16:creationId xmlns:a16="http://schemas.microsoft.com/office/drawing/2014/main" id="{C187CF49-12E6-45E5-85FE-2EB696EE9390}"/>
                  </a:ext>
                </a:extLst>
              </p:cNvPr>
              <p:cNvSpPr/>
              <p:nvPr/>
            </p:nvSpPr>
            <p:spPr>
              <a:xfrm>
                <a:off x="2392606" y="1560834"/>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83" name="TextBox 82">
              <a:extLst>
                <a:ext uri="{FF2B5EF4-FFF2-40B4-BE49-F238E27FC236}">
                  <a16:creationId xmlns:a16="http://schemas.microsoft.com/office/drawing/2014/main" id="{7ED73CBE-6813-477B-AB20-081C06FD5812}"/>
                </a:ext>
              </a:extLst>
            </p:cNvPr>
            <p:cNvSpPr txBox="1"/>
            <p:nvPr/>
          </p:nvSpPr>
          <p:spPr>
            <a:xfrm>
              <a:off x="660525" y="1903022"/>
              <a:ext cx="3006702" cy="646331"/>
            </a:xfrm>
            <a:prstGeom prst="rect">
              <a:avLst/>
            </a:prstGeom>
            <a:noFill/>
          </p:spPr>
          <p:txBody>
            <a:bodyPr wrap="square" rtlCol="0">
              <a:spAutoFit/>
            </a:bodyPr>
            <a:lstStyle/>
            <a:p>
              <a:r>
                <a:rPr lang="en-US">
                  <a:latin typeface="#9Slide03 SFU Futura_12" panose="00000400000000000000" pitchFamily="2" charset="0"/>
                </a:rPr>
                <a:t>- Trình độ phát triển kinh tế</a:t>
              </a:r>
            </a:p>
            <a:p>
              <a:r>
                <a:rPr lang="en-US">
                  <a:latin typeface="#9Slide03 SFU Futura_12" panose="00000400000000000000" pitchFamily="2" charset="0"/>
                </a:rPr>
                <a:t>- Năng suất lao động xã hội</a:t>
              </a:r>
            </a:p>
          </p:txBody>
        </p:sp>
      </p:grpSp>
      <p:grpSp>
        <p:nvGrpSpPr>
          <p:cNvPr id="111" name="Group 110">
            <a:extLst>
              <a:ext uri="{FF2B5EF4-FFF2-40B4-BE49-F238E27FC236}">
                <a16:creationId xmlns:a16="http://schemas.microsoft.com/office/drawing/2014/main" id="{01069C0D-E13F-421E-9007-707F2A68D7A4}"/>
              </a:ext>
            </a:extLst>
          </p:cNvPr>
          <p:cNvGrpSpPr/>
          <p:nvPr/>
        </p:nvGrpSpPr>
        <p:grpSpPr>
          <a:xfrm>
            <a:off x="-148450" y="2771625"/>
            <a:ext cx="5886358" cy="731347"/>
            <a:chOff x="-148450" y="2771625"/>
            <a:chExt cx="5886358" cy="731347"/>
          </a:xfrm>
        </p:grpSpPr>
        <p:grpSp>
          <p:nvGrpSpPr>
            <p:cNvPr id="27" name="Group 49">
              <a:extLst>
                <a:ext uri="{FF2B5EF4-FFF2-40B4-BE49-F238E27FC236}">
                  <a16:creationId xmlns:a16="http://schemas.microsoft.com/office/drawing/2014/main" id="{9AD7F4D0-C133-489D-9C38-A038F48B9F4C}"/>
                </a:ext>
              </a:extLst>
            </p:cNvPr>
            <p:cNvGrpSpPr>
              <a:grpSpLocks/>
            </p:cNvGrpSpPr>
            <p:nvPr/>
          </p:nvGrpSpPr>
          <p:grpSpPr bwMode="auto">
            <a:xfrm>
              <a:off x="-148450" y="2771625"/>
              <a:ext cx="5886358" cy="731347"/>
              <a:chOff x="1803761" y="1455304"/>
              <a:chExt cx="5402581" cy="1367212"/>
            </a:xfrm>
          </p:grpSpPr>
          <p:pic>
            <p:nvPicPr>
              <p:cNvPr id="32" name="Picture 345" descr="shadow_1_m">
                <a:extLst>
                  <a:ext uri="{FF2B5EF4-FFF2-40B4-BE49-F238E27FC236}">
                    <a16:creationId xmlns:a16="http://schemas.microsoft.com/office/drawing/2014/main" id="{4C070994-2A32-4EB5-A864-0B1F5CF222F5}"/>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33" name="Rectangle 32">
                <a:extLst>
                  <a:ext uri="{FF2B5EF4-FFF2-40B4-BE49-F238E27FC236}">
                    <a16:creationId xmlns:a16="http://schemas.microsoft.com/office/drawing/2014/main" id="{669B2F39-1807-4B7B-AB87-597998AFEE79}"/>
                  </a:ext>
                </a:extLst>
              </p:cNvPr>
              <p:cNvSpPr/>
              <p:nvPr/>
            </p:nvSpPr>
            <p:spPr>
              <a:xfrm>
                <a:off x="2286492" y="1455304"/>
                <a:ext cx="4640094" cy="1250224"/>
              </a:xfrm>
              <a:prstGeom prst="rect">
                <a:avLst/>
              </a:prstGeom>
              <a:solidFill>
                <a:srgbClr val="60B5CC"/>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34" name="Rectangle 33">
                <a:extLst>
                  <a:ext uri="{FF2B5EF4-FFF2-40B4-BE49-F238E27FC236}">
                    <a16:creationId xmlns:a16="http://schemas.microsoft.com/office/drawing/2014/main" id="{B0D844AE-0A86-42B0-9F03-045937C9E932}"/>
                  </a:ext>
                </a:extLst>
              </p:cNvPr>
              <p:cNvSpPr/>
              <p:nvPr/>
            </p:nvSpPr>
            <p:spPr>
              <a:xfrm>
                <a:off x="2392606" y="1561442"/>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84" name="TextBox 83">
              <a:extLst>
                <a:ext uri="{FF2B5EF4-FFF2-40B4-BE49-F238E27FC236}">
                  <a16:creationId xmlns:a16="http://schemas.microsoft.com/office/drawing/2014/main" id="{06E73221-DCB8-499F-9A49-740469809CB9}"/>
                </a:ext>
              </a:extLst>
            </p:cNvPr>
            <p:cNvSpPr txBox="1"/>
            <p:nvPr/>
          </p:nvSpPr>
          <p:spPr>
            <a:xfrm>
              <a:off x="660525" y="2920563"/>
              <a:ext cx="3006702" cy="369332"/>
            </a:xfrm>
            <a:prstGeom prst="rect">
              <a:avLst/>
            </a:prstGeom>
            <a:noFill/>
          </p:spPr>
          <p:txBody>
            <a:bodyPr wrap="square" rtlCol="0">
              <a:spAutoFit/>
            </a:bodyPr>
            <a:lstStyle/>
            <a:p>
              <a:r>
                <a:rPr lang="en-US">
                  <a:latin typeface="#9Slide03 SFU Futura_12" panose="00000400000000000000" pitchFamily="2" charset="0"/>
                </a:rPr>
                <a:t>- Quy mô, c</a:t>
              </a:r>
              <a:r>
                <a:rPr lang="vi-VN">
                  <a:latin typeface="#9Slide03 SFU Futura_12" panose="00000400000000000000" pitchFamily="2" charset="0"/>
                </a:rPr>
                <a:t>ơ</a:t>
              </a:r>
              <a:r>
                <a:rPr lang="en-US">
                  <a:latin typeface="#9Slide03 SFU Futura_12" panose="00000400000000000000" pitchFamily="2" charset="0"/>
                </a:rPr>
                <a:t> cấu dân số</a:t>
              </a:r>
            </a:p>
          </p:txBody>
        </p:sp>
      </p:grpSp>
      <p:grpSp>
        <p:nvGrpSpPr>
          <p:cNvPr id="112" name="Group 111">
            <a:extLst>
              <a:ext uri="{FF2B5EF4-FFF2-40B4-BE49-F238E27FC236}">
                <a16:creationId xmlns:a16="http://schemas.microsoft.com/office/drawing/2014/main" id="{094D7A63-6B8B-4E27-98AB-1C48E5BA431C}"/>
              </a:ext>
            </a:extLst>
          </p:cNvPr>
          <p:cNvGrpSpPr/>
          <p:nvPr/>
        </p:nvGrpSpPr>
        <p:grpSpPr>
          <a:xfrm>
            <a:off x="-148450" y="3609243"/>
            <a:ext cx="5886358" cy="731441"/>
            <a:chOff x="-148450" y="3609243"/>
            <a:chExt cx="5886358" cy="731441"/>
          </a:xfrm>
        </p:grpSpPr>
        <p:grpSp>
          <p:nvGrpSpPr>
            <p:cNvPr id="19" name="Group 67">
              <a:extLst>
                <a:ext uri="{FF2B5EF4-FFF2-40B4-BE49-F238E27FC236}">
                  <a16:creationId xmlns:a16="http://schemas.microsoft.com/office/drawing/2014/main" id="{87B8BFBC-6245-45EB-8F7A-03877B12A57B}"/>
                </a:ext>
              </a:extLst>
            </p:cNvPr>
            <p:cNvGrpSpPr>
              <a:grpSpLocks/>
            </p:cNvGrpSpPr>
            <p:nvPr/>
          </p:nvGrpSpPr>
          <p:grpSpPr bwMode="auto">
            <a:xfrm>
              <a:off x="-148450" y="3609243"/>
              <a:ext cx="5886358" cy="731441"/>
              <a:chOff x="1803761" y="1455127"/>
              <a:chExt cx="5402581" cy="1367389"/>
            </a:xfrm>
          </p:grpSpPr>
          <p:pic>
            <p:nvPicPr>
              <p:cNvPr id="24" name="Picture 345" descr="shadow_1_m">
                <a:extLst>
                  <a:ext uri="{FF2B5EF4-FFF2-40B4-BE49-F238E27FC236}">
                    <a16:creationId xmlns:a16="http://schemas.microsoft.com/office/drawing/2014/main" id="{EDC68261-3B1F-4582-A47B-0A68C2322C72}"/>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25" name="Rectangle 24">
                <a:extLst>
                  <a:ext uri="{FF2B5EF4-FFF2-40B4-BE49-F238E27FC236}">
                    <a16:creationId xmlns:a16="http://schemas.microsoft.com/office/drawing/2014/main" id="{6E68EB7D-B1BE-491C-BDC1-5B024EC0F71E}"/>
                  </a:ext>
                </a:extLst>
              </p:cNvPr>
              <p:cNvSpPr/>
              <p:nvPr/>
            </p:nvSpPr>
            <p:spPr>
              <a:xfrm>
                <a:off x="2286492" y="1455127"/>
                <a:ext cx="4640094" cy="1250224"/>
              </a:xfrm>
              <a:prstGeom prst="rect">
                <a:avLst/>
              </a:prstGeom>
              <a:solidFill>
                <a:srgbClr val="5A6378"/>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26" name="Rectangle 25">
                <a:extLst>
                  <a:ext uri="{FF2B5EF4-FFF2-40B4-BE49-F238E27FC236}">
                    <a16:creationId xmlns:a16="http://schemas.microsoft.com/office/drawing/2014/main" id="{B6C8E578-75BF-488A-86D2-F60027022456}"/>
                  </a:ext>
                </a:extLst>
              </p:cNvPr>
              <p:cNvSpPr/>
              <p:nvPr/>
            </p:nvSpPr>
            <p:spPr>
              <a:xfrm>
                <a:off x="2392606" y="1561266"/>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85" name="TextBox 84">
              <a:extLst>
                <a:ext uri="{FF2B5EF4-FFF2-40B4-BE49-F238E27FC236}">
                  <a16:creationId xmlns:a16="http://schemas.microsoft.com/office/drawing/2014/main" id="{A5A1E55B-A15D-40E4-A879-80CD8C313272}"/>
                </a:ext>
              </a:extLst>
            </p:cNvPr>
            <p:cNvSpPr txBox="1"/>
            <p:nvPr/>
          </p:nvSpPr>
          <p:spPr>
            <a:xfrm>
              <a:off x="660525" y="3719414"/>
              <a:ext cx="4673476" cy="369332"/>
            </a:xfrm>
            <a:prstGeom prst="rect">
              <a:avLst/>
            </a:prstGeom>
            <a:noFill/>
          </p:spPr>
          <p:txBody>
            <a:bodyPr wrap="square" rtlCol="0">
              <a:spAutoFit/>
            </a:bodyPr>
            <a:lstStyle/>
            <a:p>
              <a:r>
                <a:rPr lang="en-US">
                  <a:latin typeface="#9Slide03 SFU Futura_12" panose="00000400000000000000" pitchFamily="2" charset="0"/>
                </a:rPr>
                <a:t>- Phân bố dân c</a:t>
              </a:r>
              <a:r>
                <a:rPr lang="vi-VN">
                  <a:latin typeface="#9Slide03 SFU Futura_12" panose="00000400000000000000" pitchFamily="2" charset="0"/>
                </a:rPr>
                <a:t>ư</a:t>
              </a:r>
              <a:r>
                <a:rPr lang="en-US">
                  <a:latin typeface="#9Slide03 SFU Futura_12" panose="00000400000000000000" pitchFamily="2" charset="0"/>
                </a:rPr>
                <a:t> và mạng l</a:t>
              </a:r>
              <a:r>
                <a:rPr lang="vi-VN">
                  <a:latin typeface="#9Slide03 SFU Futura_12" panose="00000400000000000000" pitchFamily="2" charset="0"/>
                </a:rPr>
                <a:t>ư</a:t>
              </a:r>
              <a:r>
                <a:rPr lang="en-US">
                  <a:latin typeface="#9Slide03 SFU Futura_12" panose="00000400000000000000" pitchFamily="2" charset="0"/>
                </a:rPr>
                <a:t>ới quần c</a:t>
              </a:r>
              <a:r>
                <a:rPr lang="vi-VN">
                  <a:latin typeface="#9Slide03 SFU Futura_12" panose="00000400000000000000" pitchFamily="2" charset="0"/>
                </a:rPr>
                <a:t>ư</a:t>
              </a:r>
              <a:endParaRPr lang="en-US">
                <a:latin typeface="#9Slide03 SFU Futura_12" panose="00000400000000000000" pitchFamily="2" charset="0"/>
              </a:endParaRPr>
            </a:p>
          </p:txBody>
        </p:sp>
      </p:grpSp>
      <p:grpSp>
        <p:nvGrpSpPr>
          <p:cNvPr id="113" name="Group 112">
            <a:extLst>
              <a:ext uri="{FF2B5EF4-FFF2-40B4-BE49-F238E27FC236}">
                <a16:creationId xmlns:a16="http://schemas.microsoft.com/office/drawing/2014/main" id="{4B83E377-670B-434C-90F0-6852C76F0980}"/>
              </a:ext>
            </a:extLst>
          </p:cNvPr>
          <p:cNvGrpSpPr/>
          <p:nvPr/>
        </p:nvGrpSpPr>
        <p:grpSpPr>
          <a:xfrm>
            <a:off x="-165605" y="4501401"/>
            <a:ext cx="5930305" cy="720280"/>
            <a:chOff x="-165605" y="4501401"/>
            <a:chExt cx="5930305" cy="720280"/>
          </a:xfrm>
        </p:grpSpPr>
        <p:grpSp>
          <p:nvGrpSpPr>
            <p:cNvPr id="71" name="Group 7">
              <a:extLst>
                <a:ext uri="{FF2B5EF4-FFF2-40B4-BE49-F238E27FC236}">
                  <a16:creationId xmlns:a16="http://schemas.microsoft.com/office/drawing/2014/main" id="{41B7363A-07F5-435B-A7A2-F1A41C67B248}"/>
                </a:ext>
              </a:extLst>
            </p:cNvPr>
            <p:cNvGrpSpPr>
              <a:grpSpLocks/>
            </p:cNvGrpSpPr>
            <p:nvPr/>
          </p:nvGrpSpPr>
          <p:grpSpPr bwMode="auto">
            <a:xfrm>
              <a:off x="-165605" y="4501401"/>
              <a:ext cx="5930305" cy="720280"/>
              <a:chOff x="1803761" y="1454697"/>
              <a:chExt cx="5402581" cy="1367819"/>
            </a:xfrm>
          </p:grpSpPr>
          <p:pic>
            <p:nvPicPr>
              <p:cNvPr id="80" name="Picture 345" descr="shadow_1_m">
                <a:extLst>
                  <a:ext uri="{FF2B5EF4-FFF2-40B4-BE49-F238E27FC236}">
                    <a16:creationId xmlns:a16="http://schemas.microsoft.com/office/drawing/2014/main" id="{E6040719-41B8-4B88-9454-44C5486821AD}"/>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81" name="Rectangle 80">
                <a:extLst>
                  <a:ext uri="{FF2B5EF4-FFF2-40B4-BE49-F238E27FC236}">
                    <a16:creationId xmlns:a16="http://schemas.microsoft.com/office/drawing/2014/main" id="{7488E5F8-65AD-4A6E-92DA-736D0C85EB62}"/>
                  </a:ext>
                </a:extLst>
              </p:cNvPr>
              <p:cNvSpPr/>
              <p:nvPr/>
            </p:nvSpPr>
            <p:spPr>
              <a:xfrm>
                <a:off x="2286492" y="1454697"/>
                <a:ext cx="4640094" cy="1250223"/>
              </a:xfrm>
              <a:prstGeom prst="rect">
                <a:avLst/>
              </a:prstGeom>
              <a:solidFill>
                <a:srgbClr val="E66C7D"/>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82" name="Rectangle 81">
                <a:extLst>
                  <a:ext uri="{FF2B5EF4-FFF2-40B4-BE49-F238E27FC236}">
                    <a16:creationId xmlns:a16="http://schemas.microsoft.com/office/drawing/2014/main" id="{B771A54F-F8C1-4657-A2BD-6DF14CBAB9E6}"/>
                  </a:ext>
                </a:extLst>
              </p:cNvPr>
              <p:cNvSpPr/>
              <p:nvPr/>
            </p:nvSpPr>
            <p:spPr>
              <a:xfrm>
                <a:off x="2392606" y="1560834"/>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86" name="TextBox 85">
              <a:extLst>
                <a:ext uri="{FF2B5EF4-FFF2-40B4-BE49-F238E27FC236}">
                  <a16:creationId xmlns:a16="http://schemas.microsoft.com/office/drawing/2014/main" id="{AFF69ACA-1052-476E-B750-97ECB3CE5833}"/>
                </a:ext>
              </a:extLst>
            </p:cNvPr>
            <p:cNvSpPr txBox="1"/>
            <p:nvPr/>
          </p:nvSpPr>
          <p:spPr>
            <a:xfrm>
              <a:off x="660525" y="4636156"/>
              <a:ext cx="4673476" cy="369332"/>
            </a:xfrm>
            <a:prstGeom prst="rect">
              <a:avLst/>
            </a:prstGeom>
            <a:noFill/>
          </p:spPr>
          <p:txBody>
            <a:bodyPr wrap="square" rtlCol="0">
              <a:spAutoFit/>
            </a:bodyPr>
            <a:lstStyle/>
            <a:p>
              <a:r>
                <a:rPr lang="en-US">
                  <a:latin typeface="#9Slide03 SFU Futura_12" panose="00000400000000000000" pitchFamily="2" charset="0"/>
                </a:rPr>
                <a:t>- Truyền thống văn hoá, phong tục tập quán</a:t>
              </a:r>
            </a:p>
          </p:txBody>
        </p:sp>
      </p:grpSp>
      <p:grpSp>
        <p:nvGrpSpPr>
          <p:cNvPr id="114" name="Group 113">
            <a:extLst>
              <a:ext uri="{FF2B5EF4-FFF2-40B4-BE49-F238E27FC236}">
                <a16:creationId xmlns:a16="http://schemas.microsoft.com/office/drawing/2014/main" id="{A8CE2280-6233-4B97-BF55-C31B80FF8292}"/>
              </a:ext>
            </a:extLst>
          </p:cNvPr>
          <p:cNvGrpSpPr/>
          <p:nvPr/>
        </p:nvGrpSpPr>
        <p:grpSpPr>
          <a:xfrm>
            <a:off x="-165605" y="5331060"/>
            <a:ext cx="5930305" cy="719961"/>
            <a:chOff x="-165605" y="5331060"/>
            <a:chExt cx="5930305" cy="719961"/>
          </a:xfrm>
        </p:grpSpPr>
        <p:grpSp>
          <p:nvGrpSpPr>
            <p:cNvPr id="72" name="Group 49">
              <a:extLst>
                <a:ext uri="{FF2B5EF4-FFF2-40B4-BE49-F238E27FC236}">
                  <a16:creationId xmlns:a16="http://schemas.microsoft.com/office/drawing/2014/main" id="{D7A6A5A7-B521-4A24-AE75-0BC2D68E7596}"/>
                </a:ext>
              </a:extLst>
            </p:cNvPr>
            <p:cNvGrpSpPr>
              <a:grpSpLocks/>
            </p:cNvGrpSpPr>
            <p:nvPr/>
          </p:nvGrpSpPr>
          <p:grpSpPr bwMode="auto">
            <a:xfrm>
              <a:off x="-165605" y="5331060"/>
              <a:ext cx="5930305" cy="719961"/>
              <a:chOff x="1803761" y="1455304"/>
              <a:chExt cx="5402581" cy="1367212"/>
            </a:xfrm>
          </p:grpSpPr>
          <p:pic>
            <p:nvPicPr>
              <p:cNvPr id="77" name="Picture 345" descr="shadow_1_m">
                <a:extLst>
                  <a:ext uri="{FF2B5EF4-FFF2-40B4-BE49-F238E27FC236}">
                    <a16:creationId xmlns:a16="http://schemas.microsoft.com/office/drawing/2014/main" id="{0E1210E8-7259-4E54-BB4E-7F6EF25D3835}"/>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78" name="Rectangle 77">
                <a:extLst>
                  <a:ext uri="{FF2B5EF4-FFF2-40B4-BE49-F238E27FC236}">
                    <a16:creationId xmlns:a16="http://schemas.microsoft.com/office/drawing/2014/main" id="{2E22ABFA-6063-470E-BCCC-D740E9751919}"/>
                  </a:ext>
                </a:extLst>
              </p:cNvPr>
              <p:cNvSpPr/>
              <p:nvPr/>
            </p:nvSpPr>
            <p:spPr>
              <a:xfrm>
                <a:off x="2286492" y="1455304"/>
                <a:ext cx="4640094" cy="1250224"/>
              </a:xfrm>
              <a:prstGeom prst="rect">
                <a:avLst/>
              </a:prstGeom>
              <a:solidFill>
                <a:srgbClr val="60B5CC"/>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79" name="Rectangle 78">
                <a:extLst>
                  <a:ext uri="{FF2B5EF4-FFF2-40B4-BE49-F238E27FC236}">
                    <a16:creationId xmlns:a16="http://schemas.microsoft.com/office/drawing/2014/main" id="{7236DB76-5363-4472-9E65-656AC2182AE8}"/>
                  </a:ext>
                </a:extLst>
              </p:cNvPr>
              <p:cNvSpPr/>
              <p:nvPr/>
            </p:nvSpPr>
            <p:spPr>
              <a:xfrm>
                <a:off x="2392606" y="1561442"/>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87" name="TextBox 86">
              <a:extLst>
                <a:ext uri="{FF2B5EF4-FFF2-40B4-BE49-F238E27FC236}">
                  <a16:creationId xmlns:a16="http://schemas.microsoft.com/office/drawing/2014/main" id="{E040984B-9BFD-44AC-ACC8-356CA6222FC0}"/>
                </a:ext>
              </a:extLst>
            </p:cNvPr>
            <p:cNvSpPr txBox="1"/>
            <p:nvPr/>
          </p:nvSpPr>
          <p:spPr>
            <a:xfrm>
              <a:off x="660525" y="5441559"/>
              <a:ext cx="4673476" cy="369332"/>
            </a:xfrm>
            <a:prstGeom prst="rect">
              <a:avLst/>
            </a:prstGeom>
            <a:noFill/>
          </p:spPr>
          <p:txBody>
            <a:bodyPr wrap="square" rtlCol="0">
              <a:spAutoFit/>
            </a:bodyPr>
            <a:lstStyle/>
            <a:p>
              <a:r>
                <a:rPr lang="en-US">
                  <a:latin typeface="#9Slide03 SFU Futura_12" panose="00000400000000000000" pitchFamily="2" charset="0"/>
                </a:rPr>
                <a:t>- Mức sống và thu nhập thực tế</a:t>
              </a:r>
            </a:p>
          </p:txBody>
        </p:sp>
      </p:grpSp>
      <p:grpSp>
        <p:nvGrpSpPr>
          <p:cNvPr id="122" name="Group 121">
            <a:extLst>
              <a:ext uri="{FF2B5EF4-FFF2-40B4-BE49-F238E27FC236}">
                <a16:creationId xmlns:a16="http://schemas.microsoft.com/office/drawing/2014/main" id="{2EAC1117-FFC7-4AAE-9C8C-64C7C2F1CEDE}"/>
              </a:ext>
            </a:extLst>
          </p:cNvPr>
          <p:cNvGrpSpPr/>
          <p:nvPr/>
        </p:nvGrpSpPr>
        <p:grpSpPr>
          <a:xfrm>
            <a:off x="-165605" y="6155637"/>
            <a:ext cx="5930305" cy="720054"/>
            <a:chOff x="-165605" y="6155637"/>
            <a:chExt cx="5930305" cy="720054"/>
          </a:xfrm>
        </p:grpSpPr>
        <p:grpSp>
          <p:nvGrpSpPr>
            <p:cNvPr id="115" name="Group 114">
              <a:extLst>
                <a:ext uri="{FF2B5EF4-FFF2-40B4-BE49-F238E27FC236}">
                  <a16:creationId xmlns:a16="http://schemas.microsoft.com/office/drawing/2014/main" id="{3149B284-487F-40DE-B2BA-180B42F8DEBC}"/>
                </a:ext>
              </a:extLst>
            </p:cNvPr>
            <p:cNvGrpSpPr/>
            <p:nvPr/>
          </p:nvGrpSpPr>
          <p:grpSpPr>
            <a:xfrm>
              <a:off x="-165605" y="6155637"/>
              <a:ext cx="5930305" cy="720054"/>
              <a:chOff x="-165605" y="6155637"/>
              <a:chExt cx="5930305" cy="720054"/>
            </a:xfrm>
          </p:grpSpPr>
          <p:grpSp>
            <p:nvGrpSpPr>
              <p:cNvPr id="73" name="Group 67">
                <a:extLst>
                  <a:ext uri="{FF2B5EF4-FFF2-40B4-BE49-F238E27FC236}">
                    <a16:creationId xmlns:a16="http://schemas.microsoft.com/office/drawing/2014/main" id="{8A02FD97-A975-4C11-A01E-1C6C2536BD54}"/>
                  </a:ext>
                </a:extLst>
              </p:cNvPr>
              <p:cNvGrpSpPr>
                <a:grpSpLocks/>
              </p:cNvGrpSpPr>
              <p:nvPr/>
            </p:nvGrpSpPr>
            <p:grpSpPr bwMode="auto">
              <a:xfrm>
                <a:off x="-165605" y="6155637"/>
                <a:ext cx="5930305" cy="720054"/>
                <a:chOff x="1803761" y="1455127"/>
                <a:chExt cx="5402581" cy="1367389"/>
              </a:xfrm>
            </p:grpSpPr>
            <p:pic>
              <p:nvPicPr>
                <p:cNvPr id="74" name="Picture 345" descr="shadow_1_m">
                  <a:extLst>
                    <a:ext uri="{FF2B5EF4-FFF2-40B4-BE49-F238E27FC236}">
                      <a16:creationId xmlns:a16="http://schemas.microsoft.com/office/drawing/2014/main" id="{29731BD5-8888-4C9B-BC4F-4728BC95C96C}"/>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75" name="Rectangle 74">
                  <a:extLst>
                    <a:ext uri="{FF2B5EF4-FFF2-40B4-BE49-F238E27FC236}">
                      <a16:creationId xmlns:a16="http://schemas.microsoft.com/office/drawing/2014/main" id="{0C8CFF04-CC4B-44BE-A8DD-03CABCE42092}"/>
                    </a:ext>
                  </a:extLst>
                </p:cNvPr>
                <p:cNvSpPr/>
                <p:nvPr/>
              </p:nvSpPr>
              <p:spPr>
                <a:xfrm>
                  <a:off x="2286492" y="1455127"/>
                  <a:ext cx="4640094" cy="1250224"/>
                </a:xfrm>
                <a:prstGeom prst="rect">
                  <a:avLst/>
                </a:prstGeom>
                <a:solidFill>
                  <a:srgbClr val="5A6378"/>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76" name="Rectangle 75">
                  <a:extLst>
                    <a:ext uri="{FF2B5EF4-FFF2-40B4-BE49-F238E27FC236}">
                      <a16:creationId xmlns:a16="http://schemas.microsoft.com/office/drawing/2014/main" id="{E6E7E958-1043-4F39-83C9-A8DA41B51B1C}"/>
                    </a:ext>
                  </a:extLst>
                </p:cNvPr>
                <p:cNvSpPr/>
                <p:nvPr/>
              </p:nvSpPr>
              <p:spPr>
                <a:xfrm>
                  <a:off x="2392606" y="1561266"/>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88" name="TextBox 87">
                <a:extLst>
                  <a:ext uri="{FF2B5EF4-FFF2-40B4-BE49-F238E27FC236}">
                    <a16:creationId xmlns:a16="http://schemas.microsoft.com/office/drawing/2014/main" id="{02C6BA8D-C3BE-4F25-843A-9E657B3FCB92}"/>
                  </a:ext>
                </a:extLst>
              </p:cNvPr>
              <p:cNvSpPr txBox="1"/>
              <p:nvPr/>
            </p:nvSpPr>
            <p:spPr>
              <a:xfrm>
                <a:off x="653775" y="6155926"/>
                <a:ext cx="4673476" cy="369332"/>
              </a:xfrm>
              <a:prstGeom prst="rect">
                <a:avLst/>
              </a:prstGeom>
              <a:noFill/>
            </p:spPr>
            <p:txBody>
              <a:bodyPr wrap="square" rtlCol="0">
                <a:spAutoFit/>
              </a:bodyPr>
              <a:lstStyle/>
              <a:p>
                <a:r>
                  <a:rPr lang="en-US">
                    <a:latin typeface="#9Slide03 SFU Futura_12" panose="00000400000000000000" pitchFamily="2" charset="0"/>
                  </a:rPr>
                  <a:t>- Tài nguyên tự nhiên, tài nguyên nhân văn</a:t>
                </a:r>
              </a:p>
            </p:txBody>
          </p:sp>
        </p:grpSp>
        <p:sp>
          <p:nvSpPr>
            <p:cNvPr id="89" name="TextBox 88">
              <a:extLst>
                <a:ext uri="{FF2B5EF4-FFF2-40B4-BE49-F238E27FC236}">
                  <a16:creationId xmlns:a16="http://schemas.microsoft.com/office/drawing/2014/main" id="{4A6D1B18-F932-42DA-8E44-3E4B0ADA544B}"/>
                </a:ext>
              </a:extLst>
            </p:cNvPr>
            <p:cNvSpPr txBox="1"/>
            <p:nvPr/>
          </p:nvSpPr>
          <p:spPr>
            <a:xfrm>
              <a:off x="648765" y="6427606"/>
              <a:ext cx="4673476" cy="369332"/>
            </a:xfrm>
            <a:prstGeom prst="rect">
              <a:avLst/>
            </a:prstGeom>
            <a:noFill/>
          </p:spPr>
          <p:txBody>
            <a:bodyPr wrap="square" rtlCol="0">
              <a:spAutoFit/>
            </a:bodyPr>
            <a:lstStyle/>
            <a:p>
              <a:r>
                <a:rPr lang="en-US">
                  <a:latin typeface="#9Slide03 SFU Futura_12" panose="00000400000000000000" pitchFamily="2" charset="0"/>
                </a:rPr>
                <a:t>- C</a:t>
              </a:r>
              <a:r>
                <a:rPr lang="vi-VN">
                  <a:latin typeface="#9Slide03 SFU Futura_12" panose="00000400000000000000" pitchFamily="2" charset="0"/>
                </a:rPr>
                <a:t>ơ</a:t>
              </a:r>
              <a:r>
                <a:rPr lang="en-US">
                  <a:latin typeface="#9Slide03 SFU Futura_12" panose="00000400000000000000" pitchFamily="2" charset="0"/>
                </a:rPr>
                <a:t> sở hạ tầng du lịch</a:t>
              </a:r>
            </a:p>
          </p:txBody>
        </p:sp>
      </p:grpSp>
      <p:cxnSp>
        <p:nvCxnSpPr>
          <p:cNvPr id="91" name="Straight Arrow Connector 90">
            <a:extLst>
              <a:ext uri="{FF2B5EF4-FFF2-40B4-BE49-F238E27FC236}">
                <a16:creationId xmlns:a16="http://schemas.microsoft.com/office/drawing/2014/main" id="{BE8776CA-CB53-4B72-B70C-51AE05C64D72}"/>
              </a:ext>
            </a:extLst>
          </p:cNvPr>
          <p:cNvCxnSpPr>
            <a:stCxn id="41" idx="3"/>
            <a:endCxn id="55" idx="1"/>
          </p:cNvCxnSpPr>
          <p:nvPr/>
        </p:nvCxnSpPr>
        <p:spPr>
          <a:xfrm>
            <a:off x="5433101" y="2263230"/>
            <a:ext cx="1562299" cy="25704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79A516D4-B9AC-48A7-822C-0FBF1F71120C}"/>
              </a:ext>
            </a:extLst>
          </p:cNvPr>
          <p:cNvGrpSpPr/>
          <p:nvPr/>
        </p:nvGrpSpPr>
        <p:grpSpPr>
          <a:xfrm>
            <a:off x="6490665" y="4497382"/>
            <a:ext cx="5648841" cy="790197"/>
            <a:chOff x="6454094" y="1928846"/>
            <a:chExt cx="5648841" cy="790197"/>
          </a:xfrm>
        </p:grpSpPr>
        <p:grpSp>
          <p:nvGrpSpPr>
            <p:cNvPr id="45" name="Group 7">
              <a:extLst>
                <a:ext uri="{FF2B5EF4-FFF2-40B4-BE49-F238E27FC236}">
                  <a16:creationId xmlns:a16="http://schemas.microsoft.com/office/drawing/2014/main" id="{412C0D22-A2EF-43FD-8CE6-594B1340518D}"/>
                </a:ext>
              </a:extLst>
            </p:cNvPr>
            <p:cNvGrpSpPr>
              <a:grpSpLocks/>
            </p:cNvGrpSpPr>
            <p:nvPr/>
          </p:nvGrpSpPr>
          <p:grpSpPr bwMode="auto">
            <a:xfrm>
              <a:off x="6454094" y="1928846"/>
              <a:ext cx="5648841" cy="735964"/>
              <a:chOff x="1803761" y="1454697"/>
              <a:chExt cx="5402581" cy="1367819"/>
            </a:xfrm>
          </p:grpSpPr>
          <p:pic>
            <p:nvPicPr>
              <p:cNvPr id="54" name="Picture 345" descr="shadow_1_m">
                <a:extLst>
                  <a:ext uri="{FF2B5EF4-FFF2-40B4-BE49-F238E27FC236}">
                    <a16:creationId xmlns:a16="http://schemas.microsoft.com/office/drawing/2014/main" id="{3B3827E8-7400-40C7-B587-2B360A6BF5E6}"/>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55" name="Rectangle 54">
                <a:extLst>
                  <a:ext uri="{FF2B5EF4-FFF2-40B4-BE49-F238E27FC236}">
                    <a16:creationId xmlns:a16="http://schemas.microsoft.com/office/drawing/2014/main" id="{D1EE8594-DDC3-4168-92EB-A693A2FBDCAE}"/>
                  </a:ext>
                </a:extLst>
              </p:cNvPr>
              <p:cNvSpPr/>
              <p:nvPr/>
            </p:nvSpPr>
            <p:spPr>
              <a:xfrm>
                <a:off x="2286492" y="1454697"/>
                <a:ext cx="4640094" cy="1250223"/>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56" name="Rectangle 55">
                <a:extLst>
                  <a:ext uri="{FF2B5EF4-FFF2-40B4-BE49-F238E27FC236}">
                    <a16:creationId xmlns:a16="http://schemas.microsoft.com/office/drawing/2014/main" id="{F9ECF007-86B0-4E0F-9EA3-E373B6593643}"/>
                  </a:ext>
                </a:extLst>
              </p:cNvPr>
              <p:cNvSpPr/>
              <p:nvPr/>
            </p:nvSpPr>
            <p:spPr>
              <a:xfrm>
                <a:off x="2392606" y="1560834"/>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92" name="TextBox 91">
              <a:extLst>
                <a:ext uri="{FF2B5EF4-FFF2-40B4-BE49-F238E27FC236}">
                  <a16:creationId xmlns:a16="http://schemas.microsoft.com/office/drawing/2014/main" id="{D67D70D7-29A4-4B32-831C-B04E9DB5604C}"/>
                </a:ext>
              </a:extLst>
            </p:cNvPr>
            <p:cNvSpPr txBox="1"/>
            <p:nvPr/>
          </p:nvSpPr>
          <p:spPr>
            <a:xfrm>
              <a:off x="7219499" y="2072712"/>
              <a:ext cx="4543377" cy="646331"/>
            </a:xfrm>
            <a:prstGeom prst="rect">
              <a:avLst/>
            </a:prstGeom>
            <a:noFill/>
          </p:spPr>
          <p:txBody>
            <a:bodyPr wrap="square" rtlCol="0">
              <a:spAutoFit/>
            </a:bodyPr>
            <a:lstStyle/>
            <a:p>
              <a:r>
                <a:rPr lang="en-US">
                  <a:latin typeface="#9Slide03 SFU Futura_12" panose="00000400000000000000" pitchFamily="2" charset="0"/>
                </a:rPr>
                <a:t>D. Đầu tư bổ sung lao động cho ngành dịch vụ</a:t>
              </a:r>
            </a:p>
          </p:txBody>
        </p:sp>
      </p:grpSp>
      <p:grpSp>
        <p:nvGrpSpPr>
          <p:cNvPr id="117" name="Group 116">
            <a:extLst>
              <a:ext uri="{FF2B5EF4-FFF2-40B4-BE49-F238E27FC236}">
                <a16:creationId xmlns:a16="http://schemas.microsoft.com/office/drawing/2014/main" id="{9EA7DAE9-978E-4BC4-A54B-DB4CD5A3701F}"/>
              </a:ext>
            </a:extLst>
          </p:cNvPr>
          <p:cNvGrpSpPr/>
          <p:nvPr/>
        </p:nvGrpSpPr>
        <p:grpSpPr>
          <a:xfrm>
            <a:off x="6490665" y="1926896"/>
            <a:ext cx="5648841" cy="735638"/>
            <a:chOff x="6454094" y="2776571"/>
            <a:chExt cx="5648841" cy="735638"/>
          </a:xfrm>
        </p:grpSpPr>
        <p:grpSp>
          <p:nvGrpSpPr>
            <p:cNvPr id="46" name="Group 49">
              <a:extLst>
                <a:ext uri="{FF2B5EF4-FFF2-40B4-BE49-F238E27FC236}">
                  <a16:creationId xmlns:a16="http://schemas.microsoft.com/office/drawing/2014/main" id="{0486EB10-0086-4CD7-A5C1-E2D73D252312}"/>
                </a:ext>
              </a:extLst>
            </p:cNvPr>
            <p:cNvGrpSpPr>
              <a:grpSpLocks/>
            </p:cNvGrpSpPr>
            <p:nvPr/>
          </p:nvGrpSpPr>
          <p:grpSpPr bwMode="auto">
            <a:xfrm>
              <a:off x="6454094" y="2776571"/>
              <a:ext cx="5648841" cy="735638"/>
              <a:chOff x="1803761" y="1455304"/>
              <a:chExt cx="5402581" cy="1367212"/>
            </a:xfrm>
          </p:grpSpPr>
          <p:pic>
            <p:nvPicPr>
              <p:cNvPr id="51" name="Picture 345" descr="shadow_1_m">
                <a:extLst>
                  <a:ext uri="{FF2B5EF4-FFF2-40B4-BE49-F238E27FC236}">
                    <a16:creationId xmlns:a16="http://schemas.microsoft.com/office/drawing/2014/main" id="{1D2E3785-BDD1-473D-A8A2-83B00C6FD2A1}"/>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52" name="Rectangle 51">
                <a:extLst>
                  <a:ext uri="{FF2B5EF4-FFF2-40B4-BE49-F238E27FC236}">
                    <a16:creationId xmlns:a16="http://schemas.microsoft.com/office/drawing/2014/main" id="{1E65213B-52DA-4FA6-BAFE-FF2351EF17AC}"/>
                  </a:ext>
                </a:extLst>
              </p:cNvPr>
              <p:cNvSpPr/>
              <p:nvPr/>
            </p:nvSpPr>
            <p:spPr>
              <a:xfrm>
                <a:off x="2286492" y="1455304"/>
                <a:ext cx="4640094" cy="1250224"/>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53" name="Rectangle 52">
                <a:extLst>
                  <a:ext uri="{FF2B5EF4-FFF2-40B4-BE49-F238E27FC236}">
                    <a16:creationId xmlns:a16="http://schemas.microsoft.com/office/drawing/2014/main" id="{97ECA78B-C8DC-4B2D-9D2F-1E2B30329237}"/>
                  </a:ext>
                </a:extLst>
              </p:cNvPr>
              <p:cNvSpPr/>
              <p:nvPr/>
            </p:nvSpPr>
            <p:spPr>
              <a:xfrm>
                <a:off x="2392606" y="1561442"/>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93" name="TextBox 92">
              <a:extLst>
                <a:ext uri="{FF2B5EF4-FFF2-40B4-BE49-F238E27FC236}">
                  <a16:creationId xmlns:a16="http://schemas.microsoft.com/office/drawing/2014/main" id="{A30371D5-8878-4D5C-A557-C390B2500F33}"/>
                </a:ext>
              </a:extLst>
            </p:cNvPr>
            <p:cNvSpPr txBox="1"/>
            <p:nvPr/>
          </p:nvSpPr>
          <p:spPr>
            <a:xfrm>
              <a:off x="7219500" y="2903444"/>
              <a:ext cx="4543377" cy="369332"/>
            </a:xfrm>
            <a:prstGeom prst="rect">
              <a:avLst/>
            </a:prstGeom>
            <a:noFill/>
          </p:spPr>
          <p:txBody>
            <a:bodyPr wrap="square" rtlCol="0">
              <a:spAutoFit/>
            </a:bodyPr>
            <a:lstStyle/>
            <a:p>
              <a:r>
                <a:rPr lang="en-US">
                  <a:latin typeface="#9Slide03 SFU Futura_12" panose="00000400000000000000" pitchFamily="2" charset="0"/>
                </a:rPr>
                <a:t>A. Nhịp độ phát triển và c</a:t>
              </a:r>
              <a:r>
                <a:rPr lang="vi-VN">
                  <a:latin typeface="#9Slide03 SFU Futura_12" panose="00000400000000000000" pitchFamily="2" charset="0"/>
                </a:rPr>
                <a:t>ơ</a:t>
              </a:r>
              <a:r>
                <a:rPr lang="en-US">
                  <a:latin typeface="#9Slide03 SFU Futura_12" panose="00000400000000000000" pitchFamily="2" charset="0"/>
                </a:rPr>
                <a:t> cấu dịch vụ</a:t>
              </a:r>
            </a:p>
          </p:txBody>
        </p:sp>
      </p:grpSp>
      <p:grpSp>
        <p:nvGrpSpPr>
          <p:cNvPr id="118" name="Group 117">
            <a:extLst>
              <a:ext uri="{FF2B5EF4-FFF2-40B4-BE49-F238E27FC236}">
                <a16:creationId xmlns:a16="http://schemas.microsoft.com/office/drawing/2014/main" id="{CD73A1E1-C55F-45D6-91F4-329C4C6B6B99}"/>
              </a:ext>
            </a:extLst>
          </p:cNvPr>
          <p:cNvGrpSpPr/>
          <p:nvPr/>
        </p:nvGrpSpPr>
        <p:grpSpPr>
          <a:xfrm>
            <a:off x="6490665" y="6144335"/>
            <a:ext cx="5648841" cy="735733"/>
            <a:chOff x="6454094" y="3619103"/>
            <a:chExt cx="5648841" cy="735733"/>
          </a:xfrm>
        </p:grpSpPr>
        <p:grpSp>
          <p:nvGrpSpPr>
            <p:cNvPr id="47" name="Group 67">
              <a:extLst>
                <a:ext uri="{FF2B5EF4-FFF2-40B4-BE49-F238E27FC236}">
                  <a16:creationId xmlns:a16="http://schemas.microsoft.com/office/drawing/2014/main" id="{FB3B8723-2757-406E-828C-76012C9187FE}"/>
                </a:ext>
              </a:extLst>
            </p:cNvPr>
            <p:cNvGrpSpPr>
              <a:grpSpLocks/>
            </p:cNvGrpSpPr>
            <p:nvPr/>
          </p:nvGrpSpPr>
          <p:grpSpPr bwMode="auto">
            <a:xfrm>
              <a:off x="6454094" y="3619103"/>
              <a:ext cx="5648841" cy="735733"/>
              <a:chOff x="1803761" y="1455127"/>
              <a:chExt cx="5402581" cy="1367389"/>
            </a:xfrm>
          </p:grpSpPr>
          <p:pic>
            <p:nvPicPr>
              <p:cNvPr id="48" name="Picture 345" descr="shadow_1_m">
                <a:extLst>
                  <a:ext uri="{FF2B5EF4-FFF2-40B4-BE49-F238E27FC236}">
                    <a16:creationId xmlns:a16="http://schemas.microsoft.com/office/drawing/2014/main" id="{FED984F5-B666-4C2B-959A-CA0136D42F18}"/>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49" name="Rectangle 48">
                <a:extLst>
                  <a:ext uri="{FF2B5EF4-FFF2-40B4-BE49-F238E27FC236}">
                    <a16:creationId xmlns:a16="http://schemas.microsoft.com/office/drawing/2014/main" id="{C9192F2B-5827-4197-8423-A7D45D17B5D9}"/>
                  </a:ext>
                </a:extLst>
              </p:cNvPr>
              <p:cNvSpPr/>
              <p:nvPr/>
            </p:nvSpPr>
            <p:spPr>
              <a:xfrm>
                <a:off x="2286492" y="1455127"/>
                <a:ext cx="4640094" cy="1250224"/>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50" name="Rectangle 49">
                <a:extLst>
                  <a:ext uri="{FF2B5EF4-FFF2-40B4-BE49-F238E27FC236}">
                    <a16:creationId xmlns:a16="http://schemas.microsoft.com/office/drawing/2014/main" id="{0CB63EC1-4FA0-4CD6-A534-FA3DCC71A07D}"/>
                  </a:ext>
                </a:extLst>
              </p:cNvPr>
              <p:cNvSpPr/>
              <p:nvPr/>
            </p:nvSpPr>
            <p:spPr>
              <a:xfrm>
                <a:off x="2392606" y="1561266"/>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94" name="TextBox 93">
              <a:extLst>
                <a:ext uri="{FF2B5EF4-FFF2-40B4-BE49-F238E27FC236}">
                  <a16:creationId xmlns:a16="http://schemas.microsoft.com/office/drawing/2014/main" id="{B0C6D798-DB04-43C7-8AD8-EDF98C7C9756}"/>
                </a:ext>
              </a:extLst>
            </p:cNvPr>
            <p:cNvSpPr txBox="1"/>
            <p:nvPr/>
          </p:nvSpPr>
          <p:spPr>
            <a:xfrm>
              <a:off x="7219498" y="3731941"/>
              <a:ext cx="4543377" cy="369332"/>
            </a:xfrm>
            <a:prstGeom prst="rect">
              <a:avLst/>
            </a:prstGeom>
            <a:noFill/>
          </p:spPr>
          <p:txBody>
            <a:bodyPr wrap="square" rtlCol="0">
              <a:spAutoFit/>
            </a:bodyPr>
            <a:lstStyle/>
            <a:p>
              <a:r>
                <a:rPr lang="en-US">
                  <a:latin typeface="#9Slide03 SFU Futura_12" panose="00000400000000000000" pitchFamily="2" charset="0"/>
                </a:rPr>
                <a:t>G. Mạng l</a:t>
              </a:r>
              <a:r>
                <a:rPr lang="vi-VN">
                  <a:latin typeface="#9Slide03 SFU Futura_12" panose="00000400000000000000" pitchFamily="2" charset="0"/>
                </a:rPr>
                <a:t>ư</a:t>
              </a:r>
              <a:r>
                <a:rPr lang="en-US">
                  <a:latin typeface="#9Slide03 SFU Futura_12" panose="00000400000000000000" pitchFamily="2" charset="0"/>
                </a:rPr>
                <a:t>ới ngành dịch vụ</a:t>
              </a:r>
            </a:p>
          </p:txBody>
        </p:sp>
      </p:grpSp>
      <p:grpSp>
        <p:nvGrpSpPr>
          <p:cNvPr id="119" name="Group 118">
            <a:extLst>
              <a:ext uri="{FF2B5EF4-FFF2-40B4-BE49-F238E27FC236}">
                <a16:creationId xmlns:a16="http://schemas.microsoft.com/office/drawing/2014/main" id="{E2F414B4-9057-4293-A003-978A1C6BCA83}"/>
              </a:ext>
            </a:extLst>
          </p:cNvPr>
          <p:cNvGrpSpPr/>
          <p:nvPr/>
        </p:nvGrpSpPr>
        <p:grpSpPr>
          <a:xfrm>
            <a:off x="6510537" y="2810691"/>
            <a:ext cx="5628969" cy="720280"/>
            <a:chOff x="6473965" y="4496882"/>
            <a:chExt cx="5628969" cy="720280"/>
          </a:xfrm>
        </p:grpSpPr>
        <p:grpSp>
          <p:nvGrpSpPr>
            <p:cNvPr id="58" name="Group 7">
              <a:extLst>
                <a:ext uri="{FF2B5EF4-FFF2-40B4-BE49-F238E27FC236}">
                  <a16:creationId xmlns:a16="http://schemas.microsoft.com/office/drawing/2014/main" id="{D4366FAA-6455-478E-AC3C-D30A45742DAD}"/>
                </a:ext>
              </a:extLst>
            </p:cNvPr>
            <p:cNvGrpSpPr>
              <a:grpSpLocks/>
            </p:cNvGrpSpPr>
            <p:nvPr/>
          </p:nvGrpSpPr>
          <p:grpSpPr bwMode="auto">
            <a:xfrm>
              <a:off x="6473965" y="4496882"/>
              <a:ext cx="5628969" cy="720280"/>
              <a:chOff x="1803761" y="1454697"/>
              <a:chExt cx="5402581" cy="1367819"/>
            </a:xfrm>
          </p:grpSpPr>
          <p:pic>
            <p:nvPicPr>
              <p:cNvPr id="67" name="Picture 345" descr="shadow_1_m">
                <a:extLst>
                  <a:ext uri="{FF2B5EF4-FFF2-40B4-BE49-F238E27FC236}">
                    <a16:creationId xmlns:a16="http://schemas.microsoft.com/office/drawing/2014/main" id="{10848512-260C-4D4A-B50B-D870FC405505}"/>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68" name="Rectangle 67">
                <a:extLst>
                  <a:ext uri="{FF2B5EF4-FFF2-40B4-BE49-F238E27FC236}">
                    <a16:creationId xmlns:a16="http://schemas.microsoft.com/office/drawing/2014/main" id="{1B646722-DE76-4F58-89E6-C06BF2899071}"/>
                  </a:ext>
                </a:extLst>
              </p:cNvPr>
              <p:cNvSpPr/>
              <p:nvPr/>
            </p:nvSpPr>
            <p:spPr>
              <a:xfrm>
                <a:off x="2286492" y="1454697"/>
                <a:ext cx="4640094" cy="1250223"/>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69" name="Rectangle 68">
                <a:extLst>
                  <a:ext uri="{FF2B5EF4-FFF2-40B4-BE49-F238E27FC236}">
                    <a16:creationId xmlns:a16="http://schemas.microsoft.com/office/drawing/2014/main" id="{4D553323-FCE5-4E2E-955A-BA0FE05A1D27}"/>
                  </a:ext>
                </a:extLst>
              </p:cNvPr>
              <p:cNvSpPr/>
              <p:nvPr/>
            </p:nvSpPr>
            <p:spPr>
              <a:xfrm>
                <a:off x="2392606" y="1560834"/>
                <a:ext cx="4443025" cy="1029677"/>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95" name="TextBox 94">
              <a:extLst>
                <a:ext uri="{FF2B5EF4-FFF2-40B4-BE49-F238E27FC236}">
                  <a16:creationId xmlns:a16="http://schemas.microsoft.com/office/drawing/2014/main" id="{2CEEF51B-3045-415F-A181-97905D93CA70}"/>
                </a:ext>
              </a:extLst>
            </p:cNvPr>
            <p:cNvSpPr txBox="1"/>
            <p:nvPr/>
          </p:nvSpPr>
          <p:spPr>
            <a:xfrm>
              <a:off x="7219496" y="4560438"/>
              <a:ext cx="4543377" cy="646331"/>
            </a:xfrm>
            <a:prstGeom prst="rect">
              <a:avLst/>
            </a:prstGeom>
            <a:noFill/>
          </p:spPr>
          <p:txBody>
            <a:bodyPr wrap="square" rtlCol="0">
              <a:spAutoFit/>
            </a:bodyPr>
            <a:lstStyle/>
            <a:p>
              <a:r>
                <a:rPr lang="en-US">
                  <a:latin typeface="#9Slide03 SFU Futura_12" panose="00000400000000000000" pitchFamily="2" charset="0"/>
                </a:rPr>
                <a:t>B. Hình thức tổ chức mạng l</a:t>
              </a:r>
              <a:r>
                <a:rPr lang="vi-VN">
                  <a:latin typeface="#9Slide03 SFU Futura_12" panose="00000400000000000000" pitchFamily="2" charset="0"/>
                </a:rPr>
                <a:t>ư</a:t>
              </a:r>
              <a:r>
                <a:rPr lang="en-US">
                  <a:latin typeface="#9Slide03 SFU Futura_12" panose="00000400000000000000" pitchFamily="2" charset="0"/>
                </a:rPr>
                <a:t>ới ngành dịch vụ</a:t>
              </a:r>
            </a:p>
          </p:txBody>
        </p:sp>
      </p:grpSp>
      <p:grpSp>
        <p:nvGrpSpPr>
          <p:cNvPr id="120" name="Group 119">
            <a:extLst>
              <a:ext uri="{FF2B5EF4-FFF2-40B4-BE49-F238E27FC236}">
                <a16:creationId xmlns:a16="http://schemas.microsoft.com/office/drawing/2014/main" id="{EF713F6A-0D74-47DB-9E76-BA2EB3AEFB03}"/>
              </a:ext>
            </a:extLst>
          </p:cNvPr>
          <p:cNvGrpSpPr/>
          <p:nvPr/>
        </p:nvGrpSpPr>
        <p:grpSpPr>
          <a:xfrm>
            <a:off x="6510537" y="5326541"/>
            <a:ext cx="5628969" cy="719961"/>
            <a:chOff x="6473965" y="5326541"/>
            <a:chExt cx="5628969" cy="719961"/>
          </a:xfrm>
        </p:grpSpPr>
        <p:grpSp>
          <p:nvGrpSpPr>
            <p:cNvPr id="59" name="Group 49">
              <a:extLst>
                <a:ext uri="{FF2B5EF4-FFF2-40B4-BE49-F238E27FC236}">
                  <a16:creationId xmlns:a16="http://schemas.microsoft.com/office/drawing/2014/main" id="{7D87A78D-F7BD-4FFE-9A2F-8D0C7C89513F}"/>
                </a:ext>
              </a:extLst>
            </p:cNvPr>
            <p:cNvGrpSpPr>
              <a:grpSpLocks/>
            </p:cNvGrpSpPr>
            <p:nvPr/>
          </p:nvGrpSpPr>
          <p:grpSpPr bwMode="auto">
            <a:xfrm>
              <a:off x="6473965" y="5326541"/>
              <a:ext cx="5628969" cy="719961"/>
              <a:chOff x="1803761" y="1455304"/>
              <a:chExt cx="5402581" cy="1367212"/>
            </a:xfrm>
          </p:grpSpPr>
          <p:pic>
            <p:nvPicPr>
              <p:cNvPr id="64" name="Picture 345" descr="shadow_1_m">
                <a:extLst>
                  <a:ext uri="{FF2B5EF4-FFF2-40B4-BE49-F238E27FC236}">
                    <a16:creationId xmlns:a16="http://schemas.microsoft.com/office/drawing/2014/main" id="{0C1B5D76-4DF7-43DC-90CD-BA8EF820DE66}"/>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65" name="Rectangle 64">
                <a:extLst>
                  <a:ext uri="{FF2B5EF4-FFF2-40B4-BE49-F238E27FC236}">
                    <a16:creationId xmlns:a16="http://schemas.microsoft.com/office/drawing/2014/main" id="{9B03BB25-B7FA-4F45-B4FF-11578A258FF6}"/>
                  </a:ext>
                </a:extLst>
              </p:cNvPr>
              <p:cNvSpPr/>
              <p:nvPr/>
            </p:nvSpPr>
            <p:spPr>
              <a:xfrm>
                <a:off x="2286492" y="1455304"/>
                <a:ext cx="4640094" cy="1250224"/>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66" name="Rectangle 65">
                <a:extLst>
                  <a:ext uri="{FF2B5EF4-FFF2-40B4-BE49-F238E27FC236}">
                    <a16:creationId xmlns:a16="http://schemas.microsoft.com/office/drawing/2014/main" id="{B06BC703-2F65-4E1C-8A5E-DF4BFDF65B97}"/>
                  </a:ext>
                </a:extLst>
              </p:cNvPr>
              <p:cNvSpPr/>
              <p:nvPr/>
            </p:nvSpPr>
            <p:spPr>
              <a:xfrm>
                <a:off x="2392606" y="1561442"/>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96" name="TextBox 95">
              <a:extLst>
                <a:ext uri="{FF2B5EF4-FFF2-40B4-BE49-F238E27FC236}">
                  <a16:creationId xmlns:a16="http://schemas.microsoft.com/office/drawing/2014/main" id="{7CD1C8D8-7CE4-4E9A-9852-B463A46F8903}"/>
                </a:ext>
              </a:extLst>
            </p:cNvPr>
            <p:cNvSpPr txBox="1"/>
            <p:nvPr/>
          </p:nvSpPr>
          <p:spPr>
            <a:xfrm>
              <a:off x="7219492" y="5439286"/>
              <a:ext cx="4543377" cy="369332"/>
            </a:xfrm>
            <a:prstGeom prst="rect">
              <a:avLst/>
            </a:prstGeom>
            <a:noFill/>
          </p:spPr>
          <p:txBody>
            <a:bodyPr wrap="square" rtlCol="0">
              <a:spAutoFit/>
            </a:bodyPr>
            <a:lstStyle/>
            <a:p>
              <a:r>
                <a:rPr lang="en-US">
                  <a:latin typeface="#9Slide03 SFU Futura_12" panose="00000400000000000000" pitchFamily="2" charset="0"/>
                </a:rPr>
                <a:t>H. Sức mua, nhu cầu dịch vụ</a:t>
              </a:r>
            </a:p>
          </p:txBody>
        </p:sp>
      </p:grpSp>
      <p:grpSp>
        <p:nvGrpSpPr>
          <p:cNvPr id="121" name="Group 120">
            <a:extLst>
              <a:ext uri="{FF2B5EF4-FFF2-40B4-BE49-F238E27FC236}">
                <a16:creationId xmlns:a16="http://schemas.microsoft.com/office/drawing/2014/main" id="{0BBD8F17-28E7-417D-B396-D3BD3F8912F2}"/>
              </a:ext>
            </a:extLst>
          </p:cNvPr>
          <p:cNvGrpSpPr/>
          <p:nvPr/>
        </p:nvGrpSpPr>
        <p:grpSpPr>
          <a:xfrm>
            <a:off x="6490665" y="3633744"/>
            <a:ext cx="5628969" cy="763088"/>
            <a:chOff x="6473965" y="6140331"/>
            <a:chExt cx="5628969" cy="763088"/>
          </a:xfrm>
        </p:grpSpPr>
        <p:grpSp>
          <p:nvGrpSpPr>
            <p:cNvPr id="60" name="Group 67">
              <a:extLst>
                <a:ext uri="{FF2B5EF4-FFF2-40B4-BE49-F238E27FC236}">
                  <a16:creationId xmlns:a16="http://schemas.microsoft.com/office/drawing/2014/main" id="{64367D04-997E-4944-81EE-DB8BE5274482}"/>
                </a:ext>
              </a:extLst>
            </p:cNvPr>
            <p:cNvGrpSpPr>
              <a:grpSpLocks/>
            </p:cNvGrpSpPr>
            <p:nvPr/>
          </p:nvGrpSpPr>
          <p:grpSpPr bwMode="auto">
            <a:xfrm>
              <a:off x="6473965" y="6140331"/>
              <a:ext cx="5628969" cy="730841"/>
              <a:chOff x="1803761" y="1434642"/>
              <a:chExt cx="5402581" cy="1387874"/>
            </a:xfrm>
          </p:grpSpPr>
          <p:pic>
            <p:nvPicPr>
              <p:cNvPr id="61" name="Picture 345" descr="shadow_1_m">
                <a:extLst>
                  <a:ext uri="{FF2B5EF4-FFF2-40B4-BE49-F238E27FC236}">
                    <a16:creationId xmlns:a16="http://schemas.microsoft.com/office/drawing/2014/main" id="{4E34ECCB-BB80-4089-9630-C735CB4D82DB}"/>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62" name="Rectangle 61">
                <a:extLst>
                  <a:ext uri="{FF2B5EF4-FFF2-40B4-BE49-F238E27FC236}">
                    <a16:creationId xmlns:a16="http://schemas.microsoft.com/office/drawing/2014/main" id="{0D2096FF-0A89-4E17-85B1-69F9E387F73D}"/>
                  </a:ext>
                </a:extLst>
              </p:cNvPr>
              <p:cNvSpPr/>
              <p:nvPr/>
            </p:nvSpPr>
            <p:spPr>
              <a:xfrm>
                <a:off x="2303248" y="1434642"/>
                <a:ext cx="4640094" cy="1250224"/>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63" name="Rectangle 62">
                <a:extLst>
                  <a:ext uri="{FF2B5EF4-FFF2-40B4-BE49-F238E27FC236}">
                    <a16:creationId xmlns:a16="http://schemas.microsoft.com/office/drawing/2014/main" id="{DAAE4E51-A036-491D-863F-D84DE8E0FC3F}"/>
                  </a:ext>
                </a:extLst>
              </p:cNvPr>
              <p:cNvSpPr/>
              <p:nvPr/>
            </p:nvSpPr>
            <p:spPr>
              <a:xfrm>
                <a:off x="2392606" y="1561266"/>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97" name="TextBox 96">
              <a:extLst>
                <a:ext uri="{FF2B5EF4-FFF2-40B4-BE49-F238E27FC236}">
                  <a16:creationId xmlns:a16="http://schemas.microsoft.com/office/drawing/2014/main" id="{758C9F50-2755-44A6-A99A-A9285A9CF045}"/>
                </a:ext>
              </a:extLst>
            </p:cNvPr>
            <p:cNvSpPr txBox="1"/>
            <p:nvPr/>
          </p:nvSpPr>
          <p:spPr>
            <a:xfrm>
              <a:off x="7219492" y="6257088"/>
              <a:ext cx="4543377" cy="646331"/>
            </a:xfrm>
            <a:prstGeom prst="rect">
              <a:avLst/>
            </a:prstGeom>
            <a:noFill/>
          </p:spPr>
          <p:txBody>
            <a:bodyPr wrap="square" rtlCol="0">
              <a:spAutoFit/>
            </a:bodyPr>
            <a:lstStyle/>
            <a:p>
              <a:r>
                <a:rPr lang="en-US">
                  <a:latin typeface="#9Slide03 SFU Futura_12" panose="00000400000000000000" pitchFamily="2" charset="0"/>
                </a:rPr>
                <a:t>C. Sự phát triển và phân bố ngành DV du lịch</a:t>
              </a:r>
            </a:p>
          </p:txBody>
        </p:sp>
      </p:grpSp>
      <p:cxnSp>
        <p:nvCxnSpPr>
          <p:cNvPr id="98" name="Straight Arrow Connector 97">
            <a:extLst>
              <a:ext uri="{FF2B5EF4-FFF2-40B4-BE49-F238E27FC236}">
                <a16:creationId xmlns:a16="http://schemas.microsoft.com/office/drawing/2014/main" id="{0D6FAF09-7AC6-4364-BD56-045AB068198D}"/>
              </a:ext>
            </a:extLst>
          </p:cNvPr>
          <p:cNvCxnSpPr>
            <a:cxnSpLocks/>
            <a:endCxn id="52" idx="1"/>
          </p:cNvCxnSpPr>
          <p:nvPr/>
        </p:nvCxnSpPr>
        <p:spPr>
          <a:xfrm flipV="1">
            <a:off x="5444952" y="2263242"/>
            <a:ext cx="1550448" cy="84865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4878502-C613-4E1A-8C52-A393E552DF2F}"/>
              </a:ext>
            </a:extLst>
          </p:cNvPr>
          <p:cNvCxnSpPr>
            <a:cxnSpLocks/>
            <a:endCxn id="50" idx="1"/>
          </p:cNvCxnSpPr>
          <p:nvPr/>
        </p:nvCxnSpPr>
        <p:spPr>
          <a:xfrm>
            <a:off x="5456803" y="3960566"/>
            <a:ext cx="1649548" cy="251789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E171B62C-8944-43BD-A561-F4B1A2664286}"/>
              </a:ext>
            </a:extLst>
          </p:cNvPr>
          <p:cNvCxnSpPr>
            <a:cxnSpLocks/>
            <a:endCxn id="68" idx="1"/>
          </p:cNvCxnSpPr>
          <p:nvPr/>
        </p:nvCxnSpPr>
        <p:spPr>
          <a:xfrm flipV="1">
            <a:off x="5468654" y="3139869"/>
            <a:ext cx="1544842" cy="166936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C4CFFFC-5724-4864-ACBE-2743A0213703}"/>
              </a:ext>
            </a:extLst>
          </p:cNvPr>
          <p:cNvCxnSpPr/>
          <p:nvPr/>
        </p:nvCxnSpPr>
        <p:spPr>
          <a:xfrm>
            <a:off x="5480505" y="5657902"/>
            <a:ext cx="1525728" cy="196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83A2A0CB-3C69-49B0-A311-C3D5E5AD93B3}"/>
              </a:ext>
            </a:extLst>
          </p:cNvPr>
          <p:cNvCxnSpPr>
            <a:cxnSpLocks/>
            <a:stCxn id="75" idx="3"/>
            <a:endCxn id="62" idx="1"/>
          </p:cNvCxnSpPr>
          <p:nvPr/>
        </p:nvCxnSpPr>
        <p:spPr>
          <a:xfrm flipV="1">
            <a:off x="5457617" y="3962922"/>
            <a:ext cx="1553465" cy="2521893"/>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AE77F15F-27FA-41D4-A30A-0159688F6F4C}"/>
              </a:ext>
            </a:extLst>
          </p:cNvPr>
          <p:cNvGrpSpPr/>
          <p:nvPr/>
        </p:nvGrpSpPr>
        <p:grpSpPr>
          <a:xfrm>
            <a:off x="1786369" y="1228252"/>
            <a:ext cx="2163876" cy="688434"/>
            <a:chOff x="3701" y="236470"/>
            <a:chExt cx="1147391" cy="688434"/>
          </a:xfrm>
          <a:scene3d>
            <a:camera prst="orthographicFront">
              <a:rot lat="0" lon="0" rev="0"/>
            </a:camera>
            <a:lightRig rig="threePt" dir="t">
              <a:rot lat="0" lon="0" rev="1200000"/>
            </a:lightRig>
          </a:scene3d>
        </p:grpSpPr>
        <p:sp>
          <p:nvSpPr>
            <p:cNvPr id="104" name="Rectangle: Rounded Corners 103">
              <a:extLst>
                <a:ext uri="{FF2B5EF4-FFF2-40B4-BE49-F238E27FC236}">
                  <a16:creationId xmlns:a16="http://schemas.microsoft.com/office/drawing/2014/main" id="{1CC9C5E7-F1FD-41A1-9696-118C3BB510BA}"/>
                </a:ext>
              </a:extLst>
            </p:cNvPr>
            <p:cNvSpPr/>
            <p:nvPr/>
          </p:nvSpPr>
          <p:spPr>
            <a:xfrm>
              <a:off x="3701" y="236470"/>
              <a:ext cx="1147391" cy="68843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05" name="Rectangle: Rounded Corners 4">
              <a:extLst>
                <a:ext uri="{FF2B5EF4-FFF2-40B4-BE49-F238E27FC236}">
                  <a16:creationId xmlns:a16="http://schemas.microsoft.com/office/drawing/2014/main" id="{9180BA26-5AFC-487A-BF7C-872E94D44D4A}"/>
                </a:ext>
              </a:extLst>
            </p:cNvPr>
            <p:cNvSpPr txBox="1"/>
            <p:nvPr/>
          </p:nvSpPr>
          <p:spPr>
            <a:xfrm>
              <a:off x="23865" y="256634"/>
              <a:ext cx="1107063" cy="6481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3200" b="1" kern="1200">
                  <a:solidFill>
                    <a:sysClr val="window" lastClr="FFFFFF"/>
                  </a:solidFill>
                  <a:latin typeface="#9Slide07 IcielBaliho Script" pitchFamily="2" charset="0"/>
                  <a:cs typeface="Arial" pitchFamily="34" charset="0"/>
                </a:rPr>
                <a:t>NHÂN TỐ</a:t>
              </a:r>
              <a:endParaRPr lang="en-US" sz="3200" b="1" kern="1200" dirty="0">
                <a:solidFill>
                  <a:sysClr val="window" lastClr="FFFFFF"/>
                </a:solidFill>
                <a:latin typeface="#9Slide07 IcielBaliho Script" pitchFamily="2" charset="0"/>
                <a:cs typeface="Arial" pitchFamily="34" charset="0"/>
              </a:endParaRPr>
            </a:p>
          </p:txBody>
        </p:sp>
      </p:grpSp>
      <p:grpSp>
        <p:nvGrpSpPr>
          <p:cNvPr id="106" name="Group 105">
            <a:extLst>
              <a:ext uri="{FF2B5EF4-FFF2-40B4-BE49-F238E27FC236}">
                <a16:creationId xmlns:a16="http://schemas.microsoft.com/office/drawing/2014/main" id="{A59394AC-2851-4689-91F5-4F94784FB457}"/>
              </a:ext>
            </a:extLst>
          </p:cNvPr>
          <p:cNvGrpSpPr/>
          <p:nvPr/>
        </p:nvGrpSpPr>
        <p:grpSpPr>
          <a:xfrm>
            <a:off x="8340334" y="1227240"/>
            <a:ext cx="2163876" cy="688434"/>
            <a:chOff x="3701" y="236470"/>
            <a:chExt cx="1147391" cy="688434"/>
          </a:xfrm>
          <a:scene3d>
            <a:camera prst="orthographicFront">
              <a:rot lat="0" lon="0" rev="0"/>
            </a:camera>
            <a:lightRig rig="threePt" dir="t">
              <a:rot lat="0" lon="0" rev="1200000"/>
            </a:lightRig>
          </a:scene3d>
        </p:grpSpPr>
        <p:sp>
          <p:nvSpPr>
            <p:cNvPr id="107" name="Rectangle: Rounded Corners 106">
              <a:extLst>
                <a:ext uri="{FF2B5EF4-FFF2-40B4-BE49-F238E27FC236}">
                  <a16:creationId xmlns:a16="http://schemas.microsoft.com/office/drawing/2014/main" id="{32B12B73-5FBC-4113-B255-086687C0716C}"/>
                </a:ext>
              </a:extLst>
            </p:cNvPr>
            <p:cNvSpPr/>
            <p:nvPr/>
          </p:nvSpPr>
          <p:spPr>
            <a:xfrm>
              <a:off x="3701" y="236470"/>
              <a:ext cx="1147391" cy="68843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08" name="Rectangle: Rounded Corners 4">
              <a:extLst>
                <a:ext uri="{FF2B5EF4-FFF2-40B4-BE49-F238E27FC236}">
                  <a16:creationId xmlns:a16="http://schemas.microsoft.com/office/drawing/2014/main" id="{54A3C6DE-409C-46F6-8446-F8221FCDFB1A}"/>
                </a:ext>
              </a:extLst>
            </p:cNvPr>
            <p:cNvSpPr txBox="1"/>
            <p:nvPr/>
          </p:nvSpPr>
          <p:spPr>
            <a:xfrm>
              <a:off x="23865" y="256634"/>
              <a:ext cx="1107063" cy="6481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3200" b="1">
                  <a:solidFill>
                    <a:sysClr val="window" lastClr="FFFFFF"/>
                  </a:solidFill>
                  <a:latin typeface="#9Slide07 IcielBaliho Script" pitchFamily="2" charset="0"/>
                  <a:cs typeface="Arial" pitchFamily="34" charset="0"/>
                </a:rPr>
                <a:t>ẢNH H</a:t>
              </a:r>
              <a:r>
                <a:rPr lang="vi-VN" sz="3200" b="1">
                  <a:solidFill>
                    <a:sysClr val="window" lastClr="FFFFFF"/>
                  </a:solidFill>
                  <a:latin typeface="#9Slide07 IcielBaliho Script" pitchFamily="2" charset="0"/>
                  <a:cs typeface="Arial" pitchFamily="34" charset="0"/>
                </a:rPr>
                <a:t>Ư</a:t>
              </a:r>
              <a:r>
                <a:rPr lang="en-US" sz="3200" b="1">
                  <a:solidFill>
                    <a:sysClr val="window" lastClr="FFFFFF"/>
                  </a:solidFill>
                  <a:latin typeface="#9Slide07 IcielBaliho Script" pitchFamily="2" charset="0"/>
                  <a:cs typeface="Arial" pitchFamily="34" charset="0"/>
                </a:rPr>
                <a:t>ỞNG</a:t>
              </a:r>
              <a:endParaRPr lang="en-US" sz="3200" b="1" kern="1200" dirty="0">
                <a:solidFill>
                  <a:sysClr val="window" lastClr="FFFFFF"/>
                </a:solidFill>
                <a:latin typeface="#9Slide07 IcielBaliho Script" pitchFamily="2" charset="0"/>
                <a:cs typeface="Arial" pitchFamily="34" charset="0"/>
              </a:endParaRPr>
            </a:p>
          </p:txBody>
        </p:sp>
      </p:grpSp>
      <p:sp>
        <p:nvSpPr>
          <p:cNvPr id="125" name="Rectangle: Rounded Corners 4">
            <a:extLst>
              <a:ext uri="{FF2B5EF4-FFF2-40B4-BE49-F238E27FC236}">
                <a16:creationId xmlns:a16="http://schemas.microsoft.com/office/drawing/2014/main" id="{3CBB506C-F6B7-4F82-88A3-AD7A603DBD35}"/>
              </a:ext>
            </a:extLst>
          </p:cNvPr>
          <p:cNvSpPr txBox="1"/>
          <p:nvPr/>
        </p:nvSpPr>
        <p:spPr>
          <a:xfrm>
            <a:off x="3327401" y="130535"/>
            <a:ext cx="4566620" cy="648106"/>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5400" b="1">
                <a:solidFill>
                  <a:srgbClr val="FF0000"/>
                </a:solidFill>
                <a:latin typeface="#9Slide07 IcielBC Cubano Normal" panose="00000500000000000000" pitchFamily="2" charset="0"/>
                <a:cs typeface="Arial" pitchFamily="34" charset="0"/>
              </a:rPr>
              <a:t>AI NHANH HƠN</a:t>
            </a:r>
            <a:endParaRPr lang="en-US" sz="5400" b="1" kern="1200" dirty="0">
              <a:solidFill>
                <a:srgbClr val="FF0000"/>
              </a:solidFill>
              <a:latin typeface="#9Slide07 IcielBC Cubano Normal" panose="00000500000000000000" pitchFamily="2" charset="0"/>
              <a:cs typeface="Arial" pitchFamily="34" charset="0"/>
            </a:endParaRPr>
          </a:p>
        </p:txBody>
      </p:sp>
      <p:sp>
        <p:nvSpPr>
          <p:cNvPr id="8" name="Heptagon 7">
            <a:extLst>
              <a:ext uri="{FF2B5EF4-FFF2-40B4-BE49-F238E27FC236}">
                <a16:creationId xmlns:a16="http://schemas.microsoft.com/office/drawing/2014/main" id="{F2A08C86-1A49-460E-AC44-1FFACD75D47D}"/>
              </a:ext>
            </a:extLst>
          </p:cNvPr>
          <p:cNvSpPr/>
          <p:nvPr/>
        </p:nvSpPr>
        <p:spPr>
          <a:xfrm>
            <a:off x="4870416" y="2110351"/>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1</a:t>
            </a:r>
          </a:p>
        </p:txBody>
      </p:sp>
      <p:sp>
        <p:nvSpPr>
          <p:cNvPr id="126" name="Heptagon 125">
            <a:extLst>
              <a:ext uri="{FF2B5EF4-FFF2-40B4-BE49-F238E27FC236}">
                <a16:creationId xmlns:a16="http://schemas.microsoft.com/office/drawing/2014/main" id="{0C17A1F3-4EF7-4CD8-B452-83331FEC16A0}"/>
              </a:ext>
            </a:extLst>
          </p:cNvPr>
          <p:cNvSpPr/>
          <p:nvPr/>
        </p:nvSpPr>
        <p:spPr>
          <a:xfrm>
            <a:off x="4860044" y="2947738"/>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2</a:t>
            </a:r>
          </a:p>
        </p:txBody>
      </p:sp>
      <p:sp>
        <p:nvSpPr>
          <p:cNvPr id="127" name="Heptagon 126">
            <a:extLst>
              <a:ext uri="{FF2B5EF4-FFF2-40B4-BE49-F238E27FC236}">
                <a16:creationId xmlns:a16="http://schemas.microsoft.com/office/drawing/2014/main" id="{13A3C6A1-2485-42C5-B697-D8E737C04907}"/>
              </a:ext>
            </a:extLst>
          </p:cNvPr>
          <p:cNvSpPr/>
          <p:nvPr/>
        </p:nvSpPr>
        <p:spPr>
          <a:xfrm>
            <a:off x="4849672" y="3785125"/>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3</a:t>
            </a:r>
          </a:p>
        </p:txBody>
      </p:sp>
      <p:sp>
        <p:nvSpPr>
          <p:cNvPr id="128" name="Heptagon 127">
            <a:extLst>
              <a:ext uri="{FF2B5EF4-FFF2-40B4-BE49-F238E27FC236}">
                <a16:creationId xmlns:a16="http://schemas.microsoft.com/office/drawing/2014/main" id="{AD5F86DB-A6BA-43BA-BEE9-328AB87AE4A3}"/>
              </a:ext>
            </a:extLst>
          </p:cNvPr>
          <p:cNvSpPr/>
          <p:nvPr/>
        </p:nvSpPr>
        <p:spPr>
          <a:xfrm>
            <a:off x="4839300" y="4622512"/>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4</a:t>
            </a:r>
          </a:p>
        </p:txBody>
      </p:sp>
      <p:sp>
        <p:nvSpPr>
          <p:cNvPr id="129" name="Heptagon 128">
            <a:extLst>
              <a:ext uri="{FF2B5EF4-FFF2-40B4-BE49-F238E27FC236}">
                <a16:creationId xmlns:a16="http://schemas.microsoft.com/office/drawing/2014/main" id="{03C00D50-CB38-4D67-AE43-DAAA4CAA5897}"/>
              </a:ext>
            </a:extLst>
          </p:cNvPr>
          <p:cNvSpPr/>
          <p:nvPr/>
        </p:nvSpPr>
        <p:spPr>
          <a:xfrm>
            <a:off x="4828928" y="5514329"/>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5</a:t>
            </a:r>
          </a:p>
        </p:txBody>
      </p:sp>
      <p:sp>
        <p:nvSpPr>
          <p:cNvPr id="130" name="Heptagon 129">
            <a:extLst>
              <a:ext uri="{FF2B5EF4-FFF2-40B4-BE49-F238E27FC236}">
                <a16:creationId xmlns:a16="http://schemas.microsoft.com/office/drawing/2014/main" id="{06D93055-EBD0-439B-88A0-F1FE8E831B7D}"/>
              </a:ext>
            </a:extLst>
          </p:cNvPr>
          <p:cNvSpPr/>
          <p:nvPr/>
        </p:nvSpPr>
        <p:spPr>
          <a:xfrm>
            <a:off x="4818556" y="6362602"/>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6</a:t>
            </a:r>
          </a:p>
        </p:txBody>
      </p:sp>
      <p:pic>
        <p:nvPicPr>
          <p:cNvPr id="131" name="Picture 130" descr="A picture containing diagram&#10;&#10;Description automatically generated">
            <a:extLst>
              <a:ext uri="{FF2B5EF4-FFF2-40B4-BE49-F238E27FC236}">
                <a16:creationId xmlns:a16="http://schemas.microsoft.com/office/drawing/2014/main" id="{2A17B49F-7FF4-4959-98A7-86DDF1E9517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93" b="90000" l="10000" r="90900">
                        <a14:foregroundMark x1="79600" y1="15093" x2="79600" y2="15093"/>
                        <a14:foregroundMark x1="80100" y1="17037" x2="80100" y2="17037"/>
                        <a14:foregroundMark x1="73300" y1="7593" x2="73300" y2="7593"/>
                        <a14:foregroundMark x1="90900" y1="21111" x2="90900" y2="21111"/>
                        <a14:foregroundMark x1="89800" y1="23148" x2="89800" y2="23148"/>
                        <a14:foregroundMark x1="86800" y1="25556" x2="86800" y2="25556"/>
                        <a14:foregroundMark x1="89000" y1="24259" x2="89000" y2="24259"/>
                        <a14:foregroundMark x1="87100" y1="25000" x2="87100" y2="25000"/>
                        <a14:foregroundMark x1="90200" y1="21944" x2="90200" y2="21944"/>
                        <a14:foregroundMark x1="57600" y1="14167" x2="57600" y2="14167"/>
                        <a14:foregroundMark x1="56900" y1="13981" x2="56900" y2="13981"/>
                        <a14:foregroundMark x1="57200" y1="17407" x2="57200" y2="17407"/>
                        <a14:foregroundMark x1="57900" y1="19630" x2="57900" y2="19630"/>
                        <a14:foregroundMark x1="57200" y1="18796" x2="57200" y2="18796"/>
                        <a14:foregroundMark x1="59200" y1="20278" x2="59200" y2="20278"/>
                        <a14:foregroundMark x1="73500" y1="43519" x2="73500" y2="43519"/>
                        <a14:foregroundMark x1="69300" y1="43704" x2="69300" y2="43704"/>
                        <a14:foregroundMark x1="68200" y1="43704" x2="68200" y2="43704"/>
                        <a14:foregroundMark x1="66400" y1="43796" x2="66000" y2="43796"/>
                        <a14:foregroundMark x1="64900" y1="43981" x2="64400" y2="44074"/>
                        <a14:foregroundMark x1="63300" y1="44074" x2="63300" y2="44074"/>
                        <a14:foregroundMark x1="62900" y1="44074" x2="62900" y2="44074"/>
                        <a14:foregroundMark x1="62400" y1="43981" x2="62400" y2="43981"/>
                        <a14:foregroundMark x1="66700" y1="30093" x2="66700" y2="30093"/>
                        <a14:foregroundMark x1="66100" y1="31852" x2="66100" y2="31852"/>
                        <a14:foregroundMark x1="66400" y1="34259" x2="66400" y2="34259"/>
                        <a14:foregroundMark x1="68000" y1="36019" x2="68000" y2="36019"/>
                        <a14:foregroundMark x1="69200" y1="36481" x2="69200" y2="36481"/>
                        <a14:foregroundMark x1="71000" y1="37037" x2="71000" y2="37037"/>
                        <a14:foregroundMark x1="71400" y1="38056" x2="71400" y2="38056"/>
                        <a14:foregroundMark x1="71000" y1="38889" x2="71000" y2="38889"/>
                        <a14:foregroundMark x1="73900" y1="32778" x2="73900" y2="32778"/>
                        <a14:foregroundMark x1="74600" y1="31389" x2="74600" y2="31389"/>
                        <a14:foregroundMark x1="73600" y1="34167" x2="73600" y2="34167"/>
                        <a14:foregroundMark x1="74200" y1="35926" x2="74200" y2="35926"/>
                        <a14:foregroundMark x1="75100" y1="37130" x2="75100" y2="37130"/>
                        <a14:foregroundMark x1="77000" y1="38241" x2="77000" y2="38241"/>
                        <a14:foregroundMark x1="78800" y1="38611" x2="78800" y2="38611"/>
                        <a14:foregroundMark x1="79300" y1="39352" x2="79300" y2="39352"/>
                        <a14:foregroundMark x1="78600" y1="40278" x2="78600" y2="40278"/>
                        <a14:foregroundMark x1="66400" y1="32407" x2="66400" y2="32407"/>
                        <a14:foregroundMark x1="86400" y1="18519" x2="86400" y2="18519"/>
                        <a14:foregroundMark x1="72000" y1="37407" x2="72000" y2="37407"/>
                        <a14:foregroundMark x1="28500" y1="13704" x2="28500" y2="13704"/>
                        <a14:foregroundMark x1="42900" y1="22037" x2="42900" y2="22037"/>
                        <a14:foregroundMark x1="41900" y1="25185" x2="41900" y2="25185"/>
                        <a14:foregroundMark x1="38900" y1="27778" x2="38900" y2="27778"/>
                        <a14:foregroundMark x1="40700" y1="26944" x2="40700" y2="26944"/>
                        <a14:foregroundMark x1="42000" y1="24444" x2="42000" y2="24444"/>
                        <a14:foregroundMark x1="37600" y1="27593" x2="37600" y2="27593"/>
                        <a14:foregroundMark x1="12600" y1="29537" x2="12600" y2="29537"/>
                        <a14:foregroundMark x1="11700" y1="31389" x2="11700" y2="31389"/>
                        <a14:foregroundMark x1="11500" y1="32500" x2="11500" y2="32500"/>
                        <a14:foregroundMark x1="12000" y1="34815" x2="12000" y2="34815"/>
                        <a14:foregroundMark x1="11900" y1="33426" x2="11900" y2="33426"/>
                        <a14:foregroundMark x1="12900" y1="35741" x2="12900" y2="35741"/>
                        <a14:foregroundMark x1="13400" y1="36852" x2="13400" y2="36852"/>
                        <a14:foregroundMark x1="24100" y1="35648" x2="24100" y2="35648"/>
                        <a14:foregroundMark x1="23900" y1="34722" x2="23900" y2="34722"/>
                        <a14:foregroundMark x1="23900" y1="37963" x2="23900" y2="37963"/>
                        <a14:foregroundMark x1="22600" y1="39444" x2="22600" y2="39444"/>
                        <a14:foregroundMark x1="20000" y1="40370" x2="20000" y2="40370"/>
                        <a14:foregroundMark x1="17900" y1="40370" x2="17900" y2="40370"/>
                        <a14:foregroundMark x1="17300" y1="40833" x2="17300" y2="40833"/>
                        <a14:foregroundMark x1="18100" y1="41759" x2="18100" y2="41759"/>
                        <a14:foregroundMark x1="31400" y1="36759" x2="31400" y2="36759"/>
                        <a14:foregroundMark x1="30400" y1="34444" x2="30400" y2="34444"/>
                        <a14:foregroundMark x1="32300" y1="38611" x2="32300" y2="38611"/>
                        <a14:foregroundMark x1="33300" y1="41204" x2="33300" y2="41204"/>
                        <a14:foregroundMark x1="33500" y1="42685" x2="33500" y2="42685"/>
                        <a14:foregroundMark x1="33800" y1="43519" x2="33800" y2="43519"/>
                        <a14:foregroundMark x1="36000" y1="42593" x2="36000" y2="42593"/>
                        <a14:foregroundMark x1="74000" y1="54815" x2="74000" y2="54815"/>
                        <a14:foregroundMark x1="77600" y1="76852" x2="77600" y2="76852"/>
                        <a14:foregroundMark x1="77000" y1="78333" x2="77000" y2="78333"/>
                        <a14:foregroundMark x1="77100" y1="80648" x2="77100" y2="80648"/>
                        <a14:foregroundMark x1="77600" y1="81944" x2="77600" y2="81944"/>
                        <a14:foregroundMark x1="78000" y1="83241" x2="78000" y2="83241"/>
                        <a14:foregroundMark x1="78600" y1="83981" x2="78600" y2="83981"/>
                        <a14:foregroundMark x1="79000" y1="84907" x2="79000" y2="84907"/>
                        <a14:foregroundMark x1="77700" y1="85278" x2="77700" y2="85278"/>
                        <a14:foregroundMark x1="77000" y1="85000" x2="77000" y2="85000"/>
                        <a14:foregroundMark x1="71100" y1="76204" x2="71100" y2="76204"/>
                        <a14:foregroundMark x1="70500" y1="78333" x2="70500" y2="78333"/>
                        <a14:foregroundMark x1="70400" y1="80093" x2="70400" y2="80093"/>
                        <a14:foregroundMark x1="71000" y1="82222" x2="71000" y2="82222"/>
                        <a14:foregroundMark x1="71800" y1="83704" x2="71800" y2="83704"/>
                        <a14:foregroundMark x1="72000" y1="85185" x2="72000" y2="85185"/>
                        <a14:foregroundMark x1="70200" y1="85000" x2="70200" y2="85000"/>
                        <a14:foregroundMark x1="63800" y1="70648" x2="63800" y2="70648"/>
                        <a14:foregroundMark x1="73800" y1="61667" x2="73800" y2="61667"/>
                        <a14:foregroundMark x1="69300" y1="61481" x2="69300" y2="61481"/>
                        <a14:foregroundMark x1="45700" y1="71019" x2="45700" y2="71019"/>
                        <a14:foregroundMark x1="43300" y1="72685" x2="43300" y2="72685"/>
                        <a14:foregroundMark x1="41000" y1="73056" x2="41000" y2="73056"/>
                        <a14:foregroundMark x1="39500" y1="72500" x2="39500" y2="72500"/>
                        <a14:foregroundMark x1="14000" y1="68056" x2="14000" y2="68056"/>
                        <a14:foregroundMark x1="12200" y1="69074" x2="12200" y2="69074"/>
                        <a14:foregroundMark x1="11300" y1="70463" x2="11300" y2="70463"/>
                        <a14:foregroundMark x1="11200" y1="72407" x2="11200" y2="72407"/>
                        <a14:foregroundMark x1="11500" y1="74444" x2="11500" y2="74444"/>
                        <a14:foregroundMark x1="20400" y1="76296" x2="20400" y2="76296"/>
                        <a14:foregroundMark x1="19400" y1="77778" x2="19400" y2="77778"/>
                        <a14:foregroundMark x1="18900" y1="78889" x2="18900" y2="78889"/>
                        <a14:foregroundMark x1="17800" y1="80926" x2="17800" y2="80926"/>
                        <a14:foregroundMark x1="17200" y1="83148" x2="17200" y2="83148"/>
                        <a14:foregroundMark x1="16900" y1="84352" x2="16900" y2="84352"/>
                        <a14:foregroundMark x1="15100" y1="83704" x2="15100" y2="83704"/>
                        <a14:foregroundMark x1="27300" y1="78241" x2="27300" y2="78241"/>
                        <a14:foregroundMark x1="27200" y1="80833" x2="27200" y2="80833"/>
                        <a14:foregroundMark x1="27200" y1="83519" x2="27200" y2="83519"/>
                        <a14:foregroundMark x1="27000" y1="85000" x2="27000" y2="85000"/>
                        <a14:foregroundMark x1="28600" y1="85000" x2="28600" y2="85000"/>
                        <a14:foregroundMark x1="27200" y1="77037" x2="27200" y2="77037"/>
                        <a14:foregroundMark x1="87900" y1="60648" x2="87900" y2="60648"/>
                      </a14:backgroundRemoval>
                    </a14:imgEffect>
                  </a14:imgLayer>
                </a14:imgProps>
              </a:ext>
              <a:ext uri="{28A0092B-C50C-407E-A947-70E740481C1C}">
                <a14:useLocalDpi xmlns:a14="http://schemas.microsoft.com/office/drawing/2010/main" val="0"/>
              </a:ext>
            </a:extLst>
          </a:blip>
          <a:srcRect l="9172" t="49302" r="10560" b="13624"/>
          <a:stretch/>
        </p:blipFill>
        <p:spPr>
          <a:xfrm>
            <a:off x="291808" y="65641"/>
            <a:ext cx="2576498" cy="1152491"/>
          </a:xfrm>
          <a:prstGeom prst="rect">
            <a:avLst/>
          </a:prstGeom>
        </p:spPr>
      </p:pic>
      <p:pic>
        <p:nvPicPr>
          <p:cNvPr id="132" name="Picture 131" descr="A picture containing diagram&#10;&#10;Description automatically generated">
            <a:extLst>
              <a:ext uri="{FF2B5EF4-FFF2-40B4-BE49-F238E27FC236}">
                <a16:creationId xmlns:a16="http://schemas.microsoft.com/office/drawing/2014/main" id="{93ACF400-C09D-4E04-B6D0-ABB1136659C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93" b="90000" l="10000" r="90900">
                        <a14:foregroundMark x1="79600" y1="15093" x2="79600" y2="15093"/>
                        <a14:foregroundMark x1="80100" y1="17037" x2="80100" y2="17037"/>
                        <a14:foregroundMark x1="73300" y1="7593" x2="73300" y2="7593"/>
                        <a14:foregroundMark x1="90900" y1="21111" x2="90900" y2="21111"/>
                        <a14:foregroundMark x1="89800" y1="23148" x2="89800" y2="23148"/>
                        <a14:foregroundMark x1="86800" y1="25556" x2="86800" y2="25556"/>
                        <a14:foregroundMark x1="89000" y1="24259" x2="89000" y2="24259"/>
                        <a14:foregroundMark x1="87100" y1="25000" x2="87100" y2="25000"/>
                        <a14:foregroundMark x1="90200" y1="21944" x2="90200" y2="21944"/>
                        <a14:foregroundMark x1="57600" y1="14167" x2="57600" y2="14167"/>
                        <a14:foregroundMark x1="56900" y1="13981" x2="56900" y2="13981"/>
                        <a14:foregroundMark x1="57200" y1="17407" x2="57200" y2="17407"/>
                        <a14:foregroundMark x1="57900" y1="19630" x2="57900" y2="19630"/>
                        <a14:foregroundMark x1="57200" y1="18796" x2="57200" y2="18796"/>
                        <a14:foregroundMark x1="59200" y1="20278" x2="59200" y2="20278"/>
                        <a14:foregroundMark x1="73500" y1="43519" x2="73500" y2="43519"/>
                        <a14:foregroundMark x1="69300" y1="43704" x2="69300" y2="43704"/>
                        <a14:foregroundMark x1="68200" y1="43704" x2="68200" y2="43704"/>
                        <a14:foregroundMark x1="66400" y1="43796" x2="66000" y2="43796"/>
                        <a14:foregroundMark x1="64900" y1="43981" x2="64400" y2="44074"/>
                        <a14:foregroundMark x1="63300" y1="44074" x2="63300" y2="44074"/>
                        <a14:foregroundMark x1="62900" y1="44074" x2="62900" y2="44074"/>
                        <a14:foregroundMark x1="62400" y1="43981" x2="62400" y2="43981"/>
                        <a14:foregroundMark x1="66700" y1="30093" x2="66700" y2="30093"/>
                        <a14:foregroundMark x1="66100" y1="31852" x2="66100" y2="31852"/>
                        <a14:foregroundMark x1="66400" y1="34259" x2="66400" y2="34259"/>
                        <a14:foregroundMark x1="68000" y1="36019" x2="68000" y2="36019"/>
                        <a14:foregroundMark x1="69200" y1="36481" x2="69200" y2="36481"/>
                        <a14:foregroundMark x1="71000" y1="37037" x2="71000" y2="37037"/>
                        <a14:foregroundMark x1="71400" y1="38056" x2="71400" y2="38056"/>
                        <a14:foregroundMark x1="71000" y1="38889" x2="71000" y2="38889"/>
                        <a14:foregroundMark x1="73900" y1="32778" x2="73900" y2="32778"/>
                        <a14:foregroundMark x1="74600" y1="31389" x2="74600" y2="31389"/>
                        <a14:foregroundMark x1="73600" y1="34167" x2="73600" y2="34167"/>
                        <a14:foregroundMark x1="74200" y1="35926" x2="74200" y2="35926"/>
                        <a14:foregroundMark x1="75100" y1="37130" x2="75100" y2="37130"/>
                        <a14:foregroundMark x1="77000" y1="38241" x2="77000" y2="38241"/>
                        <a14:foregroundMark x1="78800" y1="38611" x2="78800" y2="38611"/>
                        <a14:foregroundMark x1="79300" y1="39352" x2="79300" y2="39352"/>
                        <a14:foregroundMark x1="78600" y1="40278" x2="78600" y2="40278"/>
                        <a14:foregroundMark x1="66400" y1="32407" x2="66400" y2="32407"/>
                        <a14:foregroundMark x1="86400" y1="18519" x2="86400" y2="18519"/>
                        <a14:foregroundMark x1="72000" y1="37407" x2="72000" y2="37407"/>
                        <a14:foregroundMark x1="28500" y1="13704" x2="28500" y2="13704"/>
                        <a14:foregroundMark x1="42900" y1="22037" x2="42900" y2="22037"/>
                        <a14:foregroundMark x1="41900" y1="25185" x2="41900" y2="25185"/>
                        <a14:foregroundMark x1="38900" y1="27778" x2="38900" y2="27778"/>
                        <a14:foregroundMark x1="40700" y1="26944" x2="40700" y2="26944"/>
                        <a14:foregroundMark x1="42000" y1="24444" x2="42000" y2="24444"/>
                        <a14:foregroundMark x1="37600" y1="27593" x2="37600" y2="27593"/>
                        <a14:foregroundMark x1="12600" y1="29537" x2="12600" y2="29537"/>
                        <a14:foregroundMark x1="11700" y1="31389" x2="11700" y2="31389"/>
                        <a14:foregroundMark x1="11500" y1="32500" x2="11500" y2="32500"/>
                        <a14:foregroundMark x1="12000" y1="34815" x2="12000" y2="34815"/>
                        <a14:foregroundMark x1="11900" y1="33426" x2="11900" y2="33426"/>
                        <a14:foregroundMark x1="12900" y1="35741" x2="12900" y2="35741"/>
                        <a14:foregroundMark x1="13400" y1="36852" x2="13400" y2="36852"/>
                        <a14:foregroundMark x1="24100" y1="35648" x2="24100" y2="35648"/>
                        <a14:foregroundMark x1="23900" y1="34722" x2="23900" y2="34722"/>
                        <a14:foregroundMark x1="23900" y1="37963" x2="23900" y2="37963"/>
                        <a14:foregroundMark x1="22600" y1="39444" x2="22600" y2="39444"/>
                        <a14:foregroundMark x1="20000" y1="40370" x2="20000" y2="40370"/>
                        <a14:foregroundMark x1="17900" y1="40370" x2="17900" y2="40370"/>
                        <a14:foregroundMark x1="17300" y1="40833" x2="17300" y2="40833"/>
                        <a14:foregroundMark x1="18100" y1="41759" x2="18100" y2="41759"/>
                        <a14:foregroundMark x1="31400" y1="36759" x2="31400" y2="36759"/>
                        <a14:foregroundMark x1="30400" y1="34444" x2="30400" y2="34444"/>
                        <a14:foregroundMark x1="32300" y1="38611" x2="32300" y2="38611"/>
                        <a14:foregroundMark x1="33300" y1="41204" x2="33300" y2="41204"/>
                        <a14:foregroundMark x1="33500" y1="42685" x2="33500" y2="42685"/>
                        <a14:foregroundMark x1="33800" y1="43519" x2="33800" y2="43519"/>
                        <a14:foregroundMark x1="36000" y1="42593" x2="36000" y2="42593"/>
                        <a14:foregroundMark x1="74000" y1="54815" x2="74000" y2="54815"/>
                        <a14:foregroundMark x1="77600" y1="76852" x2="77600" y2="76852"/>
                        <a14:foregroundMark x1="77000" y1="78333" x2="77000" y2="78333"/>
                        <a14:foregroundMark x1="77100" y1="80648" x2="77100" y2="80648"/>
                        <a14:foregroundMark x1="77600" y1="81944" x2="77600" y2="81944"/>
                        <a14:foregroundMark x1="78000" y1="83241" x2="78000" y2="83241"/>
                        <a14:foregroundMark x1="78600" y1="83981" x2="78600" y2="83981"/>
                        <a14:foregroundMark x1="79000" y1="84907" x2="79000" y2="84907"/>
                        <a14:foregroundMark x1="77700" y1="85278" x2="77700" y2="85278"/>
                        <a14:foregroundMark x1="77000" y1="85000" x2="77000" y2="85000"/>
                        <a14:foregroundMark x1="71100" y1="76204" x2="71100" y2="76204"/>
                        <a14:foregroundMark x1="70500" y1="78333" x2="70500" y2="78333"/>
                        <a14:foregroundMark x1="70400" y1="80093" x2="70400" y2="80093"/>
                        <a14:foregroundMark x1="71000" y1="82222" x2="71000" y2="82222"/>
                        <a14:foregroundMark x1="71800" y1="83704" x2="71800" y2="83704"/>
                        <a14:foregroundMark x1="72000" y1="85185" x2="72000" y2="85185"/>
                        <a14:foregroundMark x1="70200" y1="85000" x2="70200" y2="85000"/>
                        <a14:foregroundMark x1="63800" y1="70648" x2="63800" y2="70648"/>
                        <a14:foregroundMark x1="73800" y1="61667" x2="73800" y2="61667"/>
                        <a14:foregroundMark x1="69300" y1="61481" x2="69300" y2="61481"/>
                        <a14:foregroundMark x1="45700" y1="71019" x2="45700" y2="71019"/>
                        <a14:foregroundMark x1="43300" y1="72685" x2="43300" y2="72685"/>
                        <a14:foregroundMark x1="41000" y1="73056" x2="41000" y2="73056"/>
                        <a14:foregroundMark x1="39500" y1="72500" x2="39500" y2="72500"/>
                        <a14:foregroundMark x1="14000" y1="68056" x2="14000" y2="68056"/>
                        <a14:foregroundMark x1="12200" y1="69074" x2="12200" y2="69074"/>
                        <a14:foregroundMark x1="11300" y1="70463" x2="11300" y2="70463"/>
                        <a14:foregroundMark x1="11200" y1="72407" x2="11200" y2="72407"/>
                        <a14:foregroundMark x1="11500" y1="74444" x2="11500" y2="74444"/>
                        <a14:foregroundMark x1="20400" y1="76296" x2="20400" y2="76296"/>
                        <a14:foregroundMark x1="19400" y1="77778" x2="19400" y2="77778"/>
                        <a14:foregroundMark x1="18900" y1="78889" x2="18900" y2="78889"/>
                        <a14:foregroundMark x1="17800" y1="80926" x2="17800" y2="80926"/>
                        <a14:foregroundMark x1="17200" y1="83148" x2="17200" y2="83148"/>
                        <a14:foregroundMark x1="16900" y1="84352" x2="16900" y2="84352"/>
                        <a14:foregroundMark x1="15100" y1="83704" x2="15100" y2="83704"/>
                        <a14:foregroundMark x1="27300" y1="78241" x2="27300" y2="78241"/>
                        <a14:foregroundMark x1="27200" y1="80833" x2="27200" y2="80833"/>
                        <a14:foregroundMark x1="27200" y1="83519" x2="27200" y2="83519"/>
                        <a14:foregroundMark x1="27000" y1="85000" x2="27000" y2="85000"/>
                        <a14:foregroundMark x1="28600" y1="85000" x2="28600" y2="85000"/>
                        <a14:foregroundMark x1="27200" y1="77037" x2="27200" y2="77037"/>
                        <a14:foregroundMark x1="87900" y1="60648" x2="87900" y2="60648"/>
                      </a14:backgroundRemoval>
                    </a14:imgEffect>
                  </a14:imgLayer>
                </a14:imgProps>
              </a:ext>
              <a:ext uri="{28A0092B-C50C-407E-A947-70E740481C1C}">
                <a14:useLocalDpi xmlns:a14="http://schemas.microsoft.com/office/drawing/2010/main" val="0"/>
              </a:ext>
            </a:extLst>
          </a:blip>
          <a:srcRect l="10572" t="5005" r="6702" b="55471"/>
          <a:stretch/>
        </p:blipFill>
        <p:spPr>
          <a:xfrm>
            <a:off x="9790302" y="51664"/>
            <a:ext cx="2393410" cy="1234965"/>
          </a:xfrm>
          <a:prstGeom prst="rect">
            <a:avLst/>
          </a:prstGeom>
        </p:spPr>
      </p:pic>
      <p:sp>
        <p:nvSpPr>
          <p:cNvPr id="18" name="Rectangle 17">
            <a:extLst>
              <a:ext uri="{FF2B5EF4-FFF2-40B4-BE49-F238E27FC236}">
                <a16:creationId xmlns:a16="http://schemas.microsoft.com/office/drawing/2014/main" id="{543DA895-6B97-4E24-A993-4440BC9C7C86}"/>
              </a:ext>
            </a:extLst>
          </p:cNvPr>
          <p:cNvSpPr/>
          <p:nvPr/>
        </p:nvSpPr>
        <p:spPr>
          <a:xfrm>
            <a:off x="5420106" y="1926896"/>
            <a:ext cx="1635493" cy="4931104"/>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a:solidFill>
                  <a:schemeClr val="tx1"/>
                </a:solidFill>
                <a:latin typeface="#9Slide03 SFU Futura_12" panose="00000400000000000000" pitchFamily="2" charset="0"/>
              </a:rPr>
              <a:t>Các nhóm hãy</a:t>
            </a:r>
          </a:p>
          <a:p>
            <a:pPr algn="ctr"/>
            <a:r>
              <a:rPr lang="en-US" sz="2000">
                <a:solidFill>
                  <a:schemeClr val="tx1"/>
                </a:solidFill>
                <a:latin typeface="#9Slide03 SFU Futura_12" panose="00000400000000000000" pitchFamily="2" charset="0"/>
              </a:rPr>
              <a:t>Nối các dòng tương ứng</a:t>
            </a:r>
          </a:p>
          <a:p>
            <a:pPr algn="ctr"/>
            <a:r>
              <a:rPr lang="en-US" sz="2000">
                <a:solidFill>
                  <a:schemeClr val="tx1"/>
                </a:solidFill>
                <a:latin typeface="#9Slide03 SFU Futura_12" panose="00000400000000000000" pitchFamily="2" charset="0"/>
              </a:rPr>
              <a:t>Thời gian 30 giây</a:t>
            </a:r>
          </a:p>
        </p:txBody>
      </p:sp>
      <p:grpSp>
        <p:nvGrpSpPr>
          <p:cNvPr id="109" name="Group 108">
            <a:extLst>
              <a:ext uri="{FF2B5EF4-FFF2-40B4-BE49-F238E27FC236}">
                <a16:creationId xmlns:a16="http://schemas.microsoft.com/office/drawing/2014/main" id="{A339EE84-6C6A-459C-ACFE-0320B5F3F58A}"/>
              </a:ext>
            </a:extLst>
          </p:cNvPr>
          <p:cNvGrpSpPr/>
          <p:nvPr/>
        </p:nvGrpSpPr>
        <p:grpSpPr>
          <a:xfrm>
            <a:off x="6490665" y="1913986"/>
            <a:ext cx="5648841" cy="735638"/>
            <a:chOff x="6454094" y="2776571"/>
            <a:chExt cx="5648841" cy="735638"/>
          </a:xfrm>
        </p:grpSpPr>
        <p:grpSp>
          <p:nvGrpSpPr>
            <p:cNvPr id="123" name="Group 49">
              <a:extLst>
                <a:ext uri="{FF2B5EF4-FFF2-40B4-BE49-F238E27FC236}">
                  <a16:creationId xmlns:a16="http://schemas.microsoft.com/office/drawing/2014/main" id="{CEC420A7-DCEE-4E77-8359-ACBDDFC1CE8A}"/>
                </a:ext>
              </a:extLst>
            </p:cNvPr>
            <p:cNvGrpSpPr>
              <a:grpSpLocks/>
            </p:cNvGrpSpPr>
            <p:nvPr/>
          </p:nvGrpSpPr>
          <p:grpSpPr bwMode="auto">
            <a:xfrm>
              <a:off x="6454094" y="2776571"/>
              <a:ext cx="5648841" cy="735638"/>
              <a:chOff x="1803761" y="1455304"/>
              <a:chExt cx="5402581" cy="1367212"/>
            </a:xfrm>
          </p:grpSpPr>
          <p:pic>
            <p:nvPicPr>
              <p:cNvPr id="133" name="Picture 345" descr="shadow_1_m">
                <a:extLst>
                  <a:ext uri="{FF2B5EF4-FFF2-40B4-BE49-F238E27FC236}">
                    <a16:creationId xmlns:a16="http://schemas.microsoft.com/office/drawing/2014/main" id="{AA095D68-FE8B-4564-85B9-E4DD6B641278}"/>
                  </a:ext>
                </a:extLst>
              </p:cNvPr>
              <p:cNvPicPr>
                <a:picLocks noChangeAspect="1" noChangeArrowheads="1"/>
              </p:cNvPicPr>
              <p:nvPr/>
            </p:nvPicPr>
            <p:blipFill>
              <a:blip r:embed="rId2"/>
              <a:srcRect t="1518" b="2"/>
              <a:stretch>
                <a:fillRect/>
              </a:stretch>
            </p:blipFill>
            <p:spPr bwMode="gray">
              <a:xfrm>
                <a:off x="1803761" y="2510102"/>
                <a:ext cx="5402581" cy="312414"/>
              </a:xfrm>
              <a:prstGeom prst="rect">
                <a:avLst/>
              </a:prstGeom>
              <a:noFill/>
              <a:ln w="9525">
                <a:noFill/>
                <a:miter lim="800000"/>
                <a:headEnd/>
                <a:tailEnd/>
              </a:ln>
            </p:spPr>
          </p:pic>
          <p:sp>
            <p:nvSpPr>
              <p:cNvPr id="134" name="Rectangle 133">
                <a:extLst>
                  <a:ext uri="{FF2B5EF4-FFF2-40B4-BE49-F238E27FC236}">
                    <a16:creationId xmlns:a16="http://schemas.microsoft.com/office/drawing/2014/main" id="{7C0548C5-47B0-44A1-A3AA-EAEA7E218834}"/>
                  </a:ext>
                </a:extLst>
              </p:cNvPr>
              <p:cNvSpPr/>
              <p:nvPr/>
            </p:nvSpPr>
            <p:spPr>
              <a:xfrm>
                <a:off x="2286492" y="1455304"/>
                <a:ext cx="4640094" cy="1250224"/>
              </a:xfrm>
              <a:prstGeom prst="rect">
                <a:avLst/>
              </a:prstGeom>
              <a:solidFill>
                <a:srgbClr val="3A8200"/>
              </a:soli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sp>
            <p:nvSpPr>
              <p:cNvPr id="135" name="Rectangle 134">
                <a:extLst>
                  <a:ext uri="{FF2B5EF4-FFF2-40B4-BE49-F238E27FC236}">
                    <a16:creationId xmlns:a16="http://schemas.microsoft.com/office/drawing/2014/main" id="{CFE3BE30-E014-4C8E-B500-E27688BCA522}"/>
                  </a:ext>
                </a:extLst>
              </p:cNvPr>
              <p:cNvSpPr/>
              <p:nvPr/>
            </p:nvSpPr>
            <p:spPr>
              <a:xfrm>
                <a:off x="2392606" y="1561442"/>
                <a:ext cx="4443025" cy="1029676"/>
              </a:xfrm>
              <a:prstGeom prst="rect">
                <a:avLst/>
              </a:prstGeom>
              <a:gradFill flip="none" rotWithShape="1">
                <a:gsLst>
                  <a:gs pos="0">
                    <a:sysClr val="window" lastClr="FFFFFF">
                      <a:shade val="30000"/>
                      <a:satMod val="115000"/>
                      <a:lumMod val="23000"/>
                      <a:lumOff val="77000"/>
                    </a:sysClr>
                  </a:gs>
                  <a:gs pos="50000">
                    <a:sysClr val="window" lastClr="FFFFFF">
                      <a:shade val="67500"/>
                      <a:satMod val="115000"/>
                      <a:lumMod val="33000"/>
                      <a:lumOff val="67000"/>
                    </a:sysClr>
                  </a:gs>
                  <a:gs pos="100000">
                    <a:sysClr val="window" lastClr="FFFFFF">
                      <a:shade val="100000"/>
                      <a:satMod val="115000"/>
                    </a:sysClr>
                  </a:gs>
                </a:gsLst>
                <a:lin ang="2700000" scaled="1"/>
                <a:tileRect/>
              </a:gradFill>
              <a:ln w="31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9Slide03 SFU Futura_12" panose="00000400000000000000" pitchFamily="2" charset="0"/>
                </a:endParaRPr>
              </a:p>
            </p:txBody>
          </p:sp>
        </p:grpSp>
        <p:sp>
          <p:nvSpPr>
            <p:cNvPr id="124" name="TextBox 123">
              <a:extLst>
                <a:ext uri="{FF2B5EF4-FFF2-40B4-BE49-F238E27FC236}">
                  <a16:creationId xmlns:a16="http://schemas.microsoft.com/office/drawing/2014/main" id="{B0AA665C-0929-48B7-93AE-4E5E892B3D9A}"/>
                </a:ext>
              </a:extLst>
            </p:cNvPr>
            <p:cNvSpPr txBox="1"/>
            <p:nvPr/>
          </p:nvSpPr>
          <p:spPr>
            <a:xfrm>
              <a:off x="7219500" y="2903444"/>
              <a:ext cx="4543377" cy="369332"/>
            </a:xfrm>
            <a:prstGeom prst="rect">
              <a:avLst/>
            </a:prstGeom>
            <a:noFill/>
          </p:spPr>
          <p:txBody>
            <a:bodyPr wrap="square" rtlCol="0">
              <a:spAutoFit/>
            </a:bodyPr>
            <a:lstStyle/>
            <a:p>
              <a:r>
                <a:rPr lang="en-US">
                  <a:latin typeface="#9Slide03 SFU Futura_12" panose="00000400000000000000" pitchFamily="2" charset="0"/>
                </a:rPr>
                <a:t>A. Nhịp độ phát triển và c</a:t>
              </a:r>
              <a:r>
                <a:rPr lang="vi-VN">
                  <a:latin typeface="#9Slide03 SFU Futura_12" panose="00000400000000000000" pitchFamily="2" charset="0"/>
                </a:rPr>
                <a:t>ơ</a:t>
              </a:r>
              <a:r>
                <a:rPr lang="en-US">
                  <a:latin typeface="#9Slide03 SFU Futura_12" panose="00000400000000000000" pitchFamily="2" charset="0"/>
                </a:rPr>
                <a:t> cấu dịch vụ</a:t>
              </a:r>
            </a:p>
          </p:txBody>
        </p:sp>
      </p:grpSp>
      <p:grpSp>
        <p:nvGrpSpPr>
          <p:cNvPr id="136" name="Group 135">
            <a:extLst>
              <a:ext uri="{FF2B5EF4-FFF2-40B4-BE49-F238E27FC236}">
                <a16:creationId xmlns:a16="http://schemas.microsoft.com/office/drawing/2014/main" id="{2C637EED-6A83-4B70-98F6-9A40AD0F0E05}"/>
              </a:ext>
            </a:extLst>
          </p:cNvPr>
          <p:cNvGrpSpPr/>
          <p:nvPr/>
        </p:nvGrpSpPr>
        <p:grpSpPr>
          <a:xfrm>
            <a:off x="1786369" y="1215342"/>
            <a:ext cx="2163876" cy="688434"/>
            <a:chOff x="3701" y="236470"/>
            <a:chExt cx="1147391" cy="688434"/>
          </a:xfrm>
          <a:scene3d>
            <a:camera prst="orthographicFront">
              <a:rot lat="0" lon="0" rev="0"/>
            </a:camera>
            <a:lightRig rig="threePt" dir="t">
              <a:rot lat="0" lon="0" rev="1200000"/>
            </a:lightRig>
          </a:scene3d>
        </p:grpSpPr>
        <p:sp>
          <p:nvSpPr>
            <p:cNvPr id="137" name="Rectangle: Rounded Corners 136">
              <a:extLst>
                <a:ext uri="{FF2B5EF4-FFF2-40B4-BE49-F238E27FC236}">
                  <a16:creationId xmlns:a16="http://schemas.microsoft.com/office/drawing/2014/main" id="{2FFB69F9-A1F4-4C2E-9390-F5102EBCB4B2}"/>
                </a:ext>
              </a:extLst>
            </p:cNvPr>
            <p:cNvSpPr/>
            <p:nvPr/>
          </p:nvSpPr>
          <p:spPr>
            <a:xfrm>
              <a:off x="3701" y="236470"/>
              <a:ext cx="1147391" cy="68843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38" name="Rectangle: Rounded Corners 4">
              <a:extLst>
                <a:ext uri="{FF2B5EF4-FFF2-40B4-BE49-F238E27FC236}">
                  <a16:creationId xmlns:a16="http://schemas.microsoft.com/office/drawing/2014/main" id="{9641479E-4024-47C5-9DEF-2F7349FC53E9}"/>
                </a:ext>
              </a:extLst>
            </p:cNvPr>
            <p:cNvSpPr txBox="1"/>
            <p:nvPr/>
          </p:nvSpPr>
          <p:spPr>
            <a:xfrm>
              <a:off x="23865" y="256634"/>
              <a:ext cx="1107063" cy="6481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3200" b="1" kern="1200">
                  <a:solidFill>
                    <a:sysClr val="window" lastClr="FFFFFF"/>
                  </a:solidFill>
                  <a:latin typeface="#9Slide03 Bebas Neue ZSmall" panose="020B0606020202050201" pitchFamily="34" charset="0"/>
                  <a:cs typeface="Arial" pitchFamily="34" charset="0"/>
                </a:rPr>
                <a:t>NHÂN TỐ</a:t>
              </a:r>
              <a:endParaRPr lang="en-US" sz="3200" b="1" kern="1200" dirty="0">
                <a:solidFill>
                  <a:sysClr val="window" lastClr="FFFFFF"/>
                </a:solidFill>
                <a:latin typeface="#9Slide03 Bebas Neue ZSmall" panose="020B0606020202050201" pitchFamily="34" charset="0"/>
                <a:cs typeface="Arial" pitchFamily="34" charset="0"/>
              </a:endParaRPr>
            </a:p>
          </p:txBody>
        </p:sp>
      </p:grpSp>
      <p:grpSp>
        <p:nvGrpSpPr>
          <p:cNvPr id="139" name="Group 138">
            <a:extLst>
              <a:ext uri="{FF2B5EF4-FFF2-40B4-BE49-F238E27FC236}">
                <a16:creationId xmlns:a16="http://schemas.microsoft.com/office/drawing/2014/main" id="{E512E692-BB56-475F-8C49-CEEA9500C7CA}"/>
              </a:ext>
            </a:extLst>
          </p:cNvPr>
          <p:cNvGrpSpPr/>
          <p:nvPr/>
        </p:nvGrpSpPr>
        <p:grpSpPr>
          <a:xfrm>
            <a:off x="8340334" y="1214330"/>
            <a:ext cx="2163876" cy="688434"/>
            <a:chOff x="3701" y="236470"/>
            <a:chExt cx="1147391" cy="688434"/>
          </a:xfrm>
          <a:scene3d>
            <a:camera prst="orthographicFront">
              <a:rot lat="0" lon="0" rev="0"/>
            </a:camera>
            <a:lightRig rig="threePt" dir="t">
              <a:rot lat="0" lon="0" rev="1200000"/>
            </a:lightRig>
          </a:scene3d>
        </p:grpSpPr>
        <p:sp>
          <p:nvSpPr>
            <p:cNvPr id="140" name="Rectangle: Rounded Corners 139">
              <a:extLst>
                <a:ext uri="{FF2B5EF4-FFF2-40B4-BE49-F238E27FC236}">
                  <a16:creationId xmlns:a16="http://schemas.microsoft.com/office/drawing/2014/main" id="{C9199558-05D7-479B-8C3A-4F35188F86A4}"/>
                </a:ext>
              </a:extLst>
            </p:cNvPr>
            <p:cNvSpPr/>
            <p:nvPr/>
          </p:nvSpPr>
          <p:spPr>
            <a:xfrm>
              <a:off x="3701" y="236470"/>
              <a:ext cx="1147391" cy="688434"/>
            </a:xfrm>
            <a:prstGeom prst="roundRect">
              <a:avLst>
                <a:gd name="adj" fmla="val 10000"/>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41" name="Rectangle: Rounded Corners 4">
              <a:extLst>
                <a:ext uri="{FF2B5EF4-FFF2-40B4-BE49-F238E27FC236}">
                  <a16:creationId xmlns:a16="http://schemas.microsoft.com/office/drawing/2014/main" id="{5F0230EB-C1FA-4D75-AD4A-447035C653F1}"/>
                </a:ext>
              </a:extLst>
            </p:cNvPr>
            <p:cNvSpPr txBox="1"/>
            <p:nvPr/>
          </p:nvSpPr>
          <p:spPr>
            <a:xfrm>
              <a:off x="23865" y="256634"/>
              <a:ext cx="1107063" cy="64810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3200" b="1">
                  <a:solidFill>
                    <a:sysClr val="window" lastClr="FFFFFF"/>
                  </a:solidFill>
                  <a:latin typeface="#9Slide03 Bebas Neue ZSmall" panose="020B0606020202050201" pitchFamily="34" charset="0"/>
                  <a:cs typeface="Arial" pitchFamily="34" charset="0"/>
                </a:rPr>
                <a:t>ẢNH H</a:t>
              </a:r>
              <a:r>
                <a:rPr lang="vi-VN" sz="3200" b="1">
                  <a:solidFill>
                    <a:sysClr val="window" lastClr="FFFFFF"/>
                  </a:solidFill>
                  <a:latin typeface="#9Slide03 Bebas Neue ZSmall" panose="020B0606020202050201" pitchFamily="34" charset="0"/>
                  <a:cs typeface="Arial" pitchFamily="34" charset="0"/>
                </a:rPr>
                <a:t>Ư</a:t>
              </a:r>
              <a:r>
                <a:rPr lang="en-US" sz="3200" b="1">
                  <a:solidFill>
                    <a:sysClr val="window" lastClr="FFFFFF"/>
                  </a:solidFill>
                  <a:latin typeface="#9Slide03 Bebas Neue ZSmall" panose="020B0606020202050201" pitchFamily="34" charset="0"/>
                  <a:cs typeface="Arial" pitchFamily="34" charset="0"/>
                </a:rPr>
                <a:t>ỞNG</a:t>
              </a:r>
              <a:endParaRPr lang="en-US" sz="3200" b="1" kern="1200" dirty="0">
                <a:solidFill>
                  <a:sysClr val="window" lastClr="FFFFFF"/>
                </a:solidFill>
                <a:latin typeface="#9Slide03 Bebas Neue ZSmall" panose="020B0606020202050201" pitchFamily="34" charset="0"/>
                <a:cs typeface="Arial" pitchFamily="34" charset="0"/>
              </a:endParaRPr>
            </a:p>
          </p:txBody>
        </p:sp>
      </p:grpSp>
      <p:sp>
        <p:nvSpPr>
          <p:cNvPr id="142" name="Heptagon 141">
            <a:extLst>
              <a:ext uri="{FF2B5EF4-FFF2-40B4-BE49-F238E27FC236}">
                <a16:creationId xmlns:a16="http://schemas.microsoft.com/office/drawing/2014/main" id="{451D7615-3587-4DF3-83B5-D78B604F7AAA}"/>
              </a:ext>
            </a:extLst>
          </p:cNvPr>
          <p:cNvSpPr/>
          <p:nvPr/>
        </p:nvSpPr>
        <p:spPr>
          <a:xfrm>
            <a:off x="4870416" y="2097441"/>
            <a:ext cx="319922" cy="307719"/>
          </a:xfrm>
          <a:prstGeom prst="heptag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a:latin typeface="#9Slide03 SFU Futura_12" panose="00000400000000000000" pitchFamily="2" charset="0"/>
              </a:rPr>
              <a:t>1</a:t>
            </a:r>
          </a:p>
        </p:txBody>
      </p:sp>
    </p:spTree>
    <p:extLst>
      <p:ext uri="{BB962C8B-B14F-4D97-AF65-F5344CB8AC3E}">
        <p14:creationId xmlns:p14="http://schemas.microsoft.com/office/powerpoint/2010/main" val="413817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18"/>
                                        </p:tgtEl>
                                        <p:attrNameLst>
                                          <p:attrName>ppt_w</p:attrName>
                                        </p:attrNameLst>
                                      </p:cBhvr>
                                      <p:tavLst>
                                        <p:tav tm="0">
                                          <p:val>
                                            <p:strVal val="ppt_w"/>
                                          </p:val>
                                        </p:tav>
                                        <p:tav tm="100000">
                                          <p:val>
                                            <p:fltVal val="0"/>
                                          </p:val>
                                        </p:tav>
                                      </p:tavLst>
                                    </p:anim>
                                    <p:anim calcmode="lin" valueType="num">
                                      <p:cBhvr>
                                        <p:cTn id="12" dur="500"/>
                                        <p:tgtEl>
                                          <p:spTgt spid="18"/>
                                        </p:tgtEl>
                                        <p:attrNameLst>
                                          <p:attrName>ppt_h</p:attrName>
                                        </p:attrNameLst>
                                      </p:cBhvr>
                                      <p:tavLst>
                                        <p:tav tm="0">
                                          <p:val>
                                            <p:strVal val="ppt_h"/>
                                          </p:val>
                                        </p:tav>
                                        <p:tav tm="100000">
                                          <p:val>
                                            <p:fltVal val="0"/>
                                          </p:val>
                                        </p:tav>
                                      </p:tavLst>
                                    </p:anim>
                                    <p:animEffect transition="out" filter="fade">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up)">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wipe(down)">
                                      <p:cBhvr>
                                        <p:cTn id="24" dur="500"/>
                                        <p:tgtEl>
                                          <p:spTgt spid="9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up)">
                                      <p:cBhvr>
                                        <p:cTn id="29" dur="500"/>
                                        <p:tgtEl>
                                          <p:spTgt spid="9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500"/>
                                        <p:tgtEl>
                                          <p:spTgt spid="10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animEffect transition="in" filter="wipe(left)">
                                      <p:cBhvr>
                                        <p:cTn id="39" dur="500"/>
                                        <p:tgtEl>
                                          <p:spTgt spid="10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2"/>
                                        </p:tgtEl>
                                        <p:attrNameLst>
                                          <p:attrName>style.visibility</p:attrName>
                                        </p:attrNameLst>
                                      </p:cBhvr>
                                      <p:to>
                                        <p:strVal val="visible"/>
                                      </p:to>
                                    </p:set>
                                    <p:animEffect transition="in" filter="wipe(down)">
                                      <p:cBhvr>
                                        <p:cTn id="44"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2DA36D5-72A0-41FF-A44F-ACFFBA9E72A0}"/>
              </a:ext>
            </a:extLst>
          </p:cNvPr>
          <p:cNvSpPr txBox="1"/>
          <p:nvPr/>
        </p:nvSpPr>
        <p:spPr>
          <a:xfrm flipH="1">
            <a:off x="1417670" y="324360"/>
            <a:ext cx="10278538" cy="646331"/>
          </a:xfrm>
          <a:prstGeom prst="rect">
            <a:avLst/>
          </a:prstGeom>
          <a:noFill/>
          <a:ln>
            <a:solidFill>
              <a:schemeClr val="tx1"/>
            </a:solidFill>
          </a:ln>
        </p:spPr>
        <p:txBody>
          <a:bodyPr wrap="square" rtlCol="0">
            <a:spAutoFit/>
          </a:bodyPr>
          <a:lstStyle/>
          <a:p>
            <a:pPr algn="ctr"/>
            <a:r>
              <a:rPr lang="en-US" sz="3600" b="1">
                <a:solidFill>
                  <a:srgbClr val="FF0000"/>
                </a:solidFill>
                <a:latin typeface="#9Slide07 IcielBC Cubano Normal" panose="00000500000000000000" pitchFamily="2" charset="0"/>
              </a:rPr>
              <a:t>ĐẶC ĐIỂM PHÂN BỐ CÁC NGÀNH DV TRÊN THẾ GIỚI</a:t>
            </a:r>
          </a:p>
        </p:txBody>
      </p:sp>
      <p:grpSp>
        <p:nvGrpSpPr>
          <p:cNvPr id="16" name="Group 15">
            <a:extLst>
              <a:ext uri="{FF2B5EF4-FFF2-40B4-BE49-F238E27FC236}">
                <a16:creationId xmlns:a16="http://schemas.microsoft.com/office/drawing/2014/main" id="{94CAD146-F584-408A-A103-3BD0B46BB799}"/>
              </a:ext>
            </a:extLst>
          </p:cNvPr>
          <p:cNvGrpSpPr/>
          <p:nvPr/>
        </p:nvGrpSpPr>
        <p:grpSpPr>
          <a:xfrm>
            <a:off x="150419" y="129526"/>
            <a:ext cx="1248210" cy="1074282"/>
            <a:chOff x="1821887" y="255484"/>
            <a:chExt cx="1248210" cy="1074282"/>
          </a:xfrm>
        </p:grpSpPr>
        <p:sp>
          <p:nvSpPr>
            <p:cNvPr id="4" name="AutoShape 63">
              <a:extLst>
                <a:ext uri="{FF2B5EF4-FFF2-40B4-BE49-F238E27FC236}">
                  <a16:creationId xmlns:a16="http://schemas.microsoft.com/office/drawing/2014/main" id="{3D779EEC-829D-4374-A34F-4BE4A500C34C}"/>
                </a:ext>
              </a:extLst>
            </p:cNvPr>
            <p:cNvSpPr>
              <a:spLocks noChangeArrowheads="1"/>
            </p:cNvSpPr>
            <p:nvPr/>
          </p:nvSpPr>
          <p:spPr bwMode="gray">
            <a:xfrm flipV="1">
              <a:off x="1821887" y="255484"/>
              <a:ext cx="1248210" cy="1074282"/>
            </a:xfrm>
            <a:prstGeom prst="diamond">
              <a:avLst/>
            </a:prstGeom>
            <a:solidFill>
              <a:srgbClr val="FF000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000066"/>
                </a:solidFill>
                <a:effectLst/>
                <a:uLnTx/>
                <a:uFillTx/>
                <a:latin typeface="#9Slide07 IcielBC Cubano Normal" panose="00000500000000000000" pitchFamily="2" charset="0"/>
              </a:endParaRPr>
            </a:p>
          </p:txBody>
        </p:sp>
        <p:sp>
          <p:nvSpPr>
            <p:cNvPr id="6" name="TextBox 5">
              <a:extLst>
                <a:ext uri="{FF2B5EF4-FFF2-40B4-BE49-F238E27FC236}">
                  <a16:creationId xmlns:a16="http://schemas.microsoft.com/office/drawing/2014/main" id="{1F8D6A2F-CC2A-4C6D-8A4B-D0885A1A491B}"/>
                </a:ext>
              </a:extLst>
            </p:cNvPr>
            <p:cNvSpPr txBox="1"/>
            <p:nvPr/>
          </p:nvSpPr>
          <p:spPr>
            <a:xfrm flipV="1">
              <a:off x="2146871" y="438682"/>
              <a:ext cx="598241" cy="707886"/>
            </a:xfrm>
            <a:prstGeom prst="rect">
              <a:avLst/>
            </a:prstGeom>
            <a:noFill/>
          </p:spPr>
          <p:txBody>
            <a:bodyPr wrap="none" rtlCol="0">
              <a:spAutoFit/>
            </a:bodyPr>
            <a:lstStyle/>
            <a:p>
              <a:r>
                <a:rPr lang="en-US" sz="4000">
                  <a:solidFill>
                    <a:schemeClr val="bg1"/>
                  </a:solidFill>
                  <a:latin typeface="#9Slide07 IcielBC Cubano Normal" panose="00000500000000000000" pitchFamily="2" charset="0"/>
                </a:rPr>
                <a:t>III</a:t>
              </a:r>
            </a:p>
          </p:txBody>
        </p:sp>
      </p:grpSp>
      <p:sp>
        <p:nvSpPr>
          <p:cNvPr id="5" name="TextBox 4">
            <a:extLst>
              <a:ext uri="{FF2B5EF4-FFF2-40B4-BE49-F238E27FC236}">
                <a16:creationId xmlns:a16="http://schemas.microsoft.com/office/drawing/2014/main" id="{4E94C0C0-9A41-422F-A8A1-4D91725FACBA}"/>
              </a:ext>
            </a:extLst>
          </p:cNvPr>
          <p:cNvSpPr txBox="1"/>
          <p:nvPr/>
        </p:nvSpPr>
        <p:spPr>
          <a:xfrm>
            <a:off x="1073645" y="1235878"/>
            <a:ext cx="3770730" cy="646331"/>
          </a:xfrm>
          <a:prstGeom prst="rect">
            <a:avLst/>
          </a:prstGeom>
          <a:noFill/>
        </p:spPr>
        <p:txBody>
          <a:bodyPr wrap="square" rtlCol="0">
            <a:spAutoFit/>
          </a:bodyPr>
          <a:lstStyle/>
          <a:p>
            <a:r>
              <a:rPr lang="en-US" sz="3600">
                <a:solidFill>
                  <a:srgbClr val="3F3939"/>
                </a:solidFill>
                <a:latin typeface="#9Slide07 Cadena" panose="02000503000000020004" pitchFamily="2" charset="0"/>
              </a:rPr>
              <a:t>Tôi là chuyên gia</a:t>
            </a:r>
          </a:p>
        </p:txBody>
      </p:sp>
      <p:pic>
        <p:nvPicPr>
          <p:cNvPr id="8" name="Picture 7">
            <a:extLst>
              <a:ext uri="{FF2B5EF4-FFF2-40B4-BE49-F238E27FC236}">
                <a16:creationId xmlns:a16="http://schemas.microsoft.com/office/drawing/2014/main" id="{CFA202E2-2121-4BF8-A27F-64318BE478F7}"/>
              </a:ext>
            </a:extLst>
          </p:cNvPr>
          <p:cNvPicPr>
            <a:picLocks noChangeAspect="1"/>
          </p:cNvPicPr>
          <p:nvPr/>
        </p:nvPicPr>
        <p:blipFill>
          <a:blip r:embed="rId2"/>
          <a:stretch>
            <a:fillRect/>
          </a:stretch>
        </p:blipFill>
        <p:spPr>
          <a:xfrm>
            <a:off x="1389999" y="1956504"/>
            <a:ext cx="3454375" cy="3348320"/>
          </a:xfrm>
          <a:prstGeom prst="rect">
            <a:avLst/>
          </a:prstGeom>
        </p:spPr>
      </p:pic>
      <p:pic>
        <p:nvPicPr>
          <p:cNvPr id="36" name="Picture 35">
            <a:extLst>
              <a:ext uri="{FF2B5EF4-FFF2-40B4-BE49-F238E27FC236}">
                <a16:creationId xmlns:a16="http://schemas.microsoft.com/office/drawing/2014/main" id="{A0F5FE0A-C447-41C8-AAA4-7783FB4C3EF4}"/>
              </a:ext>
            </a:extLst>
          </p:cNvPr>
          <p:cNvPicPr>
            <a:picLocks noChangeAspect="1"/>
          </p:cNvPicPr>
          <p:nvPr/>
        </p:nvPicPr>
        <p:blipFill>
          <a:blip r:embed="rId3"/>
          <a:stretch>
            <a:fillRect/>
          </a:stretch>
        </p:blipFill>
        <p:spPr>
          <a:xfrm>
            <a:off x="5194300" y="1559043"/>
            <a:ext cx="6769100" cy="3337317"/>
          </a:xfrm>
          <a:prstGeom prst="rect">
            <a:avLst/>
          </a:prstGeom>
        </p:spPr>
      </p:pic>
      <p:sp>
        <p:nvSpPr>
          <p:cNvPr id="37" name="Rectangle 36">
            <a:extLst>
              <a:ext uri="{FF2B5EF4-FFF2-40B4-BE49-F238E27FC236}">
                <a16:creationId xmlns:a16="http://schemas.microsoft.com/office/drawing/2014/main" id="{C2D3F962-0B36-4ED9-9255-9E74617365CE}"/>
              </a:ext>
            </a:extLst>
          </p:cNvPr>
          <p:cNvSpPr/>
          <p:nvPr/>
        </p:nvSpPr>
        <p:spPr>
          <a:xfrm>
            <a:off x="8099312" y="4837292"/>
            <a:ext cx="1795683" cy="400110"/>
          </a:xfrm>
          <a:prstGeom prst="rect">
            <a:avLst/>
          </a:prstGeom>
        </p:spPr>
        <p:txBody>
          <a:bodyPr wrap="none">
            <a:spAutoFit/>
          </a:bodyPr>
          <a:lstStyle/>
          <a:p>
            <a:pPr indent="228600" algn="ctr" eaLnBrk="0" fontAlgn="base" hangingPunct="0">
              <a:spcBef>
                <a:spcPct val="0"/>
              </a:spcBef>
              <a:spcAft>
                <a:spcPct val="0"/>
              </a:spcAft>
              <a:tabLst>
                <a:tab pos="123825" algn="l"/>
              </a:tabLst>
            </a:pPr>
            <a:r>
              <a:rPr lang="en-US" sz="2000" dirty="0">
                <a:solidFill>
                  <a:srgbClr val="000000"/>
                </a:solidFill>
                <a:latin typeface="#9Slide03 SFU Futura_12" panose="00000400000000000000" pitchFamily="2" charset="0"/>
                <a:ea typeface="Times New Roman" pitchFamily="18" charset="0"/>
                <a:cs typeface="Times New Roman" pitchFamily="18" charset="0"/>
              </a:rPr>
              <a:t>(</a:t>
            </a:r>
            <a:r>
              <a:rPr lang="en-US" sz="2000" dirty="0" err="1">
                <a:solidFill>
                  <a:srgbClr val="000000"/>
                </a:solidFill>
                <a:latin typeface="#9Slide03 SFU Futura_12" panose="00000400000000000000" pitchFamily="2" charset="0"/>
                <a:ea typeface="Times New Roman" pitchFamily="18" charset="0"/>
                <a:cs typeface="Times New Roman" pitchFamily="18" charset="0"/>
              </a:rPr>
              <a:t>nguồn</a:t>
            </a:r>
            <a:r>
              <a:rPr lang="en-US" sz="2000" dirty="0">
                <a:solidFill>
                  <a:srgbClr val="000000"/>
                </a:solidFill>
                <a:latin typeface="#9Slide03 SFU Futura_12" panose="00000400000000000000" pitchFamily="2" charset="0"/>
                <a:ea typeface="Times New Roman" pitchFamily="18" charset="0"/>
                <a:cs typeface="Times New Roman" pitchFamily="18" charset="0"/>
              </a:rPr>
              <a:t>: WB)</a:t>
            </a:r>
            <a:endParaRPr lang="en-US" sz="3200" dirty="0">
              <a:latin typeface="#9Slide03 SFU Futura_12" panose="00000400000000000000" pitchFamily="2" charset="0"/>
              <a:cs typeface="Arial" pitchFamily="34" charset="0"/>
            </a:endParaRPr>
          </a:p>
        </p:txBody>
      </p:sp>
      <p:sp>
        <p:nvSpPr>
          <p:cNvPr id="9" name="Rectangle: Rounded Corners 8">
            <a:extLst>
              <a:ext uri="{FF2B5EF4-FFF2-40B4-BE49-F238E27FC236}">
                <a16:creationId xmlns:a16="http://schemas.microsoft.com/office/drawing/2014/main" id="{BFB45235-A31F-4267-AC15-937D55141D96}"/>
              </a:ext>
            </a:extLst>
          </p:cNvPr>
          <p:cNvSpPr/>
          <p:nvPr/>
        </p:nvSpPr>
        <p:spPr>
          <a:xfrm>
            <a:off x="1513756" y="5607734"/>
            <a:ext cx="9164488" cy="1108101"/>
          </a:xfrm>
          <a:prstGeom prst="roundRect">
            <a:avLst>
              <a:gd name="adj" fmla="val 36275"/>
            </a:avLst>
          </a:prstGeom>
          <a:solidFill>
            <a:schemeClr val="accent1">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9Slide03 SFU Futura_12" panose="00000400000000000000" pitchFamily="2" charset="0"/>
              </a:rPr>
              <a:t>Dựa vào BSL phía trên, hãy nhận xét về sự phân hóa tỉ trọng của các ngành dịch vụ trong cơ cấu GDP của các nước trên thế giới năm 2016</a:t>
            </a:r>
          </a:p>
        </p:txBody>
      </p:sp>
    </p:spTree>
    <p:extLst>
      <p:ext uri="{BB962C8B-B14F-4D97-AF65-F5344CB8AC3E}">
        <p14:creationId xmlns:p14="http://schemas.microsoft.com/office/powerpoint/2010/main" val="1052876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2DA36D5-72A0-41FF-A44F-ACFFBA9E72A0}"/>
              </a:ext>
            </a:extLst>
          </p:cNvPr>
          <p:cNvSpPr txBox="1"/>
          <p:nvPr/>
        </p:nvSpPr>
        <p:spPr>
          <a:xfrm flipH="1">
            <a:off x="1420422" y="144466"/>
            <a:ext cx="10353865" cy="646331"/>
          </a:xfrm>
          <a:prstGeom prst="rect">
            <a:avLst/>
          </a:prstGeom>
          <a:noFill/>
        </p:spPr>
        <p:txBody>
          <a:bodyPr wrap="square" rtlCol="0">
            <a:spAutoFit/>
          </a:bodyPr>
          <a:lstStyle/>
          <a:p>
            <a:pPr algn="ctr"/>
            <a:r>
              <a:rPr lang="en-US" sz="3600" b="1">
                <a:solidFill>
                  <a:srgbClr val="FF0000"/>
                </a:solidFill>
                <a:latin typeface="#9Slide07 IcielBC Cubano Normal" panose="00000500000000000000" pitchFamily="2" charset="0"/>
              </a:rPr>
              <a:t>ĐẶC ĐIỂM PHÂN BỐ CÁC NGÀNH DV TRÊN THẾ GIỚI</a:t>
            </a:r>
          </a:p>
        </p:txBody>
      </p:sp>
      <p:grpSp>
        <p:nvGrpSpPr>
          <p:cNvPr id="16" name="Group 15">
            <a:extLst>
              <a:ext uri="{FF2B5EF4-FFF2-40B4-BE49-F238E27FC236}">
                <a16:creationId xmlns:a16="http://schemas.microsoft.com/office/drawing/2014/main" id="{94CAD146-F584-408A-A103-3BD0B46BB799}"/>
              </a:ext>
            </a:extLst>
          </p:cNvPr>
          <p:cNvGrpSpPr/>
          <p:nvPr/>
        </p:nvGrpSpPr>
        <p:grpSpPr>
          <a:xfrm>
            <a:off x="228499" y="45916"/>
            <a:ext cx="1248210" cy="1074282"/>
            <a:chOff x="1821887" y="255484"/>
            <a:chExt cx="1248210" cy="1074282"/>
          </a:xfrm>
        </p:grpSpPr>
        <p:sp>
          <p:nvSpPr>
            <p:cNvPr id="4" name="AutoShape 63">
              <a:extLst>
                <a:ext uri="{FF2B5EF4-FFF2-40B4-BE49-F238E27FC236}">
                  <a16:creationId xmlns:a16="http://schemas.microsoft.com/office/drawing/2014/main" id="{3D779EEC-829D-4374-A34F-4BE4A500C34C}"/>
                </a:ext>
              </a:extLst>
            </p:cNvPr>
            <p:cNvSpPr>
              <a:spLocks noChangeArrowheads="1"/>
            </p:cNvSpPr>
            <p:nvPr/>
          </p:nvSpPr>
          <p:spPr bwMode="gray">
            <a:xfrm flipV="1">
              <a:off x="1821887" y="255484"/>
              <a:ext cx="1248210" cy="1074282"/>
            </a:xfrm>
            <a:prstGeom prst="diamond">
              <a:avLst/>
            </a:prstGeom>
            <a:solidFill>
              <a:srgbClr val="FF000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9Slide07 IcielBC Cubano Normal" panose="00000500000000000000" pitchFamily="2" charset="0"/>
              </a:endParaRPr>
            </a:p>
          </p:txBody>
        </p:sp>
        <p:sp>
          <p:nvSpPr>
            <p:cNvPr id="6" name="TextBox 5">
              <a:extLst>
                <a:ext uri="{FF2B5EF4-FFF2-40B4-BE49-F238E27FC236}">
                  <a16:creationId xmlns:a16="http://schemas.microsoft.com/office/drawing/2014/main" id="{1F8D6A2F-CC2A-4C6D-8A4B-D0885A1A491B}"/>
                </a:ext>
              </a:extLst>
            </p:cNvPr>
            <p:cNvSpPr txBox="1"/>
            <p:nvPr/>
          </p:nvSpPr>
          <p:spPr>
            <a:xfrm flipV="1">
              <a:off x="2101879" y="370568"/>
              <a:ext cx="641522" cy="769441"/>
            </a:xfrm>
            <a:prstGeom prst="rect">
              <a:avLst/>
            </a:prstGeom>
            <a:noFill/>
          </p:spPr>
          <p:txBody>
            <a:bodyPr wrap="none" rtlCol="0">
              <a:spAutoFit/>
            </a:bodyPr>
            <a:lstStyle/>
            <a:p>
              <a:r>
                <a:rPr lang="en-US" sz="4400">
                  <a:solidFill>
                    <a:schemeClr val="bg1"/>
                  </a:solidFill>
                  <a:latin typeface="#9Slide07 IcielBC Cubano Normal" panose="00000500000000000000" pitchFamily="2" charset="0"/>
                </a:rPr>
                <a:t>III</a:t>
              </a:r>
            </a:p>
          </p:txBody>
        </p:sp>
      </p:grpSp>
      <p:pic>
        <p:nvPicPr>
          <p:cNvPr id="17" name="Picture 16">
            <a:extLst>
              <a:ext uri="{FF2B5EF4-FFF2-40B4-BE49-F238E27FC236}">
                <a16:creationId xmlns:a16="http://schemas.microsoft.com/office/drawing/2014/main" id="{439579B3-E24C-4567-A87C-5239A832F5D6}"/>
              </a:ext>
            </a:extLst>
          </p:cNvPr>
          <p:cNvPicPr>
            <a:picLocks noChangeAspect="1"/>
          </p:cNvPicPr>
          <p:nvPr/>
        </p:nvPicPr>
        <p:blipFill>
          <a:blip r:embed="rId2"/>
          <a:stretch>
            <a:fillRect/>
          </a:stretch>
        </p:blipFill>
        <p:spPr>
          <a:xfrm>
            <a:off x="150642" y="1098106"/>
            <a:ext cx="5332440" cy="307767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1857436D-90CD-483E-BCEB-4482F6DB6297}"/>
              </a:ext>
            </a:extLst>
          </p:cNvPr>
          <p:cNvPicPr>
            <a:picLocks noChangeAspect="1"/>
          </p:cNvPicPr>
          <p:nvPr/>
        </p:nvPicPr>
        <p:blipFill>
          <a:blip r:embed="rId3"/>
          <a:stretch>
            <a:fillRect/>
          </a:stretch>
        </p:blipFill>
        <p:spPr>
          <a:xfrm>
            <a:off x="6412529" y="936508"/>
            <a:ext cx="5398110" cy="3337317"/>
          </a:xfrm>
          <a:prstGeom prst="rect">
            <a:avLst/>
          </a:prstGeom>
        </p:spPr>
      </p:pic>
      <p:sp>
        <p:nvSpPr>
          <p:cNvPr id="20" name="Right Arrow 2">
            <a:extLst>
              <a:ext uri="{FF2B5EF4-FFF2-40B4-BE49-F238E27FC236}">
                <a16:creationId xmlns:a16="http://schemas.microsoft.com/office/drawing/2014/main" id="{0FE02D3D-A5AC-4AFE-A3B6-0A9025703FAE}"/>
              </a:ext>
            </a:extLst>
          </p:cNvPr>
          <p:cNvSpPr/>
          <p:nvPr/>
        </p:nvSpPr>
        <p:spPr bwMode="auto">
          <a:xfrm rot="16200000" flipH="1">
            <a:off x="5062832" y="2788345"/>
            <a:ext cx="1854462" cy="1071585"/>
          </a:xfrm>
          <a:prstGeom prst="rightArrow">
            <a:avLst>
              <a:gd name="adj1" fmla="val 52185"/>
              <a:gd name="adj2" fmla="val 43181"/>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182880" anchor="ctr"/>
          <a:lstStyle/>
          <a:p>
            <a:pPr>
              <a:buClrTx/>
              <a:buFontTx/>
              <a:buNone/>
              <a:defRPr/>
            </a:pPr>
            <a:endParaRPr lang="en-US" sz="1800" dirty="0">
              <a:solidFill>
                <a:prstClr val="white"/>
              </a:solidFill>
              <a:effectLst>
                <a:outerShdw blurRad="50800" dist="38100" dir="5400000" algn="t" rotWithShape="0">
                  <a:prstClr val="black">
                    <a:alpha val="75000"/>
                  </a:prstClr>
                </a:outerShdw>
              </a:effectLst>
              <a:latin typeface="Calibri"/>
              <a:ea typeface="+mn-ea"/>
              <a:cs typeface="Arial" pitchFamily="34" charset="0"/>
            </a:endParaRPr>
          </a:p>
        </p:txBody>
      </p:sp>
      <p:sp>
        <p:nvSpPr>
          <p:cNvPr id="22" name="Bent Arrow 10">
            <a:extLst>
              <a:ext uri="{FF2B5EF4-FFF2-40B4-BE49-F238E27FC236}">
                <a16:creationId xmlns:a16="http://schemas.microsoft.com/office/drawing/2014/main" id="{BB475F97-4589-4A0B-BB9F-D59505311ED4}"/>
              </a:ext>
            </a:extLst>
          </p:cNvPr>
          <p:cNvSpPr/>
          <p:nvPr/>
        </p:nvSpPr>
        <p:spPr bwMode="auto">
          <a:xfrm flipV="1">
            <a:off x="6306249" y="4175279"/>
            <a:ext cx="1438121" cy="1426261"/>
          </a:xfrm>
          <a:prstGeom prst="bentArrow">
            <a:avLst>
              <a:gd name="adj1" fmla="val 33761"/>
              <a:gd name="adj2" fmla="val 30171"/>
              <a:gd name="adj3" fmla="val 22792"/>
              <a:gd name="adj4" fmla="val 45630"/>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bIns="182880"/>
          <a:lstStyle/>
          <a:p>
            <a:pPr>
              <a:buClrTx/>
              <a:buFontTx/>
              <a:buNone/>
              <a:defRPr/>
            </a:pPr>
            <a:endParaRPr lang="en-US" sz="1200" dirty="0">
              <a:solidFill>
                <a:prstClr val="white"/>
              </a:solidFill>
              <a:effectLst>
                <a:outerShdw blurRad="50800" dist="38100" dir="5400000" algn="t" rotWithShape="0">
                  <a:prstClr val="black">
                    <a:alpha val="75000"/>
                  </a:prstClr>
                </a:outerShdw>
              </a:effectLst>
              <a:latin typeface="#9Slide03 SFU Futura_12" panose="00000400000000000000" pitchFamily="2" charset="0"/>
              <a:cs typeface="Arial" pitchFamily="34" charset="0"/>
            </a:endParaRPr>
          </a:p>
        </p:txBody>
      </p:sp>
      <p:sp>
        <p:nvSpPr>
          <p:cNvPr id="24" name="Bent Arrow 19">
            <a:extLst>
              <a:ext uri="{FF2B5EF4-FFF2-40B4-BE49-F238E27FC236}">
                <a16:creationId xmlns:a16="http://schemas.microsoft.com/office/drawing/2014/main" id="{3ACFA46A-5C8F-4EA8-B802-BA6688D913D8}"/>
              </a:ext>
            </a:extLst>
          </p:cNvPr>
          <p:cNvSpPr/>
          <p:nvPr/>
        </p:nvSpPr>
        <p:spPr bwMode="auto">
          <a:xfrm flipH="1" flipV="1">
            <a:off x="4297025" y="4175279"/>
            <a:ext cx="1438121" cy="1426261"/>
          </a:xfrm>
          <a:prstGeom prst="bentArrow">
            <a:avLst>
              <a:gd name="adj1" fmla="val 33761"/>
              <a:gd name="adj2" fmla="val 30171"/>
              <a:gd name="adj3" fmla="val 22792"/>
              <a:gd name="adj4" fmla="val 45630"/>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vert270" bIns="182880"/>
          <a:lstStyle/>
          <a:p>
            <a:pPr>
              <a:buClrTx/>
              <a:buFontTx/>
              <a:buNone/>
              <a:defRPr/>
            </a:pPr>
            <a:endParaRPr lang="en-US" sz="1200" dirty="0">
              <a:solidFill>
                <a:prstClr val="white"/>
              </a:solidFill>
              <a:effectLst>
                <a:outerShdw blurRad="50800" dist="38100" dir="5400000" algn="t" rotWithShape="0">
                  <a:prstClr val="black">
                    <a:alpha val="75000"/>
                  </a:prstClr>
                </a:outerShdw>
              </a:effectLst>
              <a:latin typeface="#9Slide03 SFU Futura_12" panose="00000400000000000000" pitchFamily="2" charset="0"/>
              <a:cs typeface="Arial" pitchFamily="34" charset="0"/>
            </a:endParaRPr>
          </a:p>
        </p:txBody>
      </p:sp>
      <p:grpSp>
        <p:nvGrpSpPr>
          <p:cNvPr id="32" name="Group 31">
            <a:extLst>
              <a:ext uri="{FF2B5EF4-FFF2-40B4-BE49-F238E27FC236}">
                <a16:creationId xmlns:a16="http://schemas.microsoft.com/office/drawing/2014/main" id="{2D4C3E30-E280-44B4-9F93-E8A6C9BF199D}"/>
              </a:ext>
            </a:extLst>
          </p:cNvPr>
          <p:cNvGrpSpPr/>
          <p:nvPr/>
        </p:nvGrpSpPr>
        <p:grpSpPr>
          <a:xfrm>
            <a:off x="7999287" y="4139416"/>
            <a:ext cx="2681788" cy="2229485"/>
            <a:chOff x="642432" y="4402147"/>
            <a:chExt cx="2681788" cy="2229485"/>
          </a:xfrm>
        </p:grpSpPr>
        <p:sp>
          <p:nvSpPr>
            <p:cNvPr id="31" name="Oval 55">
              <a:extLst>
                <a:ext uri="{FF2B5EF4-FFF2-40B4-BE49-F238E27FC236}">
                  <a16:creationId xmlns:a16="http://schemas.microsoft.com/office/drawing/2014/main" id="{35DBFCCB-91EC-49E6-8D42-D424E3DCEA7A}"/>
                </a:ext>
              </a:extLst>
            </p:cNvPr>
            <p:cNvSpPr/>
            <p:nvPr/>
          </p:nvSpPr>
          <p:spPr bwMode="auto">
            <a:xfrm>
              <a:off x="642432" y="4402147"/>
              <a:ext cx="2681788" cy="2229485"/>
            </a:xfrm>
            <a:prstGeom prst="ellipse">
              <a:avLst/>
            </a:prstGeom>
            <a:gradFill>
              <a:gsLst>
                <a:gs pos="35000">
                  <a:srgbClr val="F79646">
                    <a:lumMod val="54000"/>
                  </a:srgbClr>
                </a:gs>
                <a:gs pos="70000">
                  <a:srgbClr val="F79646">
                    <a:lumMod val="75000"/>
                  </a:srgbClr>
                </a:gs>
                <a:gs pos="100000">
                  <a:srgbClr val="F79646">
                    <a:lumMod val="97000"/>
                  </a:srgbClr>
                </a:gs>
              </a:gsLst>
              <a:lin ang="5400000" scaled="1"/>
            </a:gra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 lastClr="FFFFFF"/>
                </a:solidFill>
                <a:effectLst/>
                <a:uLnTx/>
                <a:uFillTx/>
                <a:latin typeface="#9Slide03 SFU Futura_12" panose="00000400000000000000" pitchFamily="2" charset="0"/>
                <a:cs typeface="Arial" pitchFamily="34" charset="0"/>
              </a:endParaRPr>
            </a:p>
          </p:txBody>
        </p:sp>
        <p:sp>
          <p:nvSpPr>
            <p:cNvPr id="29" name="Oval 4">
              <a:extLst>
                <a:ext uri="{FF2B5EF4-FFF2-40B4-BE49-F238E27FC236}">
                  <a16:creationId xmlns:a16="http://schemas.microsoft.com/office/drawing/2014/main" id="{8BEABC6B-48F2-49B4-85D4-20FE5E5E3D5C}"/>
                </a:ext>
              </a:extLst>
            </p:cNvPr>
            <p:cNvSpPr txBox="1"/>
            <p:nvPr/>
          </p:nvSpPr>
          <p:spPr>
            <a:xfrm>
              <a:off x="715617" y="5037388"/>
              <a:ext cx="2564295" cy="9590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400" b="1" kern="1200">
                  <a:solidFill>
                    <a:schemeClr val="bg1"/>
                  </a:solidFill>
                  <a:latin typeface="#9Slide03 SFU Futura_12" panose="00000400000000000000" pitchFamily="2" charset="0"/>
                  <a:cs typeface="Arial" pitchFamily="34" charset="0"/>
                </a:rPr>
                <a:t>Các </a:t>
              </a:r>
              <a:r>
                <a:rPr lang="en-US" sz="2400" b="1" kern="1200" dirty="0" err="1">
                  <a:solidFill>
                    <a:schemeClr val="bg1"/>
                  </a:solidFill>
                  <a:latin typeface="#9Slide03 SFU Futura_12" panose="00000400000000000000" pitchFamily="2" charset="0"/>
                  <a:cs typeface="Arial" pitchFamily="34" charset="0"/>
                </a:rPr>
                <a:t>nước</a:t>
              </a:r>
              <a:r>
                <a:rPr lang="en-US" sz="2400" b="1" kern="1200" dirty="0">
                  <a:solidFill>
                    <a:schemeClr val="bg1"/>
                  </a:solidFill>
                  <a:latin typeface="#9Slide03 SFU Futura_12" panose="00000400000000000000" pitchFamily="2" charset="0"/>
                  <a:cs typeface="Arial" pitchFamily="34" charset="0"/>
                </a:rPr>
                <a:t> </a:t>
              </a:r>
              <a:r>
                <a:rPr lang="en-US" sz="2400" b="1" kern="1200" err="1">
                  <a:solidFill>
                    <a:schemeClr val="bg1"/>
                  </a:solidFill>
                  <a:latin typeface="#9Slide03 SFU Futura_12" panose="00000400000000000000" pitchFamily="2" charset="0"/>
                  <a:cs typeface="Arial" pitchFamily="34" charset="0"/>
                </a:rPr>
                <a:t>phát</a:t>
              </a:r>
              <a:r>
                <a:rPr lang="en-US" sz="2400" b="1" kern="1200">
                  <a:solidFill>
                    <a:schemeClr val="bg1"/>
                  </a:solidFill>
                  <a:latin typeface="#9Slide03 SFU Futura_12" panose="00000400000000000000" pitchFamily="2" charset="0"/>
                  <a:cs typeface="Arial" pitchFamily="34" charset="0"/>
                </a:rPr>
                <a:t> </a:t>
              </a:r>
              <a:r>
                <a:rPr lang="en-US" sz="2400" b="1">
                  <a:solidFill>
                    <a:schemeClr val="bg1"/>
                  </a:solidFill>
                  <a:latin typeface="#9Slide03 SFU Futura_12" panose="00000400000000000000" pitchFamily="2" charset="0"/>
                  <a:cs typeface="Arial" pitchFamily="34" charset="0"/>
                </a:rPr>
                <a:t>triển có tỉ trọng DV cao</a:t>
              </a:r>
              <a:endParaRPr lang="en-US" sz="2400" b="1" kern="1200" dirty="0">
                <a:solidFill>
                  <a:schemeClr val="bg1"/>
                </a:solidFill>
                <a:latin typeface="#9Slide03 SFU Futura_12" panose="00000400000000000000" pitchFamily="2" charset="0"/>
                <a:cs typeface="Arial" pitchFamily="34" charset="0"/>
              </a:endParaRPr>
            </a:p>
          </p:txBody>
        </p:sp>
      </p:grpSp>
      <p:grpSp>
        <p:nvGrpSpPr>
          <p:cNvPr id="49" name="Group 48">
            <a:extLst>
              <a:ext uri="{FF2B5EF4-FFF2-40B4-BE49-F238E27FC236}">
                <a16:creationId xmlns:a16="http://schemas.microsoft.com/office/drawing/2014/main" id="{B2280A4A-A037-4E3E-B553-BC5B5FEFB5B0}"/>
              </a:ext>
            </a:extLst>
          </p:cNvPr>
          <p:cNvGrpSpPr/>
          <p:nvPr/>
        </p:nvGrpSpPr>
        <p:grpSpPr>
          <a:xfrm>
            <a:off x="1356267" y="4194692"/>
            <a:ext cx="2681788" cy="2229485"/>
            <a:chOff x="7582797" y="4166881"/>
            <a:chExt cx="2681788" cy="2229485"/>
          </a:xfrm>
        </p:grpSpPr>
        <p:sp>
          <p:nvSpPr>
            <p:cNvPr id="35" name="Oval 55">
              <a:extLst>
                <a:ext uri="{FF2B5EF4-FFF2-40B4-BE49-F238E27FC236}">
                  <a16:creationId xmlns:a16="http://schemas.microsoft.com/office/drawing/2014/main" id="{CD21F22A-44DE-4C8F-AC9F-79FD58A55906}"/>
                </a:ext>
              </a:extLst>
            </p:cNvPr>
            <p:cNvSpPr/>
            <p:nvPr/>
          </p:nvSpPr>
          <p:spPr bwMode="auto">
            <a:xfrm>
              <a:off x="7582797" y="4166881"/>
              <a:ext cx="2681788" cy="2229485"/>
            </a:xfrm>
            <a:prstGeom prst="ellipse">
              <a:avLst/>
            </a:prstGeom>
            <a:gradFill>
              <a:gsLst>
                <a:gs pos="35000">
                  <a:srgbClr val="F79646">
                    <a:lumMod val="54000"/>
                  </a:srgbClr>
                </a:gs>
                <a:gs pos="70000">
                  <a:srgbClr val="F79646">
                    <a:lumMod val="75000"/>
                  </a:srgbClr>
                </a:gs>
                <a:gs pos="100000">
                  <a:srgbClr val="F79646">
                    <a:lumMod val="97000"/>
                  </a:srgbClr>
                </a:gs>
              </a:gsLst>
              <a:lin ang="5400000" scaled="1"/>
            </a:gradFill>
            <a:ln w="127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 lastClr="FFFFFF"/>
                </a:solidFill>
                <a:effectLst/>
                <a:uLnTx/>
                <a:uFillTx/>
                <a:latin typeface="#9Slide03 SFU Futura_12" panose="00000400000000000000" pitchFamily="2" charset="0"/>
                <a:cs typeface="Arial" pitchFamily="34" charset="0"/>
              </a:endParaRPr>
            </a:p>
          </p:txBody>
        </p:sp>
        <p:sp>
          <p:nvSpPr>
            <p:cNvPr id="33" name="Rectangle 32">
              <a:extLst>
                <a:ext uri="{FF2B5EF4-FFF2-40B4-BE49-F238E27FC236}">
                  <a16:creationId xmlns:a16="http://schemas.microsoft.com/office/drawing/2014/main" id="{6866AE44-E735-466C-8D61-46864F19C1C0}"/>
                </a:ext>
              </a:extLst>
            </p:cNvPr>
            <p:cNvSpPr/>
            <p:nvPr/>
          </p:nvSpPr>
          <p:spPr>
            <a:xfrm>
              <a:off x="7638628" y="4739686"/>
              <a:ext cx="2570125" cy="1200329"/>
            </a:xfrm>
            <a:prstGeom prst="rect">
              <a:avLst/>
            </a:prstGeom>
          </p:spPr>
          <p:txBody>
            <a:bodyPr wrap="square">
              <a:spAutoFit/>
            </a:bodyPr>
            <a:lstStyle/>
            <a:p>
              <a:pPr lvl="0" algn="ctr"/>
              <a:r>
                <a:rPr lang="en-US" sz="2400" b="1">
                  <a:solidFill>
                    <a:schemeClr val="bg1"/>
                  </a:solidFill>
                  <a:latin typeface="#9Slide03 SFU Futura_12" panose="00000400000000000000" pitchFamily="2" charset="0"/>
                  <a:cs typeface="Arial" pitchFamily="34" charset="0"/>
                </a:rPr>
                <a:t>Các thành phố lớn là các trung tâm DV lớn</a:t>
              </a:r>
              <a:endParaRPr lang="en-US" sz="2400" b="1" dirty="0">
                <a:solidFill>
                  <a:schemeClr val="bg1"/>
                </a:solidFill>
                <a:latin typeface="#9Slide03 SFU Futura_12" panose="00000400000000000000" pitchFamily="2" charset="0"/>
                <a:cs typeface="Arial" pitchFamily="34" charset="0"/>
              </a:endParaRPr>
            </a:p>
          </p:txBody>
        </p:sp>
      </p:grpSp>
      <p:pic>
        <p:nvPicPr>
          <p:cNvPr id="42" name="Picture 41" descr="A close up of a logo&#10;&#10;Description automatically generated">
            <a:extLst>
              <a:ext uri="{FF2B5EF4-FFF2-40B4-BE49-F238E27FC236}">
                <a16:creationId xmlns:a16="http://schemas.microsoft.com/office/drawing/2014/main" id="{8A223DC7-EE10-4398-9F69-845D946B8DB0}"/>
              </a:ext>
            </a:extLst>
          </p:cNvPr>
          <p:cNvPicPr>
            <a:picLocks noChangeAspect="1"/>
          </p:cNvPicPr>
          <p:nvPr/>
        </p:nvPicPr>
        <p:blipFill>
          <a:blip r:embed="rId4"/>
          <a:stretch>
            <a:fillRect/>
          </a:stretch>
        </p:blipFill>
        <p:spPr>
          <a:xfrm>
            <a:off x="199631" y="3922256"/>
            <a:ext cx="984921" cy="1072470"/>
          </a:xfrm>
          <a:prstGeom prst="rect">
            <a:avLst/>
          </a:prstGeom>
        </p:spPr>
      </p:pic>
      <p:pic>
        <p:nvPicPr>
          <p:cNvPr id="43" name="Picture 42" descr="A close up of a logo&#10;&#10;Description automatically generated">
            <a:extLst>
              <a:ext uri="{FF2B5EF4-FFF2-40B4-BE49-F238E27FC236}">
                <a16:creationId xmlns:a16="http://schemas.microsoft.com/office/drawing/2014/main" id="{B7EAD439-035C-4670-AEFF-5F3BBC61F305}"/>
              </a:ext>
            </a:extLst>
          </p:cNvPr>
          <p:cNvPicPr>
            <a:picLocks noChangeAspect="1"/>
          </p:cNvPicPr>
          <p:nvPr/>
        </p:nvPicPr>
        <p:blipFill>
          <a:blip r:embed="rId4"/>
          <a:stretch>
            <a:fillRect/>
          </a:stretch>
        </p:blipFill>
        <p:spPr>
          <a:xfrm>
            <a:off x="1101350" y="5463423"/>
            <a:ext cx="984921" cy="1072470"/>
          </a:xfrm>
          <a:prstGeom prst="rect">
            <a:avLst/>
          </a:prstGeom>
        </p:spPr>
      </p:pic>
      <p:pic>
        <p:nvPicPr>
          <p:cNvPr id="44" name="Picture 43" descr="A close up of a logo&#10;&#10;Description automatically generated">
            <a:extLst>
              <a:ext uri="{FF2B5EF4-FFF2-40B4-BE49-F238E27FC236}">
                <a16:creationId xmlns:a16="http://schemas.microsoft.com/office/drawing/2014/main" id="{9D3E2BA0-4B57-48D3-94EB-582A441CDD31}"/>
              </a:ext>
            </a:extLst>
          </p:cNvPr>
          <p:cNvPicPr>
            <a:picLocks noChangeAspect="1"/>
          </p:cNvPicPr>
          <p:nvPr/>
        </p:nvPicPr>
        <p:blipFill>
          <a:blip r:embed="rId4"/>
          <a:stretch>
            <a:fillRect/>
          </a:stretch>
        </p:blipFill>
        <p:spPr>
          <a:xfrm>
            <a:off x="144408" y="4748615"/>
            <a:ext cx="984921" cy="1072470"/>
          </a:xfrm>
          <a:prstGeom prst="rect">
            <a:avLst/>
          </a:prstGeom>
        </p:spPr>
      </p:pic>
      <p:sp>
        <p:nvSpPr>
          <p:cNvPr id="45" name="TextBox 44">
            <a:extLst>
              <a:ext uri="{FF2B5EF4-FFF2-40B4-BE49-F238E27FC236}">
                <a16:creationId xmlns:a16="http://schemas.microsoft.com/office/drawing/2014/main" id="{08C10311-461D-41FE-85A8-31A527CE55DB}"/>
              </a:ext>
            </a:extLst>
          </p:cNvPr>
          <p:cNvSpPr txBox="1"/>
          <p:nvPr/>
        </p:nvSpPr>
        <p:spPr>
          <a:xfrm>
            <a:off x="73094" y="4611006"/>
            <a:ext cx="1853316" cy="369332"/>
          </a:xfrm>
          <a:prstGeom prst="rect">
            <a:avLst/>
          </a:prstGeom>
          <a:noFill/>
        </p:spPr>
        <p:txBody>
          <a:bodyPr wrap="square" rtlCol="0">
            <a:spAutoFit/>
          </a:bodyPr>
          <a:lstStyle/>
          <a:p>
            <a:r>
              <a:rPr lang="en-US" b="1">
                <a:solidFill>
                  <a:srgbClr val="002060"/>
                </a:solidFill>
                <a:latin typeface="#9Slide03 SFU Futura_12" panose="00000400000000000000" pitchFamily="2" charset="0"/>
                <a:cs typeface="Arial" panose="020B0604020202020204" pitchFamily="34" charset="0"/>
              </a:rPr>
              <a:t>NIU I-OOC</a:t>
            </a:r>
          </a:p>
        </p:txBody>
      </p:sp>
      <p:sp>
        <p:nvSpPr>
          <p:cNvPr id="46" name="TextBox 45">
            <a:extLst>
              <a:ext uri="{FF2B5EF4-FFF2-40B4-BE49-F238E27FC236}">
                <a16:creationId xmlns:a16="http://schemas.microsoft.com/office/drawing/2014/main" id="{18CFDCFF-EC53-4BEF-85CD-823E8A7BC04C}"/>
              </a:ext>
            </a:extLst>
          </p:cNvPr>
          <p:cNvSpPr txBox="1"/>
          <p:nvPr/>
        </p:nvSpPr>
        <p:spPr>
          <a:xfrm>
            <a:off x="11061063" y="5030349"/>
            <a:ext cx="804433" cy="369332"/>
          </a:xfrm>
          <a:prstGeom prst="rect">
            <a:avLst/>
          </a:prstGeom>
          <a:noFill/>
        </p:spPr>
        <p:txBody>
          <a:bodyPr wrap="square" rtlCol="0">
            <a:spAutoFit/>
          </a:bodyPr>
          <a:lstStyle/>
          <a:p>
            <a:r>
              <a:rPr lang="en-US" b="1">
                <a:solidFill>
                  <a:srgbClr val="002060"/>
                </a:solidFill>
                <a:latin typeface="#9Slide03 SFU Futura_12" panose="00000400000000000000" pitchFamily="2" charset="0"/>
                <a:cs typeface="Arial" panose="020B0604020202020204" pitchFamily="34" charset="0"/>
              </a:rPr>
              <a:t>PHÁP</a:t>
            </a:r>
          </a:p>
        </p:txBody>
      </p:sp>
      <p:sp>
        <p:nvSpPr>
          <p:cNvPr id="47" name="TextBox 46">
            <a:extLst>
              <a:ext uri="{FF2B5EF4-FFF2-40B4-BE49-F238E27FC236}">
                <a16:creationId xmlns:a16="http://schemas.microsoft.com/office/drawing/2014/main" id="{C7EB117D-A9CB-443A-9A77-A72638DAB3D4}"/>
              </a:ext>
            </a:extLst>
          </p:cNvPr>
          <p:cNvSpPr txBox="1"/>
          <p:nvPr/>
        </p:nvSpPr>
        <p:spPr>
          <a:xfrm>
            <a:off x="10276918" y="6106209"/>
            <a:ext cx="673406" cy="369332"/>
          </a:xfrm>
          <a:prstGeom prst="rect">
            <a:avLst/>
          </a:prstGeom>
          <a:noFill/>
        </p:spPr>
        <p:txBody>
          <a:bodyPr wrap="square" rtlCol="0">
            <a:spAutoFit/>
          </a:bodyPr>
          <a:lstStyle/>
          <a:p>
            <a:r>
              <a:rPr lang="en-US" b="1">
                <a:solidFill>
                  <a:srgbClr val="002060"/>
                </a:solidFill>
                <a:latin typeface="#9Slide03 SFU Futura_12" panose="00000400000000000000" pitchFamily="2" charset="0"/>
                <a:cs typeface="Arial" panose="020B0604020202020204" pitchFamily="34" charset="0"/>
              </a:rPr>
              <a:t>ÚC</a:t>
            </a:r>
          </a:p>
        </p:txBody>
      </p:sp>
      <p:sp>
        <p:nvSpPr>
          <p:cNvPr id="48" name="TextBox 47">
            <a:extLst>
              <a:ext uri="{FF2B5EF4-FFF2-40B4-BE49-F238E27FC236}">
                <a16:creationId xmlns:a16="http://schemas.microsoft.com/office/drawing/2014/main" id="{5CE7D429-12DF-41A1-803D-6ED46027E309}"/>
              </a:ext>
            </a:extLst>
          </p:cNvPr>
          <p:cNvSpPr txBox="1"/>
          <p:nvPr/>
        </p:nvSpPr>
        <p:spPr>
          <a:xfrm>
            <a:off x="10476939" y="5519825"/>
            <a:ext cx="2085442" cy="369332"/>
          </a:xfrm>
          <a:prstGeom prst="rect">
            <a:avLst/>
          </a:prstGeom>
          <a:noFill/>
        </p:spPr>
        <p:txBody>
          <a:bodyPr wrap="square" rtlCol="0">
            <a:spAutoFit/>
          </a:bodyPr>
          <a:lstStyle/>
          <a:p>
            <a:r>
              <a:rPr lang="en-US" b="1">
                <a:solidFill>
                  <a:srgbClr val="002060"/>
                </a:solidFill>
                <a:latin typeface="#9Slide03 SFU Futura_12" panose="00000400000000000000" pitchFamily="2" charset="0"/>
                <a:cs typeface="Arial" panose="020B0604020202020204" pitchFamily="34" charset="0"/>
              </a:rPr>
              <a:t>SINGAPORE</a:t>
            </a:r>
          </a:p>
        </p:txBody>
      </p:sp>
      <p:sp>
        <p:nvSpPr>
          <p:cNvPr id="51" name="TextBox 50">
            <a:extLst>
              <a:ext uri="{FF2B5EF4-FFF2-40B4-BE49-F238E27FC236}">
                <a16:creationId xmlns:a16="http://schemas.microsoft.com/office/drawing/2014/main" id="{C4322BB7-B19A-4075-BD02-BD40F9205B73}"/>
              </a:ext>
            </a:extLst>
          </p:cNvPr>
          <p:cNvSpPr txBox="1"/>
          <p:nvPr/>
        </p:nvSpPr>
        <p:spPr>
          <a:xfrm>
            <a:off x="0" y="5981087"/>
            <a:ext cx="5760150" cy="830997"/>
          </a:xfrm>
          <a:prstGeom prst="rect">
            <a:avLst/>
          </a:prstGeom>
          <a:noFill/>
        </p:spPr>
        <p:txBody>
          <a:bodyPr wrap="square" rtlCol="0">
            <a:spAutoFit/>
          </a:bodyPr>
          <a:lstStyle/>
          <a:p>
            <a:r>
              <a:rPr lang="en-US" b="1">
                <a:solidFill>
                  <a:srgbClr val="002060"/>
                </a:solidFill>
                <a:latin typeface="#9Slide03 SFU Futura_12" panose="00000400000000000000" pitchFamily="2" charset="0"/>
                <a:cs typeface="Arial" panose="020B0604020202020204" pitchFamily="34" charset="0"/>
              </a:rPr>
              <a:t>Một số ở EU</a:t>
            </a:r>
          </a:p>
          <a:p>
            <a:endParaRPr lang="en-US" sz="1000" b="1">
              <a:solidFill>
                <a:srgbClr val="002060"/>
              </a:solidFill>
              <a:latin typeface="#9Slide03 SFU Futura_12" panose="00000400000000000000" pitchFamily="2" charset="0"/>
              <a:cs typeface="Arial" panose="020B0604020202020204" pitchFamily="34" charset="0"/>
            </a:endParaRPr>
          </a:p>
          <a:p>
            <a:r>
              <a:rPr lang="en-US" b="1">
                <a:solidFill>
                  <a:srgbClr val="002060"/>
                </a:solidFill>
                <a:latin typeface="#9Slide03 SFU Futura_12" panose="00000400000000000000" pitchFamily="2" charset="0"/>
                <a:cs typeface="Arial" panose="020B0604020202020204" pitchFamily="34" charset="0"/>
              </a:rPr>
              <a:t>     (LUÂN ĐÔN, PA-RI, PHRAN – PHUỐC . . .)</a:t>
            </a:r>
          </a:p>
        </p:txBody>
      </p:sp>
      <p:sp>
        <p:nvSpPr>
          <p:cNvPr id="52" name="TextBox 51">
            <a:extLst>
              <a:ext uri="{FF2B5EF4-FFF2-40B4-BE49-F238E27FC236}">
                <a16:creationId xmlns:a16="http://schemas.microsoft.com/office/drawing/2014/main" id="{9F871F24-3D9D-4748-A55C-935B1815A38A}"/>
              </a:ext>
            </a:extLst>
          </p:cNvPr>
          <p:cNvSpPr txBox="1"/>
          <p:nvPr/>
        </p:nvSpPr>
        <p:spPr>
          <a:xfrm>
            <a:off x="61223" y="5570947"/>
            <a:ext cx="1853316" cy="369332"/>
          </a:xfrm>
          <a:prstGeom prst="rect">
            <a:avLst/>
          </a:prstGeom>
          <a:noFill/>
        </p:spPr>
        <p:txBody>
          <a:bodyPr wrap="square" rtlCol="0">
            <a:spAutoFit/>
          </a:bodyPr>
          <a:lstStyle/>
          <a:p>
            <a:r>
              <a:rPr lang="en-US" b="1">
                <a:solidFill>
                  <a:srgbClr val="002060"/>
                </a:solidFill>
                <a:latin typeface="#9Slide03 SFU Futura_12" panose="00000400000000000000" pitchFamily="2" charset="0"/>
                <a:cs typeface="Arial" panose="020B0604020202020204" pitchFamily="34" charset="0"/>
              </a:rPr>
              <a:t>TÔ-KY-Ô</a:t>
            </a:r>
          </a:p>
        </p:txBody>
      </p:sp>
      <p:sp>
        <p:nvSpPr>
          <p:cNvPr id="53" name="Oval 52">
            <a:extLst>
              <a:ext uri="{FF2B5EF4-FFF2-40B4-BE49-F238E27FC236}">
                <a16:creationId xmlns:a16="http://schemas.microsoft.com/office/drawing/2014/main" id="{B87CD9B6-3830-4222-8D23-2D28689132F5}"/>
              </a:ext>
            </a:extLst>
          </p:cNvPr>
          <p:cNvSpPr/>
          <p:nvPr/>
        </p:nvSpPr>
        <p:spPr>
          <a:xfrm>
            <a:off x="11033634" y="5050405"/>
            <a:ext cx="804432" cy="407505"/>
          </a:xfrm>
          <a:prstGeom prst="ellipse">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atin typeface="#9Slide03 SFU Futura_12" panose="00000400000000000000" pitchFamily="2" charset="0"/>
            </a:endParaRPr>
          </a:p>
        </p:txBody>
      </p:sp>
      <p:sp>
        <p:nvSpPr>
          <p:cNvPr id="55" name="Oval 54">
            <a:extLst>
              <a:ext uri="{FF2B5EF4-FFF2-40B4-BE49-F238E27FC236}">
                <a16:creationId xmlns:a16="http://schemas.microsoft.com/office/drawing/2014/main" id="{6D4A4814-D487-4682-BD2B-AC3E7722358B}"/>
              </a:ext>
            </a:extLst>
          </p:cNvPr>
          <p:cNvSpPr/>
          <p:nvPr/>
        </p:nvSpPr>
        <p:spPr>
          <a:xfrm>
            <a:off x="10476939" y="5496416"/>
            <a:ext cx="1479835" cy="407505"/>
          </a:xfrm>
          <a:prstGeom prst="ellipse">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atin typeface="#9Slide03 SFU Futura_12" panose="00000400000000000000" pitchFamily="2" charset="0"/>
            </a:endParaRPr>
          </a:p>
        </p:txBody>
      </p:sp>
      <p:sp>
        <p:nvSpPr>
          <p:cNvPr id="56" name="Oval 55">
            <a:extLst>
              <a:ext uri="{FF2B5EF4-FFF2-40B4-BE49-F238E27FC236}">
                <a16:creationId xmlns:a16="http://schemas.microsoft.com/office/drawing/2014/main" id="{23DC9DDF-B1B4-4F34-ACEA-D7619B3C55F5}"/>
              </a:ext>
            </a:extLst>
          </p:cNvPr>
          <p:cNvSpPr/>
          <p:nvPr/>
        </p:nvSpPr>
        <p:spPr>
          <a:xfrm>
            <a:off x="10090062" y="6069648"/>
            <a:ext cx="971001" cy="407505"/>
          </a:xfrm>
          <a:prstGeom prst="ellipse">
            <a:avLst/>
          </a:prstGeom>
          <a:noFill/>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latin typeface="#9Slide03 SFU Futura_12" panose="00000400000000000000" pitchFamily="2" charset="0"/>
            </a:endParaRPr>
          </a:p>
        </p:txBody>
      </p:sp>
      <p:sp>
        <p:nvSpPr>
          <p:cNvPr id="58" name="Rectangle 57">
            <a:extLst>
              <a:ext uri="{FF2B5EF4-FFF2-40B4-BE49-F238E27FC236}">
                <a16:creationId xmlns:a16="http://schemas.microsoft.com/office/drawing/2014/main" id="{F528010C-5792-440D-8196-E764AA90C97E}"/>
              </a:ext>
            </a:extLst>
          </p:cNvPr>
          <p:cNvSpPr/>
          <p:nvPr/>
        </p:nvSpPr>
        <p:spPr>
          <a:xfrm>
            <a:off x="7087658" y="4089159"/>
            <a:ext cx="1380506" cy="307777"/>
          </a:xfrm>
          <a:prstGeom prst="rect">
            <a:avLst/>
          </a:prstGeom>
        </p:spPr>
        <p:txBody>
          <a:bodyPr wrap="none">
            <a:spAutoFit/>
          </a:bodyPr>
          <a:lstStyle/>
          <a:p>
            <a:pPr indent="228600" algn="ctr" eaLnBrk="0" fontAlgn="base" hangingPunct="0">
              <a:spcBef>
                <a:spcPct val="0"/>
              </a:spcBef>
              <a:spcAft>
                <a:spcPct val="0"/>
              </a:spcAft>
              <a:tabLst>
                <a:tab pos="123825" algn="l"/>
              </a:tabLst>
            </a:pPr>
            <a:r>
              <a:rPr lang="en-US" sz="1400" dirty="0">
                <a:solidFill>
                  <a:srgbClr val="000000"/>
                </a:solidFill>
                <a:latin typeface="#9Slide03 SFU Futura_12" panose="00000400000000000000" pitchFamily="2" charset="0"/>
                <a:ea typeface="Times New Roman" pitchFamily="18" charset="0"/>
                <a:cs typeface="Times New Roman" pitchFamily="18" charset="0"/>
              </a:rPr>
              <a:t>(</a:t>
            </a:r>
            <a:r>
              <a:rPr lang="en-US" sz="1400" dirty="0" err="1">
                <a:solidFill>
                  <a:srgbClr val="000000"/>
                </a:solidFill>
                <a:latin typeface="#9Slide03 SFU Futura_12" panose="00000400000000000000" pitchFamily="2" charset="0"/>
                <a:ea typeface="Times New Roman" pitchFamily="18" charset="0"/>
                <a:cs typeface="Times New Roman" pitchFamily="18" charset="0"/>
              </a:rPr>
              <a:t>nguồn</a:t>
            </a:r>
            <a:r>
              <a:rPr lang="en-US" sz="1400" dirty="0">
                <a:solidFill>
                  <a:srgbClr val="000000"/>
                </a:solidFill>
                <a:latin typeface="#9Slide03 SFU Futura_12" panose="00000400000000000000" pitchFamily="2" charset="0"/>
                <a:ea typeface="Times New Roman" pitchFamily="18" charset="0"/>
                <a:cs typeface="Times New Roman" pitchFamily="18" charset="0"/>
              </a:rPr>
              <a:t>: WB)</a:t>
            </a:r>
            <a:endParaRPr lang="en-US" sz="2000" dirty="0">
              <a:latin typeface="#9Slide03 SFU Futura_12" panose="00000400000000000000" pitchFamily="2" charset="0"/>
              <a:cs typeface="Arial" pitchFamily="34" charset="0"/>
            </a:endParaRPr>
          </a:p>
        </p:txBody>
      </p:sp>
    </p:spTree>
    <p:extLst>
      <p:ext uri="{BB962C8B-B14F-4D97-AF65-F5344CB8AC3E}">
        <p14:creationId xmlns:p14="http://schemas.microsoft.com/office/powerpoint/2010/main" val="35888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750"/>
                                        <p:tgtEl>
                                          <p:spTgt spid="1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ipe(left)">
                                      <p:cBhvr>
                                        <p:cTn id="15" dur="750"/>
                                        <p:tgtEl>
                                          <p:spTgt spid="5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75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75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right)">
                                      <p:cBhvr>
                                        <p:cTn id="30" dur="75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750"/>
                                        <p:tgtEl>
                                          <p:spTgt spid="45"/>
                                        </p:tgtEl>
                                      </p:cBhvr>
                                    </p:animEffect>
                                  </p:childTnLst>
                                </p:cTn>
                              </p:par>
                              <p:par>
                                <p:cTn id="36" presetID="22" presetClass="entr" presetSubtype="1"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up)">
                                      <p:cBhvr>
                                        <p:cTn id="38" dur="75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ipe(up)">
                                      <p:cBhvr>
                                        <p:cTn id="43" dur="750"/>
                                        <p:tgtEl>
                                          <p:spTgt spid="52"/>
                                        </p:tgtEl>
                                      </p:cBhvr>
                                    </p:animEffect>
                                  </p:childTnLst>
                                </p:cTn>
                              </p:par>
                              <p:par>
                                <p:cTn id="44" presetID="22" presetClass="entr" presetSubtype="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75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up)">
                                      <p:cBhvr>
                                        <p:cTn id="51" dur="750"/>
                                        <p:tgtEl>
                                          <p:spTgt spid="43"/>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wipe(up)">
                                      <p:cBhvr>
                                        <p:cTn id="54" dur="75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8.33333E-7 1.11022E-16 L 0.03386 -0.35324 " pathEditMode="relative" rAng="0" ptsTypes="AA">
                                      <p:cBhvr>
                                        <p:cTn id="58" dur="750" fill="hold"/>
                                        <p:tgtEl>
                                          <p:spTgt spid="42"/>
                                        </p:tgtEl>
                                        <p:attrNameLst>
                                          <p:attrName>ppt_x</p:attrName>
                                          <p:attrName>ppt_y</p:attrName>
                                        </p:attrNameLst>
                                      </p:cBhvr>
                                      <p:rCtr x="1693" y="-17662"/>
                                    </p:animMotion>
                                  </p:childTnLst>
                                </p:cTn>
                              </p:par>
                              <p:par>
                                <p:cTn id="59" presetID="42" presetClass="path" presetSubtype="0" accel="50000" decel="50000" fill="hold" nodeType="withEffect">
                                  <p:stCondLst>
                                    <p:cond delay="0"/>
                                  </p:stCondLst>
                                  <p:childTnLst>
                                    <p:animMotion origin="layout" path="M -3.54167E-6 -1.48148E-6 L 0.32045 -0.44884 " pathEditMode="relative" rAng="0" ptsTypes="AA">
                                      <p:cBhvr>
                                        <p:cTn id="60" dur="750" fill="hold"/>
                                        <p:tgtEl>
                                          <p:spTgt spid="44"/>
                                        </p:tgtEl>
                                        <p:attrNameLst>
                                          <p:attrName>ppt_x</p:attrName>
                                          <p:attrName>ppt_y</p:attrName>
                                        </p:attrNameLst>
                                      </p:cBhvr>
                                      <p:rCtr x="16016" y="-22454"/>
                                    </p:animMotion>
                                  </p:childTnLst>
                                </p:cTn>
                              </p:par>
                              <p:par>
                                <p:cTn id="61" presetID="42" presetClass="path" presetSubtype="0" accel="50000" decel="50000" fill="hold" nodeType="withEffect">
                                  <p:stCondLst>
                                    <p:cond delay="0"/>
                                  </p:stCondLst>
                                  <p:childTnLst>
                                    <p:animMotion origin="layout" path="M 8.33333E-7 1.48148E-6 L 0.07812 -0.59699 " pathEditMode="relative" rAng="0" ptsTypes="AA">
                                      <p:cBhvr>
                                        <p:cTn id="62" dur="750" fill="hold"/>
                                        <p:tgtEl>
                                          <p:spTgt spid="43"/>
                                        </p:tgtEl>
                                        <p:attrNameLst>
                                          <p:attrName>ppt_x</p:attrName>
                                          <p:attrName>ppt_y</p:attrName>
                                        </p:attrNameLst>
                                      </p:cBhvr>
                                      <p:rCtr x="3906" y="-29861"/>
                                    </p:animMotion>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75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left)">
                                      <p:cBhvr>
                                        <p:cTn id="72" dur="75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wipe(down)">
                                      <p:cBhvr>
                                        <p:cTn id="77" dur="750"/>
                                        <p:tgtEl>
                                          <p:spTgt spid="46"/>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left)">
                                      <p:cBhvr>
                                        <p:cTn id="80" dur="750"/>
                                        <p:tgtEl>
                                          <p:spTgt spid="47"/>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wipe(down)">
                                      <p:cBhvr>
                                        <p:cTn id="83" dur="750"/>
                                        <p:tgtEl>
                                          <p:spTgt spid="48"/>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wipe(left)">
                                      <p:cBhvr>
                                        <p:cTn id="86" dur="750"/>
                                        <p:tgtEl>
                                          <p:spTgt spid="53"/>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left)">
                                      <p:cBhvr>
                                        <p:cTn id="89" dur="750"/>
                                        <p:tgtEl>
                                          <p:spTgt spid="55"/>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wipe(left)">
                                      <p:cBhvr>
                                        <p:cTn id="92" dur="750"/>
                                        <p:tgtEl>
                                          <p:spTgt spid="56"/>
                                        </p:tgtEl>
                                      </p:cBhvr>
                                    </p:animEffect>
                                  </p:childTnLst>
                                </p:cTn>
                              </p:par>
                            </p:childTnLst>
                          </p:cTn>
                        </p:par>
                      </p:childTnLst>
                    </p:cTn>
                  </p:par>
                  <p:par>
                    <p:cTn id="93" fill="hold">
                      <p:stCondLst>
                        <p:cond delay="indefinite"/>
                      </p:stCondLst>
                      <p:childTnLst>
                        <p:par>
                          <p:cTn id="94" fill="hold">
                            <p:stCondLst>
                              <p:cond delay="0"/>
                            </p:stCondLst>
                            <p:childTnLst>
                              <p:par>
                                <p:cTn id="95" presetID="42" presetClass="path" presetSubtype="0" accel="50000" decel="50000" fill="hold" grpId="1" nodeType="clickEffect">
                                  <p:stCondLst>
                                    <p:cond delay="0"/>
                                  </p:stCondLst>
                                  <p:childTnLst>
                                    <p:animMotion origin="layout" path="M -6.25E-7 -2.22222E-6 L -0.02318 -0.33565 " pathEditMode="relative" rAng="0" ptsTypes="AA">
                                      <p:cBhvr>
                                        <p:cTn id="96" dur="750" fill="hold"/>
                                        <p:tgtEl>
                                          <p:spTgt spid="53"/>
                                        </p:tgtEl>
                                        <p:attrNameLst>
                                          <p:attrName>ppt_x</p:attrName>
                                          <p:attrName>ppt_y</p:attrName>
                                        </p:attrNameLst>
                                      </p:cBhvr>
                                      <p:rCtr x="-1159" y="-16782"/>
                                    </p:animMotion>
                                  </p:childTnLst>
                                </p:cTn>
                              </p:par>
                              <p:par>
                                <p:cTn id="97" presetID="42" presetClass="path" presetSubtype="0" accel="50000" decel="50000" fill="hold" grpId="1" nodeType="withEffect">
                                  <p:stCondLst>
                                    <p:cond delay="0"/>
                                  </p:stCondLst>
                                  <p:childTnLst>
                                    <p:animMotion origin="layout" path="M -2.08333E-6 2.22222E-6 L -0.0151 -0.26343 " pathEditMode="relative" rAng="0" ptsTypes="AA">
                                      <p:cBhvr>
                                        <p:cTn id="98" dur="750" fill="hold"/>
                                        <p:tgtEl>
                                          <p:spTgt spid="55"/>
                                        </p:tgtEl>
                                        <p:attrNameLst>
                                          <p:attrName>ppt_x</p:attrName>
                                          <p:attrName>ppt_y</p:attrName>
                                        </p:attrNameLst>
                                      </p:cBhvr>
                                      <p:rCtr x="-755" y="-13171"/>
                                    </p:animMotion>
                                  </p:childTnLst>
                                </p:cTn>
                              </p:par>
                              <p:par>
                                <p:cTn id="99" presetID="42" presetClass="path" presetSubtype="0" accel="50000" decel="50000" fill="hold" grpId="1" nodeType="withEffect">
                                  <p:stCondLst>
                                    <p:cond delay="0"/>
                                  </p:stCondLst>
                                  <p:childTnLst>
                                    <p:animMotion origin="layout" path="M 2.08333E-6 -7.40741E-7 L 0.04206 -0.58727 " pathEditMode="relative" rAng="0" ptsTypes="AA">
                                      <p:cBhvr>
                                        <p:cTn id="100" dur="750" fill="hold"/>
                                        <p:tgtEl>
                                          <p:spTgt spid="56"/>
                                        </p:tgtEl>
                                        <p:attrNameLst>
                                          <p:attrName>ppt_x</p:attrName>
                                          <p:attrName>ppt_y</p:attrName>
                                        </p:attrNameLst>
                                      </p:cBhvr>
                                      <p:rCtr x="2096" y="-2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45" grpId="0"/>
      <p:bldP spid="46" grpId="0"/>
      <p:bldP spid="47" grpId="0"/>
      <p:bldP spid="48" grpId="0"/>
      <p:bldP spid="51" grpId="0"/>
      <p:bldP spid="52" grpId="0"/>
      <p:bldP spid="53" grpId="0" animBg="1"/>
      <p:bldP spid="53" grpId="1" animBg="1"/>
      <p:bldP spid="55" grpId="0" animBg="1"/>
      <p:bldP spid="55" grpId="1" animBg="1"/>
      <p:bldP spid="56" grpId="0" animBg="1"/>
      <p:bldP spid="56" grpId="1" animBg="1"/>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628900" y="2628901"/>
            <a:ext cx="6858000" cy="1600199"/>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800">
                <a:solidFill>
                  <a:srgbClr val="FFC000"/>
                </a:solidFill>
                <a:latin typeface="#9Slide07 IcielBaliho Script" pitchFamily="2" charset="0"/>
              </a:rPr>
              <a:t>LUYỆN TẬP</a:t>
            </a:r>
            <a:endParaRPr lang="en-US" sz="8800" dirty="0">
              <a:solidFill>
                <a:srgbClr val="FFC000"/>
              </a:solidFill>
              <a:latin typeface="#9Slide07 IcielBaliho Script" pitchFamily="2" charset="0"/>
            </a:endParaRPr>
          </a:p>
        </p:txBody>
      </p:sp>
      <p:pic>
        <p:nvPicPr>
          <p:cNvPr id="6" name="Picture 5">
            <a:extLst>
              <a:ext uri="{FF2B5EF4-FFF2-40B4-BE49-F238E27FC236}">
                <a16:creationId xmlns:a16="http://schemas.microsoft.com/office/drawing/2014/main" id="{B28A2D80-83A0-4D2A-A62D-19F09C8E2390}"/>
              </a:ext>
            </a:extLst>
          </p:cNvPr>
          <p:cNvPicPr>
            <a:picLocks noChangeAspect="1"/>
          </p:cNvPicPr>
          <p:nvPr/>
        </p:nvPicPr>
        <p:blipFill>
          <a:blip r:embed="rId2"/>
          <a:stretch>
            <a:fillRect/>
          </a:stretch>
        </p:blipFill>
        <p:spPr>
          <a:xfrm>
            <a:off x="1600200" y="1142999"/>
            <a:ext cx="10591800" cy="5715001"/>
          </a:xfrm>
          <a:prstGeom prst="rect">
            <a:avLst/>
          </a:prstGeom>
        </p:spPr>
      </p:pic>
      <p:sp>
        <p:nvSpPr>
          <p:cNvPr id="8" name="Content Placeholder 2">
            <a:extLst>
              <a:ext uri="{FF2B5EF4-FFF2-40B4-BE49-F238E27FC236}">
                <a16:creationId xmlns:a16="http://schemas.microsoft.com/office/drawing/2014/main" id="{C4FB98A5-7314-4B64-9F59-85F3CC539710}"/>
              </a:ext>
            </a:extLst>
          </p:cNvPr>
          <p:cNvSpPr>
            <a:spLocks noGrp="1"/>
          </p:cNvSpPr>
          <p:nvPr>
            <p:ph idx="1"/>
          </p:nvPr>
        </p:nvSpPr>
        <p:spPr>
          <a:xfrm>
            <a:off x="1600200" y="0"/>
            <a:ext cx="10477500" cy="1142999"/>
          </a:xfrm>
          <a:solidFill>
            <a:srgbClr val="FFFFFF"/>
          </a:solidFill>
          <a:ln>
            <a:noFill/>
          </a:ln>
        </p:spPr>
        <p:txBody>
          <a:bodyPr anchor="ctr">
            <a:noAutofit/>
          </a:bodyPr>
          <a:lstStyle/>
          <a:p>
            <a:pPr algn="just">
              <a:buFont typeface="Wingdings" panose="05000000000000000000" pitchFamily="2" charset="2"/>
              <a:buChar char="q"/>
            </a:pPr>
            <a:r>
              <a:rPr lang="en-US" sz="2000" b="1">
                <a:solidFill>
                  <a:srgbClr val="FF0000"/>
                </a:solidFill>
                <a:latin typeface="#9Slide03 SFU Futura_12" panose="00000400000000000000" pitchFamily="2" charset="0"/>
                <a:cs typeface="Arial" pitchFamily="34" charset="0"/>
              </a:rPr>
              <a:t>Giả sử </a:t>
            </a:r>
            <a:r>
              <a:rPr lang="en-US" sz="2000" b="1" dirty="0" err="1">
                <a:solidFill>
                  <a:srgbClr val="FF0000"/>
                </a:solidFill>
                <a:latin typeface="#9Slide03 SFU Futura_12" panose="00000400000000000000" pitchFamily="2" charset="0"/>
                <a:cs typeface="Arial" pitchFamily="34" charset="0"/>
              </a:rPr>
              <a:t>có</a:t>
            </a:r>
            <a:r>
              <a:rPr lang="en-US" sz="2000" b="1" dirty="0">
                <a:solidFill>
                  <a:srgbClr val="FF0000"/>
                </a:solidFill>
                <a:latin typeface="#9Slide03 SFU Futura_12" panose="00000400000000000000" pitchFamily="2" charset="0"/>
                <a:cs typeface="Arial" pitchFamily="34" charset="0"/>
              </a:rPr>
              <a:t> 4 </a:t>
            </a:r>
            <a:r>
              <a:rPr lang="en-US" sz="2000" b="1" dirty="0" err="1">
                <a:solidFill>
                  <a:srgbClr val="FF0000"/>
                </a:solidFill>
                <a:latin typeface="#9Slide03 SFU Futura_12" panose="00000400000000000000" pitchFamily="2" charset="0"/>
                <a:cs typeface="Arial" pitchFamily="34" charset="0"/>
              </a:rPr>
              <a:t>gói</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đầu</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tư</a:t>
            </a:r>
            <a:r>
              <a:rPr lang="en-US" sz="2000" b="1" dirty="0">
                <a:solidFill>
                  <a:srgbClr val="FF0000"/>
                </a:solidFill>
                <a:latin typeface="#9Slide03 SFU Futura_12" panose="00000400000000000000" pitchFamily="2" charset="0"/>
                <a:cs typeface="Arial" pitchFamily="34" charset="0"/>
              </a:rPr>
              <a:t>: 1 </a:t>
            </a:r>
            <a:r>
              <a:rPr lang="en-US" sz="2000" b="1" dirty="0" err="1">
                <a:solidFill>
                  <a:srgbClr val="FF0000"/>
                </a:solidFill>
                <a:latin typeface="#9Slide03 SFU Futura_12" panose="00000400000000000000" pitchFamily="2" charset="0"/>
                <a:cs typeface="Arial" pitchFamily="34" charset="0"/>
              </a:rPr>
              <a:t>triệu</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đồng</a:t>
            </a:r>
            <a:r>
              <a:rPr lang="en-US" sz="2000" b="1" dirty="0">
                <a:solidFill>
                  <a:srgbClr val="FF0000"/>
                </a:solidFill>
                <a:latin typeface="#9Slide03 SFU Futura_12" panose="00000400000000000000" pitchFamily="2" charset="0"/>
                <a:cs typeface="Arial" pitchFamily="34" charset="0"/>
              </a:rPr>
              <a:t> - 10 </a:t>
            </a:r>
            <a:r>
              <a:rPr lang="en-US" sz="2000" b="1" dirty="0" err="1">
                <a:solidFill>
                  <a:srgbClr val="FF0000"/>
                </a:solidFill>
                <a:latin typeface="#9Slide03 SFU Futura_12" panose="00000400000000000000" pitchFamily="2" charset="0"/>
                <a:cs typeface="Arial" pitchFamily="34" charset="0"/>
              </a:rPr>
              <a:t>triệu</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đồng</a:t>
            </a:r>
            <a:r>
              <a:rPr lang="en-US" sz="2000" b="1" dirty="0">
                <a:solidFill>
                  <a:srgbClr val="FF0000"/>
                </a:solidFill>
                <a:latin typeface="#9Slide03 SFU Futura_12" panose="00000400000000000000" pitchFamily="2" charset="0"/>
                <a:cs typeface="Arial" pitchFamily="34" charset="0"/>
              </a:rPr>
              <a:t> - 100 </a:t>
            </a:r>
            <a:r>
              <a:rPr lang="en-US" sz="2000" b="1" dirty="0" err="1">
                <a:solidFill>
                  <a:srgbClr val="FF0000"/>
                </a:solidFill>
                <a:latin typeface="#9Slide03 SFU Futura_12" panose="00000400000000000000" pitchFamily="2" charset="0"/>
                <a:cs typeface="Arial" pitchFamily="34" charset="0"/>
              </a:rPr>
              <a:t>triệu</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đồng</a:t>
            </a:r>
            <a:r>
              <a:rPr lang="en-US" sz="2000" b="1" dirty="0">
                <a:solidFill>
                  <a:srgbClr val="FF0000"/>
                </a:solidFill>
                <a:latin typeface="#9Slide03 SFU Futura_12" panose="00000400000000000000" pitchFamily="2" charset="0"/>
                <a:cs typeface="Arial" pitchFamily="34" charset="0"/>
              </a:rPr>
              <a:t> - 1 </a:t>
            </a:r>
            <a:r>
              <a:rPr lang="en-US" sz="2000" b="1" dirty="0" err="1">
                <a:solidFill>
                  <a:srgbClr val="FF0000"/>
                </a:solidFill>
                <a:latin typeface="#9Slide03 SFU Futura_12" panose="00000400000000000000" pitchFamily="2" charset="0"/>
                <a:cs typeface="Arial" pitchFamily="34" charset="0"/>
              </a:rPr>
              <a:t>tỉ</a:t>
            </a:r>
            <a:r>
              <a:rPr lang="en-US" sz="2000" b="1" dirty="0">
                <a:solidFill>
                  <a:srgbClr val="FF0000"/>
                </a:solidFill>
                <a:latin typeface="#9Slide03 SFU Futura_12" panose="00000400000000000000" pitchFamily="2" charset="0"/>
                <a:cs typeface="Arial" pitchFamily="34" charset="0"/>
              </a:rPr>
              <a:t> </a:t>
            </a:r>
            <a:r>
              <a:rPr lang="en-US" sz="2000" b="1" err="1">
                <a:solidFill>
                  <a:srgbClr val="FF0000"/>
                </a:solidFill>
                <a:latin typeface="#9Slide03 SFU Futura_12" panose="00000400000000000000" pitchFamily="2" charset="0"/>
                <a:cs typeface="Arial" pitchFamily="34" charset="0"/>
              </a:rPr>
              <a:t>đồng</a:t>
            </a:r>
            <a:r>
              <a:rPr lang="en-US" sz="2000" b="1">
                <a:solidFill>
                  <a:srgbClr val="FF0000"/>
                </a:solidFill>
                <a:latin typeface="#9Slide03 SFU Futura_12" panose="00000400000000000000" pitchFamily="2" charset="0"/>
                <a:cs typeface="Arial" pitchFamily="34" charset="0"/>
              </a:rPr>
              <a:t>.</a:t>
            </a:r>
          </a:p>
          <a:p>
            <a:pPr algn="just">
              <a:buFont typeface="Wingdings" panose="05000000000000000000" pitchFamily="2" charset="2"/>
              <a:buChar char="q"/>
            </a:pPr>
            <a:r>
              <a:rPr lang="en-US" sz="2000" b="1">
                <a:solidFill>
                  <a:srgbClr val="FF0000"/>
                </a:solidFill>
                <a:latin typeface="#9Slide03 SFU Futura_12" panose="00000400000000000000" pitchFamily="2" charset="0"/>
                <a:cs typeface="Arial" pitchFamily="34" charset="0"/>
              </a:rPr>
              <a:t>Nếu </a:t>
            </a:r>
            <a:r>
              <a:rPr lang="en-US" sz="2000" b="1" dirty="0" err="1">
                <a:solidFill>
                  <a:srgbClr val="FF0000"/>
                </a:solidFill>
                <a:latin typeface="#9Slide03 SFU Futura_12" panose="00000400000000000000" pitchFamily="2" charset="0"/>
                <a:cs typeface="Arial" pitchFamily="34" charset="0"/>
              </a:rPr>
              <a:t>được</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lựa</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chọn</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em</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sẽ</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chọn</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gói</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đầu</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tư</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nào</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cho</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hoạt</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động</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dịch</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vụ</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gì</a:t>
            </a:r>
            <a:r>
              <a:rPr lang="en-US" sz="2000" b="1">
                <a:solidFill>
                  <a:srgbClr val="FF0000"/>
                </a:solidFill>
                <a:latin typeface="#9Slide03 SFU Futura_12" panose="00000400000000000000" pitchFamily="2" charset="0"/>
                <a:cs typeface="Arial" pitchFamily="34" charset="0"/>
              </a:rPr>
              <a:t>? </a:t>
            </a:r>
          </a:p>
          <a:p>
            <a:pPr algn="just">
              <a:buFont typeface="Wingdings" panose="05000000000000000000" pitchFamily="2" charset="2"/>
              <a:buChar char="q"/>
            </a:pPr>
            <a:r>
              <a:rPr lang="en-US" sz="2000" b="1">
                <a:solidFill>
                  <a:srgbClr val="FF0000"/>
                </a:solidFill>
                <a:latin typeface="#9Slide03 SFU Futura_12" panose="00000400000000000000" pitchFamily="2" charset="0"/>
                <a:cs typeface="Arial" pitchFamily="34" charset="0"/>
              </a:rPr>
              <a:t>Ở </a:t>
            </a:r>
            <a:r>
              <a:rPr lang="en-US" sz="2000" b="1" dirty="0" err="1">
                <a:solidFill>
                  <a:srgbClr val="FF0000"/>
                </a:solidFill>
                <a:latin typeface="#9Slide03 SFU Futura_12" panose="00000400000000000000" pitchFamily="2" charset="0"/>
                <a:cs typeface="Arial" pitchFamily="34" charset="0"/>
              </a:rPr>
              <a:t>đâu</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Tại</a:t>
            </a:r>
            <a:r>
              <a:rPr lang="en-US" sz="2000" b="1" dirty="0">
                <a:solidFill>
                  <a:srgbClr val="FF0000"/>
                </a:solidFill>
                <a:latin typeface="#9Slide03 SFU Futura_12" panose="00000400000000000000" pitchFamily="2" charset="0"/>
                <a:cs typeface="Arial" pitchFamily="34" charset="0"/>
              </a:rPr>
              <a:t> </a:t>
            </a:r>
            <a:r>
              <a:rPr lang="en-US" sz="2000" b="1" dirty="0" err="1">
                <a:solidFill>
                  <a:srgbClr val="FF0000"/>
                </a:solidFill>
                <a:latin typeface="#9Slide03 SFU Futura_12" panose="00000400000000000000" pitchFamily="2" charset="0"/>
                <a:cs typeface="Arial" pitchFamily="34" charset="0"/>
              </a:rPr>
              <a:t>sao</a:t>
            </a:r>
            <a:r>
              <a:rPr lang="en-US" sz="2000" b="1" dirty="0">
                <a:solidFill>
                  <a:srgbClr val="FF0000"/>
                </a:solidFill>
                <a:latin typeface="#9Slide03 SFU Futura_12" panose="00000400000000000000" pitchFamily="2" charset="0"/>
                <a:cs typeface="Arial" pitchFamily="34" charset="0"/>
              </a:rPr>
              <a:t>?</a:t>
            </a:r>
          </a:p>
        </p:txBody>
      </p:sp>
    </p:spTree>
    <p:extLst>
      <p:ext uri="{BB962C8B-B14F-4D97-AF65-F5344CB8AC3E}">
        <p14:creationId xmlns:p14="http://schemas.microsoft.com/office/powerpoint/2010/main" val="23649664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additive="base">
                                        <p:cTn id="15"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nglish] 5 cách nói “Cảm ơn” thay cho câu “Thank you” nhàm chán ...">
            <a:extLst>
              <a:ext uri="{FF2B5EF4-FFF2-40B4-BE49-F238E27FC236}">
                <a16:creationId xmlns:a16="http://schemas.microsoft.com/office/drawing/2014/main" id="{D13D70A0-EDBF-4E5A-878C-FF11D0183A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59" r="-1" b="-1"/>
          <a:stretch/>
        </p:blipFill>
        <p:spPr bwMode="auto">
          <a:xfrm>
            <a:off x="20" y="10"/>
            <a:ext cx="9272902" cy="685799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 name="Rectangle 1">
            <a:extLst>
              <a:ext uri="{FF2B5EF4-FFF2-40B4-BE49-F238E27FC236}">
                <a16:creationId xmlns:a16="http://schemas.microsoft.com/office/drawing/2014/main" id="{0D03FEBD-A3E4-4708-8D98-915C6B030F26}"/>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game&#10;&#10;Description automatically generated">
            <a:extLst>
              <a:ext uri="{FF2B5EF4-FFF2-40B4-BE49-F238E27FC236}">
                <a16:creationId xmlns:a16="http://schemas.microsoft.com/office/drawing/2014/main" id="{DA6DA918-FC0C-4E73-9B05-6DA93D49F70D}"/>
              </a:ext>
            </a:extLst>
          </p:cNvPr>
          <p:cNvPicPr>
            <a:picLocks noChangeAspect="1"/>
          </p:cNvPicPr>
          <p:nvPr/>
        </p:nvPicPr>
        <p:blipFill>
          <a:blip r:embed="rId3"/>
          <a:stretch>
            <a:fillRect/>
          </a:stretch>
        </p:blipFill>
        <p:spPr>
          <a:xfrm>
            <a:off x="9211593" y="1348782"/>
            <a:ext cx="824315" cy="824315"/>
          </a:xfrm>
          <a:prstGeom prst="rect">
            <a:avLst/>
          </a:prstGeom>
        </p:spPr>
      </p:pic>
      <p:pic>
        <p:nvPicPr>
          <p:cNvPr id="6" name="Picture 2" descr="Giải SGK Địa Lí 10">
            <a:extLst>
              <a:ext uri="{FF2B5EF4-FFF2-40B4-BE49-F238E27FC236}">
                <a16:creationId xmlns:a16="http://schemas.microsoft.com/office/drawing/2014/main" id="{A2909722-D6BF-474B-8030-B57F236DC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5598" y="1133339"/>
            <a:ext cx="515190" cy="4054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7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DA758A-E2D5-44D5-A78D-0842FA809F9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5FCA42-4BCF-4879-98B8-46462A4AD41F}"/>
              </a:ext>
            </a:extLst>
          </p:cNvPr>
          <p:cNvSpPr/>
          <p:nvPr/>
        </p:nvSpPr>
        <p:spPr>
          <a:xfrm>
            <a:off x="124483" y="537074"/>
            <a:ext cx="11880176" cy="646331"/>
          </a:xfrm>
          <a:prstGeom prst="rect">
            <a:avLst/>
          </a:prstGeom>
          <a:noFill/>
        </p:spPr>
        <p:txBody>
          <a:bodyPr wrap="none" lIns="91440" tIns="45720" rIns="91440" bIns="45720">
            <a:spAutoFit/>
          </a:bodyPr>
          <a:lstStyle/>
          <a:p>
            <a:pPr algn="ctr"/>
            <a:r>
              <a:rPr lang="en-US" sz="3600" b="1" cap="none" spc="0">
                <a:ln w="9525">
                  <a:solidFill>
                    <a:srgbClr val="FF0000"/>
                  </a:solidFill>
                  <a:prstDash val="solid"/>
                </a:ln>
                <a:solidFill>
                  <a:srgbClr val="FF0000"/>
                </a:solidFill>
                <a:latin typeface="#9Slide03 Bebas Neue ZSmall" panose="020B0606020202050201" pitchFamily="34" charset="0"/>
              </a:rPr>
              <a:t>B</a:t>
            </a:r>
            <a:r>
              <a:rPr lang="en-US" sz="3600" b="1">
                <a:ln w="9525">
                  <a:solidFill>
                    <a:srgbClr val="FF0000"/>
                  </a:solidFill>
                  <a:prstDash val="solid"/>
                </a:ln>
                <a:solidFill>
                  <a:srgbClr val="FF0000"/>
                </a:solidFill>
                <a:latin typeface="#9Slide03 Bebas Neue ZSmall" panose="020B0606020202050201" pitchFamily="34" charset="0"/>
              </a:rPr>
              <a:t>ài 35. VAI TRÒ, CÁC NHÂN TỐ ẢNH H</a:t>
            </a:r>
            <a:r>
              <a:rPr lang="vi-VN" sz="3600" b="1">
                <a:ln w="9525">
                  <a:solidFill>
                    <a:srgbClr val="FF0000"/>
                  </a:solidFill>
                  <a:prstDash val="solid"/>
                </a:ln>
                <a:solidFill>
                  <a:srgbClr val="FF0000"/>
                </a:solidFill>
                <a:latin typeface="#9Slide03 Bebas Neue ZSmall" panose="020B0606020202050201" pitchFamily="34" charset="0"/>
              </a:rPr>
              <a:t>Ư</a:t>
            </a:r>
            <a:r>
              <a:rPr lang="en-US" sz="3600" b="1">
                <a:ln w="9525">
                  <a:solidFill>
                    <a:srgbClr val="FF0000"/>
                  </a:solidFill>
                  <a:prstDash val="solid"/>
                </a:ln>
                <a:solidFill>
                  <a:srgbClr val="FF0000"/>
                </a:solidFill>
                <a:latin typeface="#9Slide03 Bebas Neue ZSmall" panose="020B0606020202050201" pitchFamily="34" charset="0"/>
              </a:rPr>
              <a:t>ỞNG VÀ ĐẶC ĐIỂM PHÂN BỐ CÁC NGÀNH DỊCH VỤ</a:t>
            </a:r>
            <a:endParaRPr lang="en-US" sz="3600" b="1" cap="none" spc="0">
              <a:ln w="9525">
                <a:solidFill>
                  <a:srgbClr val="FF0000"/>
                </a:solidFill>
                <a:prstDash val="solid"/>
              </a:ln>
              <a:solidFill>
                <a:srgbClr val="FF0000"/>
              </a:solidFill>
              <a:latin typeface="#9Slide03 Bebas Neue ZSmall" panose="020B0606020202050201" pitchFamily="34" charset="0"/>
            </a:endParaRPr>
          </a:p>
        </p:txBody>
      </p:sp>
      <p:pic>
        <p:nvPicPr>
          <p:cNvPr id="13" name="Picture 12" descr="A picture containing game&#10;&#10;Description automatically generated">
            <a:extLst>
              <a:ext uri="{FF2B5EF4-FFF2-40B4-BE49-F238E27FC236}">
                <a16:creationId xmlns:a16="http://schemas.microsoft.com/office/drawing/2014/main" id="{ECE000D7-269E-4CCA-AD2D-439AE9BEB07F}"/>
              </a:ext>
            </a:extLst>
          </p:cNvPr>
          <p:cNvPicPr>
            <a:picLocks noChangeAspect="1"/>
          </p:cNvPicPr>
          <p:nvPr/>
        </p:nvPicPr>
        <p:blipFill>
          <a:blip r:embed="rId2"/>
          <a:stretch>
            <a:fillRect/>
          </a:stretch>
        </p:blipFill>
        <p:spPr>
          <a:xfrm>
            <a:off x="11707899" y="6368901"/>
            <a:ext cx="445087" cy="445087"/>
          </a:xfrm>
          <a:prstGeom prst="rect">
            <a:avLst/>
          </a:prstGeom>
        </p:spPr>
      </p:pic>
      <p:grpSp>
        <p:nvGrpSpPr>
          <p:cNvPr id="18" name="Group 17">
            <a:extLst>
              <a:ext uri="{FF2B5EF4-FFF2-40B4-BE49-F238E27FC236}">
                <a16:creationId xmlns:a16="http://schemas.microsoft.com/office/drawing/2014/main" id="{1CD3B54B-AF4F-43EE-BC42-2D3743975AF5}"/>
              </a:ext>
            </a:extLst>
          </p:cNvPr>
          <p:cNvGrpSpPr/>
          <p:nvPr/>
        </p:nvGrpSpPr>
        <p:grpSpPr>
          <a:xfrm>
            <a:off x="3887355" y="1226894"/>
            <a:ext cx="3964633" cy="4380535"/>
            <a:chOff x="3850410" y="1397211"/>
            <a:chExt cx="3964633" cy="4380535"/>
          </a:xfrm>
        </p:grpSpPr>
        <p:pic>
          <p:nvPicPr>
            <p:cNvPr id="16" name="Picture 15">
              <a:extLst>
                <a:ext uri="{FF2B5EF4-FFF2-40B4-BE49-F238E27FC236}">
                  <a16:creationId xmlns:a16="http://schemas.microsoft.com/office/drawing/2014/main" id="{5BD495B2-5581-4B1B-8DD7-4F24AB21EC66}"/>
                </a:ext>
              </a:extLst>
            </p:cNvPr>
            <p:cNvPicPr>
              <a:picLocks noChangeAspect="1"/>
            </p:cNvPicPr>
            <p:nvPr/>
          </p:nvPicPr>
          <p:blipFill>
            <a:blip r:embed="rId3"/>
            <a:stretch>
              <a:fillRect/>
            </a:stretch>
          </p:blipFill>
          <p:spPr>
            <a:xfrm>
              <a:off x="3850410" y="2392217"/>
              <a:ext cx="3964633" cy="3385529"/>
            </a:xfrm>
            <a:prstGeom prst="ellipse">
              <a:avLst/>
            </a:prstGeom>
          </p:spPr>
        </p:pic>
        <p:sp>
          <p:nvSpPr>
            <p:cNvPr id="17" name="TextBox 16">
              <a:extLst>
                <a:ext uri="{FF2B5EF4-FFF2-40B4-BE49-F238E27FC236}">
                  <a16:creationId xmlns:a16="http://schemas.microsoft.com/office/drawing/2014/main" id="{9A4E3418-E1DC-4472-9616-FBC058FFB8FA}"/>
                </a:ext>
              </a:extLst>
            </p:cNvPr>
            <p:cNvSpPr txBox="1"/>
            <p:nvPr/>
          </p:nvSpPr>
          <p:spPr>
            <a:xfrm>
              <a:off x="5125453" y="1397211"/>
              <a:ext cx="1861550" cy="1569660"/>
            </a:xfrm>
            <a:prstGeom prst="rect">
              <a:avLst/>
            </a:prstGeom>
            <a:noFill/>
          </p:spPr>
          <p:txBody>
            <a:bodyPr wrap="square" rtlCol="0">
              <a:spAutoFit/>
            </a:bodyPr>
            <a:lstStyle/>
            <a:p>
              <a:pPr algn="ctr"/>
              <a:r>
                <a:rPr lang="en-US" sz="4800" b="1">
                  <a:solidFill>
                    <a:srgbClr val="57257D"/>
                  </a:solidFill>
                  <a:latin typeface="#9Slide07 IcielBC Cubano Normal" panose="00000500000000000000" pitchFamily="2" charset="0"/>
                </a:rPr>
                <a:t>NỘI DUNG</a:t>
              </a:r>
            </a:p>
          </p:txBody>
        </p:sp>
      </p:grpSp>
      <p:sp>
        <p:nvSpPr>
          <p:cNvPr id="19" name="Rectangle 18">
            <a:extLst>
              <a:ext uri="{FF2B5EF4-FFF2-40B4-BE49-F238E27FC236}">
                <a16:creationId xmlns:a16="http://schemas.microsoft.com/office/drawing/2014/main" id="{71D5E5D5-4020-4756-8FC3-33B845845BA8}"/>
              </a:ext>
            </a:extLst>
          </p:cNvPr>
          <p:cNvSpPr/>
          <p:nvPr/>
        </p:nvSpPr>
        <p:spPr>
          <a:xfrm>
            <a:off x="4384329" y="42195"/>
            <a:ext cx="2970685" cy="523220"/>
          </a:xfrm>
          <a:prstGeom prst="rect">
            <a:avLst/>
          </a:prstGeom>
        </p:spPr>
        <p:txBody>
          <a:bodyPr wrap="none">
            <a:spAutoFit/>
          </a:bodyPr>
          <a:lstStyle/>
          <a:p>
            <a:pPr lvl="0" algn="ctr"/>
            <a:r>
              <a:rPr lang="en-US" sz="2800" b="1">
                <a:ln w="9525">
                  <a:solidFill>
                    <a:srgbClr val="7030A0"/>
                  </a:solidFill>
                  <a:prstDash val="solid"/>
                </a:ln>
                <a:solidFill>
                  <a:srgbClr val="002060"/>
                </a:solidFill>
                <a:latin typeface="#9Slide03 Bebas Neue ZSmall" panose="020B0606020202050201" pitchFamily="34" charset="0"/>
              </a:rPr>
              <a:t>CH</a:t>
            </a:r>
            <a:r>
              <a:rPr lang="vi-VN" sz="2800" b="1">
                <a:ln w="9525">
                  <a:solidFill>
                    <a:srgbClr val="7030A0"/>
                  </a:solidFill>
                  <a:prstDash val="solid"/>
                </a:ln>
                <a:solidFill>
                  <a:srgbClr val="002060"/>
                </a:solidFill>
                <a:latin typeface="#9Slide03 Bebas Neue ZSmall" panose="020B0606020202050201" pitchFamily="34" charset="0"/>
              </a:rPr>
              <a:t>Ư</a:t>
            </a:r>
            <a:r>
              <a:rPr lang="en-US" sz="2800" b="1">
                <a:ln w="9525">
                  <a:solidFill>
                    <a:srgbClr val="7030A0"/>
                  </a:solidFill>
                  <a:prstDash val="solid"/>
                </a:ln>
                <a:solidFill>
                  <a:srgbClr val="002060"/>
                </a:solidFill>
                <a:latin typeface="#9Slide03 Bebas Neue ZSmall" panose="020B0606020202050201" pitchFamily="34" charset="0"/>
              </a:rPr>
              <a:t>ƠNG IX. ĐỊA LÍ DỊCH VỤ</a:t>
            </a:r>
          </a:p>
        </p:txBody>
      </p:sp>
      <p:grpSp>
        <p:nvGrpSpPr>
          <p:cNvPr id="54" name="Group 53">
            <a:extLst>
              <a:ext uri="{FF2B5EF4-FFF2-40B4-BE49-F238E27FC236}">
                <a16:creationId xmlns:a16="http://schemas.microsoft.com/office/drawing/2014/main" id="{42B5E801-4E93-4783-A1BC-81C296520246}"/>
              </a:ext>
            </a:extLst>
          </p:cNvPr>
          <p:cNvGrpSpPr/>
          <p:nvPr/>
        </p:nvGrpSpPr>
        <p:grpSpPr>
          <a:xfrm>
            <a:off x="7566747" y="2059442"/>
            <a:ext cx="4733918" cy="3307577"/>
            <a:chOff x="7566747" y="2059442"/>
            <a:chExt cx="4733918" cy="3307577"/>
          </a:xfrm>
        </p:grpSpPr>
        <p:grpSp>
          <p:nvGrpSpPr>
            <p:cNvPr id="31" name="Group 30">
              <a:extLst>
                <a:ext uri="{FF2B5EF4-FFF2-40B4-BE49-F238E27FC236}">
                  <a16:creationId xmlns:a16="http://schemas.microsoft.com/office/drawing/2014/main" id="{55CB34B9-7F0A-41A1-B56D-FF86C08794E5}"/>
                </a:ext>
              </a:extLst>
            </p:cNvPr>
            <p:cNvGrpSpPr/>
            <p:nvPr/>
          </p:nvGrpSpPr>
          <p:grpSpPr>
            <a:xfrm>
              <a:off x="7566747" y="2059442"/>
              <a:ext cx="4733918" cy="1843032"/>
              <a:chOff x="7545259" y="2071632"/>
              <a:chExt cx="4514482" cy="1843032"/>
            </a:xfrm>
          </p:grpSpPr>
          <p:grpSp>
            <p:nvGrpSpPr>
              <p:cNvPr id="32" name="Group 31">
                <a:extLst>
                  <a:ext uri="{FF2B5EF4-FFF2-40B4-BE49-F238E27FC236}">
                    <a16:creationId xmlns:a16="http://schemas.microsoft.com/office/drawing/2014/main" id="{8F6A5FA2-FDD9-4347-B90F-4449714BE307}"/>
                  </a:ext>
                </a:extLst>
              </p:cNvPr>
              <p:cNvGrpSpPr/>
              <p:nvPr/>
            </p:nvGrpSpPr>
            <p:grpSpPr>
              <a:xfrm>
                <a:off x="7545259" y="2544164"/>
                <a:ext cx="4300973" cy="1370500"/>
                <a:chOff x="7526535" y="2544163"/>
                <a:chExt cx="4300973" cy="1370500"/>
              </a:xfrm>
            </p:grpSpPr>
            <p:sp>
              <p:nvSpPr>
                <p:cNvPr id="37" name="Google Shape;336;p10">
                  <a:extLst>
                    <a:ext uri="{FF2B5EF4-FFF2-40B4-BE49-F238E27FC236}">
                      <a16:creationId xmlns:a16="http://schemas.microsoft.com/office/drawing/2014/main" id="{96BC5A45-8F48-4726-BAB0-1F0ED23E76CA}"/>
                    </a:ext>
                  </a:extLst>
                </p:cNvPr>
                <p:cNvSpPr/>
                <p:nvPr/>
              </p:nvSpPr>
              <p:spPr>
                <a:xfrm flipH="1" flipV="1">
                  <a:off x="7526535" y="2610590"/>
                  <a:ext cx="4155804" cy="1304073"/>
                </a:xfrm>
                <a:custGeom>
                  <a:avLst/>
                  <a:gdLst/>
                  <a:ahLst/>
                  <a:cxnLst/>
                  <a:rect l="l" t="t" r="r" b="b"/>
                  <a:pathLst>
                    <a:path w="4303871" h="571500" extrusionOk="0">
                      <a:moveTo>
                        <a:pt x="4303871" y="0"/>
                      </a:moveTo>
                      <a:lnTo>
                        <a:pt x="3169920" y="571500"/>
                      </a:lnTo>
                      <a:lnTo>
                        <a:pt x="0" y="571500"/>
                      </a:lnTo>
                    </a:path>
                  </a:pathLst>
                </a:cu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Quattrocento Sans"/>
                    <a:buNone/>
                    <a:tabLst/>
                    <a:defRPr/>
                  </a:pPr>
                  <a:endParaRPr kumimoji="0" b="0" i="0" u="none" strike="noStrike" kern="0" cap="none" spc="0" normalizeH="0" baseline="0" noProof="0">
                    <a:ln>
                      <a:noFill/>
                    </a:ln>
                    <a:solidFill>
                      <a:srgbClr val="FFFFFF"/>
                    </a:solidFill>
                    <a:effectLst/>
                    <a:uLnTx/>
                    <a:uFillTx/>
                    <a:latin typeface="#9Slide03 Bebas Neue ZSmall" panose="020B0606020202050201" pitchFamily="34" charset="0"/>
                    <a:ea typeface="Quattrocento Sans"/>
                    <a:cs typeface="Quattrocento Sans"/>
                    <a:sym typeface="Quattrocento Sans"/>
                  </a:endParaRPr>
                </a:p>
              </p:txBody>
            </p:sp>
            <p:sp>
              <p:nvSpPr>
                <p:cNvPr id="38" name="Google Shape;337;p10">
                  <a:extLst>
                    <a:ext uri="{FF2B5EF4-FFF2-40B4-BE49-F238E27FC236}">
                      <a16:creationId xmlns:a16="http://schemas.microsoft.com/office/drawing/2014/main" id="{273FBE76-1E66-4AB8-9A91-A7FF4638E7BE}"/>
                    </a:ext>
                  </a:extLst>
                </p:cNvPr>
                <p:cNvSpPr/>
                <p:nvPr/>
              </p:nvSpPr>
              <p:spPr>
                <a:xfrm>
                  <a:off x="11651177" y="2544163"/>
                  <a:ext cx="176331" cy="176331"/>
                </a:xfrm>
                <a:prstGeom prst="ellipse">
                  <a:avLst/>
                </a:prstGeom>
                <a:solidFill>
                  <a:srgbClr val="002060"/>
                </a:solidFill>
                <a:ln>
                  <a:solidFill>
                    <a:srgbClr val="002060"/>
                  </a:solid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Quattrocento Sans"/>
                    <a:buNone/>
                    <a:tabLst/>
                    <a:defRPr/>
                  </a:pPr>
                  <a:endParaRPr kumimoji="0" b="0" i="0" u="none" strike="noStrike" kern="0" cap="none" spc="0" normalizeH="0" baseline="0" noProof="0">
                    <a:ln>
                      <a:noFill/>
                    </a:ln>
                    <a:solidFill>
                      <a:srgbClr val="FFFFFF"/>
                    </a:solidFill>
                    <a:effectLst/>
                    <a:uLnTx/>
                    <a:uFillTx/>
                    <a:latin typeface="#9Slide03 Bebas Neue ZSmall" panose="020B0606020202050201" pitchFamily="34" charset="0"/>
                    <a:ea typeface="Quattrocento Sans"/>
                    <a:cs typeface="Quattrocento Sans"/>
                    <a:sym typeface="Quattrocento Sans"/>
                  </a:endParaRPr>
                </a:p>
              </p:txBody>
            </p:sp>
          </p:grpSp>
          <p:grpSp>
            <p:nvGrpSpPr>
              <p:cNvPr id="33" name="Group 32">
                <a:extLst>
                  <a:ext uri="{FF2B5EF4-FFF2-40B4-BE49-F238E27FC236}">
                    <a16:creationId xmlns:a16="http://schemas.microsoft.com/office/drawing/2014/main" id="{EB422DFD-24A8-4A43-A8F7-67F6C79429A8}"/>
                  </a:ext>
                </a:extLst>
              </p:cNvPr>
              <p:cNvGrpSpPr/>
              <p:nvPr/>
            </p:nvGrpSpPr>
            <p:grpSpPr>
              <a:xfrm>
                <a:off x="7979698" y="2071632"/>
                <a:ext cx="775383" cy="791792"/>
                <a:chOff x="7979698" y="2071632"/>
                <a:chExt cx="775383" cy="791792"/>
              </a:xfrm>
            </p:grpSpPr>
            <p:sp>
              <p:nvSpPr>
                <p:cNvPr id="35" name="AutoShape 63">
                  <a:extLst>
                    <a:ext uri="{FF2B5EF4-FFF2-40B4-BE49-F238E27FC236}">
                      <a16:creationId xmlns:a16="http://schemas.microsoft.com/office/drawing/2014/main" id="{58D2ADED-E6FF-4281-946F-7AB9C21C7869}"/>
                    </a:ext>
                  </a:extLst>
                </p:cNvPr>
                <p:cNvSpPr>
                  <a:spLocks noChangeArrowheads="1"/>
                </p:cNvSpPr>
                <p:nvPr/>
              </p:nvSpPr>
              <p:spPr bwMode="gray">
                <a:xfrm>
                  <a:off x="7979698" y="2071632"/>
                  <a:ext cx="775383" cy="791792"/>
                </a:xfrm>
                <a:prstGeom prst="diamond">
                  <a:avLst/>
                </a:prstGeom>
                <a:solidFill>
                  <a:srgbClr val="00206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000066"/>
                    </a:solidFill>
                    <a:effectLst/>
                    <a:uLnTx/>
                    <a:uFillTx/>
                    <a:latin typeface="#9Slide03 Bebas Neue ZSmall" panose="020B0606020202050201" pitchFamily="34" charset="0"/>
                  </a:endParaRPr>
                </a:p>
              </p:txBody>
            </p:sp>
            <p:sp>
              <p:nvSpPr>
                <p:cNvPr id="36" name="TextBox 35">
                  <a:extLst>
                    <a:ext uri="{FF2B5EF4-FFF2-40B4-BE49-F238E27FC236}">
                      <a16:creationId xmlns:a16="http://schemas.microsoft.com/office/drawing/2014/main" id="{EAC011CD-C8F5-422D-A245-5C6E9B7B84BB}"/>
                    </a:ext>
                  </a:extLst>
                </p:cNvPr>
                <p:cNvSpPr txBox="1"/>
                <p:nvPr/>
              </p:nvSpPr>
              <p:spPr>
                <a:xfrm>
                  <a:off x="8085502" y="2082807"/>
                  <a:ext cx="380951" cy="769441"/>
                </a:xfrm>
                <a:prstGeom prst="rect">
                  <a:avLst/>
                </a:prstGeom>
                <a:noFill/>
              </p:spPr>
              <p:txBody>
                <a:bodyPr wrap="none" rtlCol="0">
                  <a:spAutoFit/>
                </a:bodyPr>
                <a:lstStyle/>
                <a:p>
                  <a:r>
                    <a:rPr lang="en-US" sz="4400">
                      <a:solidFill>
                        <a:schemeClr val="bg1"/>
                      </a:solidFill>
                      <a:latin typeface="#9Slide03 Bebas Neue ZSmall" panose="020B0606020202050201" pitchFamily="34" charset="0"/>
                    </a:rPr>
                    <a:t>II</a:t>
                  </a:r>
                </a:p>
              </p:txBody>
            </p:sp>
          </p:grpSp>
          <p:sp>
            <p:nvSpPr>
              <p:cNvPr id="34" name="TextBox 33">
                <a:extLst>
                  <a:ext uri="{FF2B5EF4-FFF2-40B4-BE49-F238E27FC236}">
                    <a16:creationId xmlns:a16="http://schemas.microsoft.com/office/drawing/2014/main" id="{EDB3C913-5B2B-4A2A-83EC-6647713DC849}"/>
                  </a:ext>
                </a:extLst>
              </p:cNvPr>
              <p:cNvSpPr txBox="1"/>
              <p:nvPr/>
            </p:nvSpPr>
            <p:spPr>
              <a:xfrm>
                <a:off x="8300415" y="2113945"/>
                <a:ext cx="3759326" cy="523220"/>
              </a:xfrm>
              <a:prstGeom prst="rect">
                <a:avLst/>
              </a:prstGeom>
              <a:noFill/>
            </p:spPr>
            <p:txBody>
              <a:bodyPr wrap="square" rtlCol="0">
                <a:spAutoFit/>
              </a:bodyPr>
              <a:lstStyle/>
              <a:p>
                <a:pPr algn="ctr"/>
                <a:r>
                  <a:rPr lang="en-US" sz="2800" b="1">
                    <a:solidFill>
                      <a:srgbClr val="002060"/>
                    </a:solidFill>
                    <a:latin typeface="#9Slide03 Bebas Neue ZSmall" panose="020B0606020202050201" pitchFamily="34" charset="0"/>
                  </a:rPr>
                  <a:t>CÁC NHÂN TỐ ẢNH H</a:t>
                </a:r>
                <a:r>
                  <a:rPr lang="vi-VN" sz="2800" b="1">
                    <a:solidFill>
                      <a:srgbClr val="002060"/>
                    </a:solidFill>
                    <a:latin typeface="#9Slide03 Bebas Neue ZSmall" panose="020B0606020202050201" pitchFamily="34" charset="0"/>
                  </a:rPr>
                  <a:t>Ư</a:t>
                </a:r>
                <a:r>
                  <a:rPr lang="en-US" sz="2800" b="1">
                    <a:solidFill>
                      <a:srgbClr val="002060"/>
                    </a:solidFill>
                    <a:latin typeface="#9Slide03 Bebas Neue ZSmall" panose="020B0606020202050201" pitchFamily="34" charset="0"/>
                  </a:rPr>
                  <a:t>ỞNG</a:t>
                </a:r>
              </a:p>
            </p:txBody>
          </p:sp>
        </p:grpSp>
        <p:pic>
          <p:nvPicPr>
            <p:cNvPr id="50" name="Picture 49">
              <a:extLst>
                <a:ext uri="{FF2B5EF4-FFF2-40B4-BE49-F238E27FC236}">
                  <a16:creationId xmlns:a16="http://schemas.microsoft.com/office/drawing/2014/main" id="{79658896-6809-4FAE-A535-0F8743566280}"/>
                </a:ext>
              </a:extLst>
            </p:cNvPr>
            <p:cNvPicPr>
              <a:picLocks noChangeAspect="1"/>
            </p:cNvPicPr>
            <p:nvPr/>
          </p:nvPicPr>
          <p:blipFill>
            <a:blip r:embed="rId4"/>
            <a:stretch>
              <a:fillRect/>
            </a:stretch>
          </p:blipFill>
          <p:spPr>
            <a:xfrm>
              <a:off x="8585926" y="3137235"/>
              <a:ext cx="3290699" cy="2229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5" name="Group 54">
            <a:extLst>
              <a:ext uri="{FF2B5EF4-FFF2-40B4-BE49-F238E27FC236}">
                <a16:creationId xmlns:a16="http://schemas.microsoft.com/office/drawing/2014/main" id="{856C2DDF-586C-4873-9B4E-A2B726ED8D1F}"/>
              </a:ext>
            </a:extLst>
          </p:cNvPr>
          <p:cNvGrpSpPr/>
          <p:nvPr/>
        </p:nvGrpSpPr>
        <p:grpSpPr>
          <a:xfrm>
            <a:off x="96814" y="2181851"/>
            <a:ext cx="3983042" cy="3352049"/>
            <a:chOff x="96814" y="2181851"/>
            <a:chExt cx="3983042" cy="3352049"/>
          </a:xfrm>
        </p:grpSpPr>
        <p:grpSp>
          <p:nvGrpSpPr>
            <p:cNvPr id="30" name="Group 29">
              <a:extLst>
                <a:ext uri="{FF2B5EF4-FFF2-40B4-BE49-F238E27FC236}">
                  <a16:creationId xmlns:a16="http://schemas.microsoft.com/office/drawing/2014/main" id="{375A1E0A-AA48-4692-BD78-7BC6A096464E}"/>
                </a:ext>
              </a:extLst>
            </p:cNvPr>
            <p:cNvGrpSpPr/>
            <p:nvPr/>
          </p:nvGrpSpPr>
          <p:grpSpPr>
            <a:xfrm>
              <a:off x="115222" y="2181851"/>
              <a:ext cx="3964634" cy="1847909"/>
              <a:chOff x="115222" y="2181851"/>
              <a:chExt cx="3964634" cy="1847909"/>
            </a:xfrm>
          </p:grpSpPr>
          <p:grpSp>
            <p:nvGrpSpPr>
              <p:cNvPr id="20" name="Group 19">
                <a:extLst>
                  <a:ext uri="{FF2B5EF4-FFF2-40B4-BE49-F238E27FC236}">
                    <a16:creationId xmlns:a16="http://schemas.microsoft.com/office/drawing/2014/main" id="{A11EB97C-98F6-41B9-BE9D-F725BA6C9CE4}"/>
                  </a:ext>
                </a:extLst>
              </p:cNvPr>
              <p:cNvGrpSpPr/>
              <p:nvPr/>
            </p:nvGrpSpPr>
            <p:grpSpPr>
              <a:xfrm flipH="1">
                <a:off x="115222" y="2659260"/>
                <a:ext cx="3964634" cy="1370500"/>
                <a:chOff x="7526535" y="2544163"/>
                <a:chExt cx="4300973" cy="1370500"/>
              </a:xfrm>
            </p:grpSpPr>
            <p:sp>
              <p:nvSpPr>
                <p:cNvPr id="21" name="Google Shape;336;p10">
                  <a:extLst>
                    <a:ext uri="{FF2B5EF4-FFF2-40B4-BE49-F238E27FC236}">
                      <a16:creationId xmlns:a16="http://schemas.microsoft.com/office/drawing/2014/main" id="{5E5528D6-B523-4D24-9C25-42453C5E4BB3}"/>
                    </a:ext>
                  </a:extLst>
                </p:cNvPr>
                <p:cNvSpPr/>
                <p:nvPr/>
              </p:nvSpPr>
              <p:spPr>
                <a:xfrm flipH="1" flipV="1">
                  <a:off x="7526535" y="2610590"/>
                  <a:ext cx="4155804" cy="1304073"/>
                </a:xfrm>
                <a:custGeom>
                  <a:avLst/>
                  <a:gdLst/>
                  <a:ahLst/>
                  <a:cxnLst/>
                  <a:rect l="l" t="t" r="r" b="b"/>
                  <a:pathLst>
                    <a:path w="4303871" h="571500" extrusionOk="0">
                      <a:moveTo>
                        <a:pt x="4303871" y="0"/>
                      </a:moveTo>
                      <a:lnTo>
                        <a:pt x="3169920" y="571500"/>
                      </a:lnTo>
                      <a:lnTo>
                        <a:pt x="0" y="571500"/>
                      </a:lnTo>
                    </a:path>
                  </a:pathLst>
                </a:cu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Quattrocento Sans"/>
                    <a:buNone/>
                    <a:tabLst/>
                    <a:defRPr/>
                  </a:pPr>
                  <a:endParaRPr kumimoji="0" b="0" i="0" u="none" strike="noStrike" kern="0" cap="none" spc="0" normalizeH="0" baseline="0" noProof="0">
                    <a:ln>
                      <a:noFill/>
                    </a:ln>
                    <a:solidFill>
                      <a:srgbClr val="FFFFFF"/>
                    </a:solidFill>
                    <a:effectLst/>
                    <a:uLnTx/>
                    <a:uFillTx/>
                    <a:latin typeface="#9Slide03 Bebas Neue ZSmall" panose="020B0606020202050201" pitchFamily="34" charset="0"/>
                    <a:ea typeface="Quattrocento Sans"/>
                    <a:cs typeface="Quattrocento Sans"/>
                    <a:sym typeface="Quattrocento Sans"/>
                  </a:endParaRPr>
                </a:p>
              </p:txBody>
            </p:sp>
            <p:sp>
              <p:nvSpPr>
                <p:cNvPr id="23" name="Google Shape;337;p10">
                  <a:extLst>
                    <a:ext uri="{FF2B5EF4-FFF2-40B4-BE49-F238E27FC236}">
                      <a16:creationId xmlns:a16="http://schemas.microsoft.com/office/drawing/2014/main" id="{F8D00A6E-264A-4A46-8F8A-98AEE039885D}"/>
                    </a:ext>
                  </a:extLst>
                </p:cNvPr>
                <p:cNvSpPr/>
                <p:nvPr/>
              </p:nvSpPr>
              <p:spPr>
                <a:xfrm>
                  <a:off x="11651177" y="2544163"/>
                  <a:ext cx="176331" cy="176331"/>
                </a:xfrm>
                <a:prstGeom prst="ellipse">
                  <a:avLst/>
                </a:prstGeom>
                <a:solidFill>
                  <a:srgbClr val="002060"/>
                </a:solidFill>
                <a:ln>
                  <a:solidFill>
                    <a:srgbClr val="002060"/>
                  </a:solid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Quattrocento Sans"/>
                    <a:buNone/>
                    <a:tabLst/>
                    <a:defRPr/>
                  </a:pPr>
                  <a:endParaRPr kumimoji="0" b="0" i="0" u="none" strike="noStrike" kern="0" cap="none" spc="0" normalizeH="0" baseline="0" noProof="0">
                    <a:ln>
                      <a:noFill/>
                    </a:ln>
                    <a:solidFill>
                      <a:srgbClr val="FFFFFF"/>
                    </a:solidFill>
                    <a:effectLst/>
                    <a:uLnTx/>
                    <a:uFillTx/>
                    <a:latin typeface="#9Slide03 Bebas Neue ZSmall" panose="020B0606020202050201" pitchFamily="34" charset="0"/>
                    <a:ea typeface="Quattrocento Sans"/>
                    <a:cs typeface="Quattrocento Sans"/>
                    <a:sym typeface="Quattrocento Sans"/>
                  </a:endParaRPr>
                </a:p>
              </p:txBody>
            </p:sp>
          </p:grpSp>
          <p:grpSp>
            <p:nvGrpSpPr>
              <p:cNvPr id="27" name="Group 26">
                <a:extLst>
                  <a:ext uri="{FF2B5EF4-FFF2-40B4-BE49-F238E27FC236}">
                    <a16:creationId xmlns:a16="http://schemas.microsoft.com/office/drawing/2014/main" id="{0BAFB712-4FDE-414B-BD52-2E822884E788}"/>
                  </a:ext>
                </a:extLst>
              </p:cNvPr>
              <p:cNvGrpSpPr/>
              <p:nvPr/>
            </p:nvGrpSpPr>
            <p:grpSpPr>
              <a:xfrm flipH="1">
                <a:off x="2964643" y="2181851"/>
                <a:ext cx="714748" cy="796669"/>
                <a:chOff x="7979698" y="2066755"/>
                <a:chExt cx="775383" cy="796669"/>
              </a:xfrm>
            </p:grpSpPr>
            <p:sp>
              <p:nvSpPr>
                <p:cNvPr id="24" name="AutoShape 63">
                  <a:extLst>
                    <a:ext uri="{FF2B5EF4-FFF2-40B4-BE49-F238E27FC236}">
                      <a16:creationId xmlns:a16="http://schemas.microsoft.com/office/drawing/2014/main" id="{D258F6F2-D7E2-44E5-AEE1-C9875290DC0C}"/>
                    </a:ext>
                  </a:extLst>
                </p:cNvPr>
                <p:cNvSpPr>
                  <a:spLocks noChangeArrowheads="1"/>
                </p:cNvSpPr>
                <p:nvPr/>
              </p:nvSpPr>
              <p:spPr bwMode="gray">
                <a:xfrm>
                  <a:off x="7979698" y="2071632"/>
                  <a:ext cx="775383" cy="791792"/>
                </a:xfrm>
                <a:prstGeom prst="diamond">
                  <a:avLst/>
                </a:prstGeom>
                <a:solidFill>
                  <a:srgbClr val="00206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000066"/>
                    </a:solidFill>
                    <a:effectLst/>
                    <a:uLnTx/>
                    <a:uFillTx/>
                    <a:latin typeface="#9Slide03 Bebas Neue ZSmall" panose="020B0606020202050201" pitchFamily="34" charset="0"/>
                  </a:endParaRPr>
                </a:p>
              </p:txBody>
            </p:sp>
            <p:sp>
              <p:nvSpPr>
                <p:cNvPr id="26" name="TextBox 25">
                  <a:extLst>
                    <a:ext uri="{FF2B5EF4-FFF2-40B4-BE49-F238E27FC236}">
                      <a16:creationId xmlns:a16="http://schemas.microsoft.com/office/drawing/2014/main" id="{C766BDDF-DADC-4F51-89D2-62D9AC79D4FA}"/>
                    </a:ext>
                  </a:extLst>
                </p:cNvPr>
                <p:cNvSpPr txBox="1"/>
                <p:nvPr/>
              </p:nvSpPr>
              <p:spPr>
                <a:xfrm>
                  <a:off x="8233447" y="2066755"/>
                  <a:ext cx="316845" cy="769441"/>
                </a:xfrm>
                <a:prstGeom prst="rect">
                  <a:avLst/>
                </a:prstGeom>
                <a:noFill/>
              </p:spPr>
              <p:txBody>
                <a:bodyPr wrap="none" rtlCol="0">
                  <a:spAutoFit/>
                </a:bodyPr>
                <a:lstStyle/>
                <a:p>
                  <a:r>
                    <a:rPr lang="en-US" sz="4400">
                      <a:solidFill>
                        <a:schemeClr val="bg1"/>
                      </a:solidFill>
                      <a:latin typeface="#9Slide03 Bebas Neue ZSmall" panose="020B0606020202050201" pitchFamily="34" charset="0"/>
                    </a:rPr>
                    <a:t>I</a:t>
                  </a:r>
                </a:p>
              </p:txBody>
            </p:sp>
          </p:grpSp>
          <p:sp>
            <p:nvSpPr>
              <p:cNvPr id="28" name="TextBox 27">
                <a:extLst>
                  <a:ext uri="{FF2B5EF4-FFF2-40B4-BE49-F238E27FC236}">
                    <a16:creationId xmlns:a16="http://schemas.microsoft.com/office/drawing/2014/main" id="{60A0F38D-C004-4A61-B231-D06F39C29E39}"/>
                  </a:ext>
                </a:extLst>
              </p:cNvPr>
              <p:cNvSpPr txBox="1"/>
              <p:nvPr/>
            </p:nvSpPr>
            <p:spPr>
              <a:xfrm flipH="1">
                <a:off x="292599" y="2276505"/>
                <a:ext cx="2961249" cy="523220"/>
              </a:xfrm>
              <a:prstGeom prst="rect">
                <a:avLst/>
              </a:prstGeom>
              <a:noFill/>
            </p:spPr>
            <p:txBody>
              <a:bodyPr wrap="square" rtlCol="0">
                <a:spAutoFit/>
              </a:bodyPr>
              <a:lstStyle/>
              <a:p>
                <a:r>
                  <a:rPr lang="en-US" sz="2800" b="1">
                    <a:solidFill>
                      <a:srgbClr val="002060"/>
                    </a:solidFill>
                    <a:latin typeface="#9Slide03 Bebas Neue ZSmall" panose="020B0606020202050201" pitchFamily="34" charset="0"/>
                  </a:rPr>
                  <a:t>C</a:t>
                </a:r>
                <a:r>
                  <a:rPr lang="vi-VN" sz="2800" b="1">
                    <a:solidFill>
                      <a:srgbClr val="002060"/>
                    </a:solidFill>
                    <a:latin typeface="#9Slide03 Bebas Neue ZSmall" panose="020B0606020202050201" pitchFamily="34" charset="0"/>
                  </a:rPr>
                  <a:t>Ơ</a:t>
                </a:r>
                <a:r>
                  <a:rPr lang="en-US" sz="2800" b="1">
                    <a:solidFill>
                      <a:srgbClr val="002060"/>
                    </a:solidFill>
                    <a:latin typeface="#9Slide03 Bebas Neue ZSmall" panose="020B0606020202050201" pitchFamily="34" charset="0"/>
                  </a:rPr>
                  <a:t> CẤU VÀ VAI TRÒ</a:t>
                </a:r>
              </a:p>
            </p:txBody>
          </p:sp>
        </p:grpSp>
        <p:pic>
          <p:nvPicPr>
            <p:cNvPr id="51" name="Picture 50">
              <a:extLst>
                <a:ext uri="{FF2B5EF4-FFF2-40B4-BE49-F238E27FC236}">
                  <a16:creationId xmlns:a16="http://schemas.microsoft.com/office/drawing/2014/main" id="{16CBB693-6FC8-48A4-921F-B0156119A41D}"/>
                </a:ext>
              </a:extLst>
            </p:cNvPr>
            <p:cNvPicPr>
              <a:picLocks noChangeAspect="1"/>
            </p:cNvPicPr>
            <p:nvPr/>
          </p:nvPicPr>
          <p:blipFill>
            <a:blip r:embed="rId5"/>
            <a:stretch>
              <a:fillRect/>
            </a:stretch>
          </p:blipFill>
          <p:spPr>
            <a:xfrm>
              <a:off x="96814" y="3176178"/>
              <a:ext cx="3341407" cy="23577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6" name="Group 55">
            <a:extLst>
              <a:ext uri="{FF2B5EF4-FFF2-40B4-BE49-F238E27FC236}">
                <a16:creationId xmlns:a16="http://schemas.microsoft.com/office/drawing/2014/main" id="{3EC54BE8-148B-48AD-9F9F-6534E6DAC143}"/>
              </a:ext>
            </a:extLst>
          </p:cNvPr>
          <p:cNvGrpSpPr/>
          <p:nvPr/>
        </p:nvGrpSpPr>
        <p:grpSpPr>
          <a:xfrm>
            <a:off x="3222942" y="4909957"/>
            <a:ext cx="6665328" cy="1575431"/>
            <a:chOff x="3222942" y="4909957"/>
            <a:chExt cx="6665328" cy="1575431"/>
          </a:xfrm>
        </p:grpSpPr>
        <p:sp>
          <p:nvSpPr>
            <p:cNvPr id="47" name="TextBox 46">
              <a:extLst>
                <a:ext uri="{FF2B5EF4-FFF2-40B4-BE49-F238E27FC236}">
                  <a16:creationId xmlns:a16="http://schemas.microsoft.com/office/drawing/2014/main" id="{43807673-7DB3-4DE4-BF86-3E92958C2886}"/>
                </a:ext>
              </a:extLst>
            </p:cNvPr>
            <p:cNvSpPr txBox="1"/>
            <p:nvPr/>
          </p:nvSpPr>
          <p:spPr>
            <a:xfrm flipH="1">
              <a:off x="6380935" y="5436928"/>
              <a:ext cx="3464286" cy="954107"/>
            </a:xfrm>
            <a:prstGeom prst="rect">
              <a:avLst/>
            </a:prstGeom>
            <a:noFill/>
          </p:spPr>
          <p:txBody>
            <a:bodyPr wrap="square" rtlCol="0">
              <a:spAutoFit/>
            </a:bodyPr>
            <a:lstStyle/>
            <a:p>
              <a:pPr algn="ctr"/>
              <a:r>
                <a:rPr lang="en-US" sz="2800" b="1">
                  <a:solidFill>
                    <a:srgbClr val="002060"/>
                  </a:solidFill>
                  <a:latin typeface="#9Slide03 Bebas Neue ZSmall" panose="020B0606020202050201" pitchFamily="34" charset="0"/>
                </a:rPr>
                <a:t>ĐẶC ĐIỂM PHÂN BỐ CÁC NGÀNH DV TRÊN TG</a:t>
              </a:r>
            </a:p>
          </p:txBody>
        </p:sp>
        <p:grpSp>
          <p:nvGrpSpPr>
            <p:cNvPr id="53" name="Group 52">
              <a:extLst>
                <a:ext uri="{FF2B5EF4-FFF2-40B4-BE49-F238E27FC236}">
                  <a16:creationId xmlns:a16="http://schemas.microsoft.com/office/drawing/2014/main" id="{90E6A0C5-7FD8-4989-AD92-1F709E5839EC}"/>
                </a:ext>
              </a:extLst>
            </p:cNvPr>
            <p:cNvGrpSpPr/>
            <p:nvPr/>
          </p:nvGrpSpPr>
          <p:grpSpPr>
            <a:xfrm>
              <a:off x="3222942" y="4909957"/>
              <a:ext cx="6665328" cy="1575431"/>
              <a:chOff x="3222942" y="4909957"/>
              <a:chExt cx="6665328" cy="1575431"/>
            </a:xfrm>
          </p:grpSpPr>
          <p:grpSp>
            <p:nvGrpSpPr>
              <p:cNvPr id="39" name="Group 38">
                <a:extLst>
                  <a:ext uri="{FF2B5EF4-FFF2-40B4-BE49-F238E27FC236}">
                    <a16:creationId xmlns:a16="http://schemas.microsoft.com/office/drawing/2014/main" id="{AC6D328D-BDC8-4D82-88BA-B396DC4B279A}"/>
                  </a:ext>
                </a:extLst>
              </p:cNvPr>
              <p:cNvGrpSpPr/>
              <p:nvPr/>
            </p:nvGrpSpPr>
            <p:grpSpPr>
              <a:xfrm flipV="1">
                <a:off x="5378239" y="4909957"/>
                <a:ext cx="4510031" cy="1515372"/>
                <a:chOff x="7545259" y="1935051"/>
                <a:chExt cx="4300973" cy="1979613"/>
              </a:xfrm>
            </p:grpSpPr>
            <p:grpSp>
              <p:nvGrpSpPr>
                <p:cNvPr id="40" name="Group 39">
                  <a:extLst>
                    <a:ext uri="{FF2B5EF4-FFF2-40B4-BE49-F238E27FC236}">
                      <a16:creationId xmlns:a16="http://schemas.microsoft.com/office/drawing/2014/main" id="{E69F4408-2A54-4B56-BF82-5F6E5331C157}"/>
                    </a:ext>
                  </a:extLst>
                </p:cNvPr>
                <p:cNvGrpSpPr/>
                <p:nvPr/>
              </p:nvGrpSpPr>
              <p:grpSpPr>
                <a:xfrm>
                  <a:off x="7545259" y="2544164"/>
                  <a:ext cx="4300973" cy="1370500"/>
                  <a:chOff x="7526535" y="2544163"/>
                  <a:chExt cx="4300973" cy="1370500"/>
                </a:xfrm>
              </p:grpSpPr>
              <p:sp>
                <p:nvSpPr>
                  <p:cNvPr id="45" name="Google Shape;336;p10">
                    <a:extLst>
                      <a:ext uri="{FF2B5EF4-FFF2-40B4-BE49-F238E27FC236}">
                        <a16:creationId xmlns:a16="http://schemas.microsoft.com/office/drawing/2014/main" id="{6FB96D1E-1596-4F15-8905-C4A84D9C2393}"/>
                      </a:ext>
                    </a:extLst>
                  </p:cNvPr>
                  <p:cNvSpPr/>
                  <p:nvPr/>
                </p:nvSpPr>
                <p:spPr>
                  <a:xfrm flipH="1" flipV="1">
                    <a:off x="7526535" y="2610590"/>
                    <a:ext cx="4155804" cy="1304073"/>
                  </a:xfrm>
                  <a:custGeom>
                    <a:avLst/>
                    <a:gdLst/>
                    <a:ahLst/>
                    <a:cxnLst/>
                    <a:rect l="l" t="t" r="r" b="b"/>
                    <a:pathLst>
                      <a:path w="4303871" h="571500" extrusionOk="0">
                        <a:moveTo>
                          <a:pt x="4303871" y="0"/>
                        </a:moveTo>
                        <a:lnTo>
                          <a:pt x="3169920" y="571500"/>
                        </a:lnTo>
                        <a:lnTo>
                          <a:pt x="0" y="571500"/>
                        </a:lnTo>
                      </a:path>
                    </a:pathLst>
                  </a:cu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Quattrocento Sans"/>
                      <a:buNone/>
                      <a:tabLst/>
                      <a:defRPr/>
                    </a:pPr>
                    <a:endParaRPr kumimoji="0" b="0" i="0" u="none" strike="noStrike" kern="0" cap="none" spc="0" normalizeH="0" baseline="0" noProof="0">
                      <a:ln>
                        <a:noFill/>
                      </a:ln>
                      <a:solidFill>
                        <a:srgbClr val="FFFFFF"/>
                      </a:solidFill>
                      <a:effectLst/>
                      <a:uLnTx/>
                      <a:uFillTx/>
                      <a:latin typeface="#9Slide03 Bebas Neue ZSmall" panose="020B0606020202050201" pitchFamily="34" charset="0"/>
                      <a:ea typeface="Quattrocento Sans"/>
                      <a:cs typeface="Quattrocento Sans"/>
                      <a:sym typeface="Quattrocento Sans"/>
                    </a:endParaRPr>
                  </a:p>
                </p:txBody>
              </p:sp>
              <p:sp>
                <p:nvSpPr>
                  <p:cNvPr id="46" name="Google Shape;337;p10">
                    <a:extLst>
                      <a:ext uri="{FF2B5EF4-FFF2-40B4-BE49-F238E27FC236}">
                        <a16:creationId xmlns:a16="http://schemas.microsoft.com/office/drawing/2014/main" id="{0949B9E9-922E-4261-A711-6FE0D21F3276}"/>
                      </a:ext>
                    </a:extLst>
                  </p:cNvPr>
                  <p:cNvSpPr/>
                  <p:nvPr/>
                </p:nvSpPr>
                <p:spPr>
                  <a:xfrm>
                    <a:off x="11651177" y="2544163"/>
                    <a:ext cx="176331" cy="176331"/>
                  </a:xfrm>
                  <a:prstGeom prst="ellipse">
                    <a:avLst/>
                  </a:prstGeom>
                  <a:solidFill>
                    <a:srgbClr val="002060"/>
                  </a:solidFill>
                  <a:ln>
                    <a:solidFill>
                      <a:srgbClr val="002060"/>
                    </a:solid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FFFFFF"/>
                      </a:buClr>
                      <a:buSzPts val="1800"/>
                      <a:buFont typeface="Quattrocento Sans"/>
                      <a:buNone/>
                      <a:tabLst/>
                      <a:defRPr/>
                    </a:pPr>
                    <a:endParaRPr kumimoji="0" b="0" i="0" u="none" strike="noStrike" kern="0" cap="none" spc="0" normalizeH="0" baseline="0" noProof="0">
                      <a:ln>
                        <a:noFill/>
                      </a:ln>
                      <a:solidFill>
                        <a:srgbClr val="FFFFFF"/>
                      </a:solidFill>
                      <a:effectLst/>
                      <a:uLnTx/>
                      <a:uFillTx/>
                      <a:latin typeface="#9Slide03 Bebas Neue ZSmall" panose="020B0606020202050201" pitchFamily="34" charset="0"/>
                      <a:ea typeface="Quattrocento Sans"/>
                      <a:cs typeface="Quattrocento Sans"/>
                      <a:sym typeface="Quattrocento Sans"/>
                    </a:endParaRPr>
                  </a:p>
                </p:txBody>
              </p:sp>
            </p:grpSp>
            <p:grpSp>
              <p:nvGrpSpPr>
                <p:cNvPr id="41" name="Group 40">
                  <a:extLst>
                    <a:ext uri="{FF2B5EF4-FFF2-40B4-BE49-F238E27FC236}">
                      <a16:creationId xmlns:a16="http://schemas.microsoft.com/office/drawing/2014/main" id="{8B46D3A0-12E3-4AE0-A307-C6CCABFD8B64}"/>
                    </a:ext>
                  </a:extLst>
                </p:cNvPr>
                <p:cNvGrpSpPr/>
                <p:nvPr/>
              </p:nvGrpSpPr>
              <p:grpSpPr>
                <a:xfrm>
                  <a:off x="7774512" y="1935051"/>
                  <a:ext cx="902568" cy="1115487"/>
                  <a:chOff x="7774512" y="1935051"/>
                  <a:chExt cx="902568" cy="1115487"/>
                </a:xfrm>
              </p:grpSpPr>
              <p:sp>
                <p:nvSpPr>
                  <p:cNvPr id="43" name="AutoShape 63">
                    <a:extLst>
                      <a:ext uri="{FF2B5EF4-FFF2-40B4-BE49-F238E27FC236}">
                        <a16:creationId xmlns:a16="http://schemas.microsoft.com/office/drawing/2014/main" id="{452F5FE6-6DD0-4597-800E-B95D5179D9CD}"/>
                      </a:ext>
                    </a:extLst>
                  </p:cNvPr>
                  <p:cNvSpPr>
                    <a:spLocks noChangeArrowheads="1"/>
                  </p:cNvSpPr>
                  <p:nvPr/>
                </p:nvSpPr>
                <p:spPr bwMode="gray">
                  <a:xfrm>
                    <a:off x="7774512" y="1935051"/>
                    <a:ext cx="902568" cy="1115487"/>
                  </a:xfrm>
                  <a:prstGeom prst="diamond">
                    <a:avLst/>
                  </a:prstGeom>
                  <a:solidFill>
                    <a:srgbClr val="00206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000066"/>
                      </a:solidFill>
                      <a:effectLst/>
                      <a:uLnTx/>
                      <a:uFillTx/>
                      <a:latin typeface="#9Slide03 Bebas Neue ZSmall" panose="020B0606020202050201" pitchFamily="34" charset="0"/>
                    </a:endParaRPr>
                  </a:p>
                </p:txBody>
              </p:sp>
              <p:sp>
                <p:nvSpPr>
                  <p:cNvPr id="44" name="TextBox 43">
                    <a:extLst>
                      <a:ext uri="{FF2B5EF4-FFF2-40B4-BE49-F238E27FC236}">
                        <a16:creationId xmlns:a16="http://schemas.microsoft.com/office/drawing/2014/main" id="{1D41A5E4-AE51-4A00-B58E-F68694B1E656}"/>
                      </a:ext>
                    </a:extLst>
                  </p:cNvPr>
                  <p:cNvSpPr txBox="1"/>
                  <p:nvPr/>
                </p:nvSpPr>
                <p:spPr>
                  <a:xfrm>
                    <a:off x="7878627" y="1990214"/>
                    <a:ext cx="483375" cy="1005163"/>
                  </a:xfrm>
                  <a:prstGeom prst="rect">
                    <a:avLst/>
                  </a:prstGeom>
                  <a:noFill/>
                </p:spPr>
                <p:txBody>
                  <a:bodyPr wrap="none" rtlCol="0">
                    <a:spAutoFit/>
                  </a:bodyPr>
                  <a:lstStyle/>
                  <a:p>
                    <a:r>
                      <a:rPr lang="en-US" sz="4400">
                        <a:solidFill>
                          <a:schemeClr val="bg1"/>
                        </a:solidFill>
                        <a:latin typeface="#9Slide03 Bebas Neue ZSmall" panose="020B0606020202050201" pitchFamily="34" charset="0"/>
                      </a:rPr>
                      <a:t>III</a:t>
                    </a:r>
                  </a:p>
                </p:txBody>
              </p:sp>
            </p:grpSp>
          </p:grpSp>
          <p:pic>
            <p:nvPicPr>
              <p:cNvPr id="52" name="Picture 51">
                <a:extLst>
                  <a:ext uri="{FF2B5EF4-FFF2-40B4-BE49-F238E27FC236}">
                    <a16:creationId xmlns:a16="http://schemas.microsoft.com/office/drawing/2014/main" id="{04ADEB72-7E35-4CC4-BE22-90EC29C4E84E}"/>
                  </a:ext>
                </a:extLst>
              </p:cNvPr>
              <p:cNvPicPr>
                <a:picLocks noChangeAspect="1"/>
              </p:cNvPicPr>
              <p:nvPr/>
            </p:nvPicPr>
            <p:blipFill>
              <a:blip r:embed="rId6"/>
              <a:stretch>
                <a:fillRect/>
              </a:stretch>
            </p:blipFill>
            <p:spPr>
              <a:xfrm>
                <a:off x="3222942" y="5654945"/>
                <a:ext cx="2368118" cy="830443"/>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314681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ipe(right)">
                                      <p:cBhvr>
                                        <p:cTn id="12" dur="10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10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A9AD39E-8701-4417-A4CC-C9848F50D7F4}"/>
              </a:ext>
            </a:extLst>
          </p:cNvPr>
          <p:cNvSpPr txBox="1"/>
          <p:nvPr/>
        </p:nvSpPr>
        <p:spPr>
          <a:xfrm flipH="1">
            <a:off x="2245848" y="90626"/>
            <a:ext cx="9462051" cy="646331"/>
          </a:xfrm>
          <a:prstGeom prst="rect">
            <a:avLst/>
          </a:prstGeom>
          <a:noFill/>
        </p:spPr>
        <p:txBody>
          <a:bodyPr wrap="square" rtlCol="0">
            <a:spAutoFit/>
          </a:bodyPr>
          <a:lstStyle/>
          <a:p>
            <a:r>
              <a:rPr lang="en-US" sz="3600" b="1">
                <a:solidFill>
                  <a:srgbClr val="FF0000"/>
                </a:solidFill>
                <a:latin typeface="#9Slide07 IcielBC Cubano Normal" panose="00000500000000000000" pitchFamily="2" charset="0"/>
              </a:rPr>
              <a:t>C</a:t>
            </a:r>
            <a:r>
              <a:rPr lang="vi-VN" sz="3600" b="1">
                <a:solidFill>
                  <a:srgbClr val="FF0000"/>
                </a:solidFill>
                <a:latin typeface="#9Slide07 IcielBaliho Script" pitchFamily="2" charset="0"/>
              </a:rPr>
              <a:t>Ơ</a:t>
            </a:r>
            <a:r>
              <a:rPr lang="en-US" sz="3600" b="1">
                <a:solidFill>
                  <a:srgbClr val="FF0000"/>
                </a:solidFill>
                <a:latin typeface="#9Slide07 IcielBC Cubano Normal" panose="00000500000000000000" pitchFamily="2" charset="0"/>
              </a:rPr>
              <a:t> CẤU VÀ VAI TRÒ CỦA CÁC NGÀNH DỊCH VỤ</a:t>
            </a:r>
          </a:p>
        </p:txBody>
      </p:sp>
      <p:sp>
        <p:nvSpPr>
          <p:cNvPr id="31" name="AutoShape 63">
            <a:extLst>
              <a:ext uri="{FF2B5EF4-FFF2-40B4-BE49-F238E27FC236}">
                <a16:creationId xmlns:a16="http://schemas.microsoft.com/office/drawing/2014/main" id="{DDD64B65-352F-4B47-B2D3-38C1D183F3BF}"/>
              </a:ext>
            </a:extLst>
          </p:cNvPr>
          <p:cNvSpPr>
            <a:spLocks noChangeArrowheads="1"/>
          </p:cNvSpPr>
          <p:nvPr/>
        </p:nvSpPr>
        <p:spPr bwMode="gray">
          <a:xfrm flipH="1">
            <a:off x="1412661" y="48673"/>
            <a:ext cx="714748" cy="791792"/>
          </a:xfrm>
          <a:prstGeom prst="diamond">
            <a:avLst/>
          </a:prstGeom>
          <a:solidFill>
            <a:srgbClr val="FF000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Arial" charset="0"/>
              <a:ea typeface="+mn-ea"/>
              <a:cs typeface="+mn-cs"/>
            </a:endParaRPr>
          </a:p>
        </p:txBody>
      </p:sp>
      <p:sp>
        <p:nvSpPr>
          <p:cNvPr id="33" name="TextBox 32">
            <a:extLst>
              <a:ext uri="{FF2B5EF4-FFF2-40B4-BE49-F238E27FC236}">
                <a16:creationId xmlns:a16="http://schemas.microsoft.com/office/drawing/2014/main" id="{195DDDCA-8136-46FB-B36E-9BA12EABA2AC}"/>
              </a:ext>
            </a:extLst>
          </p:cNvPr>
          <p:cNvSpPr txBox="1"/>
          <p:nvPr/>
        </p:nvSpPr>
        <p:spPr>
          <a:xfrm flipH="1">
            <a:off x="1597457" y="41982"/>
            <a:ext cx="265644" cy="769441"/>
          </a:xfrm>
          <a:prstGeom prst="rect">
            <a:avLst/>
          </a:prstGeom>
          <a:noFill/>
        </p:spPr>
        <p:txBody>
          <a:bodyPr wrap="square" rtlCol="0">
            <a:spAutoFit/>
          </a:bodyPr>
          <a:lstStyle/>
          <a:p>
            <a:r>
              <a:rPr lang="en-US" sz="4400">
                <a:solidFill>
                  <a:schemeClr val="bg1"/>
                </a:solidFill>
                <a:latin typeface="#9Slide07 Cadena" panose="02000503000000020004" pitchFamily="2" charset="0"/>
              </a:rPr>
              <a:t>I</a:t>
            </a:r>
          </a:p>
        </p:txBody>
      </p:sp>
      <p:grpSp>
        <p:nvGrpSpPr>
          <p:cNvPr id="121" name="Group 120">
            <a:extLst>
              <a:ext uri="{FF2B5EF4-FFF2-40B4-BE49-F238E27FC236}">
                <a16:creationId xmlns:a16="http://schemas.microsoft.com/office/drawing/2014/main" id="{F0339A43-7A6D-4092-9C79-79A0E2FFB1D0}"/>
              </a:ext>
            </a:extLst>
          </p:cNvPr>
          <p:cNvGrpSpPr/>
          <p:nvPr/>
        </p:nvGrpSpPr>
        <p:grpSpPr>
          <a:xfrm>
            <a:off x="3698531" y="1024776"/>
            <a:ext cx="5121379" cy="1132894"/>
            <a:chOff x="3698531" y="1024776"/>
            <a:chExt cx="5121379" cy="1132894"/>
          </a:xfrm>
        </p:grpSpPr>
        <p:pic>
          <p:nvPicPr>
            <p:cNvPr id="13" name="Picture 12">
              <a:extLst>
                <a:ext uri="{FF2B5EF4-FFF2-40B4-BE49-F238E27FC236}">
                  <a16:creationId xmlns:a16="http://schemas.microsoft.com/office/drawing/2014/main" id="{984E7A3B-B5F4-4DBA-8289-ACFAE56E72A9}"/>
                </a:ext>
              </a:extLst>
            </p:cNvPr>
            <p:cNvPicPr>
              <a:picLocks noChangeAspect="1"/>
            </p:cNvPicPr>
            <p:nvPr/>
          </p:nvPicPr>
          <p:blipFill>
            <a:blip r:embed="rId2"/>
            <a:stretch>
              <a:fillRect/>
            </a:stretch>
          </p:blipFill>
          <p:spPr>
            <a:xfrm>
              <a:off x="7662912" y="1024776"/>
              <a:ext cx="1156998" cy="1132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oogle Shape;4866;p79">
              <a:extLst>
                <a:ext uri="{FF2B5EF4-FFF2-40B4-BE49-F238E27FC236}">
                  <a16:creationId xmlns:a16="http://schemas.microsoft.com/office/drawing/2014/main" id="{084CC572-9A7D-4747-AFD3-D486290E7438}"/>
                </a:ext>
              </a:extLst>
            </p:cNvPr>
            <p:cNvGrpSpPr/>
            <p:nvPr/>
          </p:nvGrpSpPr>
          <p:grpSpPr>
            <a:xfrm>
              <a:off x="3698531" y="1135328"/>
              <a:ext cx="4051432" cy="765888"/>
              <a:chOff x="6010476" y="1247951"/>
              <a:chExt cx="1738313" cy="328613"/>
            </a:xfrm>
          </p:grpSpPr>
          <p:sp>
            <p:nvSpPr>
              <p:cNvPr id="17" name="Google Shape;4867;p79">
                <a:extLst>
                  <a:ext uri="{FF2B5EF4-FFF2-40B4-BE49-F238E27FC236}">
                    <a16:creationId xmlns:a16="http://schemas.microsoft.com/office/drawing/2014/main" id="{A2E41304-3FA2-4726-BF9E-85E3048849A1}"/>
                  </a:ext>
                </a:extLst>
              </p:cNvPr>
              <p:cNvSpPr/>
              <p:nvPr/>
            </p:nvSpPr>
            <p:spPr>
              <a:xfrm>
                <a:off x="6010476" y="1247951"/>
                <a:ext cx="204788" cy="260350"/>
              </a:xfrm>
              <a:custGeom>
                <a:avLst/>
                <a:gdLst/>
                <a:ahLst/>
                <a:cxnLst/>
                <a:rect l="l" t="t" r="r" b="b"/>
                <a:pathLst>
                  <a:path w="129" h="164" extrusionOk="0">
                    <a:moveTo>
                      <a:pt x="0" y="0"/>
                    </a:moveTo>
                    <a:lnTo>
                      <a:pt x="34" y="79"/>
                    </a:lnTo>
                    <a:lnTo>
                      <a:pt x="0" y="164"/>
                    </a:lnTo>
                    <a:lnTo>
                      <a:pt x="129" y="164"/>
                    </a:lnTo>
                    <a:lnTo>
                      <a:pt x="129" y="0"/>
                    </a:lnTo>
                    <a:lnTo>
                      <a:pt x="0" y="0"/>
                    </a:lnTo>
                    <a:close/>
                  </a:path>
                </a:pathLst>
              </a:custGeom>
              <a:solidFill>
                <a:srgbClr val="41B3B1"/>
              </a:solidFill>
              <a:ln>
                <a:noFill/>
              </a:ln>
            </p:spPr>
            <p:txBody>
              <a:bodyPr spcFirstLastPara="1" wrap="square" lIns="121900" tIns="60950" rIns="121900" bIns="60950" anchor="t" anchorCtr="0">
                <a:noAutofit/>
              </a:bodyPr>
              <a:lstStyle/>
              <a:p>
                <a:pPr defTabSz="914400">
                  <a:buClr>
                    <a:srgbClr val="000000"/>
                  </a:buClr>
                  <a:buFont typeface="Arial"/>
                  <a:buNone/>
                </a:pPr>
                <a:endParaRPr sz="2000" kern="0">
                  <a:solidFill>
                    <a:srgbClr val="000000"/>
                  </a:solidFill>
                  <a:latin typeface="#9Slide07 IcielBC Cubano Normal" panose="00000500000000000000" pitchFamily="2" charset="0"/>
                  <a:ea typeface="Quattrocento Sans"/>
                  <a:cs typeface="Quattrocento Sans"/>
                  <a:sym typeface="Quattrocento Sans"/>
                </a:endParaRPr>
              </a:p>
            </p:txBody>
          </p:sp>
          <p:sp>
            <p:nvSpPr>
              <p:cNvPr id="18" name="Google Shape;4868;p79">
                <a:extLst>
                  <a:ext uri="{FF2B5EF4-FFF2-40B4-BE49-F238E27FC236}">
                    <a16:creationId xmlns:a16="http://schemas.microsoft.com/office/drawing/2014/main" id="{6925CF20-68E3-4308-B646-3E1BDD9D1368}"/>
                  </a:ext>
                </a:extLst>
              </p:cNvPr>
              <p:cNvSpPr/>
              <p:nvPr/>
            </p:nvSpPr>
            <p:spPr>
              <a:xfrm>
                <a:off x="6104139" y="1247951"/>
                <a:ext cx="111125" cy="328613"/>
              </a:xfrm>
              <a:custGeom>
                <a:avLst/>
                <a:gdLst/>
                <a:ahLst/>
                <a:cxnLst/>
                <a:rect l="l" t="t" r="r" b="b"/>
                <a:pathLst>
                  <a:path w="70" h="207" extrusionOk="0">
                    <a:moveTo>
                      <a:pt x="70" y="164"/>
                    </a:moveTo>
                    <a:lnTo>
                      <a:pt x="70" y="0"/>
                    </a:lnTo>
                    <a:lnTo>
                      <a:pt x="0" y="43"/>
                    </a:lnTo>
                    <a:lnTo>
                      <a:pt x="0" y="207"/>
                    </a:lnTo>
                    <a:lnTo>
                      <a:pt x="70" y="164"/>
                    </a:lnTo>
                    <a:close/>
                  </a:path>
                </a:pathLst>
              </a:custGeom>
              <a:solidFill>
                <a:srgbClr val="565D5D"/>
              </a:solidFill>
              <a:ln>
                <a:noFill/>
              </a:ln>
            </p:spPr>
            <p:txBody>
              <a:bodyPr spcFirstLastPara="1" wrap="square" lIns="121900" tIns="60950" rIns="121900" bIns="60950" anchor="t" anchorCtr="0">
                <a:noAutofit/>
              </a:bodyPr>
              <a:lstStyle/>
              <a:p>
                <a:pPr defTabSz="914400">
                  <a:buClr>
                    <a:srgbClr val="000000"/>
                  </a:buClr>
                  <a:buFont typeface="Arial"/>
                  <a:buNone/>
                </a:pPr>
                <a:endParaRPr sz="2000" kern="0">
                  <a:solidFill>
                    <a:srgbClr val="000000"/>
                  </a:solidFill>
                  <a:latin typeface="#9Slide07 IcielBC Cubano Normal" panose="00000500000000000000" pitchFamily="2" charset="0"/>
                  <a:ea typeface="Quattrocento Sans"/>
                  <a:cs typeface="Quattrocento Sans"/>
                  <a:sym typeface="Quattrocento Sans"/>
                </a:endParaRPr>
              </a:p>
            </p:txBody>
          </p:sp>
          <p:sp>
            <p:nvSpPr>
              <p:cNvPr id="19" name="Google Shape;4869;p79">
                <a:extLst>
                  <a:ext uri="{FF2B5EF4-FFF2-40B4-BE49-F238E27FC236}">
                    <a16:creationId xmlns:a16="http://schemas.microsoft.com/office/drawing/2014/main" id="{F0CD7D64-C976-483D-9079-455166C60A56}"/>
                  </a:ext>
                </a:extLst>
              </p:cNvPr>
              <p:cNvSpPr/>
              <p:nvPr/>
            </p:nvSpPr>
            <p:spPr>
              <a:xfrm>
                <a:off x="6104139" y="1316214"/>
                <a:ext cx="1644650" cy="260350"/>
              </a:xfrm>
              <a:custGeom>
                <a:avLst/>
                <a:gdLst/>
                <a:ahLst/>
                <a:cxnLst/>
                <a:rect l="l" t="t" r="r" b="b"/>
                <a:pathLst>
                  <a:path w="1036" h="164" extrusionOk="0">
                    <a:moveTo>
                      <a:pt x="1036" y="164"/>
                    </a:moveTo>
                    <a:lnTo>
                      <a:pt x="1001" y="84"/>
                    </a:lnTo>
                    <a:lnTo>
                      <a:pt x="1036" y="0"/>
                    </a:lnTo>
                    <a:lnTo>
                      <a:pt x="0" y="0"/>
                    </a:lnTo>
                    <a:lnTo>
                      <a:pt x="0" y="164"/>
                    </a:lnTo>
                    <a:lnTo>
                      <a:pt x="1036" y="164"/>
                    </a:lnTo>
                    <a:close/>
                  </a:path>
                </a:pathLst>
              </a:custGeom>
              <a:solidFill>
                <a:srgbClr val="41B3B1"/>
              </a:solidFill>
              <a:ln>
                <a:noFill/>
              </a:ln>
            </p:spPr>
            <p:txBody>
              <a:bodyPr spcFirstLastPara="1" wrap="square" lIns="121900" tIns="60950" rIns="121900" bIns="60950" anchor="t" anchorCtr="0">
                <a:noAutofit/>
              </a:bodyPr>
              <a:lstStyle/>
              <a:p>
                <a:pPr defTabSz="914400">
                  <a:buClr>
                    <a:srgbClr val="000000"/>
                  </a:buClr>
                  <a:buFont typeface="Arial"/>
                  <a:buNone/>
                </a:pPr>
                <a:endParaRPr sz="2000" kern="0">
                  <a:solidFill>
                    <a:srgbClr val="000000"/>
                  </a:solidFill>
                  <a:latin typeface="#9Slide07 IcielBC Cubano Normal" panose="00000500000000000000" pitchFamily="2" charset="0"/>
                  <a:ea typeface="Quattrocento Sans"/>
                  <a:cs typeface="Quattrocento Sans"/>
                  <a:sym typeface="Quattrocento Sans"/>
                </a:endParaRPr>
              </a:p>
            </p:txBody>
          </p:sp>
        </p:grpSp>
        <p:sp>
          <p:nvSpPr>
            <p:cNvPr id="37" name="Rectangle 36">
              <a:extLst>
                <a:ext uri="{FF2B5EF4-FFF2-40B4-BE49-F238E27FC236}">
                  <a16:creationId xmlns:a16="http://schemas.microsoft.com/office/drawing/2014/main" id="{4DB0E20E-51D5-4E2A-AE09-AC0CA280EF2F}"/>
                </a:ext>
              </a:extLst>
            </p:cNvPr>
            <p:cNvSpPr/>
            <p:nvPr/>
          </p:nvSpPr>
          <p:spPr>
            <a:xfrm>
              <a:off x="5002403" y="1212239"/>
              <a:ext cx="1800493" cy="646331"/>
            </a:xfrm>
            <a:prstGeom prst="rect">
              <a:avLst/>
            </a:prstGeom>
          </p:spPr>
          <p:txBody>
            <a:bodyPr wrap="none">
              <a:spAutoFit/>
            </a:bodyPr>
            <a:lstStyle/>
            <a:p>
              <a:r>
                <a:rPr lang="en-US" sz="3600" b="1">
                  <a:solidFill>
                    <a:srgbClr val="FFFF00"/>
                  </a:solidFill>
                  <a:latin typeface="#9Slide07 IcielBC Cubano Normal" panose="00000500000000000000" pitchFamily="2" charset="0"/>
                </a:rPr>
                <a:t>DỊCH VỤ</a:t>
              </a:r>
              <a:endParaRPr lang="en-US" sz="1600">
                <a:solidFill>
                  <a:srgbClr val="FFFF00"/>
                </a:solidFill>
                <a:latin typeface="#9Slide07 IcielBC Cubano Normal" panose="00000500000000000000" pitchFamily="2" charset="0"/>
              </a:endParaRPr>
            </a:p>
          </p:txBody>
        </p:sp>
      </p:grpSp>
      <p:grpSp>
        <p:nvGrpSpPr>
          <p:cNvPr id="122" name="Group 121">
            <a:extLst>
              <a:ext uri="{FF2B5EF4-FFF2-40B4-BE49-F238E27FC236}">
                <a16:creationId xmlns:a16="http://schemas.microsoft.com/office/drawing/2014/main" id="{1C48B704-7C78-4C55-83AA-5004D0609897}"/>
              </a:ext>
            </a:extLst>
          </p:cNvPr>
          <p:cNvGrpSpPr/>
          <p:nvPr/>
        </p:nvGrpSpPr>
        <p:grpSpPr>
          <a:xfrm>
            <a:off x="232729" y="1985697"/>
            <a:ext cx="3355129" cy="3220602"/>
            <a:chOff x="232729" y="1985697"/>
            <a:chExt cx="3355129" cy="3220602"/>
          </a:xfrm>
        </p:grpSpPr>
        <p:grpSp>
          <p:nvGrpSpPr>
            <p:cNvPr id="34" name="Group 33">
              <a:extLst>
                <a:ext uri="{FF2B5EF4-FFF2-40B4-BE49-F238E27FC236}">
                  <a16:creationId xmlns:a16="http://schemas.microsoft.com/office/drawing/2014/main" id="{6B709184-DD06-4EF3-91ED-614DB2B862F6}"/>
                </a:ext>
              </a:extLst>
            </p:cNvPr>
            <p:cNvGrpSpPr/>
            <p:nvPr/>
          </p:nvGrpSpPr>
          <p:grpSpPr>
            <a:xfrm>
              <a:off x="232729" y="1985697"/>
              <a:ext cx="3355129" cy="584735"/>
              <a:chOff x="952634" y="2717221"/>
              <a:chExt cx="2776132" cy="584735"/>
            </a:xfrm>
          </p:grpSpPr>
          <p:sp>
            <p:nvSpPr>
              <p:cNvPr id="20" name="Google Shape;4870;p79">
                <a:extLst>
                  <a:ext uri="{FF2B5EF4-FFF2-40B4-BE49-F238E27FC236}">
                    <a16:creationId xmlns:a16="http://schemas.microsoft.com/office/drawing/2014/main" id="{5FD998CB-CB7E-401B-B029-EBEC2D5AB9FA}"/>
                  </a:ext>
                </a:extLst>
              </p:cNvPr>
              <p:cNvSpPr txBox="1"/>
              <p:nvPr/>
            </p:nvSpPr>
            <p:spPr>
              <a:xfrm>
                <a:off x="952634" y="2717221"/>
                <a:ext cx="2776132" cy="584735"/>
              </a:xfrm>
              <a:prstGeom prst="rect">
                <a:avLst/>
              </a:prstGeom>
              <a:noFill/>
              <a:ln>
                <a:noFill/>
              </a:ln>
            </p:spPr>
            <p:txBody>
              <a:bodyPr spcFirstLastPara="1" wrap="square" lIns="91425" tIns="45700" rIns="91425" bIns="45700" anchor="t" anchorCtr="0">
                <a:spAutoFit/>
              </a:bodyPr>
              <a:lstStyle/>
              <a:p>
                <a:pPr algn="ctr"/>
                <a:r>
                  <a:rPr lang="en-US" sz="3200" b="1">
                    <a:latin typeface="#9Slide03 Bebas Neue ZSmall" panose="020B0606020202050201" pitchFamily="34" charset="0"/>
                  </a:rPr>
                  <a:t>DỊCH VỤ KINH DOANH</a:t>
                </a:r>
                <a:endParaRPr lang="en-US" sz="3200" b="1" dirty="0">
                  <a:latin typeface="#9Slide03 Bebas Neue ZSmall" panose="020B0606020202050201" pitchFamily="34" charset="0"/>
                </a:endParaRPr>
              </a:p>
            </p:txBody>
          </p:sp>
          <p:sp>
            <p:nvSpPr>
              <p:cNvPr id="25" name="Google Shape;4879;p79">
                <a:extLst>
                  <a:ext uri="{FF2B5EF4-FFF2-40B4-BE49-F238E27FC236}">
                    <a16:creationId xmlns:a16="http://schemas.microsoft.com/office/drawing/2014/main" id="{392BDDDD-D3E7-47C4-84B8-A84A824B2FED}"/>
                  </a:ext>
                </a:extLst>
              </p:cNvPr>
              <p:cNvSpPr/>
              <p:nvPr/>
            </p:nvSpPr>
            <p:spPr>
              <a:xfrm>
                <a:off x="994829" y="2909078"/>
                <a:ext cx="193491" cy="217659"/>
              </a:xfrm>
              <a:prstGeom prst="rect">
                <a:avLst/>
              </a:prstGeom>
              <a:solidFill>
                <a:srgbClr val="D50F1A"/>
              </a:solidFill>
              <a:ln>
                <a:noFill/>
              </a:ln>
            </p:spPr>
            <p:txBody>
              <a:bodyPr spcFirstLastPara="1" wrap="square" lIns="121900" tIns="60950" rIns="121900" bIns="60950" anchor="t" anchorCtr="0">
                <a:noAutofit/>
              </a:bodyPr>
              <a:lstStyle/>
              <a:p>
                <a:pPr defTabSz="914400">
                  <a:buClr>
                    <a:srgbClr val="000000"/>
                  </a:buClr>
                  <a:buFont typeface="Arial"/>
                  <a:buNone/>
                </a:pPr>
                <a:endParaRPr sz="3600" kern="0">
                  <a:solidFill>
                    <a:srgbClr val="000000"/>
                  </a:solidFill>
                  <a:latin typeface="#9Slide03 Bebas Neue ZSmall" panose="020B0606020202050201" pitchFamily="34" charset="0"/>
                  <a:ea typeface="Quattrocento Sans"/>
                  <a:cs typeface="Quattrocento Sans"/>
                  <a:sym typeface="Quattrocento Sans"/>
                </a:endParaRPr>
              </a:p>
            </p:txBody>
          </p:sp>
        </p:grpSp>
        <p:grpSp>
          <p:nvGrpSpPr>
            <p:cNvPr id="38" name="Google Shape;5091;p84">
              <a:extLst>
                <a:ext uri="{FF2B5EF4-FFF2-40B4-BE49-F238E27FC236}">
                  <a16:creationId xmlns:a16="http://schemas.microsoft.com/office/drawing/2014/main" id="{FCB37233-0E33-4672-AD1F-AA32859D719E}"/>
                </a:ext>
              </a:extLst>
            </p:cNvPr>
            <p:cNvGrpSpPr/>
            <p:nvPr/>
          </p:nvGrpSpPr>
          <p:grpSpPr>
            <a:xfrm>
              <a:off x="511070" y="2562112"/>
              <a:ext cx="2855273" cy="2644187"/>
              <a:chOff x="880925" y="1918837"/>
              <a:chExt cx="2818158" cy="2459882"/>
            </a:xfrm>
          </p:grpSpPr>
          <p:sp>
            <p:nvSpPr>
              <p:cNvPr id="39" name="Google Shape;5092;p84">
                <a:extLst>
                  <a:ext uri="{FF2B5EF4-FFF2-40B4-BE49-F238E27FC236}">
                    <a16:creationId xmlns:a16="http://schemas.microsoft.com/office/drawing/2014/main" id="{37C58E63-0B4D-451F-A3C7-1231145A1082}"/>
                  </a:ext>
                </a:extLst>
              </p:cNvPr>
              <p:cNvSpPr/>
              <p:nvPr/>
            </p:nvSpPr>
            <p:spPr>
              <a:xfrm>
                <a:off x="1070660" y="2123841"/>
                <a:ext cx="2457795" cy="2058175"/>
              </a:xfrm>
              <a:prstGeom prst="roundRect">
                <a:avLst>
                  <a:gd name="adj" fmla="val 8172"/>
                </a:avLst>
              </a:prstGeom>
              <a:gradFill>
                <a:gsLst>
                  <a:gs pos="0">
                    <a:srgbClr val="F2F2F2"/>
                  </a:gs>
                  <a:gs pos="95000">
                    <a:srgbClr val="BFBFBF"/>
                  </a:gs>
                  <a:gs pos="100000">
                    <a:srgbClr val="BFBFB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9Slide03 Bebas Neue ZSmall" panose="020B0606020202050201" pitchFamily="34" charset="0"/>
                  <a:ea typeface="Quattrocento Sans"/>
                  <a:cs typeface="Quattrocento Sans"/>
                  <a:sym typeface="Quattrocento Sans"/>
                </a:endParaRPr>
              </a:p>
            </p:txBody>
          </p:sp>
          <p:grpSp>
            <p:nvGrpSpPr>
              <p:cNvPr id="40" name="Google Shape;5093;p84">
                <a:extLst>
                  <a:ext uri="{FF2B5EF4-FFF2-40B4-BE49-F238E27FC236}">
                    <a16:creationId xmlns:a16="http://schemas.microsoft.com/office/drawing/2014/main" id="{1670CE16-C8F5-4E7F-856A-3200725956E8}"/>
                  </a:ext>
                </a:extLst>
              </p:cNvPr>
              <p:cNvGrpSpPr/>
              <p:nvPr/>
            </p:nvGrpSpPr>
            <p:grpSpPr>
              <a:xfrm>
                <a:off x="893539" y="1918837"/>
                <a:ext cx="2805544" cy="381266"/>
                <a:chOff x="904556" y="1918837"/>
                <a:chExt cx="2805544" cy="381266"/>
              </a:xfrm>
            </p:grpSpPr>
            <p:grpSp>
              <p:nvGrpSpPr>
                <p:cNvPr id="55" name="Google Shape;5094;p84">
                  <a:extLst>
                    <a:ext uri="{FF2B5EF4-FFF2-40B4-BE49-F238E27FC236}">
                      <a16:creationId xmlns:a16="http://schemas.microsoft.com/office/drawing/2014/main" id="{B9CA155E-E964-4500-8C81-137A6965478F}"/>
                    </a:ext>
                  </a:extLst>
                </p:cNvPr>
                <p:cNvGrpSpPr/>
                <p:nvPr/>
              </p:nvGrpSpPr>
              <p:grpSpPr>
                <a:xfrm>
                  <a:off x="904556" y="1918837"/>
                  <a:ext cx="1416919" cy="381266"/>
                  <a:chOff x="2186537" y="2089918"/>
                  <a:chExt cx="1416919" cy="381266"/>
                </a:xfrm>
              </p:grpSpPr>
              <p:sp>
                <p:nvSpPr>
                  <p:cNvPr id="59" name="Google Shape;5095;p84">
                    <a:extLst>
                      <a:ext uri="{FF2B5EF4-FFF2-40B4-BE49-F238E27FC236}">
                        <a16:creationId xmlns:a16="http://schemas.microsoft.com/office/drawing/2014/main" id="{7ECCBE7E-2551-48C2-984A-EA1C9223A389}"/>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60" name="Google Shape;5096;p84">
                    <a:extLst>
                      <a:ext uri="{FF2B5EF4-FFF2-40B4-BE49-F238E27FC236}">
                        <a16:creationId xmlns:a16="http://schemas.microsoft.com/office/drawing/2014/main" id="{F1F2A7F0-FAFF-4402-BED9-03224F9292B9}"/>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nvGrpSpPr>
                <p:cNvPr id="56" name="Google Shape;5097;p84">
                  <a:extLst>
                    <a:ext uri="{FF2B5EF4-FFF2-40B4-BE49-F238E27FC236}">
                      <a16:creationId xmlns:a16="http://schemas.microsoft.com/office/drawing/2014/main" id="{14926A72-9DB4-489B-B12E-C36BBB27A6D5}"/>
                    </a:ext>
                  </a:extLst>
                </p:cNvPr>
                <p:cNvGrpSpPr/>
                <p:nvPr/>
              </p:nvGrpSpPr>
              <p:grpSpPr>
                <a:xfrm flipH="1">
                  <a:off x="2293181" y="1918837"/>
                  <a:ext cx="1416919" cy="381266"/>
                  <a:chOff x="2186537" y="2089918"/>
                  <a:chExt cx="1416919" cy="381266"/>
                </a:xfrm>
              </p:grpSpPr>
              <p:sp>
                <p:nvSpPr>
                  <p:cNvPr id="57" name="Google Shape;5098;p84">
                    <a:extLst>
                      <a:ext uri="{FF2B5EF4-FFF2-40B4-BE49-F238E27FC236}">
                        <a16:creationId xmlns:a16="http://schemas.microsoft.com/office/drawing/2014/main" id="{238930FD-CA6B-498C-9797-12B8F3C2128D}"/>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58" name="Google Shape;5099;p84">
                    <a:extLst>
                      <a:ext uri="{FF2B5EF4-FFF2-40B4-BE49-F238E27FC236}">
                        <a16:creationId xmlns:a16="http://schemas.microsoft.com/office/drawing/2014/main" id="{2015093D-B8A8-4478-8FDE-A374630F2DA8}"/>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sp>
            <p:nvSpPr>
              <p:cNvPr id="41" name="Google Shape;5100;p84">
                <a:extLst>
                  <a:ext uri="{FF2B5EF4-FFF2-40B4-BE49-F238E27FC236}">
                    <a16:creationId xmlns:a16="http://schemas.microsoft.com/office/drawing/2014/main" id="{45B7D595-4BDC-48AD-B7B4-A2713218F660}"/>
                  </a:ext>
                </a:extLst>
              </p:cNvPr>
              <p:cNvSpPr/>
              <p:nvPr/>
            </p:nvSpPr>
            <p:spPr>
              <a:xfrm>
                <a:off x="1359504" y="3231748"/>
                <a:ext cx="2171147" cy="956060"/>
              </a:xfrm>
              <a:custGeom>
                <a:avLst/>
                <a:gdLst/>
                <a:ahLst/>
                <a:cxnLst/>
                <a:rect l="l" t="t" r="r" b="b"/>
                <a:pathLst>
                  <a:path w="2171147" h="956060" extrusionOk="0">
                    <a:moveTo>
                      <a:pt x="2171147" y="0"/>
                    </a:moveTo>
                    <a:lnTo>
                      <a:pt x="2171147" y="613024"/>
                    </a:lnTo>
                    <a:cubicBezTo>
                      <a:pt x="2171147" y="802478"/>
                      <a:pt x="2017565" y="956060"/>
                      <a:pt x="1828111" y="956060"/>
                    </a:cubicBezTo>
                    <a:lnTo>
                      <a:pt x="56388" y="956060"/>
                    </a:lnTo>
                    <a:lnTo>
                      <a:pt x="0" y="950376"/>
                    </a:lnTo>
                    <a:cubicBezTo>
                      <a:pt x="194612" y="913409"/>
                      <a:pt x="394074" y="863162"/>
                      <a:pt x="595692" y="800520"/>
                    </a:cubicBezTo>
                    <a:cubicBezTo>
                      <a:pt x="1231927" y="602844"/>
                      <a:pt x="1780532" y="315626"/>
                      <a:pt x="2171147"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42" name="Google Shape;5101;p84">
                <a:extLst>
                  <a:ext uri="{FF2B5EF4-FFF2-40B4-BE49-F238E27FC236}">
                    <a16:creationId xmlns:a16="http://schemas.microsoft.com/office/drawing/2014/main" id="{36752548-3E41-49A8-9AEC-DA4B68C4C7B4}"/>
                  </a:ext>
                </a:extLst>
              </p:cNvPr>
              <p:cNvSpPr/>
              <p:nvPr/>
            </p:nvSpPr>
            <p:spPr>
              <a:xfrm>
                <a:off x="1084196" y="3583851"/>
                <a:ext cx="2446455" cy="603957"/>
              </a:xfrm>
              <a:custGeom>
                <a:avLst/>
                <a:gdLst/>
                <a:ahLst/>
                <a:cxnLst/>
                <a:rect l="l" t="t" r="r" b="b"/>
                <a:pathLst>
                  <a:path w="2446455" h="603957" extrusionOk="0">
                    <a:moveTo>
                      <a:pt x="2446455" y="0"/>
                    </a:moveTo>
                    <a:lnTo>
                      <a:pt x="2446455" y="260921"/>
                    </a:lnTo>
                    <a:cubicBezTo>
                      <a:pt x="2446455" y="450375"/>
                      <a:pt x="2292873" y="603957"/>
                      <a:pt x="2103419" y="603957"/>
                    </a:cubicBezTo>
                    <a:lnTo>
                      <a:pt x="331696" y="603957"/>
                    </a:lnTo>
                    <a:cubicBezTo>
                      <a:pt x="171039" y="603957"/>
                      <a:pt x="36177" y="493515"/>
                      <a:pt x="0" y="344134"/>
                    </a:cubicBezTo>
                    <a:cubicBezTo>
                      <a:pt x="361568" y="383293"/>
                      <a:pt x="760006" y="379286"/>
                      <a:pt x="1174260" y="326562"/>
                    </a:cubicBezTo>
                    <a:cubicBezTo>
                      <a:pt x="1642303" y="266991"/>
                      <a:pt x="2075220" y="152271"/>
                      <a:pt x="2446455"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44" name="Google Shape;5103;p84">
                <a:extLst>
                  <a:ext uri="{FF2B5EF4-FFF2-40B4-BE49-F238E27FC236}">
                    <a16:creationId xmlns:a16="http://schemas.microsoft.com/office/drawing/2014/main" id="{F6AE8D1D-DCB4-4F77-B558-158596F3AFFF}"/>
                  </a:ext>
                </a:extLst>
              </p:cNvPr>
              <p:cNvGrpSpPr/>
              <p:nvPr/>
            </p:nvGrpSpPr>
            <p:grpSpPr>
              <a:xfrm>
                <a:off x="880925" y="3815918"/>
                <a:ext cx="2816189" cy="562801"/>
                <a:chOff x="891942" y="3815918"/>
                <a:chExt cx="2816189" cy="562801"/>
              </a:xfrm>
            </p:grpSpPr>
            <p:grpSp>
              <p:nvGrpSpPr>
                <p:cNvPr id="45" name="Google Shape;5104;p84">
                  <a:extLst>
                    <a:ext uri="{FF2B5EF4-FFF2-40B4-BE49-F238E27FC236}">
                      <a16:creationId xmlns:a16="http://schemas.microsoft.com/office/drawing/2014/main" id="{DD962374-0F8F-45FC-881D-44C6237A406E}"/>
                    </a:ext>
                  </a:extLst>
                </p:cNvPr>
                <p:cNvGrpSpPr/>
                <p:nvPr/>
              </p:nvGrpSpPr>
              <p:grpSpPr>
                <a:xfrm>
                  <a:off x="891942" y="3815918"/>
                  <a:ext cx="1423335" cy="562801"/>
                  <a:chOff x="2193400" y="4080764"/>
                  <a:chExt cx="1423335" cy="562801"/>
                </a:xfrm>
              </p:grpSpPr>
              <p:sp>
                <p:nvSpPr>
                  <p:cNvPr id="51" name="Google Shape;5105;p84">
                    <a:extLst>
                      <a:ext uri="{FF2B5EF4-FFF2-40B4-BE49-F238E27FC236}">
                        <a16:creationId xmlns:a16="http://schemas.microsoft.com/office/drawing/2014/main" id="{CA8481E3-C7EB-43DD-B8C9-9DE39D79857B}"/>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52" name="Google Shape;5106;p84">
                    <a:extLst>
                      <a:ext uri="{FF2B5EF4-FFF2-40B4-BE49-F238E27FC236}">
                        <a16:creationId xmlns:a16="http://schemas.microsoft.com/office/drawing/2014/main" id="{AB9C1900-1936-4BDA-9EE5-D23FF3F205B0}"/>
                      </a:ext>
                    </a:extLst>
                  </p:cNvPr>
                  <p:cNvGrpSpPr/>
                  <p:nvPr/>
                </p:nvGrpSpPr>
                <p:grpSpPr>
                  <a:xfrm rot="10800000" flipH="1">
                    <a:off x="2199816" y="4262299"/>
                    <a:ext cx="1416919" cy="381266"/>
                    <a:chOff x="2186537" y="2089918"/>
                    <a:chExt cx="1416919" cy="381266"/>
                  </a:xfrm>
                </p:grpSpPr>
                <p:sp>
                  <p:nvSpPr>
                    <p:cNvPr id="53" name="Google Shape;5107;p84">
                      <a:extLst>
                        <a:ext uri="{FF2B5EF4-FFF2-40B4-BE49-F238E27FC236}">
                          <a16:creationId xmlns:a16="http://schemas.microsoft.com/office/drawing/2014/main" id="{BAE67707-815A-422D-ADF1-5EDBEA3F91CE}"/>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54" name="Google Shape;5108;p84">
                      <a:extLst>
                        <a:ext uri="{FF2B5EF4-FFF2-40B4-BE49-F238E27FC236}">
                          <a16:creationId xmlns:a16="http://schemas.microsoft.com/office/drawing/2014/main" id="{2F3BAA4B-B535-473D-8A22-95F0F54E8110}"/>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grpSp>
              <p:nvGrpSpPr>
                <p:cNvPr id="46" name="Google Shape;5109;p84">
                  <a:extLst>
                    <a:ext uri="{FF2B5EF4-FFF2-40B4-BE49-F238E27FC236}">
                      <a16:creationId xmlns:a16="http://schemas.microsoft.com/office/drawing/2014/main" id="{9EECDAE1-9E4D-4C4E-8261-ED7F4FA3018A}"/>
                    </a:ext>
                  </a:extLst>
                </p:cNvPr>
                <p:cNvGrpSpPr/>
                <p:nvPr/>
              </p:nvGrpSpPr>
              <p:grpSpPr>
                <a:xfrm flipH="1">
                  <a:off x="2284796" y="3815918"/>
                  <a:ext cx="1423335" cy="562801"/>
                  <a:chOff x="2193400" y="4080764"/>
                  <a:chExt cx="1423335" cy="562801"/>
                </a:xfrm>
              </p:grpSpPr>
              <p:sp>
                <p:nvSpPr>
                  <p:cNvPr id="47" name="Google Shape;5110;p84">
                    <a:extLst>
                      <a:ext uri="{FF2B5EF4-FFF2-40B4-BE49-F238E27FC236}">
                        <a16:creationId xmlns:a16="http://schemas.microsoft.com/office/drawing/2014/main" id="{D0027685-4D0B-4FDB-BFE6-B9650F2E6C8A}"/>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48" name="Google Shape;5111;p84">
                    <a:extLst>
                      <a:ext uri="{FF2B5EF4-FFF2-40B4-BE49-F238E27FC236}">
                        <a16:creationId xmlns:a16="http://schemas.microsoft.com/office/drawing/2014/main" id="{23C033D4-5F47-473F-AB65-053385000CC0}"/>
                      </a:ext>
                    </a:extLst>
                  </p:cNvPr>
                  <p:cNvGrpSpPr/>
                  <p:nvPr/>
                </p:nvGrpSpPr>
                <p:grpSpPr>
                  <a:xfrm rot="10800000" flipH="1">
                    <a:off x="2199816" y="4262299"/>
                    <a:ext cx="1416919" cy="381266"/>
                    <a:chOff x="2186537" y="2089918"/>
                    <a:chExt cx="1416919" cy="381266"/>
                  </a:xfrm>
                </p:grpSpPr>
                <p:sp>
                  <p:nvSpPr>
                    <p:cNvPr id="49" name="Google Shape;5112;p84">
                      <a:extLst>
                        <a:ext uri="{FF2B5EF4-FFF2-40B4-BE49-F238E27FC236}">
                          <a16:creationId xmlns:a16="http://schemas.microsoft.com/office/drawing/2014/main" id="{6A9B739B-33FA-4550-8837-D41A7964C062}"/>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50" name="Google Shape;5113;p84">
                      <a:extLst>
                        <a:ext uri="{FF2B5EF4-FFF2-40B4-BE49-F238E27FC236}">
                          <a16:creationId xmlns:a16="http://schemas.microsoft.com/office/drawing/2014/main" id="{0F8944B9-C061-4415-AA2E-3239F7D61127}"/>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grpSp>
        </p:grpSp>
      </p:grpSp>
      <p:grpSp>
        <p:nvGrpSpPr>
          <p:cNvPr id="123" name="Group 122">
            <a:extLst>
              <a:ext uri="{FF2B5EF4-FFF2-40B4-BE49-F238E27FC236}">
                <a16:creationId xmlns:a16="http://schemas.microsoft.com/office/drawing/2014/main" id="{C92C7B31-953C-48AD-A441-62D9D3058AA3}"/>
              </a:ext>
            </a:extLst>
          </p:cNvPr>
          <p:cNvGrpSpPr/>
          <p:nvPr/>
        </p:nvGrpSpPr>
        <p:grpSpPr>
          <a:xfrm>
            <a:off x="4670464" y="2004947"/>
            <a:ext cx="2992448" cy="3153053"/>
            <a:chOff x="4670464" y="2004947"/>
            <a:chExt cx="2992448" cy="3153053"/>
          </a:xfrm>
        </p:grpSpPr>
        <p:grpSp>
          <p:nvGrpSpPr>
            <p:cNvPr id="35" name="Group 34">
              <a:extLst>
                <a:ext uri="{FF2B5EF4-FFF2-40B4-BE49-F238E27FC236}">
                  <a16:creationId xmlns:a16="http://schemas.microsoft.com/office/drawing/2014/main" id="{3A1115FC-CF51-4DCF-949F-70BF6082A058}"/>
                </a:ext>
              </a:extLst>
            </p:cNvPr>
            <p:cNvGrpSpPr/>
            <p:nvPr/>
          </p:nvGrpSpPr>
          <p:grpSpPr>
            <a:xfrm>
              <a:off x="4670464" y="2004947"/>
              <a:ext cx="2992448" cy="584735"/>
              <a:chOff x="5632026" y="2447264"/>
              <a:chExt cx="2476040" cy="584735"/>
            </a:xfrm>
          </p:grpSpPr>
          <p:sp>
            <p:nvSpPr>
              <p:cNvPr id="14" name="Google Shape;4864;p79">
                <a:extLst>
                  <a:ext uri="{FF2B5EF4-FFF2-40B4-BE49-F238E27FC236}">
                    <a16:creationId xmlns:a16="http://schemas.microsoft.com/office/drawing/2014/main" id="{55C95751-264E-4502-A8E1-029E69AD6199}"/>
                  </a:ext>
                </a:extLst>
              </p:cNvPr>
              <p:cNvSpPr/>
              <p:nvPr/>
            </p:nvSpPr>
            <p:spPr>
              <a:xfrm>
                <a:off x="5632026" y="2672141"/>
                <a:ext cx="200109" cy="221938"/>
              </a:xfrm>
              <a:prstGeom prst="rect">
                <a:avLst/>
              </a:prstGeom>
              <a:solidFill>
                <a:srgbClr val="41B3B1"/>
              </a:solidFill>
              <a:ln>
                <a:noFill/>
              </a:ln>
            </p:spPr>
            <p:txBody>
              <a:bodyPr spcFirstLastPara="1" wrap="square" lIns="121900" tIns="60950" rIns="121900" bIns="60950" anchor="t" anchorCtr="0">
                <a:noAutofit/>
              </a:bodyPr>
              <a:lstStyle/>
              <a:p>
                <a:pPr defTabSz="914400">
                  <a:buClr>
                    <a:srgbClr val="000000"/>
                  </a:buClr>
                  <a:buFont typeface="Arial"/>
                  <a:buNone/>
                </a:pPr>
                <a:endParaRPr sz="3600" kern="0">
                  <a:solidFill>
                    <a:srgbClr val="000000"/>
                  </a:solidFill>
                  <a:latin typeface="#9Slide03 Bebas Neue ZSmall" panose="020B0606020202050201" pitchFamily="34" charset="0"/>
                  <a:ea typeface="Quattrocento Sans"/>
                  <a:cs typeface="Quattrocento Sans"/>
                  <a:sym typeface="Quattrocento Sans"/>
                </a:endParaRPr>
              </a:p>
            </p:txBody>
          </p:sp>
          <p:sp>
            <p:nvSpPr>
              <p:cNvPr id="21" name="Google Shape;4871;p79">
                <a:extLst>
                  <a:ext uri="{FF2B5EF4-FFF2-40B4-BE49-F238E27FC236}">
                    <a16:creationId xmlns:a16="http://schemas.microsoft.com/office/drawing/2014/main" id="{83DE35E0-CC51-4A66-91EE-A28C428E48AE}"/>
                  </a:ext>
                </a:extLst>
              </p:cNvPr>
              <p:cNvSpPr txBox="1"/>
              <p:nvPr/>
            </p:nvSpPr>
            <p:spPr>
              <a:xfrm>
                <a:off x="5655767" y="2447264"/>
                <a:ext cx="2452299" cy="584735"/>
              </a:xfrm>
              <a:prstGeom prst="rect">
                <a:avLst/>
              </a:prstGeom>
              <a:noFill/>
              <a:ln>
                <a:noFill/>
              </a:ln>
            </p:spPr>
            <p:txBody>
              <a:bodyPr spcFirstLastPara="1" wrap="square" lIns="91425" tIns="45700" rIns="91425" bIns="45700" anchor="t" anchorCtr="0">
                <a:spAutoFit/>
              </a:bodyPr>
              <a:lstStyle/>
              <a:p>
                <a:pPr algn="ctr"/>
                <a:r>
                  <a:rPr lang="en-US" sz="3200" b="1">
                    <a:latin typeface="#9Slide03 Bebas Neue ZSmall" panose="020B0606020202050201" pitchFamily="34" charset="0"/>
                  </a:rPr>
                  <a:t>DỊCH VỤ TIÊU DÙNG</a:t>
                </a:r>
                <a:endParaRPr lang="en-US" sz="3200" b="1" dirty="0">
                  <a:latin typeface="#9Slide03 Bebas Neue ZSmall" panose="020B0606020202050201" pitchFamily="34" charset="0"/>
                </a:endParaRPr>
              </a:p>
            </p:txBody>
          </p:sp>
        </p:grpSp>
        <p:grpSp>
          <p:nvGrpSpPr>
            <p:cNvPr id="61" name="Google Shape;5091;p84">
              <a:extLst>
                <a:ext uri="{FF2B5EF4-FFF2-40B4-BE49-F238E27FC236}">
                  <a16:creationId xmlns:a16="http://schemas.microsoft.com/office/drawing/2014/main" id="{99E87D5D-3527-489C-BDE1-EDCEAC706520}"/>
                </a:ext>
              </a:extLst>
            </p:cNvPr>
            <p:cNvGrpSpPr/>
            <p:nvPr/>
          </p:nvGrpSpPr>
          <p:grpSpPr>
            <a:xfrm>
              <a:off x="4723986" y="2578752"/>
              <a:ext cx="2845038" cy="2579248"/>
              <a:chOff x="880925" y="1918837"/>
              <a:chExt cx="2818158" cy="2459882"/>
            </a:xfrm>
          </p:grpSpPr>
          <p:sp>
            <p:nvSpPr>
              <p:cNvPr id="62" name="Google Shape;5092;p84">
                <a:extLst>
                  <a:ext uri="{FF2B5EF4-FFF2-40B4-BE49-F238E27FC236}">
                    <a16:creationId xmlns:a16="http://schemas.microsoft.com/office/drawing/2014/main" id="{C0BD7093-B26B-4E0F-A9A4-42CA87638C46}"/>
                  </a:ext>
                </a:extLst>
              </p:cNvPr>
              <p:cNvSpPr/>
              <p:nvPr/>
            </p:nvSpPr>
            <p:spPr>
              <a:xfrm>
                <a:off x="1070660" y="2123841"/>
                <a:ext cx="2457795" cy="2058175"/>
              </a:xfrm>
              <a:prstGeom prst="roundRect">
                <a:avLst>
                  <a:gd name="adj" fmla="val 8172"/>
                </a:avLst>
              </a:prstGeom>
              <a:gradFill>
                <a:gsLst>
                  <a:gs pos="0">
                    <a:srgbClr val="F2F2F2"/>
                  </a:gs>
                  <a:gs pos="95000">
                    <a:srgbClr val="BFBFBF"/>
                  </a:gs>
                  <a:gs pos="100000">
                    <a:srgbClr val="BFBFB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9Slide03 Bebas Neue ZSmall" panose="020B0606020202050201" pitchFamily="34" charset="0"/>
                  <a:ea typeface="Quattrocento Sans"/>
                  <a:cs typeface="Quattrocento Sans"/>
                  <a:sym typeface="Quattrocento Sans"/>
                </a:endParaRPr>
              </a:p>
            </p:txBody>
          </p:sp>
          <p:grpSp>
            <p:nvGrpSpPr>
              <p:cNvPr id="63" name="Google Shape;5093;p84">
                <a:extLst>
                  <a:ext uri="{FF2B5EF4-FFF2-40B4-BE49-F238E27FC236}">
                    <a16:creationId xmlns:a16="http://schemas.microsoft.com/office/drawing/2014/main" id="{45717C08-7D83-493F-9DDD-BB2DE41F344E}"/>
                  </a:ext>
                </a:extLst>
              </p:cNvPr>
              <p:cNvGrpSpPr/>
              <p:nvPr/>
            </p:nvGrpSpPr>
            <p:grpSpPr>
              <a:xfrm>
                <a:off x="893539" y="1918837"/>
                <a:ext cx="2805544" cy="381266"/>
                <a:chOff x="904556" y="1918837"/>
                <a:chExt cx="2805544" cy="381266"/>
              </a:xfrm>
            </p:grpSpPr>
            <p:grpSp>
              <p:nvGrpSpPr>
                <p:cNvPr id="77" name="Google Shape;5094;p84">
                  <a:extLst>
                    <a:ext uri="{FF2B5EF4-FFF2-40B4-BE49-F238E27FC236}">
                      <a16:creationId xmlns:a16="http://schemas.microsoft.com/office/drawing/2014/main" id="{8E9F9BC9-7D0A-4E92-A0D0-F7291F8181B3}"/>
                    </a:ext>
                  </a:extLst>
                </p:cNvPr>
                <p:cNvGrpSpPr/>
                <p:nvPr/>
              </p:nvGrpSpPr>
              <p:grpSpPr>
                <a:xfrm>
                  <a:off x="904556" y="1918837"/>
                  <a:ext cx="1416919" cy="381266"/>
                  <a:chOff x="2186537" y="2089918"/>
                  <a:chExt cx="1416919" cy="381266"/>
                </a:xfrm>
              </p:grpSpPr>
              <p:sp>
                <p:nvSpPr>
                  <p:cNvPr id="81" name="Google Shape;5095;p84">
                    <a:extLst>
                      <a:ext uri="{FF2B5EF4-FFF2-40B4-BE49-F238E27FC236}">
                        <a16:creationId xmlns:a16="http://schemas.microsoft.com/office/drawing/2014/main" id="{AD654F61-75C5-45D1-A88B-A90C189CB952}"/>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82" name="Google Shape;5096;p84">
                    <a:extLst>
                      <a:ext uri="{FF2B5EF4-FFF2-40B4-BE49-F238E27FC236}">
                        <a16:creationId xmlns:a16="http://schemas.microsoft.com/office/drawing/2014/main" id="{675A0708-DA7F-41B4-8983-85B27312CE60}"/>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nvGrpSpPr>
                <p:cNvPr id="78" name="Google Shape;5097;p84">
                  <a:extLst>
                    <a:ext uri="{FF2B5EF4-FFF2-40B4-BE49-F238E27FC236}">
                      <a16:creationId xmlns:a16="http://schemas.microsoft.com/office/drawing/2014/main" id="{15358C04-CBCD-4C4B-8450-6D12ED00977A}"/>
                    </a:ext>
                  </a:extLst>
                </p:cNvPr>
                <p:cNvGrpSpPr/>
                <p:nvPr/>
              </p:nvGrpSpPr>
              <p:grpSpPr>
                <a:xfrm flipH="1">
                  <a:off x="2293181" y="1918837"/>
                  <a:ext cx="1416919" cy="381266"/>
                  <a:chOff x="2186537" y="2089918"/>
                  <a:chExt cx="1416919" cy="381266"/>
                </a:xfrm>
              </p:grpSpPr>
              <p:sp>
                <p:nvSpPr>
                  <p:cNvPr id="79" name="Google Shape;5098;p84">
                    <a:extLst>
                      <a:ext uri="{FF2B5EF4-FFF2-40B4-BE49-F238E27FC236}">
                        <a16:creationId xmlns:a16="http://schemas.microsoft.com/office/drawing/2014/main" id="{7A4087EB-B877-41E2-AC77-73E0DA955D85}"/>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80" name="Google Shape;5099;p84">
                    <a:extLst>
                      <a:ext uri="{FF2B5EF4-FFF2-40B4-BE49-F238E27FC236}">
                        <a16:creationId xmlns:a16="http://schemas.microsoft.com/office/drawing/2014/main" id="{D70B70FC-6B12-461C-BB7A-7E413B70D46E}"/>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sp>
            <p:nvSpPr>
              <p:cNvPr id="64" name="Google Shape;5100;p84">
                <a:extLst>
                  <a:ext uri="{FF2B5EF4-FFF2-40B4-BE49-F238E27FC236}">
                    <a16:creationId xmlns:a16="http://schemas.microsoft.com/office/drawing/2014/main" id="{D423EF48-F86E-4257-98C9-7EE618A34844}"/>
                  </a:ext>
                </a:extLst>
              </p:cNvPr>
              <p:cNvSpPr/>
              <p:nvPr/>
            </p:nvSpPr>
            <p:spPr>
              <a:xfrm>
                <a:off x="1359504" y="3231748"/>
                <a:ext cx="2171147" cy="956060"/>
              </a:xfrm>
              <a:custGeom>
                <a:avLst/>
                <a:gdLst/>
                <a:ahLst/>
                <a:cxnLst/>
                <a:rect l="l" t="t" r="r" b="b"/>
                <a:pathLst>
                  <a:path w="2171147" h="956060" extrusionOk="0">
                    <a:moveTo>
                      <a:pt x="2171147" y="0"/>
                    </a:moveTo>
                    <a:lnTo>
                      <a:pt x="2171147" y="613024"/>
                    </a:lnTo>
                    <a:cubicBezTo>
                      <a:pt x="2171147" y="802478"/>
                      <a:pt x="2017565" y="956060"/>
                      <a:pt x="1828111" y="956060"/>
                    </a:cubicBezTo>
                    <a:lnTo>
                      <a:pt x="56388" y="956060"/>
                    </a:lnTo>
                    <a:lnTo>
                      <a:pt x="0" y="950376"/>
                    </a:lnTo>
                    <a:cubicBezTo>
                      <a:pt x="194612" y="913409"/>
                      <a:pt x="394074" y="863162"/>
                      <a:pt x="595692" y="800520"/>
                    </a:cubicBezTo>
                    <a:cubicBezTo>
                      <a:pt x="1231927" y="602844"/>
                      <a:pt x="1780532" y="315626"/>
                      <a:pt x="2171147"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65" name="Google Shape;5101;p84">
                <a:extLst>
                  <a:ext uri="{FF2B5EF4-FFF2-40B4-BE49-F238E27FC236}">
                    <a16:creationId xmlns:a16="http://schemas.microsoft.com/office/drawing/2014/main" id="{C532002C-3F51-4C72-A759-4E44D46C1B45}"/>
                  </a:ext>
                </a:extLst>
              </p:cNvPr>
              <p:cNvSpPr/>
              <p:nvPr/>
            </p:nvSpPr>
            <p:spPr>
              <a:xfrm>
                <a:off x="1084196" y="3583851"/>
                <a:ext cx="2446455" cy="603957"/>
              </a:xfrm>
              <a:custGeom>
                <a:avLst/>
                <a:gdLst/>
                <a:ahLst/>
                <a:cxnLst/>
                <a:rect l="l" t="t" r="r" b="b"/>
                <a:pathLst>
                  <a:path w="2446455" h="603957" extrusionOk="0">
                    <a:moveTo>
                      <a:pt x="2446455" y="0"/>
                    </a:moveTo>
                    <a:lnTo>
                      <a:pt x="2446455" y="260921"/>
                    </a:lnTo>
                    <a:cubicBezTo>
                      <a:pt x="2446455" y="450375"/>
                      <a:pt x="2292873" y="603957"/>
                      <a:pt x="2103419" y="603957"/>
                    </a:cubicBezTo>
                    <a:lnTo>
                      <a:pt x="331696" y="603957"/>
                    </a:lnTo>
                    <a:cubicBezTo>
                      <a:pt x="171039" y="603957"/>
                      <a:pt x="36177" y="493515"/>
                      <a:pt x="0" y="344134"/>
                    </a:cubicBezTo>
                    <a:cubicBezTo>
                      <a:pt x="361568" y="383293"/>
                      <a:pt x="760006" y="379286"/>
                      <a:pt x="1174260" y="326562"/>
                    </a:cubicBezTo>
                    <a:cubicBezTo>
                      <a:pt x="1642303" y="266991"/>
                      <a:pt x="2075220" y="152271"/>
                      <a:pt x="2446455"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66" name="Google Shape;5103;p84">
                <a:extLst>
                  <a:ext uri="{FF2B5EF4-FFF2-40B4-BE49-F238E27FC236}">
                    <a16:creationId xmlns:a16="http://schemas.microsoft.com/office/drawing/2014/main" id="{0BE36DDC-0E61-430C-B944-24377C47002F}"/>
                  </a:ext>
                </a:extLst>
              </p:cNvPr>
              <p:cNvGrpSpPr/>
              <p:nvPr/>
            </p:nvGrpSpPr>
            <p:grpSpPr>
              <a:xfrm>
                <a:off x="880925" y="3815918"/>
                <a:ext cx="2816189" cy="562801"/>
                <a:chOff x="891942" y="3815918"/>
                <a:chExt cx="2816189" cy="562801"/>
              </a:xfrm>
            </p:grpSpPr>
            <p:grpSp>
              <p:nvGrpSpPr>
                <p:cNvPr id="67" name="Google Shape;5104;p84">
                  <a:extLst>
                    <a:ext uri="{FF2B5EF4-FFF2-40B4-BE49-F238E27FC236}">
                      <a16:creationId xmlns:a16="http://schemas.microsoft.com/office/drawing/2014/main" id="{C5A77167-6C38-4F02-823B-F6777CA6921D}"/>
                    </a:ext>
                  </a:extLst>
                </p:cNvPr>
                <p:cNvGrpSpPr/>
                <p:nvPr/>
              </p:nvGrpSpPr>
              <p:grpSpPr>
                <a:xfrm>
                  <a:off x="891942" y="3815918"/>
                  <a:ext cx="1423335" cy="562801"/>
                  <a:chOff x="2193400" y="4080764"/>
                  <a:chExt cx="1423335" cy="562801"/>
                </a:xfrm>
              </p:grpSpPr>
              <p:sp>
                <p:nvSpPr>
                  <p:cNvPr id="73" name="Google Shape;5105;p84">
                    <a:extLst>
                      <a:ext uri="{FF2B5EF4-FFF2-40B4-BE49-F238E27FC236}">
                        <a16:creationId xmlns:a16="http://schemas.microsoft.com/office/drawing/2014/main" id="{E89236D0-4DF6-4F52-8AAC-E5CBFF47019F}"/>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74" name="Google Shape;5106;p84">
                    <a:extLst>
                      <a:ext uri="{FF2B5EF4-FFF2-40B4-BE49-F238E27FC236}">
                        <a16:creationId xmlns:a16="http://schemas.microsoft.com/office/drawing/2014/main" id="{CBD3FFE7-2268-4377-AC6F-DABB84A9855D}"/>
                      </a:ext>
                    </a:extLst>
                  </p:cNvPr>
                  <p:cNvGrpSpPr/>
                  <p:nvPr/>
                </p:nvGrpSpPr>
                <p:grpSpPr>
                  <a:xfrm rot="10800000" flipH="1">
                    <a:off x="2199816" y="4262299"/>
                    <a:ext cx="1416919" cy="381266"/>
                    <a:chOff x="2186537" y="2089918"/>
                    <a:chExt cx="1416919" cy="381266"/>
                  </a:xfrm>
                </p:grpSpPr>
                <p:sp>
                  <p:nvSpPr>
                    <p:cNvPr id="75" name="Google Shape;5107;p84">
                      <a:extLst>
                        <a:ext uri="{FF2B5EF4-FFF2-40B4-BE49-F238E27FC236}">
                          <a16:creationId xmlns:a16="http://schemas.microsoft.com/office/drawing/2014/main" id="{715109C7-8A3F-4B9D-A93E-A7F914500143}"/>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76" name="Google Shape;5108;p84">
                      <a:extLst>
                        <a:ext uri="{FF2B5EF4-FFF2-40B4-BE49-F238E27FC236}">
                          <a16:creationId xmlns:a16="http://schemas.microsoft.com/office/drawing/2014/main" id="{100C53D4-C803-421E-8DFB-B15C436A036B}"/>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grpSp>
              <p:nvGrpSpPr>
                <p:cNvPr id="68" name="Google Shape;5109;p84">
                  <a:extLst>
                    <a:ext uri="{FF2B5EF4-FFF2-40B4-BE49-F238E27FC236}">
                      <a16:creationId xmlns:a16="http://schemas.microsoft.com/office/drawing/2014/main" id="{D90BA901-0A90-407B-A28D-C530F730CF42}"/>
                    </a:ext>
                  </a:extLst>
                </p:cNvPr>
                <p:cNvGrpSpPr/>
                <p:nvPr/>
              </p:nvGrpSpPr>
              <p:grpSpPr>
                <a:xfrm flipH="1">
                  <a:off x="2284796" y="3815918"/>
                  <a:ext cx="1423335" cy="562801"/>
                  <a:chOff x="2193400" y="4080764"/>
                  <a:chExt cx="1423335" cy="562801"/>
                </a:xfrm>
              </p:grpSpPr>
              <p:sp>
                <p:nvSpPr>
                  <p:cNvPr id="69" name="Google Shape;5110;p84">
                    <a:extLst>
                      <a:ext uri="{FF2B5EF4-FFF2-40B4-BE49-F238E27FC236}">
                        <a16:creationId xmlns:a16="http://schemas.microsoft.com/office/drawing/2014/main" id="{9EC028E6-5FC9-4F1A-BB02-D16DEF20EE53}"/>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70" name="Google Shape;5111;p84">
                    <a:extLst>
                      <a:ext uri="{FF2B5EF4-FFF2-40B4-BE49-F238E27FC236}">
                        <a16:creationId xmlns:a16="http://schemas.microsoft.com/office/drawing/2014/main" id="{1C4FBACD-793F-4622-8704-37A3B80C9327}"/>
                      </a:ext>
                    </a:extLst>
                  </p:cNvPr>
                  <p:cNvGrpSpPr/>
                  <p:nvPr/>
                </p:nvGrpSpPr>
                <p:grpSpPr>
                  <a:xfrm rot="10800000" flipH="1">
                    <a:off x="2199816" y="4262299"/>
                    <a:ext cx="1416919" cy="381266"/>
                    <a:chOff x="2186537" y="2089918"/>
                    <a:chExt cx="1416919" cy="381266"/>
                  </a:xfrm>
                </p:grpSpPr>
                <p:sp>
                  <p:nvSpPr>
                    <p:cNvPr id="71" name="Google Shape;5112;p84">
                      <a:extLst>
                        <a:ext uri="{FF2B5EF4-FFF2-40B4-BE49-F238E27FC236}">
                          <a16:creationId xmlns:a16="http://schemas.microsoft.com/office/drawing/2014/main" id="{A5681C4D-BFDF-4A37-9C6E-7391D3CD5AE8}"/>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72" name="Google Shape;5113;p84">
                      <a:extLst>
                        <a:ext uri="{FF2B5EF4-FFF2-40B4-BE49-F238E27FC236}">
                          <a16:creationId xmlns:a16="http://schemas.microsoft.com/office/drawing/2014/main" id="{04847B83-BD2A-4DE8-B324-347DFFBB8929}"/>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grpSp>
        </p:grpSp>
      </p:grpSp>
      <p:grpSp>
        <p:nvGrpSpPr>
          <p:cNvPr id="124" name="Group 123">
            <a:extLst>
              <a:ext uri="{FF2B5EF4-FFF2-40B4-BE49-F238E27FC236}">
                <a16:creationId xmlns:a16="http://schemas.microsoft.com/office/drawing/2014/main" id="{7F2FB119-D104-43EC-849C-21CD6A3D1BF8}"/>
              </a:ext>
            </a:extLst>
          </p:cNvPr>
          <p:cNvGrpSpPr/>
          <p:nvPr/>
        </p:nvGrpSpPr>
        <p:grpSpPr>
          <a:xfrm>
            <a:off x="8901177" y="1994017"/>
            <a:ext cx="2709725" cy="3056551"/>
            <a:chOff x="8901177" y="1994017"/>
            <a:chExt cx="2709725" cy="3056551"/>
          </a:xfrm>
        </p:grpSpPr>
        <p:grpSp>
          <p:nvGrpSpPr>
            <p:cNvPr id="36" name="Group 35">
              <a:extLst>
                <a:ext uri="{FF2B5EF4-FFF2-40B4-BE49-F238E27FC236}">
                  <a16:creationId xmlns:a16="http://schemas.microsoft.com/office/drawing/2014/main" id="{0F0A9304-51C9-4CF4-9C8C-D31E33A5F374}"/>
                </a:ext>
              </a:extLst>
            </p:cNvPr>
            <p:cNvGrpSpPr/>
            <p:nvPr/>
          </p:nvGrpSpPr>
          <p:grpSpPr>
            <a:xfrm>
              <a:off x="9003349" y="1994017"/>
              <a:ext cx="2418990" cy="584735"/>
              <a:chOff x="7250385" y="2426394"/>
              <a:chExt cx="2001544" cy="584735"/>
            </a:xfrm>
          </p:grpSpPr>
          <p:sp>
            <p:nvSpPr>
              <p:cNvPr id="15" name="Google Shape;4865;p79">
                <a:extLst>
                  <a:ext uri="{FF2B5EF4-FFF2-40B4-BE49-F238E27FC236}">
                    <a16:creationId xmlns:a16="http://schemas.microsoft.com/office/drawing/2014/main" id="{F8002CD8-4976-4C27-8F80-06573EAC3580}"/>
                  </a:ext>
                </a:extLst>
              </p:cNvPr>
              <p:cNvSpPr/>
              <p:nvPr/>
            </p:nvSpPr>
            <p:spPr>
              <a:xfrm>
                <a:off x="7250385" y="2645525"/>
                <a:ext cx="215251" cy="248553"/>
              </a:xfrm>
              <a:prstGeom prst="rect">
                <a:avLst/>
              </a:prstGeom>
              <a:solidFill>
                <a:srgbClr val="F8B62D"/>
              </a:solidFill>
              <a:ln>
                <a:noFill/>
              </a:ln>
            </p:spPr>
            <p:txBody>
              <a:bodyPr spcFirstLastPara="1" wrap="square" lIns="121900" tIns="60950" rIns="121900" bIns="60950" anchor="t" anchorCtr="0">
                <a:noAutofit/>
              </a:bodyPr>
              <a:lstStyle/>
              <a:p>
                <a:pPr defTabSz="914400">
                  <a:buClr>
                    <a:srgbClr val="000000"/>
                  </a:buClr>
                  <a:buFont typeface="Arial"/>
                  <a:buNone/>
                </a:pPr>
                <a:endParaRPr sz="3600" kern="0">
                  <a:solidFill>
                    <a:srgbClr val="000000"/>
                  </a:solidFill>
                  <a:latin typeface="#9Slide03 Bebas Neue ZSmall" panose="020B0606020202050201" pitchFamily="34" charset="0"/>
                  <a:ea typeface="Quattrocento Sans"/>
                  <a:cs typeface="Quattrocento Sans"/>
                  <a:sym typeface="Quattrocento Sans"/>
                </a:endParaRPr>
              </a:p>
            </p:txBody>
          </p:sp>
          <p:sp>
            <p:nvSpPr>
              <p:cNvPr id="22" name="Google Shape;4872;p79">
                <a:extLst>
                  <a:ext uri="{FF2B5EF4-FFF2-40B4-BE49-F238E27FC236}">
                    <a16:creationId xmlns:a16="http://schemas.microsoft.com/office/drawing/2014/main" id="{38C499E3-31E1-4A6E-8FC8-8383D01D6727}"/>
                  </a:ext>
                </a:extLst>
              </p:cNvPr>
              <p:cNvSpPr txBox="1"/>
              <p:nvPr/>
            </p:nvSpPr>
            <p:spPr>
              <a:xfrm>
                <a:off x="7423629" y="2426394"/>
                <a:ext cx="1828300" cy="584735"/>
              </a:xfrm>
              <a:prstGeom prst="rect">
                <a:avLst/>
              </a:prstGeom>
              <a:noFill/>
              <a:ln>
                <a:noFill/>
              </a:ln>
            </p:spPr>
            <p:txBody>
              <a:bodyPr spcFirstLastPara="1" wrap="square" lIns="91425" tIns="45700" rIns="91425" bIns="45700" anchor="t" anchorCtr="0">
                <a:spAutoFit/>
              </a:bodyPr>
              <a:lstStyle/>
              <a:p>
                <a:pPr algn="ctr"/>
                <a:r>
                  <a:rPr lang="en-US" sz="3200" b="1">
                    <a:latin typeface="#9Slide03 Bebas Neue ZSmall" panose="020B0606020202050201" pitchFamily="34" charset="0"/>
                  </a:rPr>
                  <a:t>DỊCH VỤ CÔNG</a:t>
                </a:r>
                <a:endParaRPr lang="en-US" sz="3200" b="1" dirty="0">
                  <a:latin typeface="#9Slide03 Bebas Neue ZSmall" panose="020B0606020202050201" pitchFamily="34" charset="0"/>
                </a:endParaRPr>
              </a:p>
            </p:txBody>
          </p:sp>
        </p:grpSp>
        <p:grpSp>
          <p:nvGrpSpPr>
            <p:cNvPr id="83" name="Google Shape;5091;p84">
              <a:extLst>
                <a:ext uri="{FF2B5EF4-FFF2-40B4-BE49-F238E27FC236}">
                  <a16:creationId xmlns:a16="http://schemas.microsoft.com/office/drawing/2014/main" id="{D78FF531-C346-4E02-B671-713FC777DD00}"/>
                </a:ext>
              </a:extLst>
            </p:cNvPr>
            <p:cNvGrpSpPr/>
            <p:nvPr/>
          </p:nvGrpSpPr>
          <p:grpSpPr>
            <a:xfrm>
              <a:off x="8901177" y="2605943"/>
              <a:ext cx="2709725" cy="2444625"/>
              <a:chOff x="880925" y="1918837"/>
              <a:chExt cx="2818158" cy="2459882"/>
            </a:xfrm>
          </p:grpSpPr>
          <p:sp>
            <p:nvSpPr>
              <p:cNvPr id="84" name="Google Shape;5092;p84">
                <a:extLst>
                  <a:ext uri="{FF2B5EF4-FFF2-40B4-BE49-F238E27FC236}">
                    <a16:creationId xmlns:a16="http://schemas.microsoft.com/office/drawing/2014/main" id="{371F13F3-C7FA-4C1D-B03E-9BC2D38DD888}"/>
                  </a:ext>
                </a:extLst>
              </p:cNvPr>
              <p:cNvSpPr/>
              <p:nvPr/>
            </p:nvSpPr>
            <p:spPr>
              <a:xfrm>
                <a:off x="1070660" y="2123841"/>
                <a:ext cx="2457795" cy="2058175"/>
              </a:xfrm>
              <a:prstGeom prst="roundRect">
                <a:avLst>
                  <a:gd name="adj" fmla="val 8172"/>
                </a:avLst>
              </a:prstGeom>
              <a:gradFill>
                <a:gsLst>
                  <a:gs pos="0">
                    <a:srgbClr val="F2F2F2"/>
                  </a:gs>
                  <a:gs pos="95000">
                    <a:srgbClr val="BFBFBF"/>
                  </a:gs>
                  <a:gs pos="100000">
                    <a:srgbClr val="BFBFB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rgbClr val="FFFFFF"/>
                  </a:solidFill>
                  <a:latin typeface="#9Slide03 Bebas Neue ZSmall" panose="020B0606020202050201" pitchFamily="34" charset="0"/>
                  <a:ea typeface="Quattrocento Sans"/>
                  <a:cs typeface="Quattrocento Sans"/>
                  <a:sym typeface="Quattrocento Sans"/>
                </a:endParaRPr>
              </a:p>
            </p:txBody>
          </p:sp>
          <p:grpSp>
            <p:nvGrpSpPr>
              <p:cNvPr id="85" name="Google Shape;5093;p84">
                <a:extLst>
                  <a:ext uri="{FF2B5EF4-FFF2-40B4-BE49-F238E27FC236}">
                    <a16:creationId xmlns:a16="http://schemas.microsoft.com/office/drawing/2014/main" id="{A020265F-3D61-47BA-8431-7DA6CB9D92F8}"/>
                  </a:ext>
                </a:extLst>
              </p:cNvPr>
              <p:cNvGrpSpPr/>
              <p:nvPr/>
            </p:nvGrpSpPr>
            <p:grpSpPr>
              <a:xfrm>
                <a:off x="893539" y="1918837"/>
                <a:ext cx="2805544" cy="381266"/>
                <a:chOff x="904556" y="1918837"/>
                <a:chExt cx="2805544" cy="381266"/>
              </a:xfrm>
            </p:grpSpPr>
            <p:grpSp>
              <p:nvGrpSpPr>
                <p:cNvPr id="99" name="Google Shape;5094;p84">
                  <a:extLst>
                    <a:ext uri="{FF2B5EF4-FFF2-40B4-BE49-F238E27FC236}">
                      <a16:creationId xmlns:a16="http://schemas.microsoft.com/office/drawing/2014/main" id="{83901223-B755-4EA6-883E-B575DF9A6FE6}"/>
                    </a:ext>
                  </a:extLst>
                </p:cNvPr>
                <p:cNvGrpSpPr/>
                <p:nvPr/>
              </p:nvGrpSpPr>
              <p:grpSpPr>
                <a:xfrm>
                  <a:off x="904556" y="1918837"/>
                  <a:ext cx="1416919" cy="381266"/>
                  <a:chOff x="2186537" y="2089918"/>
                  <a:chExt cx="1416919" cy="381266"/>
                </a:xfrm>
              </p:grpSpPr>
              <p:sp>
                <p:nvSpPr>
                  <p:cNvPr id="103" name="Google Shape;5095;p84">
                    <a:extLst>
                      <a:ext uri="{FF2B5EF4-FFF2-40B4-BE49-F238E27FC236}">
                        <a16:creationId xmlns:a16="http://schemas.microsoft.com/office/drawing/2014/main" id="{A4C65009-418E-4A23-8C5E-18DF5FD2E75D}"/>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104" name="Google Shape;5096;p84">
                    <a:extLst>
                      <a:ext uri="{FF2B5EF4-FFF2-40B4-BE49-F238E27FC236}">
                        <a16:creationId xmlns:a16="http://schemas.microsoft.com/office/drawing/2014/main" id="{CCFCCDA5-BB23-43BE-81D8-94B4C1FED5FA}"/>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nvGrpSpPr>
                <p:cNvPr id="100" name="Google Shape;5097;p84">
                  <a:extLst>
                    <a:ext uri="{FF2B5EF4-FFF2-40B4-BE49-F238E27FC236}">
                      <a16:creationId xmlns:a16="http://schemas.microsoft.com/office/drawing/2014/main" id="{35A57E73-1583-4785-8B12-3E94157CAB98}"/>
                    </a:ext>
                  </a:extLst>
                </p:cNvPr>
                <p:cNvGrpSpPr/>
                <p:nvPr/>
              </p:nvGrpSpPr>
              <p:grpSpPr>
                <a:xfrm flipH="1">
                  <a:off x="2293181" y="1918837"/>
                  <a:ext cx="1416919" cy="381266"/>
                  <a:chOff x="2186537" y="2089918"/>
                  <a:chExt cx="1416919" cy="381266"/>
                </a:xfrm>
              </p:grpSpPr>
              <p:sp>
                <p:nvSpPr>
                  <p:cNvPr id="101" name="Google Shape;5098;p84">
                    <a:extLst>
                      <a:ext uri="{FF2B5EF4-FFF2-40B4-BE49-F238E27FC236}">
                        <a16:creationId xmlns:a16="http://schemas.microsoft.com/office/drawing/2014/main" id="{09B9B09D-3FA6-4162-B699-38D4A903FABB}"/>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102" name="Google Shape;5099;p84">
                    <a:extLst>
                      <a:ext uri="{FF2B5EF4-FFF2-40B4-BE49-F238E27FC236}">
                        <a16:creationId xmlns:a16="http://schemas.microsoft.com/office/drawing/2014/main" id="{7D99A500-5A96-4356-BE81-87C3486B9A03}"/>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sp>
            <p:nvSpPr>
              <p:cNvPr id="86" name="Google Shape;5100;p84">
                <a:extLst>
                  <a:ext uri="{FF2B5EF4-FFF2-40B4-BE49-F238E27FC236}">
                    <a16:creationId xmlns:a16="http://schemas.microsoft.com/office/drawing/2014/main" id="{E588A4A0-8D58-40EF-B1B0-1196639C2A3C}"/>
                  </a:ext>
                </a:extLst>
              </p:cNvPr>
              <p:cNvSpPr/>
              <p:nvPr/>
            </p:nvSpPr>
            <p:spPr>
              <a:xfrm>
                <a:off x="1359504" y="3231748"/>
                <a:ext cx="2171147" cy="956060"/>
              </a:xfrm>
              <a:custGeom>
                <a:avLst/>
                <a:gdLst/>
                <a:ahLst/>
                <a:cxnLst/>
                <a:rect l="l" t="t" r="r" b="b"/>
                <a:pathLst>
                  <a:path w="2171147" h="956060" extrusionOk="0">
                    <a:moveTo>
                      <a:pt x="2171147" y="0"/>
                    </a:moveTo>
                    <a:lnTo>
                      <a:pt x="2171147" y="613024"/>
                    </a:lnTo>
                    <a:cubicBezTo>
                      <a:pt x="2171147" y="802478"/>
                      <a:pt x="2017565" y="956060"/>
                      <a:pt x="1828111" y="956060"/>
                    </a:cubicBezTo>
                    <a:lnTo>
                      <a:pt x="56388" y="956060"/>
                    </a:lnTo>
                    <a:lnTo>
                      <a:pt x="0" y="950376"/>
                    </a:lnTo>
                    <a:cubicBezTo>
                      <a:pt x="194612" y="913409"/>
                      <a:pt x="394074" y="863162"/>
                      <a:pt x="595692" y="800520"/>
                    </a:cubicBezTo>
                    <a:cubicBezTo>
                      <a:pt x="1231927" y="602844"/>
                      <a:pt x="1780532" y="315626"/>
                      <a:pt x="2171147"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87" name="Google Shape;5101;p84">
                <a:extLst>
                  <a:ext uri="{FF2B5EF4-FFF2-40B4-BE49-F238E27FC236}">
                    <a16:creationId xmlns:a16="http://schemas.microsoft.com/office/drawing/2014/main" id="{FFD3C838-330C-4212-971E-1D7C920BEEF8}"/>
                  </a:ext>
                </a:extLst>
              </p:cNvPr>
              <p:cNvSpPr/>
              <p:nvPr/>
            </p:nvSpPr>
            <p:spPr>
              <a:xfrm>
                <a:off x="1084196" y="3583851"/>
                <a:ext cx="2446455" cy="603957"/>
              </a:xfrm>
              <a:custGeom>
                <a:avLst/>
                <a:gdLst/>
                <a:ahLst/>
                <a:cxnLst/>
                <a:rect l="l" t="t" r="r" b="b"/>
                <a:pathLst>
                  <a:path w="2446455" h="603957" extrusionOk="0">
                    <a:moveTo>
                      <a:pt x="2446455" y="0"/>
                    </a:moveTo>
                    <a:lnTo>
                      <a:pt x="2446455" y="260921"/>
                    </a:lnTo>
                    <a:cubicBezTo>
                      <a:pt x="2446455" y="450375"/>
                      <a:pt x="2292873" y="603957"/>
                      <a:pt x="2103419" y="603957"/>
                    </a:cubicBezTo>
                    <a:lnTo>
                      <a:pt x="331696" y="603957"/>
                    </a:lnTo>
                    <a:cubicBezTo>
                      <a:pt x="171039" y="603957"/>
                      <a:pt x="36177" y="493515"/>
                      <a:pt x="0" y="344134"/>
                    </a:cubicBezTo>
                    <a:cubicBezTo>
                      <a:pt x="361568" y="383293"/>
                      <a:pt x="760006" y="379286"/>
                      <a:pt x="1174260" y="326562"/>
                    </a:cubicBezTo>
                    <a:cubicBezTo>
                      <a:pt x="1642303" y="266991"/>
                      <a:pt x="2075220" y="152271"/>
                      <a:pt x="2446455"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88" name="Google Shape;5103;p84">
                <a:extLst>
                  <a:ext uri="{FF2B5EF4-FFF2-40B4-BE49-F238E27FC236}">
                    <a16:creationId xmlns:a16="http://schemas.microsoft.com/office/drawing/2014/main" id="{A86A6444-1470-43A6-8DB2-C71EFB2DA6ED}"/>
                  </a:ext>
                </a:extLst>
              </p:cNvPr>
              <p:cNvGrpSpPr/>
              <p:nvPr/>
            </p:nvGrpSpPr>
            <p:grpSpPr>
              <a:xfrm>
                <a:off x="880925" y="3815918"/>
                <a:ext cx="2816189" cy="562801"/>
                <a:chOff x="891942" y="3815918"/>
                <a:chExt cx="2816189" cy="562801"/>
              </a:xfrm>
            </p:grpSpPr>
            <p:grpSp>
              <p:nvGrpSpPr>
                <p:cNvPr id="89" name="Google Shape;5104;p84">
                  <a:extLst>
                    <a:ext uri="{FF2B5EF4-FFF2-40B4-BE49-F238E27FC236}">
                      <a16:creationId xmlns:a16="http://schemas.microsoft.com/office/drawing/2014/main" id="{EA2F19D2-1047-4D33-8111-1DD12139382F}"/>
                    </a:ext>
                  </a:extLst>
                </p:cNvPr>
                <p:cNvGrpSpPr/>
                <p:nvPr/>
              </p:nvGrpSpPr>
              <p:grpSpPr>
                <a:xfrm>
                  <a:off x="891942" y="3815918"/>
                  <a:ext cx="1423335" cy="562801"/>
                  <a:chOff x="2193400" y="4080764"/>
                  <a:chExt cx="1423335" cy="562801"/>
                </a:xfrm>
              </p:grpSpPr>
              <p:sp>
                <p:nvSpPr>
                  <p:cNvPr id="95" name="Google Shape;5105;p84">
                    <a:extLst>
                      <a:ext uri="{FF2B5EF4-FFF2-40B4-BE49-F238E27FC236}">
                        <a16:creationId xmlns:a16="http://schemas.microsoft.com/office/drawing/2014/main" id="{043E6265-D53E-4BE7-95CF-DBFF85613AB5}"/>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96" name="Google Shape;5106;p84">
                    <a:extLst>
                      <a:ext uri="{FF2B5EF4-FFF2-40B4-BE49-F238E27FC236}">
                        <a16:creationId xmlns:a16="http://schemas.microsoft.com/office/drawing/2014/main" id="{1C4BA7DB-A3B0-45B3-883B-EAE269FD0B2E}"/>
                      </a:ext>
                    </a:extLst>
                  </p:cNvPr>
                  <p:cNvGrpSpPr/>
                  <p:nvPr/>
                </p:nvGrpSpPr>
                <p:grpSpPr>
                  <a:xfrm rot="10800000" flipH="1">
                    <a:off x="2199816" y="4262299"/>
                    <a:ext cx="1416919" cy="381266"/>
                    <a:chOff x="2186537" y="2089918"/>
                    <a:chExt cx="1416919" cy="381266"/>
                  </a:xfrm>
                </p:grpSpPr>
                <p:sp>
                  <p:nvSpPr>
                    <p:cNvPr id="97" name="Google Shape;5107;p84">
                      <a:extLst>
                        <a:ext uri="{FF2B5EF4-FFF2-40B4-BE49-F238E27FC236}">
                          <a16:creationId xmlns:a16="http://schemas.microsoft.com/office/drawing/2014/main" id="{93D70EF2-9F50-47CC-AE38-365D8EE098D2}"/>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98" name="Google Shape;5108;p84">
                      <a:extLst>
                        <a:ext uri="{FF2B5EF4-FFF2-40B4-BE49-F238E27FC236}">
                          <a16:creationId xmlns:a16="http://schemas.microsoft.com/office/drawing/2014/main" id="{32761629-99A1-4718-A8A8-CD9244B2D126}"/>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grpSp>
              <p:nvGrpSpPr>
                <p:cNvPr id="90" name="Google Shape;5109;p84">
                  <a:extLst>
                    <a:ext uri="{FF2B5EF4-FFF2-40B4-BE49-F238E27FC236}">
                      <a16:creationId xmlns:a16="http://schemas.microsoft.com/office/drawing/2014/main" id="{AC1D047E-1EEF-4C79-AFD6-163B0D85FB37}"/>
                    </a:ext>
                  </a:extLst>
                </p:cNvPr>
                <p:cNvGrpSpPr/>
                <p:nvPr/>
              </p:nvGrpSpPr>
              <p:grpSpPr>
                <a:xfrm flipH="1">
                  <a:off x="2284796" y="3815918"/>
                  <a:ext cx="1423335" cy="562801"/>
                  <a:chOff x="2193400" y="4080764"/>
                  <a:chExt cx="1423335" cy="562801"/>
                </a:xfrm>
              </p:grpSpPr>
              <p:sp>
                <p:nvSpPr>
                  <p:cNvPr id="91" name="Google Shape;5110;p84">
                    <a:extLst>
                      <a:ext uri="{FF2B5EF4-FFF2-40B4-BE49-F238E27FC236}">
                        <a16:creationId xmlns:a16="http://schemas.microsoft.com/office/drawing/2014/main" id="{7004A6E4-439B-497B-95B2-963685CF9C0D}"/>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nvGrpSpPr>
                  <p:cNvPr id="92" name="Google Shape;5111;p84">
                    <a:extLst>
                      <a:ext uri="{FF2B5EF4-FFF2-40B4-BE49-F238E27FC236}">
                        <a16:creationId xmlns:a16="http://schemas.microsoft.com/office/drawing/2014/main" id="{926CBC29-4AF7-4288-A91E-CC62FB086524}"/>
                      </a:ext>
                    </a:extLst>
                  </p:cNvPr>
                  <p:cNvGrpSpPr/>
                  <p:nvPr/>
                </p:nvGrpSpPr>
                <p:grpSpPr>
                  <a:xfrm rot="10800000" flipH="1">
                    <a:off x="2199816" y="4262299"/>
                    <a:ext cx="1416919" cy="381266"/>
                    <a:chOff x="2186537" y="2089918"/>
                    <a:chExt cx="1416919" cy="381266"/>
                  </a:xfrm>
                </p:grpSpPr>
                <p:sp>
                  <p:nvSpPr>
                    <p:cNvPr id="93" name="Google Shape;5112;p84">
                      <a:extLst>
                        <a:ext uri="{FF2B5EF4-FFF2-40B4-BE49-F238E27FC236}">
                          <a16:creationId xmlns:a16="http://schemas.microsoft.com/office/drawing/2014/main" id="{755D3ECE-4070-441E-A113-D38215DF0107}"/>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sp>
                  <p:nvSpPr>
                    <p:cNvPr id="94" name="Google Shape;5113;p84">
                      <a:extLst>
                        <a:ext uri="{FF2B5EF4-FFF2-40B4-BE49-F238E27FC236}">
                          <a16:creationId xmlns:a16="http://schemas.microsoft.com/office/drawing/2014/main" id="{EBE51C7E-7021-4B85-A233-320D79A2F305}"/>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800">
                        <a:solidFill>
                          <a:srgbClr val="000000"/>
                        </a:solidFill>
                        <a:latin typeface="#9Slide03 Bebas Neue ZSmall" panose="020B0606020202050201" pitchFamily="34" charset="0"/>
                        <a:ea typeface="Quattrocento Sans"/>
                        <a:cs typeface="Quattrocento Sans"/>
                        <a:sym typeface="Quattrocento Sans"/>
                      </a:endParaRPr>
                    </a:p>
                  </p:txBody>
                </p:sp>
              </p:grpSp>
            </p:grpSp>
          </p:grpSp>
        </p:grpSp>
      </p:grpSp>
      <p:sp>
        <p:nvSpPr>
          <p:cNvPr id="105" name="Rectangle 104">
            <a:extLst>
              <a:ext uri="{FF2B5EF4-FFF2-40B4-BE49-F238E27FC236}">
                <a16:creationId xmlns:a16="http://schemas.microsoft.com/office/drawing/2014/main" id="{6DB9408B-75B1-4C57-B7C4-31C7595202CE}"/>
              </a:ext>
            </a:extLst>
          </p:cNvPr>
          <p:cNvSpPr/>
          <p:nvPr/>
        </p:nvSpPr>
        <p:spPr>
          <a:xfrm>
            <a:off x="3271545" y="5401560"/>
            <a:ext cx="5648910" cy="1323439"/>
          </a:xfrm>
          <a:prstGeom prst="rect">
            <a:avLst/>
          </a:prstGeom>
          <a:solidFill>
            <a:schemeClr val="bg1">
              <a:lumMod val="85000"/>
            </a:schemeClr>
          </a:solidFill>
          <a:scene3d>
            <a:camera prst="orthographicFront"/>
            <a:lightRig rig="threePt" dir="t"/>
          </a:scene3d>
          <a:sp3d>
            <a:bevelT/>
          </a:sp3d>
        </p:spPr>
        <p:txBody>
          <a:bodyPr wrap="square">
            <a:spAutoFit/>
          </a:bodyPr>
          <a:lstStyle/>
          <a:p>
            <a:pPr algn="just"/>
            <a:r>
              <a:rPr lang="en-US" sz="2000">
                <a:solidFill>
                  <a:srgbClr val="002060"/>
                </a:solidFill>
                <a:latin typeface="#9Slide03 SFU Futura_12" panose="00000400000000000000" pitchFamily="2" charset="0"/>
                <a:cs typeface="#9Slide03 Cousine Bold" panose="02070709020205020404" pitchFamily="49" charset="0"/>
              </a:rPr>
              <a:t>Bước 1: Cặp đôi HS đọc phần I.1/</a:t>
            </a:r>
            <a:r>
              <a:rPr lang="vi-VN" sz="2000">
                <a:solidFill>
                  <a:srgbClr val="002060"/>
                </a:solidFill>
                <a:latin typeface="#9Slide03 SFU Futura_12" panose="00000400000000000000" pitchFamily="2" charset="0"/>
                <a:cs typeface="#9Slide03 Cousine Bold" panose="02070709020205020404" pitchFamily="49" charset="0"/>
              </a:rPr>
              <a:t>SGK</a:t>
            </a:r>
            <a:r>
              <a:rPr lang="en-US" sz="2000">
                <a:solidFill>
                  <a:srgbClr val="002060"/>
                </a:solidFill>
                <a:latin typeface="#9Slide03 SFU Futura_12" panose="00000400000000000000" pitchFamily="2" charset="0"/>
                <a:cs typeface="#9Slide03 Cousine Bold" panose="02070709020205020404" pitchFamily="49" charset="0"/>
              </a:rPr>
              <a:t>/</a:t>
            </a:r>
            <a:r>
              <a:rPr lang="vi-VN" sz="2000">
                <a:solidFill>
                  <a:srgbClr val="002060"/>
                </a:solidFill>
                <a:latin typeface="#9Slide03 SFU Futura_12" panose="00000400000000000000" pitchFamily="2" charset="0"/>
                <a:cs typeface="#9Slide03 Cousine Bold" panose="02070709020205020404" pitchFamily="49" charset="0"/>
              </a:rPr>
              <a:t>trang 134</a:t>
            </a:r>
            <a:r>
              <a:rPr lang="en-US" sz="2000">
                <a:solidFill>
                  <a:srgbClr val="002060"/>
                </a:solidFill>
                <a:latin typeface="#9Slide03 SFU Futura_12" panose="00000400000000000000" pitchFamily="2" charset="0"/>
                <a:cs typeface="#9Slide03 Cousine Bold" panose="02070709020205020404" pitchFamily="49" charset="0"/>
              </a:rPr>
              <a:t>, h</a:t>
            </a:r>
            <a:r>
              <a:rPr lang="en-US" sz="2000" b="1">
                <a:solidFill>
                  <a:srgbClr val="002060"/>
                </a:solidFill>
                <a:latin typeface="#9Slide03 SFU Futura_12" panose="00000400000000000000" pitchFamily="2" charset="0"/>
              </a:rPr>
              <a:t>oàn thành sơ đồ  trên </a:t>
            </a:r>
            <a:r>
              <a:rPr lang="en-US" sz="2000" b="1">
                <a:solidFill>
                  <a:srgbClr val="FF0000"/>
                </a:solidFill>
                <a:latin typeface="#9Slide03 SFU Futura_12" panose="00000400000000000000" pitchFamily="2" charset="0"/>
              </a:rPr>
              <a:t>(2 phút)</a:t>
            </a:r>
          </a:p>
          <a:p>
            <a:pPr algn="just"/>
            <a:r>
              <a:rPr lang="en-US" sz="2000" b="1">
                <a:solidFill>
                  <a:srgbClr val="002060"/>
                </a:solidFill>
                <a:latin typeface="#9Slide03 SFU Futura_12" panose="00000400000000000000" pitchFamily="2" charset="0"/>
              </a:rPr>
              <a:t>Bước 2: GV chọn ngẫu nhiên một cặp trình bày, các cặp còn lại bổ sung </a:t>
            </a:r>
            <a:r>
              <a:rPr lang="en-US" sz="2000" b="1">
                <a:solidFill>
                  <a:srgbClr val="FF0000"/>
                </a:solidFill>
                <a:latin typeface="#9Slide03 SFU Futura_12" panose="00000400000000000000" pitchFamily="2" charset="0"/>
              </a:rPr>
              <a:t>(1 phút)</a:t>
            </a:r>
          </a:p>
        </p:txBody>
      </p:sp>
      <p:pic>
        <p:nvPicPr>
          <p:cNvPr id="112" name="Picture 4" descr="Mục Tiêu Vector, Mũi Tên, Mũi Tên Xuống, Mũi Tên Vector và PNG với ...">
            <a:extLst>
              <a:ext uri="{FF2B5EF4-FFF2-40B4-BE49-F238E27FC236}">
                <a16:creationId xmlns:a16="http://schemas.microsoft.com/office/drawing/2014/main" id="{4E41D660-19F8-42D6-9287-3ABD2A36641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a:off x="1669598" y="2477178"/>
            <a:ext cx="401991" cy="46234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descr="Mục Tiêu Vector, Mũi Tên, Mũi Tên Xuống, Mũi Tên Vector và PNG với ...">
            <a:extLst>
              <a:ext uri="{FF2B5EF4-FFF2-40B4-BE49-F238E27FC236}">
                <a16:creationId xmlns:a16="http://schemas.microsoft.com/office/drawing/2014/main" id="{E411E577-0749-445F-BE97-744F7C81B7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a:off x="5924344" y="2509290"/>
            <a:ext cx="401991" cy="46234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descr="Mục Tiêu Vector, Mũi Tên, Mũi Tên Xuống, Mũi Tên Vector và PNG với ...">
            <a:extLst>
              <a:ext uri="{FF2B5EF4-FFF2-40B4-BE49-F238E27FC236}">
                <a16:creationId xmlns:a16="http://schemas.microsoft.com/office/drawing/2014/main" id="{E9C71416-BA4D-40CD-9D11-306BE39A09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a:off x="10179090" y="2541402"/>
            <a:ext cx="401991" cy="46234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15" descr="A picture containing diagram&#10;&#10;Description automatically generated">
            <a:extLst>
              <a:ext uri="{FF2B5EF4-FFF2-40B4-BE49-F238E27FC236}">
                <a16:creationId xmlns:a16="http://schemas.microsoft.com/office/drawing/2014/main" id="{CCEA5970-620E-40E7-8861-9CB272C52E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93" b="90000" l="10000" r="90900">
                        <a14:foregroundMark x1="79600" y1="15093" x2="79600" y2="15093"/>
                        <a14:foregroundMark x1="80100" y1="17037" x2="80100" y2="17037"/>
                        <a14:foregroundMark x1="73300" y1="7593" x2="73300" y2="7593"/>
                        <a14:foregroundMark x1="90900" y1="21111" x2="90900" y2="21111"/>
                        <a14:foregroundMark x1="89800" y1="23148" x2="89800" y2="23148"/>
                        <a14:foregroundMark x1="86800" y1="25556" x2="86800" y2="25556"/>
                        <a14:foregroundMark x1="89000" y1="24259" x2="89000" y2="24259"/>
                        <a14:foregroundMark x1="87100" y1="25000" x2="87100" y2="25000"/>
                        <a14:foregroundMark x1="90200" y1="21944" x2="90200" y2="21944"/>
                        <a14:foregroundMark x1="57600" y1="14167" x2="57600" y2="14167"/>
                        <a14:foregroundMark x1="56900" y1="13981" x2="56900" y2="13981"/>
                        <a14:foregroundMark x1="57200" y1="17407" x2="57200" y2="17407"/>
                        <a14:foregroundMark x1="57900" y1="19630" x2="57900" y2="19630"/>
                        <a14:foregroundMark x1="57200" y1="18796" x2="57200" y2="18796"/>
                        <a14:foregroundMark x1="59200" y1="20278" x2="59200" y2="20278"/>
                        <a14:foregroundMark x1="73500" y1="43519" x2="73500" y2="43519"/>
                        <a14:foregroundMark x1="69300" y1="43704" x2="69300" y2="43704"/>
                        <a14:foregroundMark x1="68200" y1="43704" x2="68200" y2="43704"/>
                        <a14:foregroundMark x1="66400" y1="43796" x2="66000" y2="43796"/>
                        <a14:foregroundMark x1="64900" y1="43981" x2="64400" y2="44074"/>
                        <a14:foregroundMark x1="63300" y1="44074" x2="63300" y2="44074"/>
                        <a14:foregroundMark x1="62900" y1="44074" x2="62900" y2="44074"/>
                        <a14:foregroundMark x1="62400" y1="43981" x2="62400" y2="43981"/>
                        <a14:foregroundMark x1="66700" y1="30093" x2="66700" y2="30093"/>
                        <a14:foregroundMark x1="66100" y1="31852" x2="66100" y2="31852"/>
                        <a14:foregroundMark x1="66400" y1="34259" x2="66400" y2="34259"/>
                        <a14:foregroundMark x1="68000" y1="36019" x2="68000" y2="36019"/>
                        <a14:foregroundMark x1="69200" y1="36481" x2="69200" y2="36481"/>
                        <a14:foregroundMark x1="71000" y1="37037" x2="71000" y2="37037"/>
                        <a14:foregroundMark x1="71400" y1="38056" x2="71400" y2="38056"/>
                        <a14:foregroundMark x1="71000" y1="38889" x2="71000" y2="38889"/>
                        <a14:foregroundMark x1="73900" y1="32778" x2="73900" y2="32778"/>
                        <a14:foregroundMark x1="74600" y1="31389" x2="74600" y2="31389"/>
                        <a14:foregroundMark x1="73600" y1="34167" x2="73600" y2="34167"/>
                        <a14:foregroundMark x1="74200" y1="35926" x2="74200" y2="35926"/>
                        <a14:foregroundMark x1="75100" y1="37130" x2="75100" y2="37130"/>
                        <a14:foregroundMark x1="77000" y1="38241" x2="77000" y2="38241"/>
                        <a14:foregroundMark x1="78800" y1="38611" x2="78800" y2="38611"/>
                        <a14:foregroundMark x1="79300" y1="39352" x2="79300" y2="39352"/>
                        <a14:foregroundMark x1="78600" y1="40278" x2="78600" y2="40278"/>
                        <a14:foregroundMark x1="66400" y1="32407" x2="66400" y2="32407"/>
                        <a14:foregroundMark x1="86400" y1="18519" x2="86400" y2="18519"/>
                        <a14:foregroundMark x1="72000" y1="37407" x2="72000" y2="37407"/>
                        <a14:foregroundMark x1="28500" y1="13704" x2="28500" y2="13704"/>
                        <a14:foregroundMark x1="42900" y1="22037" x2="42900" y2="22037"/>
                        <a14:foregroundMark x1="41900" y1="25185" x2="41900" y2="25185"/>
                        <a14:foregroundMark x1="38900" y1="27778" x2="38900" y2="27778"/>
                        <a14:foregroundMark x1="40700" y1="26944" x2="40700" y2="26944"/>
                        <a14:foregroundMark x1="42000" y1="24444" x2="42000" y2="24444"/>
                        <a14:foregroundMark x1="37600" y1="27593" x2="37600" y2="27593"/>
                        <a14:foregroundMark x1="12600" y1="29537" x2="12600" y2="29537"/>
                        <a14:foregroundMark x1="11700" y1="31389" x2="11700" y2="31389"/>
                        <a14:foregroundMark x1="11500" y1="32500" x2="11500" y2="32500"/>
                        <a14:foregroundMark x1="12000" y1="34815" x2="12000" y2="34815"/>
                        <a14:foregroundMark x1="11900" y1="33426" x2="11900" y2="33426"/>
                        <a14:foregroundMark x1="12900" y1="35741" x2="12900" y2="35741"/>
                        <a14:foregroundMark x1="13400" y1="36852" x2="13400" y2="36852"/>
                        <a14:foregroundMark x1="24100" y1="35648" x2="24100" y2="35648"/>
                        <a14:foregroundMark x1="23900" y1="34722" x2="23900" y2="34722"/>
                        <a14:foregroundMark x1="23900" y1="37963" x2="23900" y2="37963"/>
                        <a14:foregroundMark x1="22600" y1="39444" x2="22600" y2="39444"/>
                        <a14:foregroundMark x1="20000" y1="40370" x2="20000" y2="40370"/>
                        <a14:foregroundMark x1="17900" y1="40370" x2="17900" y2="40370"/>
                        <a14:foregroundMark x1="17300" y1="40833" x2="17300" y2="40833"/>
                        <a14:foregroundMark x1="18100" y1="41759" x2="18100" y2="41759"/>
                        <a14:foregroundMark x1="31400" y1="36759" x2="31400" y2="36759"/>
                        <a14:foregroundMark x1="30400" y1="34444" x2="30400" y2="34444"/>
                        <a14:foregroundMark x1="32300" y1="38611" x2="32300" y2="38611"/>
                        <a14:foregroundMark x1="33300" y1="41204" x2="33300" y2="41204"/>
                        <a14:foregroundMark x1="33500" y1="42685" x2="33500" y2="42685"/>
                        <a14:foregroundMark x1="33800" y1="43519" x2="33800" y2="43519"/>
                        <a14:foregroundMark x1="36000" y1="42593" x2="36000" y2="42593"/>
                        <a14:foregroundMark x1="74000" y1="54815" x2="74000" y2="54815"/>
                        <a14:foregroundMark x1="77600" y1="76852" x2="77600" y2="76852"/>
                        <a14:foregroundMark x1="77000" y1="78333" x2="77000" y2="78333"/>
                        <a14:foregroundMark x1="77100" y1="80648" x2="77100" y2="80648"/>
                        <a14:foregroundMark x1="77600" y1="81944" x2="77600" y2="81944"/>
                        <a14:foregroundMark x1="78000" y1="83241" x2="78000" y2="83241"/>
                        <a14:foregroundMark x1="78600" y1="83981" x2="78600" y2="83981"/>
                        <a14:foregroundMark x1="79000" y1="84907" x2="79000" y2="84907"/>
                        <a14:foregroundMark x1="77700" y1="85278" x2="77700" y2="85278"/>
                        <a14:foregroundMark x1="77000" y1="85000" x2="77000" y2="85000"/>
                        <a14:foregroundMark x1="71100" y1="76204" x2="71100" y2="76204"/>
                        <a14:foregroundMark x1="70500" y1="78333" x2="70500" y2="78333"/>
                        <a14:foregroundMark x1="70400" y1="80093" x2="70400" y2="80093"/>
                        <a14:foregroundMark x1="71000" y1="82222" x2="71000" y2="82222"/>
                        <a14:foregroundMark x1="71800" y1="83704" x2="71800" y2="83704"/>
                        <a14:foregroundMark x1="72000" y1="85185" x2="72000" y2="85185"/>
                        <a14:foregroundMark x1="70200" y1="85000" x2="70200" y2="85000"/>
                        <a14:foregroundMark x1="63800" y1="70648" x2="63800" y2="70648"/>
                        <a14:foregroundMark x1="73800" y1="61667" x2="73800" y2="61667"/>
                        <a14:foregroundMark x1="69300" y1="61481" x2="69300" y2="61481"/>
                        <a14:foregroundMark x1="45700" y1="71019" x2="45700" y2="71019"/>
                        <a14:foregroundMark x1="43300" y1="72685" x2="43300" y2="72685"/>
                        <a14:foregroundMark x1="41000" y1="73056" x2="41000" y2="73056"/>
                        <a14:foregroundMark x1="39500" y1="72500" x2="39500" y2="72500"/>
                        <a14:foregroundMark x1="14000" y1="68056" x2="14000" y2="68056"/>
                        <a14:foregroundMark x1="12200" y1="69074" x2="12200" y2="69074"/>
                        <a14:foregroundMark x1="11300" y1="70463" x2="11300" y2="70463"/>
                        <a14:foregroundMark x1="11200" y1="72407" x2="11200" y2="72407"/>
                        <a14:foregroundMark x1="11500" y1="74444" x2="11500" y2="74444"/>
                        <a14:foregroundMark x1="20400" y1="76296" x2="20400" y2="76296"/>
                        <a14:foregroundMark x1="19400" y1="77778" x2="19400" y2="77778"/>
                        <a14:foregroundMark x1="18900" y1="78889" x2="18900" y2="78889"/>
                        <a14:foregroundMark x1="17800" y1="80926" x2="17800" y2="80926"/>
                        <a14:foregroundMark x1="17200" y1="83148" x2="17200" y2="83148"/>
                        <a14:foregroundMark x1="16900" y1="84352" x2="16900" y2="84352"/>
                        <a14:foregroundMark x1="15100" y1="83704" x2="15100" y2="83704"/>
                        <a14:foregroundMark x1="27300" y1="78241" x2="27300" y2="78241"/>
                        <a14:foregroundMark x1="27200" y1="80833" x2="27200" y2="80833"/>
                        <a14:foregroundMark x1="27200" y1="83519" x2="27200" y2="83519"/>
                        <a14:foregroundMark x1="27000" y1="85000" x2="27000" y2="85000"/>
                        <a14:foregroundMark x1="28600" y1="85000" x2="28600" y2="85000"/>
                        <a14:foregroundMark x1="27200" y1="77037" x2="27200" y2="77037"/>
                        <a14:foregroundMark x1="87900" y1="60648" x2="87900" y2="60648"/>
                      </a14:backgroundRemoval>
                    </a14:imgEffect>
                  </a14:imgLayer>
                </a14:imgProps>
              </a:ext>
              <a:ext uri="{28A0092B-C50C-407E-A947-70E740481C1C}">
                <a14:useLocalDpi xmlns:a14="http://schemas.microsoft.com/office/drawing/2010/main" val="0"/>
              </a:ext>
            </a:extLst>
          </a:blip>
          <a:srcRect l="9172" t="49302" r="10560" b="13624"/>
          <a:stretch/>
        </p:blipFill>
        <p:spPr>
          <a:xfrm>
            <a:off x="183408" y="5386811"/>
            <a:ext cx="2828098" cy="1410752"/>
          </a:xfrm>
          <a:prstGeom prst="rect">
            <a:avLst/>
          </a:prstGeom>
        </p:spPr>
      </p:pic>
      <p:pic>
        <p:nvPicPr>
          <p:cNvPr id="117" name="Picture 116" descr="A picture containing diagram&#10;&#10;Description automatically generated">
            <a:extLst>
              <a:ext uri="{FF2B5EF4-FFF2-40B4-BE49-F238E27FC236}">
                <a16:creationId xmlns:a16="http://schemas.microsoft.com/office/drawing/2014/main" id="{C11FF974-0BFE-446D-9EF9-5D7B472C834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93" b="90000" l="10000" r="90900">
                        <a14:foregroundMark x1="79600" y1="15093" x2="79600" y2="15093"/>
                        <a14:foregroundMark x1="80100" y1="17037" x2="80100" y2="17037"/>
                        <a14:foregroundMark x1="73300" y1="7593" x2="73300" y2="7593"/>
                        <a14:foregroundMark x1="90900" y1="21111" x2="90900" y2="21111"/>
                        <a14:foregroundMark x1="89800" y1="23148" x2="89800" y2="23148"/>
                        <a14:foregroundMark x1="86800" y1="25556" x2="86800" y2="25556"/>
                        <a14:foregroundMark x1="89000" y1="24259" x2="89000" y2="24259"/>
                        <a14:foregroundMark x1="87100" y1="25000" x2="87100" y2="25000"/>
                        <a14:foregroundMark x1="90200" y1="21944" x2="90200" y2="21944"/>
                        <a14:foregroundMark x1="57600" y1="14167" x2="57600" y2="14167"/>
                        <a14:foregroundMark x1="56900" y1="13981" x2="56900" y2="13981"/>
                        <a14:foregroundMark x1="57200" y1="17407" x2="57200" y2="17407"/>
                        <a14:foregroundMark x1="57900" y1="19630" x2="57900" y2="19630"/>
                        <a14:foregroundMark x1="57200" y1="18796" x2="57200" y2="18796"/>
                        <a14:foregroundMark x1="59200" y1="20278" x2="59200" y2="20278"/>
                        <a14:foregroundMark x1="73500" y1="43519" x2="73500" y2="43519"/>
                        <a14:foregroundMark x1="69300" y1="43704" x2="69300" y2="43704"/>
                        <a14:foregroundMark x1="68200" y1="43704" x2="68200" y2="43704"/>
                        <a14:foregroundMark x1="66400" y1="43796" x2="66000" y2="43796"/>
                        <a14:foregroundMark x1="64900" y1="43981" x2="64400" y2="44074"/>
                        <a14:foregroundMark x1="63300" y1="44074" x2="63300" y2="44074"/>
                        <a14:foregroundMark x1="62900" y1="44074" x2="62900" y2="44074"/>
                        <a14:foregroundMark x1="62400" y1="43981" x2="62400" y2="43981"/>
                        <a14:foregroundMark x1="66700" y1="30093" x2="66700" y2="30093"/>
                        <a14:foregroundMark x1="66100" y1="31852" x2="66100" y2="31852"/>
                        <a14:foregroundMark x1="66400" y1="34259" x2="66400" y2="34259"/>
                        <a14:foregroundMark x1="68000" y1="36019" x2="68000" y2="36019"/>
                        <a14:foregroundMark x1="69200" y1="36481" x2="69200" y2="36481"/>
                        <a14:foregroundMark x1="71000" y1="37037" x2="71000" y2="37037"/>
                        <a14:foregroundMark x1="71400" y1="38056" x2="71400" y2="38056"/>
                        <a14:foregroundMark x1="71000" y1="38889" x2="71000" y2="38889"/>
                        <a14:foregroundMark x1="73900" y1="32778" x2="73900" y2="32778"/>
                        <a14:foregroundMark x1="74600" y1="31389" x2="74600" y2="31389"/>
                        <a14:foregroundMark x1="73600" y1="34167" x2="73600" y2="34167"/>
                        <a14:foregroundMark x1="74200" y1="35926" x2="74200" y2="35926"/>
                        <a14:foregroundMark x1="75100" y1="37130" x2="75100" y2="37130"/>
                        <a14:foregroundMark x1="77000" y1="38241" x2="77000" y2="38241"/>
                        <a14:foregroundMark x1="78800" y1="38611" x2="78800" y2="38611"/>
                        <a14:foregroundMark x1="79300" y1="39352" x2="79300" y2="39352"/>
                        <a14:foregroundMark x1="78600" y1="40278" x2="78600" y2="40278"/>
                        <a14:foregroundMark x1="66400" y1="32407" x2="66400" y2="32407"/>
                        <a14:foregroundMark x1="86400" y1="18519" x2="86400" y2="18519"/>
                        <a14:foregroundMark x1="72000" y1="37407" x2="72000" y2="37407"/>
                        <a14:foregroundMark x1="28500" y1="13704" x2="28500" y2="13704"/>
                        <a14:foregroundMark x1="42900" y1="22037" x2="42900" y2="22037"/>
                        <a14:foregroundMark x1="41900" y1="25185" x2="41900" y2="25185"/>
                        <a14:foregroundMark x1="38900" y1="27778" x2="38900" y2="27778"/>
                        <a14:foregroundMark x1="40700" y1="26944" x2="40700" y2="26944"/>
                        <a14:foregroundMark x1="42000" y1="24444" x2="42000" y2="24444"/>
                        <a14:foregroundMark x1="37600" y1="27593" x2="37600" y2="27593"/>
                        <a14:foregroundMark x1="12600" y1="29537" x2="12600" y2="29537"/>
                        <a14:foregroundMark x1="11700" y1="31389" x2="11700" y2="31389"/>
                        <a14:foregroundMark x1="11500" y1="32500" x2="11500" y2="32500"/>
                        <a14:foregroundMark x1="12000" y1="34815" x2="12000" y2="34815"/>
                        <a14:foregroundMark x1="11900" y1="33426" x2="11900" y2="33426"/>
                        <a14:foregroundMark x1="12900" y1="35741" x2="12900" y2="35741"/>
                        <a14:foregroundMark x1="13400" y1="36852" x2="13400" y2="36852"/>
                        <a14:foregroundMark x1="24100" y1="35648" x2="24100" y2="35648"/>
                        <a14:foregroundMark x1="23900" y1="34722" x2="23900" y2="34722"/>
                        <a14:foregroundMark x1="23900" y1="37963" x2="23900" y2="37963"/>
                        <a14:foregroundMark x1="22600" y1="39444" x2="22600" y2="39444"/>
                        <a14:foregroundMark x1="20000" y1="40370" x2="20000" y2="40370"/>
                        <a14:foregroundMark x1="17900" y1="40370" x2="17900" y2="40370"/>
                        <a14:foregroundMark x1="17300" y1="40833" x2="17300" y2="40833"/>
                        <a14:foregroundMark x1="18100" y1="41759" x2="18100" y2="41759"/>
                        <a14:foregroundMark x1="31400" y1="36759" x2="31400" y2="36759"/>
                        <a14:foregroundMark x1="30400" y1="34444" x2="30400" y2="34444"/>
                        <a14:foregroundMark x1="32300" y1="38611" x2="32300" y2="38611"/>
                        <a14:foregroundMark x1="33300" y1="41204" x2="33300" y2="41204"/>
                        <a14:foregroundMark x1="33500" y1="42685" x2="33500" y2="42685"/>
                        <a14:foregroundMark x1="33800" y1="43519" x2="33800" y2="43519"/>
                        <a14:foregroundMark x1="36000" y1="42593" x2="36000" y2="42593"/>
                        <a14:foregroundMark x1="74000" y1="54815" x2="74000" y2="54815"/>
                        <a14:foregroundMark x1="77600" y1="76852" x2="77600" y2="76852"/>
                        <a14:foregroundMark x1="77000" y1="78333" x2="77000" y2="78333"/>
                        <a14:foregroundMark x1="77100" y1="80648" x2="77100" y2="80648"/>
                        <a14:foregroundMark x1="77600" y1="81944" x2="77600" y2="81944"/>
                        <a14:foregroundMark x1="78000" y1="83241" x2="78000" y2="83241"/>
                        <a14:foregroundMark x1="78600" y1="83981" x2="78600" y2="83981"/>
                        <a14:foregroundMark x1="79000" y1="84907" x2="79000" y2="84907"/>
                        <a14:foregroundMark x1="77700" y1="85278" x2="77700" y2="85278"/>
                        <a14:foregroundMark x1="77000" y1="85000" x2="77000" y2="85000"/>
                        <a14:foregroundMark x1="71100" y1="76204" x2="71100" y2="76204"/>
                        <a14:foregroundMark x1="70500" y1="78333" x2="70500" y2="78333"/>
                        <a14:foregroundMark x1="70400" y1="80093" x2="70400" y2="80093"/>
                        <a14:foregroundMark x1="71000" y1="82222" x2="71000" y2="82222"/>
                        <a14:foregroundMark x1="71800" y1="83704" x2="71800" y2="83704"/>
                        <a14:foregroundMark x1="72000" y1="85185" x2="72000" y2="85185"/>
                        <a14:foregroundMark x1="70200" y1="85000" x2="70200" y2="85000"/>
                        <a14:foregroundMark x1="63800" y1="70648" x2="63800" y2="70648"/>
                        <a14:foregroundMark x1="73800" y1="61667" x2="73800" y2="61667"/>
                        <a14:foregroundMark x1="69300" y1="61481" x2="69300" y2="61481"/>
                        <a14:foregroundMark x1="45700" y1="71019" x2="45700" y2="71019"/>
                        <a14:foregroundMark x1="43300" y1="72685" x2="43300" y2="72685"/>
                        <a14:foregroundMark x1="41000" y1="73056" x2="41000" y2="73056"/>
                        <a14:foregroundMark x1="39500" y1="72500" x2="39500" y2="72500"/>
                        <a14:foregroundMark x1="14000" y1="68056" x2="14000" y2="68056"/>
                        <a14:foregroundMark x1="12200" y1="69074" x2="12200" y2="69074"/>
                        <a14:foregroundMark x1="11300" y1="70463" x2="11300" y2="70463"/>
                        <a14:foregroundMark x1="11200" y1="72407" x2="11200" y2="72407"/>
                        <a14:foregroundMark x1="11500" y1="74444" x2="11500" y2="74444"/>
                        <a14:foregroundMark x1="20400" y1="76296" x2="20400" y2="76296"/>
                        <a14:foregroundMark x1="19400" y1="77778" x2="19400" y2="77778"/>
                        <a14:foregroundMark x1="18900" y1="78889" x2="18900" y2="78889"/>
                        <a14:foregroundMark x1="17800" y1="80926" x2="17800" y2="80926"/>
                        <a14:foregroundMark x1="17200" y1="83148" x2="17200" y2="83148"/>
                        <a14:foregroundMark x1="16900" y1="84352" x2="16900" y2="84352"/>
                        <a14:foregroundMark x1="15100" y1="83704" x2="15100" y2="83704"/>
                        <a14:foregroundMark x1="27300" y1="78241" x2="27300" y2="78241"/>
                        <a14:foregroundMark x1="27200" y1="80833" x2="27200" y2="80833"/>
                        <a14:foregroundMark x1="27200" y1="83519" x2="27200" y2="83519"/>
                        <a14:foregroundMark x1="27000" y1="85000" x2="27000" y2="85000"/>
                        <a14:foregroundMark x1="28600" y1="85000" x2="28600" y2="85000"/>
                        <a14:foregroundMark x1="27200" y1="77037" x2="27200" y2="77037"/>
                        <a14:foregroundMark x1="87900" y1="60648" x2="87900" y2="60648"/>
                      </a14:backgroundRemoval>
                    </a14:imgEffect>
                  </a14:imgLayer>
                </a14:imgProps>
              </a:ext>
              <a:ext uri="{28A0092B-C50C-407E-A947-70E740481C1C}">
                <a14:useLocalDpi xmlns:a14="http://schemas.microsoft.com/office/drawing/2010/main" val="0"/>
              </a:ext>
            </a:extLst>
          </a:blip>
          <a:srcRect l="10572" t="5005" r="6702" b="55471"/>
          <a:stretch/>
        </p:blipFill>
        <p:spPr>
          <a:xfrm>
            <a:off x="9253964" y="5331189"/>
            <a:ext cx="2929748" cy="1511708"/>
          </a:xfrm>
          <a:prstGeom prst="rect">
            <a:avLst/>
          </a:prstGeom>
        </p:spPr>
      </p:pic>
    </p:spTree>
    <p:extLst>
      <p:ext uri="{BB962C8B-B14F-4D97-AF65-F5344CB8AC3E}">
        <p14:creationId xmlns:p14="http://schemas.microsoft.com/office/powerpoint/2010/main" val="420491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ipe(left)">
                                      <p:cBhvr>
                                        <p:cTn id="10" dur="1000"/>
                                        <p:tgtEl>
                                          <p:spTgt spid="105"/>
                                        </p:tgtEl>
                                      </p:cBhvr>
                                    </p:animEffect>
                                  </p:childTnLst>
                                </p:cTn>
                              </p:par>
                              <p:par>
                                <p:cTn id="11" presetID="22" presetClass="entr" presetSubtype="8" fill="hold" nodeType="withEffect">
                                  <p:stCondLst>
                                    <p:cond delay="0"/>
                                  </p:stCondLst>
                                  <p:childTnLst>
                                    <p:set>
                                      <p:cBhvr>
                                        <p:cTn id="12" dur="1" fill="hold">
                                          <p:stCondLst>
                                            <p:cond delay="0"/>
                                          </p:stCondLst>
                                        </p:cTn>
                                        <p:tgtEl>
                                          <p:spTgt spid="122"/>
                                        </p:tgtEl>
                                        <p:attrNameLst>
                                          <p:attrName>style.visibility</p:attrName>
                                        </p:attrNameLst>
                                      </p:cBhvr>
                                      <p:to>
                                        <p:strVal val="visible"/>
                                      </p:to>
                                    </p:set>
                                    <p:animEffect transition="in" filter="wipe(left)">
                                      <p:cBhvr>
                                        <p:cTn id="13" dur="1000"/>
                                        <p:tgtEl>
                                          <p:spTgt spid="122"/>
                                        </p:tgtEl>
                                      </p:cBhvr>
                                    </p:animEffect>
                                  </p:childTnLst>
                                </p:cTn>
                              </p:par>
                              <p:par>
                                <p:cTn id="14" presetID="22" presetClass="entr" presetSubtype="8" fill="hold" nodeType="withEffect">
                                  <p:stCondLst>
                                    <p:cond delay="0"/>
                                  </p:stCondLst>
                                  <p:childTnLst>
                                    <p:set>
                                      <p:cBhvr>
                                        <p:cTn id="15" dur="1" fill="hold">
                                          <p:stCondLst>
                                            <p:cond delay="0"/>
                                          </p:stCondLst>
                                        </p:cTn>
                                        <p:tgtEl>
                                          <p:spTgt spid="123"/>
                                        </p:tgtEl>
                                        <p:attrNameLst>
                                          <p:attrName>style.visibility</p:attrName>
                                        </p:attrNameLst>
                                      </p:cBhvr>
                                      <p:to>
                                        <p:strVal val="visible"/>
                                      </p:to>
                                    </p:set>
                                    <p:animEffect transition="in" filter="wipe(left)">
                                      <p:cBhvr>
                                        <p:cTn id="16" dur="1000"/>
                                        <p:tgtEl>
                                          <p:spTgt spid="123"/>
                                        </p:tgtEl>
                                      </p:cBhvr>
                                    </p:animEffect>
                                  </p:childTnLst>
                                </p:cTn>
                              </p:par>
                              <p:par>
                                <p:cTn id="17" presetID="22" presetClass="entr" presetSubtype="8"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wipe(left)">
                                      <p:cBhvr>
                                        <p:cTn id="19" dur="1000"/>
                                        <p:tgtEl>
                                          <p:spTgt spid="124"/>
                                        </p:tgtEl>
                                      </p:cBhvr>
                                    </p:animEffect>
                                  </p:childTnLst>
                                </p:cTn>
                              </p:par>
                              <p:par>
                                <p:cTn id="20" presetID="22" presetClass="entr" presetSubtype="1" fill="hold"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ipe(up)">
                                      <p:cBhvr>
                                        <p:cTn id="22" dur="1000"/>
                                        <p:tgtEl>
                                          <p:spTgt spid="112"/>
                                        </p:tgtEl>
                                      </p:cBhvr>
                                    </p:animEffect>
                                  </p:childTnLst>
                                </p:cTn>
                              </p:par>
                              <p:par>
                                <p:cTn id="23" presetID="22" presetClass="entr" presetSubtype="1"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wipe(up)">
                                      <p:cBhvr>
                                        <p:cTn id="25" dur="1000"/>
                                        <p:tgtEl>
                                          <p:spTgt spid="113"/>
                                        </p:tgtEl>
                                      </p:cBhvr>
                                    </p:animEffect>
                                  </p:childTnLst>
                                </p:cTn>
                              </p:par>
                              <p:par>
                                <p:cTn id="26" presetID="22" presetClass="entr" presetSubtype="1" fill="hold" nodeType="with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wipe(up)">
                                      <p:cBhvr>
                                        <p:cTn id="28"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1204644-A3CF-4D98-9706-6C6F96EAAB68}"/>
              </a:ext>
            </a:extLst>
          </p:cNvPr>
          <p:cNvGrpSpPr/>
          <p:nvPr/>
        </p:nvGrpSpPr>
        <p:grpSpPr>
          <a:xfrm>
            <a:off x="1806897" y="5180776"/>
            <a:ext cx="8411613" cy="1635125"/>
            <a:chOff x="2048945" y="5180776"/>
            <a:chExt cx="8411613" cy="1635125"/>
          </a:xfrm>
          <a:solidFill>
            <a:srgbClr val="002060"/>
          </a:solidFill>
        </p:grpSpPr>
        <p:sp>
          <p:nvSpPr>
            <p:cNvPr id="111" name="Freeform 3">
              <a:extLst>
                <a:ext uri="{FF2B5EF4-FFF2-40B4-BE49-F238E27FC236}">
                  <a16:creationId xmlns:a16="http://schemas.microsoft.com/office/drawing/2014/main" id="{65342378-882C-4ABD-8B6E-DD6B8DDA7883}"/>
                </a:ext>
              </a:extLst>
            </p:cNvPr>
            <p:cNvSpPr/>
            <p:nvPr/>
          </p:nvSpPr>
          <p:spPr>
            <a:xfrm>
              <a:off x="2048945" y="5180776"/>
              <a:ext cx="8411613" cy="1635125"/>
            </a:xfrm>
            <a:custGeom>
              <a:avLst/>
              <a:gdLst>
                <a:gd name="connsiteX0" fmla="*/ 0 w 5074920"/>
                <a:gd name="connsiteY0" fmla="*/ 30480 h 1645920"/>
                <a:gd name="connsiteX1" fmla="*/ 0 w 5074920"/>
                <a:gd name="connsiteY1" fmla="*/ 1645920 h 1645920"/>
                <a:gd name="connsiteX2" fmla="*/ 4663440 w 5074920"/>
                <a:gd name="connsiteY2" fmla="*/ 1645920 h 1645920"/>
                <a:gd name="connsiteX3" fmla="*/ 5074920 w 5074920"/>
                <a:gd name="connsiteY3" fmla="*/ 1554480 h 1645920"/>
                <a:gd name="connsiteX4" fmla="*/ 5074920 w 5074920"/>
                <a:gd name="connsiteY4" fmla="*/ 0 h 1645920"/>
                <a:gd name="connsiteX5" fmla="*/ 0 w 5074920"/>
                <a:gd name="connsiteY5" fmla="*/ 30480 h 1645920"/>
                <a:gd name="connsiteX0" fmla="*/ 0 w 5079682"/>
                <a:gd name="connsiteY0" fmla="*/ 6668 h 1622108"/>
                <a:gd name="connsiteX1" fmla="*/ 0 w 5079682"/>
                <a:gd name="connsiteY1" fmla="*/ 1622108 h 1622108"/>
                <a:gd name="connsiteX2" fmla="*/ 4663440 w 5079682"/>
                <a:gd name="connsiteY2" fmla="*/ 1622108 h 1622108"/>
                <a:gd name="connsiteX3" fmla="*/ 5074920 w 5079682"/>
                <a:gd name="connsiteY3" fmla="*/ 1530668 h 1622108"/>
                <a:gd name="connsiteX4" fmla="*/ 5079682 w 5079682"/>
                <a:gd name="connsiteY4" fmla="*/ 0 h 1622108"/>
                <a:gd name="connsiteX5" fmla="*/ 0 w 5079682"/>
                <a:gd name="connsiteY5" fmla="*/ 6668 h 1622108"/>
                <a:gd name="connsiteX0" fmla="*/ 0 w 5075131"/>
                <a:gd name="connsiteY0" fmla="*/ 20955 h 1636395"/>
                <a:gd name="connsiteX1" fmla="*/ 0 w 5075131"/>
                <a:gd name="connsiteY1" fmla="*/ 1636395 h 1636395"/>
                <a:gd name="connsiteX2" fmla="*/ 4663440 w 5075131"/>
                <a:gd name="connsiteY2" fmla="*/ 1636395 h 1636395"/>
                <a:gd name="connsiteX3" fmla="*/ 5074920 w 5075131"/>
                <a:gd name="connsiteY3" fmla="*/ 1544955 h 1636395"/>
                <a:gd name="connsiteX4" fmla="*/ 5070157 w 5075131"/>
                <a:gd name="connsiteY4" fmla="*/ 0 h 1636395"/>
                <a:gd name="connsiteX5" fmla="*/ 0 w 5075131"/>
                <a:gd name="connsiteY5" fmla="*/ 20955 h 1636395"/>
                <a:gd name="connsiteX0" fmla="*/ 0 w 5075022"/>
                <a:gd name="connsiteY0" fmla="*/ 6667 h 1622107"/>
                <a:gd name="connsiteX1" fmla="*/ 0 w 5075022"/>
                <a:gd name="connsiteY1" fmla="*/ 1622107 h 1622107"/>
                <a:gd name="connsiteX2" fmla="*/ 4663440 w 5075022"/>
                <a:gd name="connsiteY2" fmla="*/ 1622107 h 1622107"/>
                <a:gd name="connsiteX3" fmla="*/ 5074920 w 5075022"/>
                <a:gd name="connsiteY3" fmla="*/ 1530667 h 1622107"/>
                <a:gd name="connsiteX4" fmla="*/ 5060632 w 5075022"/>
                <a:gd name="connsiteY4" fmla="*/ 0 h 1622107"/>
                <a:gd name="connsiteX5" fmla="*/ 0 w 5075022"/>
                <a:gd name="connsiteY5" fmla="*/ 6667 h 1622107"/>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75001"/>
                <a:gd name="connsiteY0" fmla="*/ 20955 h 1636395"/>
                <a:gd name="connsiteX1" fmla="*/ 0 w 5075001"/>
                <a:gd name="connsiteY1" fmla="*/ 1636395 h 1636395"/>
                <a:gd name="connsiteX2" fmla="*/ 4663440 w 5075001"/>
                <a:gd name="connsiteY2" fmla="*/ 1636395 h 1636395"/>
                <a:gd name="connsiteX3" fmla="*/ 5074920 w 5075001"/>
                <a:gd name="connsiteY3" fmla="*/ 1544955 h 1636395"/>
                <a:gd name="connsiteX4" fmla="*/ 5055870 w 5075001"/>
                <a:gd name="connsiteY4" fmla="*/ 0 h 1636395"/>
                <a:gd name="connsiteX5" fmla="*/ 0 w 5075001"/>
                <a:gd name="connsiteY5" fmla="*/ 20955 h 1636395"/>
                <a:gd name="connsiteX0" fmla="*/ 0 w 5094014"/>
                <a:gd name="connsiteY0" fmla="*/ 20955 h 1636395"/>
                <a:gd name="connsiteX1" fmla="*/ 0 w 5094014"/>
                <a:gd name="connsiteY1" fmla="*/ 1636395 h 1636395"/>
                <a:gd name="connsiteX2" fmla="*/ 4663440 w 5094014"/>
                <a:gd name="connsiteY2" fmla="*/ 1636395 h 1636395"/>
                <a:gd name="connsiteX3" fmla="*/ 5093970 w 5094014"/>
                <a:gd name="connsiteY3" fmla="*/ 1525905 h 1636395"/>
                <a:gd name="connsiteX4" fmla="*/ 5055870 w 5094014"/>
                <a:gd name="connsiteY4" fmla="*/ 0 h 1636395"/>
                <a:gd name="connsiteX5" fmla="*/ 0 w 5094014"/>
                <a:gd name="connsiteY5" fmla="*/ 20955 h 1636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4014" h="1636395">
                  <a:moveTo>
                    <a:pt x="0" y="20955"/>
                  </a:moveTo>
                  <a:lnTo>
                    <a:pt x="0" y="1636395"/>
                  </a:lnTo>
                  <a:lnTo>
                    <a:pt x="4663440" y="1636395"/>
                  </a:lnTo>
                  <a:cubicBezTo>
                    <a:pt x="4905375" y="1634490"/>
                    <a:pt x="5047298" y="1575435"/>
                    <a:pt x="5093970" y="1525905"/>
                  </a:cubicBezTo>
                  <a:cubicBezTo>
                    <a:pt x="5095557" y="1015682"/>
                    <a:pt x="5054283" y="510223"/>
                    <a:pt x="5055870" y="0"/>
                  </a:cubicBezTo>
                  <a:lnTo>
                    <a:pt x="0" y="20955"/>
                  </a:lnTo>
                  <a:close/>
                </a:path>
              </a:pathLst>
            </a:custGeom>
            <a:grpFill/>
            <a:ln w="3175" cap="flat" cmpd="sng" algn="ctr">
              <a:noFill/>
              <a:prstDash val="solid"/>
            </a:ln>
            <a:effectLst/>
          </p:spPr>
          <p:txBody>
            <a:bodyPr anchor="ctr"/>
            <a:lstStyle/>
            <a:p>
              <a:pPr algn="ctr" defTabSz="914400">
                <a:defRPr/>
              </a:pPr>
              <a:endParaRPr lang="en-US">
                <a:solidFill>
                  <a:prstClr val="white"/>
                </a:solidFill>
                <a:latin typeface="#9Slide03 SFU Futura_12" panose="00000400000000000000" pitchFamily="2" charset="0"/>
                <a:cs typeface="Arial"/>
                <a:sym typeface="Arial"/>
              </a:endParaRPr>
            </a:p>
          </p:txBody>
        </p:sp>
        <p:sp>
          <p:nvSpPr>
            <p:cNvPr id="109" name="Rectangle 108">
              <a:extLst>
                <a:ext uri="{FF2B5EF4-FFF2-40B4-BE49-F238E27FC236}">
                  <a16:creationId xmlns:a16="http://schemas.microsoft.com/office/drawing/2014/main" id="{33306EB3-1072-40A0-AD09-958CAB652AC2}"/>
                </a:ext>
              </a:extLst>
            </p:cNvPr>
            <p:cNvSpPr/>
            <p:nvPr/>
          </p:nvSpPr>
          <p:spPr>
            <a:xfrm>
              <a:off x="2135101" y="5206299"/>
              <a:ext cx="6696064" cy="461665"/>
            </a:xfrm>
            <a:prstGeom prst="rect">
              <a:avLst/>
            </a:prstGeom>
            <a:grpFill/>
          </p:spPr>
          <p:txBody>
            <a:bodyPr wrap="none">
              <a:spAutoFit/>
            </a:bodyPr>
            <a:lstStyle/>
            <a:p>
              <a:pPr marL="285750" lvl="0" indent="-285750" algn="just">
                <a:buFontTx/>
                <a:buChar char="-"/>
              </a:pPr>
              <a:r>
                <a:rPr lang="vi-VN" sz="2400">
                  <a:solidFill>
                    <a:schemeClr val="bg1"/>
                  </a:solidFill>
                  <a:latin typeface="#9Slide03 SFU Futura_12" panose="00000400000000000000" pitchFamily="2" charset="0"/>
                  <a:ea typeface="Tahoma" pitchFamily="34" charset="0"/>
                  <a:cs typeface="Tahoma" pitchFamily="34" charset="0"/>
                </a:rPr>
                <a:t>Thúc đẩy </a:t>
              </a:r>
              <a:r>
                <a:rPr lang="vi-VN" sz="2400">
                  <a:solidFill>
                    <a:srgbClr val="FFFF00"/>
                  </a:solidFill>
                  <a:latin typeface="#9Slide03 SFU Futura_12" panose="00000400000000000000" pitchFamily="2" charset="0"/>
                  <a:ea typeface="Tahoma" pitchFamily="34" charset="0"/>
                  <a:cs typeface="Tahoma" pitchFamily="34" charset="0"/>
                </a:rPr>
                <a:t>các ngành sản xuất vật chất </a:t>
              </a:r>
              <a:r>
                <a:rPr lang="vi-VN" sz="2400">
                  <a:solidFill>
                    <a:schemeClr val="bg1"/>
                  </a:solidFill>
                  <a:latin typeface="#9Slide03 SFU Futura_12" panose="00000400000000000000" pitchFamily="2" charset="0"/>
                  <a:ea typeface="Tahoma" pitchFamily="34" charset="0"/>
                  <a:cs typeface="Tahoma" pitchFamily="34" charset="0"/>
                </a:rPr>
                <a:t>phát triển</a:t>
              </a:r>
              <a:endParaRPr lang="en-US" sz="2400" dirty="0">
                <a:solidFill>
                  <a:schemeClr val="bg1"/>
                </a:solidFill>
                <a:latin typeface="#9Slide03 SFU Futura_12" panose="00000400000000000000" pitchFamily="2" charset="0"/>
                <a:ea typeface="Tahoma" pitchFamily="34" charset="0"/>
                <a:cs typeface="Tahoma" pitchFamily="34" charset="0"/>
              </a:endParaRPr>
            </a:p>
          </p:txBody>
        </p:sp>
      </p:grpSp>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A9AD39E-8701-4417-A4CC-C9848F50D7F4}"/>
              </a:ext>
            </a:extLst>
          </p:cNvPr>
          <p:cNvSpPr txBox="1"/>
          <p:nvPr/>
        </p:nvSpPr>
        <p:spPr>
          <a:xfrm flipH="1">
            <a:off x="2245848" y="90626"/>
            <a:ext cx="9462051" cy="646331"/>
          </a:xfrm>
          <a:prstGeom prst="rect">
            <a:avLst/>
          </a:prstGeom>
          <a:noFill/>
        </p:spPr>
        <p:txBody>
          <a:bodyPr wrap="square" rtlCol="0">
            <a:spAutoFit/>
          </a:bodyPr>
          <a:lstStyle/>
          <a:p>
            <a:r>
              <a:rPr lang="en-US" sz="3600" b="1">
                <a:solidFill>
                  <a:srgbClr val="FF0000"/>
                </a:solidFill>
                <a:latin typeface="#9Slide07 IcielBC Cubano Normal" panose="00000500000000000000" pitchFamily="2" charset="0"/>
              </a:rPr>
              <a:t>C</a:t>
            </a:r>
            <a:r>
              <a:rPr lang="vi-VN" sz="3600" b="1">
                <a:solidFill>
                  <a:srgbClr val="FF0000"/>
                </a:solidFill>
                <a:latin typeface="#9Slide07 IcielBaliho Script" pitchFamily="2" charset="0"/>
              </a:rPr>
              <a:t>Ơ</a:t>
            </a:r>
            <a:r>
              <a:rPr lang="en-US" sz="3600" b="1">
                <a:solidFill>
                  <a:srgbClr val="FF0000"/>
                </a:solidFill>
                <a:latin typeface="#9Slide07 IcielBC Cubano Normal" panose="00000500000000000000" pitchFamily="2" charset="0"/>
              </a:rPr>
              <a:t> CẤU VÀ VAI TRÒ CỦA CÁC NGÀNH DỊCH VỤ</a:t>
            </a:r>
          </a:p>
        </p:txBody>
      </p:sp>
      <p:sp>
        <p:nvSpPr>
          <p:cNvPr id="31" name="AutoShape 63">
            <a:extLst>
              <a:ext uri="{FF2B5EF4-FFF2-40B4-BE49-F238E27FC236}">
                <a16:creationId xmlns:a16="http://schemas.microsoft.com/office/drawing/2014/main" id="{DDD64B65-352F-4B47-B2D3-38C1D183F3BF}"/>
              </a:ext>
            </a:extLst>
          </p:cNvPr>
          <p:cNvSpPr>
            <a:spLocks noChangeArrowheads="1"/>
          </p:cNvSpPr>
          <p:nvPr/>
        </p:nvSpPr>
        <p:spPr bwMode="gray">
          <a:xfrm flipH="1">
            <a:off x="1412661" y="48673"/>
            <a:ext cx="714748" cy="791792"/>
          </a:xfrm>
          <a:prstGeom prst="diamond">
            <a:avLst/>
          </a:prstGeom>
          <a:solidFill>
            <a:srgbClr val="FF000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9Slide07 IcielBC Cubano Normal" panose="00000500000000000000" pitchFamily="2" charset="0"/>
            </a:endParaRPr>
          </a:p>
        </p:txBody>
      </p:sp>
      <p:sp>
        <p:nvSpPr>
          <p:cNvPr id="33" name="TextBox 32">
            <a:extLst>
              <a:ext uri="{FF2B5EF4-FFF2-40B4-BE49-F238E27FC236}">
                <a16:creationId xmlns:a16="http://schemas.microsoft.com/office/drawing/2014/main" id="{195DDDCA-8136-46FB-B36E-9BA12EABA2AC}"/>
              </a:ext>
            </a:extLst>
          </p:cNvPr>
          <p:cNvSpPr txBox="1"/>
          <p:nvPr/>
        </p:nvSpPr>
        <p:spPr>
          <a:xfrm flipH="1">
            <a:off x="1597457" y="41982"/>
            <a:ext cx="265644" cy="769441"/>
          </a:xfrm>
          <a:prstGeom prst="rect">
            <a:avLst/>
          </a:prstGeom>
          <a:noFill/>
        </p:spPr>
        <p:txBody>
          <a:bodyPr wrap="square" rtlCol="0">
            <a:spAutoFit/>
          </a:bodyPr>
          <a:lstStyle/>
          <a:p>
            <a:r>
              <a:rPr lang="en-US" sz="4400">
                <a:solidFill>
                  <a:schemeClr val="bg1"/>
                </a:solidFill>
                <a:latin typeface="#9Slide07 IcielBC Cubano Normal" panose="00000500000000000000" pitchFamily="2" charset="0"/>
              </a:rPr>
              <a:t>I</a:t>
            </a:r>
          </a:p>
        </p:txBody>
      </p:sp>
      <p:grpSp>
        <p:nvGrpSpPr>
          <p:cNvPr id="121" name="Group 120">
            <a:extLst>
              <a:ext uri="{FF2B5EF4-FFF2-40B4-BE49-F238E27FC236}">
                <a16:creationId xmlns:a16="http://schemas.microsoft.com/office/drawing/2014/main" id="{F0339A43-7A6D-4092-9C79-79A0E2FFB1D0}"/>
              </a:ext>
            </a:extLst>
          </p:cNvPr>
          <p:cNvGrpSpPr/>
          <p:nvPr/>
        </p:nvGrpSpPr>
        <p:grpSpPr>
          <a:xfrm>
            <a:off x="3698531" y="1024776"/>
            <a:ext cx="5121379" cy="1132894"/>
            <a:chOff x="3698531" y="1024776"/>
            <a:chExt cx="5121379" cy="1132894"/>
          </a:xfrm>
        </p:grpSpPr>
        <p:pic>
          <p:nvPicPr>
            <p:cNvPr id="13" name="Picture 12">
              <a:extLst>
                <a:ext uri="{FF2B5EF4-FFF2-40B4-BE49-F238E27FC236}">
                  <a16:creationId xmlns:a16="http://schemas.microsoft.com/office/drawing/2014/main" id="{984E7A3B-B5F4-4DBA-8289-ACFAE56E72A9}"/>
                </a:ext>
              </a:extLst>
            </p:cNvPr>
            <p:cNvPicPr>
              <a:picLocks noChangeAspect="1"/>
            </p:cNvPicPr>
            <p:nvPr/>
          </p:nvPicPr>
          <p:blipFill>
            <a:blip r:embed="rId2"/>
            <a:stretch>
              <a:fillRect/>
            </a:stretch>
          </p:blipFill>
          <p:spPr>
            <a:xfrm>
              <a:off x="7662912" y="1024776"/>
              <a:ext cx="1156998" cy="1132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6" name="Google Shape;4866;p79">
              <a:extLst>
                <a:ext uri="{FF2B5EF4-FFF2-40B4-BE49-F238E27FC236}">
                  <a16:creationId xmlns:a16="http://schemas.microsoft.com/office/drawing/2014/main" id="{084CC572-9A7D-4747-AFD3-D486290E7438}"/>
                </a:ext>
              </a:extLst>
            </p:cNvPr>
            <p:cNvGrpSpPr/>
            <p:nvPr/>
          </p:nvGrpSpPr>
          <p:grpSpPr>
            <a:xfrm>
              <a:off x="3698531" y="1135328"/>
              <a:ext cx="4051432" cy="765888"/>
              <a:chOff x="6010476" y="1247951"/>
              <a:chExt cx="1738313" cy="328613"/>
            </a:xfrm>
          </p:grpSpPr>
          <p:sp>
            <p:nvSpPr>
              <p:cNvPr id="17" name="Google Shape;4867;p79">
                <a:extLst>
                  <a:ext uri="{FF2B5EF4-FFF2-40B4-BE49-F238E27FC236}">
                    <a16:creationId xmlns:a16="http://schemas.microsoft.com/office/drawing/2014/main" id="{A2E41304-3FA2-4726-BF9E-85E3048849A1}"/>
                  </a:ext>
                </a:extLst>
              </p:cNvPr>
              <p:cNvSpPr/>
              <p:nvPr/>
            </p:nvSpPr>
            <p:spPr>
              <a:xfrm>
                <a:off x="6010476" y="1247951"/>
                <a:ext cx="204788" cy="260350"/>
              </a:xfrm>
              <a:custGeom>
                <a:avLst/>
                <a:gdLst/>
                <a:ahLst/>
                <a:cxnLst/>
                <a:rect l="l" t="t" r="r" b="b"/>
                <a:pathLst>
                  <a:path w="129" h="164" extrusionOk="0">
                    <a:moveTo>
                      <a:pt x="0" y="0"/>
                    </a:moveTo>
                    <a:lnTo>
                      <a:pt x="34" y="79"/>
                    </a:lnTo>
                    <a:lnTo>
                      <a:pt x="0" y="164"/>
                    </a:lnTo>
                    <a:lnTo>
                      <a:pt x="129" y="164"/>
                    </a:lnTo>
                    <a:lnTo>
                      <a:pt x="129" y="0"/>
                    </a:lnTo>
                    <a:lnTo>
                      <a:pt x="0" y="0"/>
                    </a:lnTo>
                    <a:close/>
                  </a:path>
                </a:pathLst>
              </a:custGeom>
              <a:solidFill>
                <a:srgbClr val="41B3B1"/>
              </a:solidFill>
              <a:ln>
                <a:noFill/>
              </a:ln>
            </p:spPr>
            <p:txBody>
              <a:bodyPr spcFirstLastPara="1" wrap="square" lIns="121900" tIns="60950" rIns="121900" bIns="60950" anchor="t" anchorCtr="0">
                <a:noAutofit/>
              </a:bodyPr>
              <a:lstStyle/>
              <a:p>
                <a:pPr defTabSz="914400">
                  <a:buClr>
                    <a:srgbClr val="000000"/>
                  </a:buClr>
                  <a:buFont typeface="Arial"/>
                  <a:buNone/>
                </a:pPr>
                <a:endParaRPr sz="2400" kern="0">
                  <a:solidFill>
                    <a:srgbClr val="000000"/>
                  </a:solidFill>
                  <a:latin typeface="#9Slide07 IcielBC Cubano Normal" panose="00000500000000000000" pitchFamily="2" charset="0"/>
                  <a:ea typeface="Quattrocento Sans"/>
                  <a:cs typeface="Quattrocento Sans"/>
                  <a:sym typeface="Quattrocento Sans"/>
                </a:endParaRPr>
              </a:p>
            </p:txBody>
          </p:sp>
          <p:sp>
            <p:nvSpPr>
              <p:cNvPr id="18" name="Google Shape;4868;p79">
                <a:extLst>
                  <a:ext uri="{FF2B5EF4-FFF2-40B4-BE49-F238E27FC236}">
                    <a16:creationId xmlns:a16="http://schemas.microsoft.com/office/drawing/2014/main" id="{6925CF20-68E3-4308-B646-3E1BDD9D1368}"/>
                  </a:ext>
                </a:extLst>
              </p:cNvPr>
              <p:cNvSpPr/>
              <p:nvPr/>
            </p:nvSpPr>
            <p:spPr>
              <a:xfrm>
                <a:off x="6104139" y="1247951"/>
                <a:ext cx="111125" cy="328613"/>
              </a:xfrm>
              <a:custGeom>
                <a:avLst/>
                <a:gdLst/>
                <a:ahLst/>
                <a:cxnLst/>
                <a:rect l="l" t="t" r="r" b="b"/>
                <a:pathLst>
                  <a:path w="70" h="207" extrusionOk="0">
                    <a:moveTo>
                      <a:pt x="70" y="164"/>
                    </a:moveTo>
                    <a:lnTo>
                      <a:pt x="70" y="0"/>
                    </a:lnTo>
                    <a:lnTo>
                      <a:pt x="0" y="43"/>
                    </a:lnTo>
                    <a:lnTo>
                      <a:pt x="0" y="207"/>
                    </a:lnTo>
                    <a:lnTo>
                      <a:pt x="70" y="164"/>
                    </a:lnTo>
                    <a:close/>
                  </a:path>
                </a:pathLst>
              </a:custGeom>
              <a:solidFill>
                <a:srgbClr val="565D5D"/>
              </a:solidFill>
              <a:ln>
                <a:noFill/>
              </a:ln>
            </p:spPr>
            <p:txBody>
              <a:bodyPr spcFirstLastPara="1" wrap="square" lIns="121900" tIns="60950" rIns="121900" bIns="60950" anchor="t" anchorCtr="0">
                <a:noAutofit/>
              </a:bodyPr>
              <a:lstStyle/>
              <a:p>
                <a:pPr defTabSz="914400">
                  <a:buClr>
                    <a:srgbClr val="000000"/>
                  </a:buClr>
                  <a:buFont typeface="Arial"/>
                  <a:buNone/>
                </a:pPr>
                <a:endParaRPr sz="2400" kern="0">
                  <a:solidFill>
                    <a:srgbClr val="000000"/>
                  </a:solidFill>
                  <a:latin typeface="#9Slide07 IcielBC Cubano Normal" panose="00000500000000000000" pitchFamily="2" charset="0"/>
                  <a:ea typeface="Quattrocento Sans"/>
                  <a:cs typeface="Quattrocento Sans"/>
                  <a:sym typeface="Quattrocento Sans"/>
                </a:endParaRPr>
              </a:p>
            </p:txBody>
          </p:sp>
          <p:sp>
            <p:nvSpPr>
              <p:cNvPr id="19" name="Google Shape;4869;p79">
                <a:extLst>
                  <a:ext uri="{FF2B5EF4-FFF2-40B4-BE49-F238E27FC236}">
                    <a16:creationId xmlns:a16="http://schemas.microsoft.com/office/drawing/2014/main" id="{F0CD7D64-C976-483D-9079-455166C60A56}"/>
                  </a:ext>
                </a:extLst>
              </p:cNvPr>
              <p:cNvSpPr/>
              <p:nvPr/>
            </p:nvSpPr>
            <p:spPr>
              <a:xfrm>
                <a:off x="6104139" y="1316214"/>
                <a:ext cx="1644650" cy="260350"/>
              </a:xfrm>
              <a:custGeom>
                <a:avLst/>
                <a:gdLst/>
                <a:ahLst/>
                <a:cxnLst/>
                <a:rect l="l" t="t" r="r" b="b"/>
                <a:pathLst>
                  <a:path w="1036" h="164" extrusionOk="0">
                    <a:moveTo>
                      <a:pt x="1036" y="164"/>
                    </a:moveTo>
                    <a:lnTo>
                      <a:pt x="1001" y="84"/>
                    </a:lnTo>
                    <a:lnTo>
                      <a:pt x="1036" y="0"/>
                    </a:lnTo>
                    <a:lnTo>
                      <a:pt x="0" y="0"/>
                    </a:lnTo>
                    <a:lnTo>
                      <a:pt x="0" y="164"/>
                    </a:lnTo>
                    <a:lnTo>
                      <a:pt x="1036" y="164"/>
                    </a:lnTo>
                    <a:close/>
                  </a:path>
                </a:pathLst>
              </a:custGeom>
              <a:solidFill>
                <a:srgbClr val="41B3B1"/>
              </a:solidFill>
              <a:ln>
                <a:noFill/>
              </a:ln>
            </p:spPr>
            <p:txBody>
              <a:bodyPr spcFirstLastPara="1" wrap="square" lIns="121900" tIns="60950" rIns="121900" bIns="60950" anchor="t" anchorCtr="0">
                <a:noAutofit/>
              </a:bodyPr>
              <a:lstStyle/>
              <a:p>
                <a:pPr defTabSz="914400">
                  <a:buClr>
                    <a:srgbClr val="000000"/>
                  </a:buClr>
                  <a:buFont typeface="Arial"/>
                  <a:buNone/>
                </a:pPr>
                <a:endParaRPr sz="2400" kern="0">
                  <a:solidFill>
                    <a:srgbClr val="000000"/>
                  </a:solidFill>
                  <a:latin typeface="#9Slide07 IcielBC Cubano Normal" panose="00000500000000000000" pitchFamily="2" charset="0"/>
                  <a:ea typeface="Quattrocento Sans"/>
                  <a:cs typeface="Quattrocento Sans"/>
                  <a:sym typeface="Quattrocento Sans"/>
                </a:endParaRPr>
              </a:p>
            </p:txBody>
          </p:sp>
        </p:grpSp>
        <p:sp>
          <p:nvSpPr>
            <p:cNvPr id="37" name="Rectangle 36">
              <a:extLst>
                <a:ext uri="{FF2B5EF4-FFF2-40B4-BE49-F238E27FC236}">
                  <a16:creationId xmlns:a16="http://schemas.microsoft.com/office/drawing/2014/main" id="{4DB0E20E-51D5-4E2A-AE09-AC0CA280EF2F}"/>
                </a:ext>
              </a:extLst>
            </p:cNvPr>
            <p:cNvSpPr/>
            <p:nvPr/>
          </p:nvSpPr>
          <p:spPr>
            <a:xfrm>
              <a:off x="5002403" y="1212239"/>
              <a:ext cx="1980029" cy="707886"/>
            </a:xfrm>
            <a:prstGeom prst="rect">
              <a:avLst/>
            </a:prstGeom>
          </p:spPr>
          <p:txBody>
            <a:bodyPr wrap="none">
              <a:spAutoFit/>
            </a:bodyPr>
            <a:lstStyle/>
            <a:p>
              <a:r>
                <a:rPr lang="en-US" sz="4000" b="1">
                  <a:solidFill>
                    <a:srgbClr val="FFFF00"/>
                  </a:solidFill>
                  <a:latin typeface="#9Slide07 IcielBC Cubano Normal" panose="00000500000000000000" pitchFamily="2" charset="0"/>
                </a:rPr>
                <a:t>DỊCH VỤ</a:t>
              </a:r>
              <a:endParaRPr lang="en-US">
                <a:solidFill>
                  <a:srgbClr val="FFFF00"/>
                </a:solidFill>
                <a:latin typeface="#9Slide07 IcielBC Cubano Normal" panose="00000500000000000000" pitchFamily="2" charset="0"/>
              </a:endParaRPr>
            </a:p>
          </p:txBody>
        </p:sp>
      </p:grpSp>
      <p:grpSp>
        <p:nvGrpSpPr>
          <p:cNvPr id="122" name="Group 121">
            <a:extLst>
              <a:ext uri="{FF2B5EF4-FFF2-40B4-BE49-F238E27FC236}">
                <a16:creationId xmlns:a16="http://schemas.microsoft.com/office/drawing/2014/main" id="{1C48B704-7C78-4C55-83AA-5004D0609897}"/>
              </a:ext>
            </a:extLst>
          </p:cNvPr>
          <p:cNvGrpSpPr/>
          <p:nvPr/>
        </p:nvGrpSpPr>
        <p:grpSpPr>
          <a:xfrm>
            <a:off x="240865" y="2095172"/>
            <a:ext cx="3398097" cy="3111127"/>
            <a:chOff x="240865" y="2095172"/>
            <a:chExt cx="3398097" cy="3111127"/>
          </a:xfrm>
        </p:grpSpPr>
        <p:grpSp>
          <p:nvGrpSpPr>
            <p:cNvPr id="34" name="Group 33">
              <a:extLst>
                <a:ext uri="{FF2B5EF4-FFF2-40B4-BE49-F238E27FC236}">
                  <a16:creationId xmlns:a16="http://schemas.microsoft.com/office/drawing/2014/main" id="{6B709184-DD06-4EF3-91ED-614DB2B862F6}"/>
                </a:ext>
              </a:extLst>
            </p:cNvPr>
            <p:cNvGrpSpPr/>
            <p:nvPr/>
          </p:nvGrpSpPr>
          <p:grpSpPr>
            <a:xfrm>
              <a:off x="240865" y="2095172"/>
              <a:ext cx="3398097" cy="523180"/>
              <a:chOff x="959366" y="2826696"/>
              <a:chExt cx="2811685" cy="523180"/>
            </a:xfrm>
          </p:grpSpPr>
          <p:sp>
            <p:nvSpPr>
              <p:cNvPr id="20" name="Google Shape;4870;p79">
                <a:extLst>
                  <a:ext uri="{FF2B5EF4-FFF2-40B4-BE49-F238E27FC236}">
                    <a16:creationId xmlns:a16="http://schemas.microsoft.com/office/drawing/2014/main" id="{5FD998CB-CB7E-401B-B029-EBEC2D5AB9FA}"/>
                  </a:ext>
                </a:extLst>
              </p:cNvPr>
              <p:cNvSpPr txBox="1"/>
              <p:nvPr/>
            </p:nvSpPr>
            <p:spPr>
              <a:xfrm>
                <a:off x="994919" y="2826696"/>
                <a:ext cx="2776132" cy="523180"/>
              </a:xfrm>
              <a:prstGeom prst="rect">
                <a:avLst/>
              </a:prstGeom>
              <a:noFill/>
              <a:ln>
                <a:noFill/>
              </a:ln>
            </p:spPr>
            <p:txBody>
              <a:bodyPr spcFirstLastPara="1" wrap="square" lIns="91425" tIns="45700" rIns="91425" bIns="45700" anchor="t" anchorCtr="0">
                <a:spAutoFit/>
              </a:bodyPr>
              <a:lstStyle/>
              <a:p>
                <a:pPr algn="ctr"/>
                <a:r>
                  <a:rPr lang="en-US" sz="2800">
                    <a:latin typeface="#9Slide03 Bebas Neue ZSmall" panose="020B0606020202050201" pitchFamily="34" charset="0"/>
                  </a:rPr>
                  <a:t>DỊCH VỤ KINH DOANH</a:t>
                </a:r>
                <a:endParaRPr lang="en-US" sz="2800" dirty="0">
                  <a:latin typeface="#9Slide03 Bebas Neue ZSmall" panose="020B0606020202050201" pitchFamily="34" charset="0"/>
                </a:endParaRPr>
              </a:p>
            </p:txBody>
          </p:sp>
          <p:sp>
            <p:nvSpPr>
              <p:cNvPr id="25" name="Google Shape;4879;p79">
                <a:extLst>
                  <a:ext uri="{FF2B5EF4-FFF2-40B4-BE49-F238E27FC236}">
                    <a16:creationId xmlns:a16="http://schemas.microsoft.com/office/drawing/2014/main" id="{392BDDDD-D3E7-47C4-84B8-A84A824B2FED}"/>
                  </a:ext>
                </a:extLst>
              </p:cNvPr>
              <p:cNvSpPr/>
              <p:nvPr/>
            </p:nvSpPr>
            <p:spPr>
              <a:xfrm>
                <a:off x="959366" y="2997387"/>
                <a:ext cx="193491" cy="217659"/>
              </a:xfrm>
              <a:prstGeom prst="rect">
                <a:avLst/>
              </a:prstGeom>
              <a:solidFill>
                <a:srgbClr val="D50F1A"/>
              </a:solidFill>
              <a:ln>
                <a:noFill/>
              </a:ln>
            </p:spPr>
            <p:txBody>
              <a:bodyPr spcFirstLastPara="1" wrap="square" lIns="121900" tIns="60950" rIns="121900" bIns="60950" anchor="t" anchorCtr="0">
                <a:noAutofit/>
              </a:bodyPr>
              <a:lstStyle/>
              <a:p>
                <a:pPr defTabSz="914400">
                  <a:buClr>
                    <a:srgbClr val="000000"/>
                  </a:buClr>
                  <a:buFont typeface="Arial"/>
                  <a:buNone/>
                </a:pPr>
                <a:endParaRPr sz="3200" kern="0">
                  <a:solidFill>
                    <a:srgbClr val="000000"/>
                  </a:solidFill>
                  <a:latin typeface="#9Slide07 IcielBaliho Script" pitchFamily="2" charset="0"/>
                  <a:ea typeface="Quattrocento Sans"/>
                  <a:cs typeface="Quattrocento Sans"/>
                  <a:sym typeface="Quattrocento Sans"/>
                </a:endParaRPr>
              </a:p>
            </p:txBody>
          </p:sp>
        </p:grpSp>
        <p:grpSp>
          <p:nvGrpSpPr>
            <p:cNvPr id="38" name="Google Shape;5091;p84">
              <a:extLst>
                <a:ext uri="{FF2B5EF4-FFF2-40B4-BE49-F238E27FC236}">
                  <a16:creationId xmlns:a16="http://schemas.microsoft.com/office/drawing/2014/main" id="{FCB37233-0E33-4672-AD1F-AA32859D719E}"/>
                </a:ext>
              </a:extLst>
            </p:cNvPr>
            <p:cNvGrpSpPr/>
            <p:nvPr/>
          </p:nvGrpSpPr>
          <p:grpSpPr>
            <a:xfrm>
              <a:off x="511070" y="2562112"/>
              <a:ext cx="2855273" cy="2644187"/>
              <a:chOff x="880925" y="1918837"/>
              <a:chExt cx="2818158" cy="2459882"/>
            </a:xfrm>
          </p:grpSpPr>
          <p:sp>
            <p:nvSpPr>
              <p:cNvPr id="39" name="Google Shape;5092;p84">
                <a:extLst>
                  <a:ext uri="{FF2B5EF4-FFF2-40B4-BE49-F238E27FC236}">
                    <a16:creationId xmlns:a16="http://schemas.microsoft.com/office/drawing/2014/main" id="{37C58E63-0B4D-451F-A3C7-1231145A1082}"/>
                  </a:ext>
                </a:extLst>
              </p:cNvPr>
              <p:cNvSpPr/>
              <p:nvPr/>
            </p:nvSpPr>
            <p:spPr>
              <a:xfrm>
                <a:off x="1070660" y="2123841"/>
                <a:ext cx="2457795" cy="2058175"/>
              </a:xfrm>
              <a:prstGeom prst="roundRect">
                <a:avLst>
                  <a:gd name="adj" fmla="val 8172"/>
                </a:avLst>
              </a:prstGeom>
              <a:gradFill>
                <a:gsLst>
                  <a:gs pos="0">
                    <a:srgbClr val="F2F2F2"/>
                  </a:gs>
                  <a:gs pos="95000">
                    <a:srgbClr val="BFBFBF"/>
                  </a:gs>
                  <a:gs pos="100000">
                    <a:srgbClr val="BFBFB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Quattrocento Sans"/>
                  <a:ea typeface="Quattrocento Sans"/>
                  <a:cs typeface="Quattrocento Sans"/>
                  <a:sym typeface="Quattrocento Sans"/>
                </a:endParaRPr>
              </a:p>
            </p:txBody>
          </p:sp>
          <p:grpSp>
            <p:nvGrpSpPr>
              <p:cNvPr id="40" name="Google Shape;5093;p84">
                <a:extLst>
                  <a:ext uri="{FF2B5EF4-FFF2-40B4-BE49-F238E27FC236}">
                    <a16:creationId xmlns:a16="http://schemas.microsoft.com/office/drawing/2014/main" id="{1670CE16-C8F5-4E7F-856A-3200725956E8}"/>
                  </a:ext>
                </a:extLst>
              </p:cNvPr>
              <p:cNvGrpSpPr/>
              <p:nvPr/>
            </p:nvGrpSpPr>
            <p:grpSpPr>
              <a:xfrm>
                <a:off x="893539" y="1918837"/>
                <a:ext cx="2805544" cy="381266"/>
                <a:chOff x="904556" y="1918837"/>
                <a:chExt cx="2805544" cy="381266"/>
              </a:xfrm>
            </p:grpSpPr>
            <p:grpSp>
              <p:nvGrpSpPr>
                <p:cNvPr id="55" name="Google Shape;5094;p84">
                  <a:extLst>
                    <a:ext uri="{FF2B5EF4-FFF2-40B4-BE49-F238E27FC236}">
                      <a16:creationId xmlns:a16="http://schemas.microsoft.com/office/drawing/2014/main" id="{B9CA155E-E964-4500-8C81-137A6965478F}"/>
                    </a:ext>
                  </a:extLst>
                </p:cNvPr>
                <p:cNvGrpSpPr/>
                <p:nvPr/>
              </p:nvGrpSpPr>
              <p:grpSpPr>
                <a:xfrm>
                  <a:off x="904556" y="1918837"/>
                  <a:ext cx="1416919" cy="381266"/>
                  <a:chOff x="2186537" y="2089918"/>
                  <a:chExt cx="1416919" cy="381266"/>
                </a:xfrm>
              </p:grpSpPr>
              <p:sp>
                <p:nvSpPr>
                  <p:cNvPr id="59" name="Google Shape;5095;p84">
                    <a:extLst>
                      <a:ext uri="{FF2B5EF4-FFF2-40B4-BE49-F238E27FC236}">
                        <a16:creationId xmlns:a16="http://schemas.microsoft.com/office/drawing/2014/main" id="{7ECCBE7E-2551-48C2-984A-EA1C9223A389}"/>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60" name="Google Shape;5096;p84">
                    <a:extLst>
                      <a:ext uri="{FF2B5EF4-FFF2-40B4-BE49-F238E27FC236}">
                        <a16:creationId xmlns:a16="http://schemas.microsoft.com/office/drawing/2014/main" id="{F1F2A7F0-FAFF-4402-BED9-03224F9292B9}"/>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nvGrpSpPr>
                <p:cNvPr id="56" name="Google Shape;5097;p84">
                  <a:extLst>
                    <a:ext uri="{FF2B5EF4-FFF2-40B4-BE49-F238E27FC236}">
                      <a16:creationId xmlns:a16="http://schemas.microsoft.com/office/drawing/2014/main" id="{14926A72-9DB4-489B-B12E-C36BBB27A6D5}"/>
                    </a:ext>
                  </a:extLst>
                </p:cNvPr>
                <p:cNvGrpSpPr/>
                <p:nvPr/>
              </p:nvGrpSpPr>
              <p:grpSpPr>
                <a:xfrm flipH="1">
                  <a:off x="2293181" y="1918837"/>
                  <a:ext cx="1416919" cy="381266"/>
                  <a:chOff x="2186537" y="2089918"/>
                  <a:chExt cx="1416919" cy="381266"/>
                </a:xfrm>
              </p:grpSpPr>
              <p:sp>
                <p:nvSpPr>
                  <p:cNvPr id="57" name="Google Shape;5098;p84">
                    <a:extLst>
                      <a:ext uri="{FF2B5EF4-FFF2-40B4-BE49-F238E27FC236}">
                        <a16:creationId xmlns:a16="http://schemas.microsoft.com/office/drawing/2014/main" id="{238930FD-CA6B-498C-9797-12B8F3C2128D}"/>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58" name="Google Shape;5099;p84">
                    <a:extLst>
                      <a:ext uri="{FF2B5EF4-FFF2-40B4-BE49-F238E27FC236}">
                        <a16:creationId xmlns:a16="http://schemas.microsoft.com/office/drawing/2014/main" id="{2015093D-B8A8-4478-8FDE-A374630F2DA8}"/>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sp>
            <p:nvSpPr>
              <p:cNvPr id="41" name="Google Shape;5100;p84">
                <a:extLst>
                  <a:ext uri="{FF2B5EF4-FFF2-40B4-BE49-F238E27FC236}">
                    <a16:creationId xmlns:a16="http://schemas.microsoft.com/office/drawing/2014/main" id="{45B7D595-4BDC-48AD-B7B4-A2713218F660}"/>
                  </a:ext>
                </a:extLst>
              </p:cNvPr>
              <p:cNvSpPr/>
              <p:nvPr/>
            </p:nvSpPr>
            <p:spPr>
              <a:xfrm>
                <a:off x="1359504" y="3231748"/>
                <a:ext cx="2171147" cy="956060"/>
              </a:xfrm>
              <a:custGeom>
                <a:avLst/>
                <a:gdLst/>
                <a:ahLst/>
                <a:cxnLst/>
                <a:rect l="l" t="t" r="r" b="b"/>
                <a:pathLst>
                  <a:path w="2171147" h="956060" extrusionOk="0">
                    <a:moveTo>
                      <a:pt x="2171147" y="0"/>
                    </a:moveTo>
                    <a:lnTo>
                      <a:pt x="2171147" y="613024"/>
                    </a:lnTo>
                    <a:cubicBezTo>
                      <a:pt x="2171147" y="802478"/>
                      <a:pt x="2017565" y="956060"/>
                      <a:pt x="1828111" y="956060"/>
                    </a:cubicBezTo>
                    <a:lnTo>
                      <a:pt x="56388" y="956060"/>
                    </a:lnTo>
                    <a:lnTo>
                      <a:pt x="0" y="950376"/>
                    </a:lnTo>
                    <a:cubicBezTo>
                      <a:pt x="194612" y="913409"/>
                      <a:pt x="394074" y="863162"/>
                      <a:pt x="595692" y="800520"/>
                    </a:cubicBezTo>
                    <a:cubicBezTo>
                      <a:pt x="1231927" y="602844"/>
                      <a:pt x="1780532" y="315626"/>
                      <a:pt x="2171147"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42" name="Google Shape;5101;p84">
                <a:extLst>
                  <a:ext uri="{FF2B5EF4-FFF2-40B4-BE49-F238E27FC236}">
                    <a16:creationId xmlns:a16="http://schemas.microsoft.com/office/drawing/2014/main" id="{36752548-3E41-49A8-9AEC-DA4B68C4C7B4}"/>
                  </a:ext>
                </a:extLst>
              </p:cNvPr>
              <p:cNvSpPr/>
              <p:nvPr/>
            </p:nvSpPr>
            <p:spPr>
              <a:xfrm>
                <a:off x="1084196" y="3583851"/>
                <a:ext cx="2446455" cy="603957"/>
              </a:xfrm>
              <a:custGeom>
                <a:avLst/>
                <a:gdLst/>
                <a:ahLst/>
                <a:cxnLst/>
                <a:rect l="l" t="t" r="r" b="b"/>
                <a:pathLst>
                  <a:path w="2446455" h="603957" extrusionOk="0">
                    <a:moveTo>
                      <a:pt x="2446455" y="0"/>
                    </a:moveTo>
                    <a:lnTo>
                      <a:pt x="2446455" y="260921"/>
                    </a:lnTo>
                    <a:cubicBezTo>
                      <a:pt x="2446455" y="450375"/>
                      <a:pt x="2292873" y="603957"/>
                      <a:pt x="2103419" y="603957"/>
                    </a:cubicBezTo>
                    <a:lnTo>
                      <a:pt x="331696" y="603957"/>
                    </a:lnTo>
                    <a:cubicBezTo>
                      <a:pt x="171039" y="603957"/>
                      <a:pt x="36177" y="493515"/>
                      <a:pt x="0" y="344134"/>
                    </a:cubicBezTo>
                    <a:cubicBezTo>
                      <a:pt x="361568" y="383293"/>
                      <a:pt x="760006" y="379286"/>
                      <a:pt x="1174260" y="326562"/>
                    </a:cubicBezTo>
                    <a:cubicBezTo>
                      <a:pt x="1642303" y="266991"/>
                      <a:pt x="2075220" y="152271"/>
                      <a:pt x="2446455"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44" name="Google Shape;5103;p84">
                <a:extLst>
                  <a:ext uri="{FF2B5EF4-FFF2-40B4-BE49-F238E27FC236}">
                    <a16:creationId xmlns:a16="http://schemas.microsoft.com/office/drawing/2014/main" id="{F6AE8D1D-DCB4-4F77-B558-158596F3AFFF}"/>
                  </a:ext>
                </a:extLst>
              </p:cNvPr>
              <p:cNvGrpSpPr/>
              <p:nvPr/>
            </p:nvGrpSpPr>
            <p:grpSpPr>
              <a:xfrm>
                <a:off x="880925" y="3815918"/>
                <a:ext cx="2816189" cy="562801"/>
                <a:chOff x="891942" y="3815918"/>
                <a:chExt cx="2816189" cy="562801"/>
              </a:xfrm>
            </p:grpSpPr>
            <p:grpSp>
              <p:nvGrpSpPr>
                <p:cNvPr id="45" name="Google Shape;5104;p84">
                  <a:extLst>
                    <a:ext uri="{FF2B5EF4-FFF2-40B4-BE49-F238E27FC236}">
                      <a16:creationId xmlns:a16="http://schemas.microsoft.com/office/drawing/2014/main" id="{DD962374-0F8F-45FC-881D-44C6237A406E}"/>
                    </a:ext>
                  </a:extLst>
                </p:cNvPr>
                <p:cNvGrpSpPr/>
                <p:nvPr/>
              </p:nvGrpSpPr>
              <p:grpSpPr>
                <a:xfrm>
                  <a:off x="891942" y="3815918"/>
                  <a:ext cx="1423335" cy="562801"/>
                  <a:chOff x="2193400" y="4080764"/>
                  <a:chExt cx="1423335" cy="562801"/>
                </a:xfrm>
              </p:grpSpPr>
              <p:sp>
                <p:nvSpPr>
                  <p:cNvPr id="51" name="Google Shape;5105;p84">
                    <a:extLst>
                      <a:ext uri="{FF2B5EF4-FFF2-40B4-BE49-F238E27FC236}">
                        <a16:creationId xmlns:a16="http://schemas.microsoft.com/office/drawing/2014/main" id="{CA8481E3-C7EB-43DD-B8C9-9DE39D79857B}"/>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52" name="Google Shape;5106;p84">
                    <a:extLst>
                      <a:ext uri="{FF2B5EF4-FFF2-40B4-BE49-F238E27FC236}">
                        <a16:creationId xmlns:a16="http://schemas.microsoft.com/office/drawing/2014/main" id="{AB9C1900-1936-4BDA-9EE5-D23FF3F205B0}"/>
                      </a:ext>
                    </a:extLst>
                  </p:cNvPr>
                  <p:cNvGrpSpPr/>
                  <p:nvPr/>
                </p:nvGrpSpPr>
                <p:grpSpPr>
                  <a:xfrm rot="10800000" flipH="1">
                    <a:off x="2199816" y="4262299"/>
                    <a:ext cx="1416919" cy="381266"/>
                    <a:chOff x="2186537" y="2089918"/>
                    <a:chExt cx="1416919" cy="381266"/>
                  </a:xfrm>
                </p:grpSpPr>
                <p:sp>
                  <p:nvSpPr>
                    <p:cNvPr id="53" name="Google Shape;5107;p84">
                      <a:extLst>
                        <a:ext uri="{FF2B5EF4-FFF2-40B4-BE49-F238E27FC236}">
                          <a16:creationId xmlns:a16="http://schemas.microsoft.com/office/drawing/2014/main" id="{BAE67707-815A-422D-ADF1-5EDBEA3F91CE}"/>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54" name="Google Shape;5108;p84">
                      <a:extLst>
                        <a:ext uri="{FF2B5EF4-FFF2-40B4-BE49-F238E27FC236}">
                          <a16:creationId xmlns:a16="http://schemas.microsoft.com/office/drawing/2014/main" id="{2F3BAA4B-B535-473D-8A22-95F0F54E8110}"/>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grpSp>
              <p:nvGrpSpPr>
                <p:cNvPr id="46" name="Google Shape;5109;p84">
                  <a:extLst>
                    <a:ext uri="{FF2B5EF4-FFF2-40B4-BE49-F238E27FC236}">
                      <a16:creationId xmlns:a16="http://schemas.microsoft.com/office/drawing/2014/main" id="{9EECDAE1-9E4D-4C4E-8261-ED7F4FA3018A}"/>
                    </a:ext>
                  </a:extLst>
                </p:cNvPr>
                <p:cNvGrpSpPr/>
                <p:nvPr/>
              </p:nvGrpSpPr>
              <p:grpSpPr>
                <a:xfrm flipH="1">
                  <a:off x="2284796" y="3815918"/>
                  <a:ext cx="1423335" cy="562801"/>
                  <a:chOff x="2193400" y="4080764"/>
                  <a:chExt cx="1423335" cy="562801"/>
                </a:xfrm>
              </p:grpSpPr>
              <p:sp>
                <p:nvSpPr>
                  <p:cNvPr id="47" name="Google Shape;5110;p84">
                    <a:extLst>
                      <a:ext uri="{FF2B5EF4-FFF2-40B4-BE49-F238E27FC236}">
                        <a16:creationId xmlns:a16="http://schemas.microsoft.com/office/drawing/2014/main" id="{D0027685-4D0B-4FDB-BFE6-B9650F2E6C8A}"/>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48" name="Google Shape;5111;p84">
                    <a:extLst>
                      <a:ext uri="{FF2B5EF4-FFF2-40B4-BE49-F238E27FC236}">
                        <a16:creationId xmlns:a16="http://schemas.microsoft.com/office/drawing/2014/main" id="{23C033D4-5F47-473F-AB65-053385000CC0}"/>
                      </a:ext>
                    </a:extLst>
                  </p:cNvPr>
                  <p:cNvGrpSpPr/>
                  <p:nvPr/>
                </p:nvGrpSpPr>
                <p:grpSpPr>
                  <a:xfrm rot="10800000" flipH="1">
                    <a:off x="2199816" y="4262299"/>
                    <a:ext cx="1416919" cy="381266"/>
                    <a:chOff x="2186537" y="2089918"/>
                    <a:chExt cx="1416919" cy="381266"/>
                  </a:xfrm>
                </p:grpSpPr>
                <p:sp>
                  <p:nvSpPr>
                    <p:cNvPr id="49" name="Google Shape;5112;p84">
                      <a:extLst>
                        <a:ext uri="{FF2B5EF4-FFF2-40B4-BE49-F238E27FC236}">
                          <a16:creationId xmlns:a16="http://schemas.microsoft.com/office/drawing/2014/main" id="{6A9B739B-33FA-4550-8837-D41A7964C062}"/>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50" name="Google Shape;5113;p84">
                      <a:extLst>
                        <a:ext uri="{FF2B5EF4-FFF2-40B4-BE49-F238E27FC236}">
                          <a16:creationId xmlns:a16="http://schemas.microsoft.com/office/drawing/2014/main" id="{0F8944B9-C061-4415-AA2E-3239F7D61127}"/>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grpSp>
        </p:grpSp>
      </p:grpSp>
      <p:grpSp>
        <p:nvGrpSpPr>
          <p:cNvPr id="123" name="Group 122">
            <a:extLst>
              <a:ext uri="{FF2B5EF4-FFF2-40B4-BE49-F238E27FC236}">
                <a16:creationId xmlns:a16="http://schemas.microsoft.com/office/drawing/2014/main" id="{C92C7B31-953C-48AD-A441-62D9D3058AA3}"/>
              </a:ext>
            </a:extLst>
          </p:cNvPr>
          <p:cNvGrpSpPr/>
          <p:nvPr/>
        </p:nvGrpSpPr>
        <p:grpSpPr>
          <a:xfrm>
            <a:off x="4632863" y="2047115"/>
            <a:ext cx="2963755" cy="3110885"/>
            <a:chOff x="4632863" y="2047115"/>
            <a:chExt cx="2963755" cy="3110885"/>
          </a:xfrm>
        </p:grpSpPr>
        <p:grpSp>
          <p:nvGrpSpPr>
            <p:cNvPr id="35" name="Group 34">
              <a:extLst>
                <a:ext uri="{FF2B5EF4-FFF2-40B4-BE49-F238E27FC236}">
                  <a16:creationId xmlns:a16="http://schemas.microsoft.com/office/drawing/2014/main" id="{3A1115FC-CF51-4DCF-949F-70BF6082A058}"/>
                </a:ext>
              </a:extLst>
            </p:cNvPr>
            <p:cNvGrpSpPr/>
            <p:nvPr/>
          </p:nvGrpSpPr>
          <p:grpSpPr>
            <a:xfrm>
              <a:off x="4632863" y="2047115"/>
              <a:ext cx="2963755" cy="523180"/>
              <a:chOff x="5600915" y="2489432"/>
              <a:chExt cx="2452299" cy="523180"/>
            </a:xfrm>
          </p:grpSpPr>
          <p:sp>
            <p:nvSpPr>
              <p:cNvPr id="14" name="Google Shape;4864;p79">
                <a:extLst>
                  <a:ext uri="{FF2B5EF4-FFF2-40B4-BE49-F238E27FC236}">
                    <a16:creationId xmlns:a16="http://schemas.microsoft.com/office/drawing/2014/main" id="{55C95751-264E-4502-A8E1-029E69AD6199}"/>
                  </a:ext>
                </a:extLst>
              </p:cNvPr>
              <p:cNvSpPr/>
              <p:nvPr/>
            </p:nvSpPr>
            <p:spPr>
              <a:xfrm>
                <a:off x="5632026" y="2672141"/>
                <a:ext cx="200109" cy="221938"/>
              </a:xfrm>
              <a:prstGeom prst="rect">
                <a:avLst/>
              </a:prstGeom>
              <a:solidFill>
                <a:srgbClr val="41B3B1"/>
              </a:solidFill>
              <a:ln>
                <a:noFill/>
              </a:ln>
            </p:spPr>
            <p:txBody>
              <a:bodyPr spcFirstLastPara="1" wrap="square" lIns="121900" tIns="60950" rIns="121900" bIns="60950" anchor="t" anchorCtr="0">
                <a:noAutofit/>
              </a:bodyPr>
              <a:lstStyle/>
              <a:p>
                <a:pPr defTabSz="914400">
                  <a:buClr>
                    <a:srgbClr val="000000"/>
                  </a:buClr>
                  <a:buFont typeface="Arial"/>
                  <a:buNone/>
                </a:pPr>
                <a:endParaRPr sz="3200" kern="0">
                  <a:solidFill>
                    <a:srgbClr val="000000"/>
                  </a:solidFill>
                  <a:latin typeface="#9Slide07 IcielBaliho Script" pitchFamily="2" charset="0"/>
                  <a:ea typeface="Quattrocento Sans"/>
                  <a:cs typeface="Quattrocento Sans"/>
                  <a:sym typeface="Quattrocento Sans"/>
                </a:endParaRPr>
              </a:p>
            </p:txBody>
          </p:sp>
          <p:sp>
            <p:nvSpPr>
              <p:cNvPr id="21" name="Google Shape;4871;p79">
                <a:extLst>
                  <a:ext uri="{FF2B5EF4-FFF2-40B4-BE49-F238E27FC236}">
                    <a16:creationId xmlns:a16="http://schemas.microsoft.com/office/drawing/2014/main" id="{83DE35E0-CC51-4A66-91EE-A28C428E48AE}"/>
                  </a:ext>
                </a:extLst>
              </p:cNvPr>
              <p:cNvSpPr txBox="1"/>
              <p:nvPr/>
            </p:nvSpPr>
            <p:spPr>
              <a:xfrm>
                <a:off x="5600915" y="2489432"/>
                <a:ext cx="2452299" cy="523180"/>
              </a:xfrm>
              <a:prstGeom prst="rect">
                <a:avLst/>
              </a:prstGeom>
              <a:noFill/>
              <a:ln>
                <a:noFill/>
              </a:ln>
            </p:spPr>
            <p:txBody>
              <a:bodyPr spcFirstLastPara="1" wrap="square" lIns="91425" tIns="45700" rIns="91425" bIns="45700" anchor="t" anchorCtr="0">
                <a:spAutoFit/>
              </a:bodyPr>
              <a:lstStyle/>
              <a:p>
                <a:pPr algn="ctr"/>
                <a:r>
                  <a:rPr lang="en-US" sz="2800" b="1">
                    <a:latin typeface="#9Slide03 Bebas Neue ZSmall" panose="020B0606020202050201" pitchFamily="34" charset="0"/>
                  </a:rPr>
                  <a:t>DỊCH VỤ TIÊU DÙNG</a:t>
                </a:r>
                <a:endParaRPr lang="en-US" sz="2800" b="1" dirty="0">
                  <a:latin typeface="#9Slide03 Bebas Neue ZSmall" panose="020B0606020202050201" pitchFamily="34" charset="0"/>
                </a:endParaRPr>
              </a:p>
            </p:txBody>
          </p:sp>
        </p:grpSp>
        <p:grpSp>
          <p:nvGrpSpPr>
            <p:cNvPr id="61" name="Google Shape;5091;p84">
              <a:extLst>
                <a:ext uri="{FF2B5EF4-FFF2-40B4-BE49-F238E27FC236}">
                  <a16:creationId xmlns:a16="http://schemas.microsoft.com/office/drawing/2014/main" id="{99E87D5D-3527-489C-BDE1-EDCEAC706520}"/>
                </a:ext>
              </a:extLst>
            </p:cNvPr>
            <p:cNvGrpSpPr/>
            <p:nvPr/>
          </p:nvGrpSpPr>
          <p:grpSpPr>
            <a:xfrm>
              <a:off x="4723986" y="2578752"/>
              <a:ext cx="2845038" cy="2579248"/>
              <a:chOff x="880925" y="1918837"/>
              <a:chExt cx="2818158" cy="2459882"/>
            </a:xfrm>
          </p:grpSpPr>
          <p:sp>
            <p:nvSpPr>
              <p:cNvPr id="62" name="Google Shape;5092;p84">
                <a:extLst>
                  <a:ext uri="{FF2B5EF4-FFF2-40B4-BE49-F238E27FC236}">
                    <a16:creationId xmlns:a16="http://schemas.microsoft.com/office/drawing/2014/main" id="{C0BD7093-B26B-4E0F-A9A4-42CA87638C46}"/>
                  </a:ext>
                </a:extLst>
              </p:cNvPr>
              <p:cNvSpPr/>
              <p:nvPr/>
            </p:nvSpPr>
            <p:spPr>
              <a:xfrm>
                <a:off x="1070660" y="2123841"/>
                <a:ext cx="2457795" cy="2058175"/>
              </a:xfrm>
              <a:prstGeom prst="roundRect">
                <a:avLst>
                  <a:gd name="adj" fmla="val 8172"/>
                </a:avLst>
              </a:prstGeom>
              <a:gradFill>
                <a:gsLst>
                  <a:gs pos="0">
                    <a:srgbClr val="F2F2F2"/>
                  </a:gs>
                  <a:gs pos="95000">
                    <a:srgbClr val="BFBFBF"/>
                  </a:gs>
                  <a:gs pos="100000">
                    <a:srgbClr val="BFBFB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Quattrocento Sans"/>
                  <a:ea typeface="Quattrocento Sans"/>
                  <a:cs typeface="Quattrocento Sans"/>
                  <a:sym typeface="Quattrocento Sans"/>
                </a:endParaRPr>
              </a:p>
            </p:txBody>
          </p:sp>
          <p:grpSp>
            <p:nvGrpSpPr>
              <p:cNvPr id="63" name="Google Shape;5093;p84">
                <a:extLst>
                  <a:ext uri="{FF2B5EF4-FFF2-40B4-BE49-F238E27FC236}">
                    <a16:creationId xmlns:a16="http://schemas.microsoft.com/office/drawing/2014/main" id="{45717C08-7D83-493F-9DDD-BB2DE41F344E}"/>
                  </a:ext>
                </a:extLst>
              </p:cNvPr>
              <p:cNvGrpSpPr/>
              <p:nvPr/>
            </p:nvGrpSpPr>
            <p:grpSpPr>
              <a:xfrm>
                <a:off x="893539" y="1918837"/>
                <a:ext cx="2805544" cy="381266"/>
                <a:chOff x="904556" y="1918837"/>
                <a:chExt cx="2805544" cy="381266"/>
              </a:xfrm>
            </p:grpSpPr>
            <p:grpSp>
              <p:nvGrpSpPr>
                <p:cNvPr id="77" name="Google Shape;5094;p84">
                  <a:extLst>
                    <a:ext uri="{FF2B5EF4-FFF2-40B4-BE49-F238E27FC236}">
                      <a16:creationId xmlns:a16="http://schemas.microsoft.com/office/drawing/2014/main" id="{8E9F9BC9-7D0A-4E92-A0D0-F7291F8181B3}"/>
                    </a:ext>
                  </a:extLst>
                </p:cNvPr>
                <p:cNvGrpSpPr/>
                <p:nvPr/>
              </p:nvGrpSpPr>
              <p:grpSpPr>
                <a:xfrm>
                  <a:off x="904556" y="1918837"/>
                  <a:ext cx="1416919" cy="381266"/>
                  <a:chOff x="2186537" y="2089918"/>
                  <a:chExt cx="1416919" cy="381266"/>
                </a:xfrm>
              </p:grpSpPr>
              <p:sp>
                <p:nvSpPr>
                  <p:cNvPr id="81" name="Google Shape;5095;p84">
                    <a:extLst>
                      <a:ext uri="{FF2B5EF4-FFF2-40B4-BE49-F238E27FC236}">
                        <a16:creationId xmlns:a16="http://schemas.microsoft.com/office/drawing/2014/main" id="{AD654F61-75C5-45D1-A88B-A90C189CB952}"/>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82" name="Google Shape;5096;p84">
                    <a:extLst>
                      <a:ext uri="{FF2B5EF4-FFF2-40B4-BE49-F238E27FC236}">
                        <a16:creationId xmlns:a16="http://schemas.microsoft.com/office/drawing/2014/main" id="{675A0708-DA7F-41B4-8983-85B27312CE60}"/>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nvGrpSpPr>
                <p:cNvPr id="78" name="Google Shape;5097;p84">
                  <a:extLst>
                    <a:ext uri="{FF2B5EF4-FFF2-40B4-BE49-F238E27FC236}">
                      <a16:creationId xmlns:a16="http://schemas.microsoft.com/office/drawing/2014/main" id="{15358C04-CBCD-4C4B-8450-6D12ED00977A}"/>
                    </a:ext>
                  </a:extLst>
                </p:cNvPr>
                <p:cNvGrpSpPr/>
                <p:nvPr/>
              </p:nvGrpSpPr>
              <p:grpSpPr>
                <a:xfrm flipH="1">
                  <a:off x="2293181" y="1918837"/>
                  <a:ext cx="1416919" cy="381266"/>
                  <a:chOff x="2186537" y="2089918"/>
                  <a:chExt cx="1416919" cy="381266"/>
                </a:xfrm>
              </p:grpSpPr>
              <p:sp>
                <p:nvSpPr>
                  <p:cNvPr id="79" name="Google Shape;5098;p84">
                    <a:extLst>
                      <a:ext uri="{FF2B5EF4-FFF2-40B4-BE49-F238E27FC236}">
                        <a16:creationId xmlns:a16="http://schemas.microsoft.com/office/drawing/2014/main" id="{7A4087EB-B877-41E2-AC77-73E0DA955D85}"/>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80" name="Google Shape;5099;p84">
                    <a:extLst>
                      <a:ext uri="{FF2B5EF4-FFF2-40B4-BE49-F238E27FC236}">
                        <a16:creationId xmlns:a16="http://schemas.microsoft.com/office/drawing/2014/main" id="{D70B70FC-6B12-461C-BB7A-7E413B70D46E}"/>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sp>
            <p:nvSpPr>
              <p:cNvPr id="64" name="Google Shape;5100;p84">
                <a:extLst>
                  <a:ext uri="{FF2B5EF4-FFF2-40B4-BE49-F238E27FC236}">
                    <a16:creationId xmlns:a16="http://schemas.microsoft.com/office/drawing/2014/main" id="{D423EF48-F86E-4257-98C9-7EE618A34844}"/>
                  </a:ext>
                </a:extLst>
              </p:cNvPr>
              <p:cNvSpPr/>
              <p:nvPr/>
            </p:nvSpPr>
            <p:spPr>
              <a:xfrm>
                <a:off x="1359504" y="3231748"/>
                <a:ext cx="2171147" cy="956060"/>
              </a:xfrm>
              <a:custGeom>
                <a:avLst/>
                <a:gdLst/>
                <a:ahLst/>
                <a:cxnLst/>
                <a:rect l="l" t="t" r="r" b="b"/>
                <a:pathLst>
                  <a:path w="2171147" h="956060" extrusionOk="0">
                    <a:moveTo>
                      <a:pt x="2171147" y="0"/>
                    </a:moveTo>
                    <a:lnTo>
                      <a:pt x="2171147" y="613024"/>
                    </a:lnTo>
                    <a:cubicBezTo>
                      <a:pt x="2171147" y="802478"/>
                      <a:pt x="2017565" y="956060"/>
                      <a:pt x="1828111" y="956060"/>
                    </a:cubicBezTo>
                    <a:lnTo>
                      <a:pt x="56388" y="956060"/>
                    </a:lnTo>
                    <a:lnTo>
                      <a:pt x="0" y="950376"/>
                    </a:lnTo>
                    <a:cubicBezTo>
                      <a:pt x="194612" y="913409"/>
                      <a:pt x="394074" y="863162"/>
                      <a:pt x="595692" y="800520"/>
                    </a:cubicBezTo>
                    <a:cubicBezTo>
                      <a:pt x="1231927" y="602844"/>
                      <a:pt x="1780532" y="315626"/>
                      <a:pt x="2171147"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65" name="Google Shape;5101;p84">
                <a:extLst>
                  <a:ext uri="{FF2B5EF4-FFF2-40B4-BE49-F238E27FC236}">
                    <a16:creationId xmlns:a16="http://schemas.microsoft.com/office/drawing/2014/main" id="{C532002C-3F51-4C72-A759-4E44D46C1B45}"/>
                  </a:ext>
                </a:extLst>
              </p:cNvPr>
              <p:cNvSpPr/>
              <p:nvPr/>
            </p:nvSpPr>
            <p:spPr>
              <a:xfrm>
                <a:off x="1084196" y="3583851"/>
                <a:ext cx="2446455" cy="603957"/>
              </a:xfrm>
              <a:custGeom>
                <a:avLst/>
                <a:gdLst/>
                <a:ahLst/>
                <a:cxnLst/>
                <a:rect l="l" t="t" r="r" b="b"/>
                <a:pathLst>
                  <a:path w="2446455" h="603957" extrusionOk="0">
                    <a:moveTo>
                      <a:pt x="2446455" y="0"/>
                    </a:moveTo>
                    <a:lnTo>
                      <a:pt x="2446455" y="260921"/>
                    </a:lnTo>
                    <a:cubicBezTo>
                      <a:pt x="2446455" y="450375"/>
                      <a:pt x="2292873" y="603957"/>
                      <a:pt x="2103419" y="603957"/>
                    </a:cubicBezTo>
                    <a:lnTo>
                      <a:pt x="331696" y="603957"/>
                    </a:lnTo>
                    <a:cubicBezTo>
                      <a:pt x="171039" y="603957"/>
                      <a:pt x="36177" y="493515"/>
                      <a:pt x="0" y="344134"/>
                    </a:cubicBezTo>
                    <a:cubicBezTo>
                      <a:pt x="361568" y="383293"/>
                      <a:pt x="760006" y="379286"/>
                      <a:pt x="1174260" y="326562"/>
                    </a:cubicBezTo>
                    <a:cubicBezTo>
                      <a:pt x="1642303" y="266991"/>
                      <a:pt x="2075220" y="152271"/>
                      <a:pt x="2446455"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66" name="Google Shape;5103;p84">
                <a:extLst>
                  <a:ext uri="{FF2B5EF4-FFF2-40B4-BE49-F238E27FC236}">
                    <a16:creationId xmlns:a16="http://schemas.microsoft.com/office/drawing/2014/main" id="{0BE36DDC-0E61-430C-B944-24377C47002F}"/>
                  </a:ext>
                </a:extLst>
              </p:cNvPr>
              <p:cNvGrpSpPr/>
              <p:nvPr/>
            </p:nvGrpSpPr>
            <p:grpSpPr>
              <a:xfrm>
                <a:off x="880925" y="3815918"/>
                <a:ext cx="2816189" cy="562801"/>
                <a:chOff x="891942" y="3815918"/>
                <a:chExt cx="2816189" cy="562801"/>
              </a:xfrm>
            </p:grpSpPr>
            <p:grpSp>
              <p:nvGrpSpPr>
                <p:cNvPr id="67" name="Google Shape;5104;p84">
                  <a:extLst>
                    <a:ext uri="{FF2B5EF4-FFF2-40B4-BE49-F238E27FC236}">
                      <a16:creationId xmlns:a16="http://schemas.microsoft.com/office/drawing/2014/main" id="{C5A77167-6C38-4F02-823B-F6777CA6921D}"/>
                    </a:ext>
                  </a:extLst>
                </p:cNvPr>
                <p:cNvGrpSpPr/>
                <p:nvPr/>
              </p:nvGrpSpPr>
              <p:grpSpPr>
                <a:xfrm>
                  <a:off x="891942" y="3815918"/>
                  <a:ext cx="1423335" cy="562801"/>
                  <a:chOff x="2193400" y="4080764"/>
                  <a:chExt cx="1423335" cy="562801"/>
                </a:xfrm>
              </p:grpSpPr>
              <p:sp>
                <p:nvSpPr>
                  <p:cNvPr id="73" name="Google Shape;5105;p84">
                    <a:extLst>
                      <a:ext uri="{FF2B5EF4-FFF2-40B4-BE49-F238E27FC236}">
                        <a16:creationId xmlns:a16="http://schemas.microsoft.com/office/drawing/2014/main" id="{E89236D0-4DF6-4F52-8AAC-E5CBFF47019F}"/>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74" name="Google Shape;5106;p84">
                    <a:extLst>
                      <a:ext uri="{FF2B5EF4-FFF2-40B4-BE49-F238E27FC236}">
                        <a16:creationId xmlns:a16="http://schemas.microsoft.com/office/drawing/2014/main" id="{CBD3FFE7-2268-4377-AC6F-DABB84A9855D}"/>
                      </a:ext>
                    </a:extLst>
                  </p:cNvPr>
                  <p:cNvGrpSpPr/>
                  <p:nvPr/>
                </p:nvGrpSpPr>
                <p:grpSpPr>
                  <a:xfrm rot="10800000" flipH="1">
                    <a:off x="2199816" y="4262299"/>
                    <a:ext cx="1416919" cy="381266"/>
                    <a:chOff x="2186537" y="2089918"/>
                    <a:chExt cx="1416919" cy="381266"/>
                  </a:xfrm>
                </p:grpSpPr>
                <p:sp>
                  <p:nvSpPr>
                    <p:cNvPr id="75" name="Google Shape;5107;p84">
                      <a:extLst>
                        <a:ext uri="{FF2B5EF4-FFF2-40B4-BE49-F238E27FC236}">
                          <a16:creationId xmlns:a16="http://schemas.microsoft.com/office/drawing/2014/main" id="{715109C7-8A3F-4B9D-A93E-A7F914500143}"/>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76" name="Google Shape;5108;p84">
                      <a:extLst>
                        <a:ext uri="{FF2B5EF4-FFF2-40B4-BE49-F238E27FC236}">
                          <a16:creationId xmlns:a16="http://schemas.microsoft.com/office/drawing/2014/main" id="{100C53D4-C803-421E-8DFB-B15C436A036B}"/>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grpSp>
              <p:nvGrpSpPr>
                <p:cNvPr id="68" name="Google Shape;5109;p84">
                  <a:extLst>
                    <a:ext uri="{FF2B5EF4-FFF2-40B4-BE49-F238E27FC236}">
                      <a16:creationId xmlns:a16="http://schemas.microsoft.com/office/drawing/2014/main" id="{D90BA901-0A90-407B-A28D-C530F730CF42}"/>
                    </a:ext>
                  </a:extLst>
                </p:cNvPr>
                <p:cNvGrpSpPr/>
                <p:nvPr/>
              </p:nvGrpSpPr>
              <p:grpSpPr>
                <a:xfrm flipH="1">
                  <a:off x="2284796" y="3815918"/>
                  <a:ext cx="1423335" cy="562801"/>
                  <a:chOff x="2193400" y="4080764"/>
                  <a:chExt cx="1423335" cy="562801"/>
                </a:xfrm>
              </p:grpSpPr>
              <p:sp>
                <p:nvSpPr>
                  <p:cNvPr id="69" name="Google Shape;5110;p84">
                    <a:extLst>
                      <a:ext uri="{FF2B5EF4-FFF2-40B4-BE49-F238E27FC236}">
                        <a16:creationId xmlns:a16="http://schemas.microsoft.com/office/drawing/2014/main" id="{9EC028E6-5FC9-4F1A-BB02-D16DEF20EE53}"/>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70" name="Google Shape;5111;p84">
                    <a:extLst>
                      <a:ext uri="{FF2B5EF4-FFF2-40B4-BE49-F238E27FC236}">
                        <a16:creationId xmlns:a16="http://schemas.microsoft.com/office/drawing/2014/main" id="{1C4FBACD-793F-4622-8704-37A3B80C9327}"/>
                      </a:ext>
                    </a:extLst>
                  </p:cNvPr>
                  <p:cNvGrpSpPr/>
                  <p:nvPr/>
                </p:nvGrpSpPr>
                <p:grpSpPr>
                  <a:xfrm rot="10800000" flipH="1">
                    <a:off x="2199816" y="4262299"/>
                    <a:ext cx="1416919" cy="381266"/>
                    <a:chOff x="2186537" y="2089918"/>
                    <a:chExt cx="1416919" cy="381266"/>
                  </a:xfrm>
                </p:grpSpPr>
                <p:sp>
                  <p:nvSpPr>
                    <p:cNvPr id="71" name="Google Shape;5112;p84">
                      <a:extLst>
                        <a:ext uri="{FF2B5EF4-FFF2-40B4-BE49-F238E27FC236}">
                          <a16:creationId xmlns:a16="http://schemas.microsoft.com/office/drawing/2014/main" id="{A5681C4D-BFDF-4A37-9C6E-7391D3CD5AE8}"/>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72" name="Google Shape;5113;p84">
                      <a:extLst>
                        <a:ext uri="{FF2B5EF4-FFF2-40B4-BE49-F238E27FC236}">
                          <a16:creationId xmlns:a16="http://schemas.microsoft.com/office/drawing/2014/main" id="{04847B83-BD2A-4DE8-B324-347DFFBB8929}"/>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grpSp>
        </p:grpSp>
      </p:grpSp>
      <p:grpSp>
        <p:nvGrpSpPr>
          <p:cNvPr id="124" name="Group 123">
            <a:extLst>
              <a:ext uri="{FF2B5EF4-FFF2-40B4-BE49-F238E27FC236}">
                <a16:creationId xmlns:a16="http://schemas.microsoft.com/office/drawing/2014/main" id="{7F2FB119-D104-43EC-849C-21CD6A3D1BF8}"/>
              </a:ext>
            </a:extLst>
          </p:cNvPr>
          <p:cNvGrpSpPr/>
          <p:nvPr/>
        </p:nvGrpSpPr>
        <p:grpSpPr>
          <a:xfrm>
            <a:off x="8901177" y="2035945"/>
            <a:ext cx="2709725" cy="3014623"/>
            <a:chOff x="8901177" y="2035945"/>
            <a:chExt cx="2709725" cy="3014623"/>
          </a:xfrm>
        </p:grpSpPr>
        <p:grpSp>
          <p:nvGrpSpPr>
            <p:cNvPr id="36" name="Group 35">
              <a:extLst>
                <a:ext uri="{FF2B5EF4-FFF2-40B4-BE49-F238E27FC236}">
                  <a16:creationId xmlns:a16="http://schemas.microsoft.com/office/drawing/2014/main" id="{0F0A9304-51C9-4CF4-9C8C-D31E33A5F374}"/>
                </a:ext>
              </a:extLst>
            </p:cNvPr>
            <p:cNvGrpSpPr/>
            <p:nvPr/>
          </p:nvGrpSpPr>
          <p:grpSpPr>
            <a:xfrm>
              <a:off x="9003349" y="2035945"/>
              <a:ext cx="2349958" cy="523180"/>
              <a:chOff x="7250385" y="2468322"/>
              <a:chExt cx="1944425" cy="523180"/>
            </a:xfrm>
          </p:grpSpPr>
          <p:sp>
            <p:nvSpPr>
              <p:cNvPr id="15" name="Google Shape;4865;p79">
                <a:extLst>
                  <a:ext uri="{FF2B5EF4-FFF2-40B4-BE49-F238E27FC236}">
                    <a16:creationId xmlns:a16="http://schemas.microsoft.com/office/drawing/2014/main" id="{F8002CD8-4976-4C27-8F80-06573EAC3580}"/>
                  </a:ext>
                </a:extLst>
              </p:cNvPr>
              <p:cNvSpPr/>
              <p:nvPr/>
            </p:nvSpPr>
            <p:spPr>
              <a:xfrm>
                <a:off x="7250385" y="2645525"/>
                <a:ext cx="215251" cy="248553"/>
              </a:xfrm>
              <a:prstGeom prst="rect">
                <a:avLst/>
              </a:prstGeom>
              <a:solidFill>
                <a:srgbClr val="F8B62D"/>
              </a:solidFill>
              <a:ln>
                <a:noFill/>
              </a:ln>
            </p:spPr>
            <p:txBody>
              <a:bodyPr spcFirstLastPara="1" wrap="square" lIns="121900" tIns="60950" rIns="121900" bIns="60950" anchor="t" anchorCtr="0">
                <a:noAutofit/>
              </a:bodyPr>
              <a:lstStyle/>
              <a:p>
                <a:pPr defTabSz="914400">
                  <a:buClr>
                    <a:srgbClr val="000000"/>
                  </a:buClr>
                  <a:buFont typeface="Arial"/>
                  <a:buNone/>
                </a:pPr>
                <a:endParaRPr sz="3200" kern="0">
                  <a:solidFill>
                    <a:srgbClr val="000000"/>
                  </a:solidFill>
                  <a:latin typeface="#9Slide07 IcielBaliho Script" pitchFamily="2" charset="0"/>
                  <a:ea typeface="Quattrocento Sans"/>
                  <a:cs typeface="Quattrocento Sans"/>
                  <a:sym typeface="Quattrocento Sans"/>
                </a:endParaRPr>
              </a:p>
            </p:txBody>
          </p:sp>
          <p:sp>
            <p:nvSpPr>
              <p:cNvPr id="22" name="Google Shape;4872;p79">
                <a:extLst>
                  <a:ext uri="{FF2B5EF4-FFF2-40B4-BE49-F238E27FC236}">
                    <a16:creationId xmlns:a16="http://schemas.microsoft.com/office/drawing/2014/main" id="{38C499E3-31E1-4A6E-8FC8-8383D01D6727}"/>
                  </a:ext>
                </a:extLst>
              </p:cNvPr>
              <p:cNvSpPr txBox="1"/>
              <p:nvPr/>
            </p:nvSpPr>
            <p:spPr>
              <a:xfrm>
                <a:off x="7366510" y="2468322"/>
                <a:ext cx="1828300" cy="523180"/>
              </a:xfrm>
              <a:prstGeom prst="rect">
                <a:avLst/>
              </a:prstGeom>
              <a:noFill/>
              <a:ln>
                <a:noFill/>
              </a:ln>
            </p:spPr>
            <p:txBody>
              <a:bodyPr spcFirstLastPara="1" wrap="square" lIns="91425" tIns="45700" rIns="91425" bIns="45700" anchor="t" anchorCtr="0">
                <a:spAutoFit/>
              </a:bodyPr>
              <a:lstStyle/>
              <a:p>
                <a:pPr algn="ctr"/>
                <a:r>
                  <a:rPr lang="en-US" sz="2800" b="1">
                    <a:latin typeface="#9Slide03 Bebas Neue ZSmall" panose="020B0606020202050201" pitchFamily="34" charset="0"/>
                  </a:rPr>
                  <a:t>DỊCH VỤ CÔNG</a:t>
                </a:r>
                <a:endParaRPr lang="en-US" sz="2800" b="1" dirty="0">
                  <a:latin typeface="#9Slide03 Bebas Neue ZSmall" panose="020B0606020202050201" pitchFamily="34" charset="0"/>
                </a:endParaRPr>
              </a:p>
            </p:txBody>
          </p:sp>
        </p:grpSp>
        <p:grpSp>
          <p:nvGrpSpPr>
            <p:cNvPr id="83" name="Google Shape;5091;p84">
              <a:extLst>
                <a:ext uri="{FF2B5EF4-FFF2-40B4-BE49-F238E27FC236}">
                  <a16:creationId xmlns:a16="http://schemas.microsoft.com/office/drawing/2014/main" id="{D78FF531-C346-4E02-B671-713FC777DD00}"/>
                </a:ext>
              </a:extLst>
            </p:cNvPr>
            <p:cNvGrpSpPr/>
            <p:nvPr/>
          </p:nvGrpSpPr>
          <p:grpSpPr>
            <a:xfrm>
              <a:off x="8901177" y="2605943"/>
              <a:ext cx="2709725" cy="2444625"/>
              <a:chOff x="880925" y="1918837"/>
              <a:chExt cx="2818158" cy="2459882"/>
            </a:xfrm>
          </p:grpSpPr>
          <p:sp>
            <p:nvSpPr>
              <p:cNvPr id="84" name="Google Shape;5092;p84">
                <a:extLst>
                  <a:ext uri="{FF2B5EF4-FFF2-40B4-BE49-F238E27FC236}">
                    <a16:creationId xmlns:a16="http://schemas.microsoft.com/office/drawing/2014/main" id="{371F13F3-C7FA-4C1D-B03E-9BC2D38DD888}"/>
                  </a:ext>
                </a:extLst>
              </p:cNvPr>
              <p:cNvSpPr/>
              <p:nvPr/>
            </p:nvSpPr>
            <p:spPr>
              <a:xfrm>
                <a:off x="1070660" y="2123841"/>
                <a:ext cx="2457795" cy="2058175"/>
              </a:xfrm>
              <a:prstGeom prst="roundRect">
                <a:avLst>
                  <a:gd name="adj" fmla="val 8172"/>
                </a:avLst>
              </a:prstGeom>
              <a:gradFill>
                <a:gsLst>
                  <a:gs pos="0">
                    <a:srgbClr val="F2F2F2"/>
                  </a:gs>
                  <a:gs pos="95000">
                    <a:srgbClr val="BFBFBF"/>
                  </a:gs>
                  <a:gs pos="100000">
                    <a:srgbClr val="BFBFBF"/>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Quattrocento Sans"/>
                  <a:ea typeface="Quattrocento Sans"/>
                  <a:cs typeface="Quattrocento Sans"/>
                  <a:sym typeface="Quattrocento Sans"/>
                </a:endParaRPr>
              </a:p>
            </p:txBody>
          </p:sp>
          <p:grpSp>
            <p:nvGrpSpPr>
              <p:cNvPr id="85" name="Google Shape;5093;p84">
                <a:extLst>
                  <a:ext uri="{FF2B5EF4-FFF2-40B4-BE49-F238E27FC236}">
                    <a16:creationId xmlns:a16="http://schemas.microsoft.com/office/drawing/2014/main" id="{A020265F-3D61-47BA-8431-7DA6CB9D92F8}"/>
                  </a:ext>
                </a:extLst>
              </p:cNvPr>
              <p:cNvGrpSpPr/>
              <p:nvPr/>
            </p:nvGrpSpPr>
            <p:grpSpPr>
              <a:xfrm>
                <a:off x="893539" y="1918837"/>
                <a:ext cx="2805544" cy="381266"/>
                <a:chOff x="904556" y="1918837"/>
                <a:chExt cx="2805544" cy="381266"/>
              </a:xfrm>
            </p:grpSpPr>
            <p:grpSp>
              <p:nvGrpSpPr>
                <p:cNvPr id="99" name="Google Shape;5094;p84">
                  <a:extLst>
                    <a:ext uri="{FF2B5EF4-FFF2-40B4-BE49-F238E27FC236}">
                      <a16:creationId xmlns:a16="http://schemas.microsoft.com/office/drawing/2014/main" id="{83901223-B755-4EA6-883E-B575DF9A6FE6}"/>
                    </a:ext>
                  </a:extLst>
                </p:cNvPr>
                <p:cNvGrpSpPr/>
                <p:nvPr/>
              </p:nvGrpSpPr>
              <p:grpSpPr>
                <a:xfrm>
                  <a:off x="904556" y="1918837"/>
                  <a:ext cx="1416919" cy="381266"/>
                  <a:chOff x="2186537" y="2089918"/>
                  <a:chExt cx="1416919" cy="381266"/>
                </a:xfrm>
              </p:grpSpPr>
              <p:sp>
                <p:nvSpPr>
                  <p:cNvPr id="103" name="Google Shape;5095;p84">
                    <a:extLst>
                      <a:ext uri="{FF2B5EF4-FFF2-40B4-BE49-F238E27FC236}">
                        <a16:creationId xmlns:a16="http://schemas.microsoft.com/office/drawing/2014/main" id="{A4C65009-418E-4A23-8C5E-18DF5FD2E75D}"/>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104" name="Google Shape;5096;p84">
                    <a:extLst>
                      <a:ext uri="{FF2B5EF4-FFF2-40B4-BE49-F238E27FC236}">
                        <a16:creationId xmlns:a16="http://schemas.microsoft.com/office/drawing/2014/main" id="{CCFCCDA5-BB23-43BE-81D8-94B4C1FED5FA}"/>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nvGrpSpPr>
                <p:cNvPr id="100" name="Google Shape;5097;p84">
                  <a:extLst>
                    <a:ext uri="{FF2B5EF4-FFF2-40B4-BE49-F238E27FC236}">
                      <a16:creationId xmlns:a16="http://schemas.microsoft.com/office/drawing/2014/main" id="{35A57E73-1583-4785-8B12-3E94157CAB98}"/>
                    </a:ext>
                  </a:extLst>
                </p:cNvPr>
                <p:cNvGrpSpPr/>
                <p:nvPr/>
              </p:nvGrpSpPr>
              <p:grpSpPr>
                <a:xfrm flipH="1">
                  <a:off x="2293181" y="1918837"/>
                  <a:ext cx="1416919" cy="381266"/>
                  <a:chOff x="2186537" y="2089918"/>
                  <a:chExt cx="1416919" cy="381266"/>
                </a:xfrm>
              </p:grpSpPr>
              <p:sp>
                <p:nvSpPr>
                  <p:cNvPr id="101" name="Google Shape;5098;p84">
                    <a:extLst>
                      <a:ext uri="{FF2B5EF4-FFF2-40B4-BE49-F238E27FC236}">
                        <a16:creationId xmlns:a16="http://schemas.microsoft.com/office/drawing/2014/main" id="{09B9B09D-3FA6-4162-B699-38D4A903FABB}"/>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102" name="Google Shape;5099;p84">
                    <a:extLst>
                      <a:ext uri="{FF2B5EF4-FFF2-40B4-BE49-F238E27FC236}">
                        <a16:creationId xmlns:a16="http://schemas.microsoft.com/office/drawing/2014/main" id="{7D99A500-5A96-4356-BE81-87C3486B9A03}"/>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sp>
            <p:nvSpPr>
              <p:cNvPr id="86" name="Google Shape;5100;p84">
                <a:extLst>
                  <a:ext uri="{FF2B5EF4-FFF2-40B4-BE49-F238E27FC236}">
                    <a16:creationId xmlns:a16="http://schemas.microsoft.com/office/drawing/2014/main" id="{E588A4A0-8D58-40EF-B1B0-1196639C2A3C}"/>
                  </a:ext>
                </a:extLst>
              </p:cNvPr>
              <p:cNvSpPr/>
              <p:nvPr/>
            </p:nvSpPr>
            <p:spPr>
              <a:xfrm>
                <a:off x="1359504" y="3231748"/>
                <a:ext cx="2171147" cy="956060"/>
              </a:xfrm>
              <a:custGeom>
                <a:avLst/>
                <a:gdLst/>
                <a:ahLst/>
                <a:cxnLst/>
                <a:rect l="l" t="t" r="r" b="b"/>
                <a:pathLst>
                  <a:path w="2171147" h="956060" extrusionOk="0">
                    <a:moveTo>
                      <a:pt x="2171147" y="0"/>
                    </a:moveTo>
                    <a:lnTo>
                      <a:pt x="2171147" y="613024"/>
                    </a:lnTo>
                    <a:cubicBezTo>
                      <a:pt x="2171147" y="802478"/>
                      <a:pt x="2017565" y="956060"/>
                      <a:pt x="1828111" y="956060"/>
                    </a:cubicBezTo>
                    <a:lnTo>
                      <a:pt x="56388" y="956060"/>
                    </a:lnTo>
                    <a:lnTo>
                      <a:pt x="0" y="950376"/>
                    </a:lnTo>
                    <a:cubicBezTo>
                      <a:pt x="194612" y="913409"/>
                      <a:pt x="394074" y="863162"/>
                      <a:pt x="595692" y="800520"/>
                    </a:cubicBezTo>
                    <a:cubicBezTo>
                      <a:pt x="1231927" y="602844"/>
                      <a:pt x="1780532" y="315626"/>
                      <a:pt x="2171147"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87" name="Google Shape;5101;p84">
                <a:extLst>
                  <a:ext uri="{FF2B5EF4-FFF2-40B4-BE49-F238E27FC236}">
                    <a16:creationId xmlns:a16="http://schemas.microsoft.com/office/drawing/2014/main" id="{FFD3C838-330C-4212-971E-1D7C920BEEF8}"/>
                  </a:ext>
                </a:extLst>
              </p:cNvPr>
              <p:cNvSpPr/>
              <p:nvPr/>
            </p:nvSpPr>
            <p:spPr>
              <a:xfrm>
                <a:off x="1084196" y="3583851"/>
                <a:ext cx="2446455" cy="603957"/>
              </a:xfrm>
              <a:custGeom>
                <a:avLst/>
                <a:gdLst/>
                <a:ahLst/>
                <a:cxnLst/>
                <a:rect l="l" t="t" r="r" b="b"/>
                <a:pathLst>
                  <a:path w="2446455" h="603957" extrusionOk="0">
                    <a:moveTo>
                      <a:pt x="2446455" y="0"/>
                    </a:moveTo>
                    <a:lnTo>
                      <a:pt x="2446455" y="260921"/>
                    </a:lnTo>
                    <a:cubicBezTo>
                      <a:pt x="2446455" y="450375"/>
                      <a:pt x="2292873" y="603957"/>
                      <a:pt x="2103419" y="603957"/>
                    </a:cubicBezTo>
                    <a:lnTo>
                      <a:pt x="331696" y="603957"/>
                    </a:lnTo>
                    <a:cubicBezTo>
                      <a:pt x="171039" y="603957"/>
                      <a:pt x="36177" y="493515"/>
                      <a:pt x="0" y="344134"/>
                    </a:cubicBezTo>
                    <a:cubicBezTo>
                      <a:pt x="361568" y="383293"/>
                      <a:pt x="760006" y="379286"/>
                      <a:pt x="1174260" y="326562"/>
                    </a:cubicBezTo>
                    <a:cubicBezTo>
                      <a:pt x="1642303" y="266991"/>
                      <a:pt x="2075220" y="152271"/>
                      <a:pt x="2446455" y="0"/>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88" name="Google Shape;5103;p84">
                <a:extLst>
                  <a:ext uri="{FF2B5EF4-FFF2-40B4-BE49-F238E27FC236}">
                    <a16:creationId xmlns:a16="http://schemas.microsoft.com/office/drawing/2014/main" id="{A86A6444-1470-43A6-8DB2-C71EFB2DA6ED}"/>
                  </a:ext>
                </a:extLst>
              </p:cNvPr>
              <p:cNvGrpSpPr/>
              <p:nvPr/>
            </p:nvGrpSpPr>
            <p:grpSpPr>
              <a:xfrm>
                <a:off x="880925" y="3815918"/>
                <a:ext cx="2816189" cy="562801"/>
                <a:chOff x="891942" y="3815918"/>
                <a:chExt cx="2816189" cy="562801"/>
              </a:xfrm>
            </p:grpSpPr>
            <p:grpSp>
              <p:nvGrpSpPr>
                <p:cNvPr id="89" name="Google Shape;5104;p84">
                  <a:extLst>
                    <a:ext uri="{FF2B5EF4-FFF2-40B4-BE49-F238E27FC236}">
                      <a16:creationId xmlns:a16="http://schemas.microsoft.com/office/drawing/2014/main" id="{EA2F19D2-1047-4D33-8111-1DD12139382F}"/>
                    </a:ext>
                  </a:extLst>
                </p:cNvPr>
                <p:cNvGrpSpPr/>
                <p:nvPr/>
              </p:nvGrpSpPr>
              <p:grpSpPr>
                <a:xfrm>
                  <a:off x="891942" y="3815918"/>
                  <a:ext cx="1423335" cy="562801"/>
                  <a:chOff x="2193400" y="4080764"/>
                  <a:chExt cx="1423335" cy="562801"/>
                </a:xfrm>
              </p:grpSpPr>
              <p:sp>
                <p:nvSpPr>
                  <p:cNvPr id="95" name="Google Shape;5105;p84">
                    <a:extLst>
                      <a:ext uri="{FF2B5EF4-FFF2-40B4-BE49-F238E27FC236}">
                        <a16:creationId xmlns:a16="http://schemas.microsoft.com/office/drawing/2014/main" id="{043E6265-D53E-4BE7-95CF-DBFF85613AB5}"/>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96" name="Google Shape;5106;p84">
                    <a:extLst>
                      <a:ext uri="{FF2B5EF4-FFF2-40B4-BE49-F238E27FC236}">
                        <a16:creationId xmlns:a16="http://schemas.microsoft.com/office/drawing/2014/main" id="{1C4BA7DB-A3B0-45B3-883B-EAE269FD0B2E}"/>
                      </a:ext>
                    </a:extLst>
                  </p:cNvPr>
                  <p:cNvGrpSpPr/>
                  <p:nvPr/>
                </p:nvGrpSpPr>
                <p:grpSpPr>
                  <a:xfrm rot="10800000" flipH="1">
                    <a:off x="2199816" y="4262299"/>
                    <a:ext cx="1416919" cy="381266"/>
                    <a:chOff x="2186537" y="2089918"/>
                    <a:chExt cx="1416919" cy="381266"/>
                  </a:xfrm>
                </p:grpSpPr>
                <p:sp>
                  <p:nvSpPr>
                    <p:cNvPr id="97" name="Google Shape;5107;p84">
                      <a:extLst>
                        <a:ext uri="{FF2B5EF4-FFF2-40B4-BE49-F238E27FC236}">
                          <a16:creationId xmlns:a16="http://schemas.microsoft.com/office/drawing/2014/main" id="{93D70EF2-9F50-47CC-AE38-365D8EE098D2}"/>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98" name="Google Shape;5108;p84">
                      <a:extLst>
                        <a:ext uri="{FF2B5EF4-FFF2-40B4-BE49-F238E27FC236}">
                          <a16:creationId xmlns:a16="http://schemas.microsoft.com/office/drawing/2014/main" id="{32761629-99A1-4718-A8A8-CD9244B2D126}"/>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grpSp>
              <p:nvGrpSpPr>
                <p:cNvPr id="90" name="Google Shape;5109;p84">
                  <a:extLst>
                    <a:ext uri="{FF2B5EF4-FFF2-40B4-BE49-F238E27FC236}">
                      <a16:creationId xmlns:a16="http://schemas.microsoft.com/office/drawing/2014/main" id="{AC1D047E-1EEF-4C79-AFD6-163B0D85FB37}"/>
                    </a:ext>
                  </a:extLst>
                </p:cNvPr>
                <p:cNvGrpSpPr/>
                <p:nvPr/>
              </p:nvGrpSpPr>
              <p:grpSpPr>
                <a:xfrm flipH="1">
                  <a:off x="2284796" y="3815918"/>
                  <a:ext cx="1423335" cy="562801"/>
                  <a:chOff x="2193400" y="4080764"/>
                  <a:chExt cx="1423335" cy="562801"/>
                </a:xfrm>
              </p:grpSpPr>
              <p:sp>
                <p:nvSpPr>
                  <p:cNvPr id="91" name="Google Shape;5110;p84">
                    <a:extLst>
                      <a:ext uri="{FF2B5EF4-FFF2-40B4-BE49-F238E27FC236}">
                        <a16:creationId xmlns:a16="http://schemas.microsoft.com/office/drawing/2014/main" id="{7004A6E4-439B-497B-95B2-963685CF9C0D}"/>
                      </a:ext>
                    </a:extLst>
                  </p:cNvPr>
                  <p:cNvSpPr/>
                  <p:nvPr/>
                </p:nvSpPr>
                <p:spPr>
                  <a:xfrm rot="10800000">
                    <a:off x="2193400" y="4080764"/>
                    <a:ext cx="1416919" cy="537190"/>
                  </a:xfrm>
                  <a:custGeom>
                    <a:avLst/>
                    <a:gdLst/>
                    <a:ahLst/>
                    <a:cxnLst/>
                    <a:rect l="l" t="t" r="r" b="b"/>
                    <a:pathLst>
                      <a:path w="1416919" h="537190" extrusionOk="0">
                        <a:moveTo>
                          <a:pt x="1055995" y="0"/>
                        </a:moveTo>
                        <a:lnTo>
                          <a:pt x="1055995" y="180462"/>
                        </a:lnTo>
                        <a:lnTo>
                          <a:pt x="0" y="180462"/>
                        </a:lnTo>
                        <a:lnTo>
                          <a:pt x="13725" y="194187"/>
                        </a:lnTo>
                        <a:cubicBezTo>
                          <a:pt x="169185" y="196059"/>
                          <a:pt x="349804" y="218157"/>
                          <a:pt x="539210" y="261292"/>
                        </a:cubicBezTo>
                        <a:cubicBezTo>
                          <a:pt x="830423" y="327612"/>
                          <a:pt x="1081379" y="429763"/>
                          <a:pt x="1240654" y="537190"/>
                        </a:cubicBezTo>
                        <a:lnTo>
                          <a:pt x="1416919" y="360925"/>
                        </a:lnTo>
                        <a:close/>
                      </a:path>
                    </a:pathLst>
                  </a:custGeom>
                  <a:gradFill>
                    <a:gsLst>
                      <a:gs pos="0">
                        <a:srgbClr val="0073C3"/>
                      </a:gs>
                      <a:gs pos="63000">
                        <a:srgbClr val="4FCBFB"/>
                      </a:gs>
                      <a:gs pos="92000">
                        <a:srgbClr val="55D2FF"/>
                      </a:gs>
                      <a:gs pos="100000">
                        <a:srgbClr val="55D2FF"/>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nvGrpSpPr>
                  <p:cNvPr id="92" name="Google Shape;5111;p84">
                    <a:extLst>
                      <a:ext uri="{FF2B5EF4-FFF2-40B4-BE49-F238E27FC236}">
                        <a16:creationId xmlns:a16="http://schemas.microsoft.com/office/drawing/2014/main" id="{926CBC29-4AF7-4288-A91E-CC62FB086524}"/>
                      </a:ext>
                    </a:extLst>
                  </p:cNvPr>
                  <p:cNvGrpSpPr/>
                  <p:nvPr/>
                </p:nvGrpSpPr>
                <p:grpSpPr>
                  <a:xfrm rot="10800000" flipH="1">
                    <a:off x="2199816" y="4262299"/>
                    <a:ext cx="1416919" cy="381266"/>
                    <a:chOff x="2186537" y="2089918"/>
                    <a:chExt cx="1416919" cy="381266"/>
                  </a:xfrm>
                </p:grpSpPr>
                <p:sp>
                  <p:nvSpPr>
                    <p:cNvPr id="93" name="Google Shape;5112;p84">
                      <a:extLst>
                        <a:ext uri="{FF2B5EF4-FFF2-40B4-BE49-F238E27FC236}">
                          <a16:creationId xmlns:a16="http://schemas.microsoft.com/office/drawing/2014/main" id="{755D3ECE-4070-441E-A113-D38215DF0107}"/>
                        </a:ext>
                      </a:extLst>
                    </p:cNvPr>
                    <p:cNvSpPr/>
                    <p:nvPr/>
                  </p:nvSpPr>
                  <p:spPr>
                    <a:xfrm flipH="1">
                      <a:off x="2186537" y="2105398"/>
                      <a:ext cx="1416919" cy="365786"/>
                    </a:xfrm>
                    <a:custGeom>
                      <a:avLst/>
                      <a:gdLst/>
                      <a:ahLst/>
                      <a:cxnLst/>
                      <a:rect l="l" t="t" r="r" b="b"/>
                      <a:pathLst>
                        <a:path w="1416919" h="365786" extrusionOk="0">
                          <a:moveTo>
                            <a:pt x="61952" y="180462"/>
                          </a:moveTo>
                          <a:lnTo>
                            <a:pt x="0" y="180462"/>
                          </a:lnTo>
                          <a:lnTo>
                            <a:pt x="13713" y="194175"/>
                          </a:lnTo>
                          <a:close/>
                          <a:moveTo>
                            <a:pt x="1055995" y="0"/>
                          </a:moveTo>
                          <a:lnTo>
                            <a:pt x="1055995" y="180462"/>
                          </a:lnTo>
                          <a:lnTo>
                            <a:pt x="693111" y="180462"/>
                          </a:lnTo>
                          <a:cubicBezTo>
                            <a:pt x="738538" y="185673"/>
                            <a:pt x="784824" y="192817"/>
                            <a:pt x="831798" y="201077"/>
                          </a:cubicBezTo>
                          <a:cubicBezTo>
                            <a:pt x="1059222" y="241068"/>
                            <a:pt x="1262570" y="300145"/>
                            <a:pt x="1412058" y="365786"/>
                          </a:cubicBezTo>
                          <a:lnTo>
                            <a:pt x="1416919" y="360925"/>
                          </a:ln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sp>
                  <p:nvSpPr>
                    <p:cNvPr id="94" name="Google Shape;5113;p84">
                      <a:extLst>
                        <a:ext uri="{FF2B5EF4-FFF2-40B4-BE49-F238E27FC236}">
                          <a16:creationId xmlns:a16="http://schemas.microsoft.com/office/drawing/2014/main" id="{EBE51C7E-7021-4B85-A233-320D79A2F305}"/>
                        </a:ext>
                      </a:extLst>
                    </p:cNvPr>
                    <p:cNvSpPr/>
                    <p:nvPr/>
                  </p:nvSpPr>
                  <p:spPr>
                    <a:xfrm flipH="1">
                      <a:off x="2316066" y="2089918"/>
                      <a:ext cx="1287390" cy="264846"/>
                    </a:xfrm>
                    <a:custGeom>
                      <a:avLst/>
                      <a:gdLst/>
                      <a:ahLst/>
                      <a:cxnLst/>
                      <a:rect l="l" t="t" r="r" b="b"/>
                      <a:pathLst>
                        <a:path w="1287390" h="264846" extrusionOk="0">
                          <a:moveTo>
                            <a:pt x="1055995" y="0"/>
                          </a:moveTo>
                          <a:lnTo>
                            <a:pt x="1055995" y="180462"/>
                          </a:lnTo>
                          <a:lnTo>
                            <a:pt x="0" y="180462"/>
                          </a:lnTo>
                          <a:lnTo>
                            <a:pt x="13725" y="194187"/>
                          </a:lnTo>
                          <a:cubicBezTo>
                            <a:pt x="169185" y="196059"/>
                            <a:pt x="349804" y="218157"/>
                            <a:pt x="539210" y="261292"/>
                          </a:cubicBezTo>
                          <a:lnTo>
                            <a:pt x="552544" y="264846"/>
                          </a:lnTo>
                          <a:cubicBezTo>
                            <a:pt x="630858" y="252956"/>
                            <a:pt x="713665" y="243958"/>
                            <a:pt x="799378" y="237354"/>
                          </a:cubicBezTo>
                          <a:cubicBezTo>
                            <a:pt x="977357" y="223640"/>
                            <a:pt x="1144536" y="222044"/>
                            <a:pt x="1287390" y="231395"/>
                          </a:cubicBezTo>
                          <a:close/>
                        </a:path>
                      </a:pathLst>
                    </a:custGeom>
                    <a:gradFill>
                      <a:gsLst>
                        <a:gs pos="0">
                          <a:srgbClr val="FFFFFF">
                            <a:alpha val="27843"/>
                          </a:srgbClr>
                        </a:gs>
                        <a:gs pos="97000">
                          <a:srgbClr val="F2F2F2">
                            <a:alpha val="6666"/>
                          </a:srgbClr>
                        </a:gs>
                        <a:gs pos="100000">
                          <a:srgbClr val="F2F2F2">
                            <a:alpha val="6666"/>
                          </a:srgbClr>
                        </a:gs>
                      </a:gsLst>
                      <a:lin ang="10800000" scaled="0"/>
                    </a:grad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rgbClr val="000000"/>
                        </a:solidFill>
                        <a:latin typeface="Quattrocento Sans"/>
                        <a:ea typeface="Quattrocento Sans"/>
                        <a:cs typeface="Quattrocento Sans"/>
                        <a:sym typeface="Quattrocento Sans"/>
                      </a:endParaRPr>
                    </a:p>
                  </p:txBody>
                </p:sp>
              </p:grpSp>
            </p:grpSp>
          </p:grpSp>
        </p:grpSp>
      </p:grpSp>
      <p:sp>
        <p:nvSpPr>
          <p:cNvPr id="105" name="Rectangle 104">
            <a:extLst>
              <a:ext uri="{FF2B5EF4-FFF2-40B4-BE49-F238E27FC236}">
                <a16:creationId xmlns:a16="http://schemas.microsoft.com/office/drawing/2014/main" id="{6DB9408B-75B1-4C57-B7C4-31C7595202CE}"/>
              </a:ext>
            </a:extLst>
          </p:cNvPr>
          <p:cNvSpPr/>
          <p:nvPr/>
        </p:nvSpPr>
        <p:spPr>
          <a:xfrm>
            <a:off x="724868" y="2803085"/>
            <a:ext cx="2592318" cy="1938992"/>
          </a:xfrm>
          <a:prstGeom prst="rect">
            <a:avLst/>
          </a:prstGeom>
        </p:spPr>
        <p:txBody>
          <a:bodyPr wrap="square">
            <a:spAutoFit/>
          </a:bodyPr>
          <a:lstStyle/>
          <a:p>
            <a:pPr>
              <a:buFontTx/>
              <a:buChar char="-"/>
            </a:pPr>
            <a:r>
              <a:rPr lang="en-US" sz="2400" b="1">
                <a:solidFill>
                  <a:srgbClr val="000099"/>
                </a:solidFill>
                <a:latin typeface="#9Slide03 SFU Futura_12" panose="00000400000000000000" pitchFamily="2" charset="0"/>
              </a:rPr>
              <a:t> GTVT</a:t>
            </a:r>
          </a:p>
          <a:p>
            <a:pPr>
              <a:buFontTx/>
              <a:buChar char="-"/>
            </a:pPr>
            <a:r>
              <a:rPr lang="en-US" sz="2400" b="1">
                <a:solidFill>
                  <a:srgbClr val="000099"/>
                </a:solidFill>
                <a:latin typeface="#9Slide03 SFU Futura_12" panose="00000400000000000000" pitchFamily="2" charset="0"/>
              </a:rPr>
              <a:t> Tài chính</a:t>
            </a:r>
          </a:p>
          <a:p>
            <a:pPr>
              <a:buFontTx/>
              <a:buChar char="-"/>
            </a:pPr>
            <a:r>
              <a:rPr lang="en-US" sz="2400" b="1">
                <a:solidFill>
                  <a:srgbClr val="000099"/>
                </a:solidFill>
                <a:latin typeface="#9Slide03 SFU Futura_12" panose="00000400000000000000" pitchFamily="2" charset="0"/>
              </a:rPr>
              <a:t> Bất động sản</a:t>
            </a:r>
          </a:p>
          <a:p>
            <a:pPr>
              <a:buFontTx/>
              <a:buChar char="-"/>
            </a:pPr>
            <a:r>
              <a:rPr lang="en-US" sz="2400" b="1">
                <a:solidFill>
                  <a:srgbClr val="000099"/>
                </a:solidFill>
                <a:latin typeface="#9Slide03 SFU Futura_12" panose="00000400000000000000" pitchFamily="2" charset="0"/>
              </a:rPr>
              <a:t> Thông tin liên lạc</a:t>
            </a:r>
          </a:p>
          <a:p>
            <a:pPr>
              <a:buFontTx/>
              <a:buChar char="-"/>
            </a:pPr>
            <a:r>
              <a:rPr lang="en-US" sz="2400" b="1">
                <a:solidFill>
                  <a:srgbClr val="000099"/>
                </a:solidFill>
                <a:latin typeface="#9Slide03 SFU Futura_12" panose="00000400000000000000" pitchFamily="2" charset="0"/>
              </a:rPr>
              <a:t> Tín dụng…</a:t>
            </a:r>
            <a:endParaRPr lang="en-US" sz="2400" b="1" dirty="0">
              <a:solidFill>
                <a:srgbClr val="000099"/>
              </a:solidFill>
              <a:latin typeface="#9Slide03 SFU Futura_12" panose="00000400000000000000" pitchFamily="2" charset="0"/>
            </a:endParaRPr>
          </a:p>
        </p:txBody>
      </p:sp>
      <p:sp>
        <p:nvSpPr>
          <p:cNvPr id="106" name="Rectangle 105">
            <a:extLst>
              <a:ext uri="{FF2B5EF4-FFF2-40B4-BE49-F238E27FC236}">
                <a16:creationId xmlns:a16="http://schemas.microsoft.com/office/drawing/2014/main" id="{B1AA2911-97E1-418C-BB61-62528B7CE896}"/>
              </a:ext>
            </a:extLst>
          </p:cNvPr>
          <p:cNvSpPr/>
          <p:nvPr/>
        </p:nvSpPr>
        <p:spPr>
          <a:xfrm>
            <a:off x="4968970" y="2813168"/>
            <a:ext cx="2494942" cy="2308324"/>
          </a:xfrm>
          <a:prstGeom prst="rect">
            <a:avLst/>
          </a:prstGeom>
        </p:spPr>
        <p:txBody>
          <a:bodyPr wrap="square">
            <a:spAutoFit/>
          </a:bodyPr>
          <a:lstStyle/>
          <a:p>
            <a:pPr>
              <a:buFontTx/>
              <a:buChar char="-"/>
            </a:pPr>
            <a:r>
              <a:rPr lang="en-US" sz="2400" b="1">
                <a:solidFill>
                  <a:srgbClr val="000099"/>
                </a:solidFill>
                <a:latin typeface="#9Slide03 SFU Futura_12" panose="00000400000000000000" pitchFamily="2" charset="0"/>
              </a:rPr>
              <a:t> Thương mại</a:t>
            </a:r>
          </a:p>
          <a:p>
            <a:pPr>
              <a:buFontTx/>
              <a:buChar char="-"/>
            </a:pPr>
            <a:r>
              <a:rPr lang="en-US" sz="2400" b="1">
                <a:solidFill>
                  <a:srgbClr val="000099"/>
                </a:solidFill>
                <a:latin typeface="#9Slide03 SFU Futura_12" panose="00000400000000000000" pitchFamily="2" charset="0"/>
              </a:rPr>
              <a:t> Sửa chữa</a:t>
            </a:r>
          </a:p>
          <a:p>
            <a:pPr>
              <a:buFontTx/>
              <a:buChar char="-"/>
            </a:pPr>
            <a:r>
              <a:rPr lang="en-US" sz="2400" b="1">
                <a:solidFill>
                  <a:srgbClr val="000099"/>
                </a:solidFill>
                <a:latin typeface="#9Slide03 SFU Futura_12" panose="00000400000000000000" pitchFamily="2" charset="0"/>
              </a:rPr>
              <a:t> Nhà hàng</a:t>
            </a:r>
          </a:p>
          <a:p>
            <a:pPr>
              <a:buFontTx/>
              <a:buChar char="-"/>
            </a:pPr>
            <a:r>
              <a:rPr lang="en-US" sz="2400" b="1">
                <a:solidFill>
                  <a:srgbClr val="000099"/>
                </a:solidFill>
                <a:latin typeface="#9Slide03 SFU Futura_12" panose="00000400000000000000" pitchFamily="2" charset="0"/>
              </a:rPr>
              <a:t> Khách sạn</a:t>
            </a:r>
          </a:p>
          <a:p>
            <a:pPr>
              <a:buFontTx/>
              <a:buChar char="-"/>
            </a:pPr>
            <a:r>
              <a:rPr lang="en-US" sz="2400" b="1">
                <a:solidFill>
                  <a:srgbClr val="000099"/>
                </a:solidFill>
                <a:latin typeface="#9Slide03 SFU Futura_12" panose="00000400000000000000" pitchFamily="2" charset="0"/>
              </a:rPr>
              <a:t> Y tế, giáo dục …</a:t>
            </a:r>
            <a:endParaRPr lang="en-US" sz="2400" b="1" dirty="0">
              <a:solidFill>
                <a:srgbClr val="000099"/>
              </a:solidFill>
              <a:latin typeface="#9Slide03 SFU Futura_12" panose="00000400000000000000" pitchFamily="2" charset="0"/>
            </a:endParaRPr>
          </a:p>
        </p:txBody>
      </p:sp>
      <p:sp>
        <p:nvSpPr>
          <p:cNvPr id="107" name="Rectangle 106">
            <a:extLst>
              <a:ext uri="{FF2B5EF4-FFF2-40B4-BE49-F238E27FC236}">
                <a16:creationId xmlns:a16="http://schemas.microsoft.com/office/drawing/2014/main" id="{09099C3E-60B4-4DBB-B517-9A1A43E66BFA}"/>
              </a:ext>
            </a:extLst>
          </p:cNvPr>
          <p:cNvSpPr/>
          <p:nvPr/>
        </p:nvSpPr>
        <p:spPr>
          <a:xfrm>
            <a:off x="8989113" y="2856450"/>
            <a:ext cx="2663070" cy="1569660"/>
          </a:xfrm>
          <a:prstGeom prst="rect">
            <a:avLst/>
          </a:prstGeom>
        </p:spPr>
        <p:txBody>
          <a:bodyPr wrap="square">
            <a:spAutoFit/>
          </a:bodyPr>
          <a:lstStyle/>
          <a:p>
            <a:pPr>
              <a:buFontTx/>
              <a:buChar char="-"/>
            </a:pPr>
            <a:r>
              <a:rPr lang="en-US" sz="2400" b="1">
                <a:solidFill>
                  <a:srgbClr val="000099"/>
                </a:solidFill>
                <a:latin typeface="#9Slide03 SFU Futura_12" panose="00000400000000000000" pitchFamily="2" charset="0"/>
              </a:rPr>
              <a:t> Khoa học công nghệ</a:t>
            </a:r>
          </a:p>
          <a:p>
            <a:pPr>
              <a:buFontTx/>
              <a:buChar char="-"/>
            </a:pPr>
            <a:r>
              <a:rPr lang="en-US" sz="2400" b="1">
                <a:solidFill>
                  <a:srgbClr val="000099"/>
                </a:solidFill>
                <a:latin typeface="#9Slide03 SFU Futura_12" panose="00000400000000000000" pitchFamily="2" charset="0"/>
              </a:rPr>
              <a:t> Quản lí nhà nước</a:t>
            </a:r>
          </a:p>
          <a:p>
            <a:pPr>
              <a:buFontTx/>
              <a:buChar char="-"/>
            </a:pPr>
            <a:r>
              <a:rPr lang="en-US" sz="2400" b="1">
                <a:solidFill>
                  <a:srgbClr val="000099"/>
                </a:solidFill>
                <a:latin typeface="#9Slide03 SFU Futura_12" panose="00000400000000000000" pitchFamily="2" charset="0"/>
              </a:rPr>
              <a:t> Đoàn thể…</a:t>
            </a:r>
            <a:endParaRPr lang="en-US" sz="2400" b="1" dirty="0">
              <a:solidFill>
                <a:srgbClr val="000099"/>
              </a:solidFill>
              <a:latin typeface="#9Slide03 SFU Futura_12" panose="00000400000000000000" pitchFamily="2" charset="0"/>
            </a:endParaRPr>
          </a:p>
        </p:txBody>
      </p:sp>
      <p:sp>
        <p:nvSpPr>
          <p:cNvPr id="108" name="Rectangle 107">
            <a:extLst>
              <a:ext uri="{FF2B5EF4-FFF2-40B4-BE49-F238E27FC236}">
                <a16:creationId xmlns:a16="http://schemas.microsoft.com/office/drawing/2014/main" id="{FF0164F4-6D92-4242-BC7C-19F5435CDD68}"/>
              </a:ext>
            </a:extLst>
          </p:cNvPr>
          <p:cNvSpPr/>
          <p:nvPr/>
        </p:nvSpPr>
        <p:spPr>
          <a:xfrm>
            <a:off x="1907524" y="6022464"/>
            <a:ext cx="8188539" cy="830997"/>
          </a:xfrm>
          <a:prstGeom prst="rect">
            <a:avLst/>
          </a:prstGeom>
        </p:spPr>
        <p:txBody>
          <a:bodyPr wrap="square">
            <a:spAutoFit/>
          </a:bodyPr>
          <a:lstStyle/>
          <a:p>
            <a:pPr marL="285750" indent="-285750" algn="just">
              <a:buFontTx/>
              <a:buChar char="-"/>
            </a:pPr>
            <a:r>
              <a:rPr lang="vi-VN" sz="2400">
                <a:solidFill>
                  <a:srgbClr val="FFFF00"/>
                </a:solidFill>
                <a:latin typeface="#9Slide03 SFU Futura_12" panose="00000400000000000000" pitchFamily="2" charset="0"/>
                <a:ea typeface="Tahoma" pitchFamily="34" charset="0"/>
                <a:cs typeface="Tahoma" pitchFamily="34" charset="0"/>
              </a:rPr>
              <a:t>Khai </a:t>
            </a:r>
            <a:r>
              <a:rPr lang="vi-VN" sz="2400" dirty="0">
                <a:solidFill>
                  <a:srgbClr val="FFFF00"/>
                </a:solidFill>
                <a:latin typeface="#9Slide03 SFU Futura_12" panose="00000400000000000000" pitchFamily="2" charset="0"/>
                <a:ea typeface="Tahoma" pitchFamily="34" charset="0"/>
                <a:cs typeface="Tahoma" pitchFamily="34" charset="0"/>
              </a:rPr>
              <a:t>thác tốt </a:t>
            </a:r>
            <a:r>
              <a:rPr lang="vi-VN" sz="2400" dirty="0">
                <a:solidFill>
                  <a:schemeClr val="bg1"/>
                </a:solidFill>
                <a:latin typeface="#9Slide03 SFU Futura_12" panose="00000400000000000000" pitchFamily="2" charset="0"/>
                <a:ea typeface="Tahoma" pitchFamily="34" charset="0"/>
                <a:cs typeface="Tahoma" pitchFamily="34" charset="0"/>
              </a:rPr>
              <a:t>các tài nguyên thiên nhiên, di sản văn hóa, lịch sử và các thành tựu của khoa học kĩ thuật hiện đại</a:t>
            </a:r>
            <a:r>
              <a:rPr lang="en-US" sz="2400" dirty="0">
                <a:solidFill>
                  <a:schemeClr val="bg1"/>
                </a:solidFill>
                <a:latin typeface="#9Slide03 SFU Futura_12" panose="00000400000000000000" pitchFamily="2" charset="0"/>
                <a:ea typeface="Tahoma" pitchFamily="34" charset="0"/>
                <a:cs typeface="Tahoma" pitchFamily="34" charset="0"/>
              </a:rPr>
              <a:t>.</a:t>
            </a:r>
          </a:p>
        </p:txBody>
      </p:sp>
      <p:sp>
        <p:nvSpPr>
          <p:cNvPr id="110" name="Rectangle 109">
            <a:extLst>
              <a:ext uri="{FF2B5EF4-FFF2-40B4-BE49-F238E27FC236}">
                <a16:creationId xmlns:a16="http://schemas.microsoft.com/office/drawing/2014/main" id="{59EC9231-E3C6-4A2D-9FD2-FC5338468BB8}"/>
              </a:ext>
            </a:extLst>
          </p:cNvPr>
          <p:cNvSpPr/>
          <p:nvPr/>
        </p:nvSpPr>
        <p:spPr>
          <a:xfrm>
            <a:off x="1451202" y="5632230"/>
            <a:ext cx="5934638" cy="461665"/>
          </a:xfrm>
          <a:prstGeom prst="rect">
            <a:avLst/>
          </a:prstGeom>
        </p:spPr>
        <p:txBody>
          <a:bodyPr wrap="none">
            <a:spAutoFit/>
          </a:bodyPr>
          <a:lstStyle/>
          <a:p>
            <a:pPr marL="285750" lvl="0" indent="-285750" algn="just">
              <a:buFontTx/>
              <a:buChar char="-"/>
            </a:pPr>
            <a:r>
              <a:rPr lang="vi-VN" sz="2400">
                <a:solidFill>
                  <a:srgbClr val="FFFF00"/>
                </a:solidFill>
                <a:latin typeface="#9Slide03 SFU Futura_12" panose="00000400000000000000" pitchFamily="2" charset="0"/>
                <a:ea typeface="Tahoma" pitchFamily="34" charset="0"/>
                <a:cs typeface="Tahoma" pitchFamily="34" charset="0"/>
              </a:rPr>
              <a:t>Sử dụng tốt </a:t>
            </a:r>
            <a:r>
              <a:rPr lang="vi-VN" sz="2400">
                <a:solidFill>
                  <a:schemeClr val="bg1"/>
                </a:solidFill>
                <a:latin typeface="#9Slide03 SFU Futura_12" panose="00000400000000000000" pitchFamily="2" charset="0"/>
                <a:ea typeface="Tahoma" pitchFamily="34" charset="0"/>
                <a:cs typeface="Tahoma" pitchFamily="34" charset="0"/>
              </a:rPr>
              <a:t>nguồn lao động, tạo việc làm.</a:t>
            </a:r>
            <a:endParaRPr lang="en-US" sz="2400" dirty="0">
              <a:solidFill>
                <a:schemeClr val="bg1"/>
              </a:solidFill>
              <a:latin typeface="#9Slide03 SFU Futura_12" panose="00000400000000000000" pitchFamily="2" charset="0"/>
              <a:ea typeface="Tahoma" pitchFamily="34" charset="0"/>
              <a:cs typeface="Tahoma" pitchFamily="34" charset="0"/>
            </a:endParaRPr>
          </a:p>
        </p:txBody>
      </p:sp>
      <p:pic>
        <p:nvPicPr>
          <p:cNvPr id="2050" name="Picture 2" descr="Download HD Flecha Roja Curva Sf Png - Icon Mũi Tên Png ...">
            <a:extLst>
              <a:ext uri="{FF2B5EF4-FFF2-40B4-BE49-F238E27FC236}">
                <a16:creationId xmlns:a16="http://schemas.microsoft.com/office/drawing/2014/main" id="{B85397B3-EF62-4ABC-81DB-E4B7C6891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24" y="5408780"/>
            <a:ext cx="1144992" cy="86383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Download HD Flecha Roja Curva Sf Png - Icon Mũi Tên Png ...">
            <a:extLst>
              <a:ext uri="{FF2B5EF4-FFF2-40B4-BE49-F238E27FC236}">
                <a16:creationId xmlns:a16="http://schemas.microsoft.com/office/drawing/2014/main" id="{A593396A-D1C8-4887-86F6-A3644BAD8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81904" y="5408780"/>
            <a:ext cx="1255414" cy="8638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ục Tiêu Vector, Mũi Tên, Mũi Tên Xuống, Mũi Tên Vector và PNG với ...">
            <a:extLst>
              <a:ext uri="{FF2B5EF4-FFF2-40B4-BE49-F238E27FC236}">
                <a16:creationId xmlns:a16="http://schemas.microsoft.com/office/drawing/2014/main" id="{09828D79-C315-459A-8563-FF84E530B56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a:off x="5990589" y="4728096"/>
            <a:ext cx="401991" cy="462340"/>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extLst>
              <a:ext uri="{FF2B5EF4-FFF2-40B4-BE49-F238E27FC236}">
                <a16:creationId xmlns:a16="http://schemas.microsoft.com/office/drawing/2014/main" id="{420F9168-A549-4DD6-AA65-1538FC5CB352}"/>
              </a:ext>
            </a:extLst>
          </p:cNvPr>
          <p:cNvSpPr txBox="1"/>
          <p:nvPr/>
        </p:nvSpPr>
        <p:spPr>
          <a:xfrm>
            <a:off x="5431213" y="702842"/>
            <a:ext cx="1598258" cy="707886"/>
          </a:xfrm>
          <a:prstGeom prst="rect">
            <a:avLst/>
          </a:prstGeom>
          <a:noFill/>
        </p:spPr>
        <p:txBody>
          <a:bodyPr wrap="square" rtlCol="0">
            <a:spAutoFit/>
          </a:bodyPr>
          <a:lstStyle/>
          <a:p>
            <a:r>
              <a:rPr lang="en-US" sz="4000" b="1">
                <a:solidFill>
                  <a:srgbClr val="FF0000"/>
                </a:solidFill>
                <a:latin typeface="#9Slide03 SFU Futura_12" panose="00000400000000000000" pitchFamily="2" charset="0"/>
              </a:rPr>
              <a:t>3 </a:t>
            </a:r>
            <a:r>
              <a:rPr lang="en-US" sz="2400">
                <a:latin typeface="#9Slide03 SFU Futura_12" panose="00000400000000000000" pitchFamily="2" charset="0"/>
              </a:rPr>
              <a:t>nhóm</a:t>
            </a:r>
          </a:p>
        </p:txBody>
      </p:sp>
    </p:spTree>
    <p:extLst>
      <p:ext uri="{BB962C8B-B14F-4D97-AF65-F5344CB8AC3E}">
        <p14:creationId xmlns:p14="http://schemas.microsoft.com/office/powerpoint/2010/main" val="320928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wipe(down)">
                                      <p:cBhvr>
                                        <p:cTn id="7" dur="1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left)">
                                      <p:cBhvr>
                                        <p:cTn id="12" dur="1000"/>
                                        <p:tgtEl>
                                          <p:spTgt spid="10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wipe(left)">
                                      <p:cBhvr>
                                        <p:cTn id="17" dur="1000"/>
                                        <p:tgtEl>
                                          <p:spTgt spid="1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wipe(left)">
                                      <p:cBhvr>
                                        <p:cTn id="22" dur="10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wipe(up)">
                                      <p:cBhvr>
                                        <p:cTn id="27" dur="1000"/>
                                        <p:tgtEl>
                                          <p:spTgt spid="2052"/>
                                        </p:tgtEl>
                                      </p:cBhvr>
                                    </p:animEffect>
                                  </p:childTnLst>
                                </p:cTn>
                              </p:par>
                              <p:par>
                                <p:cTn id="28" presetID="22" presetClass="entr" presetSubtype="1"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wipe(up)">
                                      <p:cBhvr>
                                        <p:cTn id="30" dur="1000"/>
                                        <p:tgtEl>
                                          <p:spTgt spid="2050"/>
                                        </p:tgtEl>
                                      </p:cBhvr>
                                    </p:animEffect>
                                  </p:childTnLst>
                                </p:cTn>
                              </p:par>
                              <p:par>
                                <p:cTn id="31" presetID="22" presetClass="entr" presetSubtype="1" fill="hold" nodeType="withEffect">
                                  <p:stCondLst>
                                    <p:cond delay="0"/>
                                  </p:stCondLst>
                                  <p:childTnLst>
                                    <p:set>
                                      <p:cBhvr>
                                        <p:cTn id="32" dur="1" fill="hold">
                                          <p:stCondLst>
                                            <p:cond delay="0"/>
                                          </p:stCondLst>
                                        </p:cTn>
                                        <p:tgtEl>
                                          <p:spTgt spid="120"/>
                                        </p:tgtEl>
                                        <p:attrNameLst>
                                          <p:attrName>style.visibility</p:attrName>
                                        </p:attrNameLst>
                                      </p:cBhvr>
                                      <p:to>
                                        <p:strVal val="visible"/>
                                      </p:to>
                                    </p:set>
                                    <p:animEffect transition="in" filter="wipe(up)">
                                      <p:cBhvr>
                                        <p:cTn id="33" dur="1000"/>
                                        <p:tgtEl>
                                          <p:spTgt spid="1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wipe(up)">
                                      <p:cBhvr>
                                        <p:cTn id="38" dur="1000"/>
                                        <p:tgtEl>
                                          <p:spTgt spid="1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wipe(left)">
                                      <p:cBhvr>
                                        <p:cTn id="43" dur="1000"/>
                                        <p:tgtEl>
                                          <p:spTgt spid="1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wipe(up)">
                                      <p:cBhvr>
                                        <p:cTn id="48"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6" grpId="0"/>
      <p:bldP spid="107" grpId="0"/>
      <p:bldP spid="108" grpId="0"/>
      <p:bldP spid="110" grpId="0"/>
      <p:bldP spid="1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9CF81CF-0333-43FA-B5E2-B9CF7EE03D81}"/>
              </a:ext>
            </a:extLst>
          </p:cNvPr>
          <p:cNvSpPr/>
          <p:nvPr/>
        </p:nvSpPr>
        <p:spPr>
          <a:xfrm>
            <a:off x="1300277" y="1864304"/>
            <a:ext cx="2489784"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1. DV </a:t>
            </a:r>
            <a:r>
              <a:rPr lang="vi-VN" sz="2400">
                <a:solidFill>
                  <a:sysClr val="windowText" lastClr="000000"/>
                </a:solidFill>
                <a:latin typeface="#9Slide03 SFU Futura_12" panose="00000400000000000000" pitchFamily="2" charset="0"/>
              </a:rPr>
              <a:t>kinh doanh</a:t>
            </a:r>
            <a:endParaRPr lang="en-US" sz="1600">
              <a:latin typeface="#9Slide03 SFU Futura_12" panose="00000400000000000000" pitchFamily="2" charset="0"/>
            </a:endParaRPr>
          </a:p>
        </p:txBody>
      </p:sp>
      <p:sp>
        <p:nvSpPr>
          <p:cNvPr id="6" name="Rectangle 5">
            <a:extLst>
              <a:ext uri="{FF2B5EF4-FFF2-40B4-BE49-F238E27FC236}">
                <a16:creationId xmlns:a16="http://schemas.microsoft.com/office/drawing/2014/main" id="{49B81717-AF22-4C68-96F7-84BEC3DC2715}"/>
              </a:ext>
            </a:extLst>
          </p:cNvPr>
          <p:cNvSpPr/>
          <p:nvPr/>
        </p:nvSpPr>
        <p:spPr>
          <a:xfrm>
            <a:off x="1300277" y="2530693"/>
            <a:ext cx="2162772"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2. DV</a:t>
            </a:r>
            <a:r>
              <a:rPr lang="vi-VN" sz="2400">
                <a:solidFill>
                  <a:sysClr val="windowText" lastClr="000000"/>
                </a:solidFill>
                <a:latin typeface="#9Slide03 SFU Futura_12" panose="00000400000000000000" pitchFamily="2" charset="0"/>
              </a:rPr>
              <a:t> </a:t>
            </a:r>
            <a:r>
              <a:rPr lang="en-US" sz="2400">
                <a:solidFill>
                  <a:sysClr val="windowText" lastClr="000000"/>
                </a:solidFill>
                <a:latin typeface="#9Slide03 SFU Futura_12" panose="00000400000000000000" pitchFamily="2" charset="0"/>
              </a:rPr>
              <a:t>thông tin</a:t>
            </a:r>
            <a:endParaRPr lang="en-US" sz="1600">
              <a:latin typeface="#9Slide03 SFU Futura_12" panose="00000400000000000000" pitchFamily="2" charset="0"/>
            </a:endParaRPr>
          </a:p>
        </p:txBody>
      </p:sp>
      <p:sp>
        <p:nvSpPr>
          <p:cNvPr id="10" name="Rectangle 9">
            <a:extLst>
              <a:ext uri="{FF2B5EF4-FFF2-40B4-BE49-F238E27FC236}">
                <a16:creationId xmlns:a16="http://schemas.microsoft.com/office/drawing/2014/main" id="{B90D2985-9E61-415B-BF58-C6CA1B088550}"/>
              </a:ext>
            </a:extLst>
          </p:cNvPr>
          <p:cNvSpPr/>
          <p:nvPr/>
        </p:nvSpPr>
        <p:spPr>
          <a:xfrm>
            <a:off x="1274629" y="3147084"/>
            <a:ext cx="3749744"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3. DV xây dựng và kỹ thuật</a:t>
            </a:r>
            <a:endParaRPr lang="en-US" sz="1600">
              <a:latin typeface="#9Slide03 SFU Futura_12" panose="00000400000000000000" pitchFamily="2" charset="0"/>
            </a:endParaRPr>
          </a:p>
        </p:txBody>
      </p:sp>
      <p:sp>
        <p:nvSpPr>
          <p:cNvPr id="12" name="Rectangle 11">
            <a:extLst>
              <a:ext uri="{FF2B5EF4-FFF2-40B4-BE49-F238E27FC236}">
                <a16:creationId xmlns:a16="http://schemas.microsoft.com/office/drawing/2014/main" id="{804CD1CC-4B76-4BBD-94D6-2AFAC3180E83}"/>
              </a:ext>
            </a:extLst>
          </p:cNvPr>
          <p:cNvSpPr/>
          <p:nvPr/>
        </p:nvSpPr>
        <p:spPr>
          <a:xfrm>
            <a:off x="1274629" y="3770036"/>
            <a:ext cx="2238113"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4. DV</a:t>
            </a:r>
            <a:r>
              <a:rPr lang="vi-VN" sz="2400">
                <a:solidFill>
                  <a:sysClr val="windowText" lastClr="000000"/>
                </a:solidFill>
                <a:latin typeface="#9Slide03 SFU Futura_12" panose="00000400000000000000" pitchFamily="2" charset="0"/>
              </a:rPr>
              <a:t> </a:t>
            </a:r>
            <a:r>
              <a:rPr lang="en-US" sz="2400">
                <a:solidFill>
                  <a:sysClr val="windowText" lastClr="000000"/>
                </a:solidFill>
                <a:latin typeface="#9Slide03 SFU Futura_12" panose="00000400000000000000" pitchFamily="2" charset="0"/>
              </a:rPr>
              <a:t>tiêu dùng</a:t>
            </a:r>
            <a:endParaRPr lang="en-US" sz="1600">
              <a:latin typeface="#9Slide03 SFU Futura_12" panose="00000400000000000000" pitchFamily="2" charset="0"/>
            </a:endParaRPr>
          </a:p>
        </p:txBody>
      </p:sp>
      <p:sp>
        <p:nvSpPr>
          <p:cNvPr id="13" name="Rectangle 12">
            <a:extLst>
              <a:ext uri="{FF2B5EF4-FFF2-40B4-BE49-F238E27FC236}">
                <a16:creationId xmlns:a16="http://schemas.microsoft.com/office/drawing/2014/main" id="{03043B2F-57C5-474E-985E-AFC5D7C345BD}"/>
              </a:ext>
            </a:extLst>
          </p:cNvPr>
          <p:cNvSpPr/>
          <p:nvPr/>
        </p:nvSpPr>
        <p:spPr>
          <a:xfrm>
            <a:off x="1300277" y="4392988"/>
            <a:ext cx="2039341"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5. DV đào tạo</a:t>
            </a:r>
            <a:endParaRPr lang="en-US" sz="1600">
              <a:latin typeface="#9Slide03 SFU Futura_12" panose="00000400000000000000" pitchFamily="2" charset="0"/>
            </a:endParaRPr>
          </a:p>
        </p:txBody>
      </p:sp>
      <p:sp>
        <p:nvSpPr>
          <p:cNvPr id="14" name="Rectangle 13">
            <a:extLst>
              <a:ext uri="{FF2B5EF4-FFF2-40B4-BE49-F238E27FC236}">
                <a16:creationId xmlns:a16="http://schemas.microsoft.com/office/drawing/2014/main" id="{309C8B17-5F8D-42C5-B565-228387F13A2D}"/>
              </a:ext>
            </a:extLst>
          </p:cNvPr>
          <p:cNvSpPr/>
          <p:nvPr/>
        </p:nvSpPr>
        <p:spPr>
          <a:xfrm>
            <a:off x="1300277" y="5038978"/>
            <a:ext cx="2435282"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6. DV môi tr</a:t>
            </a:r>
            <a:r>
              <a:rPr lang="vi-VN" sz="2400">
                <a:solidFill>
                  <a:sysClr val="windowText" lastClr="000000"/>
                </a:solidFill>
                <a:latin typeface="#9Slide03 SFU Futura_12" panose="00000400000000000000" pitchFamily="2" charset="0"/>
              </a:rPr>
              <a:t>ư</a:t>
            </a:r>
            <a:r>
              <a:rPr lang="en-US" sz="2400">
                <a:solidFill>
                  <a:sysClr val="windowText" lastClr="000000"/>
                </a:solidFill>
                <a:latin typeface="#9Slide03 SFU Futura_12" panose="00000400000000000000" pitchFamily="2" charset="0"/>
              </a:rPr>
              <a:t>ờng</a:t>
            </a:r>
            <a:endParaRPr lang="en-US" sz="1600">
              <a:latin typeface="#9Slide03 SFU Futura_12" panose="00000400000000000000" pitchFamily="2" charset="0"/>
            </a:endParaRPr>
          </a:p>
        </p:txBody>
      </p:sp>
      <p:sp>
        <p:nvSpPr>
          <p:cNvPr id="15" name="Rectangle 14">
            <a:extLst>
              <a:ext uri="{FF2B5EF4-FFF2-40B4-BE49-F238E27FC236}">
                <a16:creationId xmlns:a16="http://schemas.microsoft.com/office/drawing/2014/main" id="{DCF4988F-5861-4A1A-A662-5F5BDEDBEDE9}"/>
              </a:ext>
            </a:extLst>
          </p:cNvPr>
          <p:cNvSpPr/>
          <p:nvPr/>
        </p:nvSpPr>
        <p:spPr>
          <a:xfrm>
            <a:off x="5645529" y="1878092"/>
            <a:ext cx="2137124"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7. DV tài chính</a:t>
            </a:r>
            <a:endParaRPr lang="en-US" sz="1600">
              <a:latin typeface="#9Slide03 SFU Futura_12" panose="00000400000000000000" pitchFamily="2" charset="0"/>
            </a:endParaRPr>
          </a:p>
        </p:txBody>
      </p:sp>
      <p:sp>
        <p:nvSpPr>
          <p:cNvPr id="16" name="Rectangle 15">
            <a:extLst>
              <a:ext uri="{FF2B5EF4-FFF2-40B4-BE49-F238E27FC236}">
                <a16:creationId xmlns:a16="http://schemas.microsoft.com/office/drawing/2014/main" id="{AC7B94D4-3191-497E-B294-50DA9BC0C7DA}"/>
              </a:ext>
            </a:extLst>
          </p:cNvPr>
          <p:cNvSpPr/>
          <p:nvPr/>
        </p:nvSpPr>
        <p:spPr>
          <a:xfrm>
            <a:off x="5645529" y="2530693"/>
            <a:ext cx="5315879" cy="461665"/>
          </a:xfrm>
          <a:prstGeom prst="rect">
            <a:avLst/>
          </a:prstGeom>
        </p:spPr>
        <p:txBody>
          <a:bodyPr wrap="none">
            <a:spAutoFit/>
          </a:bodyPr>
          <a:lstStyle/>
          <a:p>
            <a:r>
              <a:rPr lang="en-US" sz="2400">
                <a:solidFill>
                  <a:sysClr val="windowText" lastClr="000000"/>
                </a:solidFill>
                <a:latin typeface="#9Slide03 SFU Futura_12" panose="00000400000000000000" pitchFamily="2" charset="0"/>
              </a:rPr>
              <a:t>8. DV liên quan đến sức khoẻ và xã hội</a:t>
            </a:r>
            <a:endParaRPr lang="en-US" sz="1600">
              <a:latin typeface="#9Slide03 SFU Futura_12" panose="00000400000000000000" pitchFamily="2" charset="0"/>
            </a:endParaRPr>
          </a:p>
        </p:txBody>
      </p:sp>
      <p:sp>
        <p:nvSpPr>
          <p:cNvPr id="17" name="Rectangle 16">
            <a:extLst>
              <a:ext uri="{FF2B5EF4-FFF2-40B4-BE49-F238E27FC236}">
                <a16:creationId xmlns:a16="http://schemas.microsoft.com/office/drawing/2014/main" id="{85C7C802-5BDE-4872-959A-96FEEA26E559}"/>
              </a:ext>
            </a:extLst>
          </p:cNvPr>
          <p:cNvSpPr/>
          <p:nvPr/>
        </p:nvSpPr>
        <p:spPr>
          <a:xfrm>
            <a:off x="5527708" y="3175044"/>
            <a:ext cx="5532284" cy="461665"/>
          </a:xfrm>
          <a:prstGeom prst="rect">
            <a:avLst/>
          </a:prstGeom>
        </p:spPr>
        <p:txBody>
          <a:bodyPr wrap="none">
            <a:spAutoFit/>
          </a:bodyPr>
          <a:lstStyle/>
          <a:p>
            <a:pPr lvl="0" algn="just" defTabSz="914400">
              <a:spcBef>
                <a:spcPct val="20000"/>
              </a:spcBef>
              <a:defRPr/>
            </a:pPr>
            <a:r>
              <a:rPr lang="en-US" sz="2400">
                <a:solidFill>
                  <a:sysClr val="windowText" lastClr="000000"/>
                </a:solidFill>
                <a:latin typeface="#9Slide03 SFU Futura_12" panose="00000400000000000000" pitchFamily="2" charset="0"/>
              </a:rPr>
              <a:t>9. DV du lịch và các hoạt động liên quan</a:t>
            </a:r>
            <a:endParaRPr lang="vi-VN" sz="2400">
              <a:solidFill>
                <a:sysClr val="windowText" lastClr="000000"/>
              </a:solidFill>
              <a:latin typeface="#9Slide03 SFU Futura_12" panose="00000400000000000000" pitchFamily="2" charset="0"/>
            </a:endParaRPr>
          </a:p>
        </p:txBody>
      </p:sp>
      <p:sp>
        <p:nvSpPr>
          <p:cNvPr id="19" name="Rectangle 18">
            <a:extLst>
              <a:ext uri="{FF2B5EF4-FFF2-40B4-BE49-F238E27FC236}">
                <a16:creationId xmlns:a16="http://schemas.microsoft.com/office/drawing/2014/main" id="{51F1F086-44DE-4CC9-B72D-CD7B5CDD18D0}"/>
              </a:ext>
            </a:extLst>
          </p:cNvPr>
          <p:cNvSpPr/>
          <p:nvPr/>
        </p:nvSpPr>
        <p:spPr>
          <a:xfrm>
            <a:off x="5510875" y="3773099"/>
            <a:ext cx="4507965" cy="461665"/>
          </a:xfrm>
          <a:prstGeom prst="rect">
            <a:avLst/>
          </a:prstGeom>
        </p:spPr>
        <p:txBody>
          <a:bodyPr wrap="none">
            <a:spAutoFit/>
          </a:bodyPr>
          <a:lstStyle/>
          <a:p>
            <a:pPr lvl="0" algn="just" defTabSz="914400">
              <a:spcBef>
                <a:spcPct val="20000"/>
              </a:spcBef>
              <a:defRPr/>
            </a:pPr>
            <a:r>
              <a:rPr lang="en-US" sz="2400">
                <a:solidFill>
                  <a:sysClr val="windowText" lastClr="000000"/>
                </a:solidFill>
                <a:latin typeface="#9Slide03 SFU Futura_12" panose="00000400000000000000" pitchFamily="2" charset="0"/>
              </a:rPr>
              <a:t>10. DV giải trí, văn hoá, thể thao</a:t>
            </a:r>
            <a:endParaRPr lang="vi-VN" sz="2400">
              <a:solidFill>
                <a:sysClr val="windowText" lastClr="000000"/>
              </a:solidFill>
              <a:latin typeface="#9Slide03 SFU Futura_12" panose="00000400000000000000" pitchFamily="2" charset="0"/>
            </a:endParaRPr>
          </a:p>
        </p:txBody>
      </p:sp>
      <p:sp>
        <p:nvSpPr>
          <p:cNvPr id="20" name="Rectangle 19">
            <a:extLst>
              <a:ext uri="{FF2B5EF4-FFF2-40B4-BE49-F238E27FC236}">
                <a16:creationId xmlns:a16="http://schemas.microsoft.com/office/drawing/2014/main" id="{D8FBCC75-DBB8-4977-8742-0521C91AC4C6}"/>
              </a:ext>
            </a:extLst>
          </p:cNvPr>
          <p:cNvSpPr/>
          <p:nvPr/>
        </p:nvSpPr>
        <p:spPr>
          <a:xfrm>
            <a:off x="5569274" y="4396051"/>
            <a:ext cx="2087431" cy="461665"/>
          </a:xfrm>
          <a:prstGeom prst="rect">
            <a:avLst/>
          </a:prstGeom>
        </p:spPr>
        <p:txBody>
          <a:bodyPr wrap="none">
            <a:spAutoFit/>
          </a:bodyPr>
          <a:lstStyle/>
          <a:p>
            <a:pPr lvl="0" algn="just" defTabSz="914400">
              <a:spcBef>
                <a:spcPct val="20000"/>
              </a:spcBef>
              <a:defRPr/>
            </a:pPr>
            <a:r>
              <a:rPr lang="en-US" sz="2400">
                <a:solidFill>
                  <a:sysClr val="windowText" lastClr="000000"/>
                </a:solidFill>
                <a:latin typeface="#9Slide03 SFU Futura_12" panose="00000400000000000000" pitchFamily="2" charset="0"/>
              </a:rPr>
              <a:t>11. DV vận tải</a:t>
            </a:r>
            <a:endParaRPr lang="vi-VN" sz="2400">
              <a:solidFill>
                <a:sysClr val="windowText" lastClr="000000"/>
              </a:solidFill>
              <a:latin typeface="#9Slide03 SFU Futura_12" panose="00000400000000000000" pitchFamily="2" charset="0"/>
            </a:endParaRPr>
          </a:p>
        </p:txBody>
      </p:sp>
      <p:sp>
        <p:nvSpPr>
          <p:cNvPr id="21" name="Rectangle 20">
            <a:extLst>
              <a:ext uri="{FF2B5EF4-FFF2-40B4-BE49-F238E27FC236}">
                <a16:creationId xmlns:a16="http://schemas.microsoft.com/office/drawing/2014/main" id="{4C163F6B-492A-4687-9A2A-760FFE4EEB0D}"/>
              </a:ext>
            </a:extLst>
          </p:cNvPr>
          <p:cNvSpPr/>
          <p:nvPr/>
        </p:nvSpPr>
        <p:spPr>
          <a:xfrm>
            <a:off x="4022150" y="46833"/>
            <a:ext cx="4262429" cy="707886"/>
          </a:xfrm>
          <a:prstGeom prst="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defTabSz="914400">
              <a:spcBef>
                <a:spcPct val="20000"/>
              </a:spcBef>
              <a:defRPr/>
            </a:pPr>
            <a:r>
              <a:rPr lang="en-US" sz="4000" b="1">
                <a:solidFill>
                  <a:schemeClr val="bg1"/>
                </a:solidFill>
                <a:latin typeface="#9Slide07 IcielBC Cubano Normal" panose="00000500000000000000" pitchFamily="2" charset="0"/>
              </a:rPr>
              <a:t>EM CÓ BIẾT</a:t>
            </a:r>
            <a:endParaRPr lang="vi-VN" sz="4000" b="1">
              <a:solidFill>
                <a:schemeClr val="bg1"/>
              </a:solidFill>
              <a:latin typeface="#9Slide07 IcielBaliho Script" pitchFamily="2" charset="0"/>
            </a:endParaRPr>
          </a:p>
        </p:txBody>
      </p:sp>
      <p:grpSp>
        <p:nvGrpSpPr>
          <p:cNvPr id="44" name="Group 43">
            <a:extLst>
              <a:ext uri="{FF2B5EF4-FFF2-40B4-BE49-F238E27FC236}">
                <a16:creationId xmlns:a16="http://schemas.microsoft.com/office/drawing/2014/main" id="{4BADD2FA-8063-429D-AA02-65BEC91A58F7}"/>
              </a:ext>
            </a:extLst>
          </p:cNvPr>
          <p:cNvGrpSpPr/>
          <p:nvPr/>
        </p:nvGrpSpPr>
        <p:grpSpPr>
          <a:xfrm>
            <a:off x="109564" y="43057"/>
            <a:ext cx="10851844" cy="1755055"/>
            <a:chOff x="1009796" y="-629878"/>
            <a:chExt cx="10851844" cy="1755055"/>
          </a:xfrm>
        </p:grpSpPr>
        <p:sp>
          <p:nvSpPr>
            <p:cNvPr id="2" name="Rectangle 1">
              <a:extLst>
                <a:ext uri="{FF2B5EF4-FFF2-40B4-BE49-F238E27FC236}">
                  <a16:creationId xmlns:a16="http://schemas.microsoft.com/office/drawing/2014/main" id="{E206E1A6-FB98-4D63-8B91-8279B9BB7BA7}"/>
                </a:ext>
              </a:extLst>
            </p:cNvPr>
            <p:cNvSpPr/>
            <p:nvPr/>
          </p:nvSpPr>
          <p:spPr>
            <a:xfrm>
              <a:off x="3376485" y="201847"/>
              <a:ext cx="8485155" cy="923330"/>
            </a:xfrm>
            <a:prstGeom prst="rect">
              <a:avLst/>
            </a:prstGeom>
          </p:spPr>
          <p:txBody>
            <a:bodyPr wrap="square">
              <a:spAutoFit/>
            </a:bodyPr>
            <a:lstStyle/>
            <a:p>
              <a:pPr lvl="0" algn="just" defTabSz="914400">
                <a:spcBef>
                  <a:spcPct val="20000"/>
                </a:spcBef>
                <a:defRPr/>
              </a:pPr>
              <a:r>
                <a:rPr lang="en-US" sz="2400">
                  <a:solidFill>
                    <a:sysClr val="windowText" lastClr="000000"/>
                  </a:solidFill>
                  <a:latin typeface="#9Slide03 SFU Futura_12" panose="00000400000000000000" pitchFamily="2" charset="0"/>
                </a:rPr>
                <a:t>Theo WTO:</a:t>
              </a:r>
              <a:r>
                <a:rPr lang="en-US" sz="3600">
                  <a:solidFill>
                    <a:sysClr val="windowText" lastClr="000000"/>
                  </a:solidFill>
                  <a:latin typeface="#9Slide03 SFU Futura_12" panose="00000400000000000000" pitchFamily="2" charset="0"/>
                </a:rPr>
                <a:t> </a:t>
              </a:r>
              <a:r>
                <a:rPr lang="vi-VN" sz="5400">
                  <a:solidFill>
                    <a:srgbClr val="FF0000"/>
                  </a:solidFill>
                  <a:latin typeface="#9Slide03 SFU Futura_12" panose="00000400000000000000" pitchFamily="2" charset="0"/>
                </a:rPr>
                <a:t>12 </a:t>
              </a:r>
              <a:r>
                <a:rPr lang="vi-VN" sz="2400">
                  <a:solidFill>
                    <a:prstClr val="black"/>
                  </a:solidFill>
                  <a:latin typeface="#9Slide03 SFU Futura_12" panose="00000400000000000000" pitchFamily="2" charset="0"/>
                </a:rPr>
                <a:t>ngành</a:t>
              </a:r>
              <a:r>
                <a:rPr lang="vi-VN" sz="2400">
                  <a:solidFill>
                    <a:srgbClr val="FF0000"/>
                  </a:solidFill>
                  <a:latin typeface="#9Slide03 SFU Futura_12" panose="00000400000000000000" pitchFamily="2" charset="0"/>
                </a:rPr>
                <a:t> </a:t>
              </a:r>
              <a:r>
                <a:rPr lang="vi-VN" sz="2400">
                  <a:solidFill>
                    <a:sysClr val="windowText" lastClr="000000"/>
                  </a:solidFill>
                  <a:latin typeface="#9Slide03 SFU Futura_12" panose="00000400000000000000" pitchFamily="2" charset="0"/>
                </a:rPr>
                <a:t>(trong đó gồm </a:t>
              </a:r>
              <a:r>
                <a:rPr lang="vi-VN" sz="5400">
                  <a:solidFill>
                    <a:srgbClr val="FF0000"/>
                  </a:solidFill>
                  <a:latin typeface="#9Slide03 SFU Futura_12" panose="00000400000000000000" pitchFamily="2" charset="0"/>
                </a:rPr>
                <a:t>155</a:t>
              </a:r>
              <a:r>
                <a:rPr lang="vi-VN" sz="1600">
                  <a:solidFill>
                    <a:srgbClr val="FF0000"/>
                  </a:solidFill>
                  <a:latin typeface="#9Slide03 SFU Futura_12" panose="00000400000000000000" pitchFamily="2" charset="0"/>
                </a:rPr>
                <a:t> </a:t>
              </a:r>
              <a:r>
                <a:rPr lang="vi-VN" sz="2400">
                  <a:solidFill>
                    <a:prstClr val="black"/>
                  </a:solidFill>
                  <a:latin typeface="#9Slide03 SFU Futura_12" panose="00000400000000000000" pitchFamily="2" charset="0"/>
                </a:rPr>
                <a:t>tiểu ngành</a:t>
              </a:r>
              <a:r>
                <a:rPr lang="vi-VN" sz="2400">
                  <a:solidFill>
                    <a:sysClr val="windowText" lastClr="000000"/>
                  </a:solidFill>
                  <a:latin typeface="#9Slide03 SFU Futura_12" panose="00000400000000000000" pitchFamily="2" charset="0"/>
                </a:rPr>
                <a:t>)</a:t>
              </a:r>
              <a:endParaRPr lang="en-US" sz="2400">
                <a:solidFill>
                  <a:sysClr val="windowText" lastClr="000000"/>
                </a:solidFill>
                <a:latin typeface="#9Slide03 SFU Futura_12" panose="00000400000000000000" pitchFamily="2" charset="0"/>
              </a:endParaRPr>
            </a:p>
          </p:txBody>
        </p:sp>
        <p:pic>
          <p:nvPicPr>
            <p:cNvPr id="3074" name="Picture 2" descr="Tra cứu mã ngành CPC - CÔNG TY TNHH TƯ VẤN FAN VIỆT NAM">
              <a:extLst>
                <a:ext uri="{FF2B5EF4-FFF2-40B4-BE49-F238E27FC236}">
                  <a16:creationId xmlns:a16="http://schemas.microsoft.com/office/drawing/2014/main" id="{51FAC1C6-0232-4BC1-B216-9C41DAB69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796" y="-629878"/>
              <a:ext cx="2550184" cy="145872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3" name="Straight Connector 22">
            <a:extLst>
              <a:ext uri="{FF2B5EF4-FFF2-40B4-BE49-F238E27FC236}">
                <a16:creationId xmlns:a16="http://schemas.microsoft.com/office/drawing/2014/main" id="{3A172DB5-C0FD-4E1D-A0FB-977D9ECDA102}"/>
              </a:ext>
            </a:extLst>
          </p:cNvPr>
          <p:cNvCxnSpPr/>
          <p:nvPr/>
        </p:nvCxnSpPr>
        <p:spPr>
          <a:xfrm>
            <a:off x="5237922" y="2087217"/>
            <a:ext cx="0" cy="3399183"/>
          </a:xfrm>
          <a:prstGeom prst="line">
            <a:avLst/>
          </a:prstGeom>
          <a:ln w="57150">
            <a:solidFill>
              <a:srgbClr val="00206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4" name="Picture 5">
            <a:extLst>
              <a:ext uri="{FF2B5EF4-FFF2-40B4-BE49-F238E27FC236}">
                <a16:creationId xmlns:a16="http://schemas.microsoft.com/office/drawing/2014/main" id="{4F52C3E0-333F-43EB-9280-440B10EE3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6794" y="4355984"/>
            <a:ext cx="1017546" cy="55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2" descr="194">
            <a:extLst>
              <a:ext uri="{FF2B5EF4-FFF2-40B4-BE49-F238E27FC236}">
                <a16:creationId xmlns:a16="http://schemas.microsoft.com/office/drawing/2014/main" id="{53DE2E38-28DC-4CDF-91E9-1EED748D98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8789" y="1702223"/>
            <a:ext cx="1113555" cy="8852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7" descr="141">
            <a:extLst>
              <a:ext uri="{FF2B5EF4-FFF2-40B4-BE49-F238E27FC236}">
                <a16:creationId xmlns:a16="http://schemas.microsoft.com/office/drawing/2014/main" id="{2DD11205-5278-4C0E-B472-F6CF2E9E5B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7662" y="2135554"/>
            <a:ext cx="1094142" cy="82494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3E40383E-6D56-46CA-B06A-AF77B225912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066" b="96598" l="2305" r="97805">
                        <a14:foregroundMark x1="52250" y1="6197" x2="52250" y2="6197"/>
                        <a14:foregroundMark x1="54226" y1="2066" x2="54226" y2="2066"/>
                        <a14:foregroundMark x1="88474" y1="78372" x2="88474" y2="78372"/>
                        <a14:foregroundMark x1="90999" y1="80923" x2="90999" y2="80923"/>
                        <a14:foregroundMark x1="94072" y1="79951" x2="94072" y2="79951"/>
                        <a14:foregroundMark x1="97805" y1="79830" x2="97805" y2="79830"/>
                        <a14:foregroundMark x1="84742" y1="90401" x2="84742" y2="90401"/>
                        <a14:foregroundMark x1="62678" y1="76671" x2="62678" y2="76671"/>
                        <a14:foregroundMark x1="53348" y1="52369" x2="53348" y2="52369"/>
                        <a14:foregroundMark x1="63666" y1="93803" x2="63996" y2="93925"/>
                        <a14:foregroundMark x1="63557" y1="96598" x2="63557" y2="96598"/>
                        <a14:foregroundMark x1="45335" y1="96719" x2="45335" y2="96719"/>
                        <a14:foregroundMark x1="6696" y1="91859" x2="6696" y2="91859"/>
                        <a14:foregroundMark x1="2305" y1="92831" x2="2305" y2="92831"/>
                        <a14:foregroundMark x1="24040" y1="42041" x2="24040" y2="42041"/>
                      </a14:backgroundRemoval>
                    </a14:imgEffect>
                  </a14:imgLayer>
                </a14:imgProps>
              </a:ext>
            </a:extLst>
          </a:blip>
          <a:stretch>
            <a:fillRect/>
          </a:stretch>
        </p:blipFill>
        <p:spPr>
          <a:xfrm>
            <a:off x="10979231" y="3117623"/>
            <a:ext cx="835924" cy="755176"/>
          </a:xfrm>
          <a:prstGeom prst="rect">
            <a:avLst/>
          </a:prstGeom>
        </p:spPr>
      </p:pic>
      <p:pic>
        <p:nvPicPr>
          <p:cNvPr id="32" name="Picture 18" descr="210">
            <a:extLst>
              <a:ext uri="{FF2B5EF4-FFF2-40B4-BE49-F238E27FC236}">
                <a16:creationId xmlns:a16="http://schemas.microsoft.com/office/drawing/2014/main" id="{54AC7494-8790-4A66-8257-4B544541F0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892" y="3589025"/>
            <a:ext cx="808113" cy="7669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lời chúc mừng tốt nghiệp hay và ý nghĩa nhất">
            <a:extLst>
              <a:ext uri="{FF2B5EF4-FFF2-40B4-BE49-F238E27FC236}">
                <a16:creationId xmlns:a16="http://schemas.microsoft.com/office/drawing/2014/main" id="{2BB35E64-7B20-4B62-8046-616419637C7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299" b="98052" l="1000" r="96600">
                        <a14:foregroundMark x1="6800" y1="17100" x2="6800" y2="17100"/>
                        <a14:foregroundMark x1="37000" y1="6926" x2="37000" y2="6926"/>
                        <a14:foregroundMark x1="55800" y1="5411" x2="55800" y2="5411"/>
                        <a14:foregroundMark x1="53600" y1="1299" x2="53600" y2="1299"/>
                        <a14:foregroundMark x1="91400" y1="84416" x2="91400" y2="84416"/>
                        <a14:foregroundMark x1="84600" y1="91558" x2="84600" y2="91558"/>
                        <a14:foregroundMark x1="96600" y1="88528" x2="96600" y2="88528"/>
                        <a14:foregroundMark x1="52600" y1="94156" x2="52600" y2="94156"/>
                        <a14:foregroundMark x1="48000" y1="98268" x2="48000" y2="98268"/>
                        <a14:foregroundMark x1="1000" y1="15584" x2="1000" y2="15584"/>
                        <a14:foregroundMark x1="85600" y1="40909" x2="85600" y2="40909"/>
                        <a14:foregroundMark x1="86400" y1="46753" x2="86400" y2="46753"/>
                        <a14:foregroundMark x1="81600" y1="51515" x2="81600" y2="51515"/>
                        <a14:foregroundMark x1="83200" y1="50216" x2="83200" y2="50216"/>
                        <a14:foregroundMark x1="80000" y1="52597" x2="80000" y2="52597"/>
                      </a14:backgroundRemoval>
                    </a14:imgEffect>
                  </a14:imgLayer>
                </a14:imgProps>
              </a:ext>
              <a:ext uri="{28A0092B-C50C-407E-A947-70E740481C1C}">
                <a14:useLocalDpi xmlns:a14="http://schemas.microsoft.com/office/drawing/2010/main" val="0"/>
              </a:ext>
            </a:extLst>
          </a:blip>
          <a:srcRect/>
          <a:stretch>
            <a:fillRect/>
          </a:stretch>
        </p:blipFill>
        <p:spPr bwMode="auto">
          <a:xfrm>
            <a:off x="3172353" y="4261554"/>
            <a:ext cx="994966" cy="9193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B5085C36-0B72-440F-B53E-B4F168EE3321}"/>
              </a:ext>
            </a:extLst>
          </p:cNvPr>
          <p:cNvPicPr>
            <a:picLocks noChangeAspect="1"/>
          </p:cNvPicPr>
          <p:nvPr/>
        </p:nvPicPr>
        <p:blipFill>
          <a:blip r:embed="rId11"/>
          <a:stretch>
            <a:fillRect/>
          </a:stretch>
        </p:blipFill>
        <p:spPr>
          <a:xfrm>
            <a:off x="1781175" y="5617085"/>
            <a:ext cx="1757147" cy="1105897"/>
          </a:xfrm>
          <a:prstGeom prst="rect">
            <a:avLst/>
          </a:prstGeom>
        </p:spPr>
      </p:pic>
      <p:pic>
        <p:nvPicPr>
          <p:cNvPr id="36" name="Picture 6">
            <a:extLst>
              <a:ext uri="{FF2B5EF4-FFF2-40B4-BE49-F238E27FC236}">
                <a16:creationId xmlns:a16="http://schemas.microsoft.com/office/drawing/2014/main" id="{BFBFDE85-C810-4C88-A9C5-D166696C11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72915" y="2337260"/>
            <a:ext cx="638400" cy="87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0">
            <a:extLst>
              <a:ext uri="{FF2B5EF4-FFF2-40B4-BE49-F238E27FC236}">
                <a16:creationId xmlns:a16="http://schemas.microsoft.com/office/drawing/2014/main" id="{A3E93738-D170-40AE-BFF8-C60331F0EB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193" y="1600663"/>
            <a:ext cx="1061754" cy="146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10">
            <a:extLst>
              <a:ext uri="{FF2B5EF4-FFF2-40B4-BE49-F238E27FC236}">
                <a16:creationId xmlns:a16="http://schemas.microsoft.com/office/drawing/2014/main" id="{2B79DD51-3D0B-4A18-A116-CADBFC1A26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2884" y="3606218"/>
            <a:ext cx="798619" cy="87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9">
            <a:extLst>
              <a:ext uri="{FF2B5EF4-FFF2-40B4-BE49-F238E27FC236}">
                <a16:creationId xmlns:a16="http://schemas.microsoft.com/office/drawing/2014/main" id="{BF727729-B145-4F90-AD13-F8015EA551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41219" y="3930220"/>
            <a:ext cx="1421242" cy="2756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a:extLst>
              <a:ext uri="{FF2B5EF4-FFF2-40B4-BE49-F238E27FC236}">
                <a16:creationId xmlns:a16="http://schemas.microsoft.com/office/drawing/2014/main" id="{1E452145-9759-45F6-BE55-10629EFAC267}"/>
              </a:ext>
            </a:extLst>
          </p:cNvPr>
          <p:cNvPicPr>
            <a:picLocks noChangeAspect="1"/>
          </p:cNvPicPr>
          <p:nvPr/>
        </p:nvPicPr>
        <p:blipFill>
          <a:blip r:embed="rId16"/>
          <a:stretch>
            <a:fillRect/>
          </a:stretch>
        </p:blipFill>
        <p:spPr>
          <a:xfrm>
            <a:off x="5995802" y="5688031"/>
            <a:ext cx="2904333" cy="1018481"/>
          </a:xfrm>
          <a:prstGeom prst="rect">
            <a:avLst/>
          </a:prstGeom>
          <a:ln>
            <a:noFill/>
          </a:ln>
          <a:effectLst>
            <a:outerShdw blurRad="292100" dist="139700" dir="2700000" algn="tl" rotWithShape="0">
              <a:srgbClr val="333333">
                <a:alpha val="65000"/>
              </a:srgbClr>
            </a:outerShdw>
          </a:effectLst>
        </p:spPr>
      </p:pic>
      <p:sp>
        <p:nvSpPr>
          <p:cNvPr id="35" name="Rectangle 34">
            <a:extLst>
              <a:ext uri="{FF2B5EF4-FFF2-40B4-BE49-F238E27FC236}">
                <a16:creationId xmlns:a16="http://schemas.microsoft.com/office/drawing/2014/main" id="{A9BBD3AF-079A-43BD-B40E-FAB9FCEA8D42}"/>
              </a:ext>
            </a:extLst>
          </p:cNvPr>
          <p:cNvSpPr/>
          <p:nvPr/>
        </p:nvSpPr>
        <p:spPr>
          <a:xfrm>
            <a:off x="5668728" y="4919271"/>
            <a:ext cx="2943434" cy="461665"/>
          </a:xfrm>
          <a:prstGeom prst="rect">
            <a:avLst/>
          </a:prstGeom>
        </p:spPr>
        <p:txBody>
          <a:bodyPr wrap="none">
            <a:spAutoFit/>
          </a:bodyPr>
          <a:lstStyle/>
          <a:p>
            <a:pPr lvl="0" algn="just" defTabSz="914400">
              <a:spcBef>
                <a:spcPct val="20000"/>
              </a:spcBef>
              <a:defRPr/>
            </a:pPr>
            <a:r>
              <a:rPr lang="en-US" sz="2400">
                <a:solidFill>
                  <a:sysClr val="windowText" lastClr="000000"/>
                </a:solidFill>
                <a:latin typeface="#9Slide03 SFU Futura_12" panose="00000400000000000000" pitchFamily="2" charset="0"/>
              </a:rPr>
              <a:t>12. Các dịch vụ khác</a:t>
            </a:r>
            <a:endParaRPr lang="vi-VN" sz="2400">
              <a:solidFill>
                <a:sysClr val="windowText" lastClr="000000"/>
              </a:solidFill>
              <a:latin typeface="#9Slide03 SFU Futura_12" panose="00000400000000000000" pitchFamily="2" charset="0"/>
            </a:endParaRPr>
          </a:p>
        </p:txBody>
      </p:sp>
    </p:spTree>
    <p:extLst>
      <p:ext uri="{BB962C8B-B14F-4D97-AF65-F5344CB8AC3E}">
        <p14:creationId xmlns:p14="http://schemas.microsoft.com/office/powerpoint/2010/main" val="28261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10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1000"/>
                                        <p:tgtEl>
                                          <p:spTgt spid="3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par>
                                <p:cTn id="21" presetID="22" presetClass="entr" presetSubtype="8"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10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1000"/>
                                        <p:tgtEl>
                                          <p:spTgt spid="10"/>
                                        </p:tgtEl>
                                      </p:cBhvr>
                                    </p:animEffect>
                                  </p:childTnLst>
                                </p:cTn>
                              </p:par>
                              <p:par>
                                <p:cTn id="29" presetID="22" presetClass="entr" presetSubtype="8"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1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left)">
                                      <p:cBhvr>
                                        <p:cTn id="36" dur="1000"/>
                                        <p:tgtEl>
                                          <p:spTgt spid="3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1000"/>
                                        <p:tgtEl>
                                          <p:spTgt spid="13"/>
                                        </p:tgtEl>
                                      </p:cBhvr>
                                    </p:animEffect>
                                  </p:childTnLst>
                                </p:cTn>
                              </p:par>
                              <p:par>
                                <p:cTn id="45" presetID="22" presetClass="entr" presetSubtype="8" fill="hold" nodeType="with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wipe(left)">
                                      <p:cBhvr>
                                        <p:cTn id="47" dur="1000"/>
                                        <p:tgtEl>
                                          <p:spTgt spid="30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1000"/>
                                        <p:tgtEl>
                                          <p:spTgt spid="14"/>
                                        </p:tgtEl>
                                      </p:cBhvr>
                                    </p:animEffect>
                                  </p:childTnLst>
                                </p:cTn>
                              </p:par>
                              <p:par>
                                <p:cTn id="53" presetID="22" presetClass="entr" presetSubtype="8"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1000"/>
                                        <p:tgtEl>
                                          <p:spTgt spid="34"/>
                                        </p:tgtEl>
                                      </p:cBhvr>
                                    </p:animEffect>
                                  </p:childTnLst>
                                </p:cTn>
                              </p:par>
                              <p:par>
                                <p:cTn id="56" presetID="22" presetClass="entr" presetSubtype="4"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1000"/>
                                        <p:tgtEl>
                                          <p:spTgt spid="15"/>
                                        </p:tgtEl>
                                      </p:cBhvr>
                                    </p:animEffect>
                                  </p:childTnLst>
                                </p:cTn>
                              </p:par>
                              <p:par>
                                <p:cTn id="64" presetID="22" presetClass="entr" presetSubtype="8"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1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1000"/>
                                        <p:tgtEl>
                                          <p:spTgt spid="16"/>
                                        </p:tgtEl>
                                      </p:cBhvr>
                                    </p:animEffect>
                                  </p:childTnLst>
                                </p:cTn>
                              </p:par>
                              <p:par>
                                <p:cTn id="72" presetID="22" presetClass="entr" presetSubtype="8"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wipe(left)">
                                      <p:cBhvr>
                                        <p:cTn id="74" dur="10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left)">
                                      <p:cBhvr>
                                        <p:cTn id="79" dur="1000"/>
                                        <p:tgtEl>
                                          <p:spTgt spid="17"/>
                                        </p:tgtEl>
                                      </p:cBhvr>
                                    </p:animEffect>
                                  </p:childTnLst>
                                </p:cTn>
                              </p:par>
                              <p:par>
                                <p:cTn id="80" presetID="22" presetClass="entr" presetSubtype="8"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left)">
                                      <p:cBhvr>
                                        <p:cTn id="82" dur="10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1000"/>
                                        <p:tgtEl>
                                          <p:spTgt spid="19"/>
                                        </p:tgtEl>
                                      </p:cBhvr>
                                    </p:animEffect>
                                  </p:childTnLst>
                                </p:cTn>
                              </p:par>
                              <p:par>
                                <p:cTn id="88" presetID="22" presetClass="entr" presetSubtype="8"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left)">
                                      <p:cBhvr>
                                        <p:cTn id="90" dur="10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1000"/>
                                        <p:tgtEl>
                                          <p:spTgt spid="20"/>
                                        </p:tgtEl>
                                      </p:cBhvr>
                                    </p:animEffect>
                                  </p:childTnLst>
                                </p:cTn>
                              </p:par>
                              <p:par>
                                <p:cTn id="96" presetID="22" presetClass="entr" presetSubtype="8" fill="hold"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ipe(left)">
                                      <p:cBhvr>
                                        <p:cTn id="98" dur="1000"/>
                                        <p:tgtEl>
                                          <p:spTgt spid="24"/>
                                        </p:tgtEl>
                                      </p:cBhvr>
                                    </p:animEffect>
                                  </p:childTnLst>
                                </p:cTn>
                              </p:par>
                              <p:par>
                                <p:cTn id="99" presetID="22" presetClass="entr" presetSubtype="8" fill="hold" nodeType="with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wipe(left)">
                                      <p:cBhvr>
                                        <p:cTn id="101" dur="10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wipe(left)">
                                      <p:cBhvr>
                                        <p:cTn id="10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2" grpId="0"/>
      <p:bldP spid="13" grpId="0"/>
      <p:bldP spid="14" grpId="0"/>
      <p:bldP spid="15" grpId="0"/>
      <p:bldP spid="16" grpId="0"/>
      <p:bldP spid="17" grpId="0"/>
      <p:bldP spid="19" grpId="0"/>
      <p:bldP spid="20"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9CCD6-581D-4F30-A231-A43A8154246B}"/>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9" name="Group 108">
            <a:extLst>
              <a:ext uri="{FF2B5EF4-FFF2-40B4-BE49-F238E27FC236}">
                <a16:creationId xmlns:a16="http://schemas.microsoft.com/office/drawing/2014/main" id="{03A9EF6D-15D4-4573-AAC2-36A3EDF27C25}"/>
              </a:ext>
            </a:extLst>
          </p:cNvPr>
          <p:cNvGrpSpPr/>
          <p:nvPr/>
        </p:nvGrpSpPr>
        <p:grpSpPr>
          <a:xfrm>
            <a:off x="831597" y="74750"/>
            <a:ext cx="11031885" cy="1446550"/>
            <a:chOff x="831597" y="74750"/>
            <a:chExt cx="9928709" cy="1446550"/>
          </a:xfrm>
        </p:grpSpPr>
        <p:grpSp>
          <p:nvGrpSpPr>
            <p:cNvPr id="13" name="Group 12">
              <a:extLst>
                <a:ext uri="{FF2B5EF4-FFF2-40B4-BE49-F238E27FC236}">
                  <a16:creationId xmlns:a16="http://schemas.microsoft.com/office/drawing/2014/main" id="{835BA028-748F-4302-8153-22402AB2A91A}"/>
                </a:ext>
              </a:extLst>
            </p:cNvPr>
            <p:cNvGrpSpPr/>
            <p:nvPr/>
          </p:nvGrpSpPr>
          <p:grpSpPr>
            <a:xfrm>
              <a:off x="831597" y="74750"/>
              <a:ext cx="1106534" cy="1167641"/>
              <a:chOff x="2476268" y="333511"/>
              <a:chExt cx="813072" cy="791792"/>
            </a:xfrm>
          </p:grpSpPr>
          <p:sp>
            <p:nvSpPr>
              <p:cNvPr id="2" name="AutoShape 63">
                <a:extLst>
                  <a:ext uri="{FF2B5EF4-FFF2-40B4-BE49-F238E27FC236}">
                    <a16:creationId xmlns:a16="http://schemas.microsoft.com/office/drawing/2014/main" id="{F1B03A78-1071-445C-9E7D-9041049057E9}"/>
                  </a:ext>
                </a:extLst>
              </p:cNvPr>
              <p:cNvSpPr>
                <a:spLocks noChangeArrowheads="1"/>
              </p:cNvSpPr>
              <p:nvPr/>
            </p:nvSpPr>
            <p:spPr bwMode="gray">
              <a:xfrm>
                <a:off x="2476268" y="333511"/>
                <a:ext cx="813072" cy="791792"/>
              </a:xfrm>
              <a:prstGeom prst="diamond">
                <a:avLst/>
              </a:prstGeom>
              <a:solidFill>
                <a:srgbClr val="00206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1200" cap="none" spc="0" normalizeH="0" baseline="0" noProof="0">
                  <a:ln>
                    <a:noFill/>
                  </a:ln>
                  <a:solidFill>
                    <a:srgbClr val="000066"/>
                  </a:solidFill>
                  <a:effectLst/>
                  <a:uLnTx/>
                  <a:uFillTx/>
                  <a:latin typeface="#9Slide07 IcielBC Cubano Normal" panose="00000500000000000000" pitchFamily="2" charset="0"/>
                </a:endParaRPr>
              </a:p>
            </p:txBody>
          </p:sp>
          <p:sp>
            <p:nvSpPr>
              <p:cNvPr id="4" name="TextBox 3">
                <a:extLst>
                  <a:ext uri="{FF2B5EF4-FFF2-40B4-BE49-F238E27FC236}">
                    <a16:creationId xmlns:a16="http://schemas.microsoft.com/office/drawing/2014/main" id="{0EEB72BA-0B41-486B-8395-90B67D61A969}"/>
                  </a:ext>
                </a:extLst>
              </p:cNvPr>
              <p:cNvSpPr txBox="1"/>
              <p:nvPr/>
            </p:nvSpPr>
            <p:spPr>
              <a:xfrm>
                <a:off x="2698164" y="449726"/>
                <a:ext cx="359487" cy="521767"/>
              </a:xfrm>
              <a:prstGeom prst="rect">
                <a:avLst/>
              </a:prstGeom>
              <a:noFill/>
            </p:spPr>
            <p:txBody>
              <a:bodyPr wrap="none" rtlCol="0">
                <a:spAutoFit/>
              </a:bodyPr>
              <a:lstStyle/>
              <a:p>
                <a:r>
                  <a:rPr lang="en-US" sz="4400">
                    <a:solidFill>
                      <a:schemeClr val="bg1"/>
                    </a:solidFill>
                    <a:latin typeface="#9Slide07 IcielBC Cubano Normal" panose="00000500000000000000" pitchFamily="2" charset="0"/>
                  </a:rPr>
                  <a:t>II</a:t>
                </a:r>
              </a:p>
            </p:txBody>
          </p:sp>
        </p:grpSp>
        <p:sp>
          <p:nvSpPr>
            <p:cNvPr id="6" name="TextBox 5">
              <a:extLst>
                <a:ext uri="{FF2B5EF4-FFF2-40B4-BE49-F238E27FC236}">
                  <a16:creationId xmlns:a16="http://schemas.microsoft.com/office/drawing/2014/main" id="{2AAE6655-AD05-4759-85D1-A5C7EDB8CBD8}"/>
                </a:ext>
              </a:extLst>
            </p:cNvPr>
            <p:cNvSpPr txBox="1"/>
            <p:nvPr/>
          </p:nvSpPr>
          <p:spPr>
            <a:xfrm>
              <a:off x="1848679" y="74750"/>
              <a:ext cx="8911627" cy="1446550"/>
            </a:xfrm>
            <a:prstGeom prst="rect">
              <a:avLst/>
            </a:prstGeom>
            <a:noFill/>
          </p:spPr>
          <p:txBody>
            <a:bodyPr wrap="square" rtlCol="0">
              <a:spAutoFit/>
            </a:bodyPr>
            <a:lstStyle/>
            <a:p>
              <a:pPr algn="ctr"/>
              <a:r>
                <a:rPr lang="en-US" sz="2400" b="1">
                  <a:solidFill>
                    <a:srgbClr val="002060"/>
                  </a:solidFill>
                  <a:latin typeface="#9Slide07 IcielBC Cubano Normal" panose="00000500000000000000" pitchFamily="2" charset="0"/>
                </a:rPr>
                <a:t>CÁC NHÂN TỐ ẢNH H</a:t>
              </a:r>
              <a:r>
                <a:rPr lang="vi-VN" sz="2400" b="1">
                  <a:solidFill>
                    <a:srgbClr val="002060"/>
                  </a:solidFill>
                  <a:latin typeface="#9Slide07 IcielBaliho Script" pitchFamily="2" charset="0"/>
                </a:rPr>
                <a:t>Ư</a:t>
              </a:r>
              <a:r>
                <a:rPr lang="en-US" sz="2400" b="1">
                  <a:solidFill>
                    <a:srgbClr val="002060"/>
                  </a:solidFill>
                  <a:latin typeface="#9Slide07 IcielBC Cubano Normal" panose="00000500000000000000" pitchFamily="2" charset="0"/>
                </a:rPr>
                <a:t>ỞNG </a:t>
              </a:r>
            </a:p>
            <a:p>
              <a:pPr algn="ctr"/>
              <a:r>
                <a:rPr lang="en-US" sz="3200" b="1">
                  <a:solidFill>
                    <a:srgbClr val="FF0000"/>
                  </a:solidFill>
                  <a:latin typeface="#9Slide07 IcielBC Cubano Normal" panose="00000500000000000000" pitchFamily="2" charset="0"/>
                </a:rPr>
                <a:t>ĐẾN SỰ PHÁT TRIỂN VÀ PHÂN BỐ CÁC NGÀNH DỊCH VỤ</a:t>
              </a:r>
            </a:p>
          </p:txBody>
        </p:sp>
      </p:grpSp>
      <p:sp>
        <p:nvSpPr>
          <p:cNvPr id="5" name="Rectangle: Rounded Corners 4">
            <a:extLst>
              <a:ext uri="{FF2B5EF4-FFF2-40B4-BE49-F238E27FC236}">
                <a16:creationId xmlns:a16="http://schemas.microsoft.com/office/drawing/2014/main" id="{5EC99480-59F2-4D00-B771-5351150C14D1}"/>
              </a:ext>
            </a:extLst>
          </p:cNvPr>
          <p:cNvSpPr/>
          <p:nvPr/>
        </p:nvSpPr>
        <p:spPr>
          <a:xfrm>
            <a:off x="3327401" y="1477752"/>
            <a:ext cx="8536082" cy="4422830"/>
          </a:xfrm>
          <a:prstGeom prst="roundRect">
            <a:avLst>
              <a:gd name="adj" fmla="val 23418"/>
            </a:avLst>
          </a:prstGeom>
          <a:solidFill>
            <a:schemeClr val="accent2">
              <a:lumMod val="5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b="1">
              <a:solidFill>
                <a:srgbClr val="002060"/>
              </a:solidFill>
              <a:latin typeface="#9Slide03 SFU Futura_12" panose="00000400000000000000" pitchFamily="2" charset="0"/>
            </a:endParaRPr>
          </a:p>
        </p:txBody>
      </p:sp>
      <p:sp>
        <p:nvSpPr>
          <p:cNvPr id="123" name="TextBox 122">
            <a:extLst>
              <a:ext uri="{FF2B5EF4-FFF2-40B4-BE49-F238E27FC236}">
                <a16:creationId xmlns:a16="http://schemas.microsoft.com/office/drawing/2014/main" id="{ABBB0FC6-A825-4453-BC2F-B58A19C7DDE6}"/>
              </a:ext>
            </a:extLst>
          </p:cNvPr>
          <p:cNvSpPr txBox="1"/>
          <p:nvPr/>
        </p:nvSpPr>
        <p:spPr>
          <a:xfrm>
            <a:off x="5965954" y="1580193"/>
            <a:ext cx="3258975" cy="461665"/>
          </a:xfrm>
          <a:prstGeom prst="rect">
            <a:avLst/>
          </a:prstGeom>
          <a:noFill/>
        </p:spPr>
        <p:txBody>
          <a:bodyPr wrap="square">
            <a:spAutoFit/>
          </a:bodyPr>
          <a:lstStyle/>
          <a:p>
            <a:pPr algn="ctr"/>
            <a:r>
              <a:rPr lang="en-US" sz="2400" b="1">
                <a:solidFill>
                  <a:srgbClr val="FFFF00"/>
                </a:solidFill>
                <a:latin typeface="#9Slide07 IcielBC Cubano Normal" panose="00000500000000000000" pitchFamily="2" charset="0"/>
              </a:rPr>
              <a:t>THẢO LUẬN NHÓM</a:t>
            </a:r>
          </a:p>
        </p:txBody>
      </p:sp>
      <p:sp>
        <p:nvSpPr>
          <p:cNvPr id="124" name="TextBox 123">
            <a:extLst>
              <a:ext uri="{FF2B5EF4-FFF2-40B4-BE49-F238E27FC236}">
                <a16:creationId xmlns:a16="http://schemas.microsoft.com/office/drawing/2014/main" id="{9C1CF4E7-2F89-4E76-8DCB-987081F25CAD}"/>
              </a:ext>
            </a:extLst>
          </p:cNvPr>
          <p:cNvSpPr txBox="1"/>
          <p:nvPr/>
        </p:nvSpPr>
        <p:spPr>
          <a:xfrm>
            <a:off x="4065299" y="2320266"/>
            <a:ext cx="4918788" cy="461665"/>
          </a:xfrm>
          <a:prstGeom prst="rect">
            <a:avLst/>
          </a:prstGeom>
          <a:noFill/>
        </p:spPr>
        <p:txBody>
          <a:bodyPr wrap="square">
            <a:spAutoFit/>
          </a:bodyPr>
          <a:lstStyle/>
          <a:p>
            <a:pPr algn="just"/>
            <a:r>
              <a:rPr lang="en-US" sz="2400" b="1">
                <a:solidFill>
                  <a:schemeClr val="bg1"/>
                </a:solidFill>
                <a:latin typeface="#9Slide03 SFU Futura_12" panose="00000400000000000000" pitchFamily="2" charset="0"/>
              </a:rPr>
              <a:t>Bước 1: Hình thành 6 nhóm </a:t>
            </a:r>
            <a:r>
              <a:rPr lang="en-US" sz="2400" b="1">
                <a:solidFill>
                  <a:srgbClr val="FFFF00"/>
                </a:solidFill>
                <a:latin typeface="#9Slide03 SFU Futura_12" panose="00000400000000000000" pitchFamily="2" charset="0"/>
              </a:rPr>
              <a:t>(1 phút)</a:t>
            </a:r>
          </a:p>
        </p:txBody>
      </p:sp>
      <p:sp>
        <p:nvSpPr>
          <p:cNvPr id="125" name="TextBox 124">
            <a:extLst>
              <a:ext uri="{FF2B5EF4-FFF2-40B4-BE49-F238E27FC236}">
                <a16:creationId xmlns:a16="http://schemas.microsoft.com/office/drawing/2014/main" id="{77AD3617-D754-458A-91F8-B7A3F6184E15}"/>
              </a:ext>
            </a:extLst>
          </p:cNvPr>
          <p:cNvSpPr txBox="1"/>
          <p:nvPr/>
        </p:nvSpPr>
        <p:spPr>
          <a:xfrm>
            <a:off x="4065298" y="2781931"/>
            <a:ext cx="6379025" cy="461665"/>
          </a:xfrm>
          <a:prstGeom prst="rect">
            <a:avLst/>
          </a:prstGeom>
          <a:noFill/>
        </p:spPr>
        <p:txBody>
          <a:bodyPr wrap="square">
            <a:spAutoFit/>
          </a:bodyPr>
          <a:lstStyle/>
          <a:p>
            <a:pPr algn="just"/>
            <a:r>
              <a:rPr lang="en-US" sz="2400" b="1">
                <a:solidFill>
                  <a:schemeClr val="bg1"/>
                </a:solidFill>
                <a:latin typeface="#9Slide03 SFU Futura_12" panose="00000400000000000000" pitchFamily="2" charset="0"/>
              </a:rPr>
              <a:t>Bước 2: Các nhóm thực hiện nhiệm vụ  </a:t>
            </a:r>
            <a:r>
              <a:rPr lang="en-US" sz="2400" b="1">
                <a:solidFill>
                  <a:srgbClr val="FFFF00"/>
                </a:solidFill>
                <a:latin typeface="#9Slide03 SFU Futura_12" panose="00000400000000000000" pitchFamily="2" charset="0"/>
              </a:rPr>
              <a:t>(5 phút):</a:t>
            </a:r>
          </a:p>
        </p:txBody>
      </p:sp>
      <p:sp>
        <p:nvSpPr>
          <p:cNvPr id="126" name="TextBox 125">
            <a:hlinkClick r:id="rId3" action="ppaction://hlinksldjump"/>
            <a:extLst>
              <a:ext uri="{FF2B5EF4-FFF2-40B4-BE49-F238E27FC236}">
                <a16:creationId xmlns:a16="http://schemas.microsoft.com/office/drawing/2014/main" id="{AA1FD62D-09B5-4AE5-8179-248D7CAFCF9A}"/>
              </a:ext>
            </a:extLst>
          </p:cNvPr>
          <p:cNvSpPr txBox="1"/>
          <p:nvPr/>
        </p:nvSpPr>
        <p:spPr>
          <a:xfrm>
            <a:off x="4993693" y="3220469"/>
            <a:ext cx="1406660" cy="461665"/>
          </a:xfrm>
          <a:prstGeom prst="rect">
            <a:avLst/>
          </a:prstGeom>
          <a:noFill/>
        </p:spPr>
        <p:txBody>
          <a:bodyPr wrap="square">
            <a:spAutoFit/>
          </a:bodyPr>
          <a:lstStyle/>
          <a:p>
            <a:pPr algn="just"/>
            <a:r>
              <a:rPr lang="en-US" sz="2400" b="1">
                <a:solidFill>
                  <a:schemeClr val="tx2">
                    <a:lumMod val="20000"/>
                    <a:lumOff val="80000"/>
                  </a:schemeClr>
                </a:solidFill>
                <a:latin typeface="#9Slide03 SFU Futura_12" panose="00000400000000000000" pitchFamily="2" charset="0"/>
              </a:rPr>
              <a:t>Nhóm 1</a:t>
            </a:r>
          </a:p>
        </p:txBody>
      </p:sp>
      <p:sp>
        <p:nvSpPr>
          <p:cNvPr id="127" name="TextBox 126">
            <a:hlinkClick r:id="rId4" action="ppaction://hlinksldjump"/>
            <a:extLst>
              <a:ext uri="{FF2B5EF4-FFF2-40B4-BE49-F238E27FC236}">
                <a16:creationId xmlns:a16="http://schemas.microsoft.com/office/drawing/2014/main" id="{A63CC189-85EC-4556-A37C-0B287AB4C23B}"/>
              </a:ext>
            </a:extLst>
          </p:cNvPr>
          <p:cNvSpPr txBox="1"/>
          <p:nvPr/>
        </p:nvSpPr>
        <p:spPr>
          <a:xfrm>
            <a:off x="4993692" y="3682334"/>
            <a:ext cx="1271685" cy="461665"/>
          </a:xfrm>
          <a:prstGeom prst="rect">
            <a:avLst/>
          </a:prstGeom>
          <a:noFill/>
        </p:spPr>
        <p:txBody>
          <a:bodyPr wrap="square">
            <a:spAutoFit/>
          </a:bodyPr>
          <a:lstStyle/>
          <a:p>
            <a:pPr algn="just"/>
            <a:r>
              <a:rPr lang="en-US" sz="2400" b="1">
                <a:solidFill>
                  <a:srgbClr val="FFC000"/>
                </a:solidFill>
                <a:latin typeface="#9Slide03 SFU Futura_12" panose="00000400000000000000" pitchFamily="2" charset="0"/>
              </a:rPr>
              <a:t>Nhóm 4</a:t>
            </a:r>
          </a:p>
        </p:txBody>
      </p:sp>
      <p:sp>
        <p:nvSpPr>
          <p:cNvPr id="128" name="TextBox 127">
            <a:hlinkClick r:id="rId5" action="ppaction://hlinksldjump"/>
            <a:extLst>
              <a:ext uri="{FF2B5EF4-FFF2-40B4-BE49-F238E27FC236}">
                <a16:creationId xmlns:a16="http://schemas.microsoft.com/office/drawing/2014/main" id="{B6C8A71C-56EE-4EE0-8B53-3C2E49F67BC5}"/>
              </a:ext>
            </a:extLst>
          </p:cNvPr>
          <p:cNvSpPr txBox="1"/>
          <p:nvPr/>
        </p:nvSpPr>
        <p:spPr>
          <a:xfrm>
            <a:off x="6893250" y="3213011"/>
            <a:ext cx="1271685" cy="461665"/>
          </a:xfrm>
          <a:prstGeom prst="rect">
            <a:avLst/>
          </a:prstGeom>
          <a:noFill/>
        </p:spPr>
        <p:txBody>
          <a:bodyPr wrap="square">
            <a:spAutoFit/>
          </a:bodyPr>
          <a:lstStyle/>
          <a:p>
            <a:pPr algn="just"/>
            <a:r>
              <a:rPr lang="en-US" sz="2400" b="1">
                <a:solidFill>
                  <a:schemeClr val="accent4">
                    <a:lumMod val="60000"/>
                    <a:lumOff val="40000"/>
                  </a:schemeClr>
                </a:solidFill>
                <a:latin typeface="#9Slide03 SFU Futura_12" panose="00000400000000000000" pitchFamily="2" charset="0"/>
              </a:rPr>
              <a:t>Nhóm 2</a:t>
            </a:r>
          </a:p>
        </p:txBody>
      </p:sp>
      <p:sp>
        <p:nvSpPr>
          <p:cNvPr id="129" name="TextBox 128">
            <a:hlinkClick r:id="rId6" action="ppaction://hlinksldjump"/>
            <a:extLst>
              <a:ext uri="{FF2B5EF4-FFF2-40B4-BE49-F238E27FC236}">
                <a16:creationId xmlns:a16="http://schemas.microsoft.com/office/drawing/2014/main" id="{826682C0-C401-441B-BAD0-B852399386A0}"/>
              </a:ext>
            </a:extLst>
          </p:cNvPr>
          <p:cNvSpPr txBox="1"/>
          <p:nvPr/>
        </p:nvSpPr>
        <p:spPr>
          <a:xfrm>
            <a:off x="8354602" y="3213010"/>
            <a:ext cx="1279199" cy="461665"/>
          </a:xfrm>
          <a:prstGeom prst="rect">
            <a:avLst/>
          </a:prstGeom>
          <a:noFill/>
        </p:spPr>
        <p:txBody>
          <a:bodyPr wrap="square">
            <a:spAutoFit/>
          </a:bodyPr>
          <a:lstStyle/>
          <a:p>
            <a:pPr algn="just"/>
            <a:r>
              <a:rPr lang="en-US" sz="2400" b="1">
                <a:solidFill>
                  <a:srgbClr val="00B050"/>
                </a:solidFill>
                <a:latin typeface="#9Slide03 SFU Futura_12" panose="00000400000000000000" pitchFamily="2" charset="0"/>
              </a:rPr>
              <a:t>Nhóm 3</a:t>
            </a:r>
          </a:p>
        </p:txBody>
      </p:sp>
      <p:sp>
        <p:nvSpPr>
          <p:cNvPr id="130" name="TextBox 129">
            <a:hlinkClick r:id="rId7" action="ppaction://hlinksldjump"/>
            <a:extLst>
              <a:ext uri="{FF2B5EF4-FFF2-40B4-BE49-F238E27FC236}">
                <a16:creationId xmlns:a16="http://schemas.microsoft.com/office/drawing/2014/main" id="{5A503BAA-103E-4D4F-8743-B17B3DC5100C}"/>
              </a:ext>
            </a:extLst>
          </p:cNvPr>
          <p:cNvSpPr txBox="1"/>
          <p:nvPr/>
        </p:nvSpPr>
        <p:spPr>
          <a:xfrm>
            <a:off x="6893251" y="3691919"/>
            <a:ext cx="1271684" cy="461665"/>
          </a:xfrm>
          <a:prstGeom prst="rect">
            <a:avLst/>
          </a:prstGeom>
          <a:noFill/>
        </p:spPr>
        <p:txBody>
          <a:bodyPr wrap="square">
            <a:spAutoFit/>
          </a:bodyPr>
          <a:lstStyle/>
          <a:p>
            <a:pPr algn="just"/>
            <a:r>
              <a:rPr lang="en-US" sz="2400" b="1">
                <a:solidFill>
                  <a:schemeClr val="accent6">
                    <a:lumMod val="60000"/>
                    <a:lumOff val="40000"/>
                  </a:schemeClr>
                </a:solidFill>
                <a:latin typeface="#9Slide03 SFU Futura_12" panose="00000400000000000000" pitchFamily="2" charset="0"/>
              </a:rPr>
              <a:t>Nhóm 5</a:t>
            </a:r>
          </a:p>
        </p:txBody>
      </p:sp>
      <p:sp>
        <p:nvSpPr>
          <p:cNvPr id="131" name="TextBox 130">
            <a:hlinkClick r:id="rId8" action="ppaction://hlinksldjump"/>
            <a:extLst>
              <a:ext uri="{FF2B5EF4-FFF2-40B4-BE49-F238E27FC236}">
                <a16:creationId xmlns:a16="http://schemas.microsoft.com/office/drawing/2014/main" id="{EC24383E-4FFC-4931-BA84-2E376B6970AF}"/>
              </a:ext>
            </a:extLst>
          </p:cNvPr>
          <p:cNvSpPr txBox="1"/>
          <p:nvPr/>
        </p:nvSpPr>
        <p:spPr>
          <a:xfrm>
            <a:off x="8380513" y="3705260"/>
            <a:ext cx="1275831" cy="461665"/>
          </a:xfrm>
          <a:prstGeom prst="rect">
            <a:avLst/>
          </a:prstGeom>
          <a:noFill/>
        </p:spPr>
        <p:txBody>
          <a:bodyPr wrap="square">
            <a:spAutoFit/>
          </a:bodyPr>
          <a:lstStyle/>
          <a:p>
            <a:pPr algn="just"/>
            <a:r>
              <a:rPr lang="en-US" sz="2400" b="1">
                <a:solidFill>
                  <a:schemeClr val="bg1"/>
                </a:solidFill>
                <a:latin typeface="#9Slide03 SFU Futura_12" panose="00000400000000000000" pitchFamily="2" charset="0"/>
              </a:rPr>
              <a:t>Nhóm 6</a:t>
            </a:r>
          </a:p>
        </p:txBody>
      </p:sp>
      <p:sp>
        <p:nvSpPr>
          <p:cNvPr id="132" name="TextBox 131">
            <a:extLst>
              <a:ext uri="{FF2B5EF4-FFF2-40B4-BE49-F238E27FC236}">
                <a16:creationId xmlns:a16="http://schemas.microsoft.com/office/drawing/2014/main" id="{A85F13B1-8D39-4BC7-B473-FEC329F3FA89}"/>
              </a:ext>
            </a:extLst>
          </p:cNvPr>
          <p:cNvSpPr txBox="1"/>
          <p:nvPr/>
        </p:nvSpPr>
        <p:spPr>
          <a:xfrm>
            <a:off x="4063218" y="4708576"/>
            <a:ext cx="8120493" cy="461665"/>
          </a:xfrm>
          <a:prstGeom prst="rect">
            <a:avLst/>
          </a:prstGeom>
          <a:noFill/>
        </p:spPr>
        <p:txBody>
          <a:bodyPr wrap="square">
            <a:spAutoFit/>
          </a:bodyPr>
          <a:lstStyle/>
          <a:p>
            <a:pPr algn="just"/>
            <a:r>
              <a:rPr lang="en-US" sz="2400" b="1">
                <a:solidFill>
                  <a:schemeClr val="bg1"/>
                </a:solidFill>
                <a:latin typeface="#9Slide03 SFU Futura_12" panose="00000400000000000000" pitchFamily="2" charset="0"/>
              </a:rPr>
              <a:t>Bước 3: Các nhóm  trình báo cáo sản phẩm  </a:t>
            </a:r>
            <a:r>
              <a:rPr lang="en-US" sz="2400" b="1">
                <a:solidFill>
                  <a:srgbClr val="FFFF00"/>
                </a:solidFill>
                <a:latin typeface="#9Slide03 SFU Futura_12" panose="00000400000000000000" pitchFamily="2" charset="0"/>
              </a:rPr>
              <a:t>(1 phút/nhóm)</a:t>
            </a:r>
          </a:p>
        </p:txBody>
      </p:sp>
      <p:pic>
        <p:nvPicPr>
          <p:cNvPr id="133" name="Picture 132" descr="A picture containing game, drawing&#10;&#10;Description automatically generated">
            <a:extLst>
              <a:ext uri="{FF2B5EF4-FFF2-40B4-BE49-F238E27FC236}">
                <a16:creationId xmlns:a16="http://schemas.microsoft.com/office/drawing/2014/main" id="{0632CD72-703C-491C-9C74-7FFB17D92CE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8077" b="90000" l="400" r="96200">
                        <a14:foregroundMark x1="11200" y1="65897" x2="11200" y2="65897"/>
                        <a14:foregroundMark x1="5900" y1="60641" x2="5900" y2="60641"/>
                        <a14:foregroundMark x1="4000" y1="72308" x2="4000" y2="72308"/>
                        <a14:foregroundMark x1="400" y1="73846" x2="400" y2="73846"/>
                        <a14:foregroundMark x1="96200" y1="30385" x2="96200" y2="30385"/>
                        <a14:foregroundMark x1="91300" y1="8077" x2="91300" y2="8077"/>
                      </a14:backgroundRemoval>
                    </a14:imgEffect>
                  </a14:imgLayer>
                </a14:imgProps>
              </a:ext>
              <a:ext uri="{28A0092B-C50C-407E-A947-70E740481C1C}">
                <a14:useLocalDpi xmlns:a14="http://schemas.microsoft.com/office/drawing/2010/main" val="0"/>
              </a:ext>
            </a:extLst>
          </a:blip>
          <a:stretch>
            <a:fillRect/>
          </a:stretch>
        </p:blipFill>
        <p:spPr>
          <a:xfrm flipH="1">
            <a:off x="203652" y="1390900"/>
            <a:ext cx="3859567" cy="3010210"/>
          </a:xfrm>
          <a:prstGeom prst="rect">
            <a:avLst/>
          </a:prstGeom>
        </p:spPr>
      </p:pic>
      <p:sp>
        <p:nvSpPr>
          <p:cNvPr id="134" name="TextBox 133">
            <a:extLst>
              <a:ext uri="{FF2B5EF4-FFF2-40B4-BE49-F238E27FC236}">
                <a16:creationId xmlns:a16="http://schemas.microsoft.com/office/drawing/2014/main" id="{2878906E-C996-486B-B3F5-00FB0B4AFD2B}"/>
              </a:ext>
            </a:extLst>
          </p:cNvPr>
          <p:cNvSpPr txBox="1"/>
          <p:nvPr/>
        </p:nvSpPr>
        <p:spPr>
          <a:xfrm>
            <a:off x="4063219" y="5195926"/>
            <a:ext cx="6228961" cy="461665"/>
          </a:xfrm>
          <a:prstGeom prst="rect">
            <a:avLst/>
          </a:prstGeom>
          <a:noFill/>
        </p:spPr>
        <p:txBody>
          <a:bodyPr wrap="square">
            <a:spAutoFit/>
          </a:bodyPr>
          <a:lstStyle/>
          <a:p>
            <a:pPr algn="just"/>
            <a:r>
              <a:rPr lang="en-US" sz="2400" b="1">
                <a:solidFill>
                  <a:schemeClr val="bg1"/>
                </a:solidFill>
                <a:latin typeface="#9Slide03 SFU Futura_12" panose="00000400000000000000" pitchFamily="2" charset="0"/>
              </a:rPr>
              <a:t>Bước 4: Các nhóm đánh giá chéo  </a:t>
            </a:r>
            <a:r>
              <a:rPr lang="en-US" sz="2400" b="1">
                <a:solidFill>
                  <a:srgbClr val="FFFF00"/>
                </a:solidFill>
                <a:latin typeface="#9Slide03 SFU Futura_12" panose="00000400000000000000" pitchFamily="2" charset="0"/>
              </a:rPr>
              <a:t>(1 phút)</a:t>
            </a:r>
          </a:p>
        </p:txBody>
      </p:sp>
      <p:pic>
        <p:nvPicPr>
          <p:cNvPr id="9" name="Picture 8" descr="A picture containing text, red&#10;&#10;Description automatically generated">
            <a:extLst>
              <a:ext uri="{FF2B5EF4-FFF2-40B4-BE49-F238E27FC236}">
                <a16:creationId xmlns:a16="http://schemas.microsoft.com/office/drawing/2014/main" id="{BD912B33-C0F7-47B7-8256-1258E983639B}"/>
              </a:ext>
            </a:extLst>
          </p:cNvPr>
          <p:cNvPicPr>
            <a:picLocks noChangeAspect="1"/>
          </p:cNvPicPr>
          <p:nvPr/>
        </p:nvPicPr>
        <p:blipFill>
          <a:blip r:embed="rId11"/>
          <a:stretch>
            <a:fillRect/>
          </a:stretch>
        </p:blipFill>
        <p:spPr>
          <a:xfrm>
            <a:off x="145414" y="4686299"/>
            <a:ext cx="3505198" cy="2663951"/>
          </a:xfrm>
          <a:prstGeom prst="rect">
            <a:avLst/>
          </a:prstGeom>
        </p:spPr>
      </p:pic>
      <p:sp>
        <p:nvSpPr>
          <p:cNvPr id="22" name="TextBox 21">
            <a:extLst>
              <a:ext uri="{FF2B5EF4-FFF2-40B4-BE49-F238E27FC236}">
                <a16:creationId xmlns:a16="http://schemas.microsoft.com/office/drawing/2014/main" id="{C41D5216-CA6C-4E16-801E-4F6402B04C45}"/>
              </a:ext>
            </a:extLst>
          </p:cNvPr>
          <p:cNvSpPr txBox="1"/>
          <p:nvPr/>
        </p:nvSpPr>
        <p:spPr>
          <a:xfrm>
            <a:off x="4063219" y="4149896"/>
            <a:ext cx="7983367" cy="461665"/>
          </a:xfrm>
          <a:prstGeom prst="rect">
            <a:avLst/>
          </a:prstGeom>
          <a:noFill/>
        </p:spPr>
        <p:txBody>
          <a:bodyPr wrap="square">
            <a:spAutoFit/>
          </a:bodyPr>
          <a:lstStyle/>
          <a:p>
            <a:pPr algn="just"/>
            <a:r>
              <a:rPr lang="en-US" sz="2400" b="1">
                <a:solidFill>
                  <a:schemeClr val="bg1"/>
                </a:solidFill>
                <a:latin typeface="#9Slide03 SFU Futura_12" panose="00000400000000000000" pitchFamily="2" charset="0"/>
              </a:rPr>
              <a:t>Hình thức “khăn trải bài”. Chủ đề: phân tích các nhân tố…</a:t>
            </a:r>
          </a:p>
        </p:txBody>
      </p:sp>
    </p:spTree>
    <p:extLst>
      <p:ext uri="{BB962C8B-B14F-4D97-AF65-F5344CB8AC3E}">
        <p14:creationId xmlns:p14="http://schemas.microsoft.com/office/powerpoint/2010/main" val="344420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wipe(left)">
                                      <p:cBhvr>
                                        <p:cTn id="7" dur="500"/>
                                        <p:tgtEl>
                                          <p:spTgt spid="12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animEffect transition="in" filter="wipe(left)">
                                      <p:cBhvr>
                                        <p:cTn id="15" dur="500"/>
                                        <p:tgtEl>
                                          <p:spTgt spid="1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wipe(left)">
                                      <p:cBhvr>
                                        <p:cTn id="20" dur="500"/>
                                        <p:tgtEl>
                                          <p:spTgt spid="12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wipe(down)">
                                      <p:cBhvr>
                                        <p:cTn id="23" dur="500"/>
                                        <p:tgtEl>
                                          <p:spTgt spid="1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wipe(down)">
                                      <p:cBhvr>
                                        <p:cTn id="26" dur="500"/>
                                        <p:tgtEl>
                                          <p:spTgt spid="12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wipe(down)">
                                      <p:cBhvr>
                                        <p:cTn id="29" dur="500"/>
                                        <p:tgtEl>
                                          <p:spTgt spid="12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26"/>
                                        </p:tgtEl>
                                        <p:attrNameLst>
                                          <p:attrName>style.visibility</p:attrName>
                                        </p:attrNameLst>
                                      </p:cBhvr>
                                      <p:to>
                                        <p:strVal val="visible"/>
                                      </p:to>
                                    </p:set>
                                    <p:animEffect transition="in" filter="wipe(down)">
                                      <p:cBhvr>
                                        <p:cTn id="32" dur="500"/>
                                        <p:tgtEl>
                                          <p:spTgt spid="12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7"/>
                                        </p:tgtEl>
                                        <p:attrNameLst>
                                          <p:attrName>style.visibility</p:attrName>
                                        </p:attrNameLst>
                                      </p:cBhvr>
                                      <p:to>
                                        <p:strVal val="visible"/>
                                      </p:to>
                                    </p:set>
                                    <p:animEffect transition="in" filter="wipe(down)">
                                      <p:cBhvr>
                                        <p:cTn id="35" dur="500"/>
                                        <p:tgtEl>
                                          <p:spTgt spid="12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30"/>
                                        </p:tgtEl>
                                        <p:attrNameLst>
                                          <p:attrName>style.visibility</p:attrName>
                                        </p:attrNameLst>
                                      </p:cBhvr>
                                      <p:to>
                                        <p:strVal val="visible"/>
                                      </p:to>
                                    </p:set>
                                    <p:animEffect transition="in" filter="wipe(down)">
                                      <p:cBhvr>
                                        <p:cTn id="38" dur="500"/>
                                        <p:tgtEl>
                                          <p:spTgt spid="1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animEffect transition="in" filter="wipe(left)">
                                      <p:cBhvr>
                                        <p:cTn id="43" dur="500"/>
                                        <p:tgtEl>
                                          <p:spTgt spid="13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34">
                                            <p:txEl>
                                              <p:pRg st="0" end="0"/>
                                            </p:txEl>
                                          </p:spTgt>
                                        </p:tgtEl>
                                        <p:attrNameLst>
                                          <p:attrName>style.visibility</p:attrName>
                                        </p:attrNameLst>
                                      </p:cBhvr>
                                      <p:to>
                                        <p:strVal val="visible"/>
                                      </p:to>
                                    </p:set>
                                    <p:animEffect transition="in" filter="wipe(left)">
                                      <p:cBhvr>
                                        <p:cTn id="48" dur="500"/>
                                        <p:tgtEl>
                                          <p:spTgt spid="13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4" grpId="0"/>
      <p:bldP spid="125" grpId="0"/>
      <p:bldP spid="126" grpId="0"/>
      <p:bldP spid="127" grpId="0"/>
      <p:bldP spid="128" grpId="0"/>
      <p:bldP spid="129" grpId="0"/>
      <p:bldP spid="130" grpId="0"/>
      <p:bldP spid="131" grpId="0"/>
      <p:bldP spid="132"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5" name="Rectangle 4"/>
          <p:cNvSpPr/>
          <p:nvPr/>
        </p:nvSpPr>
        <p:spPr>
          <a:xfrm>
            <a:off x="0" y="1136074"/>
            <a:ext cx="12192000" cy="572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1867" kern="0">
                <a:solidFill>
                  <a:srgbClr val="FFFFFF"/>
                </a:solidFill>
                <a:latin typeface="Times New Roman" panose="02020603050405020304" pitchFamily="18" charset="0"/>
                <a:ea typeface="Tahoma" panose="020B0604030504040204" pitchFamily="34" charset="0"/>
                <a:sym typeface="Arial"/>
              </a:rPr>
              <a:t>Nhóm 1: Quan sát các hình ảnh sau và trả lời câu hỏi sau: Theo em, nhóm nào sẽ có tỷ lệ lao động trong ngành dịch vụ cao hơn? Tại sao?</a:t>
            </a:r>
            <a:endParaRPr lang="en-US" sz="1867" kern="0">
              <a:solidFill>
                <a:srgbClr val="FFFFFF"/>
              </a:solidFill>
              <a:latin typeface="Arial"/>
              <a:sym typeface="Arial"/>
            </a:endParaRPr>
          </a:p>
        </p:txBody>
      </p:sp>
      <p:sp>
        <p:nvSpPr>
          <p:cNvPr id="483" name="Google Shape;483;p4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 kern="0"/>
              <a:pPr defTabSz="1219170">
                <a:buClr>
                  <a:srgbClr val="000000"/>
                </a:buClr>
                <a:defRPr/>
              </a:pPr>
              <a:t>7</a:t>
            </a:fld>
            <a:endParaRPr kern="0"/>
          </a:p>
        </p:txBody>
      </p:sp>
      <p:pic>
        <p:nvPicPr>
          <p:cNvPr id="9" name="Picture 8"/>
          <p:cNvPicPr>
            <a:picLocks noChangeAspect="1"/>
          </p:cNvPicPr>
          <p:nvPr/>
        </p:nvPicPr>
        <p:blipFill>
          <a:blip r:embed="rId3"/>
          <a:stretch>
            <a:fillRect/>
          </a:stretch>
        </p:blipFill>
        <p:spPr>
          <a:xfrm>
            <a:off x="4141107" y="4362416"/>
            <a:ext cx="3839533" cy="2131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a:off x="8289929" y="1800125"/>
            <a:ext cx="3776769" cy="2326091"/>
          </a:xfrm>
          <a:prstGeom prst="round2DiagRect">
            <a:avLst>
              <a:gd name="adj1" fmla="val 4835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5"/>
          <a:stretch>
            <a:fillRect/>
          </a:stretch>
        </p:blipFill>
        <p:spPr>
          <a:xfrm>
            <a:off x="8289929" y="4362415"/>
            <a:ext cx="3638571" cy="2131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6"/>
          <a:stretch>
            <a:fillRect/>
          </a:stretch>
        </p:blipFill>
        <p:spPr>
          <a:xfrm>
            <a:off x="4166009" y="1800125"/>
            <a:ext cx="3776769" cy="2317565"/>
          </a:xfrm>
          <a:prstGeom prst="round2DiagRect">
            <a:avLst>
              <a:gd name="adj1" fmla="val 0"/>
              <a:gd name="adj2" fmla="val 40663"/>
            </a:avLst>
          </a:prstGeom>
          <a:ln w="88900" cap="sq">
            <a:solidFill>
              <a:srgbClr val="FFFFFF"/>
            </a:solidFill>
            <a:miter lim="800000"/>
          </a:ln>
          <a:effectLst>
            <a:outerShdw blurRad="254000" algn="tl" rotWithShape="0">
              <a:srgbClr val="000000">
                <a:alpha val="43000"/>
              </a:srgbClr>
            </a:outerShdw>
          </a:effectLst>
        </p:spPr>
      </p:pic>
      <p:pic>
        <p:nvPicPr>
          <p:cNvPr id="19" name="Picture 18"/>
          <p:cNvPicPr>
            <a:picLocks noChangeAspect="1"/>
          </p:cNvPicPr>
          <p:nvPr/>
        </p:nvPicPr>
        <p:blipFill rotWithShape="1">
          <a:blip r:embed="rId7"/>
          <a:srcRect l="2504" t="6324" r="4403" b="29152"/>
          <a:stretch/>
        </p:blipFill>
        <p:spPr>
          <a:xfrm>
            <a:off x="4090757" y="597160"/>
            <a:ext cx="3852021" cy="926606"/>
          </a:xfrm>
          <a:prstGeom prst="roundRect">
            <a:avLst>
              <a:gd name="adj" fmla="val 267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rotWithShape="1">
          <a:blip r:embed="rId8"/>
          <a:srcRect l="2315" t="9890" r="5732" b="22952"/>
          <a:stretch/>
        </p:blipFill>
        <p:spPr>
          <a:xfrm>
            <a:off x="8289929" y="597159"/>
            <a:ext cx="3776769" cy="926606"/>
          </a:xfrm>
          <a:prstGeom prst="roundRect">
            <a:avLst>
              <a:gd name="adj" fmla="val 257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Hexagon 20"/>
          <p:cNvSpPr/>
          <p:nvPr/>
        </p:nvSpPr>
        <p:spPr>
          <a:xfrm>
            <a:off x="-69316" y="1934620"/>
            <a:ext cx="3971389" cy="3934335"/>
          </a:xfrm>
          <a:prstGeom prst="hexagon">
            <a:avLst>
              <a:gd name="adj" fmla="val 28289"/>
              <a:gd name="vf" fmla="val 115470"/>
            </a:avLst>
          </a:prstGeom>
          <a:solidFill>
            <a:srgbClr val="3334AD"/>
          </a:solidFill>
          <a:ln>
            <a:solidFill>
              <a:srgbClr val="3334AD"/>
            </a:solidFill>
          </a:ln>
          <a:effectLst>
            <a:outerShdw blurRad="225425" dist="50800" dir="5220000" algn="ctr">
              <a:srgbClr val="000000">
                <a:alpha val="33000"/>
              </a:srgbClr>
            </a:outerShdw>
          </a:effectLst>
          <a:scene3d>
            <a:camera prst="orthographicFront"/>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2800" b="1" kern="0">
                <a:solidFill>
                  <a:schemeClr val="bg1"/>
                </a:solidFill>
                <a:latin typeface="#9Slide03 SFU Futura_12" panose="00000400000000000000" pitchFamily="2" charset="0"/>
                <a:sym typeface="Arial"/>
              </a:rPr>
              <a:t>Quan sát các hình ảnh và cho biết: </a:t>
            </a:r>
            <a:r>
              <a:rPr lang="vi-VN" sz="2800" b="1" kern="0">
                <a:solidFill>
                  <a:schemeClr val="bg1"/>
                </a:solidFill>
                <a:latin typeface="#9Slide03 SFU Futura_12" panose="00000400000000000000" pitchFamily="2" charset="0"/>
                <a:sym typeface="Arial"/>
              </a:rPr>
              <a:t>nhóm nào sẽ có tỷ lệ lao động trong ngành dịch vụ cao hơn? Tại sao?</a:t>
            </a:r>
            <a:endParaRPr lang="en-US" sz="2800" b="1" kern="0">
              <a:solidFill>
                <a:schemeClr val="bg1"/>
              </a:solidFill>
              <a:latin typeface="#9Slide03 SFU Futura_12" panose="00000400000000000000" pitchFamily="2" charset="0"/>
              <a:sym typeface="Arial"/>
            </a:endParaRPr>
          </a:p>
        </p:txBody>
      </p:sp>
      <p:sp>
        <p:nvSpPr>
          <p:cNvPr id="16" name="TextBox 15">
            <a:extLst>
              <a:ext uri="{FF2B5EF4-FFF2-40B4-BE49-F238E27FC236}">
                <a16:creationId xmlns:a16="http://schemas.microsoft.com/office/drawing/2014/main" id="{4939C9E0-EF41-4CA4-BA0A-E31DB62BC53D}"/>
              </a:ext>
            </a:extLst>
          </p:cNvPr>
          <p:cNvSpPr txBox="1"/>
          <p:nvPr/>
        </p:nvSpPr>
        <p:spPr>
          <a:xfrm>
            <a:off x="717680" y="89591"/>
            <a:ext cx="2228720" cy="769441"/>
          </a:xfrm>
          <a:prstGeom prst="rect">
            <a:avLst/>
          </a:prstGeom>
          <a:noFill/>
        </p:spPr>
        <p:txBody>
          <a:bodyPr wrap="square">
            <a:spAutoFit/>
          </a:bodyPr>
          <a:lstStyle/>
          <a:p>
            <a:pPr algn="just"/>
            <a:r>
              <a:rPr lang="en-US" sz="4400" b="1">
                <a:solidFill>
                  <a:schemeClr val="tx2">
                    <a:lumMod val="20000"/>
                    <a:lumOff val="80000"/>
                  </a:schemeClr>
                </a:solidFill>
                <a:latin typeface="#9Slide03 SFU Futura_12" panose="00000400000000000000" pitchFamily="2" charset="0"/>
              </a:rPr>
              <a:t>Nhóm 1</a:t>
            </a:r>
          </a:p>
        </p:txBody>
      </p:sp>
      <p:pic>
        <p:nvPicPr>
          <p:cNvPr id="17" name="Picture 4" descr="Mục Tiêu Vector, Mũi Tên, Mũi Tên Xuống, Mũi Tên Vector và PNG với ...">
            <a:hlinkClick r:id="rId9" action="ppaction://hlinksldjump"/>
            <a:extLst>
              <a:ext uri="{FF2B5EF4-FFF2-40B4-BE49-F238E27FC236}">
                <a16:creationId xmlns:a16="http://schemas.microsoft.com/office/drawing/2014/main" id="{824403EA-31B4-4D56-8EC7-3819221DE15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rot="10800000">
            <a:off x="11605098" y="6494103"/>
            <a:ext cx="586902" cy="36473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75F70D-2863-49E4-9EFB-B7A598827CA3}"/>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50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5" name="Rectangle 4"/>
          <p:cNvSpPr/>
          <p:nvPr/>
        </p:nvSpPr>
        <p:spPr>
          <a:xfrm>
            <a:off x="0" y="1136074"/>
            <a:ext cx="12192000" cy="572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1867" kern="0">
                <a:solidFill>
                  <a:srgbClr val="FFFFFF"/>
                </a:solidFill>
                <a:latin typeface="Times New Roman" panose="02020603050405020304" pitchFamily="18" charset="0"/>
                <a:ea typeface="Tahoma" panose="020B0604030504040204" pitchFamily="34" charset="0"/>
                <a:sym typeface="Arial"/>
              </a:rPr>
              <a:t>Nhóm 1: Quan sát các hình ảnh sau và trả lời câu hỏi sau: Theo em, nhóm nào sẽ có tỷ lệ lao động trong ngành dịch vụ cao hơn? Tại sao?</a:t>
            </a:r>
            <a:endParaRPr lang="en-US" sz="1867" kern="0">
              <a:solidFill>
                <a:srgbClr val="FFFFFF"/>
              </a:solidFill>
              <a:latin typeface="Arial"/>
              <a:sym typeface="Arial"/>
            </a:endParaRPr>
          </a:p>
        </p:txBody>
      </p:sp>
      <p:sp>
        <p:nvSpPr>
          <p:cNvPr id="483" name="Google Shape;483;p4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 kern="0"/>
              <a:pPr defTabSz="1219170">
                <a:buClr>
                  <a:srgbClr val="000000"/>
                </a:buClr>
                <a:defRPr/>
              </a:pPr>
              <a:t>8</a:t>
            </a:fld>
            <a:endParaRPr kern="0"/>
          </a:p>
        </p:txBody>
      </p:sp>
      <p:pic>
        <p:nvPicPr>
          <p:cNvPr id="2" name="Picture 1"/>
          <p:cNvPicPr>
            <a:picLocks noChangeAspect="1"/>
          </p:cNvPicPr>
          <p:nvPr/>
        </p:nvPicPr>
        <p:blipFill>
          <a:blip r:embed="rId3"/>
          <a:stretch>
            <a:fillRect/>
          </a:stretch>
        </p:blipFill>
        <p:spPr>
          <a:xfrm>
            <a:off x="770547" y="3578079"/>
            <a:ext cx="4850355" cy="28376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rotWithShape="1">
          <a:blip r:embed="rId4"/>
          <a:srcRect t="10705"/>
          <a:stretch/>
        </p:blipFill>
        <p:spPr>
          <a:xfrm>
            <a:off x="6941310" y="3552696"/>
            <a:ext cx="4467735" cy="28883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Flowchart: Terminator 3"/>
          <p:cNvSpPr/>
          <p:nvPr/>
        </p:nvSpPr>
        <p:spPr>
          <a:xfrm>
            <a:off x="1388369" y="1142472"/>
            <a:ext cx="9415262" cy="1993374"/>
          </a:xfrm>
          <a:prstGeom prst="flowChartTerminator">
            <a:avLst/>
          </a:prstGeom>
          <a:solidFill>
            <a:srgbClr val="3334AD"/>
          </a:solidFill>
          <a:ln>
            <a:solidFill>
              <a:srgbClr val="3334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800" b="1" kern="0">
                <a:solidFill>
                  <a:srgbClr val="FFFF00"/>
                </a:solidFill>
                <a:latin typeface="#9Slide03 SFU Futura_12" panose="00000400000000000000" pitchFamily="2" charset="0"/>
                <a:sym typeface="Arial"/>
              </a:rPr>
              <a:t>Theo </a:t>
            </a:r>
            <a:r>
              <a:rPr lang="en-US" sz="2800" b="1" kern="0">
                <a:solidFill>
                  <a:srgbClr val="FFFF00"/>
                </a:solidFill>
                <a:latin typeface="#9Slide03 SFU Futura_12" panose="00000400000000000000" pitchFamily="2" charset="0"/>
                <a:sym typeface="Arial"/>
              </a:rPr>
              <a:t>các </a:t>
            </a:r>
            <a:r>
              <a:rPr lang="vi-VN" sz="2800" b="1" kern="0">
                <a:solidFill>
                  <a:srgbClr val="FFFF00"/>
                </a:solidFill>
                <a:latin typeface="#9Slide03 SFU Futura_12" panose="00000400000000000000" pitchFamily="2" charset="0"/>
                <a:sym typeface="Arial"/>
              </a:rPr>
              <a:t>em, nước có cơ cấu dân số già thì  những ngành dịch vụ nào sẽ phát triển mạnh? Với nước có cơ cấu dân số trẻ thì những ngành dịch dịch vụ nào sẽ phát triển? </a:t>
            </a:r>
            <a:endParaRPr lang="en-US" sz="2800" b="1" kern="0">
              <a:solidFill>
                <a:srgbClr val="FFFF00"/>
              </a:solidFill>
              <a:latin typeface="#9Slide03 SFU Futura_12" panose="00000400000000000000" pitchFamily="2" charset="0"/>
              <a:sym typeface="Arial"/>
            </a:endParaRPr>
          </a:p>
        </p:txBody>
      </p:sp>
      <p:sp>
        <p:nvSpPr>
          <p:cNvPr id="8" name="TextBox 7">
            <a:extLst>
              <a:ext uri="{FF2B5EF4-FFF2-40B4-BE49-F238E27FC236}">
                <a16:creationId xmlns:a16="http://schemas.microsoft.com/office/drawing/2014/main" id="{F0B1CAAF-AE4A-4389-A4FA-5B197F217026}"/>
              </a:ext>
            </a:extLst>
          </p:cNvPr>
          <p:cNvSpPr txBox="1"/>
          <p:nvPr/>
        </p:nvSpPr>
        <p:spPr>
          <a:xfrm>
            <a:off x="770547" y="153646"/>
            <a:ext cx="2239353" cy="707886"/>
          </a:xfrm>
          <a:prstGeom prst="rect">
            <a:avLst/>
          </a:prstGeom>
          <a:noFill/>
        </p:spPr>
        <p:txBody>
          <a:bodyPr wrap="square">
            <a:spAutoFit/>
          </a:bodyPr>
          <a:lstStyle/>
          <a:p>
            <a:pPr algn="just"/>
            <a:r>
              <a:rPr lang="en-US" sz="4000" b="1">
                <a:solidFill>
                  <a:schemeClr val="bg1"/>
                </a:solidFill>
                <a:latin typeface="#9Slide03 SFU Futura_12" panose="00000400000000000000" pitchFamily="2" charset="0"/>
              </a:rPr>
              <a:t>Nhóm 2</a:t>
            </a:r>
          </a:p>
        </p:txBody>
      </p:sp>
      <p:pic>
        <p:nvPicPr>
          <p:cNvPr id="9" name="Picture 4" descr="Mục Tiêu Vector, Mũi Tên, Mũi Tên Xuống, Mũi Tên Vector và PNG với ...">
            <a:hlinkClick r:id="rId5" action="ppaction://hlinksldjump"/>
            <a:extLst>
              <a:ext uri="{FF2B5EF4-FFF2-40B4-BE49-F238E27FC236}">
                <a16:creationId xmlns:a16="http://schemas.microsoft.com/office/drawing/2014/main" id="{FEA26102-DC25-4BBA-9C70-1BB701DD436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rot="10800000">
            <a:off x="11605098" y="6494103"/>
            <a:ext cx="586902" cy="3647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37D1CFB-11D5-45CC-8A56-7E87D8D763BD}"/>
              </a:ext>
            </a:extLst>
          </p:cNvPr>
          <p:cNvSpPr/>
          <p:nvPr/>
        </p:nvSpPr>
        <p:spPr>
          <a:xfrm>
            <a:off x="0" y="0"/>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0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5" name="Rectangle 4"/>
          <p:cNvSpPr/>
          <p:nvPr/>
        </p:nvSpPr>
        <p:spPr>
          <a:xfrm>
            <a:off x="0" y="1136074"/>
            <a:ext cx="12192000" cy="5721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kern="0">
                <a:solidFill>
                  <a:srgbClr val="FFFFFF"/>
                </a:solidFill>
                <a:latin typeface="#9Slide07 IcielBaliho Script" pitchFamily="2" charset="0"/>
                <a:ea typeface="Tahoma" panose="020B0604030504040204" pitchFamily="34" charset="0"/>
                <a:sym typeface="Arial"/>
              </a:rPr>
              <a:t>&lt;div&gt;Icons made by &lt;a href="https://www.flaticon.com/authors/freepik" title="Freepik"&gt;Freepik&lt;/a&gt; from &lt;a href="https://www.flaticon.com/" title="Flaticon"&gt;www.flaticon.com&lt;/a&gt;&lt;/div&gt;</a:t>
            </a:r>
            <a:endParaRPr lang="en-US" sz="2800" kern="0">
              <a:solidFill>
                <a:srgbClr val="FFFFFF"/>
              </a:solidFill>
              <a:latin typeface="#9Slide07 IcielBaliho Script" pitchFamily="2" charset="0"/>
              <a:sym typeface="Arial"/>
            </a:endParaRPr>
          </a:p>
        </p:txBody>
      </p:sp>
      <p:sp>
        <p:nvSpPr>
          <p:cNvPr id="483" name="Google Shape;483;p41"/>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170">
              <a:buClr>
                <a:srgbClr val="000000"/>
              </a:buClr>
              <a:defRPr/>
            </a:pPr>
            <a:fld id="{00000000-1234-1234-1234-123412341234}" type="slidenum">
              <a:rPr lang="en" sz="2800" kern="0">
                <a:latin typeface="#9Slide03 SFU Futura_12" panose="00000400000000000000" pitchFamily="2" charset="0"/>
              </a:rPr>
              <a:pPr defTabSz="1219170">
                <a:buClr>
                  <a:srgbClr val="000000"/>
                </a:buClr>
                <a:defRPr/>
              </a:pPr>
              <a:t>9</a:t>
            </a:fld>
            <a:endParaRPr sz="2800" kern="0">
              <a:latin typeface="#9Slide03 SFU Futura_12" panose="00000400000000000000" pitchFamily="2" charset="0"/>
            </a:endParaRPr>
          </a:p>
        </p:txBody>
      </p:sp>
      <p:pic>
        <p:nvPicPr>
          <p:cNvPr id="2" name="Picture 1"/>
          <p:cNvPicPr>
            <a:picLocks noChangeAspect="1"/>
          </p:cNvPicPr>
          <p:nvPr/>
        </p:nvPicPr>
        <p:blipFill rotWithShape="1">
          <a:blip r:embed="rId3"/>
          <a:srcRect l="3940" r="41116" b="18135"/>
          <a:stretch/>
        </p:blipFill>
        <p:spPr>
          <a:xfrm>
            <a:off x="8195659" y="4105407"/>
            <a:ext cx="3753175" cy="2227728"/>
          </a:xfrm>
          <a:prstGeom prst="rect">
            <a:avLst/>
          </a:prstGeom>
        </p:spPr>
      </p:pic>
      <p:pic>
        <p:nvPicPr>
          <p:cNvPr id="3" name="Picture 2"/>
          <p:cNvPicPr>
            <a:picLocks noChangeAspect="1"/>
          </p:cNvPicPr>
          <p:nvPr/>
        </p:nvPicPr>
        <p:blipFill>
          <a:blip r:embed="rId4"/>
          <a:stretch>
            <a:fillRect/>
          </a:stretch>
        </p:blipFill>
        <p:spPr>
          <a:xfrm>
            <a:off x="8195659" y="1320070"/>
            <a:ext cx="3753175" cy="2108033"/>
          </a:xfrm>
          <a:prstGeom prst="rect">
            <a:avLst/>
          </a:prstGeom>
        </p:spPr>
      </p:pic>
      <p:sp>
        <p:nvSpPr>
          <p:cNvPr id="4" name="Rectangle 3"/>
          <p:cNvSpPr/>
          <p:nvPr/>
        </p:nvSpPr>
        <p:spPr>
          <a:xfrm>
            <a:off x="132489" y="1486231"/>
            <a:ext cx="3501368" cy="4978364"/>
          </a:xfrm>
          <a:prstGeom prst="rect">
            <a:avLst/>
          </a:prstGeom>
          <a:noFill/>
          <a:ln>
            <a:solidFill>
              <a:srgbClr val="013A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400" b="1" kern="0">
                <a:solidFill>
                  <a:srgbClr val="002060"/>
                </a:solidFill>
                <a:latin typeface="#9Slide03 SFU Futura_12" panose="00000400000000000000" pitchFamily="2" charset="0"/>
                <a:sym typeface="Arial"/>
              </a:rPr>
              <a:t>Điểm A có dân cư đông đúc, điểm B có dân cư thưa thớt, Nếu em muốn xây dựng nhà hàng, siêu thị, trường học, chợ... thì em sẽ chọn địa điểm A hay B? Tại sao? Quần cư nông thôn hay quần cư thành thị sẽ có nhiều loại hình dịch vụ phát triển hơn? Tại sao?</a:t>
            </a:r>
            <a:endParaRPr lang="en-US" sz="2400" b="1" kern="0">
              <a:solidFill>
                <a:srgbClr val="002060"/>
              </a:solidFill>
              <a:latin typeface="#9Slide03 SFU Futura_12" panose="00000400000000000000" pitchFamily="2" charset="0"/>
              <a:sym typeface="Arial"/>
            </a:endParaRPr>
          </a:p>
        </p:txBody>
      </p:sp>
      <p:sp>
        <p:nvSpPr>
          <p:cNvPr id="6" name="TextBox 5"/>
          <p:cNvSpPr txBox="1"/>
          <p:nvPr/>
        </p:nvSpPr>
        <p:spPr>
          <a:xfrm>
            <a:off x="8313857" y="6338865"/>
            <a:ext cx="3236218" cy="523220"/>
          </a:xfrm>
          <a:prstGeom prst="rect">
            <a:avLst/>
          </a:prstGeom>
          <a:noFill/>
        </p:spPr>
        <p:txBody>
          <a:bodyPr wrap="square" rtlCol="0">
            <a:spAutoFit/>
          </a:bodyPr>
          <a:lstStyle/>
          <a:p>
            <a:pPr defTabSz="1219170">
              <a:buClr>
                <a:srgbClr val="000000"/>
              </a:buClr>
            </a:pPr>
            <a:r>
              <a:rPr lang="en-US" sz="2800" b="1" kern="0">
                <a:solidFill>
                  <a:srgbClr val="002060"/>
                </a:solidFill>
                <a:latin typeface="#9Slide03 SFU Futura_12" panose="00000400000000000000" pitchFamily="2" charset="0"/>
                <a:cs typeface="Arial"/>
                <a:sym typeface="Arial"/>
              </a:rPr>
              <a:t>Quần cư nông thôn</a:t>
            </a:r>
          </a:p>
        </p:txBody>
      </p:sp>
      <p:sp>
        <p:nvSpPr>
          <p:cNvPr id="9" name="TextBox 8"/>
          <p:cNvSpPr txBox="1"/>
          <p:nvPr/>
        </p:nvSpPr>
        <p:spPr>
          <a:xfrm>
            <a:off x="8801351" y="3455042"/>
            <a:ext cx="2748723" cy="954107"/>
          </a:xfrm>
          <a:prstGeom prst="rect">
            <a:avLst/>
          </a:prstGeom>
          <a:noFill/>
        </p:spPr>
        <p:txBody>
          <a:bodyPr wrap="square" rtlCol="0">
            <a:spAutoFit/>
          </a:bodyPr>
          <a:lstStyle/>
          <a:p>
            <a:pPr defTabSz="1219170">
              <a:buClr>
                <a:srgbClr val="000000"/>
              </a:buClr>
            </a:pPr>
            <a:r>
              <a:rPr lang="en-US" sz="2800" b="1" kern="0">
                <a:solidFill>
                  <a:srgbClr val="002060"/>
                </a:solidFill>
                <a:latin typeface="#9Slide03 SFU Futura_12" panose="00000400000000000000" pitchFamily="2" charset="0"/>
                <a:cs typeface="Arial"/>
                <a:sym typeface="Arial"/>
              </a:rPr>
              <a:t>Quần cư thành thị</a:t>
            </a:r>
          </a:p>
        </p:txBody>
      </p:sp>
      <p:sp>
        <p:nvSpPr>
          <p:cNvPr id="10" name="Rectangle 9"/>
          <p:cNvSpPr/>
          <p:nvPr/>
        </p:nvSpPr>
        <p:spPr>
          <a:xfrm>
            <a:off x="3948563" y="1312263"/>
            <a:ext cx="3920819" cy="208747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FFFFFF"/>
              </a:solidFill>
              <a:latin typeface="#9Slide07 IcielBaliho Script" pitchFamily="2" charset="0"/>
              <a:sym typeface="Arial"/>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3152" y="1349366"/>
            <a:ext cx="839653" cy="839653"/>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395" y="1295502"/>
            <a:ext cx="879764" cy="879764"/>
          </a:xfrm>
          <a:prstGeom prst="rect">
            <a:avLst/>
          </a:prstGeom>
        </p:spPr>
      </p:pic>
      <p:pic>
        <p:nvPicPr>
          <p:cNvPr id="50" name="Picture 49"/>
          <p:cNvPicPr>
            <a:picLocks noChangeAspect="1"/>
          </p:cNvPicPr>
          <p:nvPr/>
        </p:nvPicPr>
        <p:blipFill>
          <a:blip r:embed="rId6"/>
          <a:stretch>
            <a:fillRect/>
          </a:stretch>
        </p:blipFill>
        <p:spPr>
          <a:xfrm>
            <a:off x="5995370" y="1312263"/>
            <a:ext cx="877900" cy="886029"/>
          </a:xfrm>
          <a:prstGeom prst="rect">
            <a:avLst/>
          </a:prstGeom>
        </p:spPr>
      </p:pic>
      <p:pic>
        <p:nvPicPr>
          <p:cNvPr id="51" name="Picture 50"/>
          <p:cNvPicPr>
            <a:picLocks noChangeAspect="1"/>
          </p:cNvPicPr>
          <p:nvPr/>
        </p:nvPicPr>
        <p:blipFill>
          <a:blip r:embed="rId6"/>
          <a:stretch>
            <a:fillRect/>
          </a:stretch>
        </p:blipFill>
        <p:spPr>
          <a:xfrm>
            <a:off x="6991482" y="1349366"/>
            <a:ext cx="877900" cy="886029"/>
          </a:xfrm>
          <a:prstGeom prst="rect">
            <a:avLst/>
          </a:prstGeom>
        </p:spPr>
      </p:pic>
      <p:pic>
        <p:nvPicPr>
          <p:cNvPr id="52" name="Picture 51"/>
          <p:cNvPicPr>
            <a:picLocks noChangeAspect="1"/>
          </p:cNvPicPr>
          <p:nvPr/>
        </p:nvPicPr>
        <p:blipFill>
          <a:blip r:embed="rId6"/>
          <a:stretch>
            <a:fillRect/>
          </a:stretch>
        </p:blipFill>
        <p:spPr>
          <a:xfrm>
            <a:off x="4053153" y="2493715"/>
            <a:ext cx="877900" cy="886029"/>
          </a:xfrm>
          <a:prstGeom prst="rect">
            <a:avLst/>
          </a:prstGeom>
        </p:spPr>
      </p:pic>
      <p:pic>
        <p:nvPicPr>
          <p:cNvPr id="53" name="Picture 52"/>
          <p:cNvPicPr>
            <a:picLocks noChangeAspect="1"/>
          </p:cNvPicPr>
          <p:nvPr/>
        </p:nvPicPr>
        <p:blipFill>
          <a:blip r:embed="rId6"/>
          <a:stretch>
            <a:fillRect/>
          </a:stretch>
        </p:blipFill>
        <p:spPr>
          <a:xfrm>
            <a:off x="4993311" y="2493715"/>
            <a:ext cx="877900" cy="886029"/>
          </a:xfrm>
          <a:prstGeom prst="rect">
            <a:avLst/>
          </a:prstGeom>
        </p:spPr>
      </p:pic>
      <p:pic>
        <p:nvPicPr>
          <p:cNvPr id="54" name="Picture 53"/>
          <p:cNvPicPr>
            <a:picLocks noChangeAspect="1"/>
          </p:cNvPicPr>
          <p:nvPr/>
        </p:nvPicPr>
        <p:blipFill>
          <a:blip r:embed="rId6"/>
          <a:stretch>
            <a:fillRect/>
          </a:stretch>
        </p:blipFill>
        <p:spPr>
          <a:xfrm>
            <a:off x="5992395" y="2462990"/>
            <a:ext cx="877900" cy="886029"/>
          </a:xfrm>
          <a:prstGeom prst="rect">
            <a:avLst/>
          </a:prstGeom>
        </p:spPr>
      </p:pic>
      <p:pic>
        <p:nvPicPr>
          <p:cNvPr id="55" name="Picture 54"/>
          <p:cNvPicPr>
            <a:picLocks noChangeAspect="1"/>
          </p:cNvPicPr>
          <p:nvPr/>
        </p:nvPicPr>
        <p:blipFill>
          <a:blip r:embed="rId6"/>
          <a:stretch>
            <a:fillRect/>
          </a:stretch>
        </p:blipFill>
        <p:spPr>
          <a:xfrm>
            <a:off x="7046993" y="2485439"/>
            <a:ext cx="877900" cy="886029"/>
          </a:xfrm>
          <a:prstGeom prst="rect">
            <a:avLst/>
          </a:prstGeom>
        </p:spPr>
      </p:pic>
      <p:pic>
        <p:nvPicPr>
          <p:cNvPr id="56" name="Picture 55"/>
          <p:cNvPicPr>
            <a:picLocks noChangeAspect="1"/>
          </p:cNvPicPr>
          <p:nvPr/>
        </p:nvPicPr>
        <p:blipFill>
          <a:blip r:embed="rId7"/>
          <a:stretch>
            <a:fillRect/>
          </a:stretch>
        </p:blipFill>
        <p:spPr>
          <a:xfrm>
            <a:off x="3955741" y="4174732"/>
            <a:ext cx="3918036" cy="2089077"/>
          </a:xfrm>
          <a:prstGeom prst="rect">
            <a:avLst/>
          </a:prstGeom>
        </p:spPr>
      </p:pic>
      <p:pic>
        <p:nvPicPr>
          <p:cNvPr id="57" name="Picture 56"/>
          <p:cNvPicPr>
            <a:picLocks noChangeAspect="1"/>
          </p:cNvPicPr>
          <p:nvPr/>
        </p:nvPicPr>
        <p:blipFill>
          <a:blip r:embed="rId8"/>
          <a:stretch>
            <a:fillRect/>
          </a:stretch>
        </p:blipFill>
        <p:spPr>
          <a:xfrm>
            <a:off x="4119677" y="4776256"/>
            <a:ext cx="877900" cy="886029"/>
          </a:xfrm>
          <a:prstGeom prst="rect">
            <a:avLst/>
          </a:prstGeom>
        </p:spPr>
      </p:pic>
      <p:pic>
        <p:nvPicPr>
          <p:cNvPr id="58" name="Picture 57"/>
          <p:cNvPicPr>
            <a:picLocks noChangeAspect="1"/>
          </p:cNvPicPr>
          <p:nvPr/>
        </p:nvPicPr>
        <p:blipFill>
          <a:blip r:embed="rId8"/>
          <a:stretch>
            <a:fillRect/>
          </a:stretch>
        </p:blipFill>
        <p:spPr>
          <a:xfrm>
            <a:off x="5553445" y="4776256"/>
            <a:ext cx="877900" cy="886029"/>
          </a:xfrm>
          <a:prstGeom prst="rect">
            <a:avLst/>
          </a:prstGeom>
        </p:spPr>
      </p:pic>
      <p:pic>
        <p:nvPicPr>
          <p:cNvPr id="59" name="Picture 58"/>
          <p:cNvPicPr>
            <a:picLocks noChangeAspect="1"/>
          </p:cNvPicPr>
          <p:nvPr/>
        </p:nvPicPr>
        <p:blipFill>
          <a:blip r:embed="rId8"/>
          <a:stretch>
            <a:fillRect/>
          </a:stretch>
        </p:blipFill>
        <p:spPr>
          <a:xfrm>
            <a:off x="6929979" y="4776256"/>
            <a:ext cx="877900" cy="886029"/>
          </a:xfrm>
          <a:prstGeom prst="rect">
            <a:avLst/>
          </a:prstGeom>
        </p:spPr>
      </p:pic>
      <p:sp>
        <p:nvSpPr>
          <p:cNvPr id="60" name="TextBox 59"/>
          <p:cNvSpPr txBox="1"/>
          <p:nvPr/>
        </p:nvSpPr>
        <p:spPr>
          <a:xfrm>
            <a:off x="5243534" y="3434523"/>
            <a:ext cx="1497719" cy="523220"/>
          </a:xfrm>
          <a:prstGeom prst="rect">
            <a:avLst/>
          </a:prstGeom>
          <a:noFill/>
        </p:spPr>
        <p:txBody>
          <a:bodyPr wrap="square" rtlCol="0">
            <a:spAutoFit/>
          </a:bodyPr>
          <a:lstStyle/>
          <a:p>
            <a:pPr defTabSz="1219170">
              <a:buClr>
                <a:srgbClr val="000000"/>
              </a:buClr>
            </a:pPr>
            <a:r>
              <a:rPr lang="en-US" sz="2800" b="1" kern="0">
                <a:solidFill>
                  <a:srgbClr val="002060"/>
                </a:solidFill>
                <a:latin typeface="#9Slide03 SFU Futura_12" panose="00000400000000000000" pitchFamily="2" charset="0"/>
                <a:cs typeface="Arial"/>
                <a:sym typeface="Arial"/>
              </a:rPr>
              <a:t>Điểm A</a:t>
            </a:r>
          </a:p>
        </p:txBody>
      </p:sp>
      <p:sp>
        <p:nvSpPr>
          <p:cNvPr id="63" name="TextBox 62"/>
          <p:cNvSpPr txBox="1"/>
          <p:nvPr/>
        </p:nvSpPr>
        <p:spPr>
          <a:xfrm>
            <a:off x="5231327" y="6243155"/>
            <a:ext cx="1497719" cy="523220"/>
          </a:xfrm>
          <a:prstGeom prst="rect">
            <a:avLst/>
          </a:prstGeom>
          <a:noFill/>
        </p:spPr>
        <p:txBody>
          <a:bodyPr wrap="square" rtlCol="0">
            <a:spAutoFit/>
          </a:bodyPr>
          <a:lstStyle/>
          <a:p>
            <a:pPr defTabSz="1219170">
              <a:buClr>
                <a:srgbClr val="000000"/>
              </a:buClr>
            </a:pPr>
            <a:r>
              <a:rPr lang="en-US" sz="2800" b="1" kern="0">
                <a:solidFill>
                  <a:srgbClr val="002060"/>
                </a:solidFill>
                <a:latin typeface="#9Slide03 SFU Futura_12" panose="00000400000000000000" pitchFamily="2" charset="0"/>
                <a:cs typeface="Arial"/>
                <a:sym typeface="Arial"/>
              </a:rPr>
              <a:t>Điểm B</a:t>
            </a:r>
          </a:p>
        </p:txBody>
      </p:sp>
      <p:sp>
        <p:nvSpPr>
          <p:cNvPr id="26" name="TextBox 25">
            <a:extLst>
              <a:ext uri="{FF2B5EF4-FFF2-40B4-BE49-F238E27FC236}">
                <a16:creationId xmlns:a16="http://schemas.microsoft.com/office/drawing/2014/main" id="{4121E1BE-E0B2-4C9A-AC31-3F01CA1FE2C7}"/>
              </a:ext>
            </a:extLst>
          </p:cNvPr>
          <p:cNvSpPr txBox="1"/>
          <p:nvPr/>
        </p:nvSpPr>
        <p:spPr>
          <a:xfrm>
            <a:off x="742566" y="156991"/>
            <a:ext cx="2103431" cy="707886"/>
          </a:xfrm>
          <a:prstGeom prst="rect">
            <a:avLst/>
          </a:prstGeom>
          <a:noFill/>
        </p:spPr>
        <p:txBody>
          <a:bodyPr wrap="square">
            <a:spAutoFit/>
          </a:bodyPr>
          <a:lstStyle/>
          <a:p>
            <a:pPr algn="just"/>
            <a:r>
              <a:rPr lang="en-US" sz="4000" b="1">
                <a:solidFill>
                  <a:schemeClr val="bg1"/>
                </a:solidFill>
                <a:latin typeface="#9Slide03 SFU Futura_12" panose="00000400000000000000" pitchFamily="2" charset="0"/>
              </a:rPr>
              <a:t>Nhóm 3</a:t>
            </a:r>
          </a:p>
        </p:txBody>
      </p:sp>
      <p:pic>
        <p:nvPicPr>
          <p:cNvPr id="27" name="Picture 4" descr="Mục Tiêu Vector, Mũi Tên, Mũi Tên Xuống, Mũi Tên Vector và PNG với ...">
            <a:hlinkClick r:id="rId9" action="ppaction://hlinksldjump"/>
            <a:extLst>
              <a:ext uri="{FF2B5EF4-FFF2-40B4-BE49-F238E27FC236}">
                <a16:creationId xmlns:a16="http://schemas.microsoft.com/office/drawing/2014/main" id="{29917331-42FB-4F45-AA67-C8829CBED4E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909" t="11677" r="16449" b="11677"/>
          <a:stretch/>
        </p:blipFill>
        <p:spPr bwMode="auto">
          <a:xfrm rot="10800000">
            <a:off x="11605098" y="6494103"/>
            <a:ext cx="586902" cy="36473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C61E3D84-8674-4A2A-AF95-45EB19593DB0}"/>
              </a:ext>
            </a:extLst>
          </p:cNvPr>
          <p:cNvSpPr/>
          <p:nvPr/>
        </p:nvSpPr>
        <p:spPr>
          <a:xfrm>
            <a:off x="0" y="6567"/>
            <a:ext cx="12183712" cy="6858000"/>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794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326&quot;&gt;&lt;property id=&quot;20148&quot; value=&quot;5&quot;/&gt;&lt;property id=&quot;20300&quot; value=&quot;Slide 1&quot;/&gt;&lt;property id=&quot;20307&quot; value=&quot;256&quot;/&gt;&lt;/object&gt;&lt;object type=&quot;3&quot; unique_id=&quot;10367&quot;&gt;&lt;property id=&quot;20148&quot; value=&quot;5&quot;/&gt;&lt;property id=&quot;20300&quot; value=&quot;Slide 2&quot;/&gt;&lt;property id=&quot;20307&quot; value=&quot;257&quot;/&gt;&lt;/object&gt;&lt;object type=&quot;3&quot; unique_id=&quot;10368&quot;&gt;&lt;property id=&quot;20148&quot; value=&quot;5&quot;/&gt;&lt;property id=&quot;20300&quot; value=&quot;Slide 3&quot;/&gt;&lt;property id=&quot;20307&quot; value=&quot;258&quot;/&gt;&lt;/object&gt;&lt;object type=&quot;3&quot; unique_id=&quot;10370&quot;&gt;&lt;property id=&quot;20148&quot; value=&quot;5&quot;/&gt;&lt;property id=&quot;20300&quot; value=&quot;Slide 4&quot;/&gt;&lt;property id=&quot;20307&quot; value=&quot;260&quot;/&gt;&lt;/object&gt;&lt;object type=&quot;3&quot; unique_id=&quot;10420&quot;&gt;&lt;property id=&quot;20148&quot; value=&quot;5&quot;/&gt;&lt;property id=&quot;20300&quot; value=&quot;Slide 5&quot;/&gt;&lt;property id=&quot;20307&quot; value=&quot;264&quot;/&gt;&lt;/object&gt;&lt;object type=&quot;3&quot; unique_id=&quot;10421&quot;&gt;&lt;property id=&quot;20148&quot; value=&quot;5&quot;/&gt;&lt;property id=&quot;20300&quot; value=&quot;Slide 7&quot;/&gt;&lt;property id=&quot;20307&quot; value=&quot;262&quot;/&gt;&lt;/object&gt;&lt;object type=&quot;3&quot; unique_id=&quot;10422&quot;&gt;&lt;property id=&quot;20148&quot; value=&quot;5&quot;/&gt;&lt;property id=&quot;20300&quot; value=&quot;Slide 11&quot;/&gt;&lt;property id=&quot;20307&quot; value=&quot;263&quot;/&gt;&lt;/object&gt;&lt;object type=&quot;3&quot; unique_id=&quot;10465&quot;&gt;&lt;property id=&quot;20148&quot; value=&quot;5&quot;/&gt;&lt;property id=&quot;20300&quot; value=&quot;Slide 6&quot;/&gt;&lt;property id=&quot;20307&quot; value=&quot;265&quot;/&gt;&lt;/object&gt;&lt;object type=&quot;3&quot; unique_id=&quot;10536&quot;&gt;&lt;property id=&quot;20148&quot; value=&quot;5&quot;/&gt;&lt;property id=&quot;20300&quot; value=&quot;Slide 8&quot;/&gt;&lt;property id=&quot;20307&quot; value=&quot;266&quot;/&gt;&lt;/object&gt;&lt;object type=&quot;3&quot; unique_id=&quot;10537&quot;&gt;&lt;property id=&quot;20148&quot; value=&quot;5&quot;/&gt;&lt;property id=&quot;20300&quot; value=&quot;Slide 9&quot;/&gt;&lt;property id=&quot;20307&quot; value=&quot;267&quot;/&gt;&lt;/object&gt;&lt;object type=&quot;3&quot; unique_id=&quot;10586&quot;&gt;&lt;property id=&quot;20148&quot; value=&quot;5&quot;/&gt;&lt;property id=&quot;20300&quot; value=&quot;Slide 10&quot;/&gt;&lt;property id=&quot;20307&quot; value=&quot;268&quot;/&gt;&lt;/object&gt;&lt;object type=&quot;3&quot; unique_id=&quot;10652&quot;&gt;&lt;property id=&quot;20148&quot; value=&quot;5&quot;/&gt;&lt;property id=&quot;20300&quot; value=&quot;Slide 12&quot;/&gt;&lt;property id=&quot;20307&quot; value=&quot;269&quot;/&gt;&lt;/object&gt;&lt;object type=&quot;3&quot; unique_id=&quot;10723&quot;&gt;&lt;property id=&quot;20148&quot; value=&quot;5&quot;/&gt;&lt;property id=&quot;20300&quot; value=&quot;Slide 18&quot;/&gt;&lt;property id=&quot;20307&quot; value=&quot;270&quot;/&gt;&lt;/object&gt;&lt;object type=&quot;3&quot; unique_id=&quot;10724&quot;&gt;&lt;property id=&quot;20148&quot; value=&quot;5&quot;/&gt;&lt;property id=&quot;20300&quot; value=&quot;Slide 16&quot;/&gt;&lt;property id=&quot;20307&quot; value=&quot;271&quot;/&gt;&lt;/object&gt;&lt;object type=&quot;3&quot; unique_id=&quot;10725&quot;&gt;&lt;property id=&quot;20148&quot; value=&quot;5&quot;/&gt;&lt;property id=&quot;20300&quot; value=&quot;Slide 23&quot;/&gt;&lt;property id=&quot;20307&quot; value=&quot;272&quot;/&gt;&lt;/object&gt;&lt;object type=&quot;3&quot; unique_id=&quot;10811&quot;&gt;&lt;property id=&quot;20148&quot; value=&quot;5&quot;/&gt;&lt;property id=&quot;20300&quot; value=&quot;Slide 17&quot;/&gt;&lt;property id=&quot;20307&quot; value=&quot;273&quot;/&gt;&lt;/object&gt;&lt;object type=&quot;3&quot; unique_id=&quot;10875&quot;&gt;&lt;property id=&quot;20148&quot; value=&quot;5&quot;/&gt;&lt;property id=&quot;20300&quot; value=&quot;Slide 20&quot;/&gt;&lt;property id=&quot;20307&quot; value=&quot;276&quot;/&gt;&lt;/object&gt;&lt;object type=&quot;3&quot; unique_id=&quot;10964&quot;&gt;&lt;property id=&quot;20148&quot; value=&quot;5&quot;/&gt;&lt;property id=&quot;20300&quot; value=&quot;Slide 21&quot;/&gt;&lt;property id=&quot;20307&quot; value=&quot;278&quot;/&gt;&lt;/object&gt;&lt;object type=&quot;3&quot; unique_id=&quot;10965&quot;&gt;&lt;property id=&quot;20148&quot; value=&quot;5&quot;/&gt;&lt;property id=&quot;20300&quot; value=&quot;Slide 22&quot;/&gt;&lt;property id=&quot;20307&quot; value=&quot;279&quot;/&gt;&lt;/object&gt;&lt;object type=&quot;3&quot; unique_id=&quot;10966&quot;&gt;&lt;property id=&quot;20148&quot; value=&quot;5&quot;/&gt;&lt;property id=&quot;20300&quot; value=&quot;Slide 19&quot;/&gt;&lt;property id=&quot;20307&quot; value=&quot;277&quot;/&gt;&lt;/object&gt;&lt;object type=&quot;3&quot; unique_id=&quot;11189&quot;&gt;&lt;property id=&quot;20148&quot; value=&quot;5&quot;/&gt;&lt;property id=&quot;20300&quot; value=&quot;Slide 13&quot;/&gt;&lt;property id=&quot;20307&quot; value=&quot;280&quot;/&gt;&lt;/object&gt;&lt;object type=&quot;3&quot; unique_id=&quot;11190&quot;&gt;&lt;property id=&quot;20148&quot; value=&quot;5&quot;/&gt;&lt;property id=&quot;20300&quot; value=&quot;Slide 14&quot;/&gt;&lt;property id=&quot;20307&quot; value=&quot;281&quot;/&gt;&lt;/object&gt;&lt;object type=&quot;3&quot; unique_id=&quot;11191&quot;&gt;&lt;property id=&quot;20148&quot; value=&quot;5&quot;/&gt;&lt;property id=&quot;20300&quot; value=&quot;Slide 15&quot;/&gt;&lt;property id=&quot;20307&quot; value=&quot;28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lnDef>
      <a:spPr>
        <a:ln>
          <a:solidFill>
            <a:srgbClr val="92D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ABDA4AB-0EC6-4CC9-B1DC-759E874C163C}">
  <we:reference id="wa104380907" version="1.0.0.0" store="en-US" storeType="OMEX"/>
  <we:alternateReferences>
    <we:reference id="wa104380907" version="1.0.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2206</TotalTime>
  <Words>1389</Words>
  <Application>Microsoft Office PowerPoint</Application>
  <PresentationFormat>Widescreen</PresentationFormat>
  <Paragraphs>167</Paragraphs>
  <Slides>19</Slides>
  <Notes>7</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#9Slide03 Bebas Neue ZSmall</vt:lpstr>
      <vt:lpstr>#9Slide03 SFU Futura_12</vt:lpstr>
      <vt:lpstr>#9Slide07 Cadena</vt:lpstr>
      <vt:lpstr>#9Slide07 IcielBaliho Script</vt:lpstr>
      <vt:lpstr>#9Slide07 IcielBC Cubano Normal</vt:lpstr>
      <vt:lpstr>Arial</vt:lpstr>
      <vt:lpstr>Calibri</vt:lpstr>
      <vt:lpstr>Calibri Light</vt:lpstr>
      <vt:lpstr>Georgia</vt:lpstr>
      <vt:lpstr>Nunito Sans</vt:lpstr>
      <vt:lpstr>Quattrocento Sans</vt:lpstr>
      <vt:lpstr>Times New Roman</vt:lpstr>
      <vt:lpstr>Wingdings</vt:lpstr>
      <vt:lpstr>Office Theme</vt:lpstr>
      <vt:lpstr>1_Ulysses template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VU DANG TUONG</dc:creator>
  <cp:lastModifiedBy>Nguyễn Thị Thuý</cp:lastModifiedBy>
  <cp:revision>9</cp:revision>
  <dcterms:created xsi:type="dcterms:W3CDTF">2020-04-15T19:42:28Z</dcterms:created>
  <dcterms:modified xsi:type="dcterms:W3CDTF">2021-08-25T19:22:35Z</dcterms:modified>
</cp:coreProperties>
</file>