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97" r:id="rId2"/>
    <p:sldId id="314" r:id="rId3"/>
    <p:sldId id="344" r:id="rId4"/>
    <p:sldId id="389" r:id="rId5"/>
    <p:sldId id="259" r:id="rId6"/>
    <p:sldId id="345" r:id="rId7"/>
    <p:sldId id="346" r:id="rId8"/>
    <p:sldId id="377" r:id="rId9"/>
    <p:sldId id="347" r:id="rId10"/>
    <p:sldId id="348" r:id="rId11"/>
    <p:sldId id="387" r:id="rId12"/>
    <p:sldId id="349" r:id="rId13"/>
    <p:sldId id="370" r:id="rId14"/>
    <p:sldId id="394" r:id="rId15"/>
    <p:sldId id="371" r:id="rId16"/>
    <p:sldId id="372" r:id="rId17"/>
    <p:sldId id="351" r:id="rId18"/>
    <p:sldId id="352" r:id="rId19"/>
    <p:sldId id="381" r:id="rId20"/>
    <p:sldId id="382" r:id="rId21"/>
    <p:sldId id="383" r:id="rId22"/>
    <p:sldId id="384" r:id="rId23"/>
    <p:sldId id="385" r:id="rId24"/>
    <p:sldId id="375" r:id="rId25"/>
    <p:sldId id="354" r:id="rId26"/>
    <p:sldId id="390" r:id="rId27"/>
    <p:sldId id="395" r:id="rId28"/>
    <p:sldId id="367" r:id="rId29"/>
    <p:sldId id="373" r:id="rId30"/>
    <p:sldId id="393" r:id="rId31"/>
    <p:sldId id="357" r:id="rId32"/>
    <p:sldId id="386" r:id="rId33"/>
    <p:sldId id="391" r:id="rId34"/>
    <p:sldId id="341" r:id="rId35"/>
    <p:sldId id="37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3CD"/>
    <a:srgbClr val="D2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F9F5-675C-4B13-A4AD-57D544C33069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A085D-7841-493B-84E3-49A387EEE0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1200" b="1" i="0" dirty="0" err="1" smtClean="0">
                <a:solidFill>
                  <a:srgbClr val="0000CC"/>
                </a:solidFill>
              </a:rPr>
              <a:t>TÔ</a:t>
            </a:r>
            <a:r>
              <a:rPr lang="en-GB" sz="1200" b="1" i="0" dirty="0" smtClean="0">
                <a:solidFill>
                  <a:srgbClr val="0000CC"/>
                </a:solidFill>
              </a:rPr>
              <a:t>: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HÓA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–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SINH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–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CÔNG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NGHỆ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-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THỂ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DỤC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, 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GV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: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PHẠM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THỊ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HƯƠNG</a:t>
            </a:r>
            <a:endParaRPr lang="en-GB" sz="1200" b="1" i="0" dirty="0" smtClean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085D-7841-493B-84E3-49A387EEE0B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9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1200" b="1" i="0" dirty="0" err="1" smtClean="0">
                <a:solidFill>
                  <a:srgbClr val="0000CC"/>
                </a:solidFill>
              </a:rPr>
              <a:t>TÔ</a:t>
            </a:r>
            <a:r>
              <a:rPr lang="en-GB" sz="1200" b="1" i="0" dirty="0" smtClean="0">
                <a:solidFill>
                  <a:srgbClr val="0000CC"/>
                </a:solidFill>
              </a:rPr>
              <a:t>: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HÓA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–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SINH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–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CÔNG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NGHỆ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-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THỂ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DỤC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, 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GV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: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PHẠM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THỊ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HƯƠNG</a:t>
            </a:r>
            <a:endParaRPr lang="en-GB" sz="1200" b="1" i="0" dirty="0" smtClean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085D-7841-493B-84E3-49A387EEE0B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83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dirty="0" err="1" smtClean="0">
                <a:solidFill>
                  <a:srgbClr val="0000CC"/>
                </a:solidFill>
              </a:rPr>
              <a:t>TÔ</a:t>
            </a:r>
            <a:r>
              <a:rPr lang="en-GB" sz="1200" b="1" i="0" dirty="0" smtClean="0">
                <a:solidFill>
                  <a:srgbClr val="0000CC"/>
                </a:solidFill>
              </a:rPr>
              <a:t>: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HÓA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–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SINH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–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CÔNG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NGHỆ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-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THỂ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DỤC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, 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GV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: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PHẠM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THỊ</a:t>
            </a:r>
            <a:r>
              <a:rPr lang="en-GB" sz="1200" b="1" i="0" baseline="0" dirty="0" smtClean="0">
                <a:solidFill>
                  <a:srgbClr val="0000CC"/>
                </a:solidFill>
              </a:rPr>
              <a:t> </a:t>
            </a:r>
            <a:r>
              <a:rPr lang="en-GB" sz="1200" b="1" i="0" baseline="0" dirty="0" err="1" smtClean="0">
                <a:solidFill>
                  <a:srgbClr val="0000CC"/>
                </a:solidFill>
              </a:rPr>
              <a:t>HƯƠNG</a:t>
            </a:r>
            <a:endParaRPr lang="en-GB" sz="1200" b="1" i="0" dirty="0" smtClean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085D-7841-493B-84E3-49A387EEE0B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085D-7841-493B-84E3-49A387EEE0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8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085D-7841-493B-84E3-49A387EEE0B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5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8B583-8542-49E5-8E20-BC861D0C2EB3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23E6-2E94-4190-85A0-B1EF4B285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Th&#7911;y%20t&#7913;c%20&#273;ang%20&#259;n_1sp413ir.wm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Admin\Pictures\hình nền\hinh-nen-powerpoint-dep-nhat-2016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304800" y="984250"/>
            <a:ext cx="8991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</a:p>
          <a:p>
            <a:pPr algn="ctr" eaLnBrk="1" hangingPunct="1"/>
            <a:r>
              <a:rPr lang="en-US" alt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NGÀNH RUỘT </a:t>
            </a:r>
            <a:r>
              <a:rPr lang="en-US" alt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</a:p>
          <a:p>
            <a:pPr algn="ctr" eaLnBrk="1" hangingPunct="1"/>
            <a:endParaRPr lang="en-US" alt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9: THỦY TỨC</a:t>
            </a:r>
            <a:endParaRPr lang="en-US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534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42900" y="288925"/>
            <a:ext cx="811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I- </a:t>
            </a:r>
            <a:r>
              <a:rPr lang="en-US" sz="3200" b="1" u="sng" dirty="0" err="1">
                <a:solidFill>
                  <a:srgbClr val="0000FF"/>
                </a:solidFill>
              </a:rPr>
              <a:t>HÌNH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DẠNG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NGOÀI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VÀ</a:t>
            </a:r>
            <a:r>
              <a:rPr lang="en-US" sz="3200" b="1" u="sng" dirty="0">
                <a:solidFill>
                  <a:srgbClr val="0000FF"/>
                </a:solidFill>
              </a:rPr>
              <a:t> DI </a:t>
            </a:r>
            <a:r>
              <a:rPr lang="en-US" sz="3200" b="1" u="sng" dirty="0" err="1">
                <a:solidFill>
                  <a:srgbClr val="0000FF"/>
                </a:solidFill>
              </a:rPr>
              <a:t>CHUYỂN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28662" y="1000108"/>
          <a:ext cx="7858180" cy="4937760"/>
        </p:xfrm>
        <a:graphic>
          <a:graphicData uri="http://schemas.openxmlformats.org/drawingml/2006/table">
            <a:tbl>
              <a:tblPr/>
              <a:tblGrid>
                <a:gridCol w="7858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742950" indent="-7429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nl-NL" sz="3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</a:rPr>
                        <a:t>Hình </a:t>
                      </a:r>
                      <a:r>
                        <a:rPr lang="nl-NL" sz="3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</a:rPr>
                        <a:t>dạng:</a:t>
                      </a:r>
                      <a:r>
                        <a:rPr lang="nl-NL" sz="360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nl-NL" sz="3600" dirty="0" smtClean="0">
                        <a:solidFill>
                          <a:schemeClr val="tx2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42950" indent="-7429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l-NL" sz="3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</a:rPr>
                        <a:t>       - 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Thủy</a:t>
                      </a:r>
                      <a:r>
                        <a:rPr lang="nl-NL" sz="3600" b="1" baseline="0" dirty="0" smtClean="0">
                          <a:latin typeface="Times New Roman"/>
                          <a:ea typeface="Times New Roman"/>
                        </a:rPr>
                        <a:t> tức có c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ơ </a:t>
                      </a:r>
                      <a:r>
                        <a:rPr lang="nl-NL" sz="3600" b="1" dirty="0">
                          <a:latin typeface="Times New Roman"/>
                          <a:ea typeface="Times New Roman"/>
                        </a:rPr>
                        <a:t>thể hình trụ dài, đối xứng tỏa 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tròn.</a:t>
                      </a:r>
                    </a:p>
                    <a:p>
                      <a:pPr marL="742950" indent="-7429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      </a:t>
                      </a:r>
                      <a:r>
                        <a:rPr lang="nl-NL" sz="3600" b="1" baseline="0" dirty="0" smtClean="0"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Phần </a:t>
                      </a:r>
                      <a:r>
                        <a:rPr lang="nl-NL" sz="3600" b="1" dirty="0">
                          <a:latin typeface="Times New Roman"/>
                          <a:ea typeface="Times New Roman"/>
                        </a:rPr>
                        <a:t>trên cơ thể có lỗ miệng, xung quanh miệng 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có các </a:t>
                      </a:r>
                      <a:r>
                        <a:rPr lang="nl-NL" sz="3600" b="1" dirty="0">
                          <a:latin typeface="Times New Roman"/>
                          <a:ea typeface="Times New Roman"/>
                        </a:rPr>
                        <a:t>tua miệng. </a:t>
                      </a:r>
                      <a:endParaRPr lang="nl-NL" sz="3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742950" indent="-7429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       - Phần </a:t>
                      </a:r>
                      <a:r>
                        <a:rPr lang="nl-NL" sz="3600" b="1" dirty="0">
                          <a:latin typeface="Times New Roman"/>
                          <a:ea typeface="Times New Roman"/>
                        </a:rPr>
                        <a:t>dưới có đế bám.</a:t>
                      </a:r>
                      <a:endParaRPr lang="en-US" sz="3600" b="1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</a:rPr>
                        <a:t>2. Di chuyển:</a:t>
                      </a:r>
                      <a:r>
                        <a:rPr lang="nl-NL" sz="360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nl-NL" sz="3600" b="1" dirty="0">
                          <a:latin typeface="Times New Roman"/>
                          <a:ea typeface="Times New Roman"/>
                        </a:rPr>
                        <a:t>Thuỷ tức có hai kiểu di chuyển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:  </a:t>
                      </a:r>
                      <a:r>
                        <a:rPr lang="nl-NL" sz="3600" b="1" dirty="0">
                          <a:latin typeface="Times New Roman"/>
                          <a:ea typeface="Times New Roman"/>
                        </a:rPr>
                        <a:t>Kiểu sâu </a:t>
                      </a:r>
                      <a:r>
                        <a:rPr lang="nl-NL" sz="3600" b="1" dirty="0" smtClean="0">
                          <a:latin typeface="Times New Roman"/>
                          <a:ea typeface="Times New Roman"/>
                        </a:rPr>
                        <a:t>đo và</a:t>
                      </a:r>
                      <a:r>
                        <a:rPr lang="nl-NL" sz="3600" b="1" baseline="0" dirty="0" smtClean="0">
                          <a:latin typeface="Times New Roman"/>
                          <a:ea typeface="Times New Roman"/>
                        </a:rPr>
                        <a:t> lộn đầu</a:t>
                      </a:r>
                      <a:endParaRPr lang="en-US" sz="3600" b="1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97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0"/>
            <a:ext cx="563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II- </a:t>
            </a:r>
            <a:r>
              <a:rPr lang="en-US" sz="3200" b="1" u="sng" dirty="0" err="1">
                <a:solidFill>
                  <a:srgbClr val="0000FF"/>
                </a:solidFill>
              </a:rPr>
              <a:t>CẤU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TẠO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TRONG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2918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huy tuc cat d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3943350" cy="52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thuy tuc cat ng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1" y="1143000"/>
            <a:ext cx="4214810" cy="492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000364" y="6215082"/>
            <a:ext cx="6286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1" u="sng" dirty="0" err="1"/>
              <a:t>Lát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cắt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ngang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cơ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thể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thủy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tức</a:t>
            </a:r>
            <a:endParaRPr lang="en-US" sz="3200" b="1" i="1" u="sng" dirty="0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0" y="4786322"/>
            <a:ext cx="24288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1" u="sng" dirty="0" err="1"/>
              <a:t>Lát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cắt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dọc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cơ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thể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thủy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tức</a:t>
            </a:r>
            <a:endParaRPr lang="en-US" sz="3200" b="1" i="1" u="sng" dirty="0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733800" y="1600200"/>
            <a:ext cx="144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ngoài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3643306" y="4000504"/>
            <a:ext cx="144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5500694" y="214290"/>
            <a:ext cx="23574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Tầng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keo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 flipH="1" flipV="1">
            <a:off x="6572264" y="642917"/>
            <a:ext cx="142876" cy="10001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2"/>
          <p:cNvSpPr>
            <a:spLocks noChangeShapeType="1"/>
          </p:cNvSpPr>
          <p:nvPr/>
        </p:nvSpPr>
        <p:spPr bwMode="auto">
          <a:xfrm flipH="1" flipV="1">
            <a:off x="4786314" y="1928802"/>
            <a:ext cx="666752" cy="2952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 flipH="1">
            <a:off x="4857752" y="4071942"/>
            <a:ext cx="990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 flipV="1">
            <a:off x="2571736" y="2000240"/>
            <a:ext cx="1571636" cy="59530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>
            <a:off x="2643174" y="4214818"/>
            <a:ext cx="1428760" cy="4286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563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II- </a:t>
            </a:r>
            <a:r>
              <a:rPr lang="en-US" sz="3200" b="1" u="sng" dirty="0" err="1">
                <a:solidFill>
                  <a:srgbClr val="0000FF"/>
                </a:solidFill>
              </a:rPr>
              <a:t>CẤU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TẠO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TRONG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73" name="Group 21"/>
          <p:cNvGrpSpPr>
            <a:grpSpLocks/>
          </p:cNvGrpSpPr>
          <p:nvPr/>
        </p:nvGrpSpPr>
        <p:grpSpPr bwMode="auto">
          <a:xfrm>
            <a:off x="4000496" y="642918"/>
            <a:ext cx="5143504" cy="5715040"/>
            <a:chOff x="2448" y="531"/>
            <a:chExt cx="3312" cy="3021"/>
          </a:xfrm>
        </p:grpSpPr>
        <p:pic>
          <p:nvPicPr>
            <p:cNvPr id="100355" name="Picture 3" descr="cau tao trong - lat cat do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720"/>
              <a:ext cx="3312" cy="2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356" name="Group 4"/>
            <p:cNvGrpSpPr>
              <a:grpSpLocks/>
            </p:cNvGrpSpPr>
            <p:nvPr/>
          </p:nvGrpSpPr>
          <p:grpSpPr bwMode="auto">
            <a:xfrm>
              <a:off x="4560" y="531"/>
              <a:ext cx="882" cy="1014"/>
              <a:chOff x="4560" y="387"/>
              <a:chExt cx="882" cy="1014"/>
            </a:xfrm>
          </p:grpSpPr>
          <p:pic>
            <p:nvPicPr>
              <p:cNvPr id="100357" name="Picture 5" descr="TB ga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4" y="387"/>
                <a:ext cx="768" cy="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58" name="Line 6"/>
              <p:cNvSpPr>
                <a:spLocks noChangeShapeType="1"/>
              </p:cNvSpPr>
              <p:nvPr/>
            </p:nvSpPr>
            <p:spPr bwMode="auto">
              <a:xfrm flipV="1">
                <a:off x="4560" y="729"/>
                <a:ext cx="192" cy="672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0365" name="Group 13"/>
            <p:cNvGrpSpPr>
              <a:grpSpLocks/>
            </p:cNvGrpSpPr>
            <p:nvPr/>
          </p:nvGrpSpPr>
          <p:grpSpPr bwMode="auto">
            <a:xfrm>
              <a:off x="2796" y="1629"/>
              <a:ext cx="1053" cy="1488"/>
              <a:chOff x="2796" y="2061"/>
              <a:chExt cx="1053" cy="1488"/>
            </a:xfrm>
          </p:grpSpPr>
          <p:pic>
            <p:nvPicPr>
              <p:cNvPr id="100366" name="Picture 14" descr="TB sinh du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" y="2061"/>
                <a:ext cx="638" cy="1488"/>
              </a:xfrm>
              <a:prstGeom prst="rect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67" name="Line 15"/>
              <p:cNvSpPr>
                <a:spLocks noChangeShapeType="1"/>
              </p:cNvSpPr>
              <p:nvPr/>
            </p:nvSpPr>
            <p:spPr bwMode="auto">
              <a:xfrm flipH="1">
                <a:off x="3456" y="2835"/>
                <a:ext cx="393" cy="0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374" name="Group 22"/>
          <p:cNvGrpSpPr>
            <a:grpSpLocks/>
          </p:cNvGrpSpPr>
          <p:nvPr/>
        </p:nvGrpSpPr>
        <p:grpSpPr bwMode="auto">
          <a:xfrm>
            <a:off x="152400" y="685800"/>
            <a:ext cx="4191000" cy="5815034"/>
            <a:chOff x="0" y="18"/>
            <a:chExt cx="2637" cy="4275"/>
          </a:xfrm>
        </p:grpSpPr>
        <p:pic>
          <p:nvPicPr>
            <p:cNvPr id="100354" name="Picture 2" descr="cau tao trong ch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2"/>
              <a:ext cx="2352" cy="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359" name="Group 7"/>
            <p:cNvGrpSpPr>
              <a:grpSpLocks/>
            </p:cNvGrpSpPr>
            <p:nvPr/>
          </p:nvGrpSpPr>
          <p:grpSpPr bwMode="auto">
            <a:xfrm>
              <a:off x="192" y="18"/>
              <a:ext cx="1248" cy="942"/>
              <a:chOff x="192" y="18"/>
              <a:chExt cx="1248" cy="942"/>
            </a:xfrm>
          </p:grpSpPr>
          <p:pic>
            <p:nvPicPr>
              <p:cNvPr id="100360" name="Picture 8" descr="TB than kinh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8"/>
                <a:ext cx="1248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61" name="Line 9"/>
              <p:cNvSpPr>
                <a:spLocks noChangeShapeType="1"/>
              </p:cNvSpPr>
              <p:nvPr/>
            </p:nvSpPr>
            <p:spPr bwMode="auto">
              <a:xfrm flipH="1" flipV="1">
                <a:off x="624" y="432"/>
                <a:ext cx="288" cy="528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0362" name="Group 10"/>
            <p:cNvGrpSpPr>
              <a:grpSpLocks/>
            </p:cNvGrpSpPr>
            <p:nvPr/>
          </p:nvGrpSpPr>
          <p:grpSpPr bwMode="auto">
            <a:xfrm>
              <a:off x="249" y="2928"/>
              <a:ext cx="576" cy="1365"/>
              <a:chOff x="249" y="2928"/>
              <a:chExt cx="576" cy="1365"/>
            </a:xfrm>
          </p:grpSpPr>
          <p:pic>
            <p:nvPicPr>
              <p:cNvPr id="100363" name="Picture 11" descr="TB mo bi c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3429"/>
                <a:ext cx="576" cy="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64" name="Line 12"/>
              <p:cNvSpPr>
                <a:spLocks noChangeShapeType="1"/>
              </p:cNvSpPr>
              <p:nvPr/>
            </p:nvSpPr>
            <p:spPr bwMode="auto">
              <a:xfrm flipH="1">
                <a:off x="480" y="2928"/>
                <a:ext cx="336" cy="864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0368" name="Group 16"/>
            <p:cNvGrpSpPr>
              <a:grpSpLocks/>
            </p:cNvGrpSpPr>
            <p:nvPr/>
          </p:nvGrpSpPr>
          <p:grpSpPr bwMode="auto">
            <a:xfrm>
              <a:off x="1298" y="2612"/>
              <a:ext cx="1339" cy="1567"/>
              <a:chOff x="1469" y="2567"/>
              <a:chExt cx="1339" cy="1567"/>
            </a:xfrm>
          </p:grpSpPr>
          <p:pic>
            <p:nvPicPr>
              <p:cNvPr id="100369" name="Picture 17" descr="TB tieu hoa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3630"/>
                <a:ext cx="1008" cy="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70" name="Line 18"/>
              <p:cNvSpPr>
                <a:spLocks noChangeShapeType="1"/>
              </p:cNvSpPr>
              <p:nvPr/>
            </p:nvSpPr>
            <p:spPr bwMode="auto">
              <a:xfrm>
                <a:off x="1469" y="2567"/>
                <a:ext cx="539" cy="1103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838700" y="0"/>
            <a:ext cx="4305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u="sng" dirty="0" err="1"/>
              <a:t>Lát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cắt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dọc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cơ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thể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thủy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tức</a:t>
            </a:r>
            <a:endParaRPr lang="en-US" sz="2800" b="1" i="1" u="sng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0" y="0"/>
            <a:ext cx="50006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u="sng" dirty="0" err="1"/>
              <a:t>Lát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cắt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ngang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cơ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thể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thủy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tức</a:t>
            </a:r>
            <a:endParaRPr 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4236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267200" y="642918"/>
            <a:ext cx="4876800" cy="4795837"/>
            <a:chOff x="2448" y="531"/>
            <a:chExt cx="3312" cy="3021"/>
          </a:xfrm>
        </p:grpSpPr>
        <p:pic>
          <p:nvPicPr>
            <p:cNvPr id="100355" name="Picture 3" descr="cau tao trong - lat cat do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720"/>
              <a:ext cx="3312" cy="2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60" y="531"/>
              <a:ext cx="882" cy="1014"/>
              <a:chOff x="4560" y="387"/>
              <a:chExt cx="882" cy="1014"/>
            </a:xfrm>
          </p:grpSpPr>
          <p:pic>
            <p:nvPicPr>
              <p:cNvPr id="100357" name="Picture 5" descr="TB ga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4" y="387"/>
                <a:ext cx="768" cy="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58" name="Line 6"/>
              <p:cNvSpPr>
                <a:spLocks noChangeShapeType="1"/>
              </p:cNvSpPr>
              <p:nvPr/>
            </p:nvSpPr>
            <p:spPr bwMode="auto">
              <a:xfrm flipV="1">
                <a:off x="4560" y="729"/>
                <a:ext cx="192" cy="672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796" y="1629"/>
              <a:ext cx="1053" cy="1488"/>
              <a:chOff x="2796" y="2061"/>
              <a:chExt cx="1053" cy="1488"/>
            </a:xfrm>
          </p:grpSpPr>
          <p:pic>
            <p:nvPicPr>
              <p:cNvPr id="100366" name="Picture 14" descr="TB sinh du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" y="2061"/>
                <a:ext cx="638" cy="1488"/>
              </a:xfrm>
              <a:prstGeom prst="rect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67" name="Line 15"/>
              <p:cNvSpPr>
                <a:spLocks noChangeShapeType="1"/>
              </p:cNvSpPr>
              <p:nvPr/>
            </p:nvSpPr>
            <p:spPr bwMode="auto">
              <a:xfrm flipH="1">
                <a:off x="3456" y="2835"/>
                <a:ext cx="393" cy="0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400" y="685800"/>
            <a:ext cx="4191000" cy="5410200"/>
            <a:chOff x="0" y="18"/>
            <a:chExt cx="2637" cy="4275"/>
          </a:xfrm>
        </p:grpSpPr>
        <p:pic>
          <p:nvPicPr>
            <p:cNvPr id="100354" name="Picture 2" descr="cau tao trong ch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2"/>
              <a:ext cx="2352" cy="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92" y="18"/>
              <a:ext cx="1248" cy="942"/>
              <a:chOff x="192" y="18"/>
              <a:chExt cx="1248" cy="942"/>
            </a:xfrm>
          </p:grpSpPr>
          <p:pic>
            <p:nvPicPr>
              <p:cNvPr id="100360" name="Picture 8" descr="TB than kinh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8"/>
                <a:ext cx="1248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61" name="Line 9"/>
              <p:cNvSpPr>
                <a:spLocks noChangeShapeType="1"/>
              </p:cNvSpPr>
              <p:nvPr/>
            </p:nvSpPr>
            <p:spPr bwMode="auto">
              <a:xfrm flipH="1" flipV="1">
                <a:off x="624" y="432"/>
                <a:ext cx="288" cy="528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49" y="2928"/>
              <a:ext cx="576" cy="1365"/>
              <a:chOff x="249" y="2928"/>
              <a:chExt cx="576" cy="1365"/>
            </a:xfrm>
          </p:grpSpPr>
          <p:pic>
            <p:nvPicPr>
              <p:cNvPr id="100363" name="Picture 11" descr="TB mo bi c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3429"/>
                <a:ext cx="576" cy="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64" name="Line 12"/>
              <p:cNvSpPr>
                <a:spLocks noChangeShapeType="1"/>
              </p:cNvSpPr>
              <p:nvPr/>
            </p:nvSpPr>
            <p:spPr bwMode="auto">
              <a:xfrm flipH="1">
                <a:off x="480" y="2928"/>
                <a:ext cx="336" cy="864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1317" y="2685"/>
              <a:ext cx="1320" cy="1494"/>
              <a:chOff x="1488" y="2640"/>
              <a:chExt cx="1320" cy="1494"/>
            </a:xfrm>
          </p:grpSpPr>
          <p:pic>
            <p:nvPicPr>
              <p:cNvPr id="100369" name="Picture 17" descr="TB tieu hoa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3630"/>
                <a:ext cx="1008" cy="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370" name="Line 18"/>
              <p:cNvSpPr>
                <a:spLocks noChangeShapeType="1"/>
              </p:cNvSpPr>
              <p:nvPr/>
            </p:nvSpPr>
            <p:spPr bwMode="auto">
              <a:xfrm>
                <a:off x="1488" y="2640"/>
                <a:ext cx="432" cy="912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838700" y="0"/>
            <a:ext cx="4305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u="sng" dirty="0" err="1"/>
              <a:t>Lát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cắt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dọc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cơ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thể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thủy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tức</a:t>
            </a:r>
            <a:endParaRPr lang="en-US" sz="2800" b="1" i="1" u="sng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0" y="0"/>
            <a:ext cx="50006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u="sng" dirty="0" err="1"/>
              <a:t>Lát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cắt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ngang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cơ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thể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thủy</a:t>
            </a:r>
            <a:r>
              <a:rPr lang="en-US" sz="2800" b="1" i="1" u="sng" dirty="0"/>
              <a:t> </a:t>
            </a:r>
            <a:r>
              <a:rPr lang="en-US" sz="2800" b="1" i="1" u="sng" dirty="0" err="1"/>
              <a:t>tức</a:t>
            </a:r>
            <a:endParaRPr lang="en-US" sz="2800" b="1" i="1" u="sng" dirty="0"/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2285984" y="714356"/>
            <a:ext cx="1785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0" y="6072206"/>
            <a:ext cx="23391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cơ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2643174" y="6143644"/>
            <a:ext cx="3398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4143372" y="4786322"/>
            <a:ext cx="22605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6286512" y="642918"/>
            <a:ext cx="1359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gai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3733800" cy="53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9375" name="Group 47"/>
          <p:cNvGraphicFramePr>
            <a:graphicFrameLocks noGrp="1"/>
          </p:cNvGraphicFramePr>
          <p:nvPr/>
        </p:nvGraphicFramePr>
        <p:xfrm>
          <a:off x="0" y="0"/>
          <a:ext cx="9144000" cy="6743113"/>
        </p:xfrm>
        <a:graphic>
          <a:graphicData uri="http://schemas.openxmlformats.org/drawingml/2006/table">
            <a:tbl>
              <a:tblPr/>
              <a:tblGrid>
                <a:gridCol w="2285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7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tức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Bổ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dọc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796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8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1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99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1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505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7342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50399"/>
              </p:ext>
            </p:extLst>
          </p:nvPr>
        </p:nvGraphicFramePr>
        <p:xfrm>
          <a:off x="152400" y="304800"/>
          <a:ext cx="8915400" cy="619283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tức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bổ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dọc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528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4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9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99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7317" name="Text Box 37"/>
          <p:cNvSpPr txBox="1">
            <a:spLocks noChangeArrowheads="1"/>
          </p:cNvSpPr>
          <p:nvPr/>
        </p:nvSpPr>
        <p:spPr bwMode="auto">
          <a:xfrm>
            <a:off x="4393406" y="1235075"/>
            <a:ext cx="472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18" name="Text Box 38"/>
          <p:cNvSpPr txBox="1">
            <a:spLocks noChangeArrowheads="1"/>
          </p:cNvSpPr>
          <p:nvPr/>
        </p:nvSpPr>
        <p:spPr bwMode="auto">
          <a:xfrm>
            <a:off x="4419600" y="2438400"/>
            <a:ext cx="4729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19" name="Text Box 39"/>
          <p:cNvSpPr txBox="1">
            <a:spLocks noChangeArrowheads="1"/>
          </p:cNvSpPr>
          <p:nvPr/>
        </p:nvSpPr>
        <p:spPr bwMode="auto">
          <a:xfrm>
            <a:off x="4267200" y="3376613"/>
            <a:ext cx="480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20" name="Text Box 40"/>
          <p:cNvSpPr txBox="1">
            <a:spLocks noChangeArrowheads="1"/>
          </p:cNvSpPr>
          <p:nvPr/>
        </p:nvSpPr>
        <p:spPr bwMode="auto">
          <a:xfrm>
            <a:off x="4267200" y="4648200"/>
            <a:ext cx="4976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600" b="1" dirty="0" smtClean="0">
                <a:latin typeface="+mj-lt"/>
              </a:rPr>
              <a:t>T</a:t>
            </a:r>
            <a:r>
              <a:rPr lang="en-US" sz="3600" b="1" dirty="0" smtClean="0">
                <a:latin typeface="+mj-lt"/>
              </a:rPr>
              <a:t>ế </a:t>
            </a:r>
            <a:r>
              <a:rPr lang="en-US" sz="3600" b="1" dirty="0" err="1" smtClean="0">
                <a:latin typeface="+mj-lt"/>
              </a:rPr>
              <a:t>bào</a:t>
            </a:r>
            <a:r>
              <a:rPr lang="vi-VN" sz="3600" b="1" dirty="0" smtClean="0">
                <a:latin typeface="+mj-lt"/>
              </a:rPr>
              <a:t> </a:t>
            </a:r>
            <a:r>
              <a:rPr lang="vi-VN" sz="3600" b="1" dirty="0">
                <a:latin typeface="+mj-lt"/>
              </a:rPr>
              <a:t>mô cơ tiêu hoá</a:t>
            </a:r>
            <a:endParaRPr lang="vi-VN" sz="3600" dirty="0">
              <a:latin typeface="+mj-lt"/>
            </a:endParaRPr>
          </a:p>
        </p:txBody>
      </p:sp>
      <p:sp>
        <p:nvSpPr>
          <p:cNvPr id="97321" name="Text Box 41"/>
          <p:cNvSpPr txBox="1">
            <a:spLocks noChangeArrowheads="1"/>
          </p:cNvSpPr>
          <p:nvPr/>
        </p:nvSpPr>
        <p:spPr bwMode="auto">
          <a:xfrm>
            <a:off x="4267200" y="5943600"/>
            <a:ext cx="4905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ế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mô bì cơ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7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17" grpId="0" autoUpdateAnimBg="0"/>
      <p:bldP spid="97318" grpId="0" autoUpdateAnimBg="0"/>
      <p:bldP spid="97319" grpId="0" autoUpdateAnimBg="0"/>
      <p:bldP spid="97320" grpId="0" autoUpdateAnimBg="0"/>
      <p:bldP spid="9732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0" y="857232"/>
            <a:ext cx="57150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/>
              <a:t>-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2 </a:t>
            </a:r>
            <a:r>
              <a:rPr lang="en-US" sz="3200" b="1" dirty="0" err="1"/>
              <a:t>lớp</a:t>
            </a:r>
            <a:r>
              <a:rPr lang="en-US" sz="3200" b="1" dirty="0"/>
              <a:t>:</a:t>
            </a:r>
          </a:p>
        </p:txBody>
      </p:sp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267494" y="228599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II- </a:t>
            </a:r>
            <a:r>
              <a:rPr lang="en-US" sz="3200" b="1" u="sng" dirty="0" err="1">
                <a:solidFill>
                  <a:srgbClr val="0000FF"/>
                </a:solidFill>
              </a:rPr>
              <a:t>CẤU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TẠO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TRONG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28596" y="1357298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  </a:t>
            </a:r>
            <a:r>
              <a:rPr lang="en-US" sz="3200" b="1" dirty="0"/>
              <a:t>+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ngoài</a:t>
            </a:r>
            <a:r>
              <a:rPr lang="en-US" sz="3200" b="1" dirty="0"/>
              <a:t>: </a:t>
            </a:r>
            <a:r>
              <a:rPr lang="en-US" sz="3200" b="1" dirty="0" err="1" smtClean="0"/>
              <a:t>gồm</a:t>
            </a:r>
            <a:r>
              <a:rPr lang="en-US" sz="3200" b="1" dirty="0" smtClean="0"/>
              <a:t>…</a:t>
            </a:r>
            <a:endParaRPr lang="en-US" sz="3200" b="1" dirty="0"/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14282" y="3357562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  </a:t>
            </a:r>
            <a:r>
              <a:rPr lang="en-US" sz="3200" b="1" dirty="0"/>
              <a:t>+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: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00034" y="1857364"/>
            <a:ext cx="77153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 </a:t>
            </a:r>
            <a:r>
              <a:rPr lang="en-US" sz="3200" b="1" dirty="0"/>
              <a:t>+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ngoài</a:t>
            </a:r>
            <a:r>
              <a:rPr lang="en-US" sz="3200" b="1" dirty="0"/>
              <a:t>: </a:t>
            </a:r>
            <a:r>
              <a:rPr lang="en-US" sz="3200" b="1" dirty="0" err="1"/>
              <a:t>gồm</a:t>
            </a:r>
            <a:r>
              <a:rPr lang="en-US" sz="3200" b="1" dirty="0"/>
              <a:t>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gai</a:t>
            </a:r>
            <a:r>
              <a:rPr lang="en-US" sz="3200" b="1" dirty="0"/>
              <a:t>,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thần</a:t>
            </a:r>
            <a:r>
              <a:rPr lang="en-US" sz="3200" b="1" dirty="0"/>
              <a:t> </a:t>
            </a:r>
            <a:r>
              <a:rPr lang="en-US" sz="3200" b="1" dirty="0" err="1"/>
              <a:t>kinh</a:t>
            </a:r>
            <a:r>
              <a:rPr lang="en-US" sz="3200" b="1" dirty="0"/>
              <a:t>,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r>
              <a:rPr lang="en-US" sz="3200" b="1" dirty="0"/>
              <a:t> </a:t>
            </a:r>
            <a:r>
              <a:rPr lang="en-US" sz="3200" b="1" dirty="0" err="1" smtClean="0"/>
              <a:t>sản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tế</a:t>
            </a:r>
            <a:r>
              <a:rPr lang="en-US" sz="3200" b="1" dirty="0" smtClean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mô</a:t>
            </a:r>
            <a:r>
              <a:rPr lang="en-US" sz="3200" b="1" dirty="0"/>
              <a:t> </a:t>
            </a:r>
            <a:r>
              <a:rPr lang="en-US" sz="3200" b="1" dirty="0" err="1"/>
              <a:t>bì</a:t>
            </a:r>
            <a:r>
              <a:rPr lang="en-US" sz="3200" b="1" dirty="0"/>
              <a:t> – </a:t>
            </a:r>
            <a:r>
              <a:rPr lang="en-US" sz="3200" b="1" dirty="0" err="1" smtClean="0"/>
              <a:t>cơ</a:t>
            </a:r>
            <a:endParaRPr lang="en-US" sz="3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3000364" y="3357562"/>
            <a:ext cx="5000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mô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– </a:t>
            </a:r>
            <a:r>
              <a:rPr lang="en-US" sz="3200" b="1" dirty="0" err="1"/>
              <a:t>tiêu</a:t>
            </a:r>
            <a:r>
              <a:rPr lang="en-US" sz="3200" b="1" dirty="0"/>
              <a:t> </a:t>
            </a:r>
            <a:r>
              <a:rPr lang="en-US" sz="3200" b="1" dirty="0" err="1"/>
              <a:t>hóa</a:t>
            </a:r>
            <a:endParaRPr lang="en-US" sz="3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00034" y="4143380"/>
            <a:ext cx="71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/>
              <a:t>- </a:t>
            </a:r>
            <a:r>
              <a:rPr lang="en-US" sz="3200" b="1" dirty="0" err="1"/>
              <a:t>Giữa</a:t>
            </a:r>
            <a:r>
              <a:rPr lang="en-US" sz="3200" b="1" dirty="0"/>
              <a:t> 2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tầng</a:t>
            </a:r>
            <a:r>
              <a:rPr lang="en-US" sz="3200" b="1" dirty="0"/>
              <a:t> </a:t>
            </a:r>
            <a:r>
              <a:rPr lang="en-US" sz="3200" b="1" dirty="0" err="1"/>
              <a:t>keo</a:t>
            </a:r>
            <a:r>
              <a:rPr lang="en-US" sz="3200" b="1" dirty="0"/>
              <a:t> </a:t>
            </a:r>
            <a:r>
              <a:rPr lang="en-US" sz="3200" b="1" dirty="0" err="1"/>
              <a:t>mỏng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7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6" grpId="0"/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smtClean="0">
                <a:solidFill>
                  <a:srgbClr val="0000FF"/>
                </a:solidFill>
              </a:rPr>
              <a:t>III-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DINH</a:t>
            </a:r>
            <a:r>
              <a:rPr lang="en-US" sz="3600" b="1" u="sng" dirty="0" smtClean="0">
                <a:solidFill>
                  <a:srgbClr val="0000FF"/>
                </a:solidFill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DƯỠNG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115942" y="3789040"/>
            <a:ext cx="9001156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</a:rPr>
              <a:t>Nhờ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loại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</a:rPr>
              <a:t>mồi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0" y="1408828"/>
            <a:ext cx="9001156" cy="646331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</a:rPr>
              <a:t>1.Thức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  <a:hlinkClick r:id="rId2" action="ppaction://hlinkfile"/>
              </a:rPr>
              <a:t>III-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DINH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DƯỠNG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sp>
        <p:nvSpPr>
          <p:cNvPr id="3" name="Text Box 58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0" y="714356"/>
            <a:ext cx="9144000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</a:rPr>
              <a:t>3.Thủy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mồi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miệng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bằng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57" descr="ostracod_and_hy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22" y="1982710"/>
            <a:ext cx="5511556" cy="461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52400"/>
            <a:ext cx="7286676" cy="533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cũ</a:t>
            </a:r>
            <a:endParaRPr lang="en-US" sz="40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014" y="914401"/>
            <a:ext cx="9218770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vi-VN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vi-V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70" y="2285992"/>
            <a:ext cx="939461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Trùng roi, trùng giày, trùng biến hình, trùng kiết lị, trùng sốt rét...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14752"/>
            <a:ext cx="9429784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2.Theo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do? </a:t>
            </a:r>
            <a:endParaRPr lang="vi-V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70" y="5072074"/>
            <a:ext cx="939461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: Trùng roi, trùng giày, trùng biến hình. </a:t>
            </a:r>
          </a:p>
          <a:p>
            <a:pPr>
              <a:buFontTx/>
              <a:buChar char="-"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Sống kí sinh: trùng kiết lị, trùng sốt rét...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9"/>
          <p:cNvSpPr txBox="1">
            <a:spLocks noChangeArrowheads="1"/>
          </p:cNvSpPr>
          <p:nvPr/>
        </p:nvSpPr>
        <p:spPr bwMode="auto">
          <a:xfrm>
            <a:off x="0" y="714356"/>
            <a:ext cx="9001156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</a:rPr>
              <a:t>Nhờ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loại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thủy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mồi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tiêu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hóa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</a:rPr>
              <a:t>III- </a:t>
            </a:r>
            <a:r>
              <a:rPr lang="en-US" sz="3600" b="1" u="sng" dirty="0" err="1">
                <a:solidFill>
                  <a:srgbClr val="0000FF"/>
                </a:solidFill>
              </a:rPr>
              <a:t>DINH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DƯỠNG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1619672" y="2011077"/>
            <a:ext cx="4167200" cy="4572030"/>
            <a:chOff x="2934" y="1671"/>
            <a:chExt cx="1770" cy="2553"/>
          </a:xfrm>
        </p:grpSpPr>
        <p:pic>
          <p:nvPicPr>
            <p:cNvPr id="5" name="Picture 60" descr="Untitl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06"/>
              <a:ext cx="1111" cy="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76"/>
            <p:cNvSpPr txBox="1">
              <a:spLocks noChangeArrowheads="1"/>
            </p:cNvSpPr>
            <p:nvPr/>
          </p:nvSpPr>
          <p:spPr bwMode="auto">
            <a:xfrm>
              <a:off x="2934" y="1671"/>
              <a:ext cx="9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 err="1"/>
                <a:t>Miệng</a:t>
              </a:r>
              <a:endParaRPr lang="en-US" sz="2800" dirty="0"/>
            </a:p>
          </p:txBody>
        </p:sp>
        <p:sp>
          <p:nvSpPr>
            <p:cNvPr id="7" name="Text Box 77"/>
            <p:cNvSpPr txBox="1">
              <a:spLocks noChangeArrowheads="1"/>
            </p:cNvSpPr>
            <p:nvPr/>
          </p:nvSpPr>
          <p:spPr bwMode="auto">
            <a:xfrm>
              <a:off x="3648" y="2466"/>
              <a:ext cx="1056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 err="1"/>
                <a:t>Khoang</a:t>
              </a:r>
              <a:r>
                <a:rPr lang="en-US" sz="2800" dirty="0"/>
                <a:t> </a:t>
              </a:r>
              <a:r>
                <a:rPr lang="en-US" sz="2800" dirty="0" err="1"/>
                <a:t>ruột</a:t>
              </a:r>
              <a:endParaRPr lang="en-US" sz="2800" dirty="0"/>
            </a:p>
          </p:txBody>
        </p:sp>
        <p:sp>
          <p:nvSpPr>
            <p:cNvPr id="8" name="Line 78"/>
            <p:cNvSpPr>
              <a:spLocks noChangeShapeType="1"/>
            </p:cNvSpPr>
            <p:nvPr/>
          </p:nvSpPr>
          <p:spPr bwMode="auto">
            <a:xfrm flipV="1">
              <a:off x="3312" y="1968"/>
              <a:ext cx="29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9"/>
            <p:cNvSpPr>
              <a:spLocks noChangeShapeType="1"/>
            </p:cNvSpPr>
            <p:nvPr/>
          </p:nvSpPr>
          <p:spPr bwMode="auto">
            <a:xfrm>
              <a:off x="3360" y="2688"/>
              <a:ext cx="288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2"/>
          <p:cNvSpPr txBox="1">
            <a:spLocks noChangeArrowheads="1"/>
          </p:cNvSpPr>
          <p:nvPr/>
        </p:nvSpPr>
        <p:spPr bwMode="auto">
          <a:xfrm>
            <a:off x="5236018" y="5198112"/>
            <a:ext cx="214310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err="1"/>
              <a:t>Tế</a:t>
            </a:r>
            <a:r>
              <a:rPr lang="en-US" sz="2800" b="1" dirty="0"/>
              <a:t> </a:t>
            </a:r>
            <a:r>
              <a:rPr lang="en-US" sz="2800" b="1" dirty="0" err="1"/>
              <a:t>bào</a:t>
            </a:r>
            <a:r>
              <a:rPr lang="en-US" sz="2800" b="1" dirty="0"/>
              <a:t>  </a:t>
            </a:r>
            <a:r>
              <a:rPr lang="en-US" sz="2800" b="1" dirty="0" err="1"/>
              <a:t>mô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–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hóa</a:t>
            </a:r>
            <a:endParaRPr lang="en-US" sz="2800" b="1" dirty="0"/>
          </a:p>
        </p:txBody>
      </p:sp>
      <p:pic>
        <p:nvPicPr>
          <p:cNvPr id="11" name="Picture 63" descr="TB tieu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16" y="4011032"/>
            <a:ext cx="1357290" cy="100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6"/>
          <p:cNvSpPr>
            <a:spLocks noChangeShapeType="1"/>
          </p:cNvSpPr>
          <p:nvPr/>
        </p:nvSpPr>
        <p:spPr bwMode="auto">
          <a:xfrm flipH="1">
            <a:off x="2610786" y="4460534"/>
            <a:ext cx="2753301" cy="5754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</a:rPr>
              <a:t>III- </a:t>
            </a:r>
            <a:r>
              <a:rPr lang="en-US" sz="3600" b="1" u="sng" dirty="0" err="1">
                <a:solidFill>
                  <a:srgbClr val="0000FF"/>
                </a:solidFill>
              </a:rPr>
              <a:t>DINH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DƯỠNG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sp>
        <p:nvSpPr>
          <p:cNvPr id="3" name="Text Box 81"/>
          <p:cNvSpPr txBox="1">
            <a:spLocks noChangeArrowheads="1"/>
          </p:cNvSpPr>
          <p:nvPr/>
        </p:nvSpPr>
        <p:spPr bwMode="auto">
          <a:xfrm>
            <a:off x="285720" y="571480"/>
            <a:ext cx="8643998" cy="230832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5. </a:t>
            </a:r>
            <a:r>
              <a:rPr lang="en-US" sz="3600" b="1" dirty="0" err="1">
                <a:solidFill>
                  <a:srgbClr val="FF0000"/>
                </a:solidFill>
              </a:rPr>
              <a:t>Thủy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ruột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túi</a:t>
            </a:r>
            <a:r>
              <a:rPr lang="en-US" sz="3600" b="1" dirty="0">
                <a:solidFill>
                  <a:srgbClr val="FF0000"/>
                </a:solidFill>
              </a:rPr>
              <a:t> (</a:t>
            </a:r>
            <a:r>
              <a:rPr lang="en-US" sz="3600" b="1" dirty="0" err="1">
                <a:solidFill>
                  <a:srgbClr val="FF0000"/>
                </a:solidFill>
              </a:rPr>
              <a:t>ruột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túi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r>
              <a:rPr lang="en-US" sz="3600" b="1" dirty="0" err="1">
                <a:solidFill>
                  <a:srgbClr val="FF0000"/>
                </a:solidFill>
              </a:rPr>
              <a:t>nghĩa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lỗ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miệng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duy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ngoài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vậy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chúng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bằng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785786" y="285728"/>
            <a:ext cx="8001056" cy="6215106"/>
            <a:chOff x="3120" y="1437"/>
            <a:chExt cx="2352" cy="2253"/>
          </a:xfrm>
        </p:grpSpPr>
        <p:pic>
          <p:nvPicPr>
            <p:cNvPr id="3" name="Picture 82" descr="18-_Tieu_hoa_o_thuy_t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9" t="18605"/>
            <a:stretch>
              <a:fillRect/>
            </a:stretch>
          </p:blipFill>
          <p:spPr bwMode="auto">
            <a:xfrm>
              <a:off x="3120" y="1437"/>
              <a:ext cx="2352" cy="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83"/>
            <p:cNvSpPr>
              <a:spLocks noChangeArrowheads="1"/>
            </p:cNvSpPr>
            <p:nvPr/>
          </p:nvSpPr>
          <p:spPr bwMode="auto">
            <a:xfrm>
              <a:off x="4443" y="2602"/>
              <a:ext cx="72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Khoang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ruột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</a:rPr>
              <a:t>III- </a:t>
            </a:r>
            <a:r>
              <a:rPr lang="en-US" sz="3600" b="1" u="sng" dirty="0" err="1">
                <a:solidFill>
                  <a:srgbClr val="0000FF"/>
                </a:solidFill>
              </a:rPr>
              <a:t>DINH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DƯỠNG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908720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6.Thủy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74421" y="2362200"/>
            <a:ext cx="8427821" cy="28623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sz="3600" b="1" dirty="0" smtClean="0"/>
              <a:t>- </a:t>
            </a:r>
            <a:r>
              <a:rPr lang="en-US" sz="3600" b="1" dirty="0" err="1" smtClean="0"/>
              <a:t>Thủy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tức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bắt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mồi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nhờ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miệng</a:t>
            </a:r>
            <a:endParaRPr lang="en-US" sz="3600" b="1" dirty="0" smtClean="0"/>
          </a:p>
          <a:p>
            <a:pPr marL="0" indent="0" eaLnBrk="1" hangingPunct="1"/>
            <a:r>
              <a:rPr lang="en-US" sz="3600" b="1" dirty="0" smtClean="0"/>
              <a:t>- </a:t>
            </a:r>
            <a:r>
              <a:rPr lang="en-US" sz="3600" b="1" dirty="0" err="1" smtClean="0"/>
              <a:t>Quá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hóa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thực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hiện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trong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ruột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túi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nhờ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tế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mô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hóa</a:t>
            </a:r>
            <a:endParaRPr lang="en-US" sz="3600" b="1" dirty="0" smtClean="0"/>
          </a:p>
          <a:p>
            <a:pPr marL="0" indent="0" eaLnBrk="1" hangingPunct="1"/>
            <a:r>
              <a:rPr lang="en-US" sz="3600" b="1" dirty="0" smtClean="0"/>
              <a:t>- </a:t>
            </a:r>
            <a:r>
              <a:rPr lang="en-US" sz="3600" b="1" dirty="0" err="1" smtClean="0"/>
              <a:t>Sự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trao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đổi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thực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hiện</a:t>
            </a:r>
            <a:r>
              <a:rPr lang="en-US" sz="3600" b="1" dirty="0" smtClean="0"/>
              <a:t> qua </a:t>
            </a:r>
            <a:r>
              <a:rPr lang="en-US" sz="3600" b="1" dirty="0" err="1" smtClean="0"/>
              <a:t>thành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thể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7494" y="228599"/>
            <a:ext cx="48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smtClean="0">
                <a:solidFill>
                  <a:srgbClr val="0000FF"/>
                </a:solidFill>
              </a:rPr>
              <a:t>III- DINH DƯỠNG</a:t>
            </a:r>
            <a:endParaRPr lang="en-US" sz="2800" b="1" u="sng">
              <a:solidFill>
                <a:srgbClr val="0000FF"/>
              </a:solidFill>
            </a:endParaRPr>
          </a:p>
        </p:txBody>
      </p:sp>
      <p:pic>
        <p:nvPicPr>
          <p:cNvPr id="5" name="Picture 9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8" y="1219200"/>
            <a:ext cx="534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7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487407" y="1856784"/>
            <a:ext cx="4419600" cy="4291583"/>
            <a:chOff x="3678" y="1380"/>
            <a:chExt cx="1380" cy="2844"/>
          </a:xfrm>
        </p:grpSpPr>
        <p:pic>
          <p:nvPicPr>
            <p:cNvPr id="15377" name="Picture 47" descr="sinh san o thuy t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" y="1380"/>
              <a:ext cx="1380" cy="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8" name="Text Box 61"/>
            <p:cNvSpPr txBox="1">
              <a:spLocks noChangeArrowheads="1"/>
            </p:cNvSpPr>
            <p:nvPr/>
          </p:nvSpPr>
          <p:spPr bwMode="auto">
            <a:xfrm>
              <a:off x="4456" y="3663"/>
              <a:ext cx="528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</a:rPr>
                <a:t>Chồi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379" name="Line 62"/>
            <p:cNvSpPr>
              <a:spLocks noChangeShapeType="1"/>
            </p:cNvSpPr>
            <p:nvPr/>
          </p:nvSpPr>
          <p:spPr bwMode="auto">
            <a:xfrm>
              <a:off x="4128" y="3840"/>
              <a:ext cx="336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2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IV- </a:t>
            </a:r>
            <a:r>
              <a:rPr lang="en-US" sz="3200" b="1" u="sng" dirty="0" err="1">
                <a:solidFill>
                  <a:srgbClr val="0000FF"/>
                </a:solidFill>
              </a:rPr>
              <a:t>SINH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SẢN</a:t>
            </a:r>
            <a:r>
              <a:rPr lang="en-US" sz="3200" b="1" u="sng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2" name="Picture 4" descr="hydra-ova1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007" y="1857364"/>
            <a:ext cx="4343400" cy="429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51155" y="842562"/>
            <a:ext cx="8858280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Ở </a:t>
            </a:r>
            <a:r>
              <a:rPr lang="en-US" sz="3600" b="1" dirty="0" err="1" smtClean="0">
                <a:solidFill>
                  <a:srgbClr val="FF0000"/>
                </a:solidFill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kiện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vô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</a:rPr>
              <a:t> 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63498" y="3501008"/>
            <a:ext cx="8858280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Ở </a:t>
            </a:r>
            <a:r>
              <a:rPr lang="en-US" sz="3600" b="1" dirty="0" err="1" smtClean="0">
                <a:solidFill>
                  <a:srgbClr val="FF0000"/>
                </a:solidFill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kiện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hữu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</a:rPr>
              <a:t> 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IV- </a:t>
            </a:r>
            <a:r>
              <a:rPr lang="en-US" sz="3200" b="1" u="sng" dirty="0" err="1">
                <a:solidFill>
                  <a:srgbClr val="0000FF"/>
                </a:solidFill>
              </a:rPr>
              <a:t>SINH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SẢN</a:t>
            </a:r>
            <a:r>
              <a:rPr lang="en-US" sz="3200" b="1" u="sng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487407" y="1856784"/>
            <a:ext cx="4419600" cy="4291583"/>
            <a:chOff x="3678" y="1380"/>
            <a:chExt cx="1380" cy="2844"/>
          </a:xfrm>
        </p:grpSpPr>
        <p:pic>
          <p:nvPicPr>
            <p:cNvPr id="15377" name="Picture 47" descr="sinh san o thuy t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" y="1380"/>
              <a:ext cx="1380" cy="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8" name="Text Box 61"/>
            <p:cNvSpPr txBox="1">
              <a:spLocks noChangeArrowheads="1"/>
            </p:cNvSpPr>
            <p:nvPr/>
          </p:nvSpPr>
          <p:spPr bwMode="auto">
            <a:xfrm>
              <a:off x="4456" y="3663"/>
              <a:ext cx="528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</a:rPr>
                <a:t>Chồi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379" name="Line 62"/>
            <p:cNvSpPr>
              <a:spLocks noChangeShapeType="1"/>
            </p:cNvSpPr>
            <p:nvPr/>
          </p:nvSpPr>
          <p:spPr bwMode="auto">
            <a:xfrm>
              <a:off x="4128" y="3840"/>
              <a:ext cx="336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2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0000FF"/>
                </a:solidFill>
              </a:rPr>
              <a:t>IV- </a:t>
            </a:r>
            <a:r>
              <a:rPr lang="en-US" sz="3200" b="1" u="sng" dirty="0" err="1">
                <a:solidFill>
                  <a:srgbClr val="0000FF"/>
                </a:solidFill>
              </a:rPr>
              <a:t>SINH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SẢN</a:t>
            </a:r>
            <a:r>
              <a:rPr lang="en-US" sz="3200" b="1" u="sng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2" name="Picture 4" descr="hydra-ova1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007" y="1857364"/>
            <a:ext cx="4343400" cy="429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9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0" y="0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</a:rPr>
              <a:t>IV- </a:t>
            </a:r>
            <a:r>
              <a:rPr lang="en-US" sz="3600" b="1" u="sng" dirty="0" err="1">
                <a:solidFill>
                  <a:srgbClr val="0000FF"/>
                </a:solidFill>
              </a:rPr>
              <a:t>SINH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SẢN</a:t>
            </a:r>
            <a:r>
              <a:rPr lang="en-US" sz="3600" b="1" u="sng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0768" name="Picture 48" descr="thuy tuc hd ng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8"/>
          <a:stretch>
            <a:fillRect/>
          </a:stretch>
        </p:blipFill>
        <p:spPr bwMode="auto">
          <a:xfrm>
            <a:off x="500034" y="2214554"/>
            <a:ext cx="2500330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9" name="Picture 49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857628"/>
            <a:ext cx="428628" cy="63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0" name="Picture 50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714884"/>
            <a:ext cx="500066" cy="100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1" name="Picture 51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357430"/>
            <a:ext cx="1874844" cy="143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2" name="Picture 52" descr="thuy tuc hd ng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8"/>
          <a:stretch>
            <a:fillRect/>
          </a:stretch>
        </p:blipFill>
        <p:spPr bwMode="auto">
          <a:xfrm>
            <a:off x="6429388" y="4786322"/>
            <a:ext cx="2286016" cy="18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3" name="Picture 53" descr="thuy tuc hd ng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8"/>
          <a:stretch>
            <a:fillRect/>
          </a:stretch>
        </p:blipFill>
        <p:spPr bwMode="auto">
          <a:xfrm>
            <a:off x="6429388" y="3071810"/>
            <a:ext cx="2286016" cy="17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4" name="Picture 54" descr="thuy tuc hd ng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8"/>
          <a:stretch>
            <a:fillRect/>
          </a:stretch>
        </p:blipFill>
        <p:spPr bwMode="auto">
          <a:xfrm>
            <a:off x="6215074" y="1214422"/>
            <a:ext cx="2357454" cy="17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5" name="Line 55"/>
          <p:cNvSpPr>
            <a:spLocks noChangeShapeType="1"/>
          </p:cNvSpPr>
          <p:nvPr/>
        </p:nvSpPr>
        <p:spPr bwMode="auto">
          <a:xfrm>
            <a:off x="2428860" y="414338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6" name="Line 56"/>
          <p:cNvSpPr>
            <a:spLocks noChangeShapeType="1"/>
          </p:cNvSpPr>
          <p:nvPr/>
        </p:nvSpPr>
        <p:spPr bwMode="auto">
          <a:xfrm flipV="1">
            <a:off x="1285852" y="4714883"/>
            <a:ext cx="100013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7" name="Line 57"/>
          <p:cNvSpPr>
            <a:spLocks noChangeShapeType="1"/>
          </p:cNvSpPr>
          <p:nvPr/>
        </p:nvSpPr>
        <p:spPr bwMode="auto">
          <a:xfrm flipV="1">
            <a:off x="1214414" y="4143380"/>
            <a:ext cx="928694" cy="35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8" name="Line 58"/>
          <p:cNvSpPr>
            <a:spLocks noChangeShapeType="1"/>
          </p:cNvSpPr>
          <p:nvPr/>
        </p:nvSpPr>
        <p:spPr bwMode="auto">
          <a:xfrm flipV="1">
            <a:off x="5143504" y="2928934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9" name="Line 59"/>
          <p:cNvSpPr>
            <a:spLocks noChangeShapeType="1"/>
          </p:cNvSpPr>
          <p:nvPr/>
        </p:nvSpPr>
        <p:spPr bwMode="auto">
          <a:xfrm>
            <a:off x="5214942" y="5072074"/>
            <a:ext cx="609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0" name="Line 60"/>
          <p:cNvSpPr>
            <a:spLocks noChangeShapeType="1"/>
          </p:cNvSpPr>
          <p:nvPr/>
        </p:nvSpPr>
        <p:spPr bwMode="auto">
          <a:xfrm>
            <a:off x="5072066" y="414338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4" name="Text Box 64"/>
          <p:cNvSpPr txBox="1">
            <a:spLocks noChangeArrowheads="1"/>
          </p:cNvSpPr>
          <p:nvPr/>
        </p:nvSpPr>
        <p:spPr bwMode="auto">
          <a:xfrm>
            <a:off x="285720" y="5572140"/>
            <a:ext cx="32147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tức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29058" y="214290"/>
            <a:ext cx="49055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7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5" grpId="0" animBg="1"/>
      <p:bldP spid="30776" grpId="0" animBg="1"/>
      <p:bldP spid="30776" grpId="1" animBg="1"/>
      <p:bldP spid="30777" grpId="0" animBg="1"/>
      <p:bldP spid="30777" grpId="1" animBg="1"/>
      <p:bldP spid="30778" grpId="0" animBg="1"/>
      <p:bldP spid="30779" grpId="0" animBg="1"/>
      <p:bldP spid="30780" grpId="0" animBg="1"/>
      <p:bldP spid="3078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534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7"/>
          <p:cNvSpPr txBox="1">
            <a:spLocks noChangeArrowheads="1"/>
          </p:cNvSpPr>
          <p:nvPr/>
        </p:nvSpPr>
        <p:spPr bwMode="auto">
          <a:xfrm>
            <a:off x="685800" y="170728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</a:rPr>
              <a:t>IV- </a:t>
            </a:r>
            <a:r>
              <a:rPr lang="en-US" sz="3600" b="1" u="sng" dirty="0" err="1">
                <a:solidFill>
                  <a:srgbClr val="0000FF"/>
                </a:solidFill>
              </a:rPr>
              <a:t>SINH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SẢN</a:t>
            </a:r>
            <a:r>
              <a:rPr lang="en-US" sz="3600" b="1" u="sng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57158" y="1857364"/>
            <a:ext cx="8304212" cy="1754326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/>
              <a:t>- </a:t>
            </a:r>
            <a:r>
              <a:rPr lang="en-US" sz="3600" b="1" dirty="0" err="1" smtClean="0"/>
              <a:t>Thủy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tức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sinh</a:t>
            </a:r>
            <a:r>
              <a:rPr lang="en-US" sz="3600" b="1" dirty="0" smtClean="0"/>
              <a:t> </a:t>
            </a:r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 smtClean="0"/>
              <a:t>vừa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vô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tính</a:t>
            </a:r>
            <a:r>
              <a:rPr lang="en-US" sz="3600" b="1" dirty="0" smtClean="0"/>
              <a:t>( </a:t>
            </a:r>
            <a:r>
              <a:rPr lang="en-US" sz="3600" b="1" dirty="0" err="1"/>
              <a:t>mọc</a:t>
            </a:r>
            <a:r>
              <a:rPr lang="en-US" sz="3600" b="1" dirty="0"/>
              <a:t> </a:t>
            </a:r>
            <a:r>
              <a:rPr lang="en-US" sz="3600" b="1" dirty="0" err="1"/>
              <a:t>chồi</a:t>
            </a:r>
            <a:r>
              <a:rPr lang="en-US" sz="3600" b="1" dirty="0"/>
              <a:t>)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hữu</a:t>
            </a:r>
            <a:r>
              <a:rPr lang="en-US" sz="3600" b="1" dirty="0"/>
              <a:t> </a:t>
            </a:r>
            <a:r>
              <a:rPr lang="en-US" sz="3600" b="1" dirty="0" err="1" smtClean="0"/>
              <a:t>tính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Chúng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năng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sinh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948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1000100" y="142852"/>
            <a:ext cx="7162800" cy="14287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chemeClr val="tx1"/>
              </a:buClr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ĐỀ 2</a:t>
            </a:r>
          </a:p>
          <a:p>
            <a:pPr algn="ctr"/>
            <a:r>
              <a:rPr lang="en-US" sz="44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NGÀNH</a:t>
            </a:r>
            <a:r>
              <a:rPr lang="en-US" sz="44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4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RUỘT</a:t>
            </a:r>
            <a:r>
              <a:rPr lang="en-US" sz="44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4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KHOANG</a:t>
            </a:r>
            <a:endParaRPr lang="en-US" sz="44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85720" y="3143248"/>
            <a:ext cx="3657600" cy="3098800"/>
            <a:chOff x="336" y="2496"/>
            <a:chExt cx="2064" cy="1952"/>
          </a:xfrm>
        </p:grpSpPr>
        <p:pic>
          <p:nvPicPr>
            <p:cNvPr id="20" name="Picture 8" descr="HaiQu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496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816" y="4041"/>
              <a:ext cx="125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 b="1" i="1" u="sng" dirty="0" err="1">
                  <a:solidFill>
                    <a:srgbClr val="0000FF"/>
                  </a:solidFill>
                </a:rPr>
                <a:t>Hải</a:t>
              </a:r>
              <a:r>
                <a:rPr lang="en-US" sz="3600" b="1" i="1" u="sng" dirty="0">
                  <a:solidFill>
                    <a:srgbClr val="0000FF"/>
                  </a:solidFill>
                </a:rPr>
                <a:t> </a:t>
              </a:r>
              <a:r>
                <a:rPr lang="en-US" sz="3600" b="1" i="1" u="sng" dirty="0" err="1">
                  <a:solidFill>
                    <a:srgbClr val="0000FF"/>
                  </a:solidFill>
                </a:rPr>
                <a:t>quỳ</a:t>
              </a:r>
              <a:endParaRPr lang="en-US" sz="3600" b="1" i="1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178592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52400" y="1785926"/>
            <a:ext cx="899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Ruột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khoang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tỏa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4428410" y="3000668"/>
            <a:ext cx="4302713" cy="3454310"/>
            <a:chOff x="373" y="418"/>
            <a:chExt cx="2251" cy="2665"/>
          </a:xfrm>
        </p:grpSpPr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485" y="2402"/>
              <a:ext cx="2139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 b="1" i="1" u="sng" dirty="0" err="1">
                  <a:solidFill>
                    <a:srgbClr val="0000FF"/>
                  </a:solidFill>
                </a:rPr>
                <a:t>Thủy</a:t>
              </a:r>
              <a:r>
                <a:rPr lang="en-US" sz="3600" b="1" i="1" u="sng" dirty="0">
                  <a:solidFill>
                    <a:srgbClr val="0000FF"/>
                  </a:solidFill>
                </a:rPr>
                <a:t> </a:t>
              </a:r>
              <a:r>
                <a:rPr lang="en-US" sz="3600" b="1" i="1" u="sng" dirty="0" err="1">
                  <a:solidFill>
                    <a:srgbClr val="0000FF"/>
                  </a:solidFill>
                </a:rPr>
                <a:t>tức</a:t>
              </a:r>
              <a:endParaRPr lang="en-US" sz="3600" b="1" i="1" u="sng" dirty="0">
                <a:solidFill>
                  <a:srgbClr val="0000FF"/>
                </a:solidFill>
              </a:endParaRPr>
            </a:p>
          </p:txBody>
        </p:sp>
        <p:pic>
          <p:nvPicPr>
            <p:cNvPr id="27" name="Picture 24" descr="hyd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" y="418"/>
              <a:ext cx="2064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4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2000240"/>
            <a:ext cx="85011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/>
              <a:t/>
            </a:r>
            <a:br>
              <a:rPr lang="vi-VN" sz="3600" dirty="0" smtClean="0"/>
            </a:br>
            <a:r>
              <a:rPr lang="vi-VN" sz="3600" b="1" dirty="0" smtClean="0"/>
              <a:t>-</a:t>
            </a:r>
            <a:r>
              <a:rPr lang="vi-VN" sz="3200" b="1" dirty="0" smtClean="0"/>
              <a:t>Thủy tức thường sống ở môi trường nước ngọt, vùng nước sạch, trong và tĩnh lặng.</a:t>
            </a:r>
            <a:r>
              <a:rPr lang="en-US" sz="3600" b="1" dirty="0" err="1" smtClean="0"/>
              <a:t>Vậy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điều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thấy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thủy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tức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động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vật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chỉ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thị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về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môi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trường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nước</a:t>
            </a:r>
            <a:r>
              <a:rPr lang="en-US" sz="3600" b="1" dirty="0" smtClean="0"/>
              <a:t>. 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285720" y="785794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kiện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trường</a:t>
            </a:r>
            <a:r>
              <a:rPr lang="vi-VN" sz="3600" b="1" dirty="0" smtClean="0">
                <a:solidFill>
                  <a:srgbClr val="FF0000"/>
                </a:solidFill>
              </a:rPr>
              <a:t> 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928926" y="0"/>
            <a:ext cx="480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CỦNG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CỐ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00042"/>
            <a:ext cx="9929850" cy="6357958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đối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xứng</a:t>
            </a:r>
            <a:r>
              <a:rPr lang="en-US" sz="3600" b="1" dirty="0" smtClean="0">
                <a:latin typeface="Times New Roman" pitchFamily="18" charset="0"/>
              </a:rPr>
              <a:t> 2 </a:t>
            </a:r>
            <a:r>
              <a:rPr lang="en-US" sz="3600" b="1" dirty="0" err="1" smtClean="0">
                <a:latin typeface="Times New Roman" pitchFamily="18" charset="0"/>
              </a:rPr>
              <a:t>bên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đối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xứng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tỏa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tròn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Bơi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rất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nhanh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nước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Thành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</a:rPr>
              <a:t> 2 </a:t>
            </a:r>
            <a:r>
              <a:rPr lang="en-US" sz="3600" b="1" dirty="0" err="1" smtClean="0">
                <a:latin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</a:rPr>
              <a:t>ngoài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Thành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</a:rPr>
              <a:t> 3 </a:t>
            </a:r>
            <a:r>
              <a:rPr lang="en-US" sz="3600" b="1" dirty="0" err="1" smtClean="0">
                <a:latin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</a:rPr>
              <a:t>ngoài</a:t>
            </a:r>
            <a:r>
              <a:rPr lang="en-US" sz="3600" b="1" dirty="0" smtClean="0">
                <a:latin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</a:rPr>
              <a:t>giữa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lỗ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miệng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lỗ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hậu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môn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riêng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biệt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Sống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bám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vào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cây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thủy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nhờ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đế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bám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3600" b="1" dirty="0" err="1" smtClean="0">
                <a:latin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lỗ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miệng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nơi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lấy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thức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thải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bã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ra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ngoài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0" y="5429264"/>
            <a:ext cx="431800" cy="4318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0" y="4786322"/>
            <a:ext cx="431800" cy="4318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0" y="3071810"/>
            <a:ext cx="431800" cy="4318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0" y="1785926"/>
            <a:ext cx="431800" cy="4318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28926" y="0"/>
            <a:ext cx="480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CỦNG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CỐ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428992" y="0"/>
            <a:ext cx="36433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CỦNG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CỐ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609600"/>
            <a:ext cx="9144000" cy="2667000"/>
          </a:xfrm>
          <a:prstGeom prst="rect">
            <a:avLst/>
          </a:prstGeom>
        </p:spPr>
        <p:txBody>
          <a:bodyPr/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Qua phần </a:t>
            </a:r>
            <a:r>
              <a:rPr lang="vi-VN" sz="3600" b="1" dirty="0" smtClean="0">
                <a:solidFill>
                  <a:srgbClr val="00B050"/>
                </a:solidFill>
                <a:latin typeface="+mj-lt"/>
              </a:rPr>
              <a:t>cấu tạo trong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của thủy tức em hãy giải thích vì sao người ta không xếp thủy tức vào ngành ĐVNS mà xếp vào ngành Ruột khoang?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071810"/>
            <a:ext cx="838200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Vì thủy tức là động vật có cấu tạo đa bào còn động vật nguyên sinh có cấu tạo cơ thể chỉ là đơn bào.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71480"/>
            <a:ext cx="72907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Nêu cấu tạo trong của thủy tức?</a:t>
            </a:r>
            <a:endParaRPr kumimoji="0" lang="nl-NL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428992" y="0"/>
            <a:ext cx="36433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CỦNG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CỐ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785926"/>
            <a:ext cx="892971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ngoài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gồm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thần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sản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mô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bì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endParaRPr kumimoji="0" lang="en-US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mô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tiêu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hóa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Giữa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tầng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keo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mỏng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19200" y="1428736"/>
            <a:ext cx="6629400" cy="452431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600" b="1" dirty="0" smtClean="0"/>
              <a:t> </a:t>
            </a:r>
            <a:r>
              <a:rPr lang="en-US" sz="3600" b="1" dirty="0" err="1" smtClean="0"/>
              <a:t>Học</a:t>
            </a:r>
            <a:r>
              <a:rPr lang="en-US" sz="3600" b="1" dirty="0" smtClean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1, 2, </a:t>
            </a:r>
            <a:r>
              <a:rPr lang="en-US" sz="3600" b="1" dirty="0" err="1" smtClean="0"/>
              <a:t>trang</a:t>
            </a:r>
            <a:r>
              <a:rPr lang="en-US" sz="3600" b="1" dirty="0" smtClean="0"/>
              <a:t> </a:t>
            </a:r>
            <a:r>
              <a:rPr lang="en-US" sz="3600" b="1" dirty="0"/>
              <a:t>32 </a:t>
            </a:r>
            <a:r>
              <a:rPr lang="en-US" sz="3600" b="1" dirty="0" err="1"/>
              <a:t>SGK</a:t>
            </a:r>
            <a:r>
              <a:rPr lang="en-US" sz="3600" b="1" dirty="0"/>
              <a:t>.</a:t>
            </a:r>
          </a:p>
          <a:p>
            <a:pPr eaLnBrk="1" hangingPunct="1">
              <a:buFontTx/>
              <a:buChar char="-"/>
            </a:pPr>
            <a:r>
              <a:rPr lang="en-US" sz="3600" b="1" dirty="0"/>
              <a:t> </a:t>
            </a:r>
            <a:r>
              <a:rPr lang="en-US" sz="3600" b="1" dirty="0" err="1"/>
              <a:t>Đọc</a:t>
            </a:r>
            <a:r>
              <a:rPr lang="en-US" sz="3600" b="1" dirty="0"/>
              <a:t> </a:t>
            </a:r>
            <a:r>
              <a:rPr lang="en-US" sz="3600" b="1" dirty="0" err="1"/>
              <a:t>mục</a:t>
            </a:r>
            <a:r>
              <a:rPr lang="en-US" sz="3600" b="1" dirty="0"/>
              <a:t> “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”.</a:t>
            </a:r>
          </a:p>
          <a:p>
            <a:pPr eaLnBrk="1" hangingPunct="1">
              <a:buFontTx/>
              <a:buChar char="-"/>
            </a:pPr>
            <a:r>
              <a:rPr lang="en-US" sz="3600" b="1" dirty="0" err="1" smtClean="0"/>
              <a:t>Chuẩn</a:t>
            </a:r>
            <a:r>
              <a:rPr lang="en-US" sz="3600" b="1" dirty="0" smtClean="0"/>
              <a:t>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9: </a:t>
            </a:r>
            <a:r>
              <a:rPr lang="en-US" sz="3600" b="1" u="sng" dirty="0" err="1">
                <a:solidFill>
                  <a:srgbClr val="CC0000"/>
                </a:solidFill>
              </a:rPr>
              <a:t>Đa</a:t>
            </a:r>
            <a:r>
              <a:rPr lang="en-US" sz="3600" b="1" u="sng" dirty="0">
                <a:solidFill>
                  <a:srgbClr val="CC0000"/>
                </a:solidFill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</a:rPr>
              <a:t>dạng</a:t>
            </a:r>
            <a:r>
              <a:rPr lang="en-US" sz="3600" b="1" u="sng" dirty="0">
                <a:solidFill>
                  <a:srgbClr val="CC0000"/>
                </a:solidFill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</a:rPr>
              <a:t>của</a:t>
            </a:r>
            <a:r>
              <a:rPr lang="en-US" sz="3600" b="1" u="sng" dirty="0">
                <a:solidFill>
                  <a:srgbClr val="CC0000"/>
                </a:solidFill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</a:rPr>
              <a:t>ngành</a:t>
            </a:r>
            <a:r>
              <a:rPr lang="en-US" sz="3600" b="1" u="sng" dirty="0">
                <a:solidFill>
                  <a:srgbClr val="CC0000"/>
                </a:solidFill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</a:rPr>
              <a:t>Ruột</a:t>
            </a:r>
            <a:r>
              <a:rPr lang="en-US" sz="3600" b="1" u="sng" dirty="0">
                <a:solidFill>
                  <a:srgbClr val="CC0000"/>
                </a:solidFill>
              </a:rPr>
              <a:t> </a:t>
            </a:r>
            <a:r>
              <a:rPr lang="en-US" sz="3600" b="1" u="sng" dirty="0" err="1" smtClean="0">
                <a:solidFill>
                  <a:srgbClr val="CC0000"/>
                </a:solidFill>
              </a:rPr>
              <a:t>khoang</a:t>
            </a:r>
            <a:endParaRPr lang="en-US" sz="3600" b="1" u="sng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en-US" sz="3600" b="1" dirty="0" smtClean="0"/>
              <a:t>-</a:t>
            </a:r>
            <a:r>
              <a:rPr lang="en-US" sz="3600" b="1" dirty="0" err="1" smtClean="0"/>
              <a:t>Mỗi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nhóm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kẻ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bảng</a:t>
            </a:r>
            <a:r>
              <a:rPr lang="en-US" sz="3600" b="1" dirty="0" smtClean="0"/>
              <a:t> 1 </a:t>
            </a:r>
            <a:r>
              <a:rPr lang="en-US" sz="3600" b="1" dirty="0" err="1" smtClean="0"/>
              <a:t>trang</a:t>
            </a:r>
            <a:r>
              <a:rPr lang="en-US" sz="3600" b="1" dirty="0" smtClean="0"/>
              <a:t> 33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bảng</a:t>
            </a:r>
            <a:r>
              <a:rPr lang="en-US" sz="3600" b="1" dirty="0" smtClean="0"/>
              <a:t> 2 </a:t>
            </a:r>
            <a:r>
              <a:rPr lang="en-US" sz="3600" b="1" dirty="0" err="1" smtClean="0"/>
              <a:t>trang</a:t>
            </a:r>
            <a:r>
              <a:rPr lang="en-US" sz="3600" b="1" dirty="0" smtClean="0"/>
              <a:t> 35 </a:t>
            </a:r>
            <a:r>
              <a:rPr lang="en-US" sz="3600" b="1" dirty="0" err="1" smtClean="0"/>
              <a:t>vào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giấy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</a:t>
            </a:r>
            <a:r>
              <a:rPr lang="en-US" sz="3600" b="1" baseline="-25000" dirty="0" err="1" smtClean="0"/>
              <a:t>3</a:t>
            </a:r>
            <a:r>
              <a:rPr lang="en-US" sz="3600" b="1" baseline="-25000" dirty="0" smtClean="0"/>
              <a:t>.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57356" y="357166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 dirty="0" err="1" smtClean="0">
                <a:solidFill>
                  <a:srgbClr val="0000FF"/>
                </a:solidFill>
              </a:rPr>
              <a:t>DẶN</a:t>
            </a:r>
            <a:r>
              <a:rPr lang="en-US" sz="3600" b="1" u="sng" dirty="0" smtClean="0">
                <a:solidFill>
                  <a:srgbClr val="0000FF"/>
                </a:solidFill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DÒ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0" y="1500174"/>
            <a:ext cx="9144000" cy="1470025"/>
          </a:xfrm>
          <a:prstGeom prst="rect">
            <a:avLst/>
          </a:prstGeom>
          <a:solidFill>
            <a:srgbClr val="FFF3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3357562"/>
            <a:ext cx="9144000" cy="1470025"/>
          </a:xfrm>
          <a:prstGeom prst="rect">
            <a:avLst/>
          </a:prstGeom>
          <a:solidFill>
            <a:srgbClr val="FFF3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28596" y="214290"/>
            <a:ext cx="4143403" cy="6151093"/>
            <a:chOff x="3504" y="725"/>
            <a:chExt cx="1242" cy="4228"/>
          </a:xfrm>
        </p:grpSpPr>
        <p:pic>
          <p:nvPicPr>
            <p:cNvPr id="3" name="Picture 2" descr="jellyfish_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4"/>
            <a:stretch>
              <a:fillRect/>
            </a:stretch>
          </p:blipFill>
          <p:spPr bwMode="auto">
            <a:xfrm>
              <a:off x="3504" y="725"/>
              <a:ext cx="1242" cy="3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19"/>
            <p:cNvSpPr txBox="1">
              <a:spLocks noChangeArrowheads="1"/>
            </p:cNvSpPr>
            <p:nvPr/>
          </p:nvSpPr>
          <p:spPr bwMode="auto">
            <a:xfrm>
              <a:off x="3885" y="4400"/>
              <a:ext cx="480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600" b="1" i="1" u="sng" dirty="0" err="1">
                  <a:solidFill>
                    <a:srgbClr val="0000FF"/>
                  </a:solidFill>
                </a:rPr>
                <a:t>Sứa</a:t>
              </a:r>
              <a:endParaRPr lang="en-US" sz="3600" b="1" i="1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5636920" y="5561420"/>
            <a:ext cx="239023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1" u="sng" dirty="0">
                <a:solidFill>
                  <a:srgbClr val="0000FF"/>
                </a:solidFill>
              </a:rPr>
              <a:t>San </a:t>
            </a:r>
            <a:r>
              <a:rPr lang="en-US" sz="3600" b="1" i="1" u="sng" dirty="0" err="1">
                <a:solidFill>
                  <a:srgbClr val="0000FF"/>
                </a:solidFill>
              </a:rPr>
              <a:t>hô</a:t>
            </a:r>
            <a:endParaRPr lang="en-US" sz="3600" b="1" i="1" u="sng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Admin\Documents\san h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7234" y="285728"/>
            <a:ext cx="3909607" cy="4440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ủy tức - thuyết minh tiếng Việt ngành ruột kho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90364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425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AutoShape 7"/>
          <p:cNvSpPr>
            <a:spLocks noChangeArrowheads="1"/>
          </p:cNvSpPr>
          <p:nvPr/>
        </p:nvSpPr>
        <p:spPr bwMode="auto">
          <a:xfrm>
            <a:off x="5237018" y="0"/>
            <a:ext cx="3906982" cy="4500570"/>
          </a:xfrm>
          <a:prstGeom prst="wedgeEllipseCallout">
            <a:avLst>
              <a:gd name="adj1" fmla="val -51694"/>
              <a:gd name="adj2" fmla="val 66435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29,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57158" y="214290"/>
            <a:ext cx="4786346" cy="5286412"/>
            <a:chOff x="336" y="528"/>
            <a:chExt cx="2064" cy="1808"/>
          </a:xfrm>
        </p:grpSpPr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701" y="2112"/>
              <a:ext cx="133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i="1" u="sng" dirty="0" err="1">
                  <a:solidFill>
                    <a:srgbClr val="0000FF"/>
                  </a:solidFill>
                </a:rPr>
                <a:t>Thủy</a:t>
              </a:r>
              <a:r>
                <a:rPr lang="en-US" sz="3200" b="1" i="1" u="sng" dirty="0">
                  <a:solidFill>
                    <a:srgbClr val="0000FF"/>
                  </a:solidFill>
                </a:rPr>
                <a:t> </a:t>
              </a:r>
              <a:r>
                <a:rPr lang="en-US" sz="3200" b="1" i="1" u="sng" dirty="0" err="1">
                  <a:solidFill>
                    <a:srgbClr val="0000FF"/>
                  </a:solidFill>
                </a:rPr>
                <a:t>tức</a:t>
              </a:r>
              <a:endParaRPr lang="en-US" sz="3200" b="1" i="1" u="sng" dirty="0">
                <a:solidFill>
                  <a:srgbClr val="0000FF"/>
                </a:solidFill>
              </a:endParaRPr>
            </a:p>
          </p:txBody>
        </p:sp>
        <p:pic>
          <p:nvPicPr>
            <p:cNvPr id="9" name="Picture 24" descr="hyd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528"/>
              <a:ext cx="2064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0" y="5500702"/>
            <a:ext cx="8292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73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400" y="187763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7" name="Picture 13" descr="thuy tuc hd ng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700808"/>
            <a:ext cx="5000660" cy="444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500430" y="6072206"/>
            <a:ext cx="5429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tức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31" name="Picture 27" descr="Image-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1"/>
          <a:stretch>
            <a:fillRect/>
          </a:stretch>
        </p:blipFill>
        <p:spPr bwMode="auto">
          <a:xfrm>
            <a:off x="214282" y="1628800"/>
            <a:ext cx="3571900" cy="45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214282" y="785794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3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214282" y="1184648"/>
            <a:ext cx="2928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/>
              <a:t>-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/>
              <a:t>trụ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endParaRPr lang="en-US" sz="3200" b="1" dirty="0"/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0" y="1714488"/>
            <a:ext cx="5429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  </a:t>
            </a:r>
            <a:r>
              <a:rPr lang="en-US" sz="3200" b="1" dirty="0" smtClean="0"/>
              <a:t>-  </a:t>
            </a:r>
            <a:r>
              <a:rPr lang="en-US" sz="3200" b="1" dirty="0" err="1" smtClean="0"/>
              <a:t>Cấu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ngoài</a:t>
            </a:r>
            <a:r>
              <a:rPr lang="en-US" sz="3200" b="1" dirty="0" smtClean="0"/>
              <a:t>: </a:t>
            </a:r>
          </a:p>
          <a:p>
            <a:pPr eaLnBrk="1" hangingPunct="1"/>
            <a:r>
              <a:rPr lang="en-US" sz="3200" b="1" dirty="0" smtClean="0"/>
              <a:t>     </a:t>
            </a:r>
            <a:endParaRPr lang="en-US" sz="3200" b="1" dirty="0"/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428596" y="2214554"/>
            <a:ext cx="44196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375288" y="4905609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  </a:t>
            </a:r>
            <a:r>
              <a:rPr lang="en-US" sz="3200" b="1" dirty="0"/>
              <a:t>+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xứng</a:t>
            </a:r>
            <a:r>
              <a:rPr lang="en-US" sz="3200" b="1" dirty="0"/>
              <a:t> </a:t>
            </a:r>
            <a:r>
              <a:rPr lang="en-US" sz="3200" b="1" dirty="0" err="1"/>
              <a:t>tỏa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.</a:t>
            </a:r>
          </a:p>
        </p:txBody>
      </p:sp>
      <p:pic>
        <p:nvPicPr>
          <p:cNvPr id="10" name="Picture 13" descr="thuy tuc hd ng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571744"/>
            <a:ext cx="3428992" cy="37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3"/>
          <p:cNvSpPr>
            <a:spLocks noChangeShapeType="1"/>
          </p:cNvSpPr>
          <p:nvPr/>
        </p:nvSpPr>
        <p:spPr bwMode="auto">
          <a:xfrm>
            <a:off x="6715140" y="3214686"/>
            <a:ext cx="45719" cy="2643206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31"/>
          <p:cNvSpPr>
            <a:spLocks/>
          </p:cNvSpPr>
          <p:nvPr/>
        </p:nvSpPr>
        <p:spPr bwMode="auto">
          <a:xfrm>
            <a:off x="6072198" y="2000240"/>
            <a:ext cx="571504" cy="1785950"/>
          </a:xfrm>
          <a:custGeom>
            <a:avLst/>
            <a:gdLst>
              <a:gd name="T0" fmla="*/ 2147483647 w 336"/>
              <a:gd name="T1" fmla="*/ 2147483647 h 624"/>
              <a:gd name="T2" fmla="*/ 2147483647 w 336"/>
              <a:gd name="T3" fmla="*/ 2147483647 h 624"/>
              <a:gd name="T4" fmla="*/ 0 w 336"/>
              <a:gd name="T5" fmla="*/ 0 h 624"/>
              <a:gd name="T6" fmla="*/ 0 60000 65536"/>
              <a:gd name="T7" fmla="*/ 0 60000 65536"/>
              <a:gd name="T8" fmla="*/ 0 60000 65536"/>
              <a:gd name="T9" fmla="*/ 0 w 336"/>
              <a:gd name="T10" fmla="*/ 0 h 624"/>
              <a:gd name="T11" fmla="*/ 336 w 336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624">
                <a:moveTo>
                  <a:pt x="336" y="624"/>
                </a:moveTo>
                <a:lnTo>
                  <a:pt x="336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500694" y="1500174"/>
            <a:ext cx="2076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Lỗ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miệng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V="1">
            <a:off x="7572396" y="2786058"/>
            <a:ext cx="785818" cy="1428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7696200" y="1857364"/>
            <a:ext cx="144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Tua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miệng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7715272" y="2786058"/>
            <a:ext cx="642942" cy="11887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7000892" y="5429264"/>
            <a:ext cx="928694" cy="3143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858148" y="5143512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Đế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00430" y="6273225"/>
            <a:ext cx="5429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tức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6781800" y="4143380"/>
            <a:ext cx="2362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/>
              <a:t>Trục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xứng</a:t>
            </a:r>
            <a:endParaRPr lang="en-US" sz="2800" b="1" dirty="0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V="1">
            <a:off x="6786578" y="4669164"/>
            <a:ext cx="785818" cy="457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2910" y="3786190"/>
            <a:ext cx="477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42844" y="772841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52400" y="187763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 animBg="1"/>
      <p:bldP spid="13" grpId="0"/>
      <p:bldP spid="15" grpId="0"/>
      <p:bldP spid="18" grpId="0"/>
      <p:bldP spid="22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i1239.photobucket.com/albums/ff512/box_sinh/Sinh%207/Haicachdichuyenothuyt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9144000" cy="37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85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8.2,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0" y="0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  Di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</TotalTime>
  <Words>1157</Words>
  <Application>Microsoft Office PowerPoint</Application>
  <PresentationFormat>On-screen Show (4:3)</PresentationFormat>
  <Paragraphs>154</Paragraphs>
  <Slides>35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.VnTime</vt:lpstr>
      <vt:lpstr>Arial</vt:lpstr>
      <vt:lpstr>Calibri</vt:lpstr>
      <vt:lpstr>Times New Roman</vt:lpstr>
      <vt:lpstr>Office Theme</vt:lpstr>
      <vt:lpstr>PowerPoint Presentation</vt:lpstr>
      <vt:lpstr>Kiểm tra kiến thức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Windows</dc:creator>
  <cp:lastModifiedBy>xuan thuy</cp:lastModifiedBy>
  <cp:revision>443</cp:revision>
  <dcterms:created xsi:type="dcterms:W3CDTF">2014-08-03T09:50:14Z</dcterms:created>
  <dcterms:modified xsi:type="dcterms:W3CDTF">2021-08-20T13:06:11Z</dcterms:modified>
</cp:coreProperties>
</file>