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326" r:id="rId2"/>
    <p:sldId id="281" r:id="rId3"/>
    <p:sldId id="319" r:id="rId4"/>
    <p:sldId id="320" r:id="rId5"/>
    <p:sldId id="321" r:id="rId6"/>
    <p:sldId id="283" r:id="rId7"/>
    <p:sldId id="322" r:id="rId8"/>
    <p:sldId id="284" r:id="rId9"/>
    <p:sldId id="285" r:id="rId10"/>
    <p:sldId id="327" r:id="rId11"/>
    <p:sldId id="311" r:id="rId12"/>
    <p:sldId id="323" r:id="rId13"/>
    <p:sldId id="286" r:id="rId14"/>
    <p:sldId id="287" r:id="rId15"/>
    <p:sldId id="288" r:id="rId16"/>
    <p:sldId id="289" r:id="rId17"/>
    <p:sldId id="313" r:id="rId18"/>
    <p:sldId id="293" r:id="rId19"/>
    <p:sldId id="314" r:id="rId20"/>
    <p:sldId id="294" r:id="rId21"/>
    <p:sldId id="295" r:id="rId22"/>
    <p:sldId id="296" r:id="rId23"/>
    <p:sldId id="297" r:id="rId24"/>
    <p:sldId id="298" r:id="rId25"/>
    <p:sldId id="300" r:id="rId26"/>
    <p:sldId id="302" r:id="rId27"/>
    <p:sldId id="309" r:id="rId28"/>
    <p:sldId id="324" r:id="rId29"/>
    <p:sldId id="315" r:id="rId30"/>
    <p:sldId id="306" r:id="rId31"/>
    <p:sldId id="316" r:id="rId32"/>
  </p:sldIdLst>
  <p:sldSz cx="6858000" cy="51435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0000"/>
    <a:srgbClr val="0000FF"/>
    <a:srgbClr val="339933"/>
    <a:srgbClr val="00FF00"/>
    <a:srgbClr val="FFFF66"/>
    <a:srgbClr val="0033CC"/>
    <a:srgbClr val="FF99FF"/>
    <a:srgbClr val="33CC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4660"/>
  </p:normalViewPr>
  <p:slideViewPr>
    <p:cSldViewPr>
      <p:cViewPr varScale="1">
        <p:scale>
          <a:sx n="87" d="100"/>
          <a:sy n="87" d="100"/>
        </p:scale>
        <p:origin x="1572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BA660-858B-4A00-9475-1158C07188B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EE52D-D823-4D5E-8D47-9C8809345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8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CBE366A-F03F-4F36-BD4B-67E1B4636659}" type="slidenum">
              <a:rPr lang="en-US" altLang="en-US" sz="1200" u="none"/>
              <a:pPr eaLnBrk="1" hangingPunct="1"/>
              <a:t>30</a:t>
            </a:fld>
            <a:endParaRPr lang="en-US" altLang="en-US" sz="1200" u="non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0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6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9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8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204795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076328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10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1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096" y="1227709"/>
            <a:ext cx="6984091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3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 MÁU VÀ NGUYÊN TẮC </a:t>
            </a:r>
          </a:p>
          <a:p>
            <a:pPr algn="ctr">
              <a:defRPr/>
            </a:pPr>
            <a:r>
              <a:rPr lang="en-US" sz="3600" b="1" spc="3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 MÁU</a:t>
            </a:r>
            <a:endParaRPr lang="en-US" sz="3600" b="1" spc="3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52400" y="713358"/>
            <a:ext cx="2455455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15_Bài 15</a:t>
            </a:r>
          </a:p>
        </p:txBody>
      </p:sp>
    </p:spTree>
    <p:extLst>
      <p:ext uri="{BB962C8B-B14F-4D97-AF65-F5344CB8AC3E}">
        <p14:creationId xmlns:p14="http://schemas.microsoft.com/office/powerpoint/2010/main" val="25452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372" y="1341687"/>
            <a:ext cx="6598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enzim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1372" y="404143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2288"/>
            <a:ext cx="800100" cy="7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07013"/>
            <a:ext cx="67818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4100" y="438150"/>
            <a:ext cx="2286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52" y="2054007"/>
            <a:ext cx="6781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oxalat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xitrat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92531" y="2114550"/>
            <a:ext cx="5527269" cy="2971800"/>
            <a:chOff x="2032000" y="1268760"/>
            <a:chExt cx="5080000" cy="4192240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97000"/>
              <a:ext cx="5080000" cy="40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4"/>
            <p:cNvSpPr txBox="1">
              <a:spLocks noChangeArrowheads="1"/>
            </p:cNvSpPr>
            <p:nvPr/>
          </p:nvSpPr>
          <p:spPr bwMode="auto">
            <a:xfrm>
              <a:off x="5287644" y="4332862"/>
              <a:ext cx="1398673" cy="595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Hồng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endPara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4"/>
            <p:cNvSpPr txBox="1">
              <a:spLocks noChangeArrowheads="1"/>
            </p:cNvSpPr>
            <p:nvPr/>
          </p:nvSpPr>
          <p:spPr bwMode="auto">
            <a:xfrm>
              <a:off x="2247052" y="3371897"/>
              <a:ext cx="1019016" cy="52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Tiểu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endPara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2652157" y="2282761"/>
              <a:ext cx="1077714" cy="52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Bạch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endPara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4356275" y="1268760"/>
              <a:ext cx="720259" cy="52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 i="1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2427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53621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27369"/>
            <a:ext cx="69991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990" y="655122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4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652982" y="404143"/>
            <a:ext cx="4286251" cy="1714500"/>
            <a:chOff x="1056" y="336"/>
            <a:chExt cx="3600" cy="144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317" name="AutoShape 20"/>
            <p:cNvSpPr>
              <a:spLocks noChangeArrowheads="1"/>
            </p:cNvSpPr>
            <p:nvPr/>
          </p:nvSpPr>
          <p:spPr bwMode="auto">
            <a:xfrm>
              <a:off x="1056" y="336"/>
              <a:ext cx="3600" cy="1440"/>
            </a:xfrm>
            <a:prstGeom prst="cloudCallout">
              <a:avLst>
                <a:gd name="adj1" fmla="val -37639"/>
                <a:gd name="adj2" fmla="val 67083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100"/>
            </a:p>
          </p:txBody>
        </p:sp>
        <p:sp>
          <p:nvSpPr>
            <p:cNvPr id="13318" name="Text Box 21"/>
            <p:cNvSpPr txBox="1">
              <a:spLocks noChangeArrowheads="1"/>
            </p:cNvSpPr>
            <p:nvPr/>
          </p:nvSpPr>
          <p:spPr bwMode="auto">
            <a:xfrm>
              <a:off x="1652" y="528"/>
              <a:ext cx="2188" cy="10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600" b="1" u="non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600" b="1" u="non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u="non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2600" b="1" u="non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u="non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altLang="en-US" sz="2600" b="1" u="non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u="non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2600" b="1" u="non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u="none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altLang="en-US" sz="2600" b="1" u="none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600" b="1" u="non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2600" b="1" u="non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600" b="1" u="non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2600" b="1" u="non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u="non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600" b="1" u="non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u="none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600" b="1" u="none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57217"/>
            <a:ext cx="4726279" cy="2976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332489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625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346" y="833549"/>
            <a:ext cx="5746092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678" y="1329614"/>
            <a:ext cx="527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8639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944725" y="1329230"/>
            <a:ext cx="5200651" cy="559595"/>
          </a:xfrm>
        </p:spPr>
        <p:txBody>
          <a:bodyPr/>
          <a:lstStyle/>
          <a:p>
            <a:pPr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Lanstâynơ</a:t>
            </a:r>
            <a:endParaRPr lang="en-US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352214" y="1770802"/>
            <a:ext cx="337499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u="none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Lanstâynơ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(Karl Landsteiner)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trộn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huyết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tương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ngược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u="none" dirty="0">
                <a:latin typeface="Times New Roman" panose="02020603050405020304" pitchFamily="18" charset="0"/>
              </a:rPr>
              <a:t>,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huyết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tương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trộn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u="none" dirty="0">
                <a:latin typeface="Times New Roman" panose="02020603050405020304" pitchFamily="18" charset="0"/>
              </a:rPr>
              <a:t> </a:t>
            </a:r>
            <a:r>
              <a:rPr lang="en-US" altLang="en-US" sz="2400" u="none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u="none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4340" name="Group 16"/>
          <p:cNvGrpSpPr>
            <a:grpSpLocks/>
          </p:cNvGrpSpPr>
          <p:nvPr/>
        </p:nvGrpSpPr>
        <p:grpSpPr bwMode="auto">
          <a:xfrm>
            <a:off x="1" y="1839498"/>
            <a:ext cx="3328747" cy="3304116"/>
            <a:chOff x="3392" y="432"/>
            <a:chExt cx="2010" cy="2760"/>
          </a:xfrm>
        </p:grpSpPr>
        <p:pic>
          <p:nvPicPr>
            <p:cNvPr id="14342" name="Picture 14" descr="kar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" y="432"/>
              <a:ext cx="1710" cy="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Text Box 15"/>
            <p:cNvSpPr txBox="1">
              <a:spLocks noChangeArrowheads="1"/>
            </p:cNvSpPr>
            <p:nvPr/>
          </p:nvSpPr>
          <p:spPr bwMode="auto">
            <a:xfrm>
              <a:off x="3392" y="2922"/>
              <a:ext cx="2010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500" b="1">
                  <a:solidFill>
                    <a:srgbClr val="CC0066"/>
                  </a:solidFill>
                  <a:cs typeface="Arial" panose="020B0604020202020204" pitchFamily="34" charset="0"/>
                </a:rPr>
                <a:t>Nhà sinh học: Các Lanstâynơ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0625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922" y="642065"/>
            <a:ext cx="4291659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1" y="990666"/>
            <a:ext cx="394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40240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-81390" y="-19050"/>
            <a:ext cx="732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EF1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u="none" dirty="0"/>
              <a:t>   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Lanstaynơ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Kaarl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Landsteiner)</a:t>
            </a:r>
          </a:p>
        </p:txBody>
      </p:sp>
      <p:graphicFrame>
        <p:nvGraphicFramePr>
          <p:cNvPr id="20865" name="Group 3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58000"/>
              </p:ext>
            </p:extLst>
          </p:nvPr>
        </p:nvGraphicFramePr>
        <p:xfrm>
          <a:off x="228602" y="914401"/>
          <a:ext cx="5086351" cy="4029077"/>
        </p:xfrm>
        <a:graphic>
          <a:graphicData uri="http://schemas.openxmlformats.org/drawingml/2006/table">
            <a:tbl>
              <a:tblPr/>
              <a:tblGrid>
                <a:gridCol w="129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51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Huyết tương của các nhóm máu (người nhận)</a:t>
                      </a: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Hồng cầu của các nhóm máu người cho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AB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O (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, )</a:t>
                      </a: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 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)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 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)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AB (0)</a:t>
                      </a: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403" name="Text Box 86"/>
          <p:cNvSpPr txBox="1">
            <a:spLocks noChangeArrowheads="1"/>
          </p:cNvSpPr>
          <p:nvPr/>
        </p:nvSpPr>
        <p:spPr bwMode="auto">
          <a:xfrm>
            <a:off x="5372101" y="916783"/>
            <a:ext cx="131445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1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1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1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1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1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dính</a:t>
            </a:r>
            <a:endParaRPr lang="en-US" altLang="en-US" sz="2100" b="1" u="none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100" b="1" u="none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100" b="1" u="none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404" name="Group 100"/>
          <p:cNvGrpSpPr>
            <a:grpSpLocks/>
          </p:cNvGrpSpPr>
          <p:nvPr/>
        </p:nvGrpSpPr>
        <p:grpSpPr bwMode="auto">
          <a:xfrm>
            <a:off x="5734052" y="1913337"/>
            <a:ext cx="625079" cy="601265"/>
            <a:chOff x="3456" y="3216"/>
            <a:chExt cx="576" cy="576"/>
          </a:xfrm>
        </p:grpSpPr>
        <p:sp>
          <p:nvSpPr>
            <p:cNvPr id="14437" name="Oval 101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38" name="Oval 102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39" name="Oval 103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0" name="Oval 104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1" name="Oval 105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2" name="Oval 106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3" name="Oval 107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4" name="Oval 108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5" name="Oval 109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6" name="Oval 110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7" name="Oval 111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8" name="Oval 112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405" name="Text Box 113"/>
          <p:cNvSpPr txBox="1">
            <a:spLocks noChangeArrowheads="1"/>
          </p:cNvSpPr>
          <p:nvPr/>
        </p:nvSpPr>
        <p:spPr bwMode="auto">
          <a:xfrm>
            <a:off x="5543551" y="3840958"/>
            <a:ext cx="120015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 u="none">
                <a:solidFill>
                  <a:srgbClr val="0000FF"/>
                </a:solidFill>
                <a:latin typeface="Times New Roman" panose="02020603050405020304" pitchFamily="18" charset="0"/>
              </a:rPr>
              <a:t>Hồng cầu bị kết dính</a:t>
            </a:r>
          </a:p>
        </p:txBody>
      </p:sp>
      <p:grpSp>
        <p:nvGrpSpPr>
          <p:cNvPr id="15406" name="Group 114"/>
          <p:cNvGrpSpPr>
            <a:grpSpLocks/>
          </p:cNvGrpSpPr>
          <p:nvPr/>
        </p:nvGrpSpPr>
        <p:grpSpPr bwMode="auto">
          <a:xfrm>
            <a:off x="5791203" y="3284937"/>
            <a:ext cx="625079" cy="601265"/>
            <a:chOff x="3504" y="1584"/>
            <a:chExt cx="576" cy="576"/>
          </a:xfrm>
        </p:grpSpPr>
        <p:sp>
          <p:nvSpPr>
            <p:cNvPr id="14451" name="Oval 115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2" name="Oval 116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3" name="Oval 117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4" name="Oval 118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5" name="Oval 119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6" name="Oval 120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7" name="Oval 121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8" name="Oval 122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9" name="Oval 123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0" name="Oval 124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1" name="Oval 125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2" name="Oval 126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3" name="Oval 127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4" name="Oval 128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5" name="Oval 129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6" name="Oval 130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7" name="Oval 131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8" name="Oval 132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9" name="Oval 133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0" name="Oval 134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1" name="Oval 135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2" name="Oval 136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3" name="Oval 137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4" name="Oval 138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5" name="Oval 139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07" name="Group 140"/>
          <p:cNvGrpSpPr>
            <a:grpSpLocks/>
          </p:cNvGrpSpPr>
          <p:nvPr/>
        </p:nvGrpSpPr>
        <p:grpSpPr bwMode="auto">
          <a:xfrm>
            <a:off x="1657352" y="1970488"/>
            <a:ext cx="625079" cy="601265"/>
            <a:chOff x="3456" y="3216"/>
            <a:chExt cx="576" cy="576"/>
          </a:xfrm>
        </p:grpSpPr>
        <p:sp>
          <p:nvSpPr>
            <p:cNvPr id="14477" name="Oval 141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8" name="Oval 142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9" name="Oval 143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0" name="Oval 144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1" name="Oval 145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2" name="Oval 146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3" name="Oval 147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4" name="Oval 148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5" name="Oval 149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6" name="Oval 150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7" name="Oval 151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8" name="Oval 152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08" name="Group 153"/>
          <p:cNvGrpSpPr>
            <a:grpSpLocks/>
          </p:cNvGrpSpPr>
          <p:nvPr/>
        </p:nvGrpSpPr>
        <p:grpSpPr bwMode="auto">
          <a:xfrm>
            <a:off x="1660924" y="2770588"/>
            <a:ext cx="625079" cy="601265"/>
            <a:chOff x="3456" y="3216"/>
            <a:chExt cx="576" cy="576"/>
          </a:xfrm>
        </p:grpSpPr>
        <p:sp>
          <p:nvSpPr>
            <p:cNvPr id="14490" name="Oval 154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1" name="Oval 155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2" name="Oval 156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3" name="Oval 157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4" name="Oval 158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5" name="Oval 159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6" name="Oval 160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7" name="Oval 161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8" name="Oval 162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9" name="Oval 163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0" name="Oval 164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1" name="Oval 165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09" name="Group 166"/>
          <p:cNvGrpSpPr>
            <a:grpSpLocks/>
          </p:cNvGrpSpPr>
          <p:nvPr/>
        </p:nvGrpSpPr>
        <p:grpSpPr bwMode="auto">
          <a:xfrm>
            <a:off x="1660924" y="3513537"/>
            <a:ext cx="625079" cy="601265"/>
            <a:chOff x="3456" y="3216"/>
            <a:chExt cx="576" cy="576"/>
          </a:xfrm>
        </p:grpSpPr>
        <p:sp>
          <p:nvSpPr>
            <p:cNvPr id="14503" name="Oval 167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4" name="Oval 168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5" name="Oval 169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6" name="Oval 170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7" name="Oval 171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8" name="Oval 172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9" name="Oval 173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0" name="Oval 174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1" name="Oval 175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2" name="Oval 176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3" name="Oval 177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4" name="Oval 178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0" name="Group 179"/>
          <p:cNvGrpSpPr>
            <a:grpSpLocks/>
          </p:cNvGrpSpPr>
          <p:nvPr/>
        </p:nvGrpSpPr>
        <p:grpSpPr bwMode="auto">
          <a:xfrm>
            <a:off x="1669798" y="4256488"/>
            <a:ext cx="625079" cy="601265"/>
            <a:chOff x="3456" y="3216"/>
            <a:chExt cx="576" cy="576"/>
          </a:xfrm>
        </p:grpSpPr>
        <p:sp>
          <p:nvSpPr>
            <p:cNvPr id="14516" name="Oval 180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7" name="Oval 181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8" name="Oval 182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9" name="Oval 183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0" name="Oval 184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1" name="Oval 185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2" name="Oval 186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3" name="Oval 187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4" name="Oval 188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5" name="Oval 189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6" name="Oval 190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7" name="Oval 191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1" name="Group 192"/>
          <p:cNvGrpSpPr>
            <a:grpSpLocks/>
          </p:cNvGrpSpPr>
          <p:nvPr/>
        </p:nvGrpSpPr>
        <p:grpSpPr bwMode="auto">
          <a:xfrm>
            <a:off x="2641907" y="2743200"/>
            <a:ext cx="625079" cy="601267"/>
            <a:chOff x="3456" y="3216"/>
            <a:chExt cx="576" cy="576"/>
          </a:xfrm>
        </p:grpSpPr>
        <p:sp>
          <p:nvSpPr>
            <p:cNvPr id="14529" name="Oval 193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0" name="Oval 194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1" name="Oval 195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2" name="Oval 196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3" name="Oval 197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4" name="Oval 198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5" name="Oval 199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6" name="Oval 200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7" name="Oval 201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8" name="Oval 202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9" name="Oval 203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0" name="Oval 204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2" name="Group 205"/>
          <p:cNvGrpSpPr>
            <a:grpSpLocks/>
          </p:cNvGrpSpPr>
          <p:nvPr/>
        </p:nvGrpSpPr>
        <p:grpSpPr bwMode="auto">
          <a:xfrm>
            <a:off x="3560008" y="3486151"/>
            <a:ext cx="625079" cy="601267"/>
            <a:chOff x="3456" y="3216"/>
            <a:chExt cx="576" cy="576"/>
          </a:xfrm>
        </p:grpSpPr>
        <p:sp>
          <p:nvSpPr>
            <p:cNvPr id="14542" name="Oval 206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3" name="Oval 207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4" name="Oval 208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5" name="Oval 209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6" name="Oval 210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7" name="Oval 211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8" name="Oval 212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9" name="Oval 213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0" name="Oval 214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1" name="Oval 215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2" name="Oval 216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3" name="Oval 217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4555" name="Text Box 219"/>
          <p:cNvSpPr txBox="1">
            <a:spLocks noChangeArrowheads="1"/>
          </p:cNvSpPr>
          <p:nvPr/>
        </p:nvSpPr>
        <p:spPr bwMode="auto">
          <a:xfrm>
            <a:off x="188640" y="357506"/>
            <a:ext cx="480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Tổng</a:t>
            </a:r>
            <a:r>
              <a:rPr lang="en-US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: </a:t>
            </a:r>
            <a:r>
              <a:rPr lang="en-US" sz="2400" b="1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4 </a:t>
            </a:r>
            <a:r>
              <a:rPr lang="en-US" sz="2400" b="1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nhóm</a:t>
            </a:r>
            <a:r>
              <a:rPr lang="en-US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máu</a:t>
            </a:r>
            <a:r>
              <a:rPr lang="en-US" sz="2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grpSp>
        <p:nvGrpSpPr>
          <p:cNvPr id="15414" name="Group 220"/>
          <p:cNvGrpSpPr>
            <a:grpSpLocks/>
          </p:cNvGrpSpPr>
          <p:nvPr/>
        </p:nvGrpSpPr>
        <p:grpSpPr bwMode="auto">
          <a:xfrm>
            <a:off x="4532116" y="4256488"/>
            <a:ext cx="625079" cy="601265"/>
            <a:chOff x="3456" y="3216"/>
            <a:chExt cx="576" cy="576"/>
          </a:xfrm>
        </p:grpSpPr>
        <p:sp>
          <p:nvSpPr>
            <p:cNvPr id="14557" name="Oval 221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8" name="Oval 222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9" name="Oval 223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0" name="Oval 224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1" name="Oval 225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2" name="Oval 226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3" name="Oval 227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4" name="Oval 228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5" name="Oval 229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6" name="Oval 230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7" name="Oval 231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8" name="Oval 232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5" name="Group 233"/>
          <p:cNvGrpSpPr>
            <a:grpSpLocks/>
          </p:cNvGrpSpPr>
          <p:nvPr/>
        </p:nvGrpSpPr>
        <p:grpSpPr bwMode="auto">
          <a:xfrm>
            <a:off x="2618911" y="4286251"/>
            <a:ext cx="625079" cy="601267"/>
            <a:chOff x="3456" y="3216"/>
            <a:chExt cx="576" cy="576"/>
          </a:xfrm>
        </p:grpSpPr>
        <p:sp>
          <p:nvSpPr>
            <p:cNvPr id="14570" name="Oval 234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1" name="Oval 235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2" name="Oval 236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3" name="Oval 237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4" name="Oval 238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5" name="Oval 239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6" name="Oval 240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7" name="Oval 241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8" name="Oval 242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9" name="Oval 243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0" name="Oval 244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1" name="Oval 245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6" name="Group 246"/>
          <p:cNvGrpSpPr>
            <a:grpSpLocks/>
          </p:cNvGrpSpPr>
          <p:nvPr/>
        </p:nvGrpSpPr>
        <p:grpSpPr bwMode="auto">
          <a:xfrm>
            <a:off x="3604024" y="4286251"/>
            <a:ext cx="625079" cy="601267"/>
            <a:chOff x="3456" y="3216"/>
            <a:chExt cx="576" cy="576"/>
          </a:xfrm>
        </p:grpSpPr>
        <p:sp>
          <p:nvSpPr>
            <p:cNvPr id="14583" name="Oval 247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4" name="Oval 248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5" name="Oval 249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6" name="Oval 250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7" name="Oval 251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8" name="Oval 252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9" name="Oval 253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0" name="Oval 254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1" name="Oval 255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2" name="Oval 256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3" name="Oval 257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4" name="Oval 258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7" name="Group 259"/>
          <p:cNvGrpSpPr>
            <a:grpSpLocks/>
          </p:cNvGrpSpPr>
          <p:nvPr/>
        </p:nvGrpSpPr>
        <p:grpSpPr bwMode="auto">
          <a:xfrm>
            <a:off x="2628903" y="1943100"/>
            <a:ext cx="625079" cy="601267"/>
            <a:chOff x="3504" y="1584"/>
            <a:chExt cx="576" cy="576"/>
          </a:xfrm>
        </p:grpSpPr>
        <p:sp>
          <p:nvSpPr>
            <p:cNvPr id="14596" name="Oval 260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7" name="Oval 261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8" name="Oval 262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9" name="Oval 263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0" name="Oval 264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1" name="Oval 265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2" name="Oval 266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3" name="Oval 267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4" name="Oval 268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5" name="Oval 269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6" name="Oval 270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7" name="Oval 271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8" name="Oval 272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9" name="Oval 273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0" name="Oval 274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1" name="Oval 275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2" name="Oval 276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3" name="Oval 277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4" name="Oval 278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5" name="Oval 279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6" name="Oval 280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7" name="Oval 281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8" name="Oval 282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9" name="Oval 283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0" name="Oval 284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8" name="Group 285"/>
          <p:cNvGrpSpPr>
            <a:grpSpLocks/>
          </p:cNvGrpSpPr>
          <p:nvPr/>
        </p:nvGrpSpPr>
        <p:grpSpPr bwMode="auto">
          <a:xfrm>
            <a:off x="3614014" y="1970484"/>
            <a:ext cx="625079" cy="601267"/>
            <a:chOff x="3504" y="1584"/>
            <a:chExt cx="576" cy="576"/>
          </a:xfrm>
        </p:grpSpPr>
        <p:sp>
          <p:nvSpPr>
            <p:cNvPr id="14622" name="Oval 286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3" name="Oval 287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4" name="Oval 288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5" name="Oval 289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6" name="Oval 290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7" name="Oval 291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8" name="Oval 292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9" name="Oval 293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0" name="Oval 294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1" name="Oval 295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2" name="Oval 296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3" name="Oval 297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4" name="Oval 298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5" name="Oval 299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6" name="Oval 300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7" name="Oval 301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8" name="Oval 302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9" name="Oval 303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0" name="Oval 304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1" name="Oval 305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2" name="Oval 306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3" name="Oval 307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4" name="Oval 308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5" name="Oval 309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6" name="Oval 310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9" name="Group 311"/>
          <p:cNvGrpSpPr>
            <a:grpSpLocks/>
          </p:cNvGrpSpPr>
          <p:nvPr/>
        </p:nvGrpSpPr>
        <p:grpSpPr bwMode="auto">
          <a:xfrm>
            <a:off x="4514852" y="1943100"/>
            <a:ext cx="625079" cy="601267"/>
            <a:chOff x="3504" y="1584"/>
            <a:chExt cx="576" cy="576"/>
          </a:xfrm>
        </p:grpSpPr>
        <p:sp>
          <p:nvSpPr>
            <p:cNvPr id="14648" name="Oval 312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9" name="Oval 313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0" name="Oval 314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1" name="Oval 315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2" name="Oval 316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3" name="Oval 317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4" name="Oval 318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5" name="Oval 319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6" name="Oval 320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7" name="Oval 321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8" name="Oval 322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9" name="Oval 323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0" name="Oval 324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1" name="Oval 325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2" name="Oval 326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3" name="Oval 327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4" name="Oval 328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5" name="Oval 329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6" name="Oval 330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7" name="Oval 331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8" name="Oval 332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9" name="Oval 333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0" name="Oval 334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1" name="Oval 335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2" name="Oval 336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0" name="Group 337"/>
          <p:cNvGrpSpPr>
            <a:grpSpLocks/>
          </p:cNvGrpSpPr>
          <p:nvPr/>
        </p:nvGrpSpPr>
        <p:grpSpPr bwMode="auto">
          <a:xfrm>
            <a:off x="3600452" y="2743200"/>
            <a:ext cx="625079" cy="601267"/>
            <a:chOff x="3504" y="1584"/>
            <a:chExt cx="576" cy="576"/>
          </a:xfrm>
        </p:grpSpPr>
        <p:sp>
          <p:nvSpPr>
            <p:cNvPr id="14674" name="Oval 338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5" name="Oval 339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6" name="Oval 340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7" name="Oval 341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8" name="Oval 342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9" name="Oval 343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0" name="Oval 344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1" name="Oval 345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2" name="Oval 346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3" name="Oval 347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4" name="Oval 348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5" name="Oval 349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6" name="Oval 350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7" name="Oval 351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8" name="Oval 352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9" name="Oval 353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0" name="Oval 354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1" name="Oval 355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2" name="Oval 356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3" name="Oval 357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4" name="Oval 358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5" name="Oval 359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6" name="Oval 360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7" name="Oval 361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8" name="Oval 362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1" name="Group 363"/>
          <p:cNvGrpSpPr>
            <a:grpSpLocks/>
          </p:cNvGrpSpPr>
          <p:nvPr/>
        </p:nvGrpSpPr>
        <p:grpSpPr bwMode="auto">
          <a:xfrm>
            <a:off x="4514852" y="2743200"/>
            <a:ext cx="625079" cy="601267"/>
            <a:chOff x="3504" y="1584"/>
            <a:chExt cx="576" cy="576"/>
          </a:xfrm>
        </p:grpSpPr>
        <p:sp>
          <p:nvSpPr>
            <p:cNvPr id="14700" name="Oval 364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1" name="Oval 365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2" name="Oval 366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3" name="Oval 367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4" name="Oval 368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5" name="Oval 369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6" name="Oval 370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7" name="Oval 371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8" name="Oval 372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9" name="Oval 373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0" name="Oval 374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1" name="Oval 375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2" name="Oval 376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3" name="Oval 377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4" name="Oval 378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5" name="Oval 379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6" name="Oval 380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7" name="Oval 381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8" name="Oval 382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9" name="Oval 383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0" name="Oval 384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1" name="Oval 385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2" name="Oval 386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3" name="Oval 387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4" name="Oval 388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2" name="Group 389"/>
          <p:cNvGrpSpPr>
            <a:grpSpLocks/>
          </p:cNvGrpSpPr>
          <p:nvPr/>
        </p:nvGrpSpPr>
        <p:grpSpPr bwMode="auto">
          <a:xfrm>
            <a:off x="2628903" y="3486151"/>
            <a:ext cx="625079" cy="601267"/>
            <a:chOff x="3504" y="1584"/>
            <a:chExt cx="576" cy="576"/>
          </a:xfrm>
        </p:grpSpPr>
        <p:sp>
          <p:nvSpPr>
            <p:cNvPr id="14726" name="Oval 390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7" name="Oval 391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8" name="Oval 392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9" name="Oval 393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0" name="Oval 394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1" name="Oval 395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2" name="Oval 396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3" name="Oval 397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4" name="Oval 398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5" name="Oval 399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6" name="Oval 400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7" name="Oval 401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8" name="Oval 402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9" name="Oval 403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0" name="Oval 404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1" name="Oval 405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2" name="Oval 406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3" name="Oval 407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4" name="Oval 408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5" name="Oval 409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6" name="Oval 410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7" name="Oval 411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8" name="Oval 412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9" name="Oval 413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0" name="Oval 414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3" name="Group 415"/>
          <p:cNvGrpSpPr>
            <a:grpSpLocks/>
          </p:cNvGrpSpPr>
          <p:nvPr/>
        </p:nvGrpSpPr>
        <p:grpSpPr bwMode="auto">
          <a:xfrm>
            <a:off x="4514852" y="3486151"/>
            <a:ext cx="625079" cy="601267"/>
            <a:chOff x="3504" y="1584"/>
            <a:chExt cx="576" cy="576"/>
          </a:xfrm>
        </p:grpSpPr>
        <p:sp>
          <p:nvSpPr>
            <p:cNvPr id="14752" name="Oval 416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3" name="Oval 417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4" name="Oval 418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5" name="Oval 419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6" name="Oval 420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7" name="Oval 421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8" name="Oval 422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9" name="Oval 423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0" name="Oval 424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1" name="Oval 425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2" name="Oval 426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3" name="Oval 427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4" name="Oval 428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5" name="Oval 429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6" name="Oval 430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7" name="Oval 431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8" name="Oval 432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9" name="Oval 433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0" name="Oval 434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1" name="Oval 435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2" name="Oval 436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3" name="Oval 437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4" name="Oval 438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5" name="Oval 439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6" name="Oval 440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9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76200" y="36195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33400" y="990599"/>
            <a:ext cx="4291659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611" y="1605975"/>
            <a:ext cx="510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3" y="2326200"/>
            <a:ext cx="6779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15),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19791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76200" y="2427898"/>
            <a:ext cx="6601326" cy="2734652"/>
            <a:chOff x="480" y="620"/>
            <a:chExt cx="5280" cy="2640"/>
          </a:xfrm>
        </p:grpSpPr>
        <p:sp>
          <p:nvSpPr>
            <p:cNvPr id="17413" name="Text Box 3"/>
            <p:cNvSpPr txBox="1">
              <a:spLocks noChangeArrowheads="1"/>
            </p:cNvSpPr>
            <p:nvPr/>
          </p:nvSpPr>
          <p:spPr bwMode="auto">
            <a:xfrm>
              <a:off x="480" y="1824"/>
              <a:ext cx="105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u="none">
                  <a:solidFill>
                    <a:srgbClr val="3333FF"/>
                  </a:solidFill>
                  <a:latin typeface="Times New Roman" panose="02020603050405020304" pitchFamily="18" charset="0"/>
                </a:rPr>
                <a:t>O       O</a:t>
              </a:r>
            </a:p>
          </p:txBody>
        </p:sp>
        <p:sp>
          <p:nvSpPr>
            <p:cNvPr id="17414" name="Text Box 4"/>
            <p:cNvSpPr txBox="1">
              <a:spLocks noChangeArrowheads="1"/>
            </p:cNvSpPr>
            <p:nvPr/>
          </p:nvSpPr>
          <p:spPr bwMode="auto">
            <a:xfrm>
              <a:off x="2775" y="620"/>
              <a:ext cx="480" cy="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u="none">
                  <a:solidFill>
                    <a:srgbClr val="3333FF"/>
                  </a:solidFill>
                  <a:latin typeface="Times New Roman" panose="02020603050405020304" pitchFamily="18" charset="0"/>
                </a:rPr>
                <a:t>A       A</a:t>
              </a:r>
            </a:p>
          </p:txBody>
        </p:sp>
        <p:sp>
          <p:nvSpPr>
            <p:cNvPr id="17415" name="Text Box 5"/>
            <p:cNvSpPr txBox="1">
              <a:spLocks noChangeArrowheads="1"/>
            </p:cNvSpPr>
            <p:nvPr/>
          </p:nvSpPr>
          <p:spPr bwMode="auto">
            <a:xfrm>
              <a:off x="2749" y="2640"/>
              <a:ext cx="480" cy="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u="none">
                  <a:solidFill>
                    <a:srgbClr val="3333FF"/>
                  </a:solidFill>
                  <a:latin typeface="Times New Roman" panose="02020603050405020304" pitchFamily="18" charset="0"/>
                </a:rPr>
                <a:t>B       B</a:t>
              </a:r>
            </a:p>
          </p:txBody>
        </p:sp>
        <p:sp>
          <p:nvSpPr>
            <p:cNvPr id="17416" name="Text Box 6"/>
            <p:cNvSpPr txBox="1">
              <a:spLocks noChangeArrowheads="1"/>
            </p:cNvSpPr>
            <p:nvPr/>
          </p:nvSpPr>
          <p:spPr bwMode="auto">
            <a:xfrm>
              <a:off x="4512" y="1872"/>
              <a:ext cx="124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u="none">
                  <a:solidFill>
                    <a:srgbClr val="3333FF"/>
                  </a:solidFill>
                  <a:latin typeface="Times New Roman" panose="02020603050405020304" pitchFamily="18" charset="0"/>
                </a:rPr>
                <a:t>AB       AB</a:t>
              </a:r>
            </a:p>
          </p:txBody>
        </p:sp>
        <p:sp>
          <p:nvSpPr>
            <p:cNvPr id="17417" name="Line 7"/>
            <p:cNvSpPr>
              <a:spLocks noChangeShapeType="1"/>
            </p:cNvSpPr>
            <p:nvPr/>
          </p:nvSpPr>
          <p:spPr bwMode="auto">
            <a:xfrm>
              <a:off x="1379" y="2007"/>
              <a:ext cx="303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18" name="Line 8"/>
            <p:cNvSpPr>
              <a:spLocks noChangeShapeType="1"/>
            </p:cNvSpPr>
            <p:nvPr/>
          </p:nvSpPr>
          <p:spPr bwMode="auto">
            <a:xfrm flipH="1">
              <a:off x="1392" y="864"/>
              <a:ext cx="1248" cy="105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19" name="Line 9"/>
            <p:cNvSpPr>
              <a:spLocks noChangeShapeType="1"/>
            </p:cNvSpPr>
            <p:nvPr/>
          </p:nvSpPr>
          <p:spPr bwMode="auto">
            <a:xfrm>
              <a:off x="1379" y="2077"/>
              <a:ext cx="1248" cy="9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0" name="Line 10"/>
            <p:cNvSpPr>
              <a:spLocks noChangeShapeType="1"/>
            </p:cNvSpPr>
            <p:nvPr/>
          </p:nvSpPr>
          <p:spPr bwMode="auto">
            <a:xfrm>
              <a:off x="3120" y="864"/>
              <a:ext cx="1296" cy="1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1" name="Line 11"/>
            <p:cNvSpPr>
              <a:spLocks noChangeShapeType="1"/>
            </p:cNvSpPr>
            <p:nvPr/>
          </p:nvSpPr>
          <p:spPr bwMode="auto">
            <a:xfrm flipH="1">
              <a:off x="3120" y="2112"/>
              <a:ext cx="1344" cy="8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2" name="Freeform 12"/>
            <p:cNvSpPr>
              <a:spLocks/>
            </p:cNvSpPr>
            <p:nvPr/>
          </p:nvSpPr>
          <p:spPr bwMode="auto">
            <a:xfrm>
              <a:off x="611" y="2095"/>
              <a:ext cx="480" cy="113"/>
            </a:xfrm>
            <a:custGeom>
              <a:avLst/>
              <a:gdLst>
                <a:gd name="T0" fmla="*/ 0 w 480"/>
                <a:gd name="T1" fmla="*/ 0 h 192"/>
                <a:gd name="T2" fmla="*/ 240 w 480"/>
                <a:gd name="T3" fmla="*/ 1 h 192"/>
                <a:gd name="T4" fmla="*/ 480 w 480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3" name="Freeform 13"/>
            <p:cNvSpPr>
              <a:spLocks/>
            </p:cNvSpPr>
            <p:nvPr/>
          </p:nvSpPr>
          <p:spPr bwMode="auto">
            <a:xfrm>
              <a:off x="602" y="1680"/>
              <a:ext cx="528" cy="144"/>
            </a:xfrm>
            <a:custGeom>
              <a:avLst/>
              <a:gdLst>
                <a:gd name="T0" fmla="*/ 0 w 480"/>
                <a:gd name="T1" fmla="*/ 144 h 144"/>
                <a:gd name="T2" fmla="*/ 1217 w 480"/>
                <a:gd name="T3" fmla="*/ 0 h 144"/>
                <a:gd name="T4" fmla="*/ 2428 w 480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4" name="Freeform 14"/>
            <p:cNvSpPr>
              <a:spLocks/>
            </p:cNvSpPr>
            <p:nvPr/>
          </p:nvSpPr>
          <p:spPr bwMode="auto">
            <a:xfrm>
              <a:off x="2985" y="707"/>
              <a:ext cx="96" cy="336"/>
            </a:xfrm>
            <a:custGeom>
              <a:avLst/>
              <a:gdLst>
                <a:gd name="T0" fmla="*/ 0 w 96"/>
                <a:gd name="T1" fmla="*/ 0 h 336"/>
                <a:gd name="T2" fmla="*/ 96 w 96"/>
                <a:gd name="T3" fmla="*/ 192 h 336"/>
                <a:gd name="T4" fmla="*/ 0 w 96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5" name="Freeform 15"/>
            <p:cNvSpPr>
              <a:spLocks/>
            </p:cNvSpPr>
            <p:nvPr/>
          </p:nvSpPr>
          <p:spPr bwMode="auto">
            <a:xfrm>
              <a:off x="2693" y="707"/>
              <a:ext cx="104" cy="336"/>
            </a:xfrm>
            <a:custGeom>
              <a:avLst/>
              <a:gdLst>
                <a:gd name="T0" fmla="*/ 56 w 104"/>
                <a:gd name="T1" fmla="*/ 0 h 336"/>
                <a:gd name="T2" fmla="*/ 8 w 104"/>
                <a:gd name="T3" fmla="*/ 192 h 336"/>
                <a:gd name="T4" fmla="*/ 104 w 104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6" name="Freeform 16"/>
            <p:cNvSpPr>
              <a:spLocks/>
            </p:cNvSpPr>
            <p:nvPr/>
          </p:nvSpPr>
          <p:spPr bwMode="auto">
            <a:xfrm>
              <a:off x="4770" y="2139"/>
              <a:ext cx="480" cy="113"/>
            </a:xfrm>
            <a:custGeom>
              <a:avLst/>
              <a:gdLst>
                <a:gd name="T0" fmla="*/ 0 w 480"/>
                <a:gd name="T1" fmla="*/ 0 h 192"/>
                <a:gd name="T2" fmla="*/ 240 w 480"/>
                <a:gd name="T3" fmla="*/ 1 h 192"/>
                <a:gd name="T4" fmla="*/ 480 w 480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7" name="Freeform 17"/>
            <p:cNvSpPr>
              <a:spLocks/>
            </p:cNvSpPr>
            <p:nvPr/>
          </p:nvSpPr>
          <p:spPr bwMode="auto">
            <a:xfrm>
              <a:off x="4761" y="1724"/>
              <a:ext cx="528" cy="144"/>
            </a:xfrm>
            <a:custGeom>
              <a:avLst/>
              <a:gdLst>
                <a:gd name="T0" fmla="*/ 0 w 480"/>
                <a:gd name="T1" fmla="*/ 144 h 144"/>
                <a:gd name="T2" fmla="*/ 1217 w 480"/>
                <a:gd name="T3" fmla="*/ 0 h 144"/>
                <a:gd name="T4" fmla="*/ 2428 w 480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8" name="Freeform 18"/>
            <p:cNvSpPr>
              <a:spLocks/>
            </p:cNvSpPr>
            <p:nvPr/>
          </p:nvSpPr>
          <p:spPr bwMode="auto">
            <a:xfrm>
              <a:off x="2980" y="2767"/>
              <a:ext cx="96" cy="336"/>
            </a:xfrm>
            <a:custGeom>
              <a:avLst/>
              <a:gdLst>
                <a:gd name="T0" fmla="*/ 0 w 96"/>
                <a:gd name="T1" fmla="*/ 0 h 336"/>
                <a:gd name="T2" fmla="*/ 96 w 96"/>
                <a:gd name="T3" fmla="*/ 192 h 336"/>
                <a:gd name="T4" fmla="*/ 0 w 96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7429" name="Freeform 19"/>
            <p:cNvSpPr>
              <a:spLocks/>
            </p:cNvSpPr>
            <p:nvPr/>
          </p:nvSpPr>
          <p:spPr bwMode="auto">
            <a:xfrm>
              <a:off x="2688" y="2767"/>
              <a:ext cx="104" cy="336"/>
            </a:xfrm>
            <a:custGeom>
              <a:avLst/>
              <a:gdLst>
                <a:gd name="T0" fmla="*/ 56 w 104"/>
                <a:gd name="T1" fmla="*/ 0 h 336"/>
                <a:gd name="T2" fmla="*/ 8 w 104"/>
                <a:gd name="T3" fmla="*/ 192 h 336"/>
                <a:gd name="T4" fmla="*/ 104 w 104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1"/>
            </a:p>
          </p:txBody>
        </p:sp>
      </p:grp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0" y="1277732"/>
            <a:ext cx="6858000" cy="1292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500" b="1" u="none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2500" b="1" u="none" dirty="0" err="1" smtClean="0">
                <a:latin typeface="Times New Roman" panose="02020603050405020304" pitchFamily="18" charset="0"/>
              </a:rPr>
              <a:t>Hãy</a:t>
            </a:r>
            <a:r>
              <a:rPr lang="en-US" altLang="en-US" sz="2500" b="1" u="none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dấu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mũi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tên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phản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ánh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mối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quan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hệ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cho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các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nhóm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máu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gây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kết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dính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cầu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sơ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500" b="1" u="none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500" b="1" u="none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084" y="454026"/>
            <a:ext cx="456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91200" y="382291"/>
            <a:ext cx="1066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91200" y="382291"/>
            <a:ext cx="1066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791200" y="382291"/>
            <a:ext cx="1066800" cy="106680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8315" y="832359"/>
            <a:ext cx="4278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2-Phiếu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4052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-81390" y="33470"/>
            <a:ext cx="732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EF1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u="none" dirty="0"/>
              <a:t>   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Lanstaynơ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Kaarl</a:t>
            </a:r>
            <a:r>
              <a:rPr lang="en-US" altLang="en-US" sz="2400" b="1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Landsteiner)</a:t>
            </a:r>
          </a:p>
        </p:txBody>
      </p:sp>
      <p:graphicFrame>
        <p:nvGraphicFramePr>
          <p:cNvPr id="20865" name="Group 385"/>
          <p:cNvGraphicFramePr>
            <a:graphicFrameLocks noGrp="1"/>
          </p:cNvGraphicFramePr>
          <p:nvPr/>
        </p:nvGraphicFramePr>
        <p:xfrm>
          <a:off x="228602" y="914401"/>
          <a:ext cx="5086351" cy="4029077"/>
        </p:xfrm>
        <a:graphic>
          <a:graphicData uri="http://schemas.openxmlformats.org/drawingml/2006/table">
            <a:tbl>
              <a:tblPr/>
              <a:tblGrid>
                <a:gridCol w="129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51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Huyết tương của các nhóm máu (người nhận)</a:t>
                      </a: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Hồng cầu của các nhóm máu người cho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AB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O (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, )</a:t>
                      </a: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 (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)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B (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)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AB (0)</a:t>
                      </a:r>
                    </a:p>
                  </a:txBody>
                  <a:tcPr marL="68580" marR="68580" marT="34295" marB="342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403" name="Text Box 86"/>
          <p:cNvSpPr txBox="1">
            <a:spLocks noChangeArrowheads="1"/>
          </p:cNvSpPr>
          <p:nvPr/>
        </p:nvSpPr>
        <p:spPr bwMode="auto">
          <a:xfrm>
            <a:off x="5372101" y="916783"/>
            <a:ext cx="131445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u="none">
                <a:solidFill>
                  <a:srgbClr val="0000FF"/>
                </a:solidFill>
                <a:latin typeface="Times New Roman" panose="02020603050405020304" pitchFamily="18" charset="0"/>
              </a:rPr>
              <a:t>Hồng cầu không bị kết dính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100" u="none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100" u="none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404" name="Group 100"/>
          <p:cNvGrpSpPr>
            <a:grpSpLocks/>
          </p:cNvGrpSpPr>
          <p:nvPr/>
        </p:nvGrpSpPr>
        <p:grpSpPr bwMode="auto">
          <a:xfrm>
            <a:off x="5734052" y="1913337"/>
            <a:ext cx="625079" cy="601265"/>
            <a:chOff x="3456" y="3216"/>
            <a:chExt cx="576" cy="576"/>
          </a:xfrm>
        </p:grpSpPr>
        <p:sp>
          <p:nvSpPr>
            <p:cNvPr id="14437" name="Oval 101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38" name="Oval 102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39" name="Oval 103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0" name="Oval 104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1" name="Oval 105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2" name="Oval 106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3" name="Oval 107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4" name="Oval 108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5" name="Oval 109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6" name="Oval 110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7" name="Oval 111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48" name="Oval 112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405" name="Text Box 113"/>
          <p:cNvSpPr txBox="1">
            <a:spLocks noChangeArrowheads="1"/>
          </p:cNvSpPr>
          <p:nvPr/>
        </p:nvSpPr>
        <p:spPr bwMode="auto">
          <a:xfrm>
            <a:off x="5543551" y="3840958"/>
            <a:ext cx="120015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u="none">
                <a:solidFill>
                  <a:srgbClr val="0000FF"/>
                </a:solidFill>
                <a:latin typeface="Times New Roman" panose="02020603050405020304" pitchFamily="18" charset="0"/>
              </a:rPr>
              <a:t>Hồng cầu bị kết dính</a:t>
            </a:r>
          </a:p>
        </p:txBody>
      </p:sp>
      <p:grpSp>
        <p:nvGrpSpPr>
          <p:cNvPr id="15406" name="Group 114"/>
          <p:cNvGrpSpPr>
            <a:grpSpLocks/>
          </p:cNvGrpSpPr>
          <p:nvPr/>
        </p:nvGrpSpPr>
        <p:grpSpPr bwMode="auto">
          <a:xfrm>
            <a:off x="5791203" y="3284937"/>
            <a:ext cx="625079" cy="601265"/>
            <a:chOff x="3504" y="1584"/>
            <a:chExt cx="576" cy="576"/>
          </a:xfrm>
        </p:grpSpPr>
        <p:sp>
          <p:nvSpPr>
            <p:cNvPr id="14451" name="Oval 115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2" name="Oval 116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3" name="Oval 117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4" name="Oval 118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5" name="Oval 119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6" name="Oval 120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7" name="Oval 121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8" name="Oval 122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59" name="Oval 123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0" name="Oval 124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1" name="Oval 125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2" name="Oval 126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3" name="Oval 127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4" name="Oval 128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5" name="Oval 129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6" name="Oval 130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7" name="Oval 131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8" name="Oval 132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69" name="Oval 133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0" name="Oval 134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1" name="Oval 135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2" name="Oval 136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3" name="Oval 137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4" name="Oval 138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5" name="Oval 139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07" name="Group 140"/>
          <p:cNvGrpSpPr>
            <a:grpSpLocks/>
          </p:cNvGrpSpPr>
          <p:nvPr/>
        </p:nvGrpSpPr>
        <p:grpSpPr bwMode="auto">
          <a:xfrm>
            <a:off x="1657352" y="1970488"/>
            <a:ext cx="625079" cy="601265"/>
            <a:chOff x="3456" y="3216"/>
            <a:chExt cx="576" cy="576"/>
          </a:xfrm>
        </p:grpSpPr>
        <p:sp>
          <p:nvSpPr>
            <p:cNvPr id="14477" name="Oval 141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8" name="Oval 142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79" name="Oval 143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0" name="Oval 144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1" name="Oval 145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2" name="Oval 146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3" name="Oval 147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4" name="Oval 148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5" name="Oval 149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6" name="Oval 150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7" name="Oval 151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88" name="Oval 152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08" name="Group 153"/>
          <p:cNvGrpSpPr>
            <a:grpSpLocks/>
          </p:cNvGrpSpPr>
          <p:nvPr/>
        </p:nvGrpSpPr>
        <p:grpSpPr bwMode="auto">
          <a:xfrm>
            <a:off x="1660924" y="2770588"/>
            <a:ext cx="625079" cy="601265"/>
            <a:chOff x="3456" y="3216"/>
            <a:chExt cx="576" cy="576"/>
          </a:xfrm>
        </p:grpSpPr>
        <p:sp>
          <p:nvSpPr>
            <p:cNvPr id="14490" name="Oval 154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1" name="Oval 155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2" name="Oval 156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3" name="Oval 157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4" name="Oval 158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5" name="Oval 159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6" name="Oval 160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7" name="Oval 161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8" name="Oval 162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99" name="Oval 163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0" name="Oval 164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1" name="Oval 165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09" name="Group 166"/>
          <p:cNvGrpSpPr>
            <a:grpSpLocks/>
          </p:cNvGrpSpPr>
          <p:nvPr/>
        </p:nvGrpSpPr>
        <p:grpSpPr bwMode="auto">
          <a:xfrm>
            <a:off x="1660924" y="3513537"/>
            <a:ext cx="625079" cy="601265"/>
            <a:chOff x="3456" y="3216"/>
            <a:chExt cx="576" cy="576"/>
          </a:xfrm>
        </p:grpSpPr>
        <p:sp>
          <p:nvSpPr>
            <p:cNvPr id="14503" name="Oval 167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4" name="Oval 168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5" name="Oval 169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6" name="Oval 170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7" name="Oval 171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8" name="Oval 172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09" name="Oval 173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0" name="Oval 174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1" name="Oval 175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2" name="Oval 176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3" name="Oval 177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4" name="Oval 178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0" name="Group 179"/>
          <p:cNvGrpSpPr>
            <a:grpSpLocks/>
          </p:cNvGrpSpPr>
          <p:nvPr/>
        </p:nvGrpSpPr>
        <p:grpSpPr bwMode="auto">
          <a:xfrm>
            <a:off x="1669798" y="4256488"/>
            <a:ext cx="625079" cy="601265"/>
            <a:chOff x="3456" y="3216"/>
            <a:chExt cx="576" cy="576"/>
          </a:xfrm>
        </p:grpSpPr>
        <p:sp>
          <p:nvSpPr>
            <p:cNvPr id="14516" name="Oval 180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7" name="Oval 181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8" name="Oval 182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19" name="Oval 183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0" name="Oval 184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1" name="Oval 185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2" name="Oval 186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3" name="Oval 187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4" name="Oval 188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5" name="Oval 189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6" name="Oval 190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27" name="Oval 191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1" name="Group 192"/>
          <p:cNvGrpSpPr>
            <a:grpSpLocks/>
          </p:cNvGrpSpPr>
          <p:nvPr/>
        </p:nvGrpSpPr>
        <p:grpSpPr bwMode="auto">
          <a:xfrm>
            <a:off x="2641907" y="2743200"/>
            <a:ext cx="625079" cy="601267"/>
            <a:chOff x="3456" y="3216"/>
            <a:chExt cx="576" cy="576"/>
          </a:xfrm>
        </p:grpSpPr>
        <p:sp>
          <p:nvSpPr>
            <p:cNvPr id="14529" name="Oval 193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0" name="Oval 194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1" name="Oval 195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2" name="Oval 196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3" name="Oval 197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4" name="Oval 198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5" name="Oval 199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6" name="Oval 200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7" name="Oval 201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8" name="Oval 202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39" name="Oval 203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0" name="Oval 204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2" name="Group 205"/>
          <p:cNvGrpSpPr>
            <a:grpSpLocks/>
          </p:cNvGrpSpPr>
          <p:nvPr/>
        </p:nvGrpSpPr>
        <p:grpSpPr bwMode="auto">
          <a:xfrm>
            <a:off x="3560008" y="3486151"/>
            <a:ext cx="625079" cy="601267"/>
            <a:chOff x="3456" y="3216"/>
            <a:chExt cx="576" cy="576"/>
          </a:xfrm>
        </p:grpSpPr>
        <p:sp>
          <p:nvSpPr>
            <p:cNvPr id="14542" name="Oval 206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3" name="Oval 207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4" name="Oval 208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5" name="Oval 209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6" name="Oval 210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7" name="Oval 211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8" name="Oval 212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49" name="Oval 213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0" name="Oval 214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1" name="Oval 215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2" name="Oval 216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3" name="Oval 217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4555" name="Text Box 219"/>
          <p:cNvSpPr txBox="1">
            <a:spLocks noChangeArrowheads="1"/>
          </p:cNvSpPr>
          <p:nvPr/>
        </p:nvSpPr>
        <p:spPr bwMode="auto">
          <a:xfrm>
            <a:off x="188640" y="357506"/>
            <a:ext cx="480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Tổng</a:t>
            </a:r>
            <a:r>
              <a:rPr lang="en-US" sz="24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4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24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: </a:t>
            </a:r>
            <a:r>
              <a:rPr lang="en-US" sz="24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4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4 </a:t>
            </a:r>
            <a:r>
              <a:rPr lang="en-US" sz="24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nhóm</a:t>
            </a:r>
            <a:r>
              <a:rPr lang="en-US" sz="24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máu</a:t>
            </a:r>
            <a:r>
              <a:rPr lang="en-US" sz="24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grpSp>
        <p:nvGrpSpPr>
          <p:cNvPr id="15414" name="Group 220"/>
          <p:cNvGrpSpPr>
            <a:grpSpLocks/>
          </p:cNvGrpSpPr>
          <p:nvPr/>
        </p:nvGrpSpPr>
        <p:grpSpPr bwMode="auto">
          <a:xfrm>
            <a:off x="4532116" y="4256488"/>
            <a:ext cx="625079" cy="601265"/>
            <a:chOff x="3456" y="3216"/>
            <a:chExt cx="576" cy="576"/>
          </a:xfrm>
        </p:grpSpPr>
        <p:sp>
          <p:nvSpPr>
            <p:cNvPr id="14557" name="Oval 221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8" name="Oval 222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59" name="Oval 223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0" name="Oval 224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1" name="Oval 225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2" name="Oval 226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3" name="Oval 227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4" name="Oval 228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5" name="Oval 229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6" name="Oval 230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7" name="Oval 231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68" name="Oval 232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5" name="Group 233"/>
          <p:cNvGrpSpPr>
            <a:grpSpLocks/>
          </p:cNvGrpSpPr>
          <p:nvPr/>
        </p:nvGrpSpPr>
        <p:grpSpPr bwMode="auto">
          <a:xfrm>
            <a:off x="2618911" y="4286251"/>
            <a:ext cx="625079" cy="601267"/>
            <a:chOff x="3456" y="3216"/>
            <a:chExt cx="576" cy="576"/>
          </a:xfrm>
        </p:grpSpPr>
        <p:sp>
          <p:nvSpPr>
            <p:cNvPr id="14570" name="Oval 234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1" name="Oval 235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2" name="Oval 236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3" name="Oval 237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4" name="Oval 238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5" name="Oval 239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6" name="Oval 240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7" name="Oval 241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8" name="Oval 242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79" name="Oval 243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0" name="Oval 244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1" name="Oval 245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6" name="Group 246"/>
          <p:cNvGrpSpPr>
            <a:grpSpLocks/>
          </p:cNvGrpSpPr>
          <p:nvPr/>
        </p:nvGrpSpPr>
        <p:grpSpPr bwMode="auto">
          <a:xfrm>
            <a:off x="3604024" y="4286251"/>
            <a:ext cx="625079" cy="601267"/>
            <a:chOff x="3456" y="3216"/>
            <a:chExt cx="576" cy="576"/>
          </a:xfrm>
        </p:grpSpPr>
        <p:sp>
          <p:nvSpPr>
            <p:cNvPr id="14583" name="Oval 247"/>
            <p:cNvSpPr>
              <a:spLocks noChangeArrowheads="1"/>
            </p:cNvSpPr>
            <p:nvPr/>
          </p:nvSpPr>
          <p:spPr bwMode="auto"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4" name="Oval 248"/>
            <p:cNvSpPr>
              <a:spLocks noChangeArrowheads="1"/>
            </p:cNvSpPr>
            <p:nvPr/>
          </p:nvSpPr>
          <p:spPr bwMode="auto">
            <a:xfrm rot="-7105092">
              <a:off x="3620" y="3672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5" name="Oval 249"/>
            <p:cNvSpPr>
              <a:spLocks noChangeArrowheads="1"/>
            </p:cNvSpPr>
            <p:nvPr/>
          </p:nvSpPr>
          <p:spPr bwMode="auto">
            <a:xfrm rot="-7105092">
              <a:off x="3524" y="3590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6" name="Oval 250"/>
            <p:cNvSpPr>
              <a:spLocks noChangeArrowheads="1"/>
            </p:cNvSpPr>
            <p:nvPr/>
          </p:nvSpPr>
          <p:spPr bwMode="auto">
            <a:xfrm rot="-7105092">
              <a:off x="3507" y="3461"/>
              <a:ext cx="67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7" name="Oval 251"/>
            <p:cNvSpPr>
              <a:spLocks noChangeArrowheads="1"/>
            </p:cNvSpPr>
            <p:nvPr/>
          </p:nvSpPr>
          <p:spPr bwMode="auto">
            <a:xfrm rot="-7105092">
              <a:off x="3636" y="3415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8" name="Oval 252"/>
            <p:cNvSpPr>
              <a:spLocks noChangeArrowheads="1"/>
            </p:cNvSpPr>
            <p:nvPr/>
          </p:nvSpPr>
          <p:spPr bwMode="auto">
            <a:xfrm rot="-7105092">
              <a:off x="3867" y="3564"/>
              <a:ext cx="70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89" name="Oval 253"/>
            <p:cNvSpPr>
              <a:spLocks noChangeArrowheads="1"/>
            </p:cNvSpPr>
            <p:nvPr/>
          </p:nvSpPr>
          <p:spPr bwMode="auto">
            <a:xfrm rot="-7105092">
              <a:off x="3776" y="3654"/>
              <a:ext cx="7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0" name="Oval 254"/>
            <p:cNvSpPr>
              <a:spLocks noChangeArrowheads="1"/>
            </p:cNvSpPr>
            <p:nvPr/>
          </p:nvSpPr>
          <p:spPr bwMode="auto">
            <a:xfrm rot="-7105092">
              <a:off x="3872" y="3427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1" name="Oval 255"/>
            <p:cNvSpPr>
              <a:spLocks noChangeArrowheads="1"/>
            </p:cNvSpPr>
            <p:nvPr/>
          </p:nvSpPr>
          <p:spPr bwMode="auto">
            <a:xfrm rot="-7105092">
              <a:off x="3782" y="3311"/>
              <a:ext cx="73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2" name="Oval 256"/>
            <p:cNvSpPr>
              <a:spLocks noChangeArrowheads="1"/>
            </p:cNvSpPr>
            <p:nvPr/>
          </p:nvSpPr>
          <p:spPr bwMode="auto">
            <a:xfrm rot="-7105092">
              <a:off x="3659" y="3289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3" name="Oval 257"/>
            <p:cNvSpPr>
              <a:spLocks noChangeArrowheads="1"/>
            </p:cNvSpPr>
            <p:nvPr/>
          </p:nvSpPr>
          <p:spPr bwMode="auto">
            <a:xfrm rot="-7105092">
              <a:off x="3751" y="3472"/>
              <a:ext cx="71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4" name="Oval 258"/>
            <p:cNvSpPr>
              <a:spLocks noChangeArrowheads="1"/>
            </p:cNvSpPr>
            <p:nvPr/>
          </p:nvSpPr>
          <p:spPr bwMode="auto">
            <a:xfrm rot="-7105092">
              <a:off x="3662" y="3541"/>
              <a:ext cx="67" cy="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7" name="Group 259"/>
          <p:cNvGrpSpPr>
            <a:grpSpLocks/>
          </p:cNvGrpSpPr>
          <p:nvPr/>
        </p:nvGrpSpPr>
        <p:grpSpPr bwMode="auto">
          <a:xfrm>
            <a:off x="2628903" y="1943100"/>
            <a:ext cx="625079" cy="601267"/>
            <a:chOff x="3504" y="1584"/>
            <a:chExt cx="576" cy="576"/>
          </a:xfrm>
        </p:grpSpPr>
        <p:sp>
          <p:nvSpPr>
            <p:cNvPr id="14596" name="Oval 260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7" name="Oval 261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8" name="Oval 262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99" name="Oval 263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0" name="Oval 264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1" name="Oval 265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2" name="Oval 266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3" name="Oval 267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4" name="Oval 268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5" name="Oval 269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6" name="Oval 270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7" name="Oval 271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8" name="Oval 272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09" name="Oval 273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0" name="Oval 274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1" name="Oval 275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2" name="Oval 276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3" name="Oval 277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4" name="Oval 278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5" name="Oval 279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6" name="Oval 280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7" name="Oval 281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8" name="Oval 282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19" name="Oval 283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0" name="Oval 284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8" name="Group 285"/>
          <p:cNvGrpSpPr>
            <a:grpSpLocks/>
          </p:cNvGrpSpPr>
          <p:nvPr/>
        </p:nvGrpSpPr>
        <p:grpSpPr bwMode="auto">
          <a:xfrm>
            <a:off x="3614014" y="1970484"/>
            <a:ext cx="625079" cy="601267"/>
            <a:chOff x="3504" y="1584"/>
            <a:chExt cx="576" cy="576"/>
          </a:xfrm>
        </p:grpSpPr>
        <p:sp>
          <p:nvSpPr>
            <p:cNvPr id="14622" name="Oval 286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3" name="Oval 287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4" name="Oval 288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5" name="Oval 289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6" name="Oval 290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7" name="Oval 291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8" name="Oval 292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29" name="Oval 293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0" name="Oval 294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1" name="Oval 295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2" name="Oval 296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3" name="Oval 297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4" name="Oval 298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5" name="Oval 299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6" name="Oval 300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7" name="Oval 301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8" name="Oval 302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39" name="Oval 303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0" name="Oval 304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1" name="Oval 305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2" name="Oval 306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3" name="Oval 307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4" name="Oval 308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5" name="Oval 309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6" name="Oval 310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19" name="Group 311"/>
          <p:cNvGrpSpPr>
            <a:grpSpLocks/>
          </p:cNvGrpSpPr>
          <p:nvPr/>
        </p:nvGrpSpPr>
        <p:grpSpPr bwMode="auto">
          <a:xfrm>
            <a:off x="4514852" y="1943100"/>
            <a:ext cx="625079" cy="601267"/>
            <a:chOff x="3504" y="1584"/>
            <a:chExt cx="576" cy="576"/>
          </a:xfrm>
        </p:grpSpPr>
        <p:sp>
          <p:nvSpPr>
            <p:cNvPr id="14648" name="Oval 312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49" name="Oval 313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0" name="Oval 314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1" name="Oval 315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2" name="Oval 316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3" name="Oval 317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4" name="Oval 318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5" name="Oval 319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6" name="Oval 320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7" name="Oval 321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8" name="Oval 322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59" name="Oval 323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0" name="Oval 324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1" name="Oval 325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2" name="Oval 326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3" name="Oval 327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4" name="Oval 328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5" name="Oval 329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6" name="Oval 330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7" name="Oval 331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8" name="Oval 332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69" name="Oval 333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0" name="Oval 334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1" name="Oval 335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2" name="Oval 336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0" name="Group 337"/>
          <p:cNvGrpSpPr>
            <a:grpSpLocks/>
          </p:cNvGrpSpPr>
          <p:nvPr/>
        </p:nvGrpSpPr>
        <p:grpSpPr bwMode="auto">
          <a:xfrm>
            <a:off x="3600452" y="2743200"/>
            <a:ext cx="625079" cy="601267"/>
            <a:chOff x="3504" y="1584"/>
            <a:chExt cx="576" cy="576"/>
          </a:xfrm>
        </p:grpSpPr>
        <p:sp>
          <p:nvSpPr>
            <p:cNvPr id="14674" name="Oval 338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5" name="Oval 339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6" name="Oval 340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7" name="Oval 341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8" name="Oval 342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79" name="Oval 343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0" name="Oval 344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1" name="Oval 345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2" name="Oval 346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3" name="Oval 347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4" name="Oval 348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5" name="Oval 349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6" name="Oval 350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7" name="Oval 351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8" name="Oval 352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89" name="Oval 353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0" name="Oval 354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1" name="Oval 355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2" name="Oval 356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3" name="Oval 357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4" name="Oval 358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5" name="Oval 359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6" name="Oval 360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7" name="Oval 361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98" name="Oval 362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1" name="Group 363"/>
          <p:cNvGrpSpPr>
            <a:grpSpLocks/>
          </p:cNvGrpSpPr>
          <p:nvPr/>
        </p:nvGrpSpPr>
        <p:grpSpPr bwMode="auto">
          <a:xfrm>
            <a:off x="4514852" y="2743200"/>
            <a:ext cx="625079" cy="601267"/>
            <a:chOff x="3504" y="1584"/>
            <a:chExt cx="576" cy="576"/>
          </a:xfrm>
        </p:grpSpPr>
        <p:sp>
          <p:nvSpPr>
            <p:cNvPr id="14700" name="Oval 364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1" name="Oval 365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2" name="Oval 366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3" name="Oval 367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4" name="Oval 368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5" name="Oval 369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6" name="Oval 370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7" name="Oval 371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8" name="Oval 372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09" name="Oval 373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0" name="Oval 374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1" name="Oval 375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2" name="Oval 376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3" name="Oval 377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4" name="Oval 378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5" name="Oval 379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6" name="Oval 380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7" name="Oval 381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8" name="Oval 382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19" name="Oval 383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0" name="Oval 384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1" name="Oval 385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2" name="Oval 386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3" name="Oval 387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4" name="Oval 388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2" name="Group 389"/>
          <p:cNvGrpSpPr>
            <a:grpSpLocks/>
          </p:cNvGrpSpPr>
          <p:nvPr/>
        </p:nvGrpSpPr>
        <p:grpSpPr bwMode="auto">
          <a:xfrm>
            <a:off x="2628903" y="3486151"/>
            <a:ext cx="625079" cy="601267"/>
            <a:chOff x="3504" y="1584"/>
            <a:chExt cx="576" cy="576"/>
          </a:xfrm>
        </p:grpSpPr>
        <p:sp>
          <p:nvSpPr>
            <p:cNvPr id="14726" name="Oval 390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7" name="Oval 391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8" name="Oval 392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29" name="Oval 393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0" name="Oval 394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1" name="Oval 395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2" name="Oval 396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3" name="Oval 397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4" name="Oval 398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5" name="Oval 399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6" name="Oval 400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7" name="Oval 401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8" name="Oval 402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39" name="Oval 403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0" name="Oval 404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1" name="Oval 405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2" name="Oval 406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3" name="Oval 407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4" name="Oval 408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5" name="Oval 409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6" name="Oval 410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7" name="Oval 411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8" name="Oval 412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49" name="Oval 413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0" name="Oval 414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5423" name="Group 415"/>
          <p:cNvGrpSpPr>
            <a:grpSpLocks/>
          </p:cNvGrpSpPr>
          <p:nvPr/>
        </p:nvGrpSpPr>
        <p:grpSpPr bwMode="auto">
          <a:xfrm>
            <a:off x="4514852" y="3486151"/>
            <a:ext cx="625079" cy="601267"/>
            <a:chOff x="3504" y="1584"/>
            <a:chExt cx="576" cy="576"/>
          </a:xfrm>
        </p:grpSpPr>
        <p:sp>
          <p:nvSpPr>
            <p:cNvPr id="14752" name="Oval 416"/>
            <p:cNvSpPr>
              <a:spLocks noChangeArrowheads="1"/>
            </p:cNvSpPr>
            <p:nvPr/>
          </p:nvSpPr>
          <p:spPr bwMode="auto">
            <a:xfrm rot="12028807">
              <a:off x="3504" y="158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3" name="Oval 417"/>
            <p:cNvSpPr>
              <a:spLocks noChangeArrowheads="1"/>
            </p:cNvSpPr>
            <p:nvPr/>
          </p:nvSpPr>
          <p:spPr bwMode="auto">
            <a:xfrm rot="9055474">
              <a:off x="3962" y="1920"/>
              <a:ext cx="68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4" name="Oval 418"/>
            <p:cNvSpPr>
              <a:spLocks noChangeArrowheads="1"/>
            </p:cNvSpPr>
            <p:nvPr/>
          </p:nvSpPr>
          <p:spPr bwMode="auto">
            <a:xfrm rot="9055474">
              <a:off x="3881" y="2020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5" name="Oval 419"/>
            <p:cNvSpPr>
              <a:spLocks noChangeArrowheads="1"/>
            </p:cNvSpPr>
            <p:nvPr/>
          </p:nvSpPr>
          <p:spPr bwMode="auto">
            <a:xfrm rot="9055474">
              <a:off x="3751" y="2037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6" name="Oval 420"/>
            <p:cNvSpPr>
              <a:spLocks noChangeArrowheads="1"/>
            </p:cNvSpPr>
            <p:nvPr/>
          </p:nvSpPr>
          <p:spPr bwMode="auto">
            <a:xfrm rot="9055474">
              <a:off x="3705" y="190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7" name="Oval 421"/>
            <p:cNvSpPr>
              <a:spLocks noChangeArrowheads="1"/>
            </p:cNvSpPr>
            <p:nvPr/>
          </p:nvSpPr>
          <p:spPr bwMode="auto">
            <a:xfrm rot="9055474">
              <a:off x="3851" y="1678"/>
              <a:ext cx="69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8" name="Oval 422"/>
            <p:cNvSpPr>
              <a:spLocks noChangeArrowheads="1"/>
            </p:cNvSpPr>
            <p:nvPr/>
          </p:nvSpPr>
          <p:spPr bwMode="auto">
            <a:xfrm rot="9055474">
              <a:off x="3941" y="1766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59" name="Oval 423"/>
            <p:cNvSpPr>
              <a:spLocks noChangeArrowheads="1"/>
            </p:cNvSpPr>
            <p:nvPr/>
          </p:nvSpPr>
          <p:spPr bwMode="auto">
            <a:xfrm rot="9055474">
              <a:off x="3714" y="1673"/>
              <a:ext cx="69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0" name="Oval 424"/>
            <p:cNvSpPr>
              <a:spLocks noChangeArrowheads="1"/>
            </p:cNvSpPr>
            <p:nvPr/>
          </p:nvSpPr>
          <p:spPr bwMode="auto">
            <a:xfrm rot="9055474">
              <a:off x="3598" y="1763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1" name="Oval 425"/>
            <p:cNvSpPr>
              <a:spLocks noChangeArrowheads="1"/>
            </p:cNvSpPr>
            <p:nvPr/>
          </p:nvSpPr>
          <p:spPr bwMode="auto">
            <a:xfrm rot="9055474">
              <a:off x="3578" y="1889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2" name="Oval 426"/>
            <p:cNvSpPr>
              <a:spLocks noChangeArrowheads="1"/>
            </p:cNvSpPr>
            <p:nvPr/>
          </p:nvSpPr>
          <p:spPr bwMode="auto">
            <a:xfrm rot="9055474">
              <a:off x="3760" y="179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3" name="Oval 427"/>
            <p:cNvSpPr>
              <a:spLocks noChangeArrowheads="1"/>
            </p:cNvSpPr>
            <p:nvPr/>
          </p:nvSpPr>
          <p:spPr bwMode="auto">
            <a:xfrm rot="9055474">
              <a:off x="3831" y="1883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4" name="Oval 428"/>
            <p:cNvSpPr>
              <a:spLocks noChangeArrowheads="1"/>
            </p:cNvSpPr>
            <p:nvPr/>
          </p:nvSpPr>
          <p:spPr bwMode="auto">
            <a:xfrm rot="9055474">
              <a:off x="3669" y="1971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5" name="Oval 429"/>
            <p:cNvSpPr>
              <a:spLocks noChangeArrowheads="1"/>
            </p:cNvSpPr>
            <p:nvPr/>
          </p:nvSpPr>
          <p:spPr bwMode="auto">
            <a:xfrm rot="9055474">
              <a:off x="3674" y="1820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6" name="Oval 430"/>
            <p:cNvSpPr>
              <a:spLocks noChangeArrowheads="1"/>
            </p:cNvSpPr>
            <p:nvPr/>
          </p:nvSpPr>
          <p:spPr bwMode="auto">
            <a:xfrm rot="9055474">
              <a:off x="3583" y="199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7" name="Oval 431"/>
            <p:cNvSpPr>
              <a:spLocks noChangeArrowheads="1"/>
            </p:cNvSpPr>
            <p:nvPr/>
          </p:nvSpPr>
          <p:spPr bwMode="auto">
            <a:xfrm rot="9055474">
              <a:off x="3753" y="1747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8" name="Oval 432"/>
            <p:cNvSpPr>
              <a:spLocks noChangeArrowheads="1"/>
            </p:cNvSpPr>
            <p:nvPr/>
          </p:nvSpPr>
          <p:spPr bwMode="auto">
            <a:xfrm rot="9055474">
              <a:off x="3883" y="1949"/>
              <a:ext cx="68" cy="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69" name="Oval 433"/>
            <p:cNvSpPr>
              <a:spLocks noChangeArrowheads="1"/>
            </p:cNvSpPr>
            <p:nvPr/>
          </p:nvSpPr>
          <p:spPr bwMode="auto">
            <a:xfrm rot="9055474">
              <a:off x="3804" y="1812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0" name="Oval 434"/>
            <p:cNvSpPr>
              <a:spLocks noChangeArrowheads="1"/>
            </p:cNvSpPr>
            <p:nvPr/>
          </p:nvSpPr>
          <p:spPr bwMode="auto">
            <a:xfrm rot="9055474">
              <a:off x="3768" y="1992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1" name="Oval 435"/>
            <p:cNvSpPr>
              <a:spLocks noChangeArrowheads="1"/>
            </p:cNvSpPr>
            <p:nvPr/>
          </p:nvSpPr>
          <p:spPr bwMode="auto">
            <a:xfrm rot="9055474">
              <a:off x="3579" y="1938"/>
              <a:ext cx="69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2" name="Oval 436"/>
            <p:cNvSpPr>
              <a:spLocks noChangeArrowheads="1"/>
            </p:cNvSpPr>
            <p:nvPr/>
          </p:nvSpPr>
          <p:spPr bwMode="auto">
            <a:xfrm rot="9055474">
              <a:off x="3820" y="1978"/>
              <a:ext cx="69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3" name="Oval 437"/>
            <p:cNvSpPr>
              <a:spLocks noChangeArrowheads="1"/>
            </p:cNvSpPr>
            <p:nvPr/>
          </p:nvSpPr>
          <p:spPr bwMode="auto">
            <a:xfrm rot="9055474">
              <a:off x="3933" y="1814"/>
              <a:ext cx="69" cy="6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4" name="Oval 438"/>
            <p:cNvSpPr>
              <a:spLocks noChangeArrowheads="1"/>
            </p:cNvSpPr>
            <p:nvPr/>
          </p:nvSpPr>
          <p:spPr bwMode="auto">
            <a:xfrm rot="9055474">
              <a:off x="3859" y="1735"/>
              <a:ext cx="68" cy="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5" name="Oval 439"/>
            <p:cNvSpPr>
              <a:spLocks noChangeArrowheads="1"/>
            </p:cNvSpPr>
            <p:nvPr/>
          </p:nvSpPr>
          <p:spPr bwMode="auto">
            <a:xfrm rot="9055474">
              <a:off x="3941" y="1871"/>
              <a:ext cx="69" cy="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76" name="Oval 440"/>
            <p:cNvSpPr>
              <a:spLocks noChangeArrowheads="1"/>
            </p:cNvSpPr>
            <p:nvPr/>
          </p:nvSpPr>
          <p:spPr bwMode="auto">
            <a:xfrm rot="9055474">
              <a:off x="3618" y="1696"/>
              <a:ext cx="69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0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000" y="1047750"/>
            <a:ext cx="6553200" cy="584775"/>
            <a:chOff x="467545" y="2337475"/>
            <a:chExt cx="5625324" cy="779699"/>
          </a:xfrm>
        </p:grpSpPr>
        <p:sp>
          <p:nvSpPr>
            <p:cNvPr id="4" name="TextBox 3"/>
            <p:cNvSpPr txBox="1"/>
            <p:nvPr/>
          </p:nvSpPr>
          <p:spPr>
            <a:xfrm>
              <a:off x="467545" y="2337475"/>
              <a:ext cx="562532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       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SGK/48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820129" y="2439075"/>
              <a:ext cx="394667" cy="5810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1372" y="380999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495" y="1809750"/>
            <a:ext cx="4119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71501" y="2171701"/>
            <a:ext cx="12573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00FF"/>
                </a:solidFill>
                <a:latin typeface="Arial" panose="020B0604020202020204" pitchFamily="34" charset="0"/>
              </a:rPr>
              <a:t>O       O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303986" y="738189"/>
            <a:ext cx="5715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00FF"/>
                </a:solidFill>
                <a:latin typeface="Arial" panose="020B0604020202020204" pitchFamily="34" charset="0"/>
              </a:rPr>
              <a:t>A       A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273030" y="3143250"/>
            <a:ext cx="5715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00FF"/>
                </a:solidFill>
                <a:latin typeface="Arial" panose="020B0604020202020204" pitchFamily="34" charset="0"/>
              </a:rPr>
              <a:t>B       B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372101" y="2228852"/>
            <a:ext cx="1485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00FF"/>
                </a:solidFill>
                <a:latin typeface="Arial" panose="020B0604020202020204" pitchFamily="34" charset="0"/>
              </a:rPr>
              <a:t>AB     AB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1641873" y="2389585"/>
            <a:ext cx="3615928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H="1">
            <a:off x="1657351" y="1028701"/>
            <a:ext cx="1485900" cy="1257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1641873" y="2472930"/>
            <a:ext cx="1485900" cy="1085851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3714750" y="1028701"/>
            <a:ext cx="1543051" cy="1200151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3714751" y="2514601"/>
            <a:ext cx="1600200" cy="1028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727473" y="2494361"/>
            <a:ext cx="571500" cy="134540"/>
          </a:xfrm>
          <a:custGeom>
            <a:avLst/>
            <a:gdLst>
              <a:gd name="T0" fmla="*/ 0 w 480"/>
              <a:gd name="T1" fmla="*/ 0 h 192"/>
              <a:gd name="T2" fmla="*/ 240 w 480"/>
              <a:gd name="T3" fmla="*/ 192 h 192"/>
              <a:gd name="T4" fmla="*/ 480 w 480"/>
              <a:gd name="T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192">
                <a:moveTo>
                  <a:pt x="0" y="0"/>
                </a:moveTo>
                <a:cubicBezTo>
                  <a:pt x="80" y="96"/>
                  <a:pt x="160" y="192"/>
                  <a:pt x="240" y="192"/>
                </a:cubicBezTo>
                <a:cubicBezTo>
                  <a:pt x="320" y="192"/>
                  <a:pt x="400" y="96"/>
                  <a:pt x="480" y="0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716757" y="2000251"/>
            <a:ext cx="628651" cy="171451"/>
          </a:xfrm>
          <a:custGeom>
            <a:avLst/>
            <a:gdLst>
              <a:gd name="T0" fmla="*/ 0 w 480"/>
              <a:gd name="T1" fmla="*/ 144 h 144"/>
              <a:gd name="T2" fmla="*/ 240 w 480"/>
              <a:gd name="T3" fmla="*/ 0 h 144"/>
              <a:gd name="T4" fmla="*/ 480 w 480"/>
              <a:gd name="T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144">
                <a:moveTo>
                  <a:pt x="0" y="144"/>
                </a:moveTo>
                <a:cubicBezTo>
                  <a:pt x="80" y="72"/>
                  <a:pt x="160" y="0"/>
                  <a:pt x="240" y="0"/>
                </a:cubicBezTo>
                <a:cubicBezTo>
                  <a:pt x="320" y="0"/>
                  <a:pt x="400" y="72"/>
                  <a:pt x="480" y="144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554017" y="841772"/>
            <a:ext cx="114300" cy="400051"/>
          </a:xfrm>
          <a:custGeom>
            <a:avLst/>
            <a:gdLst>
              <a:gd name="T0" fmla="*/ 0 w 96"/>
              <a:gd name="T1" fmla="*/ 0 h 336"/>
              <a:gd name="T2" fmla="*/ 96 w 96"/>
              <a:gd name="T3" fmla="*/ 192 h 336"/>
              <a:gd name="T4" fmla="*/ 0 w 96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336">
                <a:moveTo>
                  <a:pt x="0" y="0"/>
                </a:moveTo>
                <a:cubicBezTo>
                  <a:pt x="48" y="68"/>
                  <a:pt x="96" y="136"/>
                  <a:pt x="96" y="192"/>
                </a:cubicBezTo>
                <a:cubicBezTo>
                  <a:pt x="96" y="248"/>
                  <a:pt x="48" y="292"/>
                  <a:pt x="0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4" name="Freeform 14"/>
          <p:cNvSpPr>
            <a:spLocks/>
          </p:cNvSpPr>
          <p:nvPr/>
        </p:nvSpPr>
        <p:spPr bwMode="auto">
          <a:xfrm>
            <a:off x="3206357" y="841772"/>
            <a:ext cx="123825" cy="400051"/>
          </a:xfrm>
          <a:custGeom>
            <a:avLst/>
            <a:gdLst>
              <a:gd name="T0" fmla="*/ 56 w 104"/>
              <a:gd name="T1" fmla="*/ 0 h 336"/>
              <a:gd name="T2" fmla="*/ 8 w 104"/>
              <a:gd name="T3" fmla="*/ 192 h 336"/>
              <a:gd name="T4" fmla="*/ 104 w 10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" h="336">
                <a:moveTo>
                  <a:pt x="56" y="0"/>
                </a:moveTo>
                <a:cubicBezTo>
                  <a:pt x="28" y="68"/>
                  <a:pt x="0" y="136"/>
                  <a:pt x="8" y="192"/>
                </a:cubicBezTo>
                <a:cubicBezTo>
                  <a:pt x="16" y="248"/>
                  <a:pt x="60" y="292"/>
                  <a:pt x="104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5" name="Freeform 15"/>
          <p:cNvSpPr>
            <a:spLocks/>
          </p:cNvSpPr>
          <p:nvPr/>
        </p:nvSpPr>
        <p:spPr bwMode="auto">
          <a:xfrm>
            <a:off x="5679282" y="2546749"/>
            <a:ext cx="571500" cy="134540"/>
          </a:xfrm>
          <a:custGeom>
            <a:avLst/>
            <a:gdLst>
              <a:gd name="T0" fmla="*/ 0 w 480"/>
              <a:gd name="T1" fmla="*/ 0 h 192"/>
              <a:gd name="T2" fmla="*/ 240 w 480"/>
              <a:gd name="T3" fmla="*/ 192 h 192"/>
              <a:gd name="T4" fmla="*/ 480 w 480"/>
              <a:gd name="T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192">
                <a:moveTo>
                  <a:pt x="0" y="0"/>
                </a:moveTo>
                <a:cubicBezTo>
                  <a:pt x="80" y="96"/>
                  <a:pt x="160" y="192"/>
                  <a:pt x="240" y="192"/>
                </a:cubicBezTo>
                <a:cubicBezTo>
                  <a:pt x="320" y="192"/>
                  <a:pt x="400" y="96"/>
                  <a:pt x="480" y="0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6" name="Freeform 16"/>
          <p:cNvSpPr>
            <a:spLocks/>
          </p:cNvSpPr>
          <p:nvPr/>
        </p:nvSpPr>
        <p:spPr bwMode="auto">
          <a:xfrm>
            <a:off x="5668566" y="2052639"/>
            <a:ext cx="628651" cy="171451"/>
          </a:xfrm>
          <a:custGeom>
            <a:avLst/>
            <a:gdLst>
              <a:gd name="T0" fmla="*/ 0 w 480"/>
              <a:gd name="T1" fmla="*/ 144 h 144"/>
              <a:gd name="T2" fmla="*/ 240 w 480"/>
              <a:gd name="T3" fmla="*/ 0 h 144"/>
              <a:gd name="T4" fmla="*/ 480 w 480"/>
              <a:gd name="T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144">
                <a:moveTo>
                  <a:pt x="0" y="144"/>
                </a:moveTo>
                <a:cubicBezTo>
                  <a:pt x="80" y="72"/>
                  <a:pt x="160" y="0"/>
                  <a:pt x="240" y="0"/>
                </a:cubicBezTo>
                <a:cubicBezTo>
                  <a:pt x="320" y="0"/>
                  <a:pt x="400" y="72"/>
                  <a:pt x="480" y="144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7" name="Freeform 17"/>
          <p:cNvSpPr>
            <a:spLocks/>
          </p:cNvSpPr>
          <p:nvPr/>
        </p:nvSpPr>
        <p:spPr bwMode="auto">
          <a:xfrm>
            <a:off x="3548063" y="3294460"/>
            <a:ext cx="114300" cy="400051"/>
          </a:xfrm>
          <a:custGeom>
            <a:avLst/>
            <a:gdLst>
              <a:gd name="T0" fmla="*/ 0 w 96"/>
              <a:gd name="T1" fmla="*/ 0 h 336"/>
              <a:gd name="T2" fmla="*/ 96 w 96"/>
              <a:gd name="T3" fmla="*/ 192 h 336"/>
              <a:gd name="T4" fmla="*/ 0 w 96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336">
                <a:moveTo>
                  <a:pt x="0" y="0"/>
                </a:moveTo>
                <a:cubicBezTo>
                  <a:pt x="48" y="68"/>
                  <a:pt x="96" y="136"/>
                  <a:pt x="96" y="192"/>
                </a:cubicBezTo>
                <a:cubicBezTo>
                  <a:pt x="96" y="248"/>
                  <a:pt x="48" y="292"/>
                  <a:pt x="0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8" name="Freeform 18"/>
          <p:cNvSpPr>
            <a:spLocks/>
          </p:cNvSpPr>
          <p:nvPr/>
        </p:nvSpPr>
        <p:spPr bwMode="auto">
          <a:xfrm>
            <a:off x="3200402" y="3294460"/>
            <a:ext cx="123825" cy="400051"/>
          </a:xfrm>
          <a:custGeom>
            <a:avLst/>
            <a:gdLst>
              <a:gd name="T0" fmla="*/ 56 w 104"/>
              <a:gd name="T1" fmla="*/ 0 h 336"/>
              <a:gd name="T2" fmla="*/ 8 w 104"/>
              <a:gd name="T3" fmla="*/ 192 h 336"/>
              <a:gd name="T4" fmla="*/ 104 w 10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" h="336">
                <a:moveTo>
                  <a:pt x="56" y="0"/>
                </a:moveTo>
                <a:cubicBezTo>
                  <a:pt x="28" y="68"/>
                  <a:pt x="0" y="136"/>
                  <a:pt x="8" y="192"/>
                </a:cubicBezTo>
                <a:cubicBezTo>
                  <a:pt x="16" y="248"/>
                  <a:pt x="60" y="292"/>
                  <a:pt x="104" y="336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 flipV="1">
            <a:off x="1641873" y="1615679"/>
            <a:ext cx="800100" cy="685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1657351" y="2384822"/>
            <a:ext cx="1828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3714751" y="1028701"/>
            <a:ext cx="742951" cy="571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1600201" y="2441972"/>
            <a:ext cx="857251" cy="62865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 flipV="1">
            <a:off x="3699272" y="2971801"/>
            <a:ext cx="914400" cy="571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1"/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457201" y="4000502"/>
            <a:ext cx="60579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96956" y="375345"/>
            <a:ext cx="456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880728" y="1882041"/>
            <a:ext cx="5665019" cy="2946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333FF"/>
              </a:buClr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346" y="833549"/>
            <a:ext cx="4291659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2" y="1340082"/>
            <a:ext cx="394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7068"/>
            <a:ext cx="800100" cy="75009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80728" y="1932281"/>
            <a:ext cx="5977272" cy="4196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333FF"/>
              </a:buClr>
              <a:buFont typeface="Wingdings" panose="05000000000000000000" pitchFamily="2" charset="2"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</a:rPr>
              <a:t>- Ở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4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nhóm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máu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: O, A, B, AB.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070480" y="2955047"/>
            <a:ext cx="4508939" cy="1877716"/>
            <a:chOff x="375" y="1093"/>
            <a:chExt cx="5725" cy="2942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75" y="2316"/>
              <a:ext cx="1248" cy="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u="none" dirty="0">
                  <a:latin typeface="Times New Roman" panose="02020603050405020304" pitchFamily="18" charset="0"/>
                </a:rPr>
                <a:t>O       </a:t>
              </a:r>
              <a:r>
                <a:rPr lang="en-US" altLang="en-US" sz="1500" u="none" dirty="0" err="1">
                  <a:latin typeface="Times New Roman" panose="02020603050405020304" pitchFamily="18" charset="0"/>
                </a:rPr>
                <a:t>O</a:t>
              </a:r>
              <a:endParaRPr lang="en-US" altLang="en-US" sz="1500" u="none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736" y="1093"/>
              <a:ext cx="567" cy="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u="none" dirty="0">
                  <a:latin typeface="Times New Roman" panose="02020603050405020304" pitchFamily="18" charset="0"/>
                </a:rPr>
                <a:t>A       </a:t>
              </a:r>
              <a:r>
                <a:rPr lang="en-US" altLang="en-US" sz="1500" u="none" dirty="0" err="1">
                  <a:latin typeface="Times New Roman" panose="02020603050405020304" pitchFamily="18" charset="0"/>
                </a:rPr>
                <a:t>A</a:t>
              </a:r>
              <a:endParaRPr lang="en-US" altLang="en-US" sz="1500" u="none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744" y="3167"/>
              <a:ext cx="567" cy="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u="none">
                  <a:latin typeface="Times New Roman" panose="02020603050405020304" pitchFamily="18" charset="0"/>
                </a:rPr>
                <a:t>B       B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416" y="2416"/>
              <a:ext cx="1684" cy="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u="none" dirty="0">
                  <a:latin typeface="Times New Roman" panose="02020603050405020304" pitchFamily="18" charset="0"/>
                </a:rPr>
                <a:t>AB       </a:t>
              </a:r>
              <a:r>
                <a:rPr lang="en-US" altLang="en-US" sz="1500" u="none" dirty="0" err="1">
                  <a:latin typeface="Times New Roman" panose="02020603050405020304" pitchFamily="18" charset="0"/>
                </a:rPr>
                <a:t>AB</a:t>
              </a:r>
              <a:endParaRPr lang="en-US" altLang="en-US" sz="1500" u="none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11" y="2729"/>
              <a:ext cx="480" cy="113"/>
            </a:xfrm>
            <a:custGeom>
              <a:avLst/>
              <a:gdLst>
                <a:gd name="T0" fmla="*/ 0 w 480"/>
                <a:gd name="T1" fmla="*/ 0 h 192"/>
                <a:gd name="T2" fmla="*/ 240 w 480"/>
                <a:gd name="T3" fmla="*/ 67 h 192"/>
                <a:gd name="T4" fmla="*/ 480 w 480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602" y="2314"/>
              <a:ext cx="528" cy="144"/>
            </a:xfrm>
            <a:custGeom>
              <a:avLst/>
              <a:gdLst>
                <a:gd name="T0" fmla="*/ 0 w 480"/>
                <a:gd name="T1" fmla="*/ 144 h 144"/>
                <a:gd name="T2" fmla="*/ 290 w 480"/>
                <a:gd name="T3" fmla="*/ 0 h 144"/>
                <a:gd name="T4" fmla="*/ 581 w 480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985" y="1341"/>
              <a:ext cx="96" cy="336"/>
            </a:xfrm>
            <a:custGeom>
              <a:avLst/>
              <a:gdLst>
                <a:gd name="T0" fmla="*/ 0 w 96"/>
                <a:gd name="T1" fmla="*/ 0 h 336"/>
                <a:gd name="T2" fmla="*/ 96 w 96"/>
                <a:gd name="T3" fmla="*/ 192 h 336"/>
                <a:gd name="T4" fmla="*/ 0 w 96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728" y="1344"/>
              <a:ext cx="104" cy="336"/>
            </a:xfrm>
            <a:custGeom>
              <a:avLst/>
              <a:gdLst>
                <a:gd name="T0" fmla="*/ 56 w 104"/>
                <a:gd name="T1" fmla="*/ 0 h 336"/>
                <a:gd name="T2" fmla="*/ 8 w 104"/>
                <a:gd name="T3" fmla="*/ 192 h 336"/>
                <a:gd name="T4" fmla="*/ 104 w 104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770" y="2773"/>
              <a:ext cx="480" cy="113"/>
            </a:xfrm>
            <a:custGeom>
              <a:avLst/>
              <a:gdLst>
                <a:gd name="T0" fmla="*/ 0 w 480"/>
                <a:gd name="T1" fmla="*/ 0 h 192"/>
                <a:gd name="T2" fmla="*/ 240 w 480"/>
                <a:gd name="T3" fmla="*/ 67 h 192"/>
                <a:gd name="T4" fmla="*/ 480 w 480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761" y="2400"/>
              <a:ext cx="528" cy="144"/>
            </a:xfrm>
            <a:custGeom>
              <a:avLst/>
              <a:gdLst>
                <a:gd name="T0" fmla="*/ 0 w 480"/>
                <a:gd name="T1" fmla="*/ 144 h 144"/>
                <a:gd name="T2" fmla="*/ 290 w 480"/>
                <a:gd name="T3" fmla="*/ 0 h 144"/>
                <a:gd name="T4" fmla="*/ 581 w 480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980" y="3401"/>
              <a:ext cx="96" cy="336"/>
            </a:xfrm>
            <a:custGeom>
              <a:avLst/>
              <a:gdLst>
                <a:gd name="T0" fmla="*/ 0 w 96"/>
                <a:gd name="T1" fmla="*/ 0 h 336"/>
                <a:gd name="T2" fmla="*/ 96 w 96"/>
                <a:gd name="T3" fmla="*/ 192 h 336"/>
                <a:gd name="T4" fmla="*/ 0 w 96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688" y="3401"/>
              <a:ext cx="104" cy="336"/>
            </a:xfrm>
            <a:custGeom>
              <a:avLst/>
              <a:gdLst>
                <a:gd name="T0" fmla="*/ 56 w 104"/>
                <a:gd name="T1" fmla="*/ 0 h 336"/>
                <a:gd name="T2" fmla="*/ 8 w 104"/>
                <a:gd name="T3" fmla="*/ 192 h 336"/>
                <a:gd name="T4" fmla="*/ 104 w 104"/>
                <a:gd name="T5" fmla="*/ 336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1344" y="1488"/>
              <a:ext cx="1309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1392" y="2637"/>
              <a:ext cx="3072" cy="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3120" y="1498"/>
              <a:ext cx="1296" cy="99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1344" y="2685"/>
              <a:ext cx="1296" cy="9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V="1">
              <a:off x="3120" y="2774"/>
              <a:ext cx="1357" cy="87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00"/>
            </a:p>
          </p:txBody>
        </p:sp>
      </p:grpSp>
      <p:sp>
        <p:nvSpPr>
          <p:cNvPr id="27" name="Action Button: Home 26">
            <a:hlinkClick r:id="rId3" action="ppaction://hlinksldjump" highlightClick="1"/>
          </p:cNvPr>
          <p:cNvSpPr/>
          <p:nvPr/>
        </p:nvSpPr>
        <p:spPr>
          <a:xfrm>
            <a:off x="39579" y="4585762"/>
            <a:ext cx="596240" cy="55152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80727" y="2436872"/>
            <a:ext cx="5665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en-US" altLang="en-US" sz="2400" b="1" dirty="0"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Sơ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mối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hệ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nhóm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máu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76647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2660"/>
            <a:ext cx="3997314" cy="244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066800" y="404143"/>
            <a:ext cx="4806535" cy="21602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6" name="Rectangle 5"/>
          <p:cNvSpPr/>
          <p:nvPr/>
        </p:nvSpPr>
        <p:spPr>
          <a:xfrm>
            <a:off x="1395210" y="756673"/>
            <a:ext cx="4149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8153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346" y="833549"/>
            <a:ext cx="4291659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671" y="1340082"/>
            <a:ext cx="394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670" y="1895609"/>
            <a:ext cx="6399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32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29106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6745" y="-12152"/>
            <a:ext cx="133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-560"/>
            <a:ext cx="118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22684"/>
            <a:ext cx="3429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en-US" sz="22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809750"/>
            <a:ext cx="3429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486150"/>
            <a:ext cx="3429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HIV...)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466925" y="438150"/>
            <a:ext cx="339107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6925" y="1809750"/>
            <a:ext cx="3429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66925" y="3486150"/>
            <a:ext cx="3429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429001" y="14463"/>
            <a:ext cx="37925" cy="50836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1" y="419660"/>
            <a:ext cx="68580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1" y="1823807"/>
            <a:ext cx="68580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486150"/>
            <a:ext cx="68580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3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346" y="2451136"/>
            <a:ext cx="6704475" cy="26923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346" y="833549"/>
            <a:ext cx="4291659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671" y="1340082"/>
            <a:ext cx="394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670" y="1895609"/>
            <a:ext cx="639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701041"/>
            <a:ext cx="800100" cy="750095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346" y="2510668"/>
            <a:ext cx="685065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6400800" y="4610100"/>
            <a:ext cx="457201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8587" y="3408243"/>
            <a:ext cx="7066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0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057400" y="856048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0" y="1440823"/>
            <a:ext cx="702945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none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3200" b="1" u="none" dirty="0" err="1" smtClean="0">
                <a:latin typeface="Times New Roman" panose="02020603050405020304" pitchFamily="18" charset="0"/>
              </a:rPr>
              <a:t>Trong</a:t>
            </a:r>
            <a:r>
              <a:rPr lang="en-US" altLang="en-US" sz="3200" b="1" u="none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gia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đình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bố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nhóm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máu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A,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mẹ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nhóm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máu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O,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con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trai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nhóm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latin typeface="Times New Roman" panose="02020603050405020304" pitchFamily="18" charset="0"/>
              </a:rPr>
              <a:t>máu</a:t>
            </a:r>
            <a:r>
              <a:rPr lang="en-US" altLang="en-US" sz="3200" b="1" u="none" dirty="0">
                <a:latin typeface="Times New Roman" panose="02020603050405020304" pitchFamily="18" charset="0"/>
              </a:rPr>
              <a:t> A</a:t>
            </a:r>
            <a:r>
              <a:rPr lang="en-US" altLang="en-US" sz="3200" b="1" u="none" dirty="0" smtClean="0">
                <a:latin typeface="Times New Roman" panose="02020603050405020304" pitchFamily="18" charset="0"/>
              </a:rPr>
              <a:t>.</a:t>
            </a:r>
            <a:endParaRPr lang="en-US" altLang="en-US" sz="3200" b="1" u="none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u="none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u="none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u="none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u="none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u="none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u="none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3200" b="1" u="none" dirty="0">
                <a:solidFill>
                  <a:srgbClr val="0033CC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33400" y="405146"/>
            <a:ext cx="4291659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235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1428751" y="1657353"/>
            <a:ext cx="3486151" cy="61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35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sz="135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20276" name="Group 820"/>
          <p:cNvGraphicFramePr>
            <a:graphicFrameLocks noGrp="1"/>
          </p:cNvGraphicFramePr>
          <p:nvPr/>
        </p:nvGraphicFramePr>
        <p:xfrm>
          <a:off x="1428751" y="2457450"/>
          <a:ext cx="2171705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2" name="Group 816"/>
          <p:cNvGraphicFramePr>
            <a:graphicFrameLocks noGrp="1"/>
          </p:cNvGraphicFramePr>
          <p:nvPr/>
        </p:nvGraphicFramePr>
        <p:xfrm>
          <a:off x="1714500" y="1714501"/>
          <a:ext cx="3111110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8" name="Group 822"/>
          <p:cNvGraphicFramePr>
            <a:graphicFrameLocks noGrp="1"/>
          </p:cNvGraphicFramePr>
          <p:nvPr/>
        </p:nvGraphicFramePr>
        <p:xfrm>
          <a:off x="2057402" y="2857501"/>
          <a:ext cx="2482460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80" name="Group 824"/>
          <p:cNvGraphicFramePr>
            <a:graphicFrameLocks noGrp="1"/>
          </p:cNvGraphicFramePr>
          <p:nvPr/>
        </p:nvGraphicFramePr>
        <p:xfrm>
          <a:off x="800101" y="3257551"/>
          <a:ext cx="2171703" cy="358142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0" name="Group 814"/>
          <p:cNvGraphicFramePr>
            <a:graphicFrameLocks noGrp="1"/>
          </p:cNvGraphicFramePr>
          <p:nvPr/>
        </p:nvGraphicFramePr>
        <p:xfrm>
          <a:off x="2343151" y="1371601"/>
          <a:ext cx="2170514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4" name="Group 818"/>
          <p:cNvGraphicFramePr>
            <a:graphicFrameLocks noGrp="1"/>
          </p:cNvGraphicFramePr>
          <p:nvPr/>
        </p:nvGraphicFramePr>
        <p:xfrm>
          <a:off x="1714501" y="2115741"/>
          <a:ext cx="3421863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751" name="AutoShape 226" descr="Papyrus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5739" y="1006079"/>
            <a:ext cx="328613" cy="308372"/>
          </a:xfrm>
          <a:prstGeom prst="actionButtonBlank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1" b="1" u="none">
                <a:solidFill>
                  <a:schemeClr val="accent2"/>
                </a:solidFill>
              </a:rPr>
              <a:t>1</a:t>
            </a:r>
          </a:p>
        </p:txBody>
      </p:sp>
      <p:pic>
        <p:nvPicPr>
          <p:cNvPr id="26752" name="Picture 227" descr="Earth-1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2" y="971553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53" name="AutoShape 226" descr="Papyrus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1452" y="1348979"/>
            <a:ext cx="328613" cy="308372"/>
          </a:xfrm>
          <a:prstGeom prst="actionButtonBlank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1" b="1" u="none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6754" name="AutoShape 226" descr="Papyrus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1452" y="1714501"/>
            <a:ext cx="328613" cy="308372"/>
          </a:xfrm>
          <a:prstGeom prst="actionButtonBlank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1" b="1" u="none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6755" name="AutoShape 226" descr="Papyrus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5739" y="2091929"/>
            <a:ext cx="328613" cy="308372"/>
          </a:xfrm>
          <a:prstGeom prst="actionButtonBlank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1" b="1" u="none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6756" name="AutoShape 226" descr="Papyrus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5739" y="2491979"/>
            <a:ext cx="328613" cy="308372"/>
          </a:xfrm>
          <a:prstGeom prst="actionButtonBlank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1" b="1" u="none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26757" name="AutoShape 226" descr="Papyrus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5739" y="2892029"/>
            <a:ext cx="328613" cy="308372"/>
          </a:xfrm>
          <a:prstGeom prst="actionButtonBlank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1" b="1" u="none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26758" name="AutoShape 226" descr="Papyrus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5739" y="3257552"/>
            <a:ext cx="328613" cy="308372"/>
          </a:xfrm>
          <a:prstGeom prst="actionButtonBlank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51" b="1" u="none">
                <a:solidFill>
                  <a:schemeClr val="accent2"/>
                </a:solidFill>
              </a:rPr>
              <a:t>7</a:t>
            </a:r>
          </a:p>
        </p:txBody>
      </p:sp>
      <p:pic>
        <p:nvPicPr>
          <p:cNvPr id="26759" name="Picture 227" descr="Earth-1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2" y="1314453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60" name="Picture 227" descr="Earth-1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2" y="1714502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61" name="Picture 227" descr="Earth-1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2" y="2105028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62" name="Picture 227" descr="Earth-1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2" y="2514602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63" name="Picture 227" descr="Earth-1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2" y="2857502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64" name="Picture 227" descr="Earth-1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2" y="3257553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268" name="Group 812"/>
          <p:cNvGraphicFramePr>
            <a:graphicFrameLocks noGrp="1"/>
          </p:cNvGraphicFramePr>
          <p:nvPr/>
        </p:nvGraphicFramePr>
        <p:xfrm>
          <a:off x="2686051" y="1028701"/>
          <a:ext cx="2171705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7" name="Group 811"/>
          <p:cNvGraphicFramePr>
            <a:graphicFrameLocks noGrp="1"/>
          </p:cNvGraphicFramePr>
          <p:nvPr/>
        </p:nvGraphicFramePr>
        <p:xfrm>
          <a:off x="2686051" y="1028701"/>
          <a:ext cx="2171705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0" name="Group 8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293454"/>
              </p:ext>
            </p:extLst>
          </p:nvPr>
        </p:nvGraphicFramePr>
        <p:xfrm>
          <a:off x="2686051" y="1028701"/>
          <a:ext cx="2171705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Ồ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Ầ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9" name="Group 813"/>
          <p:cNvGraphicFramePr>
            <a:graphicFrameLocks noGrp="1"/>
          </p:cNvGraphicFramePr>
          <p:nvPr/>
        </p:nvGraphicFramePr>
        <p:xfrm>
          <a:off x="2344343" y="1371601"/>
          <a:ext cx="2170511" cy="358142"/>
        </p:xfrm>
        <a:graphic>
          <a:graphicData uri="http://schemas.openxmlformats.org/drawingml/2006/table">
            <a:tbl>
              <a:tblPr/>
              <a:tblGrid>
                <a:gridCol w="310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1" name="Group 8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530764"/>
              </p:ext>
            </p:extLst>
          </p:nvPr>
        </p:nvGraphicFramePr>
        <p:xfrm>
          <a:off x="2343151" y="1371601"/>
          <a:ext cx="2170515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Ể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Ầ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1" name="Group 815"/>
          <p:cNvGraphicFramePr>
            <a:graphicFrameLocks noGrp="1"/>
          </p:cNvGraphicFramePr>
          <p:nvPr/>
        </p:nvGraphicFramePr>
        <p:xfrm>
          <a:off x="1714500" y="1714501"/>
          <a:ext cx="3111110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91" name="Group 8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600327"/>
              </p:ext>
            </p:extLst>
          </p:nvPr>
        </p:nvGraphicFramePr>
        <p:xfrm>
          <a:off x="1714500" y="1714501"/>
          <a:ext cx="3111110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36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5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Ế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Ơ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3" name="Group 817"/>
          <p:cNvGraphicFramePr>
            <a:graphicFrameLocks noGrp="1"/>
          </p:cNvGraphicFramePr>
          <p:nvPr/>
        </p:nvGraphicFramePr>
        <p:xfrm>
          <a:off x="1714501" y="2114551"/>
          <a:ext cx="3421863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3" name="Group 8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31513"/>
              </p:ext>
            </p:extLst>
          </p:nvPr>
        </p:nvGraphicFramePr>
        <p:xfrm>
          <a:off x="1714501" y="2114551"/>
          <a:ext cx="3421863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Ê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5" name="Group 819"/>
          <p:cNvGraphicFramePr>
            <a:graphicFrameLocks noGrp="1"/>
          </p:cNvGraphicFramePr>
          <p:nvPr/>
        </p:nvGraphicFramePr>
        <p:xfrm>
          <a:off x="1428751" y="2457450"/>
          <a:ext cx="2171705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4" name="Group 8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34736"/>
              </p:ext>
            </p:extLst>
          </p:nvPr>
        </p:nvGraphicFramePr>
        <p:xfrm>
          <a:off x="1428751" y="2457450"/>
          <a:ext cx="2171705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Ô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7" name="Group 821"/>
          <p:cNvGraphicFramePr>
            <a:graphicFrameLocks noGrp="1"/>
          </p:cNvGraphicFramePr>
          <p:nvPr/>
        </p:nvGraphicFramePr>
        <p:xfrm>
          <a:off x="2057402" y="2857501"/>
          <a:ext cx="2482460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5" name="Group 8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392588"/>
              </p:ext>
            </p:extLst>
          </p:nvPr>
        </p:nvGraphicFramePr>
        <p:xfrm>
          <a:off x="2057402" y="2857501"/>
          <a:ext cx="2482460" cy="381000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Ể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79" name="Group 823"/>
          <p:cNvGraphicFramePr>
            <a:graphicFrameLocks noGrp="1"/>
          </p:cNvGraphicFramePr>
          <p:nvPr/>
        </p:nvGraphicFramePr>
        <p:xfrm>
          <a:off x="800101" y="3257551"/>
          <a:ext cx="2171703" cy="358142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266" name="Group 8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143078"/>
              </p:ext>
            </p:extLst>
          </p:nvPr>
        </p:nvGraphicFramePr>
        <p:xfrm>
          <a:off x="800101" y="3257551"/>
          <a:ext cx="2171705" cy="358142"/>
        </p:xfrm>
        <a:graphic>
          <a:graphicData uri="http://schemas.openxmlformats.org/drawingml/2006/table">
            <a:tbl>
              <a:tblPr/>
              <a:tblGrid>
                <a:gridCol w="31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0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Ạ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Ầ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32" name="Rectangle 160"/>
          <p:cNvSpPr>
            <a:spLocks noChangeArrowheads="1"/>
          </p:cNvSpPr>
          <p:nvPr/>
        </p:nvSpPr>
        <p:spPr bwMode="auto">
          <a:xfrm>
            <a:off x="2057400" y="342901"/>
            <a:ext cx="27432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>
                <a:solidFill>
                  <a:srgbClr val="0066FF"/>
                </a:solidFill>
              </a:rPr>
              <a:t>TRÒ CHƠI Ô CHỮ</a:t>
            </a:r>
          </a:p>
        </p:txBody>
      </p:sp>
      <p:sp>
        <p:nvSpPr>
          <p:cNvPr id="14" name="Rectangle 160"/>
          <p:cNvSpPr>
            <a:spLocks noChangeArrowheads="1"/>
          </p:cNvSpPr>
          <p:nvPr/>
        </p:nvSpPr>
        <p:spPr bwMode="auto">
          <a:xfrm>
            <a:off x="2114551" y="400052"/>
            <a:ext cx="27432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none" dirty="0">
                <a:solidFill>
                  <a:srgbClr val="FF66FF"/>
                </a:solidFill>
              </a:rPr>
              <a:t>TRÒ CHƠI Ô CHỮ</a:t>
            </a:r>
          </a:p>
        </p:txBody>
      </p:sp>
      <p:sp>
        <p:nvSpPr>
          <p:cNvPr id="302" name="Rectangle 370"/>
          <p:cNvSpPr>
            <a:spLocks noChangeArrowheads="1"/>
          </p:cNvSpPr>
          <p:nvPr/>
        </p:nvSpPr>
        <p:spPr bwMode="auto">
          <a:xfrm>
            <a:off x="453632" y="4162323"/>
            <a:ext cx="5943600" cy="7846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Hàng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1: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7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chữ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cái</a:t>
            </a:r>
            <a:endParaRPr lang="en-US" altLang="en-US" sz="1800" b="1" u="none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800" b="1" u="none" dirty="0" err="1">
                <a:solidFill>
                  <a:srgbClr val="000099"/>
                </a:solidFill>
              </a:rPr>
              <a:t>Đây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là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môt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loại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tế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bào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máu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chứa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huyết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sắc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tố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Hb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tạo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màu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đỏ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cho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máu</a:t>
            </a:r>
            <a:r>
              <a:rPr lang="en-US" altLang="en-US" sz="1800" b="1" u="none" dirty="0">
                <a:solidFill>
                  <a:srgbClr val="000099"/>
                </a:solidFill>
              </a:rPr>
              <a:t>,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có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chức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 smtClean="0">
                <a:solidFill>
                  <a:srgbClr val="000099"/>
                </a:solidFill>
              </a:rPr>
              <a:t>năng</a:t>
            </a:r>
            <a:r>
              <a:rPr lang="en-US" altLang="en-US" sz="1800" b="1" u="none" dirty="0" smtClean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 smtClean="0">
                <a:solidFill>
                  <a:srgbClr val="000099"/>
                </a:solidFill>
              </a:rPr>
              <a:t>vận</a:t>
            </a:r>
            <a:r>
              <a:rPr lang="en-US" altLang="en-US" sz="1800" b="1" u="none" dirty="0" smtClean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chuyển</a:t>
            </a:r>
            <a:r>
              <a:rPr lang="en-US" altLang="en-US" sz="1800" b="1" u="none" dirty="0">
                <a:solidFill>
                  <a:srgbClr val="000099"/>
                </a:solidFill>
              </a:rPr>
              <a:t> O</a:t>
            </a:r>
            <a:r>
              <a:rPr lang="en-US" altLang="en-US" sz="1051" b="1" u="none" dirty="0">
                <a:solidFill>
                  <a:srgbClr val="000099"/>
                </a:solidFill>
              </a:rPr>
              <a:t>2</a:t>
            </a:r>
            <a:r>
              <a:rPr lang="en-US" altLang="en-US" sz="1800" b="1" u="none" dirty="0">
                <a:solidFill>
                  <a:srgbClr val="000099"/>
                </a:solidFill>
              </a:rPr>
              <a:t>, CO</a:t>
            </a:r>
            <a:r>
              <a:rPr lang="en-US" altLang="en-US" sz="1051" b="1" u="none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15" name="Rectangle 370"/>
          <p:cNvSpPr>
            <a:spLocks noChangeArrowheads="1"/>
          </p:cNvSpPr>
          <p:nvPr/>
        </p:nvSpPr>
        <p:spPr bwMode="auto">
          <a:xfrm>
            <a:off x="453632" y="4204034"/>
            <a:ext cx="5943600" cy="7846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Hàng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2: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7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chữ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cái</a:t>
            </a:r>
            <a:endParaRPr lang="en-US" altLang="en-US" sz="1800" b="1" u="none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800" b="1" u="none" dirty="0" err="1">
                <a:solidFill>
                  <a:srgbClr val="000099"/>
                </a:solidFill>
              </a:rPr>
              <a:t>Đây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là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một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loại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tế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bào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máu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khi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vỡ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giải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phóng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ra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enzim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làm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chất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sinh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tơ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máu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biến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thành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tơ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máu</a:t>
            </a:r>
            <a:r>
              <a:rPr lang="en-US" altLang="en-US" sz="1800" b="1" u="none" dirty="0">
                <a:solidFill>
                  <a:srgbClr val="000099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051" b="1" u="none" dirty="0">
              <a:solidFill>
                <a:srgbClr val="000099"/>
              </a:solidFill>
            </a:endParaRPr>
          </a:p>
        </p:txBody>
      </p:sp>
      <p:sp>
        <p:nvSpPr>
          <p:cNvPr id="16" name="Rectangle 370"/>
          <p:cNvSpPr>
            <a:spLocks noChangeArrowheads="1"/>
          </p:cNvSpPr>
          <p:nvPr/>
        </p:nvSpPr>
        <p:spPr bwMode="auto">
          <a:xfrm>
            <a:off x="496436" y="4239304"/>
            <a:ext cx="5943600" cy="7846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Hàng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3: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10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chữ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cái</a:t>
            </a:r>
            <a:endParaRPr lang="en-US" altLang="en-US" sz="1800" b="1" u="none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800" b="1" u="none" dirty="0" err="1">
                <a:solidFill>
                  <a:srgbClr val="000099"/>
                </a:solidFill>
              </a:rPr>
              <a:t>Đây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là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một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thành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phần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máu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có</a:t>
            </a:r>
            <a:r>
              <a:rPr lang="en-US" altLang="en-US" sz="1800" b="1" u="none" dirty="0">
                <a:solidFill>
                  <a:srgbClr val="000099"/>
                </a:solidFill>
              </a:rPr>
              <a:t> 90%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là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nước</a:t>
            </a:r>
            <a:r>
              <a:rPr lang="en-US" altLang="en-US" sz="1800" b="1" u="none" dirty="0">
                <a:solidFill>
                  <a:srgbClr val="000099"/>
                </a:solidFill>
              </a:rPr>
              <a:t>, 10%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là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các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chất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khác</a:t>
            </a:r>
            <a:r>
              <a:rPr lang="en-US" altLang="en-US" sz="1800" b="1" u="none" dirty="0">
                <a:solidFill>
                  <a:srgbClr val="000099"/>
                </a:solidFill>
              </a:rPr>
              <a:t>: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chất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dinh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dưỡng</a:t>
            </a:r>
            <a:r>
              <a:rPr lang="en-US" altLang="en-US" sz="1800" b="1" u="none" dirty="0">
                <a:solidFill>
                  <a:srgbClr val="000099"/>
                </a:solidFill>
              </a:rPr>
              <a:t>,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kháng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thể</a:t>
            </a:r>
            <a:r>
              <a:rPr lang="en-US" altLang="en-US" sz="1800" b="1" u="none" dirty="0">
                <a:solidFill>
                  <a:srgbClr val="000099"/>
                </a:solidFill>
              </a:rPr>
              <a:t>......</a:t>
            </a:r>
            <a:endParaRPr lang="en-US" altLang="en-US" sz="1051" b="1" u="none" dirty="0">
              <a:solidFill>
                <a:srgbClr val="000099"/>
              </a:solidFill>
            </a:endParaRPr>
          </a:p>
        </p:txBody>
      </p:sp>
      <p:sp>
        <p:nvSpPr>
          <p:cNvPr id="17" name="Rectangle 370"/>
          <p:cNvSpPr>
            <a:spLocks noChangeArrowheads="1"/>
          </p:cNvSpPr>
          <p:nvPr/>
        </p:nvSpPr>
        <p:spPr bwMode="auto">
          <a:xfrm>
            <a:off x="410828" y="4250697"/>
            <a:ext cx="5943600" cy="7846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Hàng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4: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11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chữ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cái</a:t>
            </a:r>
            <a:endParaRPr lang="en-US" altLang="en-US" sz="1800" b="1" u="none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800" b="1" u="none" dirty="0" err="1">
                <a:solidFill>
                  <a:srgbClr val="000099"/>
                </a:solidFill>
              </a:rPr>
              <a:t>Tên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một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thành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phần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có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trên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hồng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cầu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dựa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vào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sự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có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măt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của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nó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để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xác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định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nhóm</a:t>
            </a:r>
            <a:r>
              <a:rPr lang="en-US" altLang="en-US" sz="1800" b="1" u="none" dirty="0">
                <a:solidFill>
                  <a:srgbClr val="000099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000099"/>
                </a:solidFill>
              </a:rPr>
              <a:t>máu</a:t>
            </a:r>
            <a:endParaRPr lang="en-US" altLang="en-US" sz="1051" b="1" u="none" dirty="0">
              <a:solidFill>
                <a:srgbClr val="000099"/>
              </a:solidFill>
            </a:endParaRPr>
          </a:p>
        </p:txBody>
      </p:sp>
      <p:sp>
        <p:nvSpPr>
          <p:cNvPr id="18" name="Rectangle 370"/>
          <p:cNvSpPr>
            <a:spLocks noChangeArrowheads="1"/>
          </p:cNvSpPr>
          <p:nvPr/>
        </p:nvSpPr>
        <p:spPr bwMode="auto">
          <a:xfrm>
            <a:off x="305276" y="4227911"/>
            <a:ext cx="5943600" cy="7846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Hàng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5: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7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chữ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cái</a:t>
            </a:r>
            <a:endParaRPr lang="en-US" altLang="en-US" sz="1800" b="1" u="none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Đây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là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hiện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tượng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máu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chảy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ra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khỏi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mạch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vón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lại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thành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cục</a:t>
            </a:r>
            <a:endParaRPr lang="en-US" altLang="en-US" sz="1800" b="1" u="none" dirty="0">
              <a:solidFill>
                <a:srgbClr val="FF0000"/>
              </a:solidFill>
            </a:endParaRPr>
          </a:p>
        </p:txBody>
      </p:sp>
      <p:sp>
        <p:nvSpPr>
          <p:cNvPr id="19" name="Rectangle 370"/>
          <p:cNvSpPr>
            <a:spLocks noChangeArrowheads="1"/>
          </p:cNvSpPr>
          <p:nvPr/>
        </p:nvSpPr>
        <p:spPr bwMode="auto">
          <a:xfrm>
            <a:off x="432230" y="4209249"/>
            <a:ext cx="5943600" cy="7846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Hàng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6: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8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chữ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cái</a:t>
            </a:r>
            <a:endParaRPr lang="en-US" altLang="en-US" sz="1800" b="1" u="none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Tên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một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thành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phần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trong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huyết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tương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gây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kết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dính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kháng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nguyên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tương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ứng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trên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hồng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cầu</a:t>
            </a:r>
            <a:r>
              <a:rPr lang="en-US" altLang="en-US" sz="1800" b="1" u="none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Rectangle 370"/>
          <p:cNvSpPr>
            <a:spLocks noChangeArrowheads="1"/>
          </p:cNvSpPr>
          <p:nvPr/>
        </p:nvSpPr>
        <p:spPr bwMode="auto">
          <a:xfrm>
            <a:off x="350527" y="4150163"/>
            <a:ext cx="5943600" cy="89892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Hàng</a:t>
            </a:r>
            <a:r>
              <a:rPr lang="en-US" altLang="en-US" sz="1800" b="1" u="none" dirty="0">
                <a:solidFill>
                  <a:srgbClr val="FF0000"/>
                </a:solidFill>
              </a:rPr>
              <a:t> 7: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Có</a:t>
            </a:r>
            <a:r>
              <a:rPr lang="en-US" altLang="en-US" sz="1800" b="1" u="none" dirty="0">
                <a:solidFill>
                  <a:srgbClr val="FF0000"/>
                </a:solidFill>
              </a:rPr>
              <a:t> 7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chữ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cái</a:t>
            </a:r>
            <a:endParaRPr lang="en-US" altLang="en-US" sz="1800" b="1" u="none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800" b="1" u="none" dirty="0" err="1">
                <a:solidFill>
                  <a:srgbClr val="FF0000"/>
                </a:solidFill>
              </a:rPr>
              <a:t>Tên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một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loại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tế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bào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máu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tham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gia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bảo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vệ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cơ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thể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khi</a:t>
            </a:r>
            <a:r>
              <a:rPr lang="en-US" altLang="en-US" sz="1800" b="1" u="none" dirty="0">
                <a:solidFill>
                  <a:srgbClr val="FF0000"/>
                </a:solidFill>
              </a:rPr>
              <a:t> vi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khuẩn</a:t>
            </a:r>
            <a:r>
              <a:rPr lang="en-US" altLang="en-US" sz="1800" b="1" u="none" dirty="0">
                <a:solidFill>
                  <a:srgbClr val="FF0000"/>
                </a:solidFill>
              </a:rPr>
              <a:t>, vi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rút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xâm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nhập</a:t>
            </a:r>
            <a:r>
              <a:rPr lang="en-US" altLang="en-US" sz="1800" b="1" u="none" dirty="0">
                <a:solidFill>
                  <a:srgbClr val="FF0000"/>
                </a:solidFill>
              </a:rPr>
              <a:t> </a:t>
            </a:r>
            <a:r>
              <a:rPr lang="en-US" altLang="en-US" sz="1800" b="1" u="none" dirty="0" err="1">
                <a:solidFill>
                  <a:srgbClr val="FF0000"/>
                </a:solidFill>
              </a:rPr>
              <a:t>vào</a:t>
            </a:r>
            <a:r>
              <a:rPr lang="en-US" altLang="en-US" sz="1800" b="1" u="none" dirty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27119" name="Group 495"/>
          <p:cNvGraphicFramePr>
            <a:graphicFrameLocks noGrp="1"/>
          </p:cNvGraphicFramePr>
          <p:nvPr/>
        </p:nvGraphicFramePr>
        <p:xfrm>
          <a:off x="2686051" y="1028701"/>
          <a:ext cx="285751" cy="358142"/>
        </p:xfrm>
        <a:graphic>
          <a:graphicData uri="http://schemas.openxmlformats.org/drawingml/2006/table">
            <a:tbl>
              <a:tblPr/>
              <a:tblGrid>
                <a:gridCol w="2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311" name="Group 855"/>
          <p:cNvGraphicFramePr>
            <a:graphicFrameLocks noGrp="1"/>
          </p:cNvGraphicFramePr>
          <p:nvPr/>
        </p:nvGraphicFramePr>
        <p:xfrm>
          <a:off x="2686051" y="1371601"/>
          <a:ext cx="285751" cy="358142"/>
        </p:xfrm>
        <a:graphic>
          <a:graphicData uri="http://schemas.openxmlformats.org/drawingml/2006/table">
            <a:tbl>
              <a:tblPr/>
              <a:tblGrid>
                <a:gridCol w="2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317" name="Group 861"/>
          <p:cNvGraphicFramePr>
            <a:graphicFrameLocks noGrp="1"/>
          </p:cNvGraphicFramePr>
          <p:nvPr/>
        </p:nvGraphicFramePr>
        <p:xfrm>
          <a:off x="2686051" y="1714500"/>
          <a:ext cx="285751" cy="400051"/>
        </p:xfrm>
        <a:graphic>
          <a:graphicData uri="http://schemas.openxmlformats.org/drawingml/2006/table">
            <a:tbl>
              <a:tblPr/>
              <a:tblGrid>
                <a:gridCol w="2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Ế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120" name="Group 496"/>
          <p:cNvGraphicFramePr>
            <a:graphicFrameLocks noGrp="1"/>
          </p:cNvGraphicFramePr>
          <p:nvPr/>
        </p:nvGraphicFramePr>
        <p:xfrm>
          <a:off x="2686051" y="2115741"/>
          <a:ext cx="285751" cy="358142"/>
        </p:xfrm>
        <a:graphic>
          <a:graphicData uri="http://schemas.openxmlformats.org/drawingml/2006/table">
            <a:tbl>
              <a:tblPr/>
              <a:tblGrid>
                <a:gridCol w="2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329" name="Group 873"/>
          <p:cNvGraphicFramePr>
            <a:graphicFrameLocks noGrp="1"/>
          </p:cNvGraphicFramePr>
          <p:nvPr/>
        </p:nvGraphicFramePr>
        <p:xfrm>
          <a:off x="2686051" y="2457451"/>
          <a:ext cx="285751" cy="400051"/>
        </p:xfrm>
        <a:graphic>
          <a:graphicData uri="http://schemas.openxmlformats.org/drawingml/2006/table">
            <a:tbl>
              <a:tblPr/>
              <a:tblGrid>
                <a:gridCol w="2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335" name="Group 879"/>
          <p:cNvGraphicFramePr>
            <a:graphicFrameLocks noGrp="1"/>
          </p:cNvGraphicFramePr>
          <p:nvPr/>
        </p:nvGraphicFramePr>
        <p:xfrm>
          <a:off x="2686051" y="2857500"/>
          <a:ext cx="285751" cy="400051"/>
        </p:xfrm>
        <a:graphic>
          <a:graphicData uri="http://schemas.openxmlformats.org/drawingml/2006/table">
            <a:tbl>
              <a:tblPr/>
              <a:tblGrid>
                <a:gridCol w="2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121" name="Group 497"/>
          <p:cNvGraphicFramePr>
            <a:graphicFrameLocks noGrp="1"/>
          </p:cNvGraphicFramePr>
          <p:nvPr/>
        </p:nvGraphicFramePr>
        <p:xfrm>
          <a:off x="2686051" y="3258741"/>
          <a:ext cx="285751" cy="358142"/>
        </p:xfrm>
        <a:graphic>
          <a:graphicData uri="http://schemas.openxmlformats.org/drawingml/2006/table">
            <a:tbl>
              <a:tblPr/>
              <a:tblGrid>
                <a:gridCol w="2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3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1" marB="342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FC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" y="4029913"/>
            <a:ext cx="6588389" cy="438584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957" y="-7290"/>
            <a:ext cx="217169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76200" y="4666495"/>
            <a:ext cx="533400" cy="47700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3064"/>
      </p:ext>
    </p:extLst>
  </p:cSld>
  <p:clrMapOvr>
    <a:masterClrMapping/>
  </p:clrMapOvr>
  <p:transition spd="slow">
    <p:wheel spokes="1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2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2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2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2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g Lâm Kiến Phước 100 Lần Hiến Máu -YTVN.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46616"/>
            <a:ext cx="6083847" cy="4564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5143" y="31112"/>
            <a:ext cx="73809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TPHCM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5143500"/>
          </a:xfrm>
          <a:prstGeom prst="rect">
            <a:avLst/>
          </a:prstGeom>
        </p:spPr>
      </p:pic>
      <p:pic>
        <p:nvPicPr>
          <p:cNvPr id="3" name="Picture 5" descr="hienm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27491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0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50064" y="3779267"/>
            <a:ext cx="3426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0070" y="2445628"/>
            <a:ext cx="34401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0973" y="806101"/>
            <a:ext cx="137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276600" y="806104"/>
            <a:ext cx="0" cy="433739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78258" y="784549"/>
            <a:ext cx="119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5016" y="3847799"/>
            <a:ext cx="3085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3029" y="251795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0625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-63681" y="380999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" y="2495550"/>
            <a:ext cx="6857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" y="3790950"/>
            <a:ext cx="6857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19493" y="1244811"/>
            <a:ext cx="6857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48815" y="1186847"/>
            <a:ext cx="3426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25016" y="1200150"/>
            <a:ext cx="3513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56074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4" descr="16d76c76df64a4d74fecbe46c3d7c2c2"/>
          <p:cNvSpPr>
            <a:spLocks noChangeArrowheads="1" noChangeShapeType="1" noTextEdit="1"/>
          </p:cNvSpPr>
          <p:nvPr/>
        </p:nvSpPr>
        <p:spPr bwMode="auto">
          <a:xfrm>
            <a:off x="1400175" y="176214"/>
            <a:ext cx="40005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300" b="1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107763" dir="135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Hướng dẫn về nhà</a:t>
            </a:r>
            <a:endParaRPr lang="en-US" sz="3300" b="1" kern="10">
              <a:ln w="25400">
                <a:solidFill>
                  <a:srgbClr val="FF0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107763" dir="13500000" algn="ctr" rotWithShape="0">
                  <a:srgbClr val="C7DFD3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8789" name="AutoShape 5"/>
          <p:cNvSpPr>
            <a:spLocks noChangeArrowheads="1"/>
          </p:cNvSpPr>
          <p:nvPr/>
        </p:nvSpPr>
        <p:spPr bwMode="auto">
          <a:xfrm>
            <a:off x="285751" y="1143001"/>
            <a:ext cx="6229351" cy="3486151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351" u="none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27652" name="Picture 7" descr="707658idt14mszr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336"/>
            <a:ext cx="6858000" cy="428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85751" y="2114552"/>
            <a:ext cx="62293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u="none" dirty="0"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50</a:t>
            </a:r>
            <a:endParaRPr lang="en-US" altLang="en-US" sz="2400" b="1" u="none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”.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  <a:sym typeface="Wingdings 3" panose="05040102010807070707" pitchFamily="18" charset="2"/>
              </a:rPr>
              <a:t>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16: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bạch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u="none" dirty="0" err="1">
                <a:latin typeface="Times New Roman" panose="02020603050405020304" pitchFamily="18" charset="0"/>
                <a:cs typeface="Arial" panose="020B0604020202020204" pitchFamily="34" charset="0"/>
              </a:rPr>
              <a:t>huyết</a:t>
            </a:r>
            <a:r>
              <a:rPr lang="en-US" altLang="en-US" sz="2400" b="1" u="none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654" name="Picture 80" descr="boo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972">
            <a:off x="2667002" y="4357690"/>
            <a:ext cx="858441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animBg="1"/>
      <p:bldP spid="1187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40868" y="-25953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357507"/>
            <a:ext cx="6857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630" y="1727589"/>
          <a:ext cx="4572000" cy="276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20608264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09096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8216154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671103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65207308"/>
                    </a:ext>
                  </a:extLst>
                </a:gridCol>
              </a:tblGrid>
              <a:tr h="1186181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           </a:t>
                      </a:r>
                      <a:r>
                        <a:rPr lang="en-US" sz="1500" baseline="0" dirty="0" smtClean="0"/>
                        <a:t>        </a:t>
                      </a:r>
                    </a:p>
                    <a:p>
                      <a:endParaRPr lang="en-US" sz="1500" dirty="0" smtClean="0"/>
                    </a:p>
                    <a:p>
                      <a:endParaRPr lang="en-US" sz="1500" dirty="0" smtClean="0"/>
                    </a:p>
                    <a:p>
                      <a:endParaRPr 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r>
                        <a:rPr lang="en-US" sz="2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448002740"/>
                  </a:ext>
                </a:extLst>
              </a:tr>
              <a:tr h="393701">
                <a:tc>
                  <a:txBody>
                    <a:bodyPr/>
                    <a:lstStyle/>
                    <a:p>
                      <a:r>
                        <a:rPr lang="en-US" sz="2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404816540"/>
                  </a:ext>
                </a:extLst>
              </a:tr>
              <a:tr h="393701">
                <a:tc>
                  <a:txBody>
                    <a:bodyPr/>
                    <a:lstStyle/>
                    <a:p>
                      <a:r>
                        <a:rPr lang="en-US" sz="2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4110322133"/>
                  </a:ext>
                </a:extLst>
              </a:tr>
              <a:tr h="393701">
                <a:tc>
                  <a:txBody>
                    <a:bodyPr/>
                    <a:lstStyle/>
                    <a:p>
                      <a:r>
                        <a:rPr lang="en-US" sz="2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389729464"/>
                  </a:ext>
                </a:extLst>
              </a:tr>
              <a:tr h="393701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1314837869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5630" y="1742502"/>
            <a:ext cx="918103" cy="11519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4597629" y="1906668"/>
            <a:ext cx="228775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Tx/>
              <a:buChar char="-"/>
            </a:pP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891" indent="-342891">
              <a:buFontTx/>
              <a:buChar char="-"/>
            </a:pP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-81389" y="4499061"/>
            <a:ext cx="502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134" y="1795233"/>
            <a:ext cx="60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73" y="2407241"/>
            <a:ext cx="60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-68802" y="404143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542" y="864497"/>
            <a:ext cx="653396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384" y="1770803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(1)……………...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(2) ……………..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 …………………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(4) …………………..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(5) ………………….. (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(6) ……………………..)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(7) …………………..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38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145257" y="2270523"/>
            <a:ext cx="1226344" cy="1226344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635796" y="2319340"/>
            <a:ext cx="245269" cy="3440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90526" y="2663430"/>
            <a:ext cx="3429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926309" y="2476501"/>
            <a:ext cx="248841" cy="335756"/>
          </a:xfrm>
          <a:custGeom>
            <a:avLst/>
            <a:gdLst/>
            <a:ahLst/>
            <a:cxnLst>
              <a:cxn ang="0">
                <a:pos x="0" y="314"/>
              </a:cxn>
              <a:cxn ang="0">
                <a:pos x="38" y="173"/>
              </a:cxn>
              <a:cxn ang="0">
                <a:pos x="64" y="70"/>
              </a:cxn>
              <a:cxn ang="0">
                <a:pos x="77" y="32"/>
              </a:cxn>
              <a:cxn ang="0">
                <a:pos x="115" y="19"/>
              </a:cxn>
              <a:cxn ang="0">
                <a:pos x="218" y="32"/>
              </a:cxn>
              <a:cxn ang="0">
                <a:pos x="205" y="237"/>
              </a:cxn>
              <a:cxn ang="0">
                <a:pos x="179" y="275"/>
              </a:cxn>
              <a:cxn ang="0">
                <a:pos x="102" y="301"/>
              </a:cxn>
              <a:cxn ang="0">
                <a:pos x="64" y="326"/>
              </a:cxn>
              <a:cxn ang="0">
                <a:pos x="0" y="314"/>
              </a:cxn>
            </a:cxnLst>
            <a:rect l="0" t="0" r="r" b="b"/>
            <a:pathLst>
              <a:path w="244" h="329">
                <a:moveTo>
                  <a:pt x="0" y="314"/>
                </a:moveTo>
                <a:cubicBezTo>
                  <a:pt x="47" y="175"/>
                  <a:pt x="10" y="297"/>
                  <a:pt x="38" y="173"/>
                </a:cubicBezTo>
                <a:cubicBezTo>
                  <a:pt x="46" y="138"/>
                  <a:pt x="53" y="104"/>
                  <a:pt x="64" y="70"/>
                </a:cubicBezTo>
                <a:cubicBezTo>
                  <a:pt x="68" y="57"/>
                  <a:pt x="68" y="41"/>
                  <a:pt x="77" y="32"/>
                </a:cubicBezTo>
                <a:cubicBezTo>
                  <a:pt x="86" y="23"/>
                  <a:pt x="102" y="23"/>
                  <a:pt x="115" y="19"/>
                </a:cubicBezTo>
                <a:cubicBezTo>
                  <a:pt x="149" y="23"/>
                  <a:pt x="205" y="0"/>
                  <a:pt x="218" y="32"/>
                </a:cubicBezTo>
                <a:cubicBezTo>
                  <a:pt x="244" y="95"/>
                  <a:pt x="216" y="169"/>
                  <a:pt x="205" y="237"/>
                </a:cubicBezTo>
                <a:cubicBezTo>
                  <a:pt x="203" y="252"/>
                  <a:pt x="192" y="267"/>
                  <a:pt x="179" y="275"/>
                </a:cubicBezTo>
                <a:cubicBezTo>
                  <a:pt x="156" y="289"/>
                  <a:pt x="128" y="292"/>
                  <a:pt x="102" y="301"/>
                </a:cubicBezTo>
                <a:cubicBezTo>
                  <a:pt x="88" y="306"/>
                  <a:pt x="79" y="324"/>
                  <a:pt x="64" y="326"/>
                </a:cubicBezTo>
                <a:cubicBezTo>
                  <a:pt x="42" y="329"/>
                  <a:pt x="21" y="318"/>
                  <a:pt x="0" y="31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1710" y="2809876"/>
            <a:ext cx="441723" cy="441723"/>
            <a:chOff x="1019" y="3216"/>
            <a:chExt cx="433" cy="432"/>
          </a:xfrm>
        </p:grpSpPr>
        <p:sp>
          <p:nvSpPr>
            <p:cNvPr id="9224" name="Freeform 8" descr="10%"/>
            <p:cNvSpPr>
              <a:spLocks/>
            </p:cNvSpPr>
            <p:nvPr/>
          </p:nvSpPr>
          <p:spPr bwMode="auto">
            <a:xfrm>
              <a:off x="1019" y="3216"/>
              <a:ext cx="433" cy="432"/>
            </a:xfrm>
            <a:custGeom>
              <a:avLst/>
              <a:gdLst/>
              <a:ahLst/>
              <a:cxnLst>
                <a:cxn ang="0">
                  <a:pos x="363" y="35"/>
                </a:cxn>
                <a:cxn ang="0">
                  <a:pos x="82" y="22"/>
                </a:cxn>
                <a:cxn ang="0">
                  <a:pos x="43" y="48"/>
                </a:cxn>
                <a:cxn ang="0">
                  <a:pos x="18" y="125"/>
                </a:cxn>
                <a:cxn ang="0">
                  <a:pos x="43" y="330"/>
                </a:cxn>
                <a:cxn ang="0">
                  <a:pos x="82" y="355"/>
                </a:cxn>
                <a:cxn ang="0">
                  <a:pos x="235" y="432"/>
                </a:cxn>
                <a:cxn ang="0">
                  <a:pos x="325" y="419"/>
                </a:cxn>
                <a:cxn ang="0">
                  <a:pos x="351" y="381"/>
                </a:cxn>
                <a:cxn ang="0">
                  <a:pos x="415" y="304"/>
                </a:cxn>
                <a:cxn ang="0">
                  <a:pos x="402" y="125"/>
                </a:cxn>
                <a:cxn ang="0">
                  <a:pos x="376" y="86"/>
                </a:cxn>
                <a:cxn ang="0">
                  <a:pos x="338" y="61"/>
                </a:cxn>
                <a:cxn ang="0">
                  <a:pos x="363" y="35"/>
                </a:cxn>
              </a:cxnLst>
              <a:rect l="0" t="0" r="r" b="b"/>
              <a:pathLst>
                <a:path w="433" h="432">
                  <a:moveTo>
                    <a:pt x="363" y="35"/>
                  </a:moveTo>
                  <a:cubicBezTo>
                    <a:pt x="260" y="0"/>
                    <a:pt x="202" y="14"/>
                    <a:pt x="82" y="22"/>
                  </a:cubicBezTo>
                  <a:cubicBezTo>
                    <a:pt x="69" y="31"/>
                    <a:pt x="51" y="35"/>
                    <a:pt x="43" y="48"/>
                  </a:cubicBezTo>
                  <a:cubicBezTo>
                    <a:pt x="29" y="71"/>
                    <a:pt x="18" y="125"/>
                    <a:pt x="18" y="125"/>
                  </a:cubicBezTo>
                  <a:cubicBezTo>
                    <a:pt x="23" y="194"/>
                    <a:pt x="0" y="276"/>
                    <a:pt x="43" y="330"/>
                  </a:cubicBezTo>
                  <a:cubicBezTo>
                    <a:pt x="53" y="342"/>
                    <a:pt x="70" y="345"/>
                    <a:pt x="82" y="355"/>
                  </a:cubicBezTo>
                  <a:cubicBezTo>
                    <a:pt x="145" y="408"/>
                    <a:pt x="147" y="417"/>
                    <a:pt x="235" y="432"/>
                  </a:cubicBezTo>
                  <a:cubicBezTo>
                    <a:pt x="265" y="428"/>
                    <a:pt x="297" y="431"/>
                    <a:pt x="325" y="419"/>
                  </a:cubicBezTo>
                  <a:cubicBezTo>
                    <a:pt x="339" y="413"/>
                    <a:pt x="341" y="393"/>
                    <a:pt x="351" y="381"/>
                  </a:cubicBezTo>
                  <a:cubicBezTo>
                    <a:pt x="433" y="282"/>
                    <a:pt x="351" y="398"/>
                    <a:pt x="415" y="304"/>
                  </a:cubicBezTo>
                  <a:cubicBezTo>
                    <a:pt x="411" y="244"/>
                    <a:pt x="413" y="184"/>
                    <a:pt x="402" y="125"/>
                  </a:cubicBezTo>
                  <a:cubicBezTo>
                    <a:pt x="399" y="110"/>
                    <a:pt x="387" y="97"/>
                    <a:pt x="376" y="86"/>
                  </a:cubicBezTo>
                  <a:cubicBezTo>
                    <a:pt x="365" y="75"/>
                    <a:pt x="342" y="76"/>
                    <a:pt x="338" y="61"/>
                  </a:cubicBezTo>
                  <a:cubicBezTo>
                    <a:pt x="335" y="49"/>
                    <a:pt x="355" y="44"/>
                    <a:pt x="363" y="35"/>
                  </a:cubicBezTo>
                  <a:close/>
                </a:path>
              </a:pathLst>
            </a:custGeom>
            <a:pattFill prst="pct10">
              <a:fgClr>
                <a:srgbClr val="FF0000"/>
              </a:fgClr>
              <a:bgClr>
                <a:schemeClr val="bg1"/>
              </a:bgClr>
            </a:pattFill>
            <a:ln w="3175" cmpd="sng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1091" y="3264"/>
              <a:ext cx="287" cy="289"/>
            </a:xfrm>
            <a:custGeom>
              <a:avLst/>
              <a:gdLst/>
              <a:ahLst/>
              <a:cxnLst>
                <a:cxn ang="0">
                  <a:pos x="363" y="35"/>
                </a:cxn>
                <a:cxn ang="0">
                  <a:pos x="82" y="22"/>
                </a:cxn>
                <a:cxn ang="0">
                  <a:pos x="43" y="48"/>
                </a:cxn>
                <a:cxn ang="0">
                  <a:pos x="18" y="125"/>
                </a:cxn>
                <a:cxn ang="0">
                  <a:pos x="43" y="330"/>
                </a:cxn>
                <a:cxn ang="0">
                  <a:pos x="82" y="355"/>
                </a:cxn>
                <a:cxn ang="0">
                  <a:pos x="235" y="432"/>
                </a:cxn>
                <a:cxn ang="0">
                  <a:pos x="325" y="419"/>
                </a:cxn>
                <a:cxn ang="0">
                  <a:pos x="351" y="381"/>
                </a:cxn>
                <a:cxn ang="0">
                  <a:pos x="415" y="304"/>
                </a:cxn>
                <a:cxn ang="0">
                  <a:pos x="402" y="125"/>
                </a:cxn>
                <a:cxn ang="0">
                  <a:pos x="376" y="86"/>
                </a:cxn>
                <a:cxn ang="0">
                  <a:pos x="338" y="61"/>
                </a:cxn>
                <a:cxn ang="0">
                  <a:pos x="363" y="35"/>
                </a:cxn>
              </a:cxnLst>
              <a:rect l="0" t="0" r="r" b="b"/>
              <a:pathLst>
                <a:path w="433" h="432">
                  <a:moveTo>
                    <a:pt x="363" y="35"/>
                  </a:moveTo>
                  <a:cubicBezTo>
                    <a:pt x="260" y="0"/>
                    <a:pt x="202" y="14"/>
                    <a:pt x="82" y="22"/>
                  </a:cubicBezTo>
                  <a:cubicBezTo>
                    <a:pt x="69" y="31"/>
                    <a:pt x="51" y="35"/>
                    <a:pt x="43" y="48"/>
                  </a:cubicBezTo>
                  <a:cubicBezTo>
                    <a:pt x="29" y="71"/>
                    <a:pt x="18" y="125"/>
                    <a:pt x="18" y="125"/>
                  </a:cubicBezTo>
                  <a:cubicBezTo>
                    <a:pt x="23" y="194"/>
                    <a:pt x="0" y="276"/>
                    <a:pt x="43" y="330"/>
                  </a:cubicBezTo>
                  <a:cubicBezTo>
                    <a:pt x="53" y="342"/>
                    <a:pt x="70" y="345"/>
                    <a:pt x="82" y="355"/>
                  </a:cubicBezTo>
                  <a:cubicBezTo>
                    <a:pt x="145" y="408"/>
                    <a:pt x="147" y="417"/>
                    <a:pt x="235" y="432"/>
                  </a:cubicBezTo>
                  <a:cubicBezTo>
                    <a:pt x="265" y="428"/>
                    <a:pt x="297" y="431"/>
                    <a:pt x="325" y="419"/>
                  </a:cubicBezTo>
                  <a:cubicBezTo>
                    <a:pt x="339" y="413"/>
                    <a:pt x="341" y="393"/>
                    <a:pt x="351" y="381"/>
                  </a:cubicBezTo>
                  <a:cubicBezTo>
                    <a:pt x="433" y="282"/>
                    <a:pt x="351" y="398"/>
                    <a:pt x="415" y="304"/>
                  </a:cubicBezTo>
                  <a:cubicBezTo>
                    <a:pt x="411" y="244"/>
                    <a:pt x="413" y="184"/>
                    <a:pt x="402" y="125"/>
                  </a:cubicBezTo>
                  <a:cubicBezTo>
                    <a:pt x="399" y="110"/>
                    <a:pt x="387" y="97"/>
                    <a:pt x="376" y="86"/>
                  </a:cubicBezTo>
                  <a:cubicBezTo>
                    <a:pt x="365" y="75"/>
                    <a:pt x="342" y="76"/>
                    <a:pt x="338" y="61"/>
                  </a:cubicBezTo>
                  <a:cubicBezTo>
                    <a:pt x="335" y="49"/>
                    <a:pt x="355" y="44"/>
                    <a:pt x="363" y="3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26" name="Oval 10"/>
            <p:cNvSpPr>
              <a:spLocks noChangeArrowheads="1"/>
            </p:cNvSpPr>
            <p:nvPr/>
          </p:nvSpPr>
          <p:spPr bwMode="auto">
            <a:xfrm>
              <a:off x="1152" y="3408"/>
              <a:ext cx="48" cy="48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942" y="2899176"/>
            <a:ext cx="536972" cy="463153"/>
            <a:chOff x="2702" y="3387"/>
            <a:chExt cx="526" cy="453"/>
          </a:xfrm>
        </p:grpSpPr>
        <p:sp>
          <p:nvSpPr>
            <p:cNvPr id="9228" name="Freeform 12" descr="10%"/>
            <p:cNvSpPr>
              <a:spLocks/>
            </p:cNvSpPr>
            <p:nvPr/>
          </p:nvSpPr>
          <p:spPr bwMode="auto">
            <a:xfrm>
              <a:off x="2702" y="3387"/>
              <a:ext cx="526" cy="453"/>
            </a:xfrm>
            <a:custGeom>
              <a:avLst/>
              <a:gdLst/>
              <a:ahLst/>
              <a:cxnLst>
                <a:cxn ang="0">
                  <a:pos x="421" y="543"/>
                </a:cxn>
                <a:cxn ang="0">
                  <a:pos x="242" y="530"/>
                </a:cxn>
                <a:cxn ang="0">
                  <a:pos x="165" y="504"/>
                </a:cxn>
                <a:cxn ang="0">
                  <a:pos x="88" y="402"/>
                </a:cxn>
                <a:cxn ang="0">
                  <a:pos x="37" y="325"/>
                </a:cxn>
                <a:cxn ang="0">
                  <a:pos x="12" y="248"/>
                </a:cxn>
                <a:cxn ang="0">
                  <a:pos x="127" y="5"/>
                </a:cxn>
                <a:cxn ang="0">
                  <a:pos x="460" y="56"/>
                </a:cxn>
                <a:cxn ang="0">
                  <a:pos x="524" y="210"/>
                </a:cxn>
                <a:cxn ang="0">
                  <a:pos x="511" y="427"/>
                </a:cxn>
                <a:cxn ang="0">
                  <a:pos x="472" y="453"/>
                </a:cxn>
                <a:cxn ang="0">
                  <a:pos x="421" y="543"/>
                </a:cxn>
              </a:cxnLst>
              <a:rect l="0" t="0" r="r" b="b"/>
              <a:pathLst>
                <a:path w="526" h="558">
                  <a:moveTo>
                    <a:pt x="421" y="543"/>
                  </a:moveTo>
                  <a:cubicBezTo>
                    <a:pt x="361" y="539"/>
                    <a:pt x="301" y="539"/>
                    <a:pt x="242" y="530"/>
                  </a:cubicBezTo>
                  <a:cubicBezTo>
                    <a:pt x="215" y="526"/>
                    <a:pt x="165" y="504"/>
                    <a:pt x="165" y="504"/>
                  </a:cubicBezTo>
                  <a:cubicBezTo>
                    <a:pt x="129" y="449"/>
                    <a:pt x="145" y="439"/>
                    <a:pt x="88" y="402"/>
                  </a:cubicBezTo>
                  <a:cubicBezTo>
                    <a:pt x="61" y="288"/>
                    <a:pt x="101" y="403"/>
                    <a:pt x="37" y="325"/>
                  </a:cubicBezTo>
                  <a:cubicBezTo>
                    <a:pt x="34" y="322"/>
                    <a:pt x="13" y="252"/>
                    <a:pt x="12" y="248"/>
                  </a:cubicBezTo>
                  <a:cubicBezTo>
                    <a:pt x="24" y="117"/>
                    <a:pt x="0" y="47"/>
                    <a:pt x="127" y="5"/>
                  </a:cubicBezTo>
                  <a:cubicBezTo>
                    <a:pt x="224" y="12"/>
                    <a:pt x="372" y="0"/>
                    <a:pt x="460" y="56"/>
                  </a:cubicBezTo>
                  <a:cubicBezTo>
                    <a:pt x="525" y="155"/>
                    <a:pt x="506" y="103"/>
                    <a:pt x="524" y="210"/>
                  </a:cubicBezTo>
                  <a:cubicBezTo>
                    <a:pt x="520" y="282"/>
                    <a:pt x="526" y="356"/>
                    <a:pt x="511" y="427"/>
                  </a:cubicBezTo>
                  <a:cubicBezTo>
                    <a:pt x="508" y="442"/>
                    <a:pt x="480" y="440"/>
                    <a:pt x="472" y="453"/>
                  </a:cubicBezTo>
                  <a:cubicBezTo>
                    <a:pt x="407" y="558"/>
                    <a:pt x="484" y="511"/>
                    <a:pt x="421" y="543"/>
                  </a:cubicBezTo>
                  <a:close/>
                </a:path>
              </a:pathLst>
            </a:custGeom>
            <a:pattFill prst="pct10">
              <a:fgClr>
                <a:srgbClr val="FF7C80"/>
              </a:fgClr>
              <a:bgClr>
                <a:schemeClr val="bg1"/>
              </a:bgClr>
            </a:pattFill>
            <a:ln w="9525">
              <a:pattFill prst="pct90">
                <a:fgClr>
                  <a:srgbClr val="0099CC"/>
                </a:fgClr>
                <a:bgClr>
                  <a:srgbClr val="FFFFFF"/>
                </a:bgClr>
              </a:patt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 rot="864001">
              <a:off x="2749" y="3425"/>
              <a:ext cx="448" cy="305"/>
            </a:xfrm>
            <a:custGeom>
              <a:avLst/>
              <a:gdLst/>
              <a:ahLst/>
              <a:cxnLst>
                <a:cxn ang="0">
                  <a:pos x="352" y="256"/>
                </a:cxn>
                <a:cxn ang="0">
                  <a:pos x="256" y="400"/>
                </a:cxn>
                <a:cxn ang="0">
                  <a:pos x="64" y="352"/>
                </a:cxn>
                <a:cxn ang="0">
                  <a:pos x="64" y="160"/>
                </a:cxn>
                <a:cxn ang="0">
                  <a:pos x="448" y="16"/>
                </a:cxn>
                <a:cxn ang="0">
                  <a:pos x="544" y="64"/>
                </a:cxn>
                <a:cxn ang="0">
                  <a:pos x="592" y="256"/>
                </a:cxn>
                <a:cxn ang="0">
                  <a:pos x="592" y="352"/>
                </a:cxn>
                <a:cxn ang="0">
                  <a:pos x="352" y="256"/>
                </a:cxn>
              </a:cxnLst>
              <a:rect l="0" t="0" r="r" b="b"/>
              <a:pathLst>
                <a:path w="624" h="416">
                  <a:moveTo>
                    <a:pt x="352" y="256"/>
                  </a:moveTo>
                  <a:cubicBezTo>
                    <a:pt x="296" y="264"/>
                    <a:pt x="304" y="384"/>
                    <a:pt x="256" y="400"/>
                  </a:cubicBezTo>
                  <a:cubicBezTo>
                    <a:pt x="208" y="416"/>
                    <a:pt x="96" y="392"/>
                    <a:pt x="64" y="352"/>
                  </a:cubicBezTo>
                  <a:cubicBezTo>
                    <a:pt x="32" y="312"/>
                    <a:pt x="0" y="216"/>
                    <a:pt x="64" y="160"/>
                  </a:cubicBezTo>
                  <a:cubicBezTo>
                    <a:pt x="128" y="104"/>
                    <a:pt x="368" y="32"/>
                    <a:pt x="448" y="16"/>
                  </a:cubicBezTo>
                  <a:cubicBezTo>
                    <a:pt x="528" y="0"/>
                    <a:pt x="520" y="24"/>
                    <a:pt x="544" y="64"/>
                  </a:cubicBezTo>
                  <a:cubicBezTo>
                    <a:pt x="568" y="104"/>
                    <a:pt x="584" y="208"/>
                    <a:pt x="592" y="256"/>
                  </a:cubicBezTo>
                  <a:cubicBezTo>
                    <a:pt x="600" y="304"/>
                    <a:pt x="624" y="344"/>
                    <a:pt x="592" y="352"/>
                  </a:cubicBezTo>
                  <a:cubicBezTo>
                    <a:pt x="560" y="360"/>
                    <a:pt x="408" y="248"/>
                    <a:pt x="352" y="256"/>
                  </a:cubicBezTo>
                  <a:close/>
                </a:path>
              </a:pathLst>
            </a:custGeom>
            <a:solidFill>
              <a:srgbClr val="00297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16695" y="2857502"/>
            <a:ext cx="147639" cy="245269"/>
            <a:chOff x="2173" y="3037"/>
            <a:chExt cx="144" cy="240"/>
          </a:xfrm>
        </p:grpSpPr>
        <p:sp>
          <p:nvSpPr>
            <p:cNvPr id="9231" name="Freeform 15"/>
            <p:cNvSpPr>
              <a:spLocks/>
            </p:cNvSpPr>
            <p:nvPr/>
          </p:nvSpPr>
          <p:spPr bwMode="auto">
            <a:xfrm>
              <a:off x="2173" y="3037"/>
              <a:ext cx="144" cy="24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144" y="0"/>
                </a:cxn>
                <a:cxn ang="0">
                  <a:pos x="48" y="240"/>
                </a:cxn>
                <a:cxn ang="0">
                  <a:pos x="0" y="144"/>
                </a:cxn>
              </a:cxnLst>
              <a:rect l="0" t="0" r="r" b="b"/>
              <a:pathLst>
                <a:path w="144" h="240">
                  <a:moveTo>
                    <a:pt x="0" y="144"/>
                  </a:moveTo>
                  <a:lnTo>
                    <a:pt x="144" y="0"/>
                  </a:lnTo>
                  <a:lnTo>
                    <a:pt x="48" y="24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 flipH="1">
              <a:off x="2195" y="3133"/>
              <a:ext cx="46" cy="63"/>
            </a:xfrm>
            <a:prstGeom prst="ellipse">
              <a:avLst/>
            </a:prstGeom>
            <a:solidFill>
              <a:srgbClr val="00297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45320" y="3225405"/>
            <a:ext cx="196455" cy="195263"/>
            <a:chOff x="1440" y="3744"/>
            <a:chExt cx="192" cy="192"/>
          </a:xfrm>
        </p:grpSpPr>
        <p:sp>
          <p:nvSpPr>
            <p:cNvPr id="9234" name="Oval 18"/>
            <p:cNvSpPr>
              <a:spLocks noChangeArrowheads="1"/>
            </p:cNvSpPr>
            <p:nvPr/>
          </p:nvSpPr>
          <p:spPr bwMode="auto">
            <a:xfrm>
              <a:off x="1488" y="3792"/>
              <a:ext cx="98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 flipV="1">
              <a:off x="1440" y="3744"/>
              <a:ext cx="192" cy="19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>
              <a:off x="1440" y="3744"/>
              <a:ext cx="192" cy="19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1" y="3486151"/>
            <a:ext cx="125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Máu lỏng</a:t>
            </a:r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V="1">
            <a:off x="571501" y="1371601"/>
            <a:ext cx="571500" cy="9715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685801" y="3314701"/>
            <a:ext cx="5715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1143000" y="1215629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Tế bào máu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971551" y="4000500"/>
            <a:ext cx="137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Huyết tương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490915" y="1215629"/>
            <a:ext cx="451247" cy="363140"/>
            <a:chOff x="2208" y="3341"/>
            <a:chExt cx="442" cy="355"/>
          </a:xfrm>
        </p:grpSpPr>
        <p:sp>
          <p:nvSpPr>
            <p:cNvPr id="9243" name="Freeform 27" descr="Large confetti"/>
            <p:cNvSpPr>
              <a:spLocks/>
            </p:cNvSpPr>
            <p:nvPr/>
          </p:nvSpPr>
          <p:spPr bwMode="auto">
            <a:xfrm>
              <a:off x="2208" y="3341"/>
              <a:ext cx="442" cy="355"/>
            </a:xfrm>
            <a:custGeom>
              <a:avLst/>
              <a:gdLst/>
              <a:ahLst/>
              <a:cxnLst>
                <a:cxn ang="0">
                  <a:pos x="165" y="89"/>
                </a:cxn>
                <a:cxn ang="0">
                  <a:pos x="37" y="141"/>
                </a:cxn>
                <a:cxn ang="0">
                  <a:pos x="37" y="307"/>
                </a:cxn>
                <a:cxn ang="0">
                  <a:pos x="152" y="371"/>
                </a:cxn>
                <a:cxn ang="0">
                  <a:pos x="255" y="397"/>
                </a:cxn>
                <a:cxn ang="0">
                  <a:pos x="549" y="384"/>
                </a:cxn>
                <a:cxn ang="0">
                  <a:pos x="575" y="307"/>
                </a:cxn>
                <a:cxn ang="0">
                  <a:pos x="562" y="166"/>
                </a:cxn>
                <a:cxn ang="0">
                  <a:pos x="370" y="0"/>
                </a:cxn>
                <a:cxn ang="0">
                  <a:pos x="127" y="13"/>
                </a:cxn>
                <a:cxn ang="0">
                  <a:pos x="88" y="25"/>
                </a:cxn>
                <a:cxn ang="0">
                  <a:pos x="37" y="115"/>
                </a:cxn>
              </a:cxnLst>
              <a:rect l="0" t="0" r="r" b="b"/>
              <a:pathLst>
                <a:path w="575" h="411">
                  <a:moveTo>
                    <a:pt x="165" y="89"/>
                  </a:moveTo>
                  <a:cubicBezTo>
                    <a:pt x="114" y="102"/>
                    <a:pt x="80" y="111"/>
                    <a:pt x="37" y="141"/>
                  </a:cubicBezTo>
                  <a:cubicBezTo>
                    <a:pt x="17" y="199"/>
                    <a:pt x="0" y="233"/>
                    <a:pt x="37" y="307"/>
                  </a:cubicBezTo>
                  <a:cubicBezTo>
                    <a:pt x="51" y="335"/>
                    <a:pt x="117" y="361"/>
                    <a:pt x="152" y="371"/>
                  </a:cubicBezTo>
                  <a:cubicBezTo>
                    <a:pt x="186" y="380"/>
                    <a:pt x="255" y="397"/>
                    <a:pt x="255" y="397"/>
                  </a:cubicBezTo>
                  <a:cubicBezTo>
                    <a:pt x="353" y="393"/>
                    <a:pt x="455" y="411"/>
                    <a:pt x="549" y="384"/>
                  </a:cubicBezTo>
                  <a:cubicBezTo>
                    <a:pt x="575" y="377"/>
                    <a:pt x="575" y="307"/>
                    <a:pt x="575" y="307"/>
                  </a:cubicBezTo>
                  <a:cubicBezTo>
                    <a:pt x="571" y="260"/>
                    <a:pt x="569" y="213"/>
                    <a:pt x="562" y="166"/>
                  </a:cubicBezTo>
                  <a:cubicBezTo>
                    <a:pt x="549" y="77"/>
                    <a:pt x="447" y="26"/>
                    <a:pt x="370" y="0"/>
                  </a:cubicBezTo>
                  <a:cubicBezTo>
                    <a:pt x="289" y="4"/>
                    <a:pt x="208" y="6"/>
                    <a:pt x="127" y="13"/>
                  </a:cubicBezTo>
                  <a:cubicBezTo>
                    <a:pt x="113" y="14"/>
                    <a:pt x="98" y="15"/>
                    <a:pt x="88" y="25"/>
                  </a:cubicBezTo>
                  <a:cubicBezTo>
                    <a:pt x="73" y="39"/>
                    <a:pt x="61" y="91"/>
                    <a:pt x="37" y="115"/>
                  </a:cubicBezTo>
                </a:path>
              </a:pathLst>
            </a:custGeom>
            <a:pattFill prst="lgConfetti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2321" y="3360"/>
              <a:ext cx="255" cy="290"/>
            </a:xfrm>
            <a:custGeom>
              <a:avLst/>
              <a:gdLst/>
              <a:ahLst/>
              <a:cxnLst>
                <a:cxn ang="0">
                  <a:pos x="112" y="312"/>
                </a:cxn>
                <a:cxn ang="0">
                  <a:pos x="16" y="360"/>
                </a:cxn>
                <a:cxn ang="0">
                  <a:pos x="16" y="216"/>
                </a:cxn>
                <a:cxn ang="0">
                  <a:pos x="64" y="24"/>
                </a:cxn>
                <a:cxn ang="0">
                  <a:pos x="256" y="72"/>
                </a:cxn>
                <a:cxn ang="0">
                  <a:pos x="400" y="264"/>
                </a:cxn>
                <a:cxn ang="0">
                  <a:pos x="352" y="360"/>
                </a:cxn>
                <a:cxn ang="0">
                  <a:pos x="208" y="120"/>
                </a:cxn>
                <a:cxn ang="0">
                  <a:pos x="112" y="72"/>
                </a:cxn>
                <a:cxn ang="0">
                  <a:pos x="112" y="312"/>
                </a:cxn>
              </a:cxnLst>
              <a:rect l="0" t="0" r="r" b="b"/>
              <a:pathLst>
                <a:path w="416" h="384">
                  <a:moveTo>
                    <a:pt x="112" y="312"/>
                  </a:moveTo>
                  <a:cubicBezTo>
                    <a:pt x="96" y="360"/>
                    <a:pt x="32" y="376"/>
                    <a:pt x="16" y="360"/>
                  </a:cubicBezTo>
                  <a:cubicBezTo>
                    <a:pt x="0" y="344"/>
                    <a:pt x="8" y="272"/>
                    <a:pt x="16" y="216"/>
                  </a:cubicBezTo>
                  <a:cubicBezTo>
                    <a:pt x="24" y="160"/>
                    <a:pt x="24" y="48"/>
                    <a:pt x="64" y="24"/>
                  </a:cubicBezTo>
                  <a:cubicBezTo>
                    <a:pt x="104" y="0"/>
                    <a:pt x="200" y="32"/>
                    <a:pt x="256" y="72"/>
                  </a:cubicBezTo>
                  <a:cubicBezTo>
                    <a:pt x="312" y="112"/>
                    <a:pt x="384" y="216"/>
                    <a:pt x="400" y="264"/>
                  </a:cubicBezTo>
                  <a:cubicBezTo>
                    <a:pt x="416" y="312"/>
                    <a:pt x="384" y="384"/>
                    <a:pt x="352" y="360"/>
                  </a:cubicBezTo>
                  <a:cubicBezTo>
                    <a:pt x="320" y="336"/>
                    <a:pt x="248" y="168"/>
                    <a:pt x="208" y="120"/>
                  </a:cubicBezTo>
                  <a:cubicBezTo>
                    <a:pt x="168" y="72"/>
                    <a:pt x="128" y="48"/>
                    <a:pt x="112" y="72"/>
                  </a:cubicBezTo>
                  <a:cubicBezTo>
                    <a:pt x="96" y="96"/>
                    <a:pt x="128" y="264"/>
                    <a:pt x="112" y="312"/>
                  </a:cubicBezTo>
                  <a:close/>
                </a:path>
              </a:pathLst>
            </a:custGeom>
            <a:solidFill>
              <a:srgbClr val="00297A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9245" name="Freeform 29"/>
          <p:cNvSpPr>
            <a:spLocks/>
          </p:cNvSpPr>
          <p:nvPr/>
        </p:nvSpPr>
        <p:spPr bwMode="auto">
          <a:xfrm>
            <a:off x="3583784" y="1689499"/>
            <a:ext cx="245269" cy="196453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96" y="96"/>
              </a:cxn>
              <a:cxn ang="0">
                <a:pos x="144" y="192"/>
              </a:cxn>
              <a:cxn ang="0">
                <a:pos x="144" y="48"/>
              </a:cxn>
              <a:cxn ang="0">
                <a:pos x="240" y="48"/>
              </a:cxn>
              <a:cxn ang="0">
                <a:pos x="96" y="0"/>
              </a:cxn>
              <a:cxn ang="0">
                <a:pos x="0" y="144"/>
              </a:cxn>
            </a:cxnLst>
            <a:rect l="0" t="0" r="r" b="b"/>
            <a:pathLst>
              <a:path w="240" h="192">
                <a:moveTo>
                  <a:pt x="0" y="144"/>
                </a:moveTo>
                <a:lnTo>
                  <a:pt x="96" y="96"/>
                </a:lnTo>
                <a:lnTo>
                  <a:pt x="144" y="192"/>
                </a:lnTo>
                <a:lnTo>
                  <a:pt x="144" y="48"/>
                </a:lnTo>
                <a:lnTo>
                  <a:pt x="240" y="48"/>
                </a:lnTo>
                <a:lnTo>
                  <a:pt x="96" y="0"/>
                </a:lnTo>
                <a:lnTo>
                  <a:pt x="0" y="14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46" name="Oval 30"/>
          <p:cNvSpPr>
            <a:spLocks noChangeArrowheads="1"/>
          </p:cNvSpPr>
          <p:nvPr/>
        </p:nvSpPr>
        <p:spPr bwMode="auto">
          <a:xfrm>
            <a:off x="3658795" y="1676404"/>
            <a:ext cx="97631" cy="97631"/>
          </a:xfrm>
          <a:prstGeom prst="ellipse">
            <a:avLst/>
          </a:prstGeom>
          <a:solidFill>
            <a:srgbClr val="00297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47" name="Oval 31"/>
          <p:cNvSpPr>
            <a:spLocks noChangeArrowheads="1"/>
          </p:cNvSpPr>
          <p:nvPr/>
        </p:nvSpPr>
        <p:spPr bwMode="auto">
          <a:xfrm>
            <a:off x="3527825" y="742952"/>
            <a:ext cx="245269" cy="3440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2899174" y="1371601"/>
            <a:ext cx="5560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3226595" y="1371601"/>
            <a:ext cx="285751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flipV="1">
            <a:off x="3242072" y="971551"/>
            <a:ext cx="228600" cy="4000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3699272" y="182880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3413522" y="1943099"/>
            <a:ext cx="628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vỡ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3371852" y="2514601"/>
            <a:ext cx="914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u="none" dirty="0" err="1">
                <a:latin typeface="Times New Roman" panose="02020603050405020304" pitchFamily="18" charset="0"/>
              </a:rPr>
              <a:t>enzim</a:t>
            </a:r>
            <a:endParaRPr lang="en-US" altLang="en-US" sz="1800" u="none" dirty="0">
              <a:latin typeface="Times New Roman" panose="02020603050405020304" pitchFamily="18" charset="0"/>
            </a:endParaRPr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>
            <a:off x="3714751" y="2228851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5" name="Line 39"/>
          <p:cNvSpPr>
            <a:spLocks noChangeShapeType="1"/>
          </p:cNvSpPr>
          <p:nvPr/>
        </p:nvSpPr>
        <p:spPr bwMode="auto">
          <a:xfrm flipV="1">
            <a:off x="2400302" y="1371602"/>
            <a:ext cx="514351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6" name="Oval 40"/>
          <p:cNvSpPr>
            <a:spLocks noChangeArrowheads="1"/>
          </p:cNvSpPr>
          <p:nvPr/>
        </p:nvSpPr>
        <p:spPr bwMode="auto">
          <a:xfrm flipV="1">
            <a:off x="2343151" y="3294461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7" name="Oval 41"/>
          <p:cNvSpPr>
            <a:spLocks noChangeArrowheads="1"/>
          </p:cNvSpPr>
          <p:nvPr/>
        </p:nvSpPr>
        <p:spPr bwMode="auto">
          <a:xfrm>
            <a:off x="2514602" y="3278982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8" name="Oval 42"/>
          <p:cNvSpPr>
            <a:spLocks noChangeArrowheads="1"/>
          </p:cNvSpPr>
          <p:nvPr/>
        </p:nvSpPr>
        <p:spPr bwMode="auto">
          <a:xfrm flipV="1">
            <a:off x="2432448" y="3268268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59" name="Oval 43"/>
          <p:cNvSpPr>
            <a:spLocks noChangeArrowheads="1"/>
          </p:cNvSpPr>
          <p:nvPr/>
        </p:nvSpPr>
        <p:spPr bwMode="auto">
          <a:xfrm>
            <a:off x="2686051" y="3257552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0" name="Oval 44"/>
          <p:cNvSpPr>
            <a:spLocks noChangeArrowheads="1"/>
          </p:cNvSpPr>
          <p:nvPr/>
        </p:nvSpPr>
        <p:spPr bwMode="auto">
          <a:xfrm flipV="1">
            <a:off x="2764632" y="3263505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1" name="Oval 45"/>
          <p:cNvSpPr>
            <a:spLocks noChangeArrowheads="1"/>
          </p:cNvSpPr>
          <p:nvPr/>
        </p:nvSpPr>
        <p:spPr bwMode="auto">
          <a:xfrm>
            <a:off x="2593183" y="3278982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2" name="Oval 46"/>
          <p:cNvSpPr>
            <a:spLocks noChangeArrowheads="1"/>
          </p:cNvSpPr>
          <p:nvPr/>
        </p:nvSpPr>
        <p:spPr bwMode="auto">
          <a:xfrm flipV="1">
            <a:off x="2857502" y="3278982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3" name="Oval 47"/>
          <p:cNvSpPr>
            <a:spLocks noChangeArrowheads="1"/>
          </p:cNvSpPr>
          <p:nvPr/>
        </p:nvSpPr>
        <p:spPr bwMode="auto">
          <a:xfrm>
            <a:off x="2971802" y="3273030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4" name="Oval 48"/>
          <p:cNvSpPr>
            <a:spLocks noChangeArrowheads="1"/>
          </p:cNvSpPr>
          <p:nvPr/>
        </p:nvSpPr>
        <p:spPr bwMode="auto">
          <a:xfrm flipV="1">
            <a:off x="3086102" y="3257552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5" name="Text Box 49"/>
          <p:cNvSpPr txBox="1">
            <a:spLocks noChangeArrowheads="1"/>
          </p:cNvSpPr>
          <p:nvPr/>
        </p:nvSpPr>
        <p:spPr bwMode="auto">
          <a:xfrm>
            <a:off x="2114550" y="3314703"/>
            <a:ext cx="10858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Chất sinh tơ máu</a:t>
            </a:r>
          </a:p>
        </p:txBody>
      </p:sp>
      <p:sp>
        <p:nvSpPr>
          <p:cNvPr id="9266" name="Line 50"/>
          <p:cNvSpPr>
            <a:spLocks noChangeShapeType="1"/>
          </p:cNvSpPr>
          <p:nvPr/>
        </p:nvSpPr>
        <p:spPr bwMode="auto">
          <a:xfrm>
            <a:off x="3190876" y="3356373"/>
            <a:ext cx="1085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7" name="Line 51"/>
          <p:cNvSpPr>
            <a:spLocks noChangeShapeType="1"/>
          </p:cNvSpPr>
          <p:nvPr/>
        </p:nvSpPr>
        <p:spPr bwMode="auto">
          <a:xfrm>
            <a:off x="3725467" y="28003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3589736" y="3351610"/>
            <a:ext cx="9715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Ca</a:t>
            </a:r>
            <a:r>
              <a:rPr lang="en-US" altLang="en-US" sz="1800" u="none" baseline="30000">
                <a:latin typeface="Times New Roman" panose="02020603050405020304" pitchFamily="18" charset="0"/>
              </a:rPr>
              <a:t>2+</a:t>
            </a:r>
            <a:endParaRPr lang="en-US" altLang="en-US" sz="1800" u="none">
              <a:latin typeface="Times New Roman" panose="02020603050405020304" pitchFamily="18" charset="0"/>
            </a:endParaRP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5460208" y="1262063"/>
            <a:ext cx="1397795" cy="1423988"/>
            <a:chOff x="4058" y="820"/>
            <a:chExt cx="1174" cy="1196"/>
          </a:xfrm>
        </p:grpSpPr>
        <p:grpSp>
          <p:nvGrpSpPr>
            <p:cNvPr id="5237" name="Group 54"/>
            <p:cNvGrpSpPr>
              <a:grpSpLocks/>
            </p:cNvGrpSpPr>
            <p:nvPr/>
          </p:nvGrpSpPr>
          <p:grpSpPr bwMode="auto">
            <a:xfrm>
              <a:off x="4206" y="1252"/>
              <a:ext cx="1026" cy="764"/>
              <a:chOff x="1130" y="1540"/>
              <a:chExt cx="1026" cy="764"/>
            </a:xfrm>
          </p:grpSpPr>
          <p:sp>
            <p:nvSpPr>
              <p:cNvPr id="9271" name="Oval 55"/>
              <p:cNvSpPr>
                <a:spLocks noChangeArrowheads="1"/>
              </p:cNvSpPr>
              <p:nvPr/>
            </p:nvSpPr>
            <p:spPr bwMode="auto">
              <a:xfrm>
                <a:off x="2012" y="216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2" name="Oval 56"/>
              <p:cNvSpPr>
                <a:spLocks noChangeArrowheads="1"/>
              </p:cNvSpPr>
              <p:nvPr/>
            </p:nvSpPr>
            <p:spPr bwMode="auto">
              <a:xfrm>
                <a:off x="2060" y="211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3" name="Oval 57"/>
              <p:cNvSpPr>
                <a:spLocks noChangeArrowheads="1"/>
              </p:cNvSpPr>
              <p:nvPr/>
            </p:nvSpPr>
            <p:spPr bwMode="auto">
              <a:xfrm>
                <a:off x="2012" y="206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4" name="Oval 58"/>
              <p:cNvSpPr>
                <a:spLocks noChangeArrowheads="1"/>
              </p:cNvSpPr>
              <p:nvPr/>
            </p:nvSpPr>
            <p:spPr bwMode="auto">
              <a:xfrm>
                <a:off x="1964" y="201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5" name="Oval 59"/>
              <p:cNvSpPr>
                <a:spLocks noChangeArrowheads="1"/>
              </p:cNvSpPr>
              <p:nvPr/>
            </p:nvSpPr>
            <p:spPr bwMode="auto">
              <a:xfrm>
                <a:off x="1964" y="192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6" name="Oval 60"/>
              <p:cNvSpPr>
                <a:spLocks noChangeArrowheads="1"/>
              </p:cNvSpPr>
              <p:nvPr/>
            </p:nvSpPr>
            <p:spPr bwMode="auto">
              <a:xfrm>
                <a:off x="1929" y="192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7" name="Oval 61"/>
              <p:cNvSpPr>
                <a:spLocks noChangeArrowheads="1"/>
              </p:cNvSpPr>
              <p:nvPr/>
            </p:nvSpPr>
            <p:spPr bwMode="auto">
              <a:xfrm>
                <a:off x="1881" y="187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8" name="Oval 62"/>
              <p:cNvSpPr>
                <a:spLocks noChangeArrowheads="1"/>
              </p:cNvSpPr>
              <p:nvPr/>
            </p:nvSpPr>
            <p:spPr bwMode="auto">
              <a:xfrm>
                <a:off x="1885" y="180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79" name="Oval 63"/>
              <p:cNvSpPr>
                <a:spLocks noChangeArrowheads="1"/>
              </p:cNvSpPr>
              <p:nvPr/>
            </p:nvSpPr>
            <p:spPr bwMode="auto">
              <a:xfrm>
                <a:off x="1815" y="177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0" name="Oval 6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1" name="Oval 65"/>
              <p:cNvSpPr>
                <a:spLocks noChangeArrowheads="1"/>
              </p:cNvSpPr>
              <p:nvPr/>
            </p:nvSpPr>
            <p:spPr bwMode="auto">
              <a:xfrm>
                <a:off x="1728" y="182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2" name="Oval 66"/>
              <p:cNvSpPr>
                <a:spLocks noChangeArrowheads="1"/>
              </p:cNvSpPr>
              <p:nvPr/>
            </p:nvSpPr>
            <p:spPr bwMode="auto">
              <a:xfrm>
                <a:off x="1680" y="187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3" name="Oval 67"/>
              <p:cNvSpPr>
                <a:spLocks noChangeArrowheads="1"/>
              </p:cNvSpPr>
              <p:nvPr/>
            </p:nvSpPr>
            <p:spPr bwMode="auto">
              <a:xfrm>
                <a:off x="1667" y="194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4" name="Oval 68"/>
              <p:cNvSpPr>
                <a:spLocks noChangeArrowheads="1"/>
              </p:cNvSpPr>
              <p:nvPr/>
            </p:nvSpPr>
            <p:spPr bwMode="auto">
              <a:xfrm>
                <a:off x="1632" y="201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5" name="Oval 69"/>
              <p:cNvSpPr>
                <a:spLocks noChangeArrowheads="1"/>
              </p:cNvSpPr>
              <p:nvPr/>
            </p:nvSpPr>
            <p:spPr bwMode="auto">
              <a:xfrm>
                <a:off x="1632" y="206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6" name="Oval 70"/>
              <p:cNvSpPr>
                <a:spLocks noChangeArrowheads="1"/>
              </p:cNvSpPr>
              <p:nvPr/>
            </p:nvSpPr>
            <p:spPr bwMode="auto">
              <a:xfrm>
                <a:off x="1632" y="211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7" name="Oval 71"/>
              <p:cNvSpPr>
                <a:spLocks noChangeArrowheads="1"/>
              </p:cNvSpPr>
              <p:nvPr/>
            </p:nvSpPr>
            <p:spPr bwMode="auto">
              <a:xfrm>
                <a:off x="1584" y="216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8" name="Oval 72"/>
              <p:cNvSpPr>
                <a:spLocks noChangeArrowheads="1"/>
              </p:cNvSpPr>
              <p:nvPr/>
            </p:nvSpPr>
            <p:spPr bwMode="auto">
              <a:xfrm>
                <a:off x="1584" y="220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89" name="Oval 73"/>
              <p:cNvSpPr>
                <a:spLocks noChangeArrowheads="1"/>
              </p:cNvSpPr>
              <p:nvPr/>
            </p:nvSpPr>
            <p:spPr bwMode="auto">
              <a:xfrm>
                <a:off x="1488" y="220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0" name="Oval 74"/>
              <p:cNvSpPr>
                <a:spLocks noChangeArrowheads="1"/>
              </p:cNvSpPr>
              <p:nvPr/>
            </p:nvSpPr>
            <p:spPr bwMode="auto">
              <a:xfrm>
                <a:off x="1440" y="216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1" name="Oval 75"/>
              <p:cNvSpPr>
                <a:spLocks noChangeArrowheads="1"/>
              </p:cNvSpPr>
              <p:nvPr/>
            </p:nvSpPr>
            <p:spPr bwMode="auto">
              <a:xfrm>
                <a:off x="1392" y="211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2" name="Oval 76"/>
              <p:cNvSpPr>
                <a:spLocks noChangeArrowheads="1"/>
              </p:cNvSpPr>
              <p:nvPr/>
            </p:nvSpPr>
            <p:spPr bwMode="auto">
              <a:xfrm>
                <a:off x="1344" y="206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3" name="Oval 77"/>
              <p:cNvSpPr>
                <a:spLocks noChangeArrowheads="1"/>
              </p:cNvSpPr>
              <p:nvPr/>
            </p:nvSpPr>
            <p:spPr bwMode="auto">
              <a:xfrm>
                <a:off x="1344" y="196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4" name="Oval 78"/>
              <p:cNvSpPr>
                <a:spLocks noChangeArrowheads="1"/>
              </p:cNvSpPr>
              <p:nvPr/>
            </p:nvSpPr>
            <p:spPr bwMode="auto">
              <a:xfrm>
                <a:off x="1344" y="192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5" name="Oval 79"/>
              <p:cNvSpPr>
                <a:spLocks noChangeArrowheads="1"/>
              </p:cNvSpPr>
              <p:nvPr/>
            </p:nvSpPr>
            <p:spPr bwMode="auto">
              <a:xfrm>
                <a:off x="1344" y="187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6" name="Oval 80"/>
              <p:cNvSpPr>
                <a:spLocks noChangeArrowheads="1"/>
              </p:cNvSpPr>
              <p:nvPr/>
            </p:nvSpPr>
            <p:spPr bwMode="auto">
              <a:xfrm>
                <a:off x="1383" y="1815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7" name="Oval 81"/>
              <p:cNvSpPr>
                <a:spLocks noChangeArrowheads="1"/>
              </p:cNvSpPr>
              <p:nvPr/>
            </p:nvSpPr>
            <p:spPr bwMode="auto">
              <a:xfrm>
                <a:off x="1383" y="175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8" name="Oval 82"/>
              <p:cNvSpPr>
                <a:spLocks noChangeArrowheads="1"/>
              </p:cNvSpPr>
              <p:nvPr/>
            </p:nvSpPr>
            <p:spPr bwMode="auto">
              <a:xfrm>
                <a:off x="1431" y="170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299" name="Oval 83"/>
              <p:cNvSpPr>
                <a:spLocks noChangeArrowheads="1"/>
              </p:cNvSpPr>
              <p:nvPr/>
            </p:nvSpPr>
            <p:spPr bwMode="auto">
              <a:xfrm>
                <a:off x="1431" y="161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0" name="Oval 84"/>
              <p:cNvSpPr>
                <a:spLocks noChangeArrowheads="1"/>
              </p:cNvSpPr>
              <p:nvPr/>
            </p:nvSpPr>
            <p:spPr bwMode="auto">
              <a:xfrm>
                <a:off x="1479" y="154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1" name="Oval 85"/>
              <p:cNvSpPr>
                <a:spLocks noChangeArrowheads="1"/>
              </p:cNvSpPr>
              <p:nvPr/>
            </p:nvSpPr>
            <p:spPr bwMode="auto">
              <a:xfrm>
                <a:off x="1383" y="156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2" name="Oval 86"/>
              <p:cNvSpPr>
                <a:spLocks noChangeArrowheads="1"/>
              </p:cNvSpPr>
              <p:nvPr/>
            </p:nvSpPr>
            <p:spPr bwMode="auto">
              <a:xfrm>
                <a:off x="1335" y="156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3" name="Oval 87"/>
              <p:cNvSpPr>
                <a:spLocks noChangeArrowheads="1"/>
              </p:cNvSpPr>
              <p:nvPr/>
            </p:nvSpPr>
            <p:spPr bwMode="auto">
              <a:xfrm>
                <a:off x="1287" y="156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4" name="Oval 88"/>
              <p:cNvSpPr>
                <a:spLocks noChangeArrowheads="1"/>
              </p:cNvSpPr>
              <p:nvPr/>
            </p:nvSpPr>
            <p:spPr bwMode="auto">
              <a:xfrm>
                <a:off x="1256" y="1575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5" name="Oval 89"/>
              <p:cNvSpPr>
                <a:spLocks noChangeArrowheads="1"/>
              </p:cNvSpPr>
              <p:nvPr/>
            </p:nvSpPr>
            <p:spPr bwMode="auto">
              <a:xfrm>
                <a:off x="1160" y="1623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6" name="Oval 90"/>
              <p:cNvSpPr>
                <a:spLocks noChangeArrowheads="1"/>
              </p:cNvSpPr>
              <p:nvPr/>
            </p:nvSpPr>
            <p:spPr bwMode="auto">
              <a:xfrm>
                <a:off x="1147" y="168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7" name="Oval 91"/>
              <p:cNvSpPr>
                <a:spLocks noChangeArrowheads="1"/>
              </p:cNvSpPr>
              <p:nvPr/>
            </p:nvSpPr>
            <p:spPr bwMode="auto">
              <a:xfrm>
                <a:off x="1138" y="175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8" name="Oval 92"/>
              <p:cNvSpPr>
                <a:spLocks noChangeArrowheads="1"/>
              </p:cNvSpPr>
              <p:nvPr/>
            </p:nvSpPr>
            <p:spPr bwMode="auto">
              <a:xfrm>
                <a:off x="1143" y="1811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09" name="Oval 93"/>
              <p:cNvSpPr>
                <a:spLocks noChangeArrowheads="1"/>
              </p:cNvSpPr>
              <p:nvPr/>
            </p:nvSpPr>
            <p:spPr bwMode="auto">
              <a:xfrm>
                <a:off x="1130" y="190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5238" name="Group 94"/>
            <p:cNvGrpSpPr>
              <a:grpSpLocks/>
            </p:cNvGrpSpPr>
            <p:nvPr/>
          </p:nvGrpSpPr>
          <p:grpSpPr bwMode="auto">
            <a:xfrm rot="7163431">
              <a:off x="4198" y="1100"/>
              <a:ext cx="1026" cy="764"/>
              <a:chOff x="1130" y="1540"/>
              <a:chExt cx="1026" cy="764"/>
            </a:xfrm>
          </p:grpSpPr>
          <p:sp>
            <p:nvSpPr>
              <p:cNvPr id="9311" name="Oval 95"/>
              <p:cNvSpPr>
                <a:spLocks noChangeArrowheads="1"/>
              </p:cNvSpPr>
              <p:nvPr/>
            </p:nvSpPr>
            <p:spPr bwMode="auto">
              <a:xfrm>
                <a:off x="2010" y="216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2" name="Oval 96"/>
              <p:cNvSpPr>
                <a:spLocks noChangeArrowheads="1"/>
              </p:cNvSpPr>
              <p:nvPr/>
            </p:nvSpPr>
            <p:spPr bwMode="auto">
              <a:xfrm>
                <a:off x="2060" y="211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3" name="Oval 97"/>
              <p:cNvSpPr>
                <a:spLocks noChangeArrowheads="1"/>
              </p:cNvSpPr>
              <p:nvPr/>
            </p:nvSpPr>
            <p:spPr bwMode="auto">
              <a:xfrm>
                <a:off x="2012" y="206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4" name="Oval 98"/>
              <p:cNvSpPr>
                <a:spLocks noChangeArrowheads="1"/>
              </p:cNvSpPr>
              <p:nvPr/>
            </p:nvSpPr>
            <p:spPr bwMode="auto">
              <a:xfrm>
                <a:off x="1963" y="2019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5" name="Oval 99"/>
              <p:cNvSpPr>
                <a:spLocks noChangeArrowheads="1"/>
              </p:cNvSpPr>
              <p:nvPr/>
            </p:nvSpPr>
            <p:spPr bwMode="auto">
              <a:xfrm>
                <a:off x="1963" y="1925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6" name="Oval 100"/>
              <p:cNvSpPr>
                <a:spLocks noChangeArrowheads="1"/>
              </p:cNvSpPr>
              <p:nvPr/>
            </p:nvSpPr>
            <p:spPr bwMode="auto">
              <a:xfrm>
                <a:off x="1929" y="192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7" name="Oval 101"/>
              <p:cNvSpPr>
                <a:spLocks noChangeArrowheads="1"/>
              </p:cNvSpPr>
              <p:nvPr/>
            </p:nvSpPr>
            <p:spPr bwMode="auto">
              <a:xfrm>
                <a:off x="1881" y="187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8" name="Oval 102"/>
              <p:cNvSpPr>
                <a:spLocks noChangeArrowheads="1"/>
              </p:cNvSpPr>
              <p:nvPr/>
            </p:nvSpPr>
            <p:spPr bwMode="auto">
              <a:xfrm>
                <a:off x="1885" y="180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19" name="Oval 103"/>
              <p:cNvSpPr>
                <a:spLocks noChangeArrowheads="1"/>
              </p:cNvSpPr>
              <p:nvPr/>
            </p:nvSpPr>
            <p:spPr bwMode="auto">
              <a:xfrm>
                <a:off x="1815" y="1781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0" name="Oval 104"/>
              <p:cNvSpPr>
                <a:spLocks noChangeArrowheads="1"/>
              </p:cNvSpPr>
              <p:nvPr/>
            </p:nvSpPr>
            <p:spPr bwMode="auto">
              <a:xfrm>
                <a:off x="1727" y="178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1" name="Oval 105"/>
              <p:cNvSpPr>
                <a:spLocks noChangeArrowheads="1"/>
              </p:cNvSpPr>
              <p:nvPr/>
            </p:nvSpPr>
            <p:spPr bwMode="auto">
              <a:xfrm>
                <a:off x="1728" y="182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2" name="Oval 106"/>
              <p:cNvSpPr>
                <a:spLocks noChangeArrowheads="1"/>
              </p:cNvSpPr>
              <p:nvPr/>
            </p:nvSpPr>
            <p:spPr bwMode="auto">
              <a:xfrm>
                <a:off x="1680" y="187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3" name="Oval 107"/>
              <p:cNvSpPr>
                <a:spLocks noChangeArrowheads="1"/>
              </p:cNvSpPr>
              <p:nvPr/>
            </p:nvSpPr>
            <p:spPr bwMode="auto">
              <a:xfrm>
                <a:off x="1666" y="194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4" name="Oval 108"/>
              <p:cNvSpPr>
                <a:spLocks noChangeArrowheads="1"/>
              </p:cNvSpPr>
              <p:nvPr/>
            </p:nvSpPr>
            <p:spPr bwMode="auto">
              <a:xfrm>
                <a:off x="1632" y="201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" name="Oval 109"/>
              <p:cNvSpPr>
                <a:spLocks noChangeArrowheads="1"/>
              </p:cNvSpPr>
              <p:nvPr/>
            </p:nvSpPr>
            <p:spPr bwMode="auto">
              <a:xfrm>
                <a:off x="1631" y="206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6" name="Oval 110"/>
              <p:cNvSpPr>
                <a:spLocks noChangeArrowheads="1"/>
              </p:cNvSpPr>
              <p:nvPr/>
            </p:nvSpPr>
            <p:spPr bwMode="auto">
              <a:xfrm>
                <a:off x="1631" y="211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7" name="Oval 111"/>
              <p:cNvSpPr>
                <a:spLocks noChangeArrowheads="1"/>
              </p:cNvSpPr>
              <p:nvPr/>
            </p:nvSpPr>
            <p:spPr bwMode="auto">
              <a:xfrm>
                <a:off x="1584" y="216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8" name="Oval 112"/>
              <p:cNvSpPr>
                <a:spLocks noChangeArrowheads="1"/>
              </p:cNvSpPr>
              <p:nvPr/>
            </p:nvSpPr>
            <p:spPr bwMode="auto">
              <a:xfrm>
                <a:off x="1584" y="2209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29" name="Oval 113"/>
              <p:cNvSpPr>
                <a:spLocks noChangeArrowheads="1"/>
              </p:cNvSpPr>
              <p:nvPr/>
            </p:nvSpPr>
            <p:spPr bwMode="auto">
              <a:xfrm>
                <a:off x="1487" y="2209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30" name="Oval 114"/>
              <p:cNvSpPr>
                <a:spLocks noChangeArrowheads="1"/>
              </p:cNvSpPr>
              <p:nvPr/>
            </p:nvSpPr>
            <p:spPr bwMode="auto">
              <a:xfrm>
                <a:off x="1440" y="2161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31" name="Oval 115"/>
              <p:cNvSpPr>
                <a:spLocks noChangeArrowheads="1"/>
              </p:cNvSpPr>
              <p:nvPr/>
            </p:nvSpPr>
            <p:spPr bwMode="auto">
              <a:xfrm>
                <a:off x="1392" y="211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32" name="Oval 116"/>
              <p:cNvSpPr>
                <a:spLocks noChangeArrowheads="1"/>
              </p:cNvSpPr>
              <p:nvPr/>
            </p:nvSpPr>
            <p:spPr bwMode="auto">
              <a:xfrm>
                <a:off x="1343" y="206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33" name="Oval 117"/>
              <p:cNvSpPr>
                <a:spLocks noChangeArrowheads="1"/>
              </p:cNvSpPr>
              <p:nvPr/>
            </p:nvSpPr>
            <p:spPr bwMode="auto">
              <a:xfrm>
                <a:off x="1344" y="196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" name="Oval 118"/>
              <p:cNvSpPr>
                <a:spLocks noChangeArrowheads="1"/>
              </p:cNvSpPr>
              <p:nvPr/>
            </p:nvSpPr>
            <p:spPr bwMode="auto">
              <a:xfrm>
                <a:off x="1343" y="192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" name="Oval 119"/>
              <p:cNvSpPr>
                <a:spLocks noChangeArrowheads="1"/>
              </p:cNvSpPr>
              <p:nvPr/>
            </p:nvSpPr>
            <p:spPr bwMode="auto">
              <a:xfrm>
                <a:off x="1342" y="187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" name="Oval 120"/>
              <p:cNvSpPr>
                <a:spLocks noChangeArrowheads="1"/>
              </p:cNvSpPr>
              <p:nvPr/>
            </p:nvSpPr>
            <p:spPr bwMode="auto">
              <a:xfrm>
                <a:off x="1383" y="182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37" name="Oval 121"/>
              <p:cNvSpPr>
                <a:spLocks noChangeArrowheads="1"/>
              </p:cNvSpPr>
              <p:nvPr/>
            </p:nvSpPr>
            <p:spPr bwMode="auto">
              <a:xfrm>
                <a:off x="1383" y="175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38" name="Oval 122"/>
              <p:cNvSpPr>
                <a:spLocks noChangeArrowheads="1"/>
              </p:cNvSpPr>
              <p:nvPr/>
            </p:nvSpPr>
            <p:spPr bwMode="auto">
              <a:xfrm>
                <a:off x="1431" y="170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39" name="Oval 123"/>
              <p:cNvSpPr>
                <a:spLocks noChangeArrowheads="1"/>
              </p:cNvSpPr>
              <p:nvPr/>
            </p:nvSpPr>
            <p:spPr bwMode="auto">
              <a:xfrm>
                <a:off x="1430" y="161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0" name="Oval 124"/>
              <p:cNvSpPr>
                <a:spLocks noChangeArrowheads="1"/>
              </p:cNvSpPr>
              <p:nvPr/>
            </p:nvSpPr>
            <p:spPr bwMode="auto">
              <a:xfrm>
                <a:off x="1479" y="1541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1" name="Oval 125"/>
              <p:cNvSpPr>
                <a:spLocks noChangeArrowheads="1"/>
              </p:cNvSpPr>
              <p:nvPr/>
            </p:nvSpPr>
            <p:spPr bwMode="auto">
              <a:xfrm>
                <a:off x="1382" y="1563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2" name="Oval 126"/>
              <p:cNvSpPr>
                <a:spLocks noChangeArrowheads="1"/>
              </p:cNvSpPr>
              <p:nvPr/>
            </p:nvSpPr>
            <p:spPr bwMode="auto">
              <a:xfrm>
                <a:off x="1335" y="156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3" name="Oval 127"/>
              <p:cNvSpPr>
                <a:spLocks noChangeArrowheads="1"/>
              </p:cNvSpPr>
              <p:nvPr/>
            </p:nvSpPr>
            <p:spPr bwMode="auto">
              <a:xfrm>
                <a:off x="1287" y="1563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4" name="Oval 128"/>
              <p:cNvSpPr>
                <a:spLocks noChangeArrowheads="1"/>
              </p:cNvSpPr>
              <p:nvPr/>
            </p:nvSpPr>
            <p:spPr bwMode="auto">
              <a:xfrm>
                <a:off x="1255" y="157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5" name="Oval 129"/>
              <p:cNvSpPr>
                <a:spLocks noChangeArrowheads="1"/>
              </p:cNvSpPr>
              <p:nvPr/>
            </p:nvSpPr>
            <p:spPr bwMode="auto">
              <a:xfrm>
                <a:off x="1160" y="1623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6" name="Oval 130"/>
              <p:cNvSpPr>
                <a:spLocks noChangeArrowheads="1"/>
              </p:cNvSpPr>
              <p:nvPr/>
            </p:nvSpPr>
            <p:spPr bwMode="auto">
              <a:xfrm>
                <a:off x="1146" y="1685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7" name="Oval 131"/>
              <p:cNvSpPr>
                <a:spLocks noChangeArrowheads="1"/>
              </p:cNvSpPr>
              <p:nvPr/>
            </p:nvSpPr>
            <p:spPr bwMode="auto">
              <a:xfrm>
                <a:off x="1138" y="1763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8" name="Oval 132"/>
              <p:cNvSpPr>
                <a:spLocks noChangeArrowheads="1"/>
              </p:cNvSpPr>
              <p:nvPr/>
            </p:nvSpPr>
            <p:spPr bwMode="auto">
              <a:xfrm>
                <a:off x="1143" y="181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49" name="Oval 133"/>
              <p:cNvSpPr>
                <a:spLocks noChangeArrowheads="1"/>
              </p:cNvSpPr>
              <p:nvPr/>
            </p:nvSpPr>
            <p:spPr bwMode="auto">
              <a:xfrm>
                <a:off x="1130" y="191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5239" name="Group 134"/>
            <p:cNvGrpSpPr>
              <a:grpSpLocks/>
            </p:cNvGrpSpPr>
            <p:nvPr/>
          </p:nvGrpSpPr>
          <p:grpSpPr bwMode="auto">
            <a:xfrm rot="-4318676">
              <a:off x="3927" y="951"/>
              <a:ext cx="1026" cy="764"/>
              <a:chOff x="1130" y="1540"/>
              <a:chExt cx="1026" cy="764"/>
            </a:xfrm>
          </p:grpSpPr>
          <p:sp>
            <p:nvSpPr>
              <p:cNvPr id="9351" name="Oval 135"/>
              <p:cNvSpPr>
                <a:spLocks noChangeArrowheads="1"/>
              </p:cNvSpPr>
              <p:nvPr/>
            </p:nvSpPr>
            <p:spPr bwMode="auto">
              <a:xfrm>
                <a:off x="2015" y="2155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2" name="Oval 136"/>
              <p:cNvSpPr>
                <a:spLocks noChangeArrowheads="1"/>
              </p:cNvSpPr>
              <p:nvPr/>
            </p:nvSpPr>
            <p:spPr bwMode="auto">
              <a:xfrm>
                <a:off x="2060" y="211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3" name="Oval 137"/>
              <p:cNvSpPr>
                <a:spLocks noChangeArrowheads="1"/>
              </p:cNvSpPr>
              <p:nvPr/>
            </p:nvSpPr>
            <p:spPr bwMode="auto">
              <a:xfrm>
                <a:off x="2015" y="206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4" name="Oval 138"/>
              <p:cNvSpPr>
                <a:spLocks noChangeArrowheads="1"/>
              </p:cNvSpPr>
              <p:nvPr/>
            </p:nvSpPr>
            <p:spPr bwMode="auto">
              <a:xfrm>
                <a:off x="1964" y="201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5" name="Oval 139"/>
              <p:cNvSpPr>
                <a:spLocks noChangeArrowheads="1"/>
              </p:cNvSpPr>
              <p:nvPr/>
            </p:nvSpPr>
            <p:spPr bwMode="auto">
              <a:xfrm>
                <a:off x="1966" y="191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6" name="Oval 140"/>
              <p:cNvSpPr>
                <a:spLocks noChangeArrowheads="1"/>
              </p:cNvSpPr>
              <p:nvPr/>
            </p:nvSpPr>
            <p:spPr bwMode="auto">
              <a:xfrm>
                <a:off x="1931" y="191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7" name="Oval 141"/>
              <p:cNvSpPr>
                <a:spLocks noChangeArrowheads="1"/>
              </p:cNvSpPr>
              <p:nvPr/>
            </p:nvSpPr>
            <p:spPr bwMode="auto">
              <a:xfrm>
                <a:off x="1882" y="1869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8" name="Oval 142"/>
              <p:cNvSpPr>
                <a:spLocks noChangeArrowheads="1"/>
              </p:cNvSpPr>
              <p:nvPr/>
            </p:nvSpPr>
            <p:spPr bwMode="auto">
              <a:xfrm>
                <a:off x="1886" y="179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59" name="Oval 143"/>
              <p:cNvSpPr>
                <a:spLocks noChangeArrowheads="1"/>
              </p:cNvSpPr>
              <p:nvPr/>
            </p:nvSpPr>
            <p:spPr bwMode="auto">
              <a:xfrm>
                <a:off x="1816" y="1773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0" name="Oval 144"/>
              <p:cNvSpPr>
                <a:spLocks noChangeArrowheads="1"/>
              </p:cNvSpPr>
              <p:nvPr/>
            </p:nvSpPr>
            <p:spPr bwMode="auto">
              <a:xfrm>
                <a:off x="1730" y="177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1" name="Oval 145"/>
              <p:cNvSpPr>
                <a:spLocks noChangeArrowheads="1"/>
              </p:cNvSpPr>
              <p:nvPr/>
            </p:nvSpPr>
            <p:spPr bwMode="auto">
              <a:xfrm>
                <a:off x="1729" y="182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2" name="Oval 146"/>
              <p:cNvSpPr>
                <a:spLocks noChangeArrowheads="1"/>
              </p:cNvSpPr>
              <p:nvPr/>
            </p:nvSpPr>
            <p:spPr bwMode="auto">
              <a:xfrm>
                <a:off x="1680" y="1871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3" name="Oval 147"/>
              <p:cNvSpPr>
                <a:spLocks noChangeArrowheads="1"/>
              </p:cNvSpPr>
              <p:nvPr/>
            </p:nvSpPr>
            <p:spPr bwMode="auto">
              <a:xfrm>
                <a:off x="1668" y="1945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4" name="Oval 148"/>
              <p:cNvSpPr>
                <a:spLocks noChangeArrowheads="1"/>
              </p:cNvSpPr>
              <p:nvPr/>
            </p:nvSpPr>
            <p:spPr bwMode="auto">
              <a:xfrm>
                <a:off x="1634" y="201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5" name="Oval 149"/>
              <p:cNvSpPr>
                <a:spLocks noChangeArrowheads="1"/>
              </p:cNvSpPr>
              <p:nvPr/>
            </p:nvSpPr>
            <p:spPr bwMode="auto">
              <a:xfrm>
                <a:off x="1634" y="206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6" name="Oval 150"/>
              <p:cNvSpPr>
                <a:spLocks noChangeArrowheads="1"/>
              </p:cNvSpPr>
              <p:nvPr/>
            </p:nvSpPr>
            <p:spPr bwMode="auto">
              <a:xfrm>
                <a:off x="1633" y="2109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7" name="Oval 151"/>
              <p:cNvSpPr>
                <a:spLocks noChangeArrowheads="1"/>
              </p:cNvSpPr>
              <p:nvPr/>
            </p:nvSpPr>
            <p:spPr bwMode="auto">
              <a:xfrm>
                <a:off x="1585" y="215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8" name="Oval 152"/>
              <p:cNvSpPr>
                <a:spLocks noChangeArrowheads="1"/>
              </p:cNvSpPr>
              <p:nvPr/>
            </p:nvSpPr>
            <p:spPr bwMode="auto">
              <a:xfrm>
                <a:off x="1587" y="220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69" name="Oval 153"/>
              <p:cNvSpPr>
                <a:spLocks noChangeArrowheads="1"/>
              </p:cNvSpPr>
              <p:nvPr/>
            </p:nvSpPr>
            <p:spPr bwMode="auto">
              <a:xfrm>
                <a:off x="1490" y="220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0" name="Oval 154"/>
              <p:cNvSpPr>
                <a:spLocks noChangeArrowheads="1"/>
              </p:cNvSpPr>
              <p:nvPr/>
            </p:nvSpPr>
            <p:spPr bwMode="auto">
              <a:xfrm>
                <a:off x="1442" y="215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1" name="Oval 155"/>
              <p:cNvSpPr>
                <a:spLocks noChangeArrowheads="1"/>
              </p:cNvSpPr>
              <p:nvPr/>
            </p:nvSpPr>
            <p:spPr bwMode="auto">
              <a:xfrm>
                <a:off x="1393" y="210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2" name="Oval 156"/>
              <p:cNvSpPr>
                <a:spLocks noChangeArrowheads="1"/>
              </p:cNvSpPr>
              <p:nvPr/>
            </p:nvSpPr>
            <p:spPr bwMode="auto">
              <a:xfrm>
                <a:off x="1344" y="206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3" name="Oval 157"/>
              <p:cNvSpPr>
                <a:spLocks noChangeArrowheads="1"/>
              </p:cNvSpPr>
              <p:nvPr/>
            </p:nvSpPr>
            <p:spPr bwMode="auto">
              <a:xfrm>
                <a:off x="1345" y="196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4" name="Oval 158"/>
              <p:cNvSpPr>
                <a:spLocks noChangeArrowheads="1"/>
              </p:cNvSpPr>
              <p:nvPr/>
            </p:nvSpPr>
            <p:spPr bwMode="auto">
              <a:xfrm>
                <a:off x="1346" y="191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5" name="Oval 159"/>
              <p:cNvSpPr>
                <a:spLocks noChangeArrowheads="1"/>
              </p:cNvSpPr>
              <p:nvPr/>
            </p:nvSpPr>
            <p:spPr bwMode="auto">
              <a:xfrm>
                <a:off x="1344" y="187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6" name="Oval 160"/>
              <p:cNvSpPr>
                <a:spLocks noChangeArrowheads="1"/>
              </p:cNvSpPr>
              <p:nvPr/>
            </p:nvSpPr>
            <p:spPr bwMode="auto">
              <a:xfrm>
                <a:off x="1383" y="1815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7" name="Oval 161"/>
              <p:cNvSpPr>
                <a:spLocks noChangeArrowheads="1"/>
              </p:cNvSpPr>
              <p:nvPr/>
            </p:nvSpPr>
            <p:spPr bwMode="auto">
              <a:xfrm>
                <a:off x="1383" y="175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8" name="Oval 162"/>
              <p:cNvSpPr>
                <a:spLocks noChangeArrowheads="1"/>
              </p:cNvSpPr>
              <p:nvPr/>
            </p:nvSpPr>
            <p:spPr bwMode="auto">
              <a:xfrm>
                <a:off x="1433" y="170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79" name="Oval 163"/>
              <p:cNvSpPr>
                <a:spLocks noChangeArrowheads="1"/>
              </p:cNvSpPr>
              <p:nvPr/>
            </p:nvSpPr>
            <p:spPr bwMode="auto">
              <a:xfrm>
                <a:off x="1431" y="161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0" name="Oval 164"/>
              <p:cNvSpPr>
                <a:spLocks noChangeArrowheads="1"/>
              </p:cNvSpPr>
              <p:nvPr/>
            </p:nvSpPr>
            <p:spPr bwMode="auto">
              <a:xfrm>
                <a:off x="1481" y="1536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1" name="Oval 165"/>
              <p:cNvSpPr>
                <a:spLocks noChangeArrowheads="1"/>
              </p:cNvSpPr>
              <p:nvPr/>
            </p:nvSpPr>
            <p:spPr bwMode="auto">
              <a:xfrm>
                <a:off x="1384" y="1557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2" name="Oval 166"/>
              <p:cNvSpPr>
                <a:spLocks noChangeArrowheads="1"/>
              </p:cNvSpPr>
              <p:nvPr/>
            </p:nvSpPr>
            <p:spPr bwMode="auto">
              <a:xfrm>
                <a:off x="1337" y="155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3" name="Oval 167"/>
              <p:cNvSpPr>
                <a:spLocks noChangeArrowheads="1"/>
              </p:cNvSpPr>
              <p:nvPr/>
            </p:nvSpPr>
            <p:spPr bwMode="auto">
              <a:xfrm>
                <a:off x="1287" y="1562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4" name="Oval 168"/>
              <p:cNvSpPr>
                <a:spLocks noChangeArrowheads="1"/>
              </p:cNvSpPr>
              <p:nvPr/>
            </p:nvSpPr>
            <p:spPr bwMode="auto">
              <a:xfrm>
                <a:off x="1258" y="1571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5" name="Oval 169"/>
              <p:cNvSpPr>
                <a:spLocks noChangeArrowheads="1"/>
              </p:cNvSpPr>
              <p:nvPr/>
            </p:nvSpPr>
            <p:spPr bwMode="auto">
              <a:xfrm>
                <a:off x="1160" y="1618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6" name="Oval 170"/>
              <p:cNvSpPr>
                <a:spLocks noChangeArrowheads="1"/>
              </p:cNvSpPr>
              <p:nvPr/>
            </p:nvSpPr>
            <p:spPr bwMode="auto">
              <a:xfrm>
                <a:off x="1150" y="1680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7" name="Oval 171"/>
              <p:cNvSpPr>
                <a:spLocks noChangeArrowheads="1"/>
              </p:cNvSpPr>
              <p:nvPr/>
            </p:nvSpPr>
            <p:spPr bwMode="auto">
              <a:xfrm>
                <a:off x="1140" y="1754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8" name="Oval 172"/>
              <p:cNvSpPr>
                <a:spLocks noChangeArrowheads="1"/>
              </p:cNvSpPr>
              <p:nvPr/>
            </p:nvSpPr>
            <p:spPr bwMode="auto">
              <a:xfrm>
                <a:off x="1143" y="1811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389" name="Oval 173"/>
              <p:cNvSpPr>
                <a:spLocks noChangeArrowheads="1"/>
              </p:cNvSpPr>
              <p:nvPr/>
            </p:nvSpPr>
            <p:spPr bwMode="auto">
              <a:xfrm>
                <a:off x="1131" y="1903"/>
                <a:ext cx="96" cy="96"/>
              </a:xfrm>
              <a:prstGeom prst="ellipse">
                <a:avLst/>
              </a:prstGeom>
              <a:solidFill>
                <a:srgbClr val="9B69FF"/>
              </a:solidFill>
              <a:ln w="9525">
                <a:solidFill>
                  <a:srgbClr val="0029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9390" name="AutoShape 174"/>
          <p:cNvSpPr>
            <a:spLocks/>
          </p:cNvSpPr>
          <p:nvPr/>
        </p:nvSpPr>
        <p:spPr bwMode="auto">
          <a:xfrm>
            <a:off x="5257801" y="857252"/>
            <a:ext cx="114300" cy="2800351"/>
          </a:xfrm>
          <a:prstGeom prst="rightBrace">
            <a:avLst>
              <a:gd name="adj1" fmla="val 20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392" name="Freeform 176"/>
          <p:cNvSpPr>
            <a:spLocks/>
          </p:cNvSpPr>
          <p:nvPr/>
        </p:nvSpPr>
        <p:spPr bwMode="auto">
          <a:xfrm>
            <a:off x="1771651" y="4343401"/>
            <a:ext cx="3543300" cy="114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336"/>
              </a:cxn>
              <a:cxn ang="0">
                <a:pos x="2160" y="336"/>
              </a:cxn>
            </a:cxnLst>
            <a:rect l="0" t="0" r="r" b="b"/>
            <a:pathLst>
              <a:path w="2160" h="336">
                <a:moveTo>
                  <a:pt x="0" y="0"/>
                </a:moveTo>
                <a:lnTo>
                  <a:pt x="288" y="336"/>
                </a:lnTo>
                <a:lnTo>
                  <a:pt x="2160" y="3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393" name="Text Box 177"/>
          <p:cNvSpPr txBox="1">
            <a:spLocks noChangeArrowheads="1"/>
          </p:cNvSpPr>
          <p:nvPr/>
        </p:nvSpPr>
        <p:spPr bwMode="auto">
          <a:xfrm>
            <a:off x="5314951" y="4229100"/>
            <a:ext cx="1485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Huyết thanh</a:t>
            </a:r>
          </a:p>
        </p:txBody>
      </p:sp>
      <p:sp>
        <p:nvSpPr>
          <p:cNvPr id="9394" name="Text Box 178"/>
          <p:cNvSpPr txBox="1">
            <a:spLocks noChangeArrowheads="1"/>
          </p:cNvSpPr>
          <p:nvPr/>
        </p:nvSpPr>
        <p:spPr bwMode="auto">
          <a:xfrm>
            <a:off x="5943602" y="2857501"/>
            <a:ext cx="7429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Khối máu đông</a:t>
            </a:r>
          </a:p>
        </p:txBody>
      </p:sp>
      <p:sp>
        <p:nvSpPr>
          <p:cNvPr id="9395" name="Text Box 179"/>
          <p:cNvSpPr txBox="1">
            <a:spLocks noChangeArrowheads="1"/>
          </p:cNvSpPr>
          <p:nvPr/>
        </p:nvSpPr>
        <p:spPr bwMode="auto">
          <a:xfrm>
            <a:off x="4286250" y="3314703"/>
            <a:ext cx="8572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Tơ máu (fibrin)</a:t>
            </a:r>
          </a:p>
        </p:txBody>
      </p:sp>
      <p:sp>
        <p:nvSpPr>
          <p:cNvPr id="9396" name="Text Box 180"/>
          <p:cNvSpPr txBox="1">
            <a:spLocks noChangeArrowheads="1"/>
          </p:cNvSpPr>
          <p:nvPr/>
        </p:nvSpPr>
        <p:spPr bwMode="auto">
          <a:xfrm>
            <a:off x="3771901" y="776288"/>
            <a:ext cx="1085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Hồng cầu</a:t>
            </a:r>
          </a:p>
        </p:txBody>
      </p:sp>
      <p:sp>
        <p:nvSpPr>
          <p:cNvPr id="9397" name="Text Box 181"/>
          <p:cNvSpPr txBox="1">
            <a:spLocks noChangeArrowheads="1"/>
          </p:cNvSpPr>
          <p:nvPr/>
        </p:nvSpPr>
        <p:spPr bwMode="auto">
          <a:xfrm>
            <a:off x="3943350" y="1257300"/>
            <a:ext cx="1085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Bạch  cầu</a:t>
            </a:r>
          </a:p>
        </p:txBody>
      </p:sp>
      <p:sp>
        <p:nvSpPr>
          <p:cNvPr id="9398" name="Text Box 182"/>
          <p:cNvSpPr txBox="1">
            <a:spLocks noChangeArrowheads="1"/>
          </p:cNvSpPr>
          <p:nvPr/>
        </p:nvSpPr>
        <p:spPr bwMode="auto">
          <a:xfrm>
            <a:off x="3829050" y="1657351"/>
            <a:ext cx="1085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u="none">
                <a:latin typeface="Times New Roman" panose="02020603050405020304" pitchFamily="18" charset="0"/>
              </a:rPr>
              <a:t>Tiểu  cầu</a:t>
            </a:r>
          </a:p>
        </p:txBody>
      </p:sp>
      <p:sp>
        <p:nvSpPr>
          <p:cNvPr id="9399" name="Line 183"/>
          <p:cNvSpPr>
            <a:spLocks noChangeShapeType="1"/>
          </p:cNvSpPr>
          <p:nvPr/>
        </p:nvSpPr>
        <p:spPr bwMode="auto">
          <a:xfrm flipV="1">
            <a:off x="1771651" y="3657600"/>
            <a:ext cx="342900" cy="4000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0" name="Oval 184"/>
          <p:cNvSpPr>
            <a:spLocks noChangeArrowheads="1"/>
          </p:cNvSpPr>
          <p:nvPr/>
        </p:nvSpPr>
        <p:spPr bwMode="auto">
          <a:xfrm flipV="1">
            <a:off x="4446987" y="3336133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1" name="Oval 185"/>
          <p:cNvSpPr>
            <a:spLocks noChangeArrowheads="1"/>
          </p:cNvSpPr>
          <p:nvPr/>
        </p:nvSpPr>
        <p:spPr bwMode="auto">
          <a:xfrm>
            <a:off x="4504136" y="3320656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2" name="Oval 186"/>
          <p:cNvSpPr>
            <a:spLocks noChangeArrowheads="1"/>
          </p:cNvSpPr>
          <p:nvPr/>
        </p:nvSpPr>
        <p:spPr bwMode="auto">
          <a:xfrm flipV="1">
            <a:off x="4561287" y="3309940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3" name="Oval 187"/>
          <p:cNvSpPr>
            <a:spLocks noChangeArrowheads="1"/>
          </p:cNvSpPr>
          <p:nvPr/>
        </p:nvSpPr>
        <p:spPr bwMode="auto">
          <a:xfrm>
            <a:off x="4618436" y="3299224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4" name="Oval 188"/>
          <p:cNvSpPr>
            <a:spLocks noChangeArrowheads="1"/>
          </p:cNvSpPr>
          <p:nvPr/>
        </p:nvSpPr>
        <p:spPr bwMode="auto">
          <a:xfrm flipV="1">
            <a:off x="4675587" y="3305177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5" name="Oval 189"/>
          <p:cNvSpPr>
            <a:spLocks noChangeArrowheads="1"/>
          </p:cNvSpPr>
          <p:nvPr/>
        </p:nvSpPr>
        <p:spPr bwMode="auto">
          <a:xfrm>
            <a:off x="4732736" y="3320656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6" name="Oval 190"/>
          <p:cNvSpPr>
            <a:spLocks noChangeArrowheads="1"/>
          </p:cNvSpPr>
          <p:nvPr/>
        </p:nvSpPr>
        <p:spPr bwMode="auto">
          <a:xfrm flipV="1">
            <a:off x="4789887" y="3320656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7" name="Oval 191"/>
          <p:cNvSpPr>
            <a:spLocks noChangeArrowheads="1"/>
          </p:cNvSpPr>
          <p:nvPr/>
        </p:nvSpPr>
        <p:spPr bwMode="auto">
          <a:xfrm>
            <a:off x="4847036" y="3314701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08" name="Oval 192"/>
          <p:cNvSpPr>
            <a:spLocks noChangeArrowheads="1"/>
          </p:cNvSpPr>
          <p:nvPr/>
        </p:nvSpPr>
        <p:spPr bwMode="auto">
          <a:xfrm flipV="1">
            <a:off x="4914902" y="3314701"/>
            <a:ext cx="57151" cy="57151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11" name="Oval 195"/>
          <p:cNvSpPr>
            <a:spLocks noChangeArrowheads="1"/>
          </p:cNvSpPr>
          <p:nvPr/>
        </p:nvSpPr>
        <p:spPr bwMode="auto">
          <a:xfrm>
            <a:off x="5772150" y="1485901"/>
            <a:ext cx="400051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14" name="Oval 198"/>
          <p:cNvSpPr>
            <a:spLocks noChangeArrowheads="1"/>
          </p:cNvSpPr>
          <p:nvPr/>
        </p:nvSpPr>
        <p:spPr bwMode="auto">
          <a:xfrm flipV="1">
            <a:off x="6343651" y="18288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15" name="Oval 199"/>
          <p:cNvSpPr>
            <a:spLocks noChangeArrowheads="1"/>
          </p:cNvSpPr>
          <p:nvPr/>
        </p:nvSpPr>
        <p:spPr bwMode="auto">
          <a:xfrm flipV="1">
            <a:off x="6400801" y="18288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18" name="Oval 202"/>
          <p:cNvSpPr>
            <a:spLocks noChangeArrowheads="1"/>
          </p:cNvSpPr>
          <p:nvPr/>
        </p:nvSpPr>
        <p:spPr bwMode="auto">
          <a:xfrm flipV="1">
            <a:off x="6172201" y="19431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22" name="Oval 206"/>
          <p:cNvSpPr>
            <a:spLocks noChangeArrowheads="1"/>
          </p:cNvSpPr>
          <p:nvPr/>
        </p:nvSpPr>
        <p:spPr bwMode="auto">
          <a:xfrm>
            <a:off x="5600701" y="2114550"/>
            <a:ext cx="400051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5" name="Group 207"/>
          <p:cNvGrpSpPr>
            <a:grpSpLocks/>
          </p:cNvGrpSpPr>
          <p:nvPr/>
        </p:nvGrpSpPr>
        <p:grpSpPr bwMode="auto">
          <a:xfrm>
            <a:off x="5600703" y="1657351"/>
            <a:ext cx="451247" cy="363141"/>
            <a:chOff x="2208" y="3341"/>
            <a:chExt cx="442" cy="355"/>
          </a:xfrm>
        </p:grpSpPr>
        <p:sp>
          <p:nvSpPr>
            <p:cNvPr id="9424" name="Freeform 208" descr="Large confetti"/>
            <p:cNvSpPr>
              <a:spLocks/>
            </p:cNvSpPr>
            <p:nvPr/>
          </p:nvSpPr>
          <p:spPr bwMode="auto">
            <a:xfrm>
              <a:off x="2208" y="3341"/>
              <a:ext cx="442" cy="355"/>
            </a:xfrm>
            <a:custGeom>
              <a:avLst/>
              <a:gdLst/>
              <a:ahLst/>
              <a:cxnLst>
                <a:cxn ang="0">
                  <a:pos x="165" y="89"/>
                </a:cxn>
                <a:cxn ang="0">
                  <a:pos x="37" y="141"/>
                </a:cxn>
                <a:cxn ang="0">
                  <a:pos x="37" y="307"/>
                </a:cxn>
                <a:cxn ang="0">
                  <a:pos x="152" y="371"/>
                </a:cxn>
                <a:cxn ang="0">
                  <a:pos x="255" y="397"/>
                </a:cxn>
                <a:cxn ang="0">
                  <a:pos x="549" y="384"/>
                </a:cxn>
                <a:cxn ang="0">
                  <a:pos x="575" y="307"/>
                </a:cxn>
                <a:cxn ang="0">
                  <a:pos x="562" y="166"/>
                </a:cxn>
                <a:cxn ang="0">
                  <a:pos x="370" y="0"/>
                </a:cxn>
                <a:cxn ang="0">
                  <a:pos x="127" y="13"/>
                </a:cxn>
                <a:cxn ang="0">
                  <a:pos x="88" y="25"/>
                </a:cxn>
                <a:cxn ang="0">
                  <a:pos x="37" y="115"/>
                </a:cxn>
              </a:cxnLst>
              <a:rect l="0" t="0" r="r" b="b"/>
              <a:pathLst>
                <a:path w="575" h="411">
                  <a:moveTo>
                    <a:pt x="165" y="89"/>
                  </a:moveTo>
                  <a:cubicBezTo>
                    <a:pt x="114" y="102"/>
                    <a:pt x="80" y="111"/>
                    <a:pt x="37" y="141"/>
                  </a:cubicBezTo>
                  <a:cubicBezTo>
                    <a:pt x="17" y="199"/>
                    <a:pt x="0" y="233"/>
                    <a:pt x="37" y="307"/>
                  </a:cubicBezTo>
                  <a:cubicBezTo>
                    <a:pt x="51" y="335"/>
                    <a:pt x="117" y="361"/>
                    <a:pt x="152" y="371"/>
                  </a:cubicBezTo>
                  <a:cubicBezTo>
                    <a:pt x="186" y="380"/>
                    <a:pt x="255" y="397"/>
                    <a:pt x="255" y="397"/>
                  </a:cubicBezTo>
                  <a:cubicBezTo>
                    <a:pt x="353" y="393"/>
                    <a:pt x="455" y="411"/>
                    <a:pt x="549" y="384"/>
                  </a:cubicBezTo>
                  <a:cubicBezTo>
                    <a:pt x="575" y="377"/>
                    <a:pt x="575" y="307"/>
                    <a:pt x="575" y="307"/>
                  </a:cubicBezTo>
                  <a:cubicBezTo>
                    <a:pt x="571" y="260"/>
                    <a:pt x="569" y="213"/>
                    <a:pt x="562" y="166"/>
                  </a:cubicBezTo>
                  <a:cubicBezTo>
                    <a:pt x="549" y="77"/>
                    <a:pt x="447" y="26"/>
                    <a:pt x="370" y="0"/>
                  </a:cubicBezTo>
                  <a:cubicBezTo>
                    <a:pt x="289" y="4"/>
                    <a:pt x="208" y="6"/>
                    <a:pt x="127" y="13"/>
                  </a:cubicBezTo>
                  <a:cubicBezTo>
                    <a:pt x="113" y="14"/>
                    <a:pt x="98" y="15"/>
                    <a:pt x="88" y="25"/>
                  </a:cubicBezTo>
                  <a:cubicBezTo>
                    <a:pt x="73" y="39"/>
                    <a:pt x="61" y="91"/>
                    <a:pt x="37" y="115"/>
                  </a:cubicBezTo>
                </a:path>
              </a:pathLst>
            </a:custGeom>
            <a:pattFill prst="lgConfetti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425" name="Freeform 209"/>
            <p:cNvSpPr>
              <a:spLocks/>
            </p:cNvSpPr>
            <p:nvPr/>
          </p:nvSpPr>
          <p:spPr bwMode="auto">
            <a:xfrm>
              <a:off x="2321" y="3360"/>
              <a:ext cx="255" cy="290"/>
            </a:xfrm>
            <a:custGeom>
              <a:avLst/>
              <a:gdLst/>
              <a:ahLst/>
              <a:cxnLst>
                <a:cxn ang="0">
                  <a:pos x="112" y="312"/>
                </a:cxn>
                <a:cxn ang="0">
                  <a:pos x="16" y="360"/>
                </a:cxn>
                <a:cxn ang="0">
                  <a:pos x="16" y="216"/>
                </a:cxn>
                <a:cxn ang="0">
                  <a:pos x="64" y="24"/>
                </a:cxn>
                <a:cxn ang="0">
                  <a:pos x="256" y="72"/>
                </a:cxn>
                <a:cxn ang="0">
                  <a:pos x="400" y="264"/>
                </a:cxn>
                <a:cxn ang="0">
                  <a:pos x="352" y="360"/>
                </a:cxn>
                <a:cxn ang="0">
                  <a:pos x="208" y="120"/>
                </a:cxn>
                <a:cxn ang="0">
                  <a:pos x="112" y="72"/>
                </a:cxn>
                <a:cxn ang="0">
                  <a:pos x="112" y="312"/>
                </a:cxn>
              </a:cxnLst>
              <a:rect l="0" t="0" r="r" b="b"/>
              <a:pathLst>
                <a:path w="416" h="384">
                  <a:moveTo>
                    <a:pt x="112" y="312"/>
                  </a:moveTo>
                  <a:cubicBezTo>
                    <a:pt x="96" y="360"/>
                    <a:pt x="32" y="376"/>
                    <a:pt x="16" y="360"/>
                  </a:cubicBezTo>
                  <a:cubicBezTo>
                    <a:pt x="0" y="344"/>
                    <a:pt x="8" y="272"/>
                    <a:pt x="16" y="216"/>
                  </a:cubicBezTo>
                  <a:cubicBezTo>
                    <a:pt x="24" y="160"/>
                    <a:pt x="24" y="48"/>
                    <a:pt x="64" y="24"/>
                  </a:cubicBezTo>
                  <a:cubicBezTo>
                    <a:pt x="104" y="0"/>
                    <a:pt x="200" y="32"/>
                    <a:pt x="256" y="72"/>
                  </a:cubicBezTo>
                  <a:cubicBezTo>
                    <a:pt x="312" y="112"/>
                    <a:pt x="384" y="216"/>
                    <a:pt x="400" y="264"/>
                  </a:cubicBezTo>
                  <a:cubicBezTo>
                    <a:pt x="416" y="312"/>
                    <a:pt x="384" y="384"/>
                    <a:pt x="352" y="360"/>
                  </a:cubicBezTo>
                  <a:cubicBezTo>
                    <a:pt x="320" y="336"/>
                    <a:pt x="248" y="168"/>
                    <a:pt x="208" y="120"/>
                  </a:cubicBezTo>
                  <a:cubicBezTo>
                    <a:pt x="168" y="72"/>
                    <a:pt x="128" y="48"/>
                    <a:pt x="112" y="72"/>
                  </a:cubicBezTo>
                  <a:cubicBezTo>
                    <a:pt x="96" y="96"/>
                    <a:pt x="128" y="264"/>
                    <a:pt x="112" y="312"/>
                  </a:cubicBezTo>
                  <a:close/>
                </a:path>
              </a:pathLst>
            </a:custGeom>
            <a:solidFill>
              <a:srgbClr val="00297A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6" name="Group 210"/>
          <p:cNvGrpSpPr>
            <a:grpSpLocks/>
          </p:cNvGrpSpPr>
          <p:nvPr/>
        </p:nvGrpSpPr>
        <p:grpSpPr bwMode="auto">
          <a:xfrm>
            <a:off x="5949555" y="2114551"/>
            <a:ext cx="451247" cy="363141"/>
            <a:chOff x="2208" y="3341"/>
            <a:chExt cx="442" cy="355"/>
          </a:xfrm>
        </p:grpSpPr>
        <p:sp>
          <p:nvSpPr>
            <p:cNvPr id="9427" name="Freeform 211" descr="Large confetti"/>
            <p:cNvSpPr>
              <a:spLocks/>
            </p:cNvSpPr>
            <p:nvPr/>
          </p:nvSpPr>
          <p:spPr bwMode="auto">
            <a:xfrm>
              <a:off x="2208" y="3341"/>
              <a:ext cx="442" cy="355"/>
            </a:xfrm>
            <a:custGeom>
              <a:avLst/>
              <a:gdLst/>
              <a:ahLst/>
              <a:cxnLst>
                <a:cxn ang="0">
                  <a:pos x="165" y="89"/>
                </a:cxn>
                <a:cxn ang="0">
                  <a:pos x="37" y="141"/>
                </a:cxn>
                <a:cxn ang="0">
                  <a:pos x="37" y="307"/>
                </a:cxn>
                <a:cxn ang="0">
                  <a:pos x="152" y="371"/>
                </a:cxn>
                <a:cxn ang="0">
                  <a:pos x="255" y="397"/>
                </a:cxn>
                <a:cxn ang="0">
                  <a:pos x="549" y="384"/>
                </a:cxn>
                <a:cxn ang="0">
                  <a:pos x="575" y="307"/>
                </a:cxn>
                <a:cxn ang="0">
                  <a:pos x="562" y="166"/>
                </a:cxn>
                <a:cxn ang="0">
                  <a:pos x="370" y="0"/>
                </a:cxn>
                <a:cxn ang="0">
                  <a:pos x="127" y="13"/>
                </a:cxn>
                <a:cxn ang="0">
                  <a:pos x="88" y="25"/>
                </a:cxn>
                <a:cxn ang="0">
                  <a:pos x="37" y="115"/>
                </a:cxn>
              </a:cxnLst>
              <a:rect l="0" t="0" r="r" b="b"/>
              <a:pathLst>
                <a:path w="575" h="411">
                  <a:moveTo>
                    <a:pt x="165" y="89"/>
                  </a:moveTo>
                  <a:cubicBezTo>
                    <a:pt x="114" y="102"/>
                    <a:pt x="80" y="111"/>
                    <a:pt x="37" y="141"/>
                  </a:cubicBezTo>
                  <a:cubicBezTo>
                    <a:pt x="17" y="199"/>
                    <a:pt x="0" y="233"/>
                    <a:pt x="37" y="307"/>
                  </a:cubicBezTo>
                  <a:cubicBezTo>
                    <a:pt x="51" y="335"/>
                    <a:pt x="117" y="361"/>
                    <a:pt x="152" y="371"/>
                  </a:cubicBezTo>
                  <a:cubicBezTo>
                    <a:pt x="186" y="380"/>
                    <a:pt x="255" y="397"/>
                    <a:pt x="255" y="397"/>
                  </a:cubicBezTo>
                  <a:cubicBezTo>
                    <a:pt x="353" y="393"/>
                    <a:pt x="455" y="411"/>
                    <a:pt x="549" y="384"/>
                  </a:cubicBezTo>
                  <a:cubicBezTo>
                    <a:pt x="575" y="377"/>
                    <a:pt x="575" y="307"/>
                    <a:pt x="575" y="307"/>
                  </a:cubicBezTo>
                  <a:cubicBezTo>
                    <a:pt x="571" y="260"/>
                    <a:pt x="569" y="213"/>
                    <a:pt x="562" y="166"/>
                  </a:cubicBezTo>
                  <a:cubicBezTo>
                    <a:pt x="549" y="77"/>
                    <a:pt x="447" y="26"/>
                    <a:pt x="370" y="0"/>
                  </a:cubicBezTo>
                  <a:cubicBezTo>
                    <a:pt x="289" y="4"/>
                    <a:pt x="208" y="6"/>
                    <a:pt x="127" y="13"/>
                  </a:cubicBezTo>
                  <a:cubicBezTo>
                    <a:pt x="113" y="14"/>
                    <a:pt x="98" y="15"/>
                    <a:pt x="88" y="25"/>
                  </a:cubicBezTo>
                  <a:cubicBezTo>
                    <a:pt x="73" y="39"/>
                    <a:pt x="61" y="91"/>
                    <a:pt x="37" y="115"/>
                  </a:cubicBezTo>
                </a:path>
              </a:pathLst>
            </a:custGeom>
            <a:pattFill prst="lgConfetti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428" name="Freeform 212"/>
            <p:cNvSpPr>
              <a:spLocks/>
            </p:cNvSpPr>
            <p:nvPr/>
          </p:nvSpPr>
          <p:spPr bwMode="auto">
            <a:xfrm>
              <a:off x="2321" y="3360"/>
              <a:ext cx="255" cy="290"/>
            </a:xfrm>
            <a:custGeom>
              <a:avLst/>
              <a:gdLst/>
              <a:ahLst/>
              <a:cxnLst>
                <a:cxn ang="0">
                  <a:pos x="112" y="312"/>
                </a:cxn>
                <a:cxn ang="0">
                  <a:pos x="16" y="360"/>
                </a:cxn>
                <a:cxn ang="0">
                  <a:pos x="16" y="216"/>
                </a:cxn>
                <a:cxn ang="0">
                  <a:pos x="64" y="24"/>
                </a:cxn>
                <a:cxn ang="0">
                  <a:pos x="256" y="72"/>
                </a:cxn>
                <a:cxn ang="0">
                  <a:pos x="400" y="264"/>
                </a:cxn>
                <a:cxn ang="0">
                  <a:pos x="352" y="360"/>
                </a:cxn>
                <a:cxn ang="0">
                  <a:pos x="208" y="120"/>
                </a:cxn>
                <a:cxn ang="0">
                  <a:pos x="112" y="72"/>
                </a:cxn>
                <a:cxn ang="0">
                  <a:pos x="112" y="312"/>
                </a:cxn>
              </a:cxnLst>
              <a:rect l="0" t="0" r="r" b="b"/>
              <a:pathLst>
                <a:path w="416" h="384">
                  <a:moveTo>
                    <a:pt x="112" y="312"/>
                  </a:moveTo>
                  <a:cubicBezTo>
                    <a:pt x="96" y="360"/>
                    <a:pt x="32" y="376"/>
                    <a:pt x="16" y="360"/>
                  </a:cubicBezTo>
                  <a:cubicBezTo>
                    <a:pt x="0" y="344"/>
                    <a:pt x="8" y="272"/>
                    <a:pt x="16" y="216"/>
                  </a:cubicBezTo>
                  <a:cubicBezTo>
                    <a:pt x="24" y="160"/>
                    <a:pt x="24" y="48"/>
                    <a:pt x="64" y="24"/>
                  </a:cubicBezTo>
                  <a:cubicBezTo>
                    <a:pt x="104" y="0"/>
                    <a:pt x="200" y="32"/>
                    <a:pt x="256" y="72"/>
                  </a:cubicBezTo>
                  <a:cubicBezTo>
                    <a:pt x="312" y="112"/>
                    <a:pt x="384" y="216"/>
                    <a:pt x="400" y="264"/>
                  </a:cubicBezTo>
                  <a:cubicBezTo>
                    <a:pt x="416" y="312"/>
                    <a:pt x="384" y="384"/>
                    <a:pt x="352" y="360"/>
                  </a:cubicBezTo>
                  <a:cubicBezTo>
                    <a:pt x="320" y="336"/>
                    <a:pt x="248" y="168"/>
                    <a:pt x="208" y="120"/>
                  </a:cubicBezTo>
                  <a:cubicBezTo>
                    <a:pt x="168" y="72"/>
                    <a:pt x="128" y="48"/>
                    <a:pt x="112" y="72"/>
                  </a:cubicBezTo>
                  <a:cubicBezTo>
                    <a:pt x="96" y="96"/>
                    <a:pt x="128" y="264"/>
                    <a:pt x="112" y="312"/>
                  </a:cubicBezTo>
                  <a:close/>
                </a:path>
              </a:pathLst>
            </a:custGeom>
            <a:solidFill>
              <a:srgbClr val="00297A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9429" name="Oval 213"/>
          <p:cNvSpPr>
            <a:spLocks noChangeArrowheads="1"/>
          </p:cNvSpPr>
          <p:nvPr/>
        </p:nvSpPr>
        <p:spPr bwMode="auto">
          <a:xfrm>
            <a:off x="6229350" y="2114550"/>
            <a:ext cx="400051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30" name="Oval 214"/>
          <p:cNvSpPr>
            <a:spLocks noChangeArrowheads="1"/>
          </p:cNvSpPr>
          <p:nvPr/>
        </p:nvSpPr>
        <p:spPr bwMode="auto">
          <a:xfrm flipV="1">
            <a:off x="5657851" y="24574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7" name="Group 215"/>
          <p:cNvGrpSpPr>
            <a:grpSpLocks/>
          </p:cNvGrpSpPr>
          <p:nvPr/>
        </p:nvGrpSpPr>
        <p:grpSpPr bwMode="auto">
          <a:xfrm>
            <a:off x="6178155" y="1579961"/>
            <a:ext cx="451247" cy="363140"/>
            <a:chOff x="2208" y="3341"/>
            <a:chExt cx="442" cy="355"/>
          </a:xfrm>
        </p:grpSpPr>
        <p:sp>
          <p:nvSpPr>
            <p:cNvPr id="9432" name="Freeform 216" descr="Large confetti"/>
            <p:cNvSpPr>
              <a:spLocks/>
            </p:cNvSpPr>
            <p:nvPr/>
          </p:nvSpPr>
          <p:spPr bwMode="auto">
            <a:xfrm>
              <a:off x="2208" y="3341"/>
              <a:ext cx="442" cy="355"/>
            </a:xfrm>
            <a:custGeom>
              <a:avLst/>
              <a:gdLst/>
              <a:ahLst/>
              <a:cxnLst>
                <a:cxn ang="0">
                  <a:pos x="165" y="89"/>
                </a:cxn>
                <a:cxn ang="0">
                  <a:pos x="37" y="141"/>
                </a:cxn>
                <a:cxn ang="0">
                  <a:pos x="37" y="307"/>
                </a:cxn>
                <a:cxn ang="0">
                  <a:pos x="152" y="371"/>
                </a:cxn>
                <a:cxn ang="0">
                  <a:pos x="255" y="397"/>
                </a:cxn>
                <a:cxn ang="0">
                  <a:pos x="549" y="384"/>
                </a:cxn>
                <a:cxn ang="0">
                  <a:pos x="575" y="307"/>
                </a:cxn>
                <a:cxn ang="0">
                  <a:pos x="562" y="166"/>
                </a:cxn>
                <a:cxn ang="0">
                  <a:pos x="370" y="0"/>
                </a:cxn>
                <a:cxn ang="0">
                  <a:pos x="127" y="13"/>
                </a:cxn>
                <a:cxn ang="0">
                  <a:pos x="88" y="25"/>
                </a:cxn>
                <a:cxn ang="0">
                  <a:pos x="37" y="115"/>
                </a:cxn>
              </a:cxnLst>
              <a:rect l="0" t="0" r="r" b="b"/>
              <a:pathLst>
                <a:path w="575" h="411">
                  <a:moveTo>
                    <a:pt x="165" y="89"/>
                  </a:moveTo>
                  <a:cubicBezTo>
                    <a:pt x="114" y="102"/>
                    <a:pt x="80" y="111"/>
                    <a:pt x="37" y="141"/>
                  </a:cubicBezTo>
                  <a:cubicBezTo>
                    <a:pt x="17" y="199"/>
                    <a:pt x="0" y="233"/>
                    <a:pt x="37" y="307"/>
                  </a:cubicBezTo>
                  <a:cubicBezTo>
                    <a:pt x="51" y="335"/>
                    <a:pt x="117" y="361"/>
                    <a:pt x="152" y="371"/>
                  </a:cubicBezTo>
                  <a:cubicBezTo>
                    <a:pt x="186" y="380"/>
                    <a:pt x="255" y="397"/>
                    <a:pt x="255" y="397"/>
                  </a:cubicBezTo>
                  <a:cubicBezTo>
                    <a:pt x="353" y="393"/>
                    <a:pt x="455" y="411"/>
                    <a:pt x="549" y="384"/>
                  </a:cubicBezTo>
                  <a:cubicBezTo>
                    <a:pt x="575" y="377"/>
                    <a:pt x="575" y="307"/>
                    <a:pt x="575" y="307"/>
                  </a:cubicBezTo>
                  <a:cubicBezTo>
                    <a:pt x="571" y="260"/>
                    <a:pt x="569" y="213"/>
                    <a:pt x="562" y="166"/>
                  </a:cubicBezTo>
                  <a:cubicBezTo>
                    <a:pt x="549" y="77"/>
                    <a:pt x="447" y="26"/>
                    <a:pt x="370" y="0"/>
                  </a:cubicBezTo>
                  <a:cubicBezTo>
                    <a:pt x="289" y="4"/>
                    <a:pt x="208" y="6"/>
                    <a:pt x="127" y="13"/>
                  </a:cubicBezTo>
                  <a:cubicBezTo>
                    <a:pt x="113" y="14"/>
                    <a:pt x="98" y="15"/>
                    <a:pt x="88" y="25"/>
                  </a:cubicBezTo>
                  <a:cubicBezTo>
                    <a:pt x="73" y="39"/>
                    <a:pt x="61" y="91"/>
                    <a:pt x="37" y="115"/>
                  </a:cubicBezTo>
                </a:path>
              </a:pathLst>
            </a:custGeom>
            <a:pattFill prst="lgConfetti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433" name="Freeform 217"/>
            <p:cNvSpPr>
              <a:spLocks/>
            </p:cNvSpPr>
            <p:nvPr/>
          </p:nvSpPr>
          <p:spPr bwMode="auto">
            <a:xfrm>
              <a:off x="2321" y="3360"/>
              <a:ext cx="255" cy="290"/>
            </a:xfrm>
            <a:custGeom>
              <a:avLst/>
              <a:gdLst/>
              <a:ahLst/>
              <a:cxnLst>
                <a:cxn ang="0">
                  <a:pos x="112" y="312"/>
                </a:cxn>
                <a:cxn ang="0">
                  <a:pos x="16" y="360"/>
                </a:cxn>
                <a:cxn ang="0">
                  <a:pos x="16" y="216"/>
                </a:cxn>
                <a:cxn ang="0">
                  <a:pos x="64" y="24"/>
                </a:cxn>
                <a:cxn ang="0">
                  <a:pos x="256" y="72"/>
                </a:cxn>
                <a:cxn ang="0">
                  <a:pos x="400" y="264"/>
                </a:cxn>
                <a:cxn ang="0">
                  <a:pos x="352" y="360"/>
                </a:cxn>
                <a:cxn ang="0">
                  <a:pos x="208" y="120"/>
                </a:cxn>
                <a:cxn ang="0">
                  <a:pos x="112" y="72"/>
                </a:cxn>
                <a:cxn ang="0">
                  <a:pos x="112" y="312"/>
                </a:cxn>
              </a:cxnLst>
              <a:rect l="0" t="0" r="r" b="b"/>
              <a:pathLst>
                <a:path w="416" h="384">
                  <a:moveTo>
                    <a:pt x="112" y="312"/>
                  </a:moveTo>
                  <a:cubicBezTo>
                    <a:pt x="96" y="360"/>
                    <a:pt x="32" y="376"/>
                    <a:pt x="16" y="360"/>
                  </a:cubicBezTo>
                  <a:cubicBezTo>
                    <a:pt x="0" y="344"/>
                    <a:pt x="8" y="272"/>
                    <a:pt x="16" y="216"/>
                  </a:cubicBezTo>
                  <a:cubicBezTo>
                    <a:pt x="24" y="160"/>
                    <a:pt x="24" y="48"/>
                    <a:pt x="64" y="24"/>
                  </a:cubicBezTo>
                  <a:cubicBezTo>
                    <a:pt x="104" y="0"/>
                    <a:pt x="200" y="32"/>
                    <a:pt x="256" y="72"/>
                  </a:cubicBezTo>
                  <a:cubicBezTo>
                    <a:pt x="312" y="112"/>
                    <a:pt x="384" y="216"/>
                    <a:pt x="400" y="264"/>
                  </a:cubicBezTo>
                  <a:cubicBezTo>
                    <a:pt x="416" y="312"/>
                    <a:pt x="384" y="384"/>
                    <a:pt x="352" y="360"/>
                  </a:cubicBezTo>
                  <a:cubicBezTo>
                    <a:pt x="320" y="336"/>
                    <a:pt x="248" y="168"/>
                    <a:pt x="208" y="120"/>
                  </a:cubicBezTo>
                  <a:cubicBezTo>
                    <a:pt x="168" y="72"/>
                    <a:pt x="128" y="48"/>
                    <a:pt x="112" y="72"/>
                  </a:cubicBezTo>
                  <a:cubicBezTo>
                    <a:pt x="96" y="96"/>
                    <a:pt x="128" y="264"/>
                    <a:pt x="112" y="312"/>
                  </a:cubicBezTo>
                  <a:close/>
                </a:path>
              </a:pathLst>
            </a:custGeom>
            <a:solidFill>
              <a:srgbClr val="00297A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3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9434" name="Oval 218"/>
          <p:cNvSpPr>
            <a:spLocks noChangeArrowheads="1"/>
          </p:cNvSpPr>
          <p:nvPr/>
        </p:nvSpPr>
        <p:spPr bwMode="auto">
          <a:xfrm>
            <a:off x="6343650" y="1657350"/>
            <a:ext cx="400051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35" name="Oval 219"/>
          <p:cNvSpPr>
            <a:spLocks noChangeArrowheads="1"/>
          </p:cNvSpPr>
          <p:nvPr/>
        </p:nvSpPr>
        <p:spPr bwMode="auto">
          <a:xfrm>
            <a:off x="6115050" y="1885950"/>
            <a:ext cx="400051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36" name="Oval 220"/>
          <p:cNvSpPr>
            <a:spLocks noChangeArrowheads="1"/>
          </p:cNvSpPr>
          <p:nvPr/>
        </p:nvSpPr>
        <p:spPr bwMode="auto">
          <a:xfrm>
            <a:off x="5715001" y="1771650"/>
            <a:ext cx="400051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37" name="Oval 221"/>
          <p:cNvSpPr>
            <a:spLocks noChangeArrowheads="1"/>
          </p:cNvSpPr>
          <p:nvPr/>
        </p:nvSpPr>
        <p:spPr bwMode="auto">
          <a:xfrm flipV="1">
            <a:off x="6057901" y="14859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38" name="Oval 222"/>
          <p:cNvSpPr>
            <a:spLocks noChangeArrowheads="1"/>
          </p:cNvSpPr>
          <p:nvPr/>
        </p:nvSpPr>
        <p:spPr bwMode="auto">
          <a:xfrm flipV="1">
            <a:off x="5886451" y="14287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39" name="Oval 223"/>
          <p:cNvSpPr>
            <a:spLocks noChangeArrowheads="1"/>
          </p:cNvSpPr>
          <p:nvPr/>
        </p:nvSpPr>
        <p:spPr bwMode="auto">
          <a:xfrm flipV="1">
            <a:off x="5943601" y="14859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0" name="Oval 224"/>
          <p:cNvSpPr>
            <a:spLocks noChangeArrowheads="1"/>
          </p:cNvSpPr>
          <p:nvPr/>
        </p:nvSpPr>
        <p:spPr bwMode="auto">
          <a:xfrm flipV="1">
            <a:off x="5829301" y="14859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1" name="Oval 225"/>
          <p:cNvSpPr>
            <a:spLocks noChangeArrowheads="1"/>
          </p:cNvSpPr>
          <p:nvPr/>
        </p:nvSpPr>
        <p:spPr bwMode="auto">
          <a:xfrm flipV="1">
            <a:off x="5772151" y="15430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2" name="Oval 226"/>
          <p:cNvSpPr>
            <a:spLocks noChangeArrowheads="1"/>
          </p:cNvSpPr>
          <p:nvPr/>
        </p:nvSpPr>
        <p:spPr bwMode="auto">
          <a:xfrm flipV="1">
            <a:off x="5772151" y="16002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3" name="Oval 227"/>
          <p:cNvSpPr>
            <a:spLocks noChangeArrowheads="1"/>
          </p:cNvSpPr>
          <p:nvPr/>
        </p:nvSpPr>
        <p:spPr bwMode="auto">
          <a:xfrm flipV="1">
            <a:off x="5886451" y="16573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4" name="Oval 228"/>
          <p:cNvSpPr>
            <a:spLocks noChangeArrowheads="1"/>
          </p:cNvSpPr>
          <p:nvPr/>
        </p:nvSpPr>
        <p:spPr bwMode="auto">
          <a:xfrm flipV="1">
            <a:off x="5943601" y="16573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5" name="Oval 229"/>
          <p:cNvSpPr>
            <a:spLocks noChangeArrowheads="1"/>
          </p:cNvSpPr>
          <p:nvPr/>
        </p:nvSpPr>
        <p:spPr bwMode="auto">
          <a:xfrm flipV="1">
            <a:off x="6057901" y="16573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6" name="Oval 230"/>
          <p:cNvSpPr>
            <a:spLocks noChangeArrowheads="1"/>
          </p:cNvSpPr>
          <p:nvPr/>
        </p:nvSpPr>
        <p:spPr bwMode="auto">
          <a:xfrm flipV="1">
            <a:off x="6172201" y="16573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7" name="Oval 231"/>
          <p:cNvSpPr>
            <a:spLocks noChangeArrowheads="1"/>
          </p:cNvSpPr>
          <p:nvPr/>
        </p:nvSpPr>
        <p:spPr bwMode="auto">
          <a:xfrm flipV="1">
            <a:off x="6229351" y="17145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8" name="Oval 232"/>
          <p:cNvSpPr>
            <a:spLocks noChangeArrowheads="1"/>
          </p:cNvSpPr>
          <p:nvPr/>
        </p:nvSpPr>
        <p:spPr bwMode="auto">
          <a:xfrm flipV="1">
            <a:off x="6286501" y="17716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49" name="Oval 233"/>
          <p:cNvSpPr>
            <a:spLocks noChangeArrowheads="1"/>
          </p:cNvSpPr>
          <p:nvPr/>
        </p:nvSpPr>
        <p:spPr bwMode="auto">
          <a:xfrm flipV="1">
            <a:off x="6400801" y="18288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0" name="Oval 234"/>
          <p:cNvSpPr>
            <a:spLocks noChangeArrowheads="1"/>
          </p:cNvSpPr>
          <p:nvPr/>
        </p:nvSpPr>
        <p:spPr bwMode="auto">
          <a:xfrm flipV="1">
            <a:off x="6457951" y="19431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1" name="Oval 235"/>
          <p:cNvSpPr>
            <a:spLocks noChangeArrowheads="1"/>
          </p:cNvSpPr>
          <p:nvPr/>
        </p:nvSpPr>
        <p:spPr bwMode="auto">
          <a:xfrm flipV="1">
            <a:off x="6115051" y="18859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2" name="Oval 236"/>
          <p:cNvSpPr>
            <a:spLocks noChangeArrowheads="1"/>
          </p:cNvSpPr>
          <p:nvPr/>
        </p:nvSpPr>
        <p:spPr bwMode="auto">
          <a:xfrm flipV="1">
            <a:off x="6057901" y="20002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3" name="Oval 237"/>
          <p:cNvSpPr>
            <a:spLocks noChangeArrowheads="1"/>
          </p:cNvSpPr>
          <p:nvPr/>
        </p:nvSpPr>
        <p:spPr bwMode="auto">
          <a:xfrm flipV="1">
            <a:off x="6000751" y="20002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4" name="Oval 238"/>
          <p:cNvSpPr>
            <a:spLocks noChangeArrowheads="1"/>
          </p:cNvSpPr>
          <p:nvPr/>
        </p:nvSpPr>
        <p:spPr bwMode="auto">
          <a:xfrm flipV="1">
            <a:off x="5886451" y="20002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5" name="Oval 239"/>
          <p:cNvSpPr>
            <a:spLocks noChangeArrowheads="1"/>
          </p:cNvSpPr>
          <p:nvPr/>
        </p:nvSpPr>
        <p:spPr bwMode="auto">
          <a:xfrm flipV="1">
            <a:off x="5829301" y="20002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6" name="Oval 240"/>
          <p:cNvSpPr>
            <a:spLocks noChangeArrowheads="1"/>
          </p:cNvSpPr>
          <p:nvPr/>
        </p:nvSpPr>
        <p:spPr bwMode="auto">
          <a:xfrm flipV="1">
            <a:off x="5715001" y="20002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7" name="Oval 241"/>
          <p:cNvSpPr>
            <a:spLocks noChangeArrowheads="1"/>
          </p:cNvSpPr>
          <p:nvPr/>
        </p:nvSpPr>
        <p:spPr bwMode="auto">
          <a:xfrm flipV="1">
            <a:off x="5657851" y="19431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8" name="Oval 242"/>
          <p:cNvSpPr>
            <a:spLocks noChangeArrowheads="1"/>
          </p:cNvSpPr>
          <p:nvPr/>
        </p:nvSpPr>
        <p:spPr bwMode="auto">
          <a:xfrm flipV="1">
            <a:off x="6457951" y="20574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59" name="Oval 243"/>
          <p:cNvSpPr>
            <a:spLocks noChangeArrowheads="1"/>
          </p:cNvSpPr>
          <p:nvPr/>
        </p:nvSpPr>
        <p:spPr bwMode="auto">
          <a:xfrm flipV="1">
            <a:off x="6515101" y="21717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0" name="Oval 244"/>
          <p:cNvSpPr>
            <a:spLocks noChangeArrowheads="1"/>
          </p:cNvSpPr>
          <p:nvPr/>
        </p:nvSpPr>
        <p:spPr bwMode="auto">
          <a:xfrm flipV="1">
            <a:off x="6172201" y="21145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1" name="Oval 245"/>
          <p:cNvSpPr>
            <a:spLocks noChangeArrowheads="1"/>
          </p:cNvSpPr>
          <p:nvPr/>
        </p:nvSpPr>
        <p:spPr bwMode="auto">
          <a:xfrm flipV="1">
            <a:off x="6172201" y="21717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2" name="Oval 246"/>
          <p:cNvSpPr>
            <a:spLocks noChangeArrowheads="1"/>
          </p:cNvSpPr>
          <p:nvPr/>
        </p:nvSpPr>
        <p:spPr bwMode="auto">
          <a:xfrm flipV="1">
            <a:off x="6172201" y="22860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3" name="Oval 247"/>
          <p:cNvSpPr>
            <a:spLocks noChangeArrowheads="1"/>
          </p:cNvSpPr>
          <p:nvPr/>
        </p:nvSpPr>
        <p:spPr bwMode="auto">
          <a:xfrm flipV="1">
            <a:off x="6229351" y="24003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4" name="Oval 248"/>
          <p:cNvSpPr>
            <a:spLocks noChangeArrowheads="1"/>
          </p:cNvSpPr>
          <p:nvPr/>
        </p:nvSpPr>
        <p:spPr bwMode="auto">
          <a:xfrm flipV="1">
            <a:off x="6400801" y="20574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5" name="Oval 249"/>
          <p:cNvSpPr>
            <a:spLocks noChangeArrowheads="1"/>
          </p:cNvSpPr>
          <p:nvPr/>
        </p:nvSpPr>
        <p:spPr bwMode="auto">
          <a:xfrm flipV="1">
            <a:off x="6286501" y="20574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6" name="Oval 250"/>
          <p:cNvSpPr>
            <a:spLocks noChangeArrowheads="1"/>
          </p:cNvSpPr>
          <p:nvPr/>
        </p:nvSpPr>
        <p:spPr bwMode="auto">
          <a:xfrm flipV="1">
            <a:off x="5600701" y="25146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7" name="Oval 251"/>
          <p:cNvSpPr>
            <a:spLocks noChangeArrowheads="1"/>
          </p:cNvSpPr>
          <p:nvPr/>
        </p:nvSpPr>
        <p:spPr bwMode="auto">
          <a:xfrm flipV="1">
            <a:off x="6000751" y="131445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8" name="Oval 252"/>
          <p:cNvSpPr>
            <a:spLocks noChangeArrowheads="1"/>
          </p:cNvSpPr>
          <p:nvPr/>
        </p:nvSpPr>
        <p:spPr bwMode="auto">
          <a:xfrm flipV="1">
            <a:off x="6057901" y="1257301"/>
            <a:ext cx="114300" cy="114300"/>
          </a:xfrm>
          <a:prstGeom prst="ellipse">
            <a:avLst/>
          </a:prstGeom>
          <a:solidFill>
            <a:srgbClr val="9B69FF"/>
          </a:solidFill>
          <a:ln w="9525">
            <a:solidFill>
              <a:srgbClr val="00297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69" name="Text Box 253"/>
          <p:cNvSpPr txBox="1">
            <a:spLocks noChangeArrowheads="1"/>
          </p:cNvSpPr>
          <p:nvPr/>
        </p:nvSpPr>
        <p:spPr bwMode="auto">
          <a:xfrm>
            <a:off x="1771650" y="4514851"/>
            <a:ext cx="381693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7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Sơ</a:t>
            </a:r>
            <a:r>
              <a:rPr lang="en-US" sz="27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đồ</a:t>
            </a:r>
            <a:r>
              <a:rPr lang="en-US" sz="27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7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chế</a:t>
            </a:r>
            <a:r>
              <a:rPr lang="en-US" sz="27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đông</a:t>
            </a:r>
            <a:r>
              <a:rPr lang="en-US" sz="27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máu</a:t>
            </a:r>
            <a:endParaRPr lang="en-US" sz="27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73" name="Freeform 257"/>
          <p:cNvSpPr>
            <a:spLocks/>
          </p:cNvSpPr>
          <p:nvPr/>
        </p:nvSpPr>
        <p:spPr bwMode="auto">
          <a:xfrm>
            <a:off x="742952" y="2718199"/>
            <a:ext cx="245269" cy="196453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96" y="96"/>
              </a:cxn>
              <a:cxn ang="0">
                <a:pos x="144" y="192"/>
              </a:cxn>
              <a:cxn ang="0">
                <a:pos x="144" y="48"/>
              </a:cxn>
              <a:cxn ang="0">
                <a:pos x="240" y="48"/>
              </a:cxn>
              <a:cxn ang="0">
                <a:pos x="96" y="0"/>
              </a:cxn>
              <a:cxn ang="0">
                <a:pos x="0" y="144"/>
              </a:cxn>
            </a:cxnLst>
            <a:rect l="0" t="0" r="r" b="b"/>
            <a:pathLst>
              <a:path w="240" h="192">
                <a:moveTo>
                  <a:pt x="0" y="144"/>
                </a:moveTo>
                <a:lnTo>
                  <a:pt x="96" y="96"/>
                </a:lnTo>
                <a:lnTo>
                  <a:pt x="144" y="192"/>
                </a:lnTo>
                <a:lnTo>
                  <a:pt x="144" y="48"/>
                </a:lnTo>
                <a:lnTo>
                  <a:pt x="240" y="48"/>
                </a:lnTo>
                <a:lnTo>
                  <a:pt x="96" y="0"/>
                </a:lnTo>
                <a:lnTo>
                  <a:pt x="0" y="14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77" name="Freeform 261"/>
          <p:cNvSpPr>
            <a:spLocks/>
          </p:cNvSpPr>
          <p:nvPr/>
        </p:nvSpPr>
        <p:spPr bwMode="auto">
          <a:xfrm rot="7922344">
            <a:off x="342307" y="2367560"/>
            <a:ext cx="245269" cy="19645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96" y="96"/>
              </a:cxn>
              <a:cxn ang="0">
                <a:pos x="144" y="192"/>
              </a:cxn>
              <a:cxn ang="0">
                <a:pos x="144" y="48"/>
              </a:cxn>
              <a:cxn ang="0">
                <a:pos x="240" y="48"/>
              </a:cxn>
              <a:cxn ang="0">
                <a:pos x="96" y="0"/>
              </a:cxn>
              <a:cxn ang="0">
                <a:pos x="0" y="144"/>
              </a:cxn>
            </a:cxnLst>
            <a:rect l="0" t="0" r="r" b="b"/>
            <a:pathLst>
              <a:path w="240" h="192">
                <a:moveTo>
                  <a:pt x="0" y="144"/>
                </a:moveTo>
                <a:lnTo>
                  <a:pt x="96" y="96"/>
                </a:lnTo>
                <a:lnTo>
                  <a:pt x="144" y="192"/>
                </a:lnTo>
                <a:lnTo>
                  <a:pt x="144" y="48"/>
                </a:lnTo>
                <a:lnTo>
                  <a:pt x="240" y="48"/>
                </a:lnTo>
                <a:lnTo>
                  <a:pt x="96" y="0"/>
                </a:lnTo>
                <a:lnTo>
                  <a:pt x="0" y="14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78" name="Oval 262"/>
          <p:cNvSpPr>
            <a:spLocks noChangeArrowheads="1"/>
          </p:cNvSpPr>
          <p:nvPr/>
        </p:nvSpPr>
        <p:spPr bwMode="auto">
          <a:xfrm>
            <a:off x="473871" y="2474121"/>
            <a:ext cx="97631" cy="97631"/>
          </a:xfrm>
          <a:prstGeom prst="ellipse">
            <a:avLst/>
          </a:prstGeom>
          <a:solidFill>
            <a:srgbClr val="00297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479" name="Oval 263"/>
          <p:cNvSpPr>
            <a:spLocks noChangeArrowheads="1"/>
          </p:cNvSpPr>
          <p:nvPr/>
        </p:nvSpPr>
        <p:spPr bwMode="auto">
          <a:xfrm>
            <a:off x="759622" y="2702721"/>
            <a:ext cx="97631" cy="97631"/>
          </a:xfrm>
          <a:prstGeom prst="ellipse">
            <a:avLst/>
          </a:prstGeom>
          <a:solidFill>
            <a:srgbClr val="00297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0" y="30625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250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40153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5" dur="2000"/>
                                        <p:tgtEl>
                                          <p:spTgt spid="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37" grpId="0"/>
      <p:bldP spid="9240" grpId="0"/>
      <p:bldP spid="9241" grpId="0"/>
      <p:bldP spid="9246" grpId="0" animBg="1"/>
      <p:bldP spid="9247" grpId="0" animBg="1"/>
      <p:bldP spid="9252" grpId="0"/>
      <p:bldP spid="9253" grpId="0"/>
      <p:bldP spid="9256" grpId="0" animBg="1"/>
      <p:bldP spid="9257" grpId="0" animBg="1"/>
      <p:bldP spid="9258" grpId="0" animBg="1"/>
      <p:bldP spid="9259" grpId="0" animBg="1"/>
      <p:bldP spid="9260" grpId="0" animBg="1"/>
      <p:bldP spid="9261" grpId="0" animBg="1"/>
      <p:bldP spid="9262" grpId="0" animBg="1"/>
      <p:bldP spid="9263" grpId="0" animBg="1"/>
      <p:bldP spid="9264" grpId="0" animBg="1"/>
      <p:bldP spid="9265" grpId="0"/>
      <p:bldP spid="9268" grpId="0"/>
      <p:bldP spid="9390" grpId="0" animBg="1"/>
      <p:bldP spid="9393" grpId="0"/>
      <p:bldP spid="9394" grpId="0"/>
      <p:bldP spid="9395" grpId="0"/>
      <p:bldP spid="9396" grpId="0"/>
      <p:bldP spid="9397" grpId="0"/>
      <p:bldP spid="9398" grpId="0"/>
      <p:bldP spid="9400" grpId="0" animBg="1"/>
      <p:bldP spid="9401" grpId="0" animBg="1"/>
      <p:bldP spid="9402" grpId="0" animBg="1"/>
      <p:bldP spid="9403" grpId="0" animBg="1"/>
      <p:bldP spid="9404" grpId="0" animBg="1"/>
      <p:bldP spid="9405" grpId="0" animBg="1"/>
      <p:bldP spid="9406" grpId="0" animBg="1"/>
      <p:bldP spid="9407" grpId="0" animBg="1"/>
      <p:bldP spid="9408" grpId="0" animBg="1"/>
      <p:bldP spid="9411" grpId="0" animBg="1"/>
      <p:bldP spid="9414" grpId="0" animBg="1"/>
      <p:bldP spid="9415" grpId="0" animBg="1"/>
      <p:bldP spid="9418" grpId="0" animBg="1"/>
      <p:bldP spid="9422" grpId="0" animBg="1"/>
      <p:bldP spid="9429" grpId="0" animBg="1"/>
      <p:bldP spid="9430" grpId="0" animBg="1"/>
      <p:bldP spid="9434" grpId="0" animBg="1"/>
      <p:bldP spid="9435" grpId="0" animBg="1"/>
      <p:bldP spid="9436" grpId="0" animBg="1"/>
      <p:bldP spid="9437" grpId="0" animBg="1"/>
      <p:bldP spid="9438" grpId="0" animBg="1"/>
      <p:bldP spid="9439" grpId="0" animBg="1"/>
      <p:bldP spid="9440" grpId="0" animBg="1"/>
      <p:bldP spid="9441" grpId="0" animBg="1"/>
      <p:bldP spid="9442" grpId="0" animBg="1"/>
      <p:bldP spid="9443" grpId="0" animBg="1"/>
      <p:bldP spid="9444" grpId="0" animBg="1"/>
      <p:bldP spid="9445" grpId="0" animBg="1"/>
      <p:bldP spid="9446" grpId="0" animBg="1"/>
      <p:bldP spid="9447" grpId="0" animBg="1"/>
      <p:bldP spid="9448" grpId="0" animBg="1"/>
      <p:bldP spid="9449" grpId="0" animBg="1"/>
      <p:bldP spid="9450" grpId="0" animBg="1"/>
      <p:bldP spid="9451" grpId="0" animBg="1"/>
      <p:bldP spid="9452" grpId="0" animBg="1"/>
      <p:bldP spid="9453" grpId="0" animBg="1"/>
      <p:bldP spid="9454" grpId="0" animBg="1"/>
      <p:bldP spid="9455" grpId="0" animBg="1"/>
      <p:bldP spid="9456" grpId="0" animBg="1"/>
      <p:bldP spid="9457" grpId="0" animBg="1"/>
      <p:bldP spid="9458" grpId="0" animBg="1"/>
      <p:bldP spid="9459" grpId="0" animBg="1"/>
      <p:bldP spid="9460" grpId="0" animBg="1"/>
      <p:bldP spid="9461" grpId="0" animBg="1"/>
      <p:bldP spid="9462" grpId="0" animBg="1"/>
      <p:bldP spid="9463" grpId="0" animBg="1"/>
      <p:bldP spid="9464" grpId="0" animBg="1"/>
      <p:bldP spid="9465" grpId="0" animBg="1"/>
      <p:bldP spid="9466" grpId="0" animBg="1"/>
      <p:bldP spid="9467" grpId="0" animBg="1"/>
      <p:bldP spid="9468" grpId="0" animBg="1"/>
      <p:bldP spid="9469" grpId="0"/>
      <p:bldP spid="9478" grpId="0" animBg="1"/>
      <p:bldP spid="94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7384" y="1770803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(1)……………...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(2) ……………..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 …………………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(4) …………………..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(5) ………………….. (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(6) ……………………..)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(7) …………………..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28703" y="2085699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9092" y="2085699"/>
            <a:ext cx="1315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625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542" y="864497"/>
            <a:ext cx="653396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784" y="281629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4659" y="3157089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enzym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31" y="3546881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5084" y="3540437"/>
            <a:ext cx="177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7142" y="3916880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3485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8731" y="1680929"/>
            <a:ext cx="20121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3426" y="1657350"/>
            <a:ext cx="48437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enzim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1372" y="404143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249" y="1020571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3426" y="1052423"/>
            <a:ext cx="0" cy="4110127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86239" y="1052423"/>
            <a:ext cx="1334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581150"/>
            <a:ext cx="6857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Callout 11"/>
          <p:cNvSpPr/>
          <p:nvPr/>
        </p:nvSpPr>
        <p:spPr>
          <a:xfrm>
            <a:off x="1107486" y="661318"/>
            <a:ext cx="4495800" cy="357672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35.000/ml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0811" y="789555"/>
            <a:ext cx="32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máu.mp4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625"/>
            <a:ext cx="693510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75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15_Bài 15: ĐÔNG MÁU VÀ NGUYÊN TẮC TRUYỀN MÁU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" y="303500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pic>
        <p:nvPicPr>
          <p:cNvPr id="7" name="final- co ce dong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" y="1314338"/>
            <a:ext cx="6841958" cy="38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2410" y="1581150"/>
            <a:ext cx="6516989" cy="3124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92465" y="-5572"/>
            <a:ext cx="71232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3028" y="339531"/>
            <a:ext cx="2052228" cy="5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I-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máu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890"/>
            <a:ext cx="800100" cy="7500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3094732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b="1" spc="-4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b="1" spc="-4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spc="-4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spc="-4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3200" b="1" spc="-4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200" b="1" spc="-4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65818"/>
            <a:ext cx="6497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0" y="4733134"/>
            <a:ext cx="609600" cy="4103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48815" y="-19050"/>
            <a:ext cx="6906815" cy="42319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15: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27931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2251</Words>
  <Application>Microsoft Office PowerPoint</Application>
  <PresentationFormat>Custom</PresentationFormat>
  <Paragraphs>323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Wingdings 3</vt:lpstr>
      <vt:lpstr>Wingdings</vt:lpstr>
      <vt:lpstr>Arial</vt:lpstr>
      <vt:lpstr>Times New Roman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của Các Lanstâynơ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xuan thuy</cp:lastModifiedBy>
  <cp:revision>214</cp:revision>
  <dcterms:created xsi:type="dcterms:W3CDTF">2018-01-11T15:19:09Z</dcterms:created>
  <dcterms:modified xsi:type="dcterms:W3CDTF">2021-09-22T00:53:52Z</dcterms:modified>
</cp:coreProperties>
</file>