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11" r:id="rId6"/>
    <p:sldMasterId id="2147483724" r:id="rId7"/>
    <p:sldMasterId id="2147483737" r:id="rId8"/>
    <p:sldMasterId id="2147483749" r:id="rId9"/>
  </p:sldMasterIdLst>
  <p:notesMasterIdLst>
    <p:notesMasterId r:id="rId31"/>
  </p:notesMasterIdLst>
  <p:sldIdLst>
    <p:sldId id="310" r:id="rId10"/>
    <p:sldId id="306" r:id="rId11"/>
    <p:sldId id="337" r:id="rId12"/>
    <p:sldId id="270" r:id="rId13"/>
    <p:sldId id="336" r:id="rId14"/>
    <p:sldId id="285" r:id="rId15"/>
    <p:sldId id="299" r:id="rId16"/>
    <p:sldId id="286" r:id="rId17"/>
    <p:sldId id="335" r:id="rId18"/>
    <p:sldId id="287" r:id="rId19"/>
    <p:sldId id="257" r:id="rId20"/>
    <p:sldId id="278" r:id="rId21"/>
    <p:sldId id="308" r:id="rId22"/>
    <p:sldId id="296" r:id="rId23"/>
    <p:sldId id="302" r:id="rId24"/>
    <p:sldId id="301" r:id="rId25"/>
    <p:sldId id="332" r:id="rId26"/>
    <p:sldId id="333" r:id="rId27"/>
    <p:sldId id="334" r:id="rId28"/>
    <p:sldId id="291" r:id="rId29"/>
    <p:sldId id="30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66"/>
      </p:cViewPr>
      <p:guideLst>
        <p:guide orient="horz" pos="213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B97E-A181-4ACE-83A0-01B2BAC01C13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D7CA-1AE8-4FA3-9583-3559F3BED4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Thân Thị Diệp Nga- Bình Dương</a:t>
            </a:r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BF6C23-A569-4432-9100-F10040800C18}" type="slidenum">
              <a:rPr lang="en-US" smtClean="0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04BED-1085-4F26-96A1-E885798E26F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02AC7-D29F-4100-B812-3FBD0162F3F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15F5B-3CAC-4B49-A44C-96C221A13C8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A25AD-9D89-43A6-936C-CC3B9326AB5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84401-2C29-405D-BE37-D29EF56C5F4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04A03-5022-45DB-A6E4-A2A164E5296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98D05-C6C6-4735-837C-89BDD9A7C76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C6C32-E3F4-4995-A0E7-B6808E6E743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B2F21-01C0-4D2C-A450-BBBEEB81B45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187A9-961D-4D8D-A273-0C006212313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362D1-B67F-43FD-B493-37149742EB2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CDFF0-959E-4EB0-BE5F-F977FC863A6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31FD9-C51E-4921-B8B5-A0F33AD7608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CCFD5-B2F2-4085-A484-09010748E3D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F5059-2AB3-4097-B463-DBC3709358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A418D-EF51-4AFA-8468-482A0EB2E8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56BBC-EFA0-4769-9766-9A7A668AB96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3C798-6762-4886-9D7F-CC24CEF1CA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56B93-8594-403F-9F1A-A7F035FA10D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BD611-33EA-4B0D-B962-9BD6A983EBE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B6CD8-92E4-40DE-9CBE-91A86DE7099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434EC-40EB-45AD-92E5-002ABF2246C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56239-BE80-4B7C-AFD2-6EBA9A7D262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46244-AEBE-4B9D-8D6C-077806D169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714C9-6B34-497D-801B-5D171225075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14016-1D54-4E94-A4B0-E059BE145A1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3B2C2-C343-421B-A417-A1C349C7AA0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E09E381-9DCD-4D0D-94E6-81B1737D365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4422CE-F443-450E-B52C-1DFE40C51A1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A4E5-EAD7-4C67-8FDE-44ADF8D2BDE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5DFEB-5F6D-4AC6-9516-95703692B2C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AD40-1FDE-4818-A05B-B6DE41A9AB8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58597-F7BA-44D4-BCAE-FC8C7FD386F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FA98-FA9D-44D7-8951-979B00DFC05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EC40D-AA72-4DA5-B262-C8CDD740F0F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AFA66-4230-482C-B6A5-EE119900730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DF71A-8E61-46DB-8E15-AD5A835910F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3C98-D38E-459D-BBFC-907D67D38B4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4D2C4-8E59-4449-8F14-5A500848435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DE272-03E9-44E5-B3E1-5B2AC22C7BE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B9A2-F657-4513-B48B-9586E57E0FA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85776-1F11-4C63-9C8B-432906F8ECB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FCC6-E97B-4830-98B5-42977E99CF1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21E11-7E6C-4478-AD83-0980B17E68F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BEF9-C4C3-4631-9AAA-E2B2692234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7CA9-32C8-4E7F-B7C5-1988C68E4BF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7CE7-2DDF-4AA8-9857-0736AD151A9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F40F-B354-4FCA-B9AE-3640B13C7F3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CF146-608F-46FB-A602-506D2EC1D52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2453-0DAB-4C98-B7C9-871DF3EFEB8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45D5-3AE2-49F7-B8C6-32822FC3581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FEE8-3F05-453C-83AF-F335BEA76D4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B9A2-F657-4513-B48B-9586E57E0FA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85776-1F11-4C63-9C8B-432906F8ECB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FCC6-E97B-4830-98B5-42977E99CF1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21E11-7E6C-4478-AD83-0980B17E68F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BEF9-C4C3-4631-9AAA-E2B2692234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7CA9-32C8-4E7F-B7C5-1988C68E4BF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7CE7-2DDF-4AA8-9857-0736AD151A9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F40F-B354-4FCA-B9AE-3640B13C7F3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CF146-608F-46FB-A602-506D2EC1D52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2453-0DAB-4C98-B7C9-871DF3EFEB8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45D5-3AE2-49F7-B8C6-32822FC3581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FEE8-3F05-453C-83AF-F335BEA76D4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B9A2-F657-4513-B48B-9586E57E0FA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85776-1F11-4C63-9C8B-432906F8ECB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FCC6-E97B-4830-98B5-42977E99CF1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21E11-7E6C-4478-AD83-0980B17E68F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BEF9-C4C3-4631-9AAA-E2B2692234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7CA9-32C8-4E7F-B7C5-1988C68E4BF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7CE7-2DDF-4AA8-9857-0736AD151A9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F40F-B354-4FCA-B9AE-3640B13C7F3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CF146-608F-46FB-A602-506D2EC1D52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2453-0DAB-4C98-B7C9-871DF3EFEB8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45D5-3AE2-49F7-B8C6-32822FC3581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FEE8-3F05-453C-83AF-F335BEA76D4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C6F3-813B-4713-8A14-234D006964A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C143D-971A-4E92-9A96-BB877A4EF45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637FA-1A33-4931-84F8-F6BE740713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0299A-751B-4AEA-BFE6-D8EEF2BE880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A8845-F3B8-4836-827D-86AF9B8129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4BA38-6280-461C-B1EA-B31EFA0EB7A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F2078-D23C-40EE-A015-2DE19368B54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842BA-0BA7-4CA1-AE7B-91C1B6DDB8D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FCF4D-5020-4829-B424-7C95AB7C701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629C4-806B-4A3E-AA20-B50EC04CD43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DAE9F-C400-4845-BC02-9A5E64FF228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>
    <p:strips dir="l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8CA0-9D89-4CBA-BF20-95432C6988C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B2D1-BE55-4153-9301-1B549613C14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D71D-046C-40F9-A7E0-5A5841D15E6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8713-F71C-47AB-BA9F-7D439B2A41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8D0B-B3F2-4CC8-898B-DABA5425C7F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EAAF-9085-4B49-AF2A-6E213591522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1B2C-A016-4E56-AD7C-09942BC55E25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F3102A-8A9F-4841-A6BC-2A642298208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strips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06905-440E-4E43-8294-8CCCF2ABE70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2C7C9C-66EB-4917-8422-9D664C0326C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>
    <p:strips dir="l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F5E599-776F-456D-B2C1-A90DA59712E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F5E599-776F-456D-B2C1-A90DA59712E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F5E599-776F-456D-B2C1-A90DA59712E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510C2-9F6E-43D4-B544-356AA92DD212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 advClick="0">
    <p:strips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E8D3F6-41DF-4236-8C34-945D3A70924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GIF"/><Relationship Id="rId5" Type="http://schemas.openxmlformats.org/officeDocument/2006/relationships/image" Target="../media/image34.wm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-fl-r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533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/>
          <p:nvPr/>
        </p:nvGrpSpPr>
        <p:grpSpPr bwMode="auto">
          <a:xfrm>
            <a:off x="152400" y="228600"/>
            <a:ext cx="1752600" cy="1524000"/>
            <a:chOff x="144" y="192"/>
            <a:chExt cx="1104" cy="960"/>
          </a:xfrm>
        </p:grpSpPr>
        <p:sp>
          <p:nvSpPr>
            <p:cNvPr id="3099" name="Line 4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Line 5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Line 6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Line 7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6" name="Picture 8" descr="yfleur4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810125"/>
            <a:ext cx="1981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9"/>
          <p:cNvGrpSpPr/>
          <p:nvPr/>
        </p:nvGrpSpPr>
        <p:grpSpPr bwMode="auto">
          <a:xfrm>
            <a:off x="7086600" y="4876800"/>
            <a:ext cx="1905000" cy="1752600"/>
            <a:chOff x="4464" y="3072"/>
            <a:chExt cx="1200" cy="1104"/>
          </a:xfrm>
        </p:grpSpPr>
        <p:sp>
          <p:nvSpPr>
            <p:cNvPr id="3095" name="Line 10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11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Line 12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Line 13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8" name="Picture 14" descr="FLY-AGARI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5486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5"/>
          <p:cNvGrpSpPr/>
          <p:nvPr/>
        </p:nvGrpSpPr>
        <p:grpSpPr bwMode="auto">
          <a:xfrm rot="5400000">
            <a:off x="0" y="4876800"/>
            <a:ext cx="1905000" cy="1752600"/>
            <a:chOff x="4464" y="3072"/>
            <a:chExt cx="1200" cy="1104"/>
          </a:xfrm>
        </p:grpSpPr>
        <p:sp>
          <p:nvSpPr>
            <p:cNvPr id="3091" name="Line 16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17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18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19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0" name="Group 20"/>
          <p:cNvGrpSpPr/>
          <p:nvPr/>
        </p:nvGrpSpPr>
        <p:grpSpPr bwMode="auto">
          <a:xfrm rot="-5400000">
            <a:off x="7162800" y="228600"/>
            <a:ext cx="1905000" cy="1752600"/>
            <a:chOff x="4464" y="3072"/>
            <a:chExt cx="1200" cy="1104"/>
          </a:xfrm>
        </p:grpSpPr>
        <p:sp>
          <p:nvSpPr>
            <p:cNvPr id="3087" name="Line 21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22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23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24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81" name="Picture 6" descr="AG00630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53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34" name="Rectangle 26"/>
          <p:cNvSpPr>
            <a:spLocks noChangeArrowheads="1"/>
          </p:cNvSpPr>
          <p:nvPr/>
        </p:nvSpPr>
        <p:spPr bwMode="auto">
          <a:xfrm>
            <a:off x="3219119" y="1143000"/>
            <a:ext cx="300410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3083" name="Line 27"/>
          <p:cNvSpPr>
            <a:spLocks noChangeShapeType="1"/>
          </p:cNvSpPr>
          <p:nvPr/>
        </p:nvSpPr>
        <p:spPr bwMode="auto">
          <a:xfrm flipV="1">
            <a:off x="2349721" y="5937885"/>
            <a:ext cx="3886200" cy="5715"/>
          </a:xfrm>
          <a:prstGeom prst="line">
            <a:avLst/>
          </a:prstGeom>
          <a:noFill/>
          <a:ln w="127000" cmpd="tri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1028700" y="2339975"/>
            <a:ext cx="70104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GIUN DẸP (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19" y="3405184"/>
            <a:ext cx="1867161" cy="47632"/>
          </a:xfrm>
          <a:prstGeom prst="rect">
            <a:avLst/>
          </a:prstGeom>
        </p:spPr>
      </p:pic>
      <p:pic>
        <p:nvPicPr>
          <p:cNvPr id="31" name="Picture 13" descr="11418_turbellar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260"/>
            <a:ext cx="2590800" cy="19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257266883SzmvHS_p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1951"/>
            <a:ext cx="2206844" cy="16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01613" y="1150203"/>
            <a:ext cx="3379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smtClean="0">
                <a:solidFill>
                  <a:srgbClr val="FF0000"/>
                </a:solidFill>
              </a:rPr>
              <a:t>III. SINH SẢN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1. </a:t>
            </a:r>
            <a:r>
              <a:rPr lang="en-US" altLang="vi-VN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Cơ</a:t>
            </a:r>
            <a:r>
              <a:rPr lang="en-US" altLang="vi-VN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quan</a:t>
            </a:r>
            <a:r>
              <a:rPr lang="en-US" altLang="vi-VN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altLang="vi-VN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dục</a:t>
            </a:r>
            <a:endParaRPr lang="en-US" altLang="vi-VN" sz="2400" b="1" u="sng" dirty="0" smtClean="0">
              <a:solidFill>
                <a:srgbClr val="FF0000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980055" y="5067300"/>
            <a:ext cx="3989070" cy="1860550"/>
          </a:xfrm>
          <a:prstGeom prst="cloudCallout">
            <a:avLst>
              <a:gd name="adj1" fmla="val 67097"/>
              <a:gd name="adj2" fmla="val -344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</a:rPr>
              <a:t>Nêu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đặc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điểm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cấu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tạo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quan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sinh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dục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sán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gan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100965" y="2076450"/>
            <a:ext cx="4464050" cy="353822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162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000000"/>
                </a:solidFill>
              </a:rPr>
              <a:t>-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Cơ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quan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sinh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dục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lưỡng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tính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00"/>
                </a:solidFill>
              </a:rPr>
              <a:t>- Cơ quan sinh dục gồm: Cơ quan sinh dục đực và cơ quan sinh dục cái.</a:t>
            </a:r>
            <a:endParaRPr lang="en-US" altLang="vi-VN" sz="2800" b="1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000000"/>
                </a:solidFill>
              </a:rPr>
              <a:t>-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Đặc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điểm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: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dạng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ống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,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phân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nhánh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và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phát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triển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chằng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chịt</a:t>
            </a: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52400" y="39469"/>
            <a:ext cx="8839200" cy="646331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NGÀNH GIUN DẸP ( TIẾT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3" name="Picture 23" descr="C_sinensis_adult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4686300" y="1419225"/>
            <a:ext cx="4457065" cy="3653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2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77" y="909331"/>
            <a:ext cx="661416" cy="73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820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 descr="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057400"/>
            <a:ext cx="5715000" cy="3200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5562600" y="1295400"/>
            <a:ext cx="3581400" cy="8604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Sán lá gan trưởng thành đẻ trứng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7391400" y="3268663"/>
            <a:ext cx="1752600" cy="8509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anose="02020603050405020304" pitchFamily="18" charset="0"/>
              </a:rPr>
              <a:t>Trứng gặp nước</a:t>
            </a:r>
            <a:r>
              <a:rPr 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5943600" y="5402263"/>
            <a:ext cx="3200400" cy="8509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anose="02020603050405020304" pitchFamily="18" charset="0"/>
              </a:rPr>
              <a:t>Trứng nở thành ấu trùng có lông 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2667000" y="5486400"/>
            <a:ext cx="2667000" cy="1225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Ấu trùng có lông chui vào sống trong ốc sinh sản 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0" y="4800600"/>
            <a:ext cx="1981200" cy="195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Nhiều ấu trùng có đuôi được sinh ra từ quá trình sinh sản ở ốc 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0" y="1676400"/>
            <a:ext cx="1600200" cy="19462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Ấu trùng có đuôi kết kén ở cây cỏ thủy sinh</a:t>
            </a:r>
          </a:p>
        </p:txBody>
      </p:sp>
      <p:sp>
        <p:nvSpPr>
          <p:cNvPr id="161802" name="AutoShape 10"/>
          <p:cNvSpPr>
            <a:spLocks noChangeArrowheads="1"/>
          </p:cNvSpPr>
          <p:nvPr/>
        </p:nvSpPr>
        <p:spPr bwMode="auto">
          <a:xfrm rot="-2347356">
            <a:off x="5513388" y="2449513"/>
            <a:ext cx="1168400" cy="296862"/>
          </a:xfrm>
          <a:prstGeom prst="rightArrow">
            <a:avLst>
              <a:gd name="adj1" fmla="val 50000"/>
              <a:gd name="adj2" fmla="val 98396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161803" name="Line 11"/>
          <p:cNvSpPr>
            <a:spLocks noChangeShapeType="1"/>
          </p:cNvSpPr>
          <p:nvPr/>
        </p:nvSpPr>
        <p:spPr bwMode="auto">
          <a:xfrm>
            <a:off x="7620000" y="2057400"/>
            <a:ext cx="5334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8092104">
            <a:off x="6723857" y="4025106"/>
            <a:ext cx="636588" cy="149225"/>
          </a:xfrm>
          <a:prstGeom prst="rightArrow">
            <a:avLst>
              <a:gd name="adj1" fmla="val 50000"/>
              <a:gd name="adj2" fmla="val 106649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161805" name="Line 13"/>
          <p:cNvSpPr>
            <a:spLocks noChangeShapeType="1"/>
          </p:cNvSpPr>
          <p:nvPr/>
        </p:nvSpPr>
        <p:spPr bwMode="auto">
          <a:xfrm>
            <a:off x="8229600" y="4267200"/>
            <a:ext cx="762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 flipH="1">
            <a:off x="5334000" y="57150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7" name="Line 15"/>
          <p:cNvSpPr>
            <a:spLocks noChangeShapeType="1"/>
          </p:cNvSpPr>
          <p:nvPr/>
        </p:nvSpPr>
        <p:spPr bwMode="auto">
          <a:xfrm flipH="1">
            <a:off x="1981200" y="58674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8" name="AutoShape 16"/>
          <p:cNvSpPr>
            <a:spLocks noChangeArrowheads="1"/>
          </p:cNvSpPr>
          <p:nvPr/>
        </p:nvSpPr>
        <p:spPr bwMode="auto">
          <a:xfrm rot="-8656433">
            <a:off x="5265738" y="4930775"/>
            <a:ext cx="1096962" cy="152400"/>
          </a:xfrm>
          <a:prstGeom prst="rightArrow">
            <a:avLst>
              <a:gd name="adj1" fmla="val 50000"/>
              <a:gd name="adj2" fmla="val 17994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161809" name="AutoShape 17"/>
          <p:cNvSpPr>
            <a:spLocks noChangeArrowheads="1"/>
          </p:cNvSpPr>
          <p:nvPr/>
        </p:nvSpPr>
        <p:spPr bwMode="auto">
          <a:xfrm rot="-4837698">
            <a:off x="3120232" y="5014119"/>
            <a:ext cx="944562" cy="152400"/>
          </a:xfrm>
          <a:prstGeom prst="rightArrow">
            <a:avLst>
              <a:gd name="adj1" fmla="val 50000"/>
              <a:gd name="adj2" fmla="val 15494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161810" name="Line 18"/>
          <p:cNvSpPr>
            <a:spLocks noChangeShapeType="1"/>
          </p:cNvSpPr>
          <p:nvPr/>
        </p:nvSpPr>
        <p:spPr bwMode="auto">
          <a:xfrm flipV="1">
            <a:off x="685800" y="3657600"/>
            <a:ext cx="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11" name="AutoShape 19"/>
          <p:cNvSpPr>
            <a:spLocks noChangeArrowheads="1"/>
          </p:cNvSpPr>
          <p:nvPr/>
        </p:nvSpPr>
        <p:spPr bwMode="auto">
          <a:xfrm rot="899963">
            <a:off x="1749425" y="3219450"/>
            <a:ext cx="700088" cy="76200"/>
          </a:xfrm>
          <a:prstGeom prst="rightArrow">
            <a:avLst>
              <a:gd name="adj1" fmla="val 50000"/>
              <a:gd name="adj2" fmla="val 22968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161812" name="Text Box 20"/>
          <p:cNvSpPr txBox="1">
            <a:spLocks noChangeArrowheads="1"/>
          </p:cNvSpPr>
          <p:nvPr/>
        </p:nvSpPr>
        <p:spPr bwMode="auto">
          <a:xfrm>
            <a:off x="2590800" y="1371600"/>
            <a:ext cx="2286000" cy="1216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Trâu bò bị nhiễm sán do ăn cỏ ở ruộng nước</a:t>
            </a:r>
          </a:p>
        </p:txBody>
      </p:sp>
      <p:sp>
        <p:nvSpPr>
          <p:cNvPr id="161813" name="AutoShape 21"/>
          <p:cNvSpPr>
            <a:spLocks noChangeArrowheads="1"/>
          </p:cNvSpPr>
          <p:nvPr/>
        </p:nvSpPr>
        <p:spPr bwMode="auto">
          <a:xfrm rot="5400000">
            <a:off x="3377406" y="2802732"/>
            <a:ext cx="492125" cy="220662"/>
          </a:xfrm>
          <a:prstGeom prst="rightArrow">
            <a:avLst>
              <a:gd name="adj1" fmla="val 50000"/>
              <a:gd name="adj2" fmla="val 55756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161814" name="AutoShape 22"/>
          <p:cNvSpPr>
            <a:spLocks noChangeArrowheads="1"/>
          </p:cNvSpPr>
          <p:nvPr/>
        </p:nvSpPr>
        <p:spPr bwMode="auto">
          <a:xfrm rot="-2864039">
            <a:off x="1156494" y="4420394"/>
            <a:ext cx="563562" cy="152400"/>
          </a:xfrm>
          <a:prstGeom prst="rightArrow">
            <a:avLst>
              <a:gd name="adj1" fmla="val 50000"/>
              <a:gd name="adj2" fmla="val 9244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  <p:sp>
        <p:nvSpPr>
          <p:cNvPr id="28693" name="Rectangle 24"/>
          <p:cNvSpPr>
            <a:spLocks noChangeArrowheads="1"/>
          </p:cNvSpPr>
          <p:nvPr/>
        </p:nvSpPr>
        <p:spPr bwMode="auto">
          <a:xfrm>
            <a:off x="228600" y="152400"/>
            <a:ext cx="480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AutoShape 2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553200"/>
            <a:ext cx="457200" cy="304800"/>
          </a:xfrm>
          <a:prstGeom prst="actionButtonE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anose="020F05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1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animBg="1"/>
      <p:bldP spid="161797" grpId="0" animBg="1"/>
      <p:bldP spid="161798" grpId="0" animBg="1"/>
      <p:bldP spid="161799" grpId="0" animBg="1"/>
      <p:bldP spid="161800" grpId="0" animBg="1"/>
      <p:bldP spid="161801" grpId="0" animBg="1"/>
      <p:bldP spid="161802" grpId="0" animBg="1"/>
      <p:bldP spid="161803" grpId="0" animBg="1"/>
      <p:bldP spid="161804" grpId="0" animBg="1"/>
      <p:bldP spid="161805" grpId="0" animBg="1"/>
      <p:bldP spid="161806" grpId="0" animBg="1"/>
      <p:bldP spid="161807" grpId="0" animBg="1"/>
      <p:bldP spid="161808" grpId="0" animBg="1"/>
      <p:bldP spid="161809" grpId="0" animBg="1"/>
      <p:bldP spid="161810" grpId="0" animBg="1"/>
      <p:bldP spid="161811" grpId="0" animBg="1"/>
      <p:bldP spid="161812" grpId="0" animBg="1"/>
      <p:bldP spid="161813" grpId="0" animBg="1"/>
      <p:bldP spid="1618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6200" y="304800"/>
            <a:ext cx="7848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>
                <a:solidFill>
                  <a:srgbClr val="0000FF"/>
                </a:solidFill>
              </a:rPr>
              <a:t>Hãy trả lời các câu hỏi sau: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21336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sym typeface="Wingdings" panose="05000000000000000000" pitchFamily="2" charset="2"/>
              </a:rPr>
              <a:t>- Ấu trùng không có nơi kí sinh, ấu trùng sẽ chết.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0" y="17526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</a:rPr>
              <a:t>- Ấu trùng nở ra không gặp cơ thể ốc thích hợp?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0" y="762000"/>
            <a:ext cx="8610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FF0000"/>
                </a:solidFill>
              </a:rPr>
              <a:t>- Nếu trứng không gặp nước thì sao?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0" y="1219200"/>
            <a:ext cx="70564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0000FF"/>
                </a:solidFill>
                <a:sym typeface="Wingdings" panose="05000000000000000000" pitchFamily="2" charset="2"/>
              </a:rPr>
              <a:t>- Trứng sẽ không nở, ấu trùng sẽ chết.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76200" y="2559050"/>
            <a:ext cx="8610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FF0000"/>
                </a:solidFill>
              </a:rPr>
              <a:t>- Ốc chứa vật ký sinh bị các động vật khác ăn thịt mất?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3025" y="3016250"/>
            <a:ext cx="90709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0000FF"/>
                </a:solidFill>
                <a:sym typeface="Wingdings" panose="05000000000000000000" pitchFamily="2" charset="2"/>
              </a:rPr>
              <a:t>- Ấu trùng trong cơ thể ốc chết hoặc ký sinh ở vật chủ mới.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76200" y="3429000"/>
            <a:ext cx="8915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FF0000"/>
                </a:solidFill>
              </a:rPr>
              <a:t>- Kén sán bám vào rau, bèo … chờ mãi mà không gặp trâu, bò ăn phải ?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3025" y="4267200"/>
            <a:ext cx="5108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0000FF"/>
                </a:solidFill>
                <a:sym typeface="Wingdings" panose="05000000000000000000" pitchFamily="2" charset="2"/>
              </a:rPr>
              <a:t>- Kén sán sẽ chết đi.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69850" y="4724400"/>
            <a:ext cx="93027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FF0000"/>
                </a:solidFill>
              </a:rPr>
              <a:t>- Sán lá gan thích nghi với phát tán nòi giống như thế nào?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73025" y="5181600"/>
            <a:ext cx="8610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600">
                <a:solidFill>
                  <a:srgbClr val="0000FF"/>
                </a:solidFill>
                <a:latin typeface="VNI-Times" pitchFamily="2" charset="0"/>
                <a:sym typeface="Wingdings" panose="05000000000000000000" pitchFamily="2" charset="2"/>
              </a:rPr>
              <a:t> </a:t>
            </a:r>
            <a:r>
              <a:rPr lang="en-US" sz="2600">
                <a:solidFill>
                  <a:srgbClr val="0000FF"/>
                </a:solidFill>
                <a:sym typeface="Wingdings" panose="05000000000000000000" pitchFamily="2" charset="2"/>
              </a:rPr>
              <a:t>Thay đổi vật chủ, nhiều giai đoạn ấu trùng. 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76200" y="5607050"/>
            <a:ext cx="8610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600">
                <a:solidFill>
                  <a:srgbClr val="FF0000"/>
                </a:solidFill>
              </a:rPr>
              <a:t>- Dựa vào vòng đời, em hãy nêu cách phòng bệnh sán? 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79375" y="6019800"/>
            <a:ext cx="89122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00FF"/>
                </a:solidFill>
              </a:rPr>
              <a:t>- Vệ sinh môi trường, không sử dụng phân tươi, tẩy sán cho trâu bò.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21" grpId="0"/>
      <p:bldP spid="38922" grpId="0"/>
      <p:bldP spid="38924" grpId="0"/>
      <p:bldP spid="38925" grpId="0"/>
      <p:bldP spid="38926" grpId="0"/>
      <p:bldP spid="38927" grpId="0"/>
      <p:bldP spid="38928" grpId="0"/>
      <p:bldP spid="38929" grpId="0"/>
      <p:bldP spid="38930" grpId="0"/>
      <p:bldP spid="389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5" name="Group 27"/>
          <p:cNvGrpSpPr/>
          <p:nvPr/>
        </p:nvGrpSpPr>
        <p:grpSpPr bwMode="auto">
          <a:xfrm>
            <a:off x="1974850" y="3362325"/>
            <a:ext cx="2971800" cy="461963"/>
            <a:chOff x="1296" y="2112"/>
            <a:chExt cx="1872" cy="291"/>
          </a:xfrm>
        </p:grpSpPr>
        <p:sp>
          <p:nvSpPr>
            <p:cNvPr id="29717" name="Line 5"/>
            <p:cNvSpPr>
              <a:spLocks noChangeShapeType="1"/>
            </p:cNvSpPr>
            <p:nvPr/>
          </p:nvSpPr>
          <p:spPr bwMode="auto">
            <a:xfrm>
              <a:off x="1296" y="2256"/>
              <a:ext cx="576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Text Box 6"/>
            <p:cNvSpPr txBox="1">
              <a:spLocks noChangeArrowheads="1"/>
            </p:cNvSpPr>
            <p:nvPr/>
          </p:nvSpPr>
          <p:spPr bwMode="auto">
            <a:xfrm>
              <a:off x="1968" y="2112"/>
              <a:ext cx="1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66"/>
                  </a:solidFill>
                </a:rPr>
                <a:t>Trứng </a:t>
              </a:r>
              <a:r>
                <a:rPr lang="en-US" sz="2400" b="1">
                  <a:solidFill>
                    <a:srgbClr val="0000FF"/>
                  </a:solidFill>
                </a:rPr>
                <a:t>( Phân)</a:t>
              </a:r>
            </a:p>
          </p:txBody>
        </p:sp>
      </p:grp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-19845" y="3380483"/>
            <a:ext cx="198120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66"/>
                </a:solidFill>
              </a:rPr>
              <a:t>Sán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lá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  <a:r>
              <a:rPr lang="en-US" sz="2400" b="1" dirty="0" err="1">
                <a:solidFill>
                  <a:srgbClr val="FF0066"/>
                </a:solidFill>
              </a:rPr>
              <a:t>gan</a:t>
            </a:r>
            <a:r>
              <a:rPr lang="en-US" sz="2400" b="1" dirty="0">
                <a:solidFill>
                  <a:srgbClr val="FF0066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gan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trâu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bò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</p:txBody>
      </p:sp>
      <p:grpSp>
        <p:nvGrpSpPr>
          <p:cNvPr id="17439" name="Group 31"/>
          <p:cNvGrpSpPr/>
          <p:nvPr/>
        </p:nvGrpSpPr>
        <p:grpSpPr bwMode="auto">
          <a:xfrm>
            <a:off x="6719888" y="3824288"/>
            <a:ext cx="2362200" cy="1897062"/>
            <a:chOff x="4272" y="2304"/>
            <a:chExt cx="1488" cy="1195"/>
          </a:xfrm>
        </p:grpSpPr>
        <p:sp>
          <p:nvSpPr>
            <p:cNvPr id="29714" name="Line 12"/>
            <p:cNvSpPr>
              <a:spLocks noChangeShapeType="1"/>
            </p:cNvSpPr>
            <p:nvPr/>
          </p:nvSpPr>
          <p:spPr bwMode="auto">
            <a:xfrm>
              <a:off x="4800" y="2352"/>
              <a:ext cx="0" cy="576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Text Box 13"/>
            <p:cNvSpPr txBox="1">
              <a:spLocks noChangeArrowheads="1"/>
            </p:cNvSpPr>
            <p:nvPr/>
          </p:nvSpPr>
          <p:spPr bwMode="auto">
            <a:xfrm>
              <a:off x="4848" y="2304"/>
              <a:ext cx="91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0000FF"/>
                  </a:solidFill>
                </a:rPr>
                <a:t>Kí sinh trong ốc </a:t>
              </a:r>
            </a:p>
          </p:txBody>
        </p:sp>
        <p:sp>
          <p:nvSpPr>
            <p:cNvPr id="29716" name="Text Box 14"/>
            <p:cNvSpPr txBox="1">
              <a:spLocks noChangeArrowheads="1"/>
            </p:cNvSpPr>
            <p:nvPr/>
          </p:nvSpPr>
          <p:spPr bwMode="auto">
            <a:xfrm>
              <a:off x="4272" y="2976"/>
              <a:ext cx="139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66"/>
                  </a:solidFill>
                </a:rPr>
                <a:t>ấu trùng có đuôi</a:t>
              </a:r>
            </a:p>
          </p:txBody>
        </p:sp>
      </p:grpSp>
      <p:grpSp>
        <p:nvGrpSpPr>
          <p:cNvPr id="17440" name="Group 32"/>
          <p:cNvGrpSpPr/>
          <p:nvPr/>
        </p:nvGrpSpPr>
        <p:grpSpPr bwMode="auto">
          <a:xfrm>
            <a:off x="3319917" y="5037833"/>
            <a:ext cx="3429000" cy="842963"/>
            <a:chOff x="2256" y="2928"/>
            <a:chExt cx="2160" cy="531"/>
          </a:xfrm>
        </p:grpSpPr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 flipH="1">
              <a:off x="3072" y="3072"/>
              <a:ext cx="1152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Text Box 19"/>
            <p:cNvSpPr txBox="1">
              <a:spLocks noChangeArrowheads="1"/>
            </p:cNvSpPr>
            <p:nvPr/>
          </p:nvSpPr>
          <p:spPr bwMode="auto">
            <a:xfrm>
              <a:off x="2256" y="2928"/>
              <a:ext cx="86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66"/>
                  </a:solidFill>
                </a:rPr>
                <a:t>Kết kén</a:t>
              </a:r>
            </a:p>
          </p:txBody>
        </p:sp>
        <p:sp>
          <p:nvSpPr>
            <p:cNvPr id="29713" name="Text Box 20"/>
            <p:cNvSpPr txBox="1">
              <a:spLocks noChangeArrowheads="1"/>
            </p:cNvSpPr>
            <p:nvPr/>
          </p:nvSpPr>
          <p:spPr bwMode="auto">
            <a:xfrm>
              <a:off x="3072" y="3168"/>
              <a:ext cx="1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0000FF"/>
                  </a:solidFill>
                </a:rPr>
                <a:t>Cây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thủy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sinh</a:t>
              </a:r>
              <a:r>
                <a:rPr lang="en-US" sz="2400" b="1" dirty="0"/>
                <a:t> </a:t>
              </a:r>
            </a:p>
          </p:txBody>
        </p:sp>
      </p:grpSp>
      <p:grpSp>
        <p:nvGrpSpPr>
          <p:cNvPr id="17441" name="Group 33"/>
          <p:cNvGrpSpPr/>
          <p:nvPr/>
        </p:nvGrpSpPr>
        <p:grpSpPr bwMode="auto">
          <a:xfrm>
            <a:off x="590550" y="4485383"/>
            <a:ext cx="2514600" cy="1376363"/>
            <a:chOff x="624" y="2544"/>
            <a:chExt cx="1584" cy="867"/>
          </a:xfrm>
        </p:grpSpPr>
        <p:sp>
          <p:nvSpPr>
            <p:cNvPr id="29708" name="Line 21"/>
            <p:cNvSpPr>
              <a:spLocks noChangeShapeType="1"/>
            </p:cNvSpPr>
            <p:nvPr/>
          </p:nvSpPr>
          <p:spPr bwMode="auto">
            <a:xfrm flipH="1">
              <a:off x="624" y="3072"/>
              <a:ext cx="1584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23"/>
            <p:cNvSpPr>
              <a:spLocks noChangeShapeType="1"/>
            </p:cNvSpPr>
            <p:nvPr/>
          </p:nvSpPr>
          <p:spPr bwMode="auto">
            <a:xfrm flipV="1">
              <a:off x="624" y="2544"/>
              <a:ext cx="0" cy="52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Text Box 24"/>
            <p:cNvSpPr txBox="1">
              <a:spLocks noChangeArrowheads="1"/>
            </p:cNvSpPr>
            <p:nvPr/>
          </p:nvSpPr>
          <p:spPr bwMode="auto">
            <a:xfrm>
              <a:off x="1104" y="3120"/>
              <a:ext cx="10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0000FF"/>
                  </a:solidFill>
                </a:rPr>
                <a:t>Trâu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bò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ăn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17438" name="Group 30"/>
          <p:cNvGrpSpPr/>
          <p:nvPr/>
        </p:nvGrpSpPr>
        <p:grpSpPr bwMode="auto">
          <a:xfrm>
            <a:off x="4973638" y="3209925"/>
            <a:ext cx="4114800" cy="614363"/>
            <a:chOff x="3168" y="1968"/>
            <a:chExt cx="2592" cy="387"/>
          </a:xfrm>
        </p:grpSpPr>
        <p:sp>
          <p:nvSpPr>
            <p:cNvPr id="29705" name="Text Box 11"/>
            <p:cNvSpPr txBox="1">
              <a:spLocks noChangeArrowheads="1"/>
            </p:cNvSpPr>
            <p:nvPr/>
          </p:nvSpPr>
          <p:spPr bwMode="auto">
            <a:xfrm>
              <a:off x="4272" y="2064"/>
              <a:ext cx="14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66"/>
                  </a:solidFill>
                </a:rPr>
                <a:t>ấu trùng có lông</a:t>
              </a:r>
            </a:p>
          </p:txBody>
        </p:sp>
        <p:sp>
          <p:nvSpPr>
            <p:cNvPr id="29706" name="Line 28"/>
            <p:cNvSpPr>
              <a:spLocks noChangeShapeType="1"/>
            </p:cNvSpPr>
            <p:nvPr/>
          </p:nvSpPr>
          <p:spPr bwMode="auto">
            <a:xfrm>
              <a:off x="3168" y="2256"/>
              <a:ext cx="1056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Text Box 29"/>
            <p:cNvSpPr txBox="1">
              <a:spLocks noChangeArrowheads="1"/>
            </p:cNvSpPr>
            <p:nvPr/>
          </p:nvSpPr>
          <p:spPr bwMode="auto">
            <a:xfrm>
              <a:off x="3216" y="1968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0000FF"/>
                  </a:solidFill>
                </a:rPr>
                <a:t>Gặp nước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. </a:t>
            </a:r>
            <a:r>
              <a:rPr lang="en-US" b="1" dirty="0" err="1">
                <a:solidFill>
                  <a:srgbClr val="0000FF"/>
                </a:solidFill>
              </a:rPr>
              <a:t>Vòng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đời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của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sán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lá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gan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br>
              <a:rPr lang="en-US" b="1" dirty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0550" y="1219200"/>
            <a:ext cx="7810500" cy="1077218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</a:rPr>
              <a:t>T</a:t>
            </a:r>
            <a:r>
              <a:rPr lang="en-US" sz="3200" dirty="0" err="1" smtClean="0">
                <a:latin typeface="Arial" panose="020B0604020202020204" pitchFamily="34" charset="0"/>
              </a:rPr>
              <a:t>hay</a:t>
            </a:r>
            <a:r>
              <a:rPr lang="en-US" sz="3200" dirty="0" smtClean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</a:rPr>
              <a:t> qua </a:t>
            </a:r>
            <a:r>
              <a:rPr lang="en-US" sz="3200" dirty="0" err="1">
                <a:latin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giai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ấu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trùng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nghi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kí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sinh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24" name="Picture 22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1" y="238601"/>
            <a:ext cx="661416" cy="73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74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74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6" descr="chu-trinh-phat-sinh-phat-triencua-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9" y="533400"/>
            <a:ext cx="8539163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393700" y="5105400"/>
            <a:ext cx="8597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smtClean="0">
                <a:solidFill>
                  <a:srgbClr val="0000FF"/>
                </a:solidFill>
              </a:rPr>
              <a:t>Để phòng bệnh sán lá gan cho trâu, bò cần phải làm những gì ?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12750" y="4838700"/>
            <a:ext cx="8655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smtClean="0">
                <a:solidFill>
                  <a:srgbClr val="000000"/>
                </a:solidFill>
              </a:rPr>
              <a:t>+ Vệ sinh chuồng trại, ủ phân trước khi bón cho cây trồng.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smtClean="0">
                <a:solidFill>
                  <a:srgbClr val="000000"/>
                </a:solidFill>
              </a:rPr>
              <a:t>+ Tiêu diệt vật chủ trung gian gây bệnh (ốc)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smtClean="0">
                <a:solidFill>
                  <a:srgbClr val="000000"/>
                </a:solidFill>
              </a:rPr>
              <a:t>+ Tẩy sán định kỳ cho trâu, bò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20737" y="76200"/>
            <a:ext cx="756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rgbClr val="0000FF"/>
                </a:solidFill>
              </a:rPr>
              <a:t>Vì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sao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trâu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bò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nước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ta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mắc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bên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sán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lá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gan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nhiều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-PC\Downloads\gan-nhiem-san-la-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7650"/>
            <a:ext cx="3016225" cy="22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-PC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399"/>
            <a:ext cx="4083382" cy="30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LL-PC\Downloads\gan-nhiem-san-la-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06132"/>
            <a:ext cx="4157662" cy="31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-PC\Downloads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1" y="3299842"/>
            <a:ext cx="3990572" cy="32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LL-PC\Downloads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350119"/>
            <a:ext cx="4157662" cy="311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ách phòng tránh - Sán lá gan -cách chữa tr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914336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762000" y="533400"/>
            <a:ext cx="8229600" cy="5029200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sz="3400" b="1" dirty="0"/>
              <a:t>Hậu quả nhiễm sán lá gan</a:t>
            </a:r>
            <a:r>
              <a:rPr dirty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dirty="0"/>
              <a:t>Nhiễm sán lá gan làm trâu bò chậm lớn, giảm sức sản xuất và gây chết.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dirty="0"/>
              <a:t>Người ăn nang sán lá gan lớn hoặc kén sán có thể bị nhiễm sán 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dirty="0"/>
              <a:t>   Sán lá gan lớn ở người gây đau đớn, suy gan có thể dẫn tới ung thư gan.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dirty="0"/>
              <a:t>Năm 2008 Việt Nam có 380.000 người mắc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dirty="0"/>
          </a:p>
        </p:txBody>
      </p:sp>
      <p:pic>
        <p:nvPicPr>
          <p:cNvPr id="19461" name="Picture 5" descr="36_2_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343400"/>
            <a:ext cx="1695450" cy="139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AutoShape 6"/>
          <p:cNvSpPr/>
          <p:nvPr/>
        </p:nvSpPr>
        <p:spPr>
          <a:xfrm>
            <a:off x="2362200" y="2667000"/>
            <a:ext cx="6400800" cy="1828800"/>
          </a:xfrm>
          <a:prstGeom prst="cloudCallout">
            <a:avLst>
              <a:gd name="adj1" fmla="val -43032"/>
              <a:gd name="adj2" fmla="val 74565"/>
            </a:avLst>
          </a:prstGeom>
          <a:solidFill>
            <a:schemeClr val="bg1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b="1" dirty="0">
                <a:solidFill>
                  <a:srgbClr val="FF0066"/>
                </a:solidFill>
              </a:rPr>
              <a:t>Sán lá gan gây hậu quả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4525963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FontTx/>
              <a:buNone/>
            </a:pPr>
            <a:r>
              <a:rPr sz="3400" b="1" dirty="0"/>
              <a:t>Để phòng chống sán lá gan cần: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dirty="0"/>
              <a:t>Tránh để chất thải của  trâu bò rơi vào nguồn nước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dirty="0"/>
              <a:t>Không sử dụng các loại cây thủy sinh sống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dirty="0"/>
              <a:t>Tẩy giun sán định kì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dirty="0"/>
              <a:t>Cách li điều trị kịp thời với các trường hợp nhiễm sán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dirty="0"/>
          </a:p>
        </p:txBody>
      </p:sp>
      <p:sp>
        <p:nvSpPr>
          <p:cNvPr id="20487" name="AutoShape 7"/>
          <p:cNvSpPr/>
          <p:nvPr/>
        </p:nvSpPr>
        <p:spPr>
          <a:xfrm>
            <a:off x="1676400" y="2438400"/>
            <a:ext cx="7239000" cy="2286000"/>
          </a:xfrm>
          <a:prstGeom prst="cloudCallout">
            <a:avLst>
              <a:gd name="adj1" fmla="val -43773"/>
              <a:gd name="adj2" fmla="val 66389"/>
            </a:avLst>
          </a:prstGeom>
          <a:solidFill>
            <a:schemeClr val="bg1"/>
          </a:soli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b="1" dirty="0">
                <a:solidFill>
                  <a:srgbClr val="FF0066"/>
                </a:solidFill>
              </a:rPr>
              <a:t>Làm thế nào để phòng chống sán lá gan cho trâu bò và người?</a:t>
            </a:r>
          </a:p>
        </p:txBody>
      </p:sp>
      <p:pic>
        <p:nvPicPr>
          <p:cNvPr id="20488" name="Picture 8" descr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343400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/>
          <p:nvPr/>
        </p:nvSpPr>
        <p:spPr>
          <a:xfrm>
            <a:off x="2743200" y="-76200"/>
            <a:ext cx="2667000" cy="838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BÀI TẬP</a:t>
            </a:r>
          </a:p>
        </p:txBody>
      </p:sp>
      <p:sp>
        <p:nvSpPr>
          <p:cNvPr id="157700" name="Rectangle 4"/>
          <p:cNvSpPr/>
          <p:nvPr/>
        </p:nvSpPr>
        <p:spPr>
          <a:xfrm>
            <a:off x="228600" y="1143000"/>
            <a:ext cx="8610600" cy="2743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0"/>
              </a:spcBef>
              <a:buFontTx/>
              <a:buNone/>
            </a:pPr>
            <a:r>
              <a:rPr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Câu 1: Đặc điểm của sán lá gan thích nghi với 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None/>
            </a:pPr>
            <a:r>
              <a:rPr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đời sống kí sinh là ?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Di chuyển nhờ sự chun dãn của các cơ trên cơ thể.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Không có hậu môn; mắt, lông bơi tiêu giảm.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Giác bám, cơ quan tiêu hóa, cơ quan sinh dục phát triển.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Cả A, B, C</a:t>
            </a:r>
          </a:p>
        </p:txBody>
      </p:sp>
      <p:sp>
        <p:nvSpPr>
          <p:cNvPr id="157701" name="Rectangle 5"/>
          <p:cNvSpPr/>
          <p:nvPr/>
        </p:nvSpPr>
        <p:spPr>
          <a:xfrm>
            <a:off x="228600" y="3962400"/>
            <a:ext cx="8610600" cy="2667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0"/>
              </a:spcBef>
              <a:buFontTx/>
              <a:buNone/>
            </a:pPr>
            <a:endParaRPr sz="28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  <a:p>
            <a:pPr marL="342900" lvl="0" indent="-342900" eaLnBrk="1" hangingPunct="1">
              <a:spcBef>
                <a:spcPct val="0"/>
              </a:spcBef>
              <a:buFontTx/>
              <a:buNone/>
            </a:pPr>
            <a:r>
              <a:rPr sz="2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Câu 2: Vòng đời sán lá gan có đặc điểm ?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Kí sinh bắt buộc trên cơ thể vật chủ.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Thay đổi vật chủ và qua nhiều giai đoạn ấu trùng.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Các giai đoạn ấu trùng có nhiều hình thái giống nhau.</a:t>
            </a:r>
          </a:p>
          <a:p>
            <a:pPr marL="342900" lvl="0" indent="-342900" eaLnBrk="1" hangingPunct="1">
              <a:spcBef>
                <a:spcPct val="0"/>
              </a:spcBef>
              <a:buFontTx/>
              <a:buAutoNum type="alphaUcPeriod"/>
            </a:pPr>
            <a:r>
              <a:rPr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Trứng có vỏ cứng bao bọc vững chắc.</a:t>
            </a:r>
          </a:p>
        </p:txBody>
      </p:sp>
      <p:sp>
        <p:nvSpPr>
          <p:cNvPr id="157703" name="Oval 7"/>
          <p:cNvSpPr/>
          <p:nvPr/>
        </p:nvSpPr>
        <p:spPr>
          <a:xfrm>
            <a:off x="228600" y="33528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sz="2400" dirty="0">
              <a:latin typeface="VNI-Times" pitchFamily="2" charset="0"/>
            </a:endParaRPr>
          </a:p>
        </p:txBody>
      </p:sp>
      <p:sp>
        <p:nvSpPr>
          <p:cNvPr id="157704" name="Oval 8"/>
          <p:cNvSpPr/>
          <p:nvPr/>
        </p:nvSpPr>
        <p:spPr>
          <a:xfrm>
            <a:off x="228600" y="5257800"/>
            <a:ext cx="381000" cy="533400"/>
          </a:xfrm>
          <a:prstGeom prst="ellipse">
            <a:avLst/>
          </a:prstGeom>
          <a:noFill/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sz="2400" dirty="0">
              <a:latin typeface="VNI-Times" pitchFamily="2" charset="0"/>
            </a:endParaRPr>
          </a:p>
        </p:txBody>
      </p:sp>
      <p:sp>
        <p:nvSpPr>
          <p:cNvPr id="21511" name="Rectangle 9"/>
          <p:cNvSpPr/>
          <p:nvPr/>
        </p:nvSpPr>
        <p:spPr>
          <a:xfrm>
            <a:off x="0" y="1905000"/>
            <a:ext cx="8915400" cy="1066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0"/>
              </a:spcBef>
              <a:buFontTx/>
              <a:buNone/>
            </a:pPr>
            <a:endParaRPr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7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7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7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57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57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57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57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57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157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157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  <p:bldP spid="157703" grpId="0" bldLvl="0" animBg="1"/>
      <p:bldP spid="15770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1066800"/>
            <a:ext cx="396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1/NGÀNH GIUN DẸP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029200" y="1828800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2/NGÀNH GIUN TRÒN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219200" y="3962400"/>
            <a:ext cx="464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3/NGÀNH GIUN ĐỐT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09800" y="46482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4953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00025" y="228600"/>
            <a:ext cx="8439150" cy="707886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CÁC NGÀNH GIUN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01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01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/>
      <p:bldP spid="501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3048000" y="1447800"/>
            <a:ext cx="3362325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i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447800" y="2438400"/>
            <a:ext cx="6705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SGK/44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/>
          <p:nvPr/>
        </p:nvGrpSpPr>
        <p:grpSpPr bwMode="auto">
          <a:xfrm rot="1131976">
            <a:off x="3429000" y="4495800"/>
            <a:ext cx="2362200" cy="1600200"/>
            <a:chOff x="669" y="2064"/>
            <a:chExt cx="675" cy="503"/>
          </a:xfrm>
        </p:grpSpPr>
        <p:pic>
          <p:nvPicPr>
            <p:cNvPr id="36880" name="Picture 3" descr="HOA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" y="2064"/>
              <a:ext cx="377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4" descr="HOA NO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" y="2112"/>
              <a:ext cx="675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/>
          <p:nvPr/>
        </p:nvGrpSpPr>
        <p:grpSpPr bwMode="auto">
          <a:xfrm rot="-9039448">
            <a:off x="-381000" y="685800"/>
            <a:ext cx="8382000" cy="6248400"/>
            <a:chOff x="480" y="192"/>
            <a:chExt cx="4176" cy="3120"/>
          </a:xfrm>
        </p:grpSpPr>
        <p:sp>
          <p:nvSpPr>
            <p:cNvPr id="36877" name="Oval 6"/>
            <p:cNvSpPr>
              <a:spLocks noChangeArrowheads="1"/>
            </p:cNvSpPr>
            <p:nvPr/>
          </p:nvSpPr>
          <p:spPr bwMode="auto">
            <a:xfrm>
              <a:off x="2596" y="192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outerShdw dist="35921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878" name="Oval 7"/>
            <p:cNvSpPr>
              <a:spLocks noChangeArrowheads="1"/>
            </p:cNvSpPr>
            <p:nvPr/>
          </p:nvSpPr>
          <p:spPr bwMode="auto">
            <a:xfrm>
              <a:off x="480" y="2784"/>
              <a:ext cx="576" cy="528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99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35921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879" name="Oval 8"/>
            <p:cNvSpPr>
              <a:spLocks noChangeArrowheads="1"/>
            </p:cNvSpPr>
            <p:nvPr/>
          </p:nvSpPr>
          <p:spPr bwMode="auto">
            <a:xfrm>
              <a:off x="4128" y="2448"/>
              <a:ext cx="528" cy="528"/>
            </a:xfrm>
            <a:prstGeom prst="ellipse">
              <a:avLst/>
            </a:prstGeom>
            <a:gradFill rotWithShape="0">
              <a:gsLst>
                <a:gs pos="0">
                  <a:srgbClr val="339966"/>
                </a:gs>
                <a:gs pos="100000">
                  <a:srgbClr val="33CC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35921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wrap="none" anchor="ctr"/>
            <a:lstStyle/>
            <a:p>
              <a:pPr algn="ctr" eaLnBrk="0" hangingPunct="0"/>
              <a:endParaRPr lang="en-US">
                <a:solidFill>
                  <a:srgbClr val="33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4419600" y="3657600"/>
            <a:ext cx="304800" cy="45720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4800600" y="4038600"/>
            <a:ext cx="304800" cy="45720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6870" name="Picture 11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4591050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7648575" y="4876800"/>
            <a:ext cx="457200" cy="5334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C6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33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381000" y="990600"/>
            <a:ext cx="304800" cy="457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CC00CC">
                  <a:alpha val="85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914400" y="4876800"/>
            <a:ext cx="304800" cy="45720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8229600" y="4191000"/>
            <a:ext cx="304800" cy="45720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6875" name="Picture 16" descr="DOV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534">
            <a:off x="381000" y="4419600"/>
            <a:ext cx="18288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1" name="WordArt 17"/>
          <p:cNvSpPr>
            <a:spLocks noChangeArrowheads="1" noChangeShapeType="1" noTextEdit="1"/>
          </p:cNvSpPr>
          <p:nvPr/>
        </p:nvSpPr>
        <p:spPr bwMode="auto">
          <a:xfrm>
            <a:off x="990600" y="1600200"/>
            <a:ext cx="6934200" cy="525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50556"/>
              </a:avLst>
            </a:prstTxWarp>
          </a:bodyPr>
          <a:lstStyle/>
          <a:p>
            <a:pPr algn="ctr"/>
            <a:r>
              <a:rPr lang="pt-BR" sz="4400" kern="10">
                <a:ln w="9525">
                  <a:solidFill>
                    <a:srgbClr val="FF66FF"/>
                  </a:solidFill>
                  <a:round/>
                </a:ln>
                <a:solidFill>
                  <a:srgbClr val="FF0000"/>
                </a:solidFill>
                <a:latin typeface="VNI-Times"/>
              </a:rPr>
              <a:t>CHUÙC CAÙC EM HOÏC TOÁT</a:t>
            </a:r>
            <a:endParaRPr lang="en-US" sz="4400" kern="10">
              <a:ln w="9525">
                <a:solidFill>
                  <a:srgbClr val="FF66FF"/>
                </a:solidFill>
                <a:round/>
              </a:ln>
              <a:solidFill>
                <a:srgbClr val="FF0000"/>
              </a:solidFill>
              <a:latin typeface="VNI-Time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4)">
                                      <p:cBhvr>
                                        <p:cTn id="9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8)">
                                      <p:cBhvr>
                                        <p:cTn id="22" dur="2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4)">
                                      <p:cBhvr>
                                        <p:cTn id="25" dur="2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8)">
                                      <p:cBhvr>
                                        <p:cTn id="28" dur="2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 animBg="1"/>
      <p:bldP spid="41994" grpId="0" animBg="1"/>
      <p:bldP spid="41996" grpId="0" animBg="1" autoUpdateAnimBg="0"/>
      <p:bldP spid="41997" grpId="0" animBg="1"/>
      <p:bldP spid="41998" grpId="0" animBg="1"/>
      <p:bldP spid="41999" grpId="0" animBg="1"/>
      <p:bldP spid="420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-fl-r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533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/>
          <p:nvPr/>
        </p:nvGrpSpPr>
        <p:grpSpPr bwMode="auto">
          <a:xfrm>
            <a:off x="152400" y="228600"/>
            <a:ext cx="1752600" cy="1524000"/>
            <a:chOff x="144" y="192"/>
            <a:chExt cx="1104" cy="960"/>
          </a:xfrm>
        </p:grpSpPr>
        <p:sp>
          <p:nvSpPr>
            <p:cNvPr id="3099" name="Line 4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Line 5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Line 6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Line 7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6" name="Picture 8" descr="yfleur4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810125"/>
            <a:ext cx="1981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9"/>
          <p:cNvGrpSpPr/>
          <p:nvPr/>
        </p:nvGrpSpPr>
        <p:grpSpPr bwMode="auto">
          <a:xfrm>
            <a:off x="7086600" y="4876800"/>
            <a:ext cx="1905000" cy="1752600"/>
            <a:chOff x="4464" y="3072"/>
            <a:chExt cx="1200" cy="1104"/>
          </a:xfrm>
        </p:grpSpPr>
        <p:sp>
          <p:nvSpPr>
            <p:cNvPr id="3095" name="Line 10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11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Line 12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Line 13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8" name="Picture 14" descr="FLY-AGARI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5486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5"/>
          <p:cNvGrpSpPr/>
          <p:nvPr/>
        </p:nvGrpSpPr>
        <p:grpSpPr bwMode="auto">
          <a:xfrm rot="5400000">
            <a:off x="0" y="4876800"/>
            <a:ext cx="1905000" cy="1752600"/>
            <a:chOff x="4464" y="3072"/>
            <a:chExt cx="1200" cy="1104"/>
          </a:xfrm>
        </p:grpSpPr>
        <p:sp>
          <p:nvSpPr>
            <p:cNvPr id="3091" name="Line 16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17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18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19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0" name="Group 20"/>
          <p:cNvGrpSpPr/>
          <p:nvPr/>
        </p:nvGrpSpPr>
        <p:grpSpPr bwMode="auto">
          <a:xfrm rot="-5400000">
            <a:off x="7162800" y="228600"/>
            <a:ext cx="1905000" cy="1752600"/>
            <a:chOff x="4464" y="3072"/>
            <a:chExt cx="1200" cy="1104"/>
          </a:xfrm>
        </p:grpSpPr>
        <p:sp>
          <p:nvSpPr>
            <p:cNvPr id="3087" name="Line 21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22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23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24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81" name="Picture 6" descr="AG00630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53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Line 27"/>
          <p:cNvSpPr>
            <a:spLocks noChangeShapeType="1"/>
          </p:cNvSpPr>
          <p:nvPr/>
        </p:nvSpPr>
        <p:spPr bwMode="auto">
          <a:xfrm flipV="1">
            <a:off x="2349721" y="6019800"/>
            <a:ext cx="3886200" cy="5715"/>
          </a:xfrm>
          <a:prstGeom prst="line">
            <a:avLst/>
          </a:prstGeom>
          <a:noFill/>
          <a:ln w="127000" cmpd="tri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1028700" y="1717357"/>
            <a:ext cx="7010400" cy="7067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GIUN DẸP (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19" y="3405184"/>
            <a:ext cx="1867161" cy="47632"/>
          </a:xfrm>
          <a:prstGeom prst="rect">
            <a:avLst/>
          </a:prstGeom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6200" y="2805112"/>
            <a:ext cx="89154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Ngành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giun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dẹp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thể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dẹp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xứng</a:t>
            </a:r>
            <a:r>
              <a:rPr lang="en-US" sz="3200" dirty="0">
                <a:solidFill>
                  <a:srgbClr val="0000FF"/>
                </a:solidFill>
              </a:rPr>
              <a:t> 2 </a:t>
            </a:r>
            <a:r>
              <a:rPr lang="en-US" sz="3200" dirty="0" err="1">
                <a:solidFill>
                  <a:srgbClr val="0000FF"/>
                </a:solidFill>
              </a:rPr>
              <a:t>bên</a:t>
            </a:r>
            <a:r>
              <a:rPr lang="en-US" sz="3200" dirty="0">
                <a:solidFill>
                  <a:srgbClr val="0000FF"/>
                </a:solidFill>
              </a:rPr>
              <a:t>. </a:t>
            </a:r>
            <a:r>
              <a:rPr lang="en-US" sz="3200" dirty="0" err="1">
                <a:solidFill>
                  <a:srgbClr val="0000FF"/>
                </a:solidFill>
              </a:rPr>
              <a:t>Chúng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gồm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diện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sán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lông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sán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gan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sán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máu</a:t>
            </a:r>
            <a:r>
              <a:rPr lang="en-US" sz="3200" dirty="0">
                <a:solidFill>
                  <a:srgbClr val="0000FF"/>
                </a:solidFill>
              </a:rPr>
              <a:t>, …. </a:t>
            </a:r>
            <a:r>
              <a:rPr lang="en-US" sz="3200" dirty="0" err="1">
                <a:solidFill>
                  <a:srgbClr val="0000FF"/>
                </a:solidFill>
              </a:rPr>
              <a:t>Chúng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2 </a:t>
            </a:r>
            <a:r>
              <a:rPr lang="en-US" sz="3200" dirty="0" err="1">
                <a:solidFill>
                  <a:srgbClr val="0000FF"/>
                </a:solidFill>
              </a:rPr>
              <a:t>lối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nhau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sống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do (</a:t>
            </a:r>
            <a:r>
              <a:rPr lang="en-US" sz="3200" dirty="0" err="1">
                <a:solidFill>
                  <a:srgbClr val="0000FF"/>
                </a:solidFill>
              </a:rPr>
              <a:t>sán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lông</a:t>
            </a:r>
            <a:r>
              <a:rPr lang="en-US" sz="3200" dirty="0">
                <a:solidFill>
                  <a:srgbClr val="0000FF"/>
                </a:solidFill>
              </a:rPr>
              <a:t>), </a:t>
            </a:r>
            <a:r>
              <a:rPr lang="en-US" sz="3200" dirty="0" err="1">
                <a:solidFill>
                  <a:srgbClr val="0000FF"/>
                </a:solidFill>
              </a:rPr>
              <a:t>sống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ký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sinh</a:t>
            </a:r>
            <a:r>
              <a:rPr lang="en-US" sz="3200" dirty="0">
                <a:solidFill>
                  <a:srgbClr val="0000FF"/>
                </a:solidFill>
              </a:rPr>
              <a:t> (</a:t>
            </a:r>
            <a:r>
              <a:rPr lang="en-US" sz="3200" dirty="0" err="1">
                <a:solidFill>
                  <a:srgbClr val="0000FF"/>
                </a:solidFill>
              </a:rPr>
              <a:t>sán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lá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sán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dây</a:t>
            </a:r>
            <a:r>
              <a:rPr lang="en-US" sz="3200" dirty="0">
                <a:solidFill>
                  <a:srgbClr val="0000FF"/>
                </a:solidFill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80877962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457200" y="4724400"/>
            <a:ext cx="6019800" cy="1600200"/>
          </a:xfrm>
          <a:prstGeom prst="wedgeRoundRectCallout">
            <a:avLst>
              <a:gd name="adj1" fmla="val 50315"/>
              <a:gd name="adj2" fmla="val -15181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 là kiểu đối xứng hai bên, dẹp theo chiều lưng bụng?</a:t>
            </a:r>
          </a:p>
        </p:txBody>
      </p:sp>
      <p:pic>
        <p:nvPicPr>
          <p:cNvPr id="13316" name="Picture 4" descr="San long"/>
          <p:cNvPicPr>
            <a:picLocks noChangeAspect="1" noChangeArrowheads="1"/>
          </p:cNvPicPr>
          <p:nvPr/>
        </p:nvPicPr>
        <p:blipFill>
          <a:blip r:embed="rId2">
            <a:lum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1676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san la gan 3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/>
          <a:stretch>
            <a:fillRect/>
          </a:stretch>
        </p:blipFill>
        <p:spPr bwMode="auto">
          <a:xfrm>
            <a:off x="6477000" y="304800"/>
            <a:ext cx="2209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ua trai san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5334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nua phai san long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571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nua trai san la g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6572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nua phai san la gan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42950"/>
            <a:ext cx="7524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905000" y="152400"/>
            <a:ext cx="0" cy="4724400"/>
          </a:xfrm>
          <a:prstGeom prst="line">
            <a:avLst/>
          </a:prstGeom>
          <a:noFill/>
          <a:ln w="38100">
            <a:solidFill>
              <a:srgbClr val="66006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5410200" y="219075"/>
            <a:ext cx="76200" cy="4114800"/>
          </a:xfrm>
          <a:prstGeom prst="line">
            <a:avLst/>
          </a:prstGeom>
          <a:noFill/>
          <a:ln w="38100">
            <a:solidFill>
              <a:srgbClr val="66006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8350" y="4724400"/>
            <a:ext cx="52425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/>
              <a:t>Là kiểu đối xứng chỉ vẽ được 1 mặt phẳng chia đôi cơ thể thành 2 nửa hoàn toàn giống nhau.</a:t>
            </a:r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5" grpId="1" animBg="1"/>
      <p:bldP spid="13323" grpId="0" animBg="1"/>
      <p:bldP spid="13324" grpId="0" bldLvl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-fl-r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533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/>
          <p:nvPr/>
        </p:nvGrpSpPr>
        <p:grpSpPr bwMode="auto">
          <a:xfrm>
            <a:off x="152400" y="228600"/>
            <a:ext cx="1752600" cy="1524000"/>
            <a:chOff x="144" y="192"/>
            <a:chExt cx="1104" cy="960"/>
          </a:xfrm>
        </p:grpSpPr>
        <p:sp>
          <p:nvSpPr>
            <p:cNvPr id="3099" name="Line 4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Line 5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Line 6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Line 7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6" name="Picture 8" descr="yfleur4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4810125"/>
            <a:ext cx="1981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9"/>
          <p:cNvGrpSpPr/>
          <p:nvPr/>
        </p:nvGrpSpPr>
        <p:grpSpPr bwMode="auto">
          <a:xfrm>
            <a:off x="7086600" y="4876800"/>
            <a:ext cx="1905000" cy="1752600"/>
            <a:chOff x="4464" y="3072"/>
            <a:chExt cx="1200" cy="1104"/>
          </a:xfrm>
        </p:grpSpPr>
        <p:sp>
          <p:nvSpPr>
            <p:cNvPr id="3095" name="Line 10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11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Line 12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Line 13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8" name="Picture 14" descr="FLY-AGARI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54864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5"/>
          <p:cNvGrpSpPr/>
          <p:nvPr/>
        </p:nvGrpSpPr>
        <p:grpSpPr bwMode="auto">
          <a:xfrm rot="5400000">
            <a:off x="0" y="4876800"/>
            <a:ext cx="1905000" cy="1752600"/>
            <a:chOff x="4464" y="3072"/>
            <a:chExt cx="1200" cy="1104"/>
          </a:xfrm>
        </p:grpSpPr>
        <p:sp>
          <p:nvSpPr>
            <p:cNvPr id="3091" name="Line 16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17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18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19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0" name="Group 20"/>
          <p:cNvGrpSpPr/>
          <p:nvPr/>
        </p:nvGrpSpPr>
        <p:grpSpPr bwMode="auto">
          <a:xfrm rot="-5400000">
            <a:off x="7162800" y="228600"/>
            <a:ext cx="1905000" cy="1752600"/>
            <a:chOff x="4464" y="3072"/>
            <a:chExt cx="1200" cy="1104"/>
          </a:xfrm>
        </p:grpSpPr>
        <p:sp>
          <p:nvSpPr>
            <p:cNvPr id="3087" name="Line 21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22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23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24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81" name="Picture 6" descr="AG00630_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53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Line 27"/>
          <p:cNvSpPr>
            <a:spLocks noChangeShapeType="1"/>
          </p:cNvSpPr>
          <p:nvPr/>
        </p:nvSpPr>
        <p:spPr bwMode="auto">
          <a:xfrm flipV="1">
            <a:off x="2349721" y="4876800"/>
            <a:ext cx="3886200" cy="5715"/>
          </a:xfrm>
          <a:prstGeom prst="line">
            <a:avLst/>
          </a:prstGeom>
          <a:noFill/>
          <a:ln w="127000" cmpd="tri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19" y="3405184"/>
            <a:ext cx="1867161" cy="47632"/>
          </a:xfrm>
          <a:prstGeom prst="rect">
            <a:avLst/>
          </a:prstGeom>
        </p:spPr>
      </p:pic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304800" y="2171699"/>
            <a:ext cx="8610600" cy="838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vi-VN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SÁN LÁ GAN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2" descr="Book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49" y="457200"/>
            <a:ext cx="544501" cy="60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2247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6"/>
          <p:cNvSpPr>
            <a:spLocks noChangeShapeType="1"/>
          </p:cNvSpPr>
          <p:nvPr/>
        </p:nvSpPr>
        <p:spPr bwMode="auto">
          <a:xfrm>
            <a:off x="4572000" y="1752600"/>
            <a:ext cx="0" cy="5105400"/>
          </a:xfrm>
          <a:prstGeom prst="line">
            <a:avLst/>
          </a:prstGeom>
          <a:noFill/>
          <a:ln w="38100" cmpd="dbl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-76200" y="1230005"/>
            <a:ext cx="5410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sống, cấu tạo và di chuyển</a:t>
            </a:r>
          </a:p>
        </p:txBody>
      </p:sp>
      <p:sp>
        <p:nvSpPr>
          <p:cNvPr id="8199" name="TextBox 4"/>
          <p:cNvSpPr txBox="1">
            <a:spLocks noChangeArrowheads="1"/>
          </p:cNvSpPr>
          <p:nvPr/>
        </p:nvSpPr>
        <p:spPr bwMode="auto">
          <a:xfrm>
            <a:off x="457200" y="2398712"/>
            <a:ext cx="4038600" cy="953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Nơi sống: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Kí sinh ở gan, mật trâu, bò.</a:t>
            </a:r>
          </a:p>
        </p:txBody>
      </p:sp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4800600" y="10668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0" y="1771650"/>
            <a:ext cx="434340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11.1 SGK.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ra kết luận về cấu tạo, di chuyển của sán lá gan?</a:t>
            </a:r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68650"/>
            <a:ext cx="2973388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3468687"/>
            <a:ext cx="4114800" cy="22453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Cấu tạo: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dẹp hình lá, đối xứng 2 bên, ruột phân nhánh, mắt và lông bơi tiêu giảm, các giác bám phát triển.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5827713"/>
            <a:ext cx="4038600" cy="953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 chuyển: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chui rúc, luồn lách.</a:t>
            </a:r>
          </a:p>
        </p:txBody>
      </p:sp>
      <p:pic>
        <p:nvPicPr>
          <p:cNvPr id="11" name="Picture 22" descr="Book-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93" y="1148157"/>
            <a:ext cx="536051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266700" y="82320"/>
            <a:ext cx="8610600" cy="838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vi-VN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SÁN LÁ GAN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199" grpId="1" animBg="1"/>
      <p:bldP spid="4" grpId="0"/>
      <p:bldP spid="7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 chuyen cua san la ga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636"/>
            <a:ext cx="9271855" cy="6823364"/>
          </a:xfrm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Cau tao san la 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9" t="8350" r="32870" b="32637"/>
          <a:stretch>
            <a:fillRect/>
          </a:stretch>
        </p:blipFill>
        <p:spPr bwMode="auto">
          <a:xfrm>
            <a:off x="6364287" y="609600"/>
            <a:ext cx="2054225" cy="39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5638800" y="83820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Giác bám</a:t>
            </a: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8259762" y="771525"/>
            <a:ext cx="85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Miệng</a:t>
            </a: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8266112" y="1905000"/>
            <a:ext cx="90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Nhánh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ruột</a:t>
            </a:r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5711825" y="1676400"/>
            <a:ext cx="11064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Cơ quan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sinh dục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smtClean="0">
                <a:solidFill>
                  <a:srgbClr val="000000"/>
                </a:solidFill>
              </a:rPr>
              <a:t>lưỡng tính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266700" y="1216025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smtClean="0">
                <a:solidFill>
                  <a:srgbClr val="FF0000"/>
                </a:solidFill>
              </a:rPr>
              <a:t>II – DINH DƯỠNG</a:t>
            </a:r>
            <a:endParaRPr lang="en-US" altLang="vi-VN" sz="2400" b="1" u="sng" dirty="0" smtClean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66700" y="1829653"/>
            <a:ext cx="2751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rgbClr val="C00000"/>
                </a:solidFill>
              </a:rPr>
              <a:t>Chất</a:t>
            </a:r>
            <a:r>
              <a:rPr lang="en-US" altLang="vi-VN" sz="2400" b="1" dirty="0" smtClean="0">
                <a:solidFill>
                  <a:srgbClr val="C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C00000"/>
                </a:solidFill>
              </a:rPr>
              <a:t>dinh</a:t>
            </a:r>
            <a:r>
              <a:rPr lang="en-US" altLang="vi-VN" sz="2400" b="1" dirty="0" smtClean="0">
                <a:solidFill>
                  <a:srgbClr val="C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C00000"/>
                </a:solidFill>
              </a:rPr>
              <a:t>dưỡng</a:t>
            </a:r>
            <a:r>
              <a:rPr lang="en-US" altLang="vi-VN" sz="2400" b="1" dirty="0" smtClean="0">
                <a:solidFill>
                  <a:srgbClr val="C00000"/>
                </a:solidFill>
              </a:rPr>
              <a:t> </a:t>
            </a:r>
            <a:endParaRPr lang="vi-VN" altLang="vi-VN" sz="2400" dirty="0" smtClean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16275" y="1905853"/>
            <a:ext cx="107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Miệng</a:t>
            </a:r>
            <a:endParaRPr lang="vi-VN" altLang="vi-VN" sz="2400" dirty="0" smtClean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200" y="2369403"/>
            <a:ext cx="3644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đưa</a:t>
            </a:r>
            <a:r>
              <a:rPr lang="en-US" altLang="vi-VN" sz="24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vào</a:t>
            </a:r>
            <a:r>
              <a:rPr lang="en-US" altLang="vi-VN" sz="24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2 </a:t>
            </a:r>
            <a:r>
              <a:rPr lang="en-US" altLang="vi-VN" sz="2400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nhánh</a:t>
            </a:r>
            <a:r>
              <a:rPr lang="en-US" altLang="vi-VN" sz="24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ruột</a:t>
            </a:r>
            <a:r>
              <a:rPr lang="en-US" altLang="vi-VN" sz="2400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</a:t>
            </a:r>
            <a:endParaRPr lang="vi-VN" altLang="vi-VN" sz="2400" dirty="0" smtClean="0">
              <a:solidFill>
                <a:srgbClr val="80008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436203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DAEDEF">
                    <a:lumMod val="25000"/>
                  </a:srgbClr>
                </a:solidFill>
                <a:cs typeface="Arial" panose="020B0604020202020204" pitchFamily="34" charset="0"/>
              </a:rPr>
              <a:t>vừa tiêu hóa, vừa dẫn chất dinh dưỡng nuôi cơ thể.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7500" y="2920267"/>
            <a:ext cx="3194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Chưa có hậu môn</a:t>
            </a:r>
            <a:endParaRPr lang="vi-VN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263" y="4724400"/>
            <a:ext cx="2827337" cy="46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smtClean="0">
                <a:solidFill>
                  <a:srgbClr val="C00000"/>
                </a:solidFill>
              </a:rPr>
              <a:t>                                </a:t>
            </a:r>
            <a:endParaRPr lang="vi-VN" altLang="vi-VN" sz="2400" smtClean="0">
              <a:solidFill>
                <a:srgbClr val="C0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895600" y="4954588"/>
            <a:ext cx="615950" cy="6350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505200" y="4724400"/>
            <a:ext cx="2378075" cy="461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400" smtClean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513513" y="4770438"/>
            <a:ext cx="2590800" cy="461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vi-VN" sz="2400" smtClean="0">
              <a:solidFill>
                <a:srgbClr val="80008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861050" y="5003800"/>
            <a:ext cx="615950" cy="61913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rot="10800000">
            <a:off x="7875588" y="5232400"/>
            <a:ext cx="354012" cy="685800"/>
          </a:xfrm>
          <a:prstGeom prst="bentArrow">
            <a:avLst/>
          </a:prstGeom>
          <a:solidFill>
            <a:srgbClr val="C0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4175" y="5673725"/>
            <a:ext cx="7540625" cy="46037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2400" b="1" dirty="0">
              <a:solidFill>
                <a:srgbClr val="DAEDEF">
                  <a:lumMod val="2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52400" y="39469"/>
            <a:ext cx="8839200" cy="646331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NGÀNH GIUN DẸP ( TIẾT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241300" y="4776053"/>
            <a:ext cx="2751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rgbClr val="C00000"/>
                </a:solidFill>
              </a:rPr>
              <a:t>Chất</a:t>
            </a:r>
            <a:r>
              <a:rPr lang="en-US" altLang="vi-VN" sz="2400" b="1" dirty="0" smtClean="0">
                <a:solidFill>
                  <a:srgbClr val="C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C00000"/>
                </a:solidFill>
              </a:rPr>
              <a:t>dinh</a:t>
            </a:r>
            <a:r>
              <a:rPr lang="en-US" altLang="vi-VN" sz="2400" b="1" dirty="0" smtClean="0">
                <a:solidFill>
                  <a:srgbClr val="C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C00000"/>
                </a:solidFill>
              </a:rPr>
              <a:t>dưỡng</a:t>
            </a:r>
            <a:r>
              <a:rPr lang="en-US" altLang="vi-VN" sz="2400" b="1" dirty="0" smtClean="0">
                <a:solidFill>
                  <a:srgbClr val="C00000"/>
                </a:solidFill>
              </a:rPr>
              <a:t> </a:t>
            </a:r>
            <a:endParaRPr lang="vi-VN" altLang="vi-VN" sz="2400" dirty="0" smtClean="0">
              <a:solidFill>
                <a:srgbClr val="C00000"/>
              </a:solidFill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4181475" y="4699853"/>
            <a:ext cx="107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Miệng</a:t>
            </a:r>
            <a:endParaRPr lang="vi-VN" altLang="vi-VN" sz="2400" dirty="0" smtClean="0">
              <a:solidFill>
                <a:srgbClr val="C00000"/>
              </a:solidFill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6308725" y="4772660"/>
            <a:ext cx="2936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đưa</a:t>
            </a:r>
            <a:r>
              <a:rPr lang="en-US" altLang="vi-VN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vào</a:t>
            </a:r>
            <a:r>
              <a:rPr lang="en-US" altLang="vi-VN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2 </a:t>
            </a:r>
            <a:r>
              <a:rPr lang="en-US" altLang="vi-VN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nhánh</a:t>
            </a:r>
            <a:r>
              <a:rPr lang="en-US" altLang="vi-VN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800080"/>
                </a:solidFill>
                <a:cs typeface="Arial" panose="020B0604020202020204" pitchFamily="34" charset="0"/>
              </a:rPr>
              <a:t>ruột</a:t>
            </a:r>
            <a:r>
              <a:rPr lang="en-US" altLang="vi-VN" b="1" dirty="0" smtClean="0">
                <a:solidFill>
                  <a:srgbClr val="800080"/>
                </a:solidFill>
                <a:cs typeface="Arial" panose="020B0604020202020204" pitchFamily="34" charset="0"/>
              </a:rPr>
              <a:t> </a:t>
            </a:r>
            <a:endParaRPr lang="vi-VN" altLang="vi-VN" dirty="0" smtClean="0">
              <a:solidFill>
                <a:srgbClr val="800080"/>
              </a:solidFill>
            </a:endParaRPr>
          </a:p>
        </p:txBody>
      </p:sp>
      <p:sp>
        <p:nvSpPr>
          <p:cNvPr id="5" name="Rectangle 15"/>
          <p:cNvSpPr/>
          <p:nvPr/>
        </p:nvSpPr>
        <p:spPr>
          <a:xfrm>
            <a:off x="301625" y="5696585"/>
            <a:ext cx="82492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DAEDEF">
                    <a:lumMod val="25000"/>
                  </a:srgbClr>
                </a:solidFill>
                <a:cs typeface="Arial" panose="020B0604020202020204" pitchFamily="34" charset="0"/>
              </a:rPr>
              <a:t>vừa tiêu hóa, vừa dẫn chất dinh dưỡng nuôi cơ thể.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8" grpId="0"/>
      <p:bldP spid="20" grpId="0" animBg="1"/>
      <p:bldP spid="21" grpId="0" animBg="1"/>
      <p:bldP spid="22" grpId="0" animBg="1"/>
      <p:bldP spid="24" grpId="0" animBg="1"/>
      <p:bldP spid="25" grpId="0" animBg="1"/>
      <p:bldP spid="27" grpId="0" bldLvl="0" animBg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23850" y="2025015"/>
            <a:ext cx="8537575" cy="3169285"/>
          </a:xfrm>
          <a:prstGeom prst="rect">
            <a:avLst/>
          </a:prstGeom>
          <a:solidFill>
            <a:schemeClr val="accent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0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vi-VN" altLang="en-US" sz="4000" b="0">
                <a:latin typeface="Times New Roman" panose="02020603050405020304" pitchFamily="18" charset="0"/>
                <a:cs typeface="Calibri" panose="020F0502020204030204" charset="0"/>
              </a:rPr>
              <a:t>- </a:t>
            </a:r>
            <a:r>
              <a:rPr lang="en-US" sz="4000" b="0">
                <a:latin typeface="Times New Roman" panose="02020603050405020304" pitchFamily="18" charset="0"/>
                <a:cs typeface="Calibri" panose="020F0502020204030204" charset="0"/>
              </a:rPr>
              <a:t>Dinh dưỡng: Hầu có cơ khỏe giúp miệng hút chất dinh dưỡng từ môi trường kí sinh đưa vào 2 nhánh ruột phân nhiều nhánh nhỏ để vừa tiêu hóa vừa dẫn chất dinh dưỡng nuôi cơ thể.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266700" y="1216025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smtClean="0">
                <a:solidFill>
                  <a:srgbClr val="FF0000"/>
                </a:solidFill>
              </a:rPr>
              <a:t>II – DINH DƯỠNG</a:t>
            </a:r>
            <a:endParaRPr lang="en-US" altLang="vi-VN" sz="2400" b="1" u="sng" dirty="0" smtClean="0">
              <a:solidFill>
                <a:srgbClr val="FF0000"/>
              </a:solidFill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52400" y="39469"/>
            <a:ext cx="8839200" cy="646331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NGÀNH GIUN DẸP ( TIẾT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2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7" y="838200"/>
            <a:ext cx="75475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1122</Words>
  <Application>Microsoft Office PowerPoint</Application>
  <PresentationFormat>On-screen Show (4:3)</PresentationFormat>
  <Paragraphs>118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Times New Roman</vt:lpstr>
      <vt:lpstr>VNI-Times</vt:lpstr>
      <vt:lpstr>Wingdings</vt:lpstr>
      <vt:lpstr>Office Theme</vt:lpstr>
      <vt:lpstr>default</vt:lpstr>
      <vt:lpstr>Default Design</vt:lpstr>
      <vt:lpstr>1_default</vt:lpstr>
      <vt:lpstr>2_Default Design</vt:lpstr>
      <vt:lpstr>4_Default Design</vt:lpstr>
      <vt:lpstr>5_Default Design</vt:lpstr>
      <vt:lpstr>5_default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Vòng đời của sán lá gan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xuan thuy</cp:lastModifiedBy>
  <cp:revision>27</cp:revision>
  <dcterms:created xsi:type="dcterms:W3CDTF">2018-09-20T08:50:00Z</dcterms:created>
  <dcterms:modified xsi:type="dcterms:W3CDTF">2021-08-30T03:53:38Z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