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x-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72" r:id="rId9"/>
    <p:sldId id="264" r:id="rId10"/>
    <p:sldId id="265" r:id="rId11"/>
    <p:sldId id="267" r:id="rId12"/>
    <p:sldId id="271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01C1E-D8F8-490C-B218-CAD112C8D2ED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A0ED6-CA63-4D09-A384-3CC8DA8B7E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23744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01C1E-D8F8-490C-B218-CAD112C8D2ED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A0ED6-CA63-4D09-A384-3CC8DA8B7E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2664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01C1E-D8F8-490C-B218-CAD112C8D2ED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A0ED6-CA63-4D09-A384-3CC8DA8B7E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477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01C1E-D8F8-490C-B218-CAD112C8D2ED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A0ED6-CA63-4D09-A384-3CC8DA8B7EDF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803945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01C1E-D8F8-490C-B218-CAD112C8D2ED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A0ED6-CA63-4D09-A384-3CC8DA8B7E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87661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01C1E-D8F8-490C-B218-CAD112C8D2ED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A0ED6-CA63-4D09-A384-3CC8DA8B7E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5232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01C1E-D8F8-490C-B218-CAD112C8D2ED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A0ED6-CA63-4D09-A384-3CC8DA8B7E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230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01C1E-D8F8-490C-B218-CAD112C8D2ED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A0ED6-CA63-4D09-A384-3CC8DA8B7E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26354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01C1E-D8F8-490C-B218-CAD112C8D2ED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A0ED6-CA63-4D09-A384-3CC8DA8B7E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2392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01C1E-D8F8-490C-B218-CAD112C8D2ED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A0ED6-CA63-4D09-A384-3CC8DA8B7E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91096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01C1E-D8F8-490C-B218-CAD112C8D2ED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A0ED6-CA63-4D09-A384-3CC8DA8B7E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9135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01C1E-D8F8-490C-B218-CAD112C8D2ED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A0ED6-CA63-4D09-A384-3CC8DA8B7E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44778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01C1E-D8F8-490C-B218-CAD112C8D2ED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A0ED6-CA63-4D09-A384-3CC8DA8B7E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3965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01C1E-D8F8-490C-B218-CAD112C8D2ED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A0ED6-CA63-4D09-A384-3CC8DA8B7E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47015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01C1E-D8F8-490C-B218-CAD112C8D2ED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A0ED6-CA63-4D09-A384-3CC8DA8B7E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48025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01C1E-D8F8-490C-B218-CAD112C8D2ED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A0ED6-CA63-4D09-A384-3CC8DA8B7E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18177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01C1E-D8F8-490C-B218-CAD112C8D2ED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A0ED6-CA63-4D09-A384-3CC8DA8B7E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8085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D9701C1E-D8F8-490C-B218-CAD112C8D2ED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F38A0ED6-CA63-4D09-A384-3CC8DA8B7E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42233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  <p:sldLayoutId id="2147483705" r:id="rId15"/>
    <p:sldLayoutId id="2147483706" r:id="rId16"/>
    <p:sldLayoutId id="2147483707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1" name="WordArt 7"/>
          <p:cNvSpPr>
            <a:spLocks noChangeArrowheads="1" noChangeShapeType="1" noTextEdit="1"/>
          </p:cNvSpPr>
          <p:nvPr/>
        </p:nvSpPr>
        <p:spPr bwMode="auto">
          <a:xfrm>
            <a:off x="2286000" y="2288026"/>
            <a:ext cx="7467600" cy="2514600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vi-VN" sz="3600" b="1" kern="10">
                <a:ln w="9525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Tìm hiểu hệ cơ sở dữ liệu </a:t>
            </a:r>
            <a:endParaRPr lang="en-US" sz="3600" b="1" kern="10">
              <a:ln w="9525">
                <a:solidFill>
                  <a:srgbClr val="FFFFFF"/>
                </a:solidFill>
                <a:round/>
                <a:headEnd/>
                <a:tailEnd/>
              </a:ln>
              <a:solidFill>
                <a:srgbClr val="0000FF"/>
              </a:solidFill>
              <a:effectLst>
                <a:outerShdw dist="53882" dir="2700000" algn="ctr" rotWithShape="0">
                  <a:srgbClr val="C0C0C0">
                    <a:alpha val="79999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272" name="Text Box 8"/>
          <p:cNvSpPr txBox="1">
            <a:spLocks noChangeArrowheads="1"/>
          </p:cNvSpPr>
          <p:nvPr/>
        </p:nvSpPr>
        <p:spPr bwMode="auto">
          <a:xfrm>
            <a:off x="1752600" y="1157288"/>
            <a:ext cx="8534400" cy="82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4800" b="1">
                <a:latin typeface="Times New Roman" panose="02020603050405020304" pitchFamily="18" charset="0"/>
              </a:rPr>
              <a:t>Bài Tập Và Thực Hành</a:t>
            </a:r>
          </a:p>
        </p:txBody>
      </p:sp>
      <p:sp>
        <p:nvSpPr>
          <p:cNvPr id="11273" name="WordArt 9"/>
          <p:cNvSpPr>
            <a:spLocks noChangeArrowheads="1" noChangeShapeType="1" noTextEdit="1"/>
          </p:cNvSpPr>
          <p:nvPr/>
        </p:nvSpPr>
        <p:spPr bwMode="auto">
          <a:xfrm>
            <a:off x="8458200" y="533400"/>
            <a:ext cx="609600" cy="1447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800" kern="10">
                <a:ln w="12700">
                  <a:solidFill>
                    <a:srgbClr val="FF33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chemeClr val="bg1"/>
                    </a:gs>
                    <a:gs pos="100000">
                      <a:srgbClr val="FF3300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sy="50000" kx="2115830" algn="bl" rotWithShape="0">
                    <a:schemeClr val="bg1">
                      <a:alpha val="79999"/>
                    </a:schemeClr>
                  </a:outerShdw>
                </a:effectLst>
                <a:cs typeface="Arial" panose="020B0604020202020204" pitchFamily="34" charset="0"/>
              </a:rPr>
              <a:t>1</a:t>
            </a:r>
          </a:p>
        </p:txBody>
      </p:sp>
      <p:pic>
        <p:nvPicPr>
          <p:cNvPr id="2053" name="Picture 11" descr="Picture1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8686800" y="1524000"/>
            <a:ext cx="10668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11368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127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127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12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1127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12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12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AutoShape 3"/>
          <p:cNvSpPr>
            <a:spLocks noChangeArrowheads="1"/>
          </p:cNvSpPr>
          <p:nvPr/>
        </p:nvSpPr>
        <p:spPr bwMode="auto">
          <a:xfrm>
            <a:off x="1828800" y="0"/>
            <a:ext cx="7924800" cy="1143000"/>
          </a:xfrm>
          <a:prstGeom prst="roundRect">
            <a:avLst>
              <a:gd name="adj" fmla="val 21667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500" b="1">
                <a:solidFill>
                  <a:srgbClr val="C00000"/>
                </a:solidFill>
                <a:latin typeface="Times New Roman" panose="02020603050405020304" pitchFamily="18" charset="0"/>
              </a:rPr>
              <a:t>Thông tin về người đọc</a:t>
            </a:r>
          </a:p>
        </p:txBody>
      </p:sp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2441576" y="1295401"/>
            <a:ext cx="7693025" cy="3724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altLang="en-US" sz="3000" b="1">
                <a:latin typeface="Times New Roman" panose="02020603050405020304" pitchFamily="18" charset="0"/>
              </a:rPr>
              <a:t>Số thẻ mượn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altLang="en-US" sz="3000" b="1">
                <a:latin typeface="Times New Roman" panose="02020603050405020304" pitchFamily="18" charset="0"/>
              </a:rPr>
              <a:t>Ảnh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altLang="en-US" sz="3000" b="1">
                <a:latin typeface="Times New Roman" panose="02020603050405020304" pitchFamily="18" charset="0"/>
              </a:rPr>
              <a:t>Ngày cấp thẻ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altLang="en-US" sz="3000" b="1">
                <a:latin typeface="Times New Roman" panose="02020603050405020304" pitchFamily="18" charset="0"/>
              </a:rPr>
              <a:t>Họ và tên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altLang="en-US" sz="3000" b="1">
                <a:latin typeface="Times New Roman" panose="02020603050405020304" pitchFamily="18" charset="0"/>
              </a:rPr>
              <a:t>Giới tính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altLang="en-US" sz="3000" b="1">
                <a:latin typeface="Times New Roman" panose="02020603050405020304" pitchFamily="18" charset="0"/>
              </a:rPr>
              <a:t>Ngày tháng năm sinh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altLang="en-US" sz="3000" b="1">
                <a:latin typeface="Times New Roman" panose="02020603050405020304" pitchFamily="18" charset="0"/>
              </a:rPr>
              <a:t>Lớp, trường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altLang="en-US" sz="3000" b="1">
                <a:latin typeface="Times New Roman" panose="02020603050405020304" pitchFamily="18" charset="0"/>
              </a:rPr>
              <a:t>Năm học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altLang="en-US" sz="3000" b="1">
                <a:latin typeface="Times New Roman" panose="02020603050405020304" pitchFamily="18" charset="0"/>
              </a:rPr>
              <a:t>Địa chỉ, số điện thoại (nếu có)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altLang="en-US" sz="3000" b="1">
                <a:latin typeface="Times New Roman" panose="02020603050405020304" pitchFamily="18" charset="0"/>
              </a:rPr>
              <a:t>Ghi chú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endParaRPr lang="en-US" altLang="en-US" sz="3000" b="1"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endParaRPr lang="en-US" altLang="en-US" sz="3000" b="1"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endParaRPr lang="en-US" altLang="en-US" sz="3000" b="1">
              <a:latin typeface="Times New Roman" panose="02020603050405020304" pitchFamily="18" charset="0"/>
            </a:endParaRPr>
          </a:p>
        </p:txBody>
      </p:sp>
      <p:pic>
        <p:nvPicPr>
          <p:cNvPr id="10245" name="Picture 5" descr="670209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1600" y="5181600"/>
            <a:ext cx="12192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27480659"/>
      </p:ext>
    </p:extLst>
  </p:cSld>
  <p:clrMapOvr>
    <a:masterClrMapping/>
  </p:clrMapOvr>
  <p:transition>
    <p:wheel spokes="8"/>
    <p:sndAc>
      <p:stSnd>
        <p:snd r:embed="rId2" name="wind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89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89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89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389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89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89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89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89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89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89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89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89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89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89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89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89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89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89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89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89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89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89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89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89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89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89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89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89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89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89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389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389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389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389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389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389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389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389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389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389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389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389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389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389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5" grpId="0"/>
      <p:bldP spid="38916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3" name="AutoShape 5"/>
          <p:cNvSpPr>
            <a:spLocks noChangeArrowheads="1"/>
          </p:cNvSpPr>
          <p:nvPr/>
        </p:nvSpPr>
        <p:spPr bwMode="auto">
          <a:xfrm>
            <a:off x="685800" y="-76200"/>
            <a:ext cx="7924800" cy="1143000"/>
          </a:xfrm>
          <a:prstGeom prst="roundRect">
            <a:avLst>
              <a:gd name="adj" fmla="val 21667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500" b="1">
                <a:solidFill>
                  <a:srgbClr val="C00000"/>
                </a:solidFill>
                <a:latin typeface="Times New Roman" panose="02020603050405020304" pitchFamily="18" charset="0"/>
              </a:rPr>
              <a:t>Thông tin về sách</a:t>
            </a:r>
          </a:p>
        </p:txBody>
      </p:sp>
      <p:sp>
        <p:nvSpPr>
          <p:cNvPr id="40966" name="Rectangle 6"/>
          <p:cNvSpPr>
            <a:spLocks noChangeArrowheads="1"/>
          </p:cNvSpPr>
          <p:nvPr/>
        </p:nvSpPr>
        <p:spPr bwMode="auto">
          <a:xfrm>
            <a:off x="5076966" y="1473959"/>
            <a:ext cx="6396251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14400" indent="-4572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95400" indent="-381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2" eaLnBrk="1" hangingPunct="1">
              <a:buFontTx/>
              <a:buAutoNum type="arabicPeriod" startAt="8"/>
            </a:pPr>
            <a:r>
              <a:rPr lang="en-US" altLang="en-US" sz="3000" b="1">
                <a:latin typeface="Times New Roman" panose="02020603050405020304" pitchFamily="18" charset="0"/>
              </a:rPr>
              <a:t>Năm xuất bản</a:t>
            </a:r>
          </a:p>
          <a:p>
            <a:pPr lvl="2" eaLnBrk="1" hangingPunct="1">
              <a:buFontTx/>
              <a:buAutoNum type="arabicPeriod" startAt="8"/>
            </a:pPr>
            <a:r>
              <a:rPr lang="en-US" altLang="en-US" sz="3000" b="1">
                <a:latin typeface="Times New Roman" panose="02020603050405020304" pitchFamily="18" charset="0"/>
              </a:rPr>
              <a:t>Lần tái bản</a:t>
            </a:r>
          </a:p>
          <a:p>
            <a:pPr lvl="2" eaLnBrk="1" hangingPunct="1">
              <a:buFontTx/>
              <a:buAutoNum type="arabicPeriod" startAt="8"/>
            </a:pPr>
            <a:r>
              <a:rPr lang="en-US" altLang="en-US" sz="3000" b="1">
                <a:latin typeface="Times New Roman" panose="02020603050405020304" pitchFamily="18" charset="0"/>
              </a:rPr>
              <a:t>Loại sách (Giáo khoa, Tham khảo, Từ điển, Sách báo…)</a:t>
            </a:r>
          </a:p>
          <a:p>
            <a:pPr lvl="2" eaLnBrk="1" hangingPunct="1">
              <a:buFontTx/>
              <a:buAutoNum type="arabicPeriod" startAt="8"/>
            </a:pPr>
            <a:r>
              <a:rPr lang="en-US" altLang="en-US" sz="3000" b="1">
                <a:latin typeface="Times New Roman" panose="02020603050405020304" pitchFamily="18" charset="0"/>
              </a:rPr>
              <a:t>Ngôn ngữ</a:t>
            </a:r>
          </a:p>
          <a:p>
            <a:pPr lvl="2" eaLnBrk="1" hangingPunct="1">
              <a:buFontTx/>
              <a:buAutoNum type="arabicPeriod" startAt="8"/>
            </a:pPr>
            <a:r>
              <a:rPr lang="en-US" altLang="en-US" sz="3000" b="1">
                <a:latin typeface="Times New Roman" panose="02020603050405020304" pitchFamily="18" charset="0"/>
              </a:rPr>
              <a:t>Giá tiền</a:t>
            </a:r>
          </a:p>
          <a:p>
            <a:pPr lvl="2" eaLnBrk="1" hangingPunct="1">
              <a:buFontTx/>
              <a:buAutoNum type="arabicPeriod" startAt="8"/>
            </a:pPr>
            <a:r>
              <a:rPr lang="en-US" altLang="en-US" sz="3000" b="1">
                <a:latin typeface="Times New Roman" panose="02020603050405020304" pitchFamily="18" charset="0"/>
              </a:rPr>
              <a:t>Tài liện kèm theo</a:t>
            </a:r>
          </a:p>
          <a:p>
            <a:pPr lvl="2" eaLnBrk="1" hangingPunct="1">
              <a:buFontTx/>
              <a:buAutoNum type="arabicPeriod" startAt="8"/>
            </a:pPr>
            <a:r>
              <a:rPr lang="en-US" altLang="en-US" sz="3000" b="1">
                <a:latin typeface="Times New Roman" panose="02020603050405020304" pitchFamily="18" charset="0"/>
              </a:rPr>
              <a:t>Các sách có liên quan</a:t>
            </a:r>
          </a:p>
          <a:p>
            <a:pPr lvl="1" eaLnBrk="1" hangingPunct="1">
              <a:buFontTx/>
              <a:buAutoNum type="arabicPeriod" startAt="8"/>
            </a:pPr>
            <a:endParaRPr lang="en-US" altLang="en-US" sz="3000" b="1">
              <a:latin typeface="Times New Roman" panose="02020603050405020304" pitchFamily="18" charset="0"/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859809" y="1473959"/>
            <a:ext cx="5284196" cy="43263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95400" indent="-381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2" eaLnBrk="1" hangingPunct="1">
              <a:buFontTx/>
              <a:buAutoNum type="arabicPeriod"/>
            </a:pPr>
            <a:r>
              <a:rPr lang="en-US" altLang="en-US" sz="3000" b="1">
                <a:latin typeface="Times New Roman" panose="02020603050405020304" pitchFamily="18" charset="0"/>
              </a:rPr>
              <a:t>Mã sách</a:t>
            </a:r>
          </a:p>
          <a:p>
            <a:pPr lvl="2" eaLnBrk="1" hangingPunct="1">
              <a:buFontTx/>
              <a:buAutoNum type="arabicPeriod"/>
            </a:pPr>
            <a:r>
              <a:rPr lang="en-US" altLang="en-US" sz="3000" b="1">
                <a:latin typeface="Times New Roman" panose="02020603050405020304" pitchFamily="18" charset="0"/>
              </a:rPr>
              <a:t>Tên sách</a:t>
            </a:r>
          </a:p>
          <a:p>
            <a:pPr lvl="2" eaLnBrk="1" hangingPunct="1">
              <a:buFontTx/>
              <a:buAutoNum type="arabicPeriod"/>
            </a:pPr>
            <a:r>
              <a:rPr lang="en-US" altLang="en-US" sz="3000" b="1">
                <a:latin typeface="Times New Roman" panose="02020603050405020304" pitchFamily="18" charset="0"/>
              </a:rPr>
              <a:t>Tác giả</a:t>
            </a:r>
          </a:p>
          <a:p>
            <a:pPr lvl="2" eaLnBrk="1" hangingPunct="1">
              <a:buFontTx/>
              <a:buAutoNum type="arabicPeriod"/>
            </a:pPr>
            <a:r>
              <a:rPr lang="en-US" altLang="en-US" sz="3000" b="1">
                <a:latin typeface="Times New Roman" panose="02020603050405020304" pitchFamily="18" charset="0"/>
              </a:rPr>
              <a:t>Số lượng</a:t>
            </a:r>
          </a:p>
          <a:p>
            <a:pPr lvl="2" eaLnBrk="1" hangingPunct="1">
              <a:buFontTx/>
              <a:buAutoNum type="arabicPeriod" startAt="5"/>
            </a:pPr>
            <a:r>
              <a:rPr lang="en-US" altLang="en-US" sz="3000" b="1">
                <a:latin typeface="Times New Roman" panose="02020603050405020304" pitchFamily="18" charset="0"/>
              </a:rPr>
              <a:t>Nhà xuất bản</a:t>
            </a:r>
          </a:p>
          <a:p>
            <a:pPr lvl="2" eaLnBrk="1" hangingPunct="1">
              <a:buFontTx/>
              <a:buAutoNum type="arabicPeriod" startAt="5"/>
            </a:pPr>
            <a:r>
              <a:rPr lang="en-US" altLang="en-US" sz="3000" b="1">
                <a:latin typeface="Times New Roman" panose="02020603050405020304" pitchFamily="18" charset="0"/>
              </a:rPr>
              <a:t>Khổ sách</a:t>
            </a:r>
          </a:p>
          <a:p>
            <a:pPr lvl="2" eaLnBrk="1" hangingPunct="1">
              <a:buFontTx/>
              <a:buAutoNum type="arabicPeriod" startAt="5"/>
            </a:pPr>
            <a:r>
              <a:rPr lang="en-US" altLang="en-US" sz="3000" b="1">
                <a:latin typeface="Times New Roman" panose="02020603050405020304" pitchFamily="18" charset="0"/>
              </a:rPr>
              <a:t>Số trang</a:t>
            </a:r>
          </a:p>
        </p:txBody>
      </p:sp>
    </p:spTree>
    <p:extLst>
      <p:ext uri="{BB962C8B-B14F-4D97-AF65-F5344CB8AC3E}">
        <p14:creationId xmlns:p14="http://schemas.microsoft.com/office/powerpoint/2010/main" val="879698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09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09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09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09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09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09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09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09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09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09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09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09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09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409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9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0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6" grpId="0" build="p"/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AutoShape 3"/>
          <p:cNvSpPr>
            <a:spLocks noChangeArrowheads="1"/>
          </p:cNvSpPr>
          <p:nvPr/>
        </p:nvSpPr>
        <p:spPr bwMode="auto">
          <a:xfrm>
            <a:off x="1828800" y="0"/>
            <a:ext cx="7924800" cy="1143000"/>
          </a:xfrm>
          <a:prstGeom prst="roundRect">
            <a:avLst>
              <a:gd name="adj" fmla="val 21667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500" b="1">
                <a:solidFill>
                  <a:srgbClr val="C00000"/>
                </a:solidFill>
                <a:latin typeface="Times New Roman" panose="02020603050405020304" pitchFamily="18" charset="0"/>
              </a:rPr>
              <a:t>Thông tin về </a:t>
            </a:r>
            <a:r>
              <a:rPr lang="en-US" altLang="en-US" sz="4500" b="1" smtClean="0">
                <a:solidFill>
                  <a:srgbClr val="C00000"/>
                </a:solidFill>
                <a:latin typeface="Times New Roman" panose="02020603050405020304" pitchFamily="18" charset="0"/>
              </a:rPr>
              <a:t>tác giả</a:t>
            </a:r>
            <a:endParaRPr lang="en-US" altLang="en-US" sz="4500" b="1">
              <a:solidFill>
                <a:srgbClr val="C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2441576" y="1431879"/>
            <a:ext cx="7693025" cy="3724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 typeface="Wingdings" panose="05000000000000000000" pitchFamily="2" charset="2"/>
              <a:buChar char="Ø"/>
            </a:pPr>
            <a:r>
              <a:rPr lang="en-US" altLang="en-US" sz="3000" b="1" smtClean="0">
                <a:latin typeface="Times New Roman" panose="02020603050405020304" pitchFamily="18" charset="0"/>
              </a:rPr>
              <a:t>Mã tác giả</a:t>
            </a:r>
            <a:endParaRPr lang="en-US" altLang="en-US" sz="3000" b="1">
              <a:latin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en-US" altLang="en-US" sz="3000" b="1" smtClean="0">
                <a:latin typeface="Times New Roman" panose="02020603050405020304" pitchFamily="18" charset="0"/>
              </a:rPr>
              <a:t>Họ tên tác giả</a:t>
            </a:r>
            <a:endParaRPr lang="en-US" altLang="en-US" sz="3000" b="1">
              <a:latin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en-US" altLang="en-US" sz="3000" b="1">
                <a:latin typeface="Times New Roman" panose="02020603050405020304" pitchFamily="18" charset="0"/>
              </a:rPr>
              <a:t>Ngày </a:t>
            </a:r>
            <a:r>
              <a:rPr lang="en-US" altLang="en-US" sz="3000" b="1" smtClean="0">
                <a:latin typeface="Times New Roman" panose="02020603050405020304" pitchFamily="18" charset="0"/>
              </a:rPr>
              <a:t>sinh</a:t>
            </a:r>
            <a:endParaRPr lang="en-US" altLang="en-US" sz="3000" b="1">
              <a:latin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en-US" altLang="en-US" sz="3000" b="1" smtClean="0">
                <a:latin typeface="Times New Roman" panose="02020603050405020304" pitchFamily="18" charset="0"/>
              </a:rPr>
              <a:t>Ngày mất (nếu có)</a:t>
            </a:r>
            <a:endParaRPr lang="en-US" altLang="en-US" sz="3000" b="1">
              <a:latin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en-US" altLang="en-US" sz="3000" b="1" smtClean="0">
                <a:latin typeface="Times New Roman" panose="02020603050405020304" pitchFamily="18" charset="0"/>
              </a:rPr>
              <a:t>Tóm tắt tiểu sử</a:t>
            </a:r>
            <a:endParaRPr lang="en-US" altLang="en-US" sz="3000" b="1">
              <a:latin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Char char="Ø"/>
            </a:pPr>
            <a:endParaRPr lang="en-US" altLang="en-US" sz="3000" b="1">
              <a:latin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Char char="Ø"/>
            </a:pPr>
            <a:endParaRPr lang="en-US" altLang="en-US" sz="3000" b="1">
              <a:latin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Char char="Ø"/>
            </a:pPr>
            <a:endParaRPr lang="en-US" altLang="en-US" sz="3000" b="1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3836835"/>
      </p:ext>
    </p:extLst>
  </p:cSld>
  <p:clrMapOvr>
    <a:masterClrMapping/>
  </p:clrMapOvr>
  <p:transition>
    <p:wheel spokes="8"/>
    <p:sndAc>
      <p:stSnd>
        <p:snd r:embed="rId2" name="wind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89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89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89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389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89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89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89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89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89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89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89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89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89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89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89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89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89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89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89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89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89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89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89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89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5" grpId="0"/>
      <p:bldP spid="38916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ChangeArrowheads="1"/>
          </p:cNvSpPr>
          <p:nvPr/>
        </p:nvSpPr>
        <p:spPr bwMode="auto">
          <a:xfrm>
            <a:off x="1524000" y="-23813"/>
            <a:ext cx="9144000" cy="1860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000" b="1" u="sng">
                <a:solidFill>
                  <a:srgbClr val="FF3300"/>
                </a:solidFill>
                <a:latin typeface="Times New Roman" panose="02020603050405020304" pitchFamily="18" charset="0"/>
              </a:rPr>
              <a:t>Câu 1:</a:t>
            </a:r>
            <a:r>
              <a:rPr lang="en-US" altLang="en-US" sz="4000" b="1">
                <a:solidFill>
                  <a:srgbClr val="FF3300"/>
                </a:solidFill>
                <a:latin typeface="Times New Roman" panose="02020603050405020304" pitchFamily="18" charset="0"/>
              </a:rPr>
              <a:t/>
            </a:r>
            <a:br>
              <a:rPr lang="en-US" altLang="en-US" sz="4000" b="1">
                <a:solidFill>
                  <a:srgbClr val="FF3300"/>
                </a:solidFill>
                <a:latin typeface="Times New Roman" panose="02020603050405020304" pitchFamily="18" charset="0"/>
              </a:rPr>
            </a:br>
            <a:r>
              <a:rPr lang="en-US" altLang="en-US" sz="3800" b="1">
                <a:solidFill>
                  <a:srgbClr val="0000FF"/>
                </a:solidFill>
                <a:latin typeface="Times New Roman" panose="02020603050405020304" pitchFamily="18" charset="0"/>
              </a:rPr>
              <a:t>Tìm hiểu một số thông tin về quản lí thư viện trường.</a:t>
            </a:r>
          </a:p>
        </p:txBody>
      </p:sp>
      <p:sp>
        <p:nvSpPr>
          <p:cNvPr id="31750" name="Rectangle 6"/>
          <p:cNvSpPr>
            <a:spLocks noChangeArrowheads="1"/>
          </p:cNvSpPr>
          <p:nvPr/>
        </p:nvSpPr>
        <p:spPr bwMode="auto">
          <a:xfrm>
            <a:off x="1905001" y="2344739"/>
            <a:ext cx="7693025" cy="3724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eaLnBrk="1" hangingPunct="1">
              <a:buSzPct val="80000"/>
              <a:buFont typeface="Wingdings" panose="05000000000000000000" pitchFamily="2" charset="2"/>
              <a:buChar char="ü"/>
            </a:pPr>
            <a:r>
              <a:rPr lang="en-US" altLang="en-US" sz="3600" b="1">
                <a:latin typeface="Times New Roman" panose="02020603050405020304" pitchFamily="18" charset="0"/>
              </a:rPr>
              <a:t>Nội quy thư viện</a:t>
            </a:r>
          </a:p>
          <a:p>
            <a:pPr lvl="1" eaLnBrk="1" hangingPunct="1">
              <a:buSzPct val="80000"/>
              <a:buFont typeface="Wingdings" panose="05000000000000000000" pitchFamily="2" charset="2"/>
              <a:buChar char="ü"/>
            </a:pPr>
            <a:r>
              <a:rPr lang="en-US" altLang="en-US" sz="3600" b="1">
                <a:latin typeface="Times New Roman" panose="02020603050405020304" pitchFamily="18" charset="0"/>
              </a:rPr>
              <a:t>Thẻ thư viện</a:t>
            </a:r>
          </a:p>
          <a:p>
            <a:pPr lvl="1" eaLnBrk="1" hangingPunct="1">
              <a:buSzPct val="80000"/>
              <a:buFont typeface="Wingdings" panose="05000000000000000000" pitchFamily="2" charset="2"/>
              <a:buChar char="ü"/>
            </a:pPr>
            <a:r>
              <a:rPr lang="en-US" altLang="en-US" sz="3600" b="1">
                <a:latin typeface="Times New Roman" panose="02020603050405020304" pitchFamily="18" charset="0"/>
              </a:rPr>
              <a:t>Phiếu mượn/ trả sách</a:t>
            </a:r>
          </a:p>
          <a:p>
            <a:pPr lvl="1" eaLnBrk="1" hangingPunct="1">
              <a:buSzPct val="80000"/>
              <a:buFont typeface="Wingdings" panose="05000000000000000000" pitchFamily="2" charset="2"/>
              <a:buChar char="ü"/>
            </a:pPr>
            <a:r>
              <a:rPr lang="en-US" altLang="en-US" sz="3600" b="1">
                <a:latin typeface="Times New Roman" panose="02020603050405020304" pitchFamily="18" charset="0"/>
              </a:rPr>
              <a:t>Sổ quản lí sách </a:t>
            </a:r>
          </a:p>
          <a:p>
            <a:pPr lvl="1" eaLnBrk="1" hangingPunct="1">
              <a:buSzPct val="80000"/>
              <a:buFont typeface="Wingdings" panose="05000000000000000000" pitchFamily="2" charset="2"/>
              <a:buChar char="ü"/>
            </a:pPr>
            <a:r>
              <a:rPr lang="en-US" altLang="en-US" sz="3600" b="1">
                <a:latin typeface="Times New Roman" panose="02020603050405020304" pitchFamily="18" charset="0"/>
              </a:rPr>
              <a:t>Thông tin người đọc</a:t>
            </a:r>
          </a:p>
          <a:p>
            <a:pPr eaLnBrk="1" hangingPunct="1">
              <a:buFontTx/>
              <a:buNone/>
            </a:pPr>
            <a:endParaRPr lang="en-US" altLang="en-US" sz="3600">
              <a:latin typeface="Times New Roman" panose="02020603050405020304" pitchFamily="18" charset="0"/>
            </a:endParaRPr>
          </a:p>
          <a:p>
            <a:pPr eaLnBrk="1" hangingPunct="1">
              <a:buFontTx/>
              <a:buNone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13909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17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17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174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17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17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17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17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17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17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17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17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17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17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17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17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17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17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17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17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17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17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17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17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17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/>
      <p:bldP spid="31750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3" name="AutoShape 5"/>
          <p:cNvSpPr>
            <a:spLocks noChangeArrowheads="1"/>
          </p:cNvSpPr>
          <p:nvPr/>
        </p:nvSpPr>
        <p:spPr bwMode="auto">
          <a:xfrm>
            <a:off x="1981200" y="-179388"/>
            <a:ext cx="8229600" cy="1143001"/>
          </a:xfrm>
          <a:prstGeom prst="roundRect">
            <a:avLst>
              <a:gd name="adj" fmla="val 21667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500" b="1">
                <a:solidFill>
                  <a:srgbClr val="7030A0"/>
                </a:solidFill>
                <a:latin typeface="Times New Roman" panose="02020603050405020304" pitchFamily="18" charset="0"/>
              </a:rPr>
              <a:t>Nội quy thư viện</a:t>
            </a:r>
          </a:p>
        </p:txBody>
      </p:sp>
      <p:sp>
        <p:nvSpPr>
          <p:cNvPr id="32774" name="Rectangle 6"/>
          <p:cNvSpPr>
            <a:spLocks noChangeArrowheads="1"/>
          </p:cNvSpPr>
          <p:nvPr/>
        </p:nvSpPr>
        <p:spPr bwMode="auto">
          <a:xfrm>
            <a:off x="534537" y="1123667"/>
            <a:ext cx="11175242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533400" indent="-5334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buFont typeface="Wingdings" panose="05000000000000000000" pitchFamily="2" charset="2"/>
              <a:buChar char="Ø"/>
            </a:pPr>
            <a:r>
              <a:rPr lang="en-US" altLang="zh-CN" sz="2100" b="1">
                <a:latin typeface="Times New Roman" panose="02020603050405020304" pitchFamily="18" charset="0"/>
                <a:ea typeface="宋体" panose="02010600030101010101" pitchFamily="2" charset="-122"/>
              </a:rPr>
              <a:t>Phải giữ gìn trật tự, yên lặng, vệ sinh khi vào thư viện.</a:t>
            </a:r>
          </a:p>
          <a:p>
            <a:pPr algn="just" eaLnBrk="1" hangingPunct="1">
              <a:buFont typeface="Wingdings" panose="05000000000000000000" pitchFamily="2" charset="2"/>
              <a:buChar char="Ø"/>
            </a:pPr>
            <a:r>
              <a:rPr lang="en-US" altLang="zh-CN" sz="2100" b="1">
                <a:latin typeface="Times New Roman" panose="02020603050405020304" pitchFamily="18" charset="0"/>
                <a:ea typeface="宋体" panose="02010600030101010101" pitchFamily="2" charset="-122"/>
              </a:rPr>
              <a:t>Tuyệt đối chấp hành theo sự hướng dẫn của nhân viên phụ trách. Chỉ đọc sách báo tạp chí đúng khu vực quy định.</a:t>
            </a:r>
          </a:p>
          <a:p>
            <a:pPr algn="just" eaLnBrk="1" hangingPunct="1">
              <a:buFont typeface="Wingdings" panose="05000000000000000000" pitchFamily="2" charset="2"/>
              <a:buChar char="Ø"/>
            </a:pPr>
            <a:r>
              <a:rPr lang="en-US" altLang="zh-CN" sz="2100" b="1">
                <a:latin typeface="Times New Roman" panose="02020603050405020304" pitchFamily="18" charset="0"/>
                <a:ea typeface="宋体" panose="02010600030101010101" pitchFamily="2" charset="-122"/>
              </a:rPr>
              <a:t>Sử dụng sách báo tạp chí đúng nguyên  tắc, đúng kĩ thuật . Mọi sự cố ý làm hư hỏng sách hay mất mát đều phải bồi thường.</a:t>
            </a:r>
          </a:p>
          <a:p>
            <a:pPr algn="just" eaLnBrk="1" hangingPunct="1">
              <a:buFont typeface="Wingdings" panose="05000000000000000000" pitchFamily="2" charset="2"/>
              <a:buChar char="Ø"/>
            </a:pPr>
            <a:r>
              <a:rPr lang="en-US" altLang="zh-CN" sz="2100" b="1">
                <a:latin typeface="Times New Roman" panose="02020603050405020304" pitchFamily="18" charset="0"/>
                <a:ea typeface="宋体" panose="02010600030101010101" pitchFamily="2" charset="-122"/>
              </a:rPr>
              <a:t>Không đem sách báo, tạp chí ra khỏi thư viện. Sử dụng xong phải sắp xếp ngay ngắn, hoàn trả đúng quy định.</a:t>
            </a:r>
          </a:p>
          <a:p>
            <a:pPr algn="just" eaLnBrk="1" hangingPunct="1">
              <a:buFont typeface="Wingdings" panose="05000000000000000000" pitchFamily="2" charset="2"/>
              <a:buChar char="Ø"/>
            </a:pPr>
            <a:r>
              <a:rPr lang="en-US" altLang="zh-CN" sz="2100" b="1">
                <a:latin typeface="Times New Roman" panose="02020603050405020304" pitchFamily="18" charset="0"/>
                <a:ea typeface="宋体" panose="02010600030101010101" pitchFamily="2" charset="-122"/>
              </a:rPr>
              <a:t>Không tự ý lấy sách trong tủ khi chưa có ý kiến của nhân viên phụ trách, phải sắp xếp bàn ghê ngay ngắn đúng vị trí trước khi rời khỏi thư viện.</a:t>
            </a:r>
          </a:p>
          <a:p>
            <a:pPr algn="just" eaLnBrk="1" hangingPunct="1">
              <a:buFont typeface="Wingdings" panose="05000000000000000000" pitchFamily="2" charset="2"/>
              <a:buChar char="Ø"/>
            </a:pPr>
            <a:r>
              <a:rPr lang="en-US" altLang="zh-CN" sz="2100" b="1">
                <a:latin typeface="Times New Roman" panose="02020603050405020304" pitchFamily="18" charset="0"/>
                <a:ea typeface="宋体" panose="02010600030101010101" pitchFamily="2" charset="-122"/>
              </a:rPr>
              <a:t>Không được ăn quà bánh, uống nước, hút  thuốc trong thư viện.</a:t>
            </a:r>
          </a:p>
          <a:p>
            <a:pPr algn="just" eaLnBrk="1" hangingPunct="1">
              <a:buFont typeface="Wingdings" panose="05000000000000000000" pitchFamily="2" charset="2"/>
              <a:buChar char="Ø"/>
            </a:pPr>
            <a:r>
              <a:rPr lang="en-US" altLang="zh-CN" sz="2100" b="1">
                <a:latin typeface="Times New Roman" panose="02020603050405020304" pitchFamily="18" charset="0"/>
                <a:ea typeface="宋体" panose="02010600030101010101" pitchFamily="2" charset="-122"/>
              </a:rPr>
              <a:t>Khi gặp sự cố phải báo cho giáo viên, nhân viên phụ trách, không được tự tiện xử lý . Nếu xảy ra sự cháy nổ phải lập tức ngắt điện khỏi nguồn cách ly sách, báo , tạp chí ra khỏi phòng trước khi xử lý.</a:t>
            </a:r>
            <a:endParaRPr lang="en-US" altLang="en-US" sz="2100" b="1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806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277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277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27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27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27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27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27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27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5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5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327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5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5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3277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3" grpId="0"/>
      <p:bldP spid="3277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7" name="AutoShape 5"/>
          <p:cNvSpPr>
            <a:spLocks noChangeArrowheads="1"/>
          </p:cNvSpPr>
          <p:nvPr/>
        </p:nvSpPr>
        <p:spPr bwMode="auto">
          <a:xfrm>
            <a:off x="2133600" y="427038"/>
            <a:ext cx="8229600" cy="1143000"/>
          </a:xfrm>
          <a:prstGeom prst="roundRect">
            <a:avLst>
              <a:gd name="adj" fmla="val 21667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500" b="1">
                <a:solidFill>
                  <a:srgbClr val="7030A0"/>
                </a:solidFill>
                <a:latin typeface="Times New Roman" panose="02020603050405020304" pitchFamily="18" charset="0"/>
              </a:rPr>
              <a:t>Thẻ thư viện</a:t>
            </a:r>
          </a:p>
        </p:txBody>
      </p:sp>
      <p:sp>
        <p:nvSpPr>
          <p:cNvPr id="33798" name="Rectangle 6"/>
          <p:cNvSpPr>
            <a:spLocks noChangeArrowheads="1"/>
          </p:cNvSpPr>
          <p:nvPr/>
        </p:nvSpPr>
        <p:spPr bwMode="auto">
          <a:xfrm>
            <a:off x="2133600" y="1752601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b="1">
                <a:latin typeface="Times New Roman" panose="02020603050405020304" pitchFamily="18" charset="0"/>
              </a:rPr>
              <a:t>Bao gồm các thông tin về người đọc: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v"/>
            </a:pPr>
            <a:r>
              <a:rPr lang="en-US" altLang="en-US">
                <a:latin typeface="Times New Roman" panose="02020603050405020304" pitchFamily="18" charset="0"/>
              </a:rPr>
              <a:t>Ảnh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v"/>
            </a:pPr>
            <a:r>
              <a:rPr lang="en-US" altLang="en-US">
                <a:latin typeface="Times New Roman" panose="02020603050405020304" pitchFamily="18" charset="0"/>
              </a:rPr>
              <a:t>Số thẻ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v"/>
            </a:pPr>
            <a:r>
              <a:rPr lang="en-US" altLang="en-US">
                <a:latin typeface="Times New Roman" panose="02020603050405020304" pitchFamily="18" charset="0"/>
              </a:rPr>
              <a:t>Họ và tên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v"/>
            </a:pPr>
            <a:r>
              <a:rPr lang="en-US" altLang="en-US">
                <a:latin typeface="Times New Roman" panose="02020603050405020304" pitchFamily="18" charset="0"/>
              </a:rPr>
              <a:t>Lớp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v"/>
            </a:pPr>
            <a:r>
              <a:rPr lang="en-US" altLang="en-US">
                <a:latin typeface="Times New Roman" panose="02020603050405020304" pitchFamily="18" charset="0"/>
              </a:rPr>
              <a:t>Trường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v"/>
            </a:pPr>
            <a:r>
              <a:rPr lang="en-US" altLang="en-US">
                <a:latin typeface="Times New Roman" panose="02020603050405020304" pitchFamily="18" charset="0"/>
              </a:rPr>
              <a:t>Năm học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v"/>
            </a:pPr>
            <a:r>
              <a:rPr lang="en-US" altLang="en-US">
                <a:latin typeface="Times New Roman" panose="02020603050405020304" pitchFamily="18" charset="0"/>
              </a:rPr>
              <a:t>Địa </a:t>
            </a:r>
            <a:r>
              <a:rPr lang="en-US" altLang="en-US" smtClean="0">
                <a:latin typeface="Times New Roman" panose="02020603050405020304" pitchFamily="18" charset="0"/>
              </a:rPr>
              <a:t>chỉ</a:t>
            </a:r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4457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379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379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379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37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37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37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37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37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37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5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37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37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37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1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37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37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37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7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37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37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37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3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37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37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37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49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37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37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37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55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379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379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3379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7" grpId="0"/>
      <p:bldP spid="33798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AutoShape 3"/>
          <p:cNvSpPr>
            <a:spLocks noGrp="1" noChangeArrowheads="1"/>
          </p:cNvSpPr>
          <p:nvPr>
            <p:ph type="title"/>
          </p:nvPr>
        </p:nvSpPr>
        <p:spPr>
          <a:prstGeom prst="roundRect">
            <a:avLst>
              <a:gd name="adj" fmla="val 21667"/>
            </a:avLst>
          </a:prstGeom>
          <a:noFill/>
        </p:spPr>
        <p:txBody>
          <a:bodyPr/>
          <a:lstStyle/>
          <a:p>
            <a:pPr eaLnBrk="1" hangingPunct="1"/>
            <a:r>
              <a:rPr lang="en-US" altLang="en-US" sz="4500" b="1">
                <a:solidFill>
                  <a:srgbClr val="7030A0"/>
                </a:solidFill>
                <a:latin typeface="Times New Roman" panose="02020603050405020304" pitchFamily="18" charset="0"/>
              </a:rPr>
              <a:t>Phiếu mượn / trả sách</a:t>
            </a:r>
          </a:p>
        </p:txBody>
      </p:sp>
      <p:sp>
        <p:nvSpPr>
          <p:cNvPr id="34820" name="Rectangle 4"/>
          <p:cNvSpPr>
            <a:spLocks noGrp="1" noChangeArrowheads="1"/>
          </p:cNvSpPr>
          <p:nvPr>
            <p:ph sz="quarter" idx="13"/>
          </p:nvPr>
        </p:nvSpPr>
        <p:spPr>
          <a:xfrm>
            <a:off x="2496914" y="2053194"/>
            <a:ext cx="6073880" cy="3424107"/>
          </a:xfrm>
          <a:noFill/>
        </p:spPr>
        <p:txBody>
          <a:bodyPr>
            <a:noAutofit/>
          </a:bodyPr>
          <a:lstStyle/>
          <a:p>
            <a:pPr eaLnBrk="1" hangingPunct="1">
              <a:buFontTx/>
              <a:buNone/>
            </a:pPr>
            <a:r>
              <a:rPr lang="en-US" altLang="en-US" sz="2500" b="1">
                <a:latin typeface="Times New Roman" panose="02020603050405020304" pitchFamily="18" charset="0"/>
              </a:rPr>
              <a:t>Bao gồm:</a:t>
            </a:r>
          </a:p>
          <a:p>
            <a:pPr eaLnBrk="1" hangingPunct="1"/>
            <a:r>
              <a:rPr lang="en-US" altLang="en-US" sz="2500">
                <a:latin typeface="Times New Roman" panose="02020603050405020304" pitchFamily="18" charset="0"/>
              </a:rPr>
              <a:t>STT</a:t>
            </a:r>
          </a:p>
          <a:p>
            <a:pPr eaLnBrk="1" hangingPunct="1"/>
            <a:r>
              <a:rPr lang="en-US" altLang="en-US" sz="2500">
                <a:latin typeface="Times New Roman" panose="02020603050405020304" pitchFamily="18" charset="0"/>
              </a:rPr>
              <a:t>Tên sách</a:t>
            </a:r>
          </a:p>
          <a:p>
            <a:pPr eaLnBrk="1" hangingPunct="1"/>
            <a:r>
              <a:rPr lang="en-US" altLang="en-US" sz="2500">
                <a:latin typeface="Times New Roman" panose="02020603050405020304" pitchFamily="18" charset="0"/>
              </a:rPr>
              <a:t>Số đăng kí cơ bản</a:t>
            </a:r>
          </a:p>
          <a:p>
            <a:pPr eaLnBrk="1" hangingPunct="1"/>
            <a:r>
              <a:rPr lang="en-US" altLang="en-US" sz="2500">
                <a:latin typeface="Times New Roman" panose="02020603050405020304" pitchFamily="18" charset="0"/>
              </a:rPr>
              <a:t>Ngày mượn</a:t>
            </a:r>
          </a:p>
          <a:p>
            <a:pPr eaLnBrk="1" hangingPunct="1"/>
            <a:r>
              <a:rPr lang="en-US" altLang="en-US" sz="2500">
                <a:latin typeface="Times New Roman" panose="02020603050405020304" pitchFamily="18" charset="0"/>
              </a:rPr>
              <a:t>Ngày trả</a:t>
            </a:r>
          </a:p>
          <a:p>
            <a:pPr eaLnBrk="1" hangingPunct="1"/>
            <a:r>
              <a:rPr lang="en-US" altLang="en-US" sz="2500">
                <a:latin typeface="Times New Roman" panose="02020603050405020304" pitchFamily="18" charset="0"/>
              </a:rPr>
              <a:t>Số sách mượn</a:t>
            </a:r>
          </a:p>
          <a:p>
            <a:pPr eaLnBrk="1" hangingPunct="1"/>
            <a:endParaRPr lang="en-US" altLang="en-US" sz="2500">
              <a:latin typeface="Times New Roman" panose="02020603050405020304" pitchFamily="18" charset="0"/>
            </a:endParaRPr>
          </a:p>
          <a:p>
            <a:pPr lvl="1" eaLnBrk="1" hangingPunct="1"/>
            <a:endParaRPr lang="en-US" altLang="en-US" sz="2500" smtClean="0"/>
          </a:p>
        </p:txBody>
      </p:sp>
    </p:spTree>
    <p:extLst>
      <p:ext uri="{BB962C8B-B14F-4D97-AF65-F5344CB8AC3E}">
        <p14:creationId xmlns:p14="http://schemas.microsoft.com/office/powerpoint/2010/main" val="3012159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48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48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48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48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48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348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48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48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348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48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48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348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48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48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348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48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48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348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48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48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1" dur="1000"/>
                                        <p:tgtEl>
                                          <p:spTgt spid="348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48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48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8" dur="1000"/>
                                        <p:tgtEl>
                                          <p:spTgt spid="348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9" grpId="0"/>
      <p:bldP spid="34820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6" name="AutoShape 6"/>
          <p:cNvSpPr>
            <a:spLocks noChangeArrowheads="1"/>
          </p:cNvSpPr>
          <p:nvPr/>
        </p:nvSpPr>
        <p:spPr bwMode="auto">
          <a:xfrm>
            <a:off x="2141538" y="-4763"/>
            <a:ext cx="7924800" cy="1143001"/>
          </a:xfrm>
          <a:prstGeom prst="roundRect">
            <a:avLst>
              <a:gd name="adj" fmla="val 21667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500" b="1">
                <a:solidFill>
                  <a:srgbClr val="7030A0"/>
                </a:solidFill>
                <a:latin typeface="Times New Roman" panose="02020603050405020304" pitchFamily="18" charset="0"/>
              </a:rPr>
              <a:t>Sổ quản lí sách</a:t>
            </a:r>
          </a:p>
        </p:txBody>
      </p:sp>
      <p:sp>
        <p:nvSpPr>
          <p:cNvPr id="35847" name="Rectangle 7"/>
          <p:cNvSpPr>
            <a:spLocks noChangeArrowheads="1"/>
          </p:cNvSpPr>
          <p:nvPr/>
        </p:nvSpPr>
        <p:spPr bwMode="auto">
          <a:xfrm>
            <a:off x="2030414" y="1401763"/>
            <a:ext cx="7693025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533400" indent="-5334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14400" indent="-4572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95400" indent="-381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80000"/>
              </a:lnSpc>
            </a:pPr>
            <a:r>
              <a:rPr lang="en-US" altLang="en-US" b="1">
                <a:latin typeface="Times New Roman" panose="02020603050405020304" pitchFamily="18" charset="0"/>
              </a:rPr>
              <a:t>Thông tin ban đầu: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600">
                <a:latin typeface="Times New Roman" panose="02020603050405020304" pitchFamily="18" charset="0"/>
              </a:rPr>
              <a:t>Trường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600">
                <a:latin typeface="Times New Roman" panose="02020603050405020304" pitchFamily="18" charset="0"/>
              </a:rPr>
              <a:t>Tổng số sách đang sử dụng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600">
                <a:latin typeface="Times New Roman" panose="02020603050405020304" pitchFamily="18" charset="0"/>
              </a:rPr>
              <a:t>Nguồn cung cấp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b="1">
                <a:latin typeface="Times New Roman" panose="02020603050405020304" pitchFamily="18" charset="0"/>
              </a:rPr>
              <a:t>Thông tin về sách:</a:t>
            </a:r>
          </a:p>
          <a:p>
            <a:pPr lvl="2" eaLnBrk="1" hangingPunct="1">
              <a:lnSpc>
                <a:spcPct val="80000"/>
              </a:lnSpc>
              <a:buFontTx/>
              <a:buAutoNum type="arabicPeriod"/>
            </a:pPr>
            <a:r>
              <a:rPr lang="en-US" altLang="en-US" sz="2600">
                <a:latin typeface="Times New Roman" panose="02020603050405020304" pitchFamily="18" charset="0"/>
              </a:rPr>
              <a:t>Mã sách</a:t>
            </a:r>
          </a:p>
          <a:p>
            <a:pPr lvl="2" eaLnBrk="1" hangingPunct="1">
              <a:lnSpc>
                <a:spcPct val="80000"/>
              </a:lnSpc>
              <a:buFontTx/>
              <a:buAutoNum type="arabicPeriod"/>
            </a:pPr>
            <a:r>
              <a:rPr lang="en-US" altLang="en-US" sz="2600">
                <a:latin typeface="Times New Roman" panose="02020603050405020304" pitchFamily="18" charset="0"/>
              </a:rPr>
              <a:t>Tên sách</a:t>
            </a:r>
          </a:p>
          <a:p>
            <a:pPr lvl="2" eaLnBrk="1" hangingPunct="1">
              <a:lnSpc>
                <a:spcPct val="80000"/>
              </a:lnSpc>
              <a:buFontTx/>
              <a:buAutoNum type="arabicPeriod"/>
            </a:pPr>
            <a:r>
              <a:rPr lang="en-US" altLang="en-US" sz="2600">
                <a:latin typeface="Times New Roman" panose="02020603050405020304" pitchFamily="18" charset="0"/>
              </a:rPr>
              <a:t>Tác giả</a:t>
            </a:r>
          </a:p>
          <a:p>
            <a:pPr lvl="2" eaLnBrk="1" hangingPunct="1">
              <a:lnSpc>
                <a:spcPct val="80000"/>
              </a:lnSpc>
              <a:buFontTx/>
              <a:buAutoNum type="arabicPeriod"/>
            </a:pPr>
            <a:r>
              <a:rPr lang="en-US" altLang="en-US" sz="2600">
                <a:latin typeface="Times New Roman" panose="02020603050405020304" pitchFamily="18" charset="0"/>
              </a:rPr>
              <a:t>Thể loại</a:t>
            </a:r>
          </a:p>
          <a:p>
            <a:pPr lvl="2" eaLnBrk="1" hangingPunct="1">
              <a:lnSpc>
                <a:spcPct val="80000"/>
              </a:lnSpc>
              <a:buFontTx/>
              <a:buAutoNum type="arabicPeriod"/>
            </a:pPr>
            <a:r>
              <a:rPr lang="en-US" altLang="en-US" sz="2600">
                <a:latin typeface="Times New Roman" panose="02020603050405020304" pitchFamily="18" charset="0"/>
              </a:rPr>
              <a:t>Nhà xuất bản</a:t>
            </a:r>
          </a:p>
          <a:p>
            <a:pPr lvl="2" eaLnBrk="1" hangingPunct="1">
              <a:lnSpc>
                <a:spcPct val="80000"/>
              </a:lnSpc>
              <a:buFontTx/>
              <a:buAutoNum type="arabicPeriod"/>
            </a:pPr>
            <a:r>
              <a:rPr lang="en-US" altLang="en-US" sz="2600">
                <a:latin typeface="Times New Roman" panose="02020603050405020304" pitchFamily="18" charset="0"/>
              </a:rPr>
              <a:t>Khổ sách </a:t>
            </a:r>
          </a:p>
          <a:p>
            <a:pPr lvl="2" eaLnBrk="1" hangingPunct="1">
              <a:lnSpc>
                <a:spcPct val="80000"/>
              </a:lnSpc>
              <a:buFontTx/>
              <a:buAutoNum type="arabicPeriod"/>
            </a:pPr>
            <a:r>
              <a:rPr lang="en-US" altLang="en-US" sz="2600">
                <a:latin typeface="Times New Roman" panose="02020603050405020304" pitchFamily="18" charset="0"/>
              </a:rPr>
              <a:t>Số trang</a:t>
            </a:r>
          </a:p>
        </p:txBody>
      </p:sp>
      <p:pic>
        <p:nvPicPr>
          <p:cNvPr id="35848" name="Picture 8" descr="0_0_967977eyyq78pmbq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0750" y="228601"/>
            <a:ext cx="857250" cy="2333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782069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1000"/>
                                        <p:tgtEl>
                                          <p:spTgt spid="358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" dur="80"/>
                                        <p:tgtEl>
                                          <p:spTgt spid="3584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1" dur="80"/>
                                        <p:tgtEl>
                                          <p:spTgt spid="358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80"/>
                                        <p:tgtEl>
                                          <p:spTgt spid="358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58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58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900" decel="100000" fill="hold"/>
                                        <p:tgtEl>
                                          <p:spTgt spid="358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58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58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58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358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58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58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58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900" decel="100000" fill="hold"/>
                                        <p:tgtEl>
                                          <p:spTgt spid="358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58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58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58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900" decel="100000" fill="hold"/>
                                        <p:tgtEl>
                                          <p:spTgt spid="358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58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58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58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900" decel="100000" fill="hold"/>
                                        <p:tgtEl>
                                          <p:spTgt spid="358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58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58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58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900" decel="100000" fill="hold"/>
                                        <p:tgtEl>
                                          <p:spTgt spid="358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58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58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58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900" decel="100000" fill="hold"/>
                                        <p:tgtEl>
                                          <p:spTgt spid="358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58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358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58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900" decel="100000" fill="hold"/>
                                        <p:tgtEl>
                                          <p:spTgt spid="358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58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358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58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900" decel="100000" fill="hold"/>
                                        <p:tgtEl>
                                          <p:spTgt spid="358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58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358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358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900" decel="100000" fill="hold"/>
                                        <p:tgtEl>
                                          <p:spTgt spid="358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58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358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358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900" decel="100000" fill="hold"/>
                                        <p:tgtEl>
                                          <p:spTgt spid="358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58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3584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3584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900" decel="100000" fill="hold"/>
                                        <p:tgtEl>
                                          <p:spTgt spid="3584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584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6" grpId="0"/>
      <p:bldP spid="35847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9" name="AutoShape 5"/>
          <p:cNvSpPr>
            <a:spLocks noChangeArrowheads="1"/>
          </p:cNvSpPr>
          <p:nvPr/>
        </p:nvSpPr>
        <p:spPr bwMode="auto">
          <a:xfrm>
            <a:off x="1524000" y="228600"/>
            <a:ext cx="9144000" cy="1143000"/>
          </a:xfrm>
          <a:prstGeom prst="roundRect">
            <a:avLst>
              <a:gd name="adj" fmla="val 21667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200" b="1" u="sng">
                <a:solidFill>
                  <a:srgbClr val="FF3300"/>
                </a:solidFill>
                <a:latin typeface="Times New Roman" panose="02020603050405020304" pitchFamily="18" charset="0"/>
              </a:rPr>
              <a:t>Câu 2:</a:t>
            </a:r>
            <a:r>
              <a:rPr lang="en-US" altLang="en-US" sz="4000" b="1">
                <a:solidFill>
                  <a:srgbClr val="FF3300"/>
                </a:solidFill>
                <a:latin typeface="Times New Roman" panose="02020603050405020304" pitchFamily="18" charset="0"/>
              </a:rPr>
              <a:t/>
            </a:r>
            <a:br>
              <a:rPr lang="en-US" altLang="en-US" sz="4000" b="1">
                <a:solidFill>
                  <a:srgbClr val="FF3300"/>
                </a:solidFill>
                <a:latin typeface="Times New Roman" panose="02020603050405020304" pitchFamily="18" charset="0"/>
              </a:rPr>
            </a:br>
            <a:r>
              <a:rPr lang="en-US" altLang="en-US" sz="4000" b="1">
                <a:solidFill>
                  <a:srgbClr val="0000FF"/>
                </a:solidFill>
                <a:latin typeface="Times New Roman" panose="02020603050405020304" pitchFamily="18" charset="0"/>
              </a:rPr>
              <a:t>Các hoạt động chính của thư viện</a:t>
            </a:r>
          </a:p>
        </p:txBody>
      </p:sp>
      <p:sp>
        <p:nvSpPr>
          <p:cNvPr id="36870" name="Rectangle 6"/>
          <p:cNvSpPr>
            <a:spLocks noChangeArrowheads="1"/>
          </p:cNvSpPr>
          <p:nvPr/>
        </p:nvSpPr>
        <p:spPr bwMode="auto">
          <a:xfrm>
            <a:off x="1981201" y="1752601"/>
            <a:ext cx="7693025" cy="425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en-US" sz="3600" b="1">
                <a:latin typeface="Times New Roman" panose="02020603050405020304" pitchFamily="18" charset="0"/>
              </a:rPr>
              <a:t>☺Thanh lý sách </a:t>
            </a:r>
          </a:p>
          <a:p>
            <a:pPr eaLnBrk="1" hangingPunct="1">
              <a:buFontTx/>
              <a:buNone/>
            </a:pPr>
            <a:r>
              <a:rPr lang="en-US" altLang="en-US" sz="3600" b="1">
                <a:latin typeface="Times New Roman" panose="02020603050405020304" pitchFamily="18" charset="0"/>
              </a:rPr>
              <a:t>☺Mua, nhập sách</a:t>
            </a:r>
          </a:p>
          <a:p>
            <a:pPr eaLnBrk="1" hangingPunct="1">
              <a:buFontTx/>
              <a:buNone/>
            </a:pPr>
            <a:r>
              <a:rPr lang="en-US" altLang="en-US" sz="3600" b="1">
                <a:latin typeface="Times New Roman" panose="02020603050405020304" pitchFamily="18" charset="0"/>
              </a:rPr>
              <a:t>☺Trao đổi sách</a:t>
            </a:r>
          </a:p>
          <a:p>
            <a:pPr eaLnBrk="1" hangingPunct="1">
              <a:buFontTx/>
              <a:buNone/>
            </a:pPr>
            <a:r>
              <a:rPr lang="en-US" altLang="en-US" sz="3600" b="1">
                <a:latin typeface="Times New Roman" panose="02020603050405020304" pitchFamily="18" charset="0"/>
              </a:rPr>
              <a:t>☺Cấp thẻ thư viện</a:t>
            </a:r>
          </a:p>
          <a:p>
            <a:pPr eaLnBrk="1" hangingPunct="1">
              <a:buFontTx/>
              <a:buNone/>
            </a:pPr>
            <a:r>
              <a:rPr lang="en-US" altLang="en-US" sz="3600" b="1">
                <a:latin typeface="Times New Roman" panose="02020603050405020304" pitchFamily="18" charset="0"/>
              </a:rPr>
              <a:t>☺Cho mượn, nhận trả sách</a:t>
            </a:r>
          </a:p>
          <a:p>
            <a:pPr eaLnBrk="1" hangingPunct="1">
              <a:buFontTx/>
              <a:buNone/>
            </a:pPr>
            <a:r>
              <a:rPr lang="en-US" altLang="en-US" sz="3600" b="1">
                <a:latin typeface="Times New Roman" panose="02020603050405020304" pitchFamily="18" charset="0"/>
              </a:rPr>
              <a:t>☺Giới thiệu sách mới</a:t>
            </a:r>
          </a:p>
        </p:txBody>
      </p:sp>
    </p:spTree>
    <p:extLst>
      <p:ext uri="{BB962C8B-B14F-4D97-AF65-F5344CB8AC3E}">
        <p14:creationId xmlns:p14="http://schemas.microsoft.com/office/powerpoint/2010/main" val="2320508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686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686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686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68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68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68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68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68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68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68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68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68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68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68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68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9" grpId="0"/>
      <p:bldP spid="36870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9" name="AutoShape 7"/>
          <p:cNvSpPr>
            <a:spLocks noChangeArrowheads="1"/>
          </p:cNvSpPr>
          <p:nvPr/>
        </p:nvSpPr>
        <p:spPr bwMode="auto">
          <a:xfrm>
            <a:off x="2438400" y="1295400"/>
            <a:ext cx="8839200" cy="1143000"/>
          </a:xfrm>
          <a:prstGeom prst="roundRect">
            <a:avLst>
              <a:gd name="adj" fmla="val 21667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500" b="1">
                <a:solidFill>
                  <a:srgbClr val="C00000"/>
                </a:solidFill>
                <a:latin typeface="Times New Roman" panose="02020603050405020304" pitchFamily="18" charset="0"/>
              </a:rPr>
              <a:t>Các hoạt động </a:t>
            </a:r>
            <a:br>
              <a:rPr lang="en-US" altLang="en-US" sz="4500" b="1">
                <a:solidFill>
                  <a:srgbClr val="C00000"/>
                </a:solidFill>
                <a:latin typeface="Times New Roman" panose="02020603050405020304" pitchFamily="18" charset="0"/>
              </a:rPr>
            </a:br>
            <a:r>
              <a:rPr lang="en-US" altLang="en-US" sz="4500" b="1">
                <a:solidFill>
                  <a:srgbClr val="C00000"/>
                </a:solidFill>
                <a:latin typeface="Times New Roman" panose="02020603050405020304" pitchFamily="18" charset="0"/>
              </a:rPr>
              <a:t>                chính của thư viện</a:t>
            </a:r>
          </a:p>
        </p:txBody>
      </p:sp>
      <p:sp>
        <p:nvSpPr>
          <p:cNvPr id="59400" name="Rectangle 8"/>
          <p:cNvSpPr>
            <a:spLocks noChangeArrowheads="1"/>
          </p:cNvSpPr>
          <p:nvPr/>
        </p:nvSpPr>
        <p:spPr bwMode="auto">
          <a:xfrm>
            <a:off x="1834251" y="2570756"/>
            <a:ext cx="8879242" cy="3724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altLang="en-US" sz="3400" b="1">
                <a:latin typeface="Times New Roman" panose="02020603050405020304" pitchFamily="18" charset="0"/>
              </a:rPr>
              <a:t>Quản lí sách: như nhập/xuất sách vào/ra kho, thanh lí sách, đền bù sách hoặc tiền.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altLang="en-US" sz="3400" b="1">
                <a:latin typeface="Times New Roman" panose="02020603050405020304" pitchFamily="18" charset="0"/>
              </a:rPr>
              <a:t>Mượn/trả sách: cho mượn, nhận trả sách, tổ chức thông tin về sách và tác giả.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altLang="en-US" sz="3400" b="1">
                <a:latin typeface="Times New Roman" panose="02020603050405020304" pitchFamily="18" charset="0"/>
              </a:rPr>
              <a:t>Cách thức giải quyết sự cố vi phạm nội quy.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endParaRPr lang="en-US" altLang="en-US" sz="3000" b="1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5711163"/>
      </p:ext>
    </p:extLst>
  </p:cSld>
  <p:clrMapOvr>
    <a:masterClrMapping/>
  </p:clrMapOvr>
  <p:transition spd="med">
    <p:comb/>
    <p:sndAc>
      <p:stSnd>
        <p:snd r:embed="rId2" name="wind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939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939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939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4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5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9" grpId="0"/>
      <p:bldP spid="5940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AutoShape 3"/>
          <p:cNvSpPr>
            <a:spLocks noChangeArrowheads="1"/>
          </p:cNvSpPr>
          <p:nvPr/>
        </p:nvSpPr>
        <p:spPr bwMode="auto">
          <a:xfrm>
            <a:off x="1196452" y="1678675"/>
            <a:ext cx="9721755" cy="1143000"/>
          </a:xfrm>
          <a:prstGeom prst="roundRect">
            <a:avLst>
              <a:gd name="adj" fmla="val 21667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200" b="1">
                <a:solidFill>
                  <a:srgbClr val="FF3300"/>
                </a:solidFill>
                <a:latin typeface="Times New Roman" panose="02020603050405020304" pitchFamily="18" charset="0"/>
              </a:rPr>
              <a:t>    </a:t>
            </a:r>
            <a:r>
              <a:rPr lang="en-US" altLang="en-US" sz="4200" b="1" u="sng">
                <a:solidFill>
                  <a:srgbClr val="FF3300"/>
                </a:solidFill>
                <a:latin typeface="Times New Roman" panose="02020603050405020304" pitchFamily="18" charset="0"/>
              </a:rPr>
              <a:t>Câu 3:</a:t>
            </a:r>
            <a:r>
              <a:rPr lang="en-US" altLang="en-US" sz="4200" b="1">
                <a:solidFill>
                  <a:srgbClr val="FF3300"/>
                </a:solidFill>
                <a:latin typeface="Times New Roman" panose="02020603050405020304" pitchFamily="18" charset="0"/>
              </a:rPr>
              <a:t/>
            </a:r>
            <a:br>
              <a:rPr lang="en-US" altLang="en-US" sz="4200" b="1">
                <a:solidFill>
                  <a:srgbClr val="FF3300"/>
                </a:solidFill>
                <a:latin typeface="Times New Roman" panose="02020603050405020304" pitchFamily="18" charset="0"/>
              </a:rPr>
            </a:br>
            <a:r>
              <a:rPr lang="en-US" altLang="en-US" sz="4000" b="1">
                <a:solidFill>
                  <a:srgbClr val="0000FF"/>
                </a:solidFill>
                <a:latin typeface="Times New Roman" panose="02020603050405020304" pitchFamily="18" charset="0"/>
              </a:rPr>
              <a:t>Một số đối tượng cần quản lí khi xây dựng CSDL quản lí sách và mượn/ trả sách</a:t>
            </a:r>
          </a:p>
        </p:txBody>
      </p:sp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1624084" y="3338442"/>
            <a:ext cx="7693025" cy="3724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 typeface="Wingdings" panose="05000000000000000000" pitchFamily="2" charset="2"/>
              <a:buChar char="ü"/>
            </a:pPr>
            <a:r>
              <a:rPr lang="en-US" altLang="en-US" sz="3600" b="1">
                <a:latin typeface="Times New Roman" panose="02020603050405020304" pitchFamily="18" charset="0"/>
              </a:rPr>
              <a:t>Thông tin về người đọc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en-US" altLang="en-US" sz="3600" b="1">
                <a:latin typeface="Times New Roman" panose="02020603050405020304" pitchFamily="18" charset="0"/>
              </a:rPr>
              <a:t>Thông tin về sách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en-US" altLang="en-US" sz="3600" b="1">
                <a:latin typeface="Times New Roman" panose="02020603050405020304" pitchFamily="18" charset="0"/>
              </a:rPr>
              <a:t>Thông tin về tác giả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en-US" altLang="en-US" sz="3600" b="1">
                <a:latin typeface="Times New Roman" panose="02020603050405020304" pitchFamily="18" charset="0"/>
              </a:rPr>
              <a:t>Các hoạt động của thư viện</a:t>
            </a:r>
          </a:p>
        </p:txBody>
      </p:sp>
    </p:spTree>
    <p:extLst>
      <p:ext uri="{BB962C8B-B14F-4D97-AF65-F5344CB8AC3E}">
        <p14:creationId xmlns:p14="http://schemas.microsoft.com/office/powerpoint/2010/main" val="2495714151"/>
      </p:ext>
    </p:extLst>
  </p:cSld>
  <p:clrMapOvr>
    <a:masterClrMapping/>
  </p:clrMapOvr>
  <p:transition>
    <p:wheel spokes="8"/>
    <p:sndAc>
      <p:stSnd>
        <p:snd r:embed="rId2" name="wind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789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789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789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78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78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378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78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78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378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78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78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378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78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78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378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1" grpId="0"/>
      <p:bldP spid="37892" grpId="0" build="p"/>
    </p:bldLst>
  </p:timing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TM04033925[[fn=Droplet]]</Template>
  <TotalTime>89</TotalTime>
  <Words>552</Words>
  <Application>Microsoft Office PowerPoint</Application>
  <PresentationFormat>Widescreen</PresentationFormat>
  <Paragraphs>97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宋体</vt:lpstr>
      <vt:lpstr>Arial</vt:lpstr>
      <vt:lpstr>Times New Roman</vt:lpstr>
      <vt:lpstr>Tw Cen MT</vt:lpstr>
      <vt:lpstr>Wingdings</vt:lpstr>
      <vt:lpstr>Droplet</vt:lpstr>
      <vt:lpstr>PowerPoint Presentation</vt:lpstr>
      <vt:lpstr>PowerPoint Presentation</vt:lpstr>
      <vt:lpstr>PowerPoint Presentation</vt:lpstr>
      <vt:lpstr>PowerPoint Presentation</vt:lpstr>
      <vt:lpstr>Phiếu mượn / trả sách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15</cp:revision>
  <dcterms:created xsi:type="dcterms:W3CDTF">2021-09-20T04:10:11Z</dcterms:created>
  <dcterms:modified xsi:type="dcterms:W3CDTF">2021-09-20T09:07:15Z</dcterms:modified>
</cp:coreProperties>
</file>