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2" r:id="rId9"/>
    <p:sldId id="264" r:id="rId10"/>
    <p:sldId id="265" r:id="rId11"/>
    <p:sldId id="267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C1E-D8F8-490C-B218-CAD112C8D2E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0ED6-CA63-4D09-A384-3CC8DA8B7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37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C1E-D8F8-490C-B218-CAD112C8D2E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0ED6-CA63-4D09-A384-3CC8DA8B7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66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C1E-D8F8-490C-B218-CAD112C8D2E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0ED6-CA63-4D09-A384-3CC8DA8B7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77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C1E-D8F8-490C-B218-CAD112C8D2E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0ED6-CA63-4D09-A384-3CC8DA8B7ED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0394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C1E-D8F8-490C-B218-CAD112C8D2E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0ED6-CA63-4D09-A384-3CC8DA8B7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66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C1E-D8F8-490C-B218-CAD112C8D2E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0ED6-CA63-4D09-A384-3CC8DA8B7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523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C1E-D8F8-490C-B218-CAD112C8D2E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0ED6-CA63-4D09-A384-3CC8DA8B7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30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C1E-D8F8-490C-B218-CAD112C8D2E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0ED6-CA63-4D09-A384-3CC8DA8B7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635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C1E-D8F8-490C-B218-CAD112C8D2E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0ED6-CA63-4D09-A384-3CC8DA8B7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92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C1E-D8F8-490C-B218-CAD112C8D2E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0ED6-CA63-4D09-A384-3CC8DA8B7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10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C1E-D8F8-490C-B218-CAD112C8D2E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0ED6-CA63-4D09-A384-3CC8DA8B7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13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C1E-D8F8-490C-B218-CAD112C8D2E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0ED6-CA63-4D09-A384-3CC8DA8B7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77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C1E-D8F8-490C-B218-CAD112C8D2E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0ED6-CA63-4D09-A384-3CC8DA8B7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396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C1E-D8F8-490C-B218-CAD112C8D2E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0ED6-CA63-4D09-A384-3CC8DA8B7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01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C1E-D8F8-490C-B218-CAD112C8D2E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0ED6-CA63-4D09-A384-3CC8DA8B7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02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C1E-D8F8-490C-B218-CAD112C8D2E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0ED6-CA63-4D09-A384-3CC8DA8B7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17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C1E-D8F8-490C-B218-CAD112C8D2E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0ED6-CA63-4D09-A384-3CC8DA8B7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08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9701C1E-D8F8-490C-B218-CAD112C8D2E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8A0ED6-CA63-4D09-A384-3CC8DA8B7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23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WordArt 7"/>
          <p:cNvSpPr>
            <a:spLocks noChangeArrowheads="1" noChangeShapeType="1" noTextEdit="1"/>
          </p:cNvSpPr>
          <p:nvPr/>
        </p:nvSpPr>
        <p:spPr bwMode="auto">
          <a:xfrm>
            <a:off x="2286000" y="2288026"/>
            <a:ext cx="7467600" cy="25146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Tìm hiểu hệ cơ sở dữ liệu </a:t>
            </a:r>
            <a:endParaRPr lang="en-US" sz="3600" b="1" kern="10">
              <a:ln w="9525">
                <a:solidFill>
                  <a:srgbClr val="FFFF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752600" y="1157288"/>
            <a:ext cx="85344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latin typeface="Times New Roman" panose="02020603050405020304" pitchFamily="18" charset="0"/>
              </a:rPr>
              <a:t>Bài Tập Và Thực Hành</a:t>
            </a:r>
          </a:p>
        </p:txBody>
      </p:sp>
      <p:sp>
        <p:nvSpPr>
          <p:cNvPr id="11273" name="WordArt 9"/>
          <p:cNvSpPr>
            <a:spLocks noChangeArrowheads="1" noChangeShapeType="1" noTextEdit="1"/>
          </p:cNvSpPr>
          <p:nvPr/>
        </p:nvSpPr>
        <p:spPr bwMode="auto">
          <a:xfrm>
            <a:off x="8458200" y="533400"/>
            <a:ext cx="6096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chemeClr val="bg1">
                      <a:alpha val="79999"/>
                    </a:schemeClr>
                  </a:outerShdw>
                </a:effectLst>
                <a:cs typeface="Arial" panose="020B0604020202020204" pitchFamily="34" charset="0"/>
              </a:rPr>
              <a:t>1</a:t>
            </a:r>
          </a:p>
        </p:txBody>
      </p:sp>
      <p:pic>
        <p:nvPicPr>
          <p:cNvPr id="2053" name="Picture 11" descr="Picture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686800" y="1524000"/>
            <a:ext cx="106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136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AutoShape 3"/>
          <p:cNvSpPr>
            <a:spLocks noChangeArrowheads="1"/>
          </p:cNvSpPr>
          <p:nvPr/>
        </p:nvSpPr>
        <p:spPr bwMode="auto">
          <a:xfrm>
            <a:off x="1828800" y="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500" b="1">
                <a:solidFill>
                  <a:srgbClr val="C00000"/>
                </a:solidFill>
                <a:latin typeface="Times New Roman" panose="02020603050405020304" pitchFamily="18" charset="0"/>
              </a:rPr>
              <a:t>Thông tin về người đọc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441576" y="1295401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3000" b="1">
                <a:latin typeface="Times New Roman" panose="02020603050405020304" pitchFamily="18" charset="0"/>
              </a:rPr>
              <a:t>Số thẻ mượn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3000" b="1">
                <a:latin typeface="Times New Roman" panose="02020603050405020304" pitchFamily="18" charset="0"/>
              </a:rPr>
              <a:t>Ảnh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3000" b="1">
                <a:latin typeface="Times New Roman" panose="02020603050405020304" pitchFamily="18" charset="0"/>
              </a:rPr>
              <a:t>Ngày cấp thẻ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3000" b="1">
                <a:latin typeface="Times New Roman" panose="02020603050405020304" pitchFamily="18" charset="0"/>
              </a:rPr>
              <a:t>Họ và tên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3000" b="1">
                <a:latin typeface="Times New Roman" panose="02020603050405020304" pitchFamily="18" charset="0"/>
              </a:rPr>
              <a:t>Giới tính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3000" b="1">
                <a:latin typeface="Times New Roman" panose="02020603050405020304" pitchFamily="18" charset="0"/>
              </a:rPr>
              <a:t>Ngày tháng năm sinh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3000" b="1">
                <a:latin typeface="Times New Roman" panose="02020603050405020304" pitchFamily="18" charset="0"/>
              </a:rPr>
              <a:t>Lớp, trường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3000" b="1">
                <a:latin typeface="Times New Roman" panose="02020603050405020304" pitchFamily="18" charset="0"/>
              </a:rPr>
              <a:t>Năm học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3000" b="1">
                <a:latin typeface="Times New Roman" panose="02020603050405020304" pitchFamily="18" charset="0"/>
              </a:rPr>
              <a:t>Địa chỉ, số điện thoại (nếu có)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3000" b="1">
                <a:latin typeface="Times New Roman" panose="02020603050405020304" pitchFamily="18" charset="0"/>
              </a:rPr>
              <a:t>Ghi chú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altLang="en-US" sz="30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altLang="en-US" sz="30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altLang="en-US" sz="3000" b="1">
              <a:latin typeface="Times New Roman" panose="02020603050405020304" pitchFamily="18" charset="0"/>
            </a:endParaRPr>
          </a:p>
        </p:txBody>
      </p:sp>
      <p:pic>
        <p:nvPicPr>
          <p:cNvPr id="10245" name="Picture 5" descr="67020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51816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7480659"/>
      </p:ext>
    </p:extLst>
  </p:cSld>
  <p:clrMapOvr>
    <a:masterClrMapping/>
  </p:clrMapOvr>
  <p:transition>
    <p:wheel spokes="8"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8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8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8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8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89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89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9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89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89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89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89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89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89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89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89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89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  <p:bldP spid="389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685800" y="-762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500" b="1">
                <a:solidFill>
                  <a:srgbClr val="C00000"/>
                </a:solidFill>
                <a:latin typeface="Times New Roman" panose="02020603050405020304" pitchFamily="18" charset="0"/>
              </a:rPr>
              <a:t>Thông tin về sách</a:t>
            </a: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5076966" y="1473959"/>
            <a:ext cx="6396251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95400" indent="-381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2" eaLnBrk="1" hangingPunct="1">
              <a:buFontTx/>
              <a:buAutoNum type="arabicPeriod" startAt="8"/>
            </a:pPr>
            <a:r>
              <a:rPr lang="en-US" altLang="en-US" sz="3000" b="1">
                <a:latin typeface="Times New Roman" panose="02020603050405020304" pitchFamily="18" charset="0"/>
              </a:rPr>
              <a:t>Năm xuất bản</a:t>
            </a:r>
          </a:p>
          <a:p>
            <a:pPr lvl="2" eaLnBrk="1" hangingPunct="1">
              <a:buFontTx/>
              <a:buAutoNum type="arabicPeriod" startAt="8"/>
            </a:pPr>
            <a:r>
              <a:rPr lang="en-US" altLang="en-US" sz="3000" b="1">
                <a:latin typeface="Times New Roman" panose="02020603050405020304" pitchFamily="18" charset="0"/>
              </a:rPr>
              <a:t>Lần tái bản</a:t>
            </a:r>
          </a:p>
          <a:p>
            <a:pPr lvl="2" eaLnBrk="1" hangingPunct="1">
              <a:buFontTx/>
              <a:buAutoNum type="arabicPeriod" startAt="8"/>
            </a:pPr>
            <a:r>
              <a:rPr lang="en-US" altLang="en-US" sz="3000" b="1">
                <a:latin typeface="Times New Roman" panose="02020603050405020304" pitchFamily="18" charset="0"/>
              </a:rPr>
              <a:t>Loại sách (Giáo khoa, Tham khảo, Từ điển, Sách báo…)</a:t>
            </a:r>
          </a:p>
          <a:p>
            <a:pPr lvl="2" eaLnBrk="1" hangingPunct="1">
              <a:buFontTx/>
              <a:buAutoNum type="arabicPeriod" startAt="8"/>
            </a:pPr>
            <a:r>
              <a:rPr lang="en-US" altLang="en-US" sz="3000" b="1">
                <a:latin typeface="Times New Roman" panose="02020603050405020304" pitchFamily="18" charset="0"/>
              </a:rPr>
              <a:t>Ngôn ngữ</a:t>
            </a:r>
          </a:p>
          <a:p>
            <a:pPr lvl="2" eaLnBrk="1" hangingPunct="1">
              <a:buFontTx/>
              <a:buAutoNum type="arabicPeriod" startAt="8"/>
            </a:pPr>
            <a:r>
              <a:rPr lang="en-US" altLang="en-US" sz="3000" b="1">
                <a:latin typeface="Times New Roman" panose="02020603050405020304" pitchFamily="18" charset="0"/>
              </a:rPr>
              <a:t>Giá tiền</a:t>
            </a:r>
          </a:p>
          <a:p>
            <a:pPr lvl="2" eaLnBrk="1" hangingPunct="1">
              <a:buFontTx/>
              <a:buAutoNum type="arabicPeriod" startAt="8"/>
            </a:pPr>
            <a:r>
              <a:rPr lang="en-US" altLang="en-US" sz="3000" b="1">
                <a:latin typeface="Times New Roman" panose="02020603050405020304" pitchFamily="18" charset="0"/>
              </a:rPr>
              <a:t>Tài liện kèm theo</a:t>
            </a:r>
          </a:p>
          <a:p>
            <a:pPr lvl="2" eaLnBrk="1" hangingPunct="1">
              <a:buFontTx/>
              <a:buAutoNum type="arabicPeriod" startAt="8"/>
            </a:pPr>
            <a:r>
              <a:rPr lang="en-US" altLang="en-US" sz="3000" b="1">
                <a:latin typeface="Times New Roman" panose="02020603050405020304" pitchFamily="18" charset="0"/>
              </a:rPr>
              <a:t>Các sách có liên quan</a:t>
            </a:r>
          </a:p>
          <a:p>
            <a:pPr lvl="1" eaLnBrk="1" hangingPunct="1">
              <a:buFontTx/>
              <a:buAutoNum type="arabicPeriod" startAt="8"/>
            </a:pPr>
            <a:endParaRPr lang="en-US" altLang="en-US" sz="3000" b="1">
              <a:latin typeface="Times New Roman" panose="02020603050405020304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59809" y="1473959"/>
            <a:ext cx="5284196" cy="4326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95400" indent="-381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2" eaLnBrk="1" hangingPunct="1">
              <a:buFontTx/>
              <a:buAutoNum type="arabicPeriod"/>
            </a:pPr>
            <a:r>
              <a:rPr lang="en-US" altLang="en-US" sz="3000" b="1">
                <a:latin typeface="Times New Roman" panose="02020603050405020304" pitchFamily="18" charset="0"/>
              </a:rPr>
              <a:t>Mã sách</a:t>
            </a:r>
          </a:p>
          <a:p>
            <a:pPr lvl="2" eaLnBrk="1" hangingPunct="1">
              <a:buFontTx/>
              <a:buAutoNum type="arabicPeriod"/>
            </a:pPr>
            <a:r>
              <a:rPr lang="en-US" altLang="en-US" sz="3000" b="1">
                <a:latin typeface="Times New Roman" panose="02020603050405020304" pitchFamily="18" charset="0"/>
              </a:rPr>
              <a:t>Tên sách</a:t>
            </a:r>
          </a:p>
          <a:p>
            <a:pPr lvl="2" eaLnBrk="1" hangingPunct="1">
              <a:buFontTx/>
              <a:buAutoNum type="arabicPeriod"/>
            </a:pPr>
            <a:r>
              <a:rPr lang="en-US" altLang="en-US" sz="3000" b="1">
                <a:latin typeface="Times New Roman" panose="02020603050405020304" pitchFamily="18" charset="0"/>
              </a:rPr>
              <a:t>Tác giả</a:t>
            </a:r>
          </a:p>
          <a:p>
            <a:pPr lvl="2" eaLnBrk="1" hangingPunct="1">
              <a:buFontTx/>
              <a:buAutoNum type="arabicPeriod"/>
            </a:pPr>
            <a:r>
              <a:rPr lang="en-US" altLang="en-US" sz="3000" b="1">
                <a:latin typeface="Times New Roman" panose="02020603050405020304" pitchFamily="18" charset="0"/>
              </a:rPr>
              <a:t>Số lượng</a:t>
            </a:r>
          </a:p>
          <a:p>
            <a:pPr lvl="2" eaLnBrk="1" hangingPunct="1">
              <a:buFontTx/>
              <a:buAutoNum type="arabicPeriod" startAt="5"/>
            </a:pPr>
            <a:r>
              <a:rPr lang="en-US" altLang="en-US" sz="3000" b="1">
                <a:latin typeface="Times New Roman" panose="02020603050405020304" pitchFamily="18" charset="0"/>
              </a:rPr>
              <a:t>Nhà xuất bản</a:t>
            </a:r>
          </a:p>
          <a:p>
            <a:pPr lvl="2" eaLnBrk="1" hangingPunct="1">
              <a:buFontTx/>
              <a:buAutoNum type="arabicPeriod" startAt="5"/>
            </a:pPr>
            <a:r>
              <a:rPr lang="en-US" altLang="en-US" sz="3000" b="1">
                <a:latin typeface="Times New Roman" panose="02020603050405020304" pitchFamily="18" charset="0"/>
              </a:rPr>
              <a:t>Khổ sách</a:t>
            </a:r>
          </a:p>
          <a:p>
            <a:pPr lvl="2" eaLnBrk="1" hangingPunct="1">
              <a:buFontTx/>
              <a:buAutoNum type="arabicPeriod" startAt="5"/>
            </a:pPr>
            <a:r>
              <a:rPr lang="en-US" altLang="en-US" sz="3000" b="1">
                <a:latin typeface="Times New Roman" panose="02020603050405020304" pitchFamily="18" charset="0"/>
              </a:rPr>
              <a:t>Số trang</a:t>
            </a:r>
          </a:p>
        </p:txBody>
      </p:sp>
    </p:spTree>
    <p:extLst>
      <p:ext uri="{BB962C8B-B14F-4D97-AF65-F5344CB8AC3E}">
        <p14:creationId xmlns:p14="http://schemas.microsoft.com/office/powerpoint/2010/main" val="87969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9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9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9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9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 build="p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AutoShape 3"/>
          <p:cNvSpPr>
            <a:spLocks noChangeArrowheads="1"/>
          </p:cNvSpPr>
          <p:nvPr/>
        </p:nvSpPr>
        <p:spPr bwMode="auto">
          <a:xfrm>
            <a:off x="1828800" y="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500" b="1">
                <a:solidFill>
                  <a:srgbClr val="C00000"/>
                </a:solidFill>
                <a:latin typeface="Times New Roman" panose="02020603050405020304" pitchFamily="18" charset="0"/>
              </a:rPr>
              <a:t>Thông tin về </a:t>
            </a:r>
            <a:r>
              <a:rPr lang="en-US" altLang="en-US" sz="4500" b="1" smtClean="0">
                <a:solidFill>
                  <a:srgbClr val="C00000"/>
                </a:solidFill>
                <a:latin typeface="Times New Roman" panose="02020603050405020304" pitchFamily="18" charset="0"/>
              </a:rPr>
              <a:t>tác giả</a:t>
            </a:r>
            <a:endParaRPr lang="en-US" altLang="en-US" sz="4500" b="1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441576" y="1431879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3000" b="1" smtClean="0">
                <a:latin typeface="Times New Roman" panose="02020603050405020304" pitchFamily="18" charset="0"/>
              </a:rPr>
              <a:t>Mã tác giả</a:t>
            </a:r>
            <a:endParaRPr lang="en-US" altLang="en-US" sz="3000" b="1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3000" b="1" smtClean="0">
                <a:latin typeface="Times New Roman" panose="02020603050405020304" pitchFamily="18" charset="0"/>
              </a:rPr>
              <a:t>Họ tên tác giả</a:t>
            </a:r>
            <a:endParaRPr lang="en-US" altLang="en-US" sz="3000" b="1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3000" b="1">
                <a:latin typeface="Times New Roman" panose="02020603050405020304" pitchFamily="18" charset="0"/>
              </a:rPr>
              <a:t>Ngày </a:t>
            </a:r>
            <a:r>
              <a:rPr lang="en-US" altLang="en-US" sz="3000" b="1" smtClean="0">
                <a:latin typeface="Times New Roman" panose="02020603050405020304" pitchFamily="18" charset="0"/>
              </a:rPr>
              <a:t>sinh</a:t>
            </a:r>
            <a:endParaRPr lang="en-US" altLang="en-US" sz="3000" b="1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3000" b="1" smtClean="0">
                <a:latin typeface="Times New Roman" panose="02020603050405020304" pitchFamily="18" charset="0"/>
              </a:rPr>
              <a:t>Ngày mất (nếu có)</a:t>
            </a:r>
            <a:endParaRPr lang="en-US" altLang="en-US" sz="3000" b="1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3000" b="1" smtClean="0">
                <a:latin typeface="Times New Roman" panose="02020603050405020304" pitchFamily="18" charset="0"/>
              </a:rPr>
              <a:t>Tóm tắt tiểu sử</a:t>
            </a:r>
            <a:endParaRPr lang="en-US" altLang="en-US" sz="3000" b="1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en-US" sz="3000" b="1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en-US" sz="3000" b="1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en-US" sz="3000" b="1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836835"/>
      </p:ext>
    </p:extLst>
  </p:cSld>
  <p:clrMapOvr>
    <a:masterClrMapping/>
  </p:clrMapOvr>
  <p:transition>
    <p:wheel spokes="8"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  <p:bldP spid="389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524000" y="-23813"/>
            <a:ext cx="9144000" cy="1860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u="sng">
                <a:solidFill>
                  <a:srgbClr val="FF3300"/>
                </a:solidFill>
                <a:latin typeface="Times New Roman" panose="02020603050405020304" pitchFamily="18" charset="0"/>
              </a:rPr>
              <a:t>Câu 1:</a:t>
            </a:r>
            <a:r>
              <a:rPr lang="en-US" altLang="en-US" sz="4000" b="1">
                <a:solidFill>
                  <a:srgbClr val="FF3300"/>
                </a:solidFill>
                <a:latin typeface="Times New Roman" panose="02020603050405020304" pitchFamily="18" charset="0"/>
              </a:rPr>
              <a:t/>
            </a:r>
            <a:br>
              <a:rPr lang="en-US" altLang="en-US" sz="4000" b="1">
                <a:solidFill>
                  <a:srgbClr val="FF3300"/>
                </a:solidFill>
                <a:latin typeface="Times New Roman" panose="02020603050405020304" pitchFamily="18" charset="0"/>
              </a:rPr>
            </a:br>
            <a:r>
              <a:rPr lang="en-US" altLang="en-US" sz="3800" b="1">
                <a:solidFill>
                  <a:srgbClr val="0000FF"/>
                </a:solidFill>
                <a:latin typeface="Times New Roman" panose="02020603050405020304" pitchFamily="18" charset="0"/>
              </a:rPr>
              <a:t>Tìm hiểu một số thông tin về quản lí thư viện trường.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905001" y="2344739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buSzPct val="80000"/>
              <a:buFont typeface="Wingdings" panose="05000000000000000000" pitchFamily="2" charset="2"/>
              <a:buChar char="ü"/>
            </a:pPr>
            <a:r>
              <a:rPr lang="en-US" altLang="en-US" sz="3600" b="1">
                <a:latin typeface="Times New Roman" panose="02020603050405020304" pitchFamily="18" charset="0"/>
              </a:rPr>
              <a:t>Nội quy thư viện</a:t>
            </a:r>
          </a:p>
          <a:p>
            <a:pPr lvl="1" eaLnBrk="1" hangingPunct="1">
              <a:buSzPct val="80000"/>
              <a:buFont typeface="Wingdings" panose="05000000000000000000" pitchFamily="2" charset="2"/>
              <a:buChar char="ü"/>
            </a:pPr>
            <a:r>
              <a:rPr lang="en-US" altLang="en-US" sz="3600" b="1">
                <a:latin typeface="Times New Roman" panose="02020603050405020304" pitchFamily="18" charset="0"/>
              </a:rPr>
              <a:t>Thẻ thư viện</a:t>
            </a:r>
          </a:p>
          <a:p>
            <a:pPr lvl="1" eaLnBrk="1" hangingPunct="1">
              <a:buSzPct val="80000"/>
              <a:buFont typeface="Wingdings" panose="05000000000000000000" pitchFamily="2" charset="2"/>
              <a:buChar char="ü"/>
            </a:pPr>
            <a:r>
              <a:rPr lang="en-US" altLang="en-US" sz="3600" b="1">
                <a:latin typeface="Times New Roman" panose="02020603050405020304" pitchFamily="18" charset="0"/>
              </a:rPr>
              <a:t>Phiếu mượn/ trả sách</a:t>
            </a:r>
          </a:p>
          <a:p>
            <a:pPr lvl="1" eaLnBrk="1" hangingPunct="1">
              <a:buSzPct val="80000"/>
              <a:buFont typeface="Wingdings" panose="05000000000000000000" pitchFamily="2" charset="2"/>
              <a:buChar char="ü"/>
            </a:pPr>
            <a:r>
              <a:rPr lang="en-US" altLang="en-US" sz="3600" b="1">
                <a:latin typeface="Times New Roman" panose="02020603050405020304" pitchFamily="18" charset="0"/>
              </a:rPr>
              <a:t>Sổ quản lí sách </a:t>
            </a:r>
          </a:p>
          <a:p>
            <a:pPr lvl="1" eaLnBrk="1" hangingPunct="1">
              <a:buSzPct val="80000"/>
              <a:buFont typeface="Wingdings" panose="05000000000000000000" pitchFamily="2" charset="2"/>
              <a:buChar char="ü"/>
            </a:pPr>
            <a:r>
              <a:rPr lang="en-US" altLang="en-US" sz="3600" b="1">
                <a:latin typeface="Times New Roman" panose="02020603050405020304" pitchFamily="18" charset="0"/>
              </a:rPr>
              <a:t>Thông tin người đọc</a:t>
            </a:r>
          </a:p>
          <a:p>
            <a:pPr eaLnBrk="1" hangingPunct="1">
              <a:buFontTx/>
              <a:buNone/>
            </a:pPr>
            <a:endParaRPr lang="en-US" altLang="en-US" sz="360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390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  <p:bldP spid="3175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1981200" y="-179388"/>
            <a:ext cx="8229600" cy="1143001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500" b="1">
                <a:solidFill>
                  <a:srgbClr val="7030A0"/>
                </a:solidFill>
                <a:latin typeface="Times New Roman" panose="02020603050405020304" pitchFamily="18" charset="0"/>
              </a:rPr>
              <a:t>Nội quy thư viện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534537" y="1123667"/>
            <a:ext cx="1117524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en-US" altLang="zh-CN" sz="2100" b="1">
                <a:latin typeface="Times New Roman" panose="02020603050405020304" pitchFamily="18" charset="0"/>
                <a:ea typeface="宋体" panose="02010600030101010101" pitchFamily="2" charset="-122"/>
              </a:rPr>
              <a:t>Phải giữ gìn trật tự, yên lặng, vệ sinh khi vào thư viện.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en-US" altLang="zh-CN" sz="2100" b="1">
                <a:latin typeface="Times New Roman" panose="02020603050405020304" pitchFamily="18" charset="0"/>
                <a:ea typeface="宋体" panose="02010600030101010101" pitchFamily="2" charset="-122"/>
              </a:rPr>
              <a:t>Tuyệt đối chấp hành theo sự hướng dẫn của nhân viên phụ trách. Chỉ đọc sách báo tạp chí đúng khu vực quy định.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en-US" altLang="zh-CN" sz="2100" b="1">
                <a:latin typeface="Times New Roman" panose="02020603050405020304" pitchFamily="18" charset="0"/>
                <a:ea typeface="宋体" panose="02010600030101010101" pitchFamily="2" charset="-122"/>
              </a:rPr>
              <a:t>Sử dụng sách báo tạp chí đúng nguyên  tắc, đúng kĩ thuật . Mọi sự cố ý làm hư hỏng sách hay mất mát đều phải bồi thường.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en-US" altLang="zh-CN" sz="2100" b="1">
                <a:latin typeface="Times New Roman" panose="02020603050405020304" pitchFamily="18" charset="0"/>
                <a:ea typeface="宋体" panose="02010600030101010101" pitchFamily="2" charset="-122"/>
              </a:rPr>
              <a:t>Không đem sách báo, tạp chí ra khỏi thư viện. Sử dụng xong phải sắp xếp ngay ngắn, hoàn trả đúng quy định.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en-US" altLang="zh-CN" sz="2100" b="1">
                <a:latin typeface="Times New Roman" panose="02020603050405020304" pitchFamily="18" charset="0"/>
                <a:ea typeface="宋体" panose="02010600030101010101" pitchFamily="2" charset="-122"/>
              </a:rPr>
              <a:t>Không tự ý lấy sách trong tủ khi chưa có ý kiến của nhân viên phụ trách, phải sắp xếp bàn ghê ngay ngắn đúng vị trí trước khi rời khỏi thư viện.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en-US" altLang="zh-CN" sz="2100" b="1">
                <a:latin typeface="Times New Roman" panose="02020603050405020304" pitchFamily="18" charset="0"/>
                <a:ea typeface="宋体" panose="02010600030101010101" pitchFamily="2" charset="-122"/>
              </a:rPr>
              <a:t>Không được ăn quà bánh, uống nước, hút  thuốc trong thư viện.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en-US" altLang="zh-CN" sz="2100" b="1">
                <a:latin typeface="Times New Roman" panose="02020603050405020304" pitchFamily="18" charset="0"/>
                <a:ea typeface="宋体" panose="02010600030101010101" pitchFamily="2" charset="-122"/>
              </a:rPr>
              <a:t>Khi gặp sự cố phải báo cho giáo viên, nhân viên phụ trách, không được tự tiện xử lý . Nếu xảy ra sự cháy nổ phải lập tức ngắt điện khỏi nguồn cách ly sách, báo , tạp chí ra khỏi phòng trước khi xử lý.</a:t>
            </a:r>
            <a:endParaRPr lang="en-US" altLang="en-US" sz="2100" b="1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0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27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27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3277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2133600" y="427038"/>
            <a:ext cx="82296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500" b="1">
                <a:solidFill>
                  <a:srgbClr val="7030A0"/>
                </a:solidFill>
                <a:latin typeface="Times New Roman" panose="02020603050405020304" pitchFamily="18" charset="0"/>
              </a:rPr>
              <a:t>Thẻ thư viện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2133600" y="17526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Bao gồm các thông tin về người đọc: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>
                <a:latin typeface="Times New Roman" panose="02020603050405020304" pitchFamily="18" charset="0"/>
              </a:rPr>
              <a:t>Ảnh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>
                <a:latin typeface="Times New Roman" panose="02020603050405020304" pitchFamily="18" charset="0"/>
              </a:rPr>
              <a:t>Số thẻ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>
                <a:latin typeface="Times New Roman" panose="02020603050405020304" pitchFamily="18" charset="0"/>
              </a:rPr>
              <a:t>Họ và tên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>
                <a:latin typeface="Times New Roman" panose="02020603050405020304" pitchFamily="18" charset="0"/>
              </a:rPr>
              <a:t>Lớp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>
                <a:latin typeface="Times New Roman" panose="02020603050405020304" pitchFamily="18" charset="0"/>
              </a:rPr>
              <a:t>Trường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>
                <a:latin typeface="Times New Roman" panose="02020603050405020304" pitchFamily="18" charset="0"/>
              </a:rPr>
              <a:t>Năm học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>
                <a:latin typeface="Times New Roman" panose="02020603050405020304" pitchFamily="18" charset="0"/>
              </a:rPr>
              <a:t>Địa </a:t>
            </a:r>
            <a:r>
              <a:rPr lang="en-US" altLang="en-US" smtClean="0">
                <a:latin typeface="Times New Roman" panose="02020603050405020304" pitchFamily="18" charset="0"/>
              </a:rPr>
              <a:t>chỉ</a:t>
            </a:r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45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7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7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7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7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7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7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7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37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7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7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7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37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37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37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37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/>
      <p:bldP spid="3379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AutoShape 3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21667"/>
            </a:avLst>
          </a:prstGeom>
          <a:noFill/>
        </p:spPr>
        <p:txBody>
          <a:bodyPr/>
          <a:lstStyle/>
          <a:p>
            <a:pPr eaLnBrk="1" hangingPunct="1"/>
            <a:r>
              <a:rPr lang="en-US" altLang="en-US" sz="4500" b="1">
                <a:solidFill>
                  <a:srgbClr val="7030A0"/>
                </a:solidFill>
                <a:latin typeface="Times New Roman" panose="02020603050405020304" pitchFamily="18" charset="0"/>
              </a:rPr>
              <a:t>Phiếu mượn / trả sách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sz="quarter" idx="13"/>
          </p:nvPr>
        </p:nvSpPr>
        <p:spPr>
          <a:xfrm>
            <a:off x="2496914" y="2053194"/>
            <a:ext cx="6073880" cy="3424107"/>
          </a:xfrm>
          <a:noFill/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en-US" altLang="en-US" sz="2500" b="1">
                <a:latin typeface="Times New Roman" panose="02020603050405020304" pitchFamily="18" charset="0"/>
              </a:rPr>
              <a:t>Bao gồm:</a:t>
            </a:r>
          </a:p>
          <a:p>
            <a:pPr eaLnBrk="1" hangingPunct="1"/>
            <a:r>
              <a:rPr lang="en-US" altLang="en-US" sz="2500">
                <a:latin typeface="Times New Roman" panose="02020603050405020304" pitchFamily="18" charset="0"/>
              </a:rPr>
              <a:t>STT</a:t>
            </a:r>
          </a:p>
          <a:p>
            <a:pPr eaLnBrk="1" hangingPunct="1"/>
            <a:r>
              <a:rPr lang="en-US" altLang="en-US" sz="2500">
                <a:latin typeface="Times New Roman" panose="02020603050405020304" pitchFamily="18" charset="0"/>
              </a:rPr>
              <a:t>Tên sách</a:t>
            </a:r>
          </a:p>
          <a:p>
            <a:pPr eaLnBrk="1" hangingPunct="1"/>
            <a:r>
              <a:rPr lang="en-US" altLang="en-US" sz="2500">
                <a:latin typeface="Times New Roman" panose="02020603050405020304" pitchFamily="18" charset="0"/>
              </a:rPr>
              <a:t>Số đăng kí cơ bản</a:t>
            </a:r>
          </a:p>
          <a:p>
            <a:pPr eaLnBrk="1" hangingPunct="1"/>
            <a:r>
              <a:rPr lang="en-US" altLang="en-US" sz="2500">
                <a:latin typeface="Times New Roman" panose="02020603050405020304" pitchFamily="18" charset="0"/>
              </a:rPr>
              <a:t>Ngày mượn</a:t>
            </a:r>
          </a:p>
          <a:p>
            <a:pPr eaLnBrk="1" hangingPunct="1"/>
            <a:r>
              <a:rPr lang="en-US" altLang="en-US" sz="2500">
                <a:latin typeface="Times New Roman" panose="02020603050405020304" pitchFamily="18" charset="0"/>
              </a:rPr>
              <a:t>Ngày trả</a:t>
            </a:r>
          </a:p>
          <a:p>
            <a:pPr eaLnBrk="1" hangingPunct="1"/>
            <a:r>
              <a:rPr lang="en-US" altLang="en-US" sz="2500">
                <a:latin typeface="Times New Roman" panose="02020603050405020304" pitchFamily="18" charset="0"/>
              </a:rPr>
              <a:t>Số sách mượn</a:t>
            </a:r>
          </a:p>
          <a:p>
            <a:pPr eaLnBrk="1" hangingPunct="1"/>
            <a:endParaRPr lang="en-US" altLang="en-US" sz="2500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sz="2500" smtClean="0"/>
          </a:p>
        </p:txBody>
      </p:sp>
    </p:spTree>
    <p:extLst>
      <p:ext uri="{BB962C8B-B14F-4D97-AF65-F5344CB8AC3E}">
        <p14:creationId xmlns:p14="http://schemas.microsoft.com/office/powerpoint/2010/main" val="3012159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/>
      <p:bldP spid="3482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2141538" y="-4763"/>
            <a:ext cx="7924800" cy="1143001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500" b="1">
                <a:solidFill>
                  <a:srgbClr val="7030A0"/>
                </a:solidFill>
                <a:latin typeface="Times New Roman" panose="02020603050405020304" pitchFamily="18" charset="0"/>
              </a:rPr>
              <a:t>Sổ quản lí sách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2030414" y="1401763"/>
            <a:ext cx="76930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95400" indent="-381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b="1">
                <a:latin typeface="Times New Roman" panose="02020603050405020304" pitchFamily="18" charset="0"/>
              </a:rPr>
              <a:t>Thông tin ban đầu: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>
                <a:latin typeface="Times New Roman" panose="02020603050405020304" pitchFamily="18" charset="0"/>
              </a:rPr>
              <a:t>Trường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>
                <a:latin typeface="Times New Roman" panose="02020603050405020304" pitchFamily="18" charset="0"/>
              </a:rPr>
              <a:t>Tổng số sách đang sử dụng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>
                <a:latin typeface="Times New Roman" panose="02020603050405020304" pitchFamily="18" charset="0"/>
              </a:rPr>
              <a:t>Nguồn cung cấp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b="1">
                <a:latin typeface="Times New Roman" panose="02020603050405020304" pitchFamily="18" charset="0"/>
              </a:rPr>
              <a:t>Thông tin về sách:</a:t>
            </a:r>
          </a:p>
          <a:p>
            <a:pPr lvl="2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600">
                <a:latin typeface="Times New Roman" panose="02020603050405020304" pitchFamily="18" charset="0"/>
              </a:rPr>
              <a:t>Mã sách</a:t>
            </a:r>
          </a:p>
          <a:p>
            <a:pPr lvl="2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600">
                <a:latin typeface="Times New Roman" panose="02020603050405020304" pitchFamily="18" charset="0"/>
              </a:rPr>
              <a:t>Tên sách</a:t>
            </a:r>
          </a:p>
          <a:p>
            <a:pPr lvl="2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600">
                <a:latin typeface="Times New Roman" panose="02020603050405020304" pitchFamily="18" charset="0"/>
              </a:rPr>
              <a:t>Tác giả</a:t>
            </a:r>
          </a:p>
          <a:p>
            <a:pPr lvl="2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600">
                <a:latin typeface="Times New Roman" panose="02020603050405020304" pitchFamily="18" charset="0"/>
              </a:rPr>
              <a:t>Thể loại</a:t>
            </a:r>
          </a:p>
          <a:p>
            <a:pPr lvl="2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600">
                <a:latin typeface="Times New Roman" panose="02020603050405020304" pitchFamily="18" charset="0"/>
              </a:rPr>
              <a:t>Nhà xuất bản</a:t>
            </a:r>
          </a:p>
          <a:p>
            <a:pPr lvl="2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600">
                <a:latin typeface="Times New Roman" panose="02020603050405020304" pitchFamily="18" charset="0"/>
              </a:rPr>
              <a:t>Khổ sách </a:t>
            </a:r>
          </a:p>
          <a:p>
            <a:pPr lvl="2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600">
                <a:latin typeface="Times New Roman" panose="02020603050405020304" pitchFamily="18" charset="0"/>
              </a:rPr>
              <a:t>Số trang</a:t>
            </a:r>
          </a:p>
        </p:txBody>
      </p:sp>
      <p:pic>
        <p:nvPicPr>
          <p:cNvPr id="35848" name="Picture 8" descr="0_0_967977eyyq78pmbq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0" y="228601"/>
            <a:ext cx="85725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820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5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58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8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58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58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8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58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8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8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58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58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58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58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58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8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58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58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58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58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58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58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358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58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58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358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58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58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358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58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58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358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58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58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358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6" grpId="0"/>
      <p:bldP spid="358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1524000" y="228600"/>
            <a:ext cx="91440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200" b="1" u="sng">
                <a:solidFill>
                  <a:srgbClr val="FF3300"/>
                </a:solidFill>
                <a:latin typeface="Times New Roman" panose="02020603050405020304" pitchFamily="18" charset="0"/>
              </a:rPr>
              <a:t>Câu 2:</a:t>
            </a:r>
            <a:r>
              <a:rPr lang="en-US" altLang="en-US" sz="4000" b="1">
                <a:solidFill>
                  <a:srgbClr val="FF3300"/>
                </a:solidFill>
                <a:latin typeface="Times New Roman" panose="02020603050405020304" pitchFamily="18" charset="0"/>
              </a:rPr>
              <a:t/>
            </a:r>
            <a:br>
              <a:rPr lang="en-US" altLang="en-US" sz="4000" b="1">
                <a:solidFill>
                  <a:srgbClr val="FF3300"/>
                </a:solidFill>
                <a:latin typeface="Times New Roman" panose="02020603050405020304" pitchFamily="18" charset="0"/>
              </a:rPr>
            </a:br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Các hoạt động chính của thư viện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1981201" y="1752601"/>
            <a:ext cx="7693025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</a:rPr>
              <a:t>☺Thanh lý sách </a:t>
            </a:r>
          </a:p>
          <a:p>
            <a:pPr eaLnBrk="1" hangingPunct="1"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</a:rPr>
              <a:t>☺Mua, nhập sách</a:t>
            </a:r>
          </a:p>
          <a:p>
            <a:pPr eaLnBrk="1" hangingPunct="1"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</a:rPr>
              <a:t>☺Trao đổi sách</a:t>
            </a:r>
          </a:p>
          <a:p>
            <a:pPr eaLnBrk="1" hangingPunct="1"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</a:rPr>
              <a:t>☺Cấp thẻ thư viện</a:t>
            </a:r>
          </a:p>
          <a:p>
            <a:pPr eaLnBrk="1" hangingPunct="1"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</a:rPr>
              <a:t>☺Cho mượn, nhận trả sách</a:t>
            </a:r>
          </a:p>
          <a:p>
            <a:pPr eaLnBrk="1" hangingPunct="1"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</a:rPr>
              <a:t>☺Giới thiệu sách mới</a:t>
            </a:r>
          </a:p>
        </p:txBody>
      </p:sp>
    </p:spTree>
    <p:extLst>
      <p:ext uri="{BB962C8B-B14F-4D97-AF65-F5344CB8AC3E}">
        <p14:creationId xmlns:p14="http://schemas.microsoft.com/office/powerpoint/2010/main" val="232050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8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8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8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68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  <p:bldP spid="3687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9" name="AutoShape 7"/>
          <p:cNvSpPr>
            <a:spLocks noChangeArrowheads="1"/>
          </p:cNvSpPr>
          <p:nvPr/>
        </p:nvSpPr>
        <p:spPr bwMode="auto">
          <a:xfrm>
            <a:off x="2438400" y="1295400"/>
            <a:ext cx="88392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500" b="1">
                <a:solidFill>
                  <a:srgbClr val="C00000"/>
                </a:solidFill>
                <a:latin typeface="Times New Roman" panose="02020603050405020304" pitchFamily="18" charset="0"/>
              </a:rPr>
              <a:t>Các hoạt động </a:t>
            </a:r>
            <a:br>
              <a:rPr lang="en-US" altLang="en-US" sz="4500" b="1">
                <a:solidFill>
                  <a:srgbClr val="C00000"/>
                </a:solidFill>
                <a:latin typeface="Times New Roman" panose="02020603050405020304" pitchFamily="18" charset="0"/>
              </a:rPr>
            </a:br>
            <a:r>
              <a:rPr lang="en-US" altLang="en-US" sz="4500" b="1">
                <a:solidFill>
                  <a:srgbClr val="C00000"/>
                </a:solidFill>
                <a:latin typeface="Times New Roman" panose="02020603050405020304" pitchFamily="18" charset="0"/>
              </a:rPr>
              <a:t>                chính của thư viện</a:t>
            </a: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1834251" y="2570756"/>
            <a:ext cx="8879242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3400" b="1">
                <a:latin typeface="Times New Roman" panose="02020603050405020304" pitchFamily="18" charset="0"/>
              </a:rPr>
              <a:t>Quản lí sách: như nhập/xuất sách vào/ra kho, thanh lí sách, đền bù sách hoặc tiền.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3400" b="1">
                <a:latin typeface="Times New Roman" panose="02020603050405020304" pitchFamily="18" charset="0"/>
              </a:rPr>
              <a:t>Mượn/trả sách: cho mượn, nhận trả sách, tổ chức thông tin về sách và tác giả.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3400" b="1">
                <a:latin typeface="Times New Roman" panose="02020603050405020304" pitchFamily="18" charset="0"/>
              </a:rPr>
              <a:t>Cách thức giải quyết sự cố vi phạm nội quy.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altLang="en-US" sz="3000" b="1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711163"/>
      </p:ext>
    </p:extLst>
  </p:cSld>
  <p:clrMapOvr>
    <a:masterClrMapping/>
  </p:clrMapOvr>
  <p:transition spd="med">
    <p:comb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9" grpId="0"/>
      <p:bldP spid="594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1196452" y="1678675"/>
            <a:ext cx="9721755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200" b="1">
                <a:solidFill>
                  <a:srgbClr val="FF33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4200" b="1" u="sng">
                <a:solidFill>
                  <a:srgbClr val="FF3300"/>
                </a:solidFill>
                <a:latin typeface="Times New Roman" panose="02020603050405020304" pitchFamily="18" charset="0"/>
              </a:rPr>
              <a:t>Câu 3:</a:t>
            </a:r>
            <a:r>
              <a:rPr lang="en-US" altLang="en-US" sz="4200" b="1">
                <a:solidFill>
                  <a:srgbClr val="FF3300"/>
                </a:solidFill>
                <a:latin typeface="Times New Roman" panose="02020603050405020304" pitchFamily="18" charset="0"/>
              </a:rPr>
              <a:t/>
            </a:r>
            <a:br>
              <a:rPr lang="en-US" altLang="en-US" sz="4200" b="1">
                <a:solidFill>
                  <a:srgbClr val="FF3300"/>
                </a:solidFill>
                <a:latin typeface="Times New Roman" panose="02020603050405020304" pitchFamily="18" charset="0"/>
              </a:rPr>
            </a:br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Một số đối tượng cần quản lí khi xây dựng CSDL quản lí sách và mượn/ trả sách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624084" y="3338442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3600" b="1">
                <a:latin typeface="Times New Roman" panose="02020603050405020304" pitchFamily="18" charset="0"/>
              </a:rPr>
              <a:t>Thông tin về người đọc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3600" b="1">
                <a:latin typeface="Times New Roman" panose="02020603050405020304" pitchFamily="18" charset="0"/>
              </a:rPr>
              <a:t>Thông tin về sách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3600" b="1">
                <a:latin typeface="Times New Roman" panose="02020603050405020304" pitchFamily="18" charset="0"/>
              </a:rPr>
              <a:t>Thông tin về tác giả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3600" b="1">
                <a:latin typeface="Times New Roman" panose="02020603050405020304" pitchFamily="18" charset="0"/>
              </a:rPr>
              <a:t>Các hoạt động của thư viện</a:t>
            </a:r>
          </a:p>
        </p:txBody>
      </p:sp>
    </p:spTree>
    <p:extLst>
      <p:ext uri="{BB962C8B-B14F-4D97-AF65-F5344CB8AC3E}">
        <p14:creationId xmlns:p14="http://schemas.microsoft.com/office/powerpoint/2010/main" val="2495714151"/>
      </p:ext>
    </p:extLst>
  </p:cSld>
  <p:clrMapOvr>
    <a:masterClrMapping/>
  </p:clrMapOvr>
  <p:transition>
    <p:wheel spokes="8"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/>
      <p:bldP spid="37892" grpId="0" build="p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89</TotalTime>
  <Words>552</Words>
  <Application>Microsoft Office PowerPoint</Application>
  <PresentationFormat>Widescreen</PresentationFormat>
  <Paragraphs>97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宋体</vt:lpstr>
      <vt:lpstr>Arial</vt:lpstr>
      <vt:lpstr>Times New Roman</vt:lpstr>
      <vt:lpstr>Tw Cen MT</vt:lpstr>
      <vt:lpstr>Wingdings</vt:lpstr>
      <vt:lpstr>Droplet</vt:lpstr>
      <vt:lpstr>PowerPoint Presentation</vt:lpstr>
      <vt:lpstr>PowerPoint Presentation</vt:lpstr>
      <vt:lpstr>PowerPoint Presentation</vt:lpstr>
      <vt:lpstr>PowerPoint Presentation</vt:lpstr>
      <vt:lpstr>Phiếu mượn / trả sách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15</cp:revision>
  <dcterms:created xsi:type="dcterms:W3CDTF">2021-09-20T04:10:11Z</dcterms:created>
  <dcterms:modified xsi:type="dcterms:W3CDTF">2021-09-20T09:07:15Z</dcterms:modified>
</cp:coreProperties>
</file>