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1" r:id="rId1"/>
  </p:sldMasterIdLst>
  <p:notesMasterIdLst>
    <p:notesMasterId r:id="rId31"/>
  </p:notesMasterIdLst>
  <p:sldIdLst>
    <p:sldId id="256" r:id="rId2"/>
    <p:sldId id="257" r:id="rId3"/>
    <p:sldId id="272" r:id="rId4"/>
    <p:sldId id="258" r:id="rId5"/>
    <p:sldId id="273" r:id="rId6"/>
    <p:sldId id="274" r:id="rId7"/>
    <p:sldId id="275" r:id="rId8"/>
    <p:sldId id="259" r:id="rId9"/>
    <p:sldId id="276" r:id="rId10"/>
    <p:sldId id="260" r:id="rId11"/>
    <p:sldId id="261" r:id="rId12"/>
    <p:sldId id="262" r:id="rId13"/>
    <p:sldId id="263" r:id="rId14"/>
    <p:sldId id="277" r:id="rId15"/>
    <p:sldId id="278" r:id="rId16"/>
    <p:sldId id="264" r:id="rId17"/>
    <p:sldId id="279" r:id="rId18"/>
    <p:sldId id="280" r:id="rId19"/>
    <p:sldId id="281" r:id="rId20"/>
    <p:sldId id="268" r:id="rId21"/>
    <p:sldId id="282" r:id="rId22"/>
    <p:sldId id="283" r:id="rId23"/>
    <p:sldId id="284" r:id="rId24"/>
    <p:sldId id="285" r:id="rId25"/>
    <p:sldId id="270" r:id="rId26"/>
    <p:sldId id="271" r:id="rId27"/>
    <p:sldId id="286" r:id="rId28"/>
    <p:sldId id="287" r:id="rId29"/>
    <p:sldId id="288" r:id="rId3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9A05DB5-87D1-41E7-91A3-22E366266E69}">
  <a:tblStyle styleId="{99A05DB5-87D1-41E7-91A3-22E366266E69}" styleName="Table_0">
    <a:wholeTbl>
      <a:tcTxStyle b="off" i="off"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5F9EB"/>
          </a:solidFill>
        </a:fill>
      </a:tcStyle>
    </a:wholeTbl>
    <a:band1H>
      <a:tcStyle>
        <a:tcBdr/>
        <a:fill>
          <a:solidFill>
            <a:srgbClr val="EAF3D2"/>
          </a:solidFill>
        </a:fill>
      </a:tcStyle>
    </a:band1H>
    <a:band1V>
      <a:tcStyle>
        <a:tcBdr/>
        <a:fill>
          <a:solidFill>
            <a:srgbClr val="EAF3D2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4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49A8DD-4675-4D0C-909D-B83E7D64080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195F0E-3166-4593-8697-1AE1BBD617D6}">
      <dgm:prSet phldrT="[Text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32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Loại</a:t>
          </a:r>
          <a:r>
            <a:rPr lang="en-US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số</a:t>
          </a:r>
          <a:endParaRPr lang="en-US" sz="32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6E1031-BC0A-415C-95D7-1E08DB0C1697}" type="sibTrans" cxnId="{435AF070-3D00-47F6-897B-E93D3EFE2265}">
      <dgm:prSet/>
      <dgm:spPr/>
      <dgm:t>
        <a:bodyPr/>
        <a:lstStyle/>
        <a:p>
          <a:endParaRPr lang="en-US"/>
        </a:p>
      </dgm:t>
    </dgm:pt>
    <dgm:pt modelId="{F7726246-4D84-4997-81A0-DFE7CB26E1C9}" type="parTrans" cxnId="{435AF070-3D00-47F6-897B-E93D3EFE226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62B0BE7-A22C-4E45-BF60-CA0D692A7B88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Có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thể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phân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thông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tin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thành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hai</a:t>
          </a:r>
          <a:r>
            <a:rPr lang="en-US" sz="28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loại</a:t>
          </a:r>
          <a:endParaRPr lang="en-US" sz="2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0A4AEA-AC3C-403D-9FDB-DF320DFF7656}" type="sibTrans" cxnId="{E788EE35-49DF-4714-BFAE-03107A0D9C50}">
      <dgm:prSet/>
      <dgm:spPr/>
      <dgm:t>
        <a:bodyPr/>
        <a:lstStyle/>
        <a:p>
          <a:endParaRPr lang="en-US"/>
        </a:p>
      </dgm:t>
    </dgm:pt>
    <dgm:pt modelId="{C2D482B3-9C05-415E-876F-1F4BEF395B6E}" type="parTrans" cxnId="{E788EE35-49DF-4714-BFAE-03107A0D9C50}">
      <dgm:prSet/>
      <dgm:spPr/>
      <dgm:t>
        <a:bodyPr/>
        <a:lstStyle/>
        <a:p>
          <a:endParaRPr lang="en-US"/>
        </a:p>
      </dgm:t>
    </dgm:pt>
    <dgm:pt modelId="{68EFC6C3-BD7B-4F00-8C44-96EC2C256A49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Loại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phi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số</a:t>
          </a:r>
          <a:endParaRPr lang="en-US" sz="2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7D5C7C-412F-4FEC-BFB3-5221F3305F76}" type="parTrans" cxnId="{1B7B93E0-4383-43CA-9918-C7F3E9946625}">
      <dgm:prSet/>
      <dgm:spPr/>
      <dgm:t>
        <a:bodyPr/>
        <a:lstStyle/>
        <a:p>
          <a:endParaRPr lang="en-US"/>
        </a:p>
      </dgm:t>
    </dgm:pt>
    <dgm:pt modelId="{8EC69035-4D1D-4A9D-9FCC-FF85E7149164}" type="sibTrans" cxnId="{1B7B93E0-4383-43CA-9918-C7F3E9946625}">
      <dgm:prSet/>
      <dgm:spPr/>
      <dgm:t>
        <a:bodyPr/>
        <a:lstStyle/>
        <a:p>
          <a:endParaRPr lang="en-US"/>
        </a:p>
      </dgm:t>
    </dgm:pt>
    <dgm:pt modelId="{83397FB0-0404-4FA3-9326-6F47B55E36E5}" type="pres">
      <dgm:prSet presAssocID="{E449A8DD-4675-4D0C-909D-B83E7D64080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42111B-7653-4BDF-A255-63522D122BE1}" type="pres">
      <dgm:prSet presAssocID="{462B0BE7-A22C-4E45-BF60-CA0D692A7B88}" presName="root1" presStyleCnt="0"/>
      <dgm:spPr/>
    </dgm:pt>
    <dgm:pt modelId="{B492A110-386D-4E1F-9A63-BAB645689526}" type="pres">
      <dgm:prSet presAssocID="{462B0BE7-A22C-4E45-BF60-CA0D692A7B88}" presName="LevelOneTextNode" presStyleLbl="node0" presStyleIdx="0" presStyleCnt="1" custScaleX="93212" custScaleY="86944" custLinFactNeighborX="-13" custLinFactNeighborY="-41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907303-60C7-4251-BFAB-87EDADD3D055}" type="pres">
      <dgm:prSet presAssocID="{462B0BE7-A22C-4E45-BF60-CA0D692A7B88}" presName="level2hierChild" presStyleCnt="0"/>
      <dgm:spPr/>
    </dgm:pt>
    <dgm:pt modelId="{7B8B3B70-6DA5-46DB-B6EF-5B48B5C58755}" type="pres">
      <dgm:prSet presAssocID="{F7726246-4D84-4997-81A0-DFE7CB26E1C9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B1834B49-261C-4943-9BEA-74371D1A9A77}" type="pres">
      <dgm:prSet presAssocID="{F7726246-4D84-4997-81A0-DFE7CB26E1C9}" presName="connTx" presStyleLbl="parChTrans1D2" presStyleIdx="0" presStyleCnt="2"/>
      <dgm:spPr/>
      <dgm:t>
        <a:bodyPr/>
        <a:lstStyle/>
        <a:p>
          <a:endParaRPr lang="en-US"/>
        </a:p>
      </dgm:t>
    </dgm:pt>
    <dgm:pt modelId="{A8DEA9F8-2E84-4316-896A-CAC84D86227E}" type="pres">
      <dgm:prSet presAssocID="{71195F0E-3166-4593-8697-1AE1BBD617D6}" presName="root2" presStyleCnt="0"/>
      <dgm:spPr/>
    </dgm:pt>
    <dgm:pt modelId="{1B6E122F-968A-4677-A020-152EB64E2465}" type="pres">
      <dgm:prSet presAssocID="{71195F0E-3166-4593-8697-1AE1BBD617D6}" presName="LevelTwoTextNode" presStyleLbl="node2" presStyleIdx="0" presStyleCnt="2" custScaleX="59985" custScaleY="586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DDB4AD-629B-4962-90BC-B54060A9AD2C}" type="pres">
      <dgm:prSet presAssocID="{71195F0E-3166-4593-8697-1AE1BBD617D6}" presName="level3hierChild" presStyleCnt="0"/>
      <dgm:spPr/>
    </dgm:pt>
    <dgm:pt modelId="{CE82FA57-44DB-4F5B-8F45-3AF7A686BEE0}" type="pres">
      <dgm:prSet presAssocID="{F87D5C7C-412F-4FEC-BFB3-5221F3305F76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E2B835C-5C7C-40BF-883C-A4387FD5F484}" type="pres">
      <dgm:prSet presAssocID="{F87D5C7C-412F-4FEC-BFB3-5221F3305F76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D394CA6-0359-4FE3-9B86-AA72FD1CAC90}" type="pres">
      <dgm:prSet presAssocID="{68EFC6C3-BD7B-4F00-8C44-96EC2C256A49}" presName="root2" presStyleCnt="0"/>
      <dgm:spPr/>
    </dgm:pt>
    <dgm:pt modelId="{823306EA-B89F-4A6D-AC9B-30502F63A24C}" type="pres">
      <dgm:prSet presAssocID="{68EFC6C3-BD7B-4F00-8C44-96EC2C256A49}" presName="LevelTwoTextNode" presStyleLbl="node2" presStyleIdx="1" presStyleCnt="2" custScaleX="60178" custScaleY="633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8356F1-7AD5-4725-B9E9-064E996D72E1}" type="pres">
      <dgm:prSet presAssocID="{68EFC6C3-BD7B-4F00-8C44-96EC2C256A49}" presName="level3hierChild" presStyleCnt="0"/>
      <dgm:spPr/>
    </dgm:pt>
  </dgm:ptLst>
  <dgm:cxnLst>
    <dgm:cxn modelId="{1BE13197-9E11-4056-98CD-259DD66505DC}" type="presOf" srcId="{F87D5C7C-412F-4FEC-BFB3-5221F3305F76}" destId="{CE82FA57-44DB-4F5B-8F45-3AF7A686BEE0}" srcOrd="0" destOrd="0" presId="urn:microsoft.com/office/officeart/2005/8/layout/hierarchy2"/>
    <dgm:cxn modelId="{435AF070-3D00-47F6-897B-E93D3EFE2265}" srcId="{462B0BE7-A22C-4E45-BF60-CA0D692A7B88}" destId="{71195F0E-3166-4593-8697-1AE1BBD617D6}" srcOrd="0" destOrd="0" parTransId="{F7726246-4D84-4997-81A0-DFE7CB26E1C9}" sibTransId="{F16E1031-BC0A-415C-95D7-1E08DB0C1697}"/>
    <dgm:cxn modelId="{6B60E04F-9F2C-4CF2-A941-5F0167A4DA38}" type="presOf" srcId="{F87D5C7C-412F-4FEC-BFB3-5221F3305F76}" destId="{FE2B835C-5C7C-40BF-883C-A4387FD5F484}" srcOrd="1" destOrd="0" presId="urn:microsoft.com/office/officeart/2005/8/layout/hierarchy2"/>
    <dgm:cxn modelId="{5838388B-E2CB-4492-A5B8-211CBEA0F4CE}" type="presOf" srcId="{E449A8DD-4675-4D0C-909D-B83E7D640806}" destId="{83397FB0-0404-4FA3-9326-6F47B55E36E5}" srcOrd="0" destOrd="0" presId="urn:microsoft.com/office/officeart/2005/8/layout/hierarchy2"/>
    <dgm:cxn modelId="{28E23BCD-EC90-49DA-8F96-D884681C9D8A}" type="presOf" srcId="{71195F0E-3166-4593-8697-1AE1BBD617D6}" destId="{1B6E122F-968A-4677-A020-152EB64E2465}" srcOrd="0" destOrd="0" presId="urn:microsoft.com/office/officeart/2005/8/layout/hierarchy2"/>
    <dgm:cxn modelId="{23984F49-413D-4AAD-917D-9774A55F25C8}" type="presOf" srcId="{462B0BE7-A22C-4E45-BF60-CA0D692A7B88}" destId="{B492A110-386D-4E1F-9A63-BAB645689526}" srcOrd="0" destOrd="0" presId="urn:microsoft.com/office/officeart/2005/8/layout/hierarchy2"/>
    <dgm:cxn modelId="{1B7B93E0-4383-43CA-9918-C7F3E9946625}" srcId="{462B0BE7-A22C-4E45-BF60-CA0D692A7B88}" destId="{68EFC6C3-BD7B-4F00-8C44-96EC2C256A49}" srcOrd="1" destOrd="0" parTransId="{F87D5C7C-412F-4FEC-BFB3-5221F3305F76}" sibTransId="{8EC69035-4D1D-4A9D-9FCC-FF85E7149164}"/>
    <dgm:cxn modelId="{FB0683AE-5A10-437B-997E-67F74FD9D72A}" type="presOf" srcId="{68EFC6C3-BD7B-4F00-8C44-96EC2C256A49}" destId="{823306EA-B89F-4A6D-AC9B-30502F63A24C}" srcOrd="0" destOrd="0" presId="urn:microsoft.com/office/officeart/2005/8/layout/hierarchy2"/>
    <dgm:cxn modelId="{E788EE35-49DF-4714-BFAE-03107A0D9C50}" srcId="{E449A8DD-4675-4D0C-909D-B83E7D640806}" destId="{462B0BE7-A22C-4E45-BF60-CA0D692A7B88}" srcOrd="0" destOrd="0" parTransId="{C2D482B3-9C05-415E-876F-1F4BEF395B6E}" sibTransId="{AD0A4AEA-AC3C-403D-9FDB-DF320DFF7656}"/>
    <dgm:cxn modelId="{1C83DB5C-CF11-4A6E-911E-C10C4D1C0E44}" type="presOf" srcId="{F7726246-4D84-4997-81A0-DFE7CB26E1C9}" destId="{7B8B3B70-6DA5-46DB-B6EF-5B48B5C58755}" srcOrd="0" destOrd="0" presId="urn:microsoft.com/office/officeart/2005/8/layout/hierarchy2"/>
    <dgm:cxn modelId="{CF8A225F-2B81-418D-969A-4B867BE13D7D}" type="presOf" srcId="{F7726246-4D84-4997-81A0-DFE7CB26E1C9}" destId="{B1834B49-261C-4943-9BEA-74371D1A9A77}" srcOrd="1" destOrd="0" presId="urn:microsoft.com/office/officeart/2005/8/layout/hierarchy2"/>
    <dgm:cxn modelId="{21FA3D79-20DD-437A-BEF6-AAD9B3989FA8}" type="presParOf" srcId="{83397FB0-0404-4FA3-9326-6F47B55E36E5}" destId="{9A42111B-7653-4BDF-A255-63522D122BE1}" srcOrd="0" destOrd="0" presId="urn:microsoft.com/office/officeart/2005/8/layout/hierarchy2"/>
    <dgm:cxn modelId="{CE65E3EE-05D6-4D5F-8D45-40713F45F8C3}" type="presParOf" srcId="{9A42111B-7653-4BDF-A255-63522D122BE1}" destId="{B492A110-386D-4E1F-9A63-BAB645689526}" srcOrd="0" destOrd="0" presId="urn:microsoft.com/office/officeart/2005/8/layout/hierarchy2"/>
    <dgm:cxn modelId="{C566ED58-72C2-411E-BDA5-93ECFB07E2B0}" type="presParOf" srcId="{9A42111B-7653-4BDF-A255-63522D122BE1}" destId="{01907303-60C7-4251-BFAB-87EDADD3D055}" srcOrd="1" destOrd="0" presId="urn:microsoft.com/office/officeart/2005/8/layout/hierarchy2"/>
    <dgm:cxn modelId="{5B6687FC-CBA4-48E1-AE06-0129384963EA}" type="presParOf" srcId="{01907303-60C7-4251-BFAB-87EDADD3D055}" destId="{7B8B3B70-6DA5-46DB-B6EF-5B48B5C58755}" srcOrd="0" destOrd="0" presId="urn:microsoft.com/office/officeart/2005/8/layout/hierarchy2"/>
    <dgm:cxn modelId="{5C227BFA-726B-4C36-B58B-5C6BA4222ACE}" type="presParOf" srcId="{7B8B3B70-6DA5-46DB-B6EF-5B48B5C58755}" destId="{B1834B49-261C-4943-9BEA-74371D1A9A77}" srcOrd="0" destOrd="0" presId="urn:microsoft.com/office/officeart/2005/8/layout/hierarchy2"/>
    <dgm:cxn modelId="{4C9A9D5D-92FE-4E4A-8B0A-E0D9CC358060}" type="presParOf" srcId="{01907303-60C7-4251-BFAB-87EDADD3D055}" destId="{A8DEA9F8-2E84-4316-896A-CAC84D86227E}" srcOrd="1" destOrd="0" presId="urn:microsoft.com/office/officeart/2005/8/layout/hierarchy2"/>
    <dgm:cxn modelId="{390702A2-AE28-45E8-9031-577EBA42A370}" type="presParOf" srcId="{A8DEA9F8-2E84-4316-896A-CAC84D86227E}" destId="{1B6E122F-968A-4677-A020-152EB64E2465}" srcOrd="0" destOrd="0" presId="urn:microsoft.com/office/officeart/2005/8/layout/hierarchy2"/>
    <dgm:cxn modelId="{D390A34A-9A96-470C-8F3B-E15EAC716FF3}" type="presParOf" srcId="{A8DEA9F8-2E84-4316-896A-CAC84D86227E}" destId="{DFDDB4AD-629B-4962-90BC-B54060A9AD2C}" srcOrd="1" destOrd="0" presId="urn:microsoft.com/office/officeart/2005/8/layout/hierarchy2"/>
    <dgm:cxn modelId="{93F4FE5F-D039-48B1-B54E-D1DE650257FA}" type="presParOf" srcId="{01907303-60C7-4251-BFAB-87EDADD3D055}" destId="{CE82FA57-44DB-4F5B-8F45-3AF7A686BEE0}" srcOrd="2" destOrd="0" presId="urn:microsoft.com/office/officeart/2005/8/layout/hierarchy2"/>
    <dgm:cxn modelId="{0DE71ED2-BDAB-4B8F-BB33-BA77D9FC6FDE}" type="presParOf" srcId="{CE82FA57-44DB-4F5B-8F45-3AF7A686BEE0}" destId="{FE2B835C-5C7C-40BF-883C-A4387FD5F484}" srcOrd="0" destOrd="0" presId="urn:microsoft.com/office/officeart/2005/8/layout/hierarchy2"/>
    <dgm:cxn modelId="{D5131A72-77DF-4882-A4C2-12593F1EF6CA}" type="presParOf" srcId="{01907303-60C7-4251-BFAB-87EDADD3D055}" destId="{3D394CA6-0359-4FE3-9B86-AA72FD1CAC90}" srcOrd="3" destOrd="0" presId="urn:microsoft.com/office/officeart/2005/8/layout/hierarchy2"/>
    <dgm:cxn modelId="{19473CDB-7032-4FF1-9279-09EED10D3970}" type="presParOf" srcId="{3D394CA6-0359-4FE3-9B86-AA72FD1CAC90}" destId="{823306EA-B89F-4A6D-AC9B-30502F63A24C}" srcOrd="0" destOrd="0" presId="urn:microsoft.com/office/officeart/2005/8/layout/hierarchy2"/>
    <dgm:cxn modelId="{2C9DEADB-41BC-4EA0-9AD8-33107A285027}" type="presParOf" srcId="{3D394CA6-0359-4FE3-9B86-AA72FD1CAC90}" destId="{A88356F1-7AD5-4725-B9E9-064E996D72E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9FF104-4E58-4FD8-8C2F-76FB31988098}" type="doc">
      <dgm:prSet loTypeId="urn:microsoft.com/office/officeart/2005/8/layout/chevron1" loCatId="process" qsTypeId="urn:microsoft.com/office/officeart/2005/8/quickstyle/3d3" qsCatId="3D" csTypeId="urn:microsoft.com/office/officeart/2005/8/colors/colorful1" csCatId="colorful" phldr="1"/>
      <dgm:spPr/>
    </dgm:pt>
    <dgm:pt modelId="{D226879E-ED3F-4443-9F14-F4975F0B147F}">
      <dgm:prSet phldrT="[Text]"/>
      <dgm:spPr/>
      <dgm:t>
        <a:bodyPr/>
        <a:lstStyle/>
        <a:p>
          <a:r>
            <a:rPr lang="en-US" smtClean="0"/>
            <a:t>Hệ thập phân</a:t>
          </a:r>
          <a:endParaRPr lang="en-US"/>
        </a:p>
      </dgm:t>
    </dgm:pt>
    <dgm:pt modelId="{7FBD828E-02F7-4D0E-BC77-74FA9CB35542}" type="parTrans" cxnId="{4C6D7D9E-DAD3-4DEC-ABFF-D38AC997B710}">
      <dgm:prSet/>
      <dgm:spPr/>
      <dgm:t>
        <a:bodyPr/>
        <a:lstStyle/>
        <a:p>
          <a:endParaRPr lang="en-US"/>
        </a:p>
      </dgm:t>
    </dgm:pt>
    <dgm:pt modelId="{1A42AA57-3861-4416-8F74-CE07454C48D2}" type="sibTrans" cxnId="{4C6D7D9E-DAD3-4DEC-ABFF-D38AC997B710}">
      <dgm:prSet/>
      <dgm:spPr/>
      <dgm:t>
        <a:bodyPr/>
        <a:lstStyle/>
        <a:p>
          <a:endParaRPr lang="en-US"/>
        </a:p>
      </dgm:t>
    </dgm:pt>
    <dgm:pt modelId="{49C0982A-0A17-4155-9535-A3A35E7BB625}">
      <dgm:prSet phldrT="[Text]"/>
      <dgm:spPr/>
      <dgm:t>
        <a:bodyPr/>
        <a:lstStyle/>
        <a:p>
          <a:r>
            <a:rPr lang="en-US" smtClean="0"/>
            <a:t>Hệ nhị phân</a:t>
          </a:r>
          <a:endParaRPr lang="en-US"/>
        </a:p>
      </dgm:t>
    </dgm:pt>
    <dgm:pt modelId="{8875C292-88AA-4961-920E-41BB226180C7}" type="parTrans" cxnId="{2CF51DA9-6513-4489-8F8C-AEDD2F2BCF5A}">
      <dgm:prSet/>
      <dgm:spPr/>
      <dgm:t>
        <a:bodyPr/>
        <a:lstStyle/>
        <a:p>
          <a:endParaRPr lang="en-US"/>
        </a:p>
      </dgm:t>
    </dgm:pt>
    <dgm:pt modelId="{93D45EFD-BA75-42C4-A3EC-5A9C123609E3}" type="sibTrans" cxnId="{2CF51DA9-6513-4489-8F8C-AEDD2F2BCF5A}">
      <dgm:prSet/>
      <dgm:spPr/>
      <dgm:t>
        <a:bodyPr/>
        <a:lstStyle/>
        <a:p>
          <a:endParaRPr lang="en-US"/>
        </a:p>
      </dgm:t>
    </dgm:pt>
    <dgm:pt modelId="{28AC55E5-C28A-49AC-914F-2206E85146D3}">
      <dgm:prSet phldrT="[Text]"/>
      <dgm:spPr/>
      <dgm:t>
        <a:bodyPr/>
        <a:lstStyle/>
        <a:p>
          <a:r>
            <a:rPr lang="en-US" smtClean="0"/>
            <a:t>Hệ hexa</a:t>
          </a:r>
          <a:endParaRPr lang="en-US"/>
        </a:p>
      </dgm:t>
    </dgm:pt>
    <dgm:pt modelId="{347DDFC5-DB1A-48FD-ADA0-8765BCCC2CD0}" type="parTrans" cxnId="{69614060-5988-4542-B272-9DA304CFCF13}">
      <dgm:prSet/>
      <dgm:spPr/>
      <dgm:t>
        <a:bodyPr/>
        <a:lstStyle/>
        <a:p>
          <a:endParaRPr lang="en-US"/>
        </a:p>
      </dgm:t>
    </dgm:pt>
    <dgm:pt modelId="{EA1C7E5A-BF33-4E19-94DD-6B88AD9D6411}" type="sibTrans" cxnId="{69614060-5988-4542-B272-9DA304CFCF13}">
      <dgm:prSet/>
      <dgm:spPr/>
      <dgm:t>
        <a:bodyPr/>
        <a:lstStyle/>
        <a:p>
          <a:endParaRPr lang="en-US"/>
        </a:p>
      </dgm:t>
    </dgm:pt>
    <dgm:pt modelId="{3D9BE13F-F82A-4D82-B2B5-738D948539E5}" type="pres">
      <dgm:prSet presAssocID="{EE9FF104-4E58-4FD8-8C2F-76FB31988098}" presName="Name0" presStyleCnt="0">
        <dgm:presLayoutVars>
          <dgm:dir/>
          <dgm:animLvl val="lvl"/>
          <dgm:resizeHandles val="exact"/>
        </dgm:presLayoutVars>
      </dgm:prSet>
      <dgm:spPr/>
    </dgm:pt>
    <dgm:pt modelId="{37AEF86F-595A-49F1-919A-798CBA67E303}" type="pres">
      <dgm:prSet presAssocID="{D226879E-ED3F-4443-9F14-F4975F0B147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4330B6-BB3D-48E0-80A5-D49862A6F6F5}" type="pres">
      <dgm:prSet presAssocID="{1A42AA57-3861-4416-8F74-CE07454C48D2}" presName="parTxOnlySpace" presStyleCnt="0"/>
      <dgm:spPr/>
    </dgm:pt>
    <dgm:pt modelId="{9F9AC14D-8356-4505-8B57-F7EBA97D001D}" type="pres">
      <dgm:prSet presAssocID="{49C0982A-0A17-4155-9535-A3A35E7BB62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6B3ECB-40D6-4A79-90E6-F23F5B0479CA}" type="pres">
      <dgm:prSet presAssocID="{93D45EFD-BA75-42C4-A3EC-5A9C123609E3}" presName="parTxOnlySpace" presStyleCnt="0"/>
      <dgm:spPr/>
    </dgm:pt>
    <dgm:pt modelId="{731F0423-ABD2-49AA-8169-FE657C808A2C}" type="pres">
      <dgm:prSet presAssocID="{28AC55E5-C28A-49AC-914F-2206E85146D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126710-6C37-426F-BD25-5810C959F5BD}" type="presOf" srcId="{D226879E-ED3F-4443-9F14-F4975F0B147F}" destId="{37AEF86F-595A-49F1-919A-798CBA67E303}" srcOrd="0" destOrd="0" presId="urn:microsoft.com/office/officeart/2005/8/layout/chevron1"/>
    <dgm:cxn modelId="{D0ABC4E9-50C8-4A57-BBC3-B6341A588C0F}" type="presOf" srcId="{EE9FF104-4E58-4FD8-8C2F-76FB31988098}" destId="{3D9BE13F-F82A-4D82-B2B5-738D948539E5}" srcOrd="0" destOrd="0" presId="urn:microsoft.com/office/officeart/2005/8/layout/chevron1"/>
    <dgm:cxn modelId="{4C6D7D9E-DAD3-4DEC-ABFF-D38AC997B710}" srcId="{EE9FF104-4E58-4FD8-8C2F-76FB31988098}" destId="{D226879E-ED3F-4443-9F14-F4975F0B147F}" srcOrd="0" destOrd="0" parTransId="{7FBD828E-02F7-4D0E-BC77-74FA9CB35542}" sibTransId="{1A42AA57-3861-4416-8F74-CE07454C48D2}"/>
    <dgm:cxn modelId="{69614060-5988-4542-B272-9DA304CFCF13}" srcId="{EE9FF104-4E58-4FD8-8C2F-76FB31988098}" destId="{28AC55E5-C28A-49AC-914F-2206E85146D3}" srcOrd="2" destOrd="0" parTransId="{347DDFC5-DB1A-48FD-ADA0-8765BCCC2CD0}" sibTransId="{EA1C7E5A-BF33-4E19-94DD-6B88AD9D6411}"/>
    <dgm:cxn modelId="{2CF51DA9-6513-4489-8F8C-AEDD2F2BCF5A}" srcId="{EE9FF104-4E58-4FD8-8C2F-76FB31988098}" destId="{49C0982A-0A17-4155-9535-A3A35E7BB625}" srcOrd="1" destOrd="0" parTransId="{8875C292-88AA-4961-920E-41BB226180C7}" sibTransId="{93D45EFD-BA75-42C4-A3EC-5A9C123609E3}"/>
    <dgm:cxn modelId="{F9A93970-079F-4B95-936D-BD451AA03A94}" type="presOf" srcId="{49C0982A-0A17-4155-9535-A3A35E7BB625}" destId="{9F9AC14D-8356-4505-8B57-F7EBA97D001D}" srcOrd="0" destOrd="0" presId="urn:microsoft.com/office/officeart/2005/8/layout/chevron1"/>
    <dgm:cxn modelId="{3D468EE4-1A05-4963-B2E9-18F4158A5867}" type="presOf" srcId="{28AC55E5-C28A-49AC-914F-2206E85146D3}" destId="{731F0423-ABD2-49AA-8169-FE657C808A2C}" srcOrd="0" destOrd="0" presId="urn:microsoft.com/office/officeart/2005/8/layout/chevron1"/>
    <dgm:cxn modelId="{37D75BD0-BD9A-436E-AC82-324CB2C8FE9B}" type="presParOf" srcId="{3D9BE13F-F82A-4D82-B2B5-738D948539E5}" destId="{37AEF86F-595A-49F1-919A-798CBA67E303}" srcOrd="0" destOrd="0" presId="urn:microsoft.com/office/officeart/2005/8/layout/chevron1"/>
    <dgm:cxn modelId="{B328C45D-A60D-498F-8F62-207651BC002B}" type="presParOf" srcId="{3D9BE13F-F82A-4D82-B2B5-738D948539E5}" destId="{EB4330B6-BB3D-48E0-80A5-D49862A6F6F5}" srcOrd="1" destOrd="0" presId="urn:microsoft.com/office/officeart/2005/8/layout/chevron1"/>
    <dgm:cxn modelId="{E311C994-67B5-4E3B-855F-9CB4ABBE9F7B}" type="presParOf" srcId="{3D9BE13F-F82A-4D82-B2B5-738D948539E5}" destId="{9F9AC14D-8356-4505-8B57-F7EBA97D001D}" srcOrd="2" destOrd="0" presId="urn:microsoft.com/office/officeart/2005/8/layout/chevron1"/>
    <dgm:cxn modelId="{2C489533-6D95-4952-AD34-36294E1F9E75}" type="presParOf" srcId="{3D9BE13F-F82A-4D82-B2B5-738D948539E5}" destId="{FE6B3ECB-40D6-4A79-90E6-F23F5B0479CA}" srcOrd="3" destOrd="0" presId="urn:microsoft.com/office/officeart/2005/8/layout/chevron1"/>
    <dgm:cxn modelId="{3ABCAE98-C4E8-4C78-8692-A05A8B371847}" type="presParOf" srcId="{3D9BE13F-F82A-4D82-B2B5-738D948539E5}" destId="{731F0423-ABD2-49AA-8169-FE657C808A2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2A110-386D-4E1F-9A63-BAB645689526}">
      <dsp:nvSpPr>
        <dsp:cNvPr id="0" name=""/>
        <dsp:cNvSpPr/>
      </dsp:nvSpPr>
      <dsp:spPr>
        <a:xfrm>
          <a:off x="3332" y="795184"/>
          <a:ext cx="3448720" cy="1608406"/>
        </a:xfrm>
        <a:prstGeom prst="roundRect">
          <a:avLst>
            <a:gd name="adj" fmla="val 10000"/>
          </a:avLst>
        </a:prstGeom>
        <a:noFill/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Có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thể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phân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thông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tin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thành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hai</a:t>
          </a:r>
          <a:r>
            <a:rPr lang="en-US" sz="2800" b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loại</a:t>
          </a:r>
          <a:endParaRPr lang="en-US" sz="2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441" y="842293"/>
        <a:ext cx="3354502" cy="1514188"/>
      </dsp:txXfrm>
    </dsp:sp>
    <dsp:sp modelId="{7B8B3B70-6DA5-46DB-B6EF-5B48B5C58755}">
      <dsp:nvSpPr>
        <dsp:cNvPr id="0" name=""/>
        <dsp:cNvSpPr/>
      </dsp:nvSpPr>
      <dsp:spPr>
        <a:xfrm rot="20182918">
          <a:off x="3384381" y="1226060"/>
          <a:ext cx="1615770" cy="99316"/>
        </a:xfrm>
        <a:custGeom>
          <a:avLst/>
          <a:gdLst/>
          <a:ahLst/>
          <a:cxnLst/>
          <a:rect l="0" t="0" r="0" b="0"/>
          <a:pathLst>
            <a:path>
              <a:moveTo>
                <a:pt x="0" y="49658"/>
              </a:moveTo>
              <a:lnTo>
                <a:pt x="1615770" y="49658"/>
              </a:lnTo>
            </a:path>
          </a:pathLst>
        </a:custGeom>
        <a:noFill/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51872" y="1235324"/>
        <a:ext cx="80788" cy="80788"/>
      </dsp:txXfrm>
    </dsp:sp>
    <dsp:sp modelId="{1B6E122F-968A-4677-A020-152EB64E2465}">
      <dsp:nvSpPr>
        <dsp:cNvPr id="0" name=""/>
        <dsp:cNvSpPr/>
      </dsp:nvSpPr>
      <dsp:spPr>
        <a:xfrm>
          <a:off x="4932480" y="409408"/>
          <a:ext cx="2219365" cy="1085282"/>
        </a:xfrm>
        <a:prstGeom prst="roundRect">
          <a:avLst>
            <a:gd name="adj" fmla="val 10000"/>
          </a:avLst>
        </a:prstGeom>
        <a:solidFill>
          <a:schemeClr val="accent3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Loại</a:t>
          </a:r>
          <a:r>
            <a:rPr lang="en-US" sz="3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số</a:t>
          </a:r>
          <a:endParaRPr lang="en-US" sz="32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64267" y="441195"/>
        <a:ext cx="2155791" cy="1021708"/>
      </dsp:txXfrm>
    </dsp:sp>
    <dsp:sp modelId="{CE82FA57-44DB-4F5B-8F45-3AF7A686BEE0}">
      <dsp:nvSpPr>
        <dsp:cNvPr id="0" name=""/>
        <dsp:cNvSpPr/>
      </dsp:nvSpPr>
      <dsp:spPr>
        <a:xfrm rot="1627519">
          <a:off x="3360576" y="1928928"/>
          <a:ext cx="1663380" cy="99316"/>
        </a:xfrm>
        <a:custGeom>
          <a:avLst/>
          <a:gdLst/>
          <a:ahLst/>
          <a:cxnLst/>
          <a:rect l="0" t="0" r="0" b="0"/>
          <a:pathLst>
            <a:path>
              <a:moveTo>
                <a:pt x="0" y="49658"/>
              </a:moveTo>
              <a:lnTo>
                <a:pt x="1663380" y="4965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50682" y="1937002"/>
        <a:ext cx="83169" cy="83169"/>
      </dsp:txXfrm>
    </dsp:sp>
    <dsp:sp modelId="{823306EA-B89F-4A6D-AC9B-30502F63A24C}">
      <dsp:nvSpPr>
        <dsp:cNvPr id="0" name=""/>
        <dsp:cNvSpPr/>
      </dsp:nvSpPr>
      <dsp:spPr>
        <a:xfrm>
          <a:off x="4932480" y="1772180"/>
          <a:ext cx="2226506" cy="117121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60000"/>
                <a:lumMod val="104000"/>
              </a:schemeClr>
            </a:gs>
            <a:gs pos="100000">
              <a:schemeClr val="accent2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tint val="6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Loại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phi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số</a:t>
          </a:r>
          <a:endParaRPr lang="en-US" sz="2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66784" y="1806484"/>
        <a:ext cx="2157898" cy="1102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EF86F-595A-49F1-919A-798CBA67E303}">
      <dsp:nvSpPr>
        <dsp:cNvPr id="0" name=""/>
        <dsp:cNvSpPr/>
      </dsp:nvSpPr>
      <dsp:spPr>
        <a:xfrm>
          <a:off x="2038" y="1535261"/>
          <a:ext cx="2483690" cy="99347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Hệ thập phân</a:t>
          </a:r>
          <a:endParaRPr lang="en-US" sz="3100" kern="1200"/>
        </a:p>
      </dsp:txBody>
      <dsp:txXfrm>
        <a:off x="498776" y="1535261"/>
        <a:ext cx="1490214" cy="993476"/>
      </dsp:txXfrm>
    </dsp:sp>
    <dsp:sp modelId="{9F9AC14D-8356-4505-8B57-F7EBA97D001D}">
      <dsp:nvSpPr>
        <dsp:cNvPr id="0" name=""/>
        <dsp:cNvSpPr/>
      </dsp:nvSpPr>
      <dsp:spPr>
        <a:xfrm>
          <a:off x="2237360" y="1535261"/>
          <a:ext cx="2483690" cy="99347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Hệ nhị phân</a:t>
          </a:r>
          <a:endParaRPr lang="en-US" sz="3100" kern="1200"/>
        </a:p>
      </dsp:txBody>
      <dsp:txXfrm>
        <a:off x="2734098" y="1535261"/>
        <a:ext cx="1490214" cy="993476"/>
      </dsp:txXfrm>
    </dsp:sp>
    <dsp:sp modelId="{731F0423-ABD2-49AA-8169-FE657C808A2C}">
      <dsp:nvSpPr>
        <dsp:cNvPr id="0" name=""/>
        <dsp:cNvSpPr/>
      </dsp:nvSpPr>
      <dsp:spPr>
        <a:xfrm>
          <a:off x="4472681" y="1535261"/>
          <a:ext cx="2483690" cy="99347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Hệ hexa</a:t>
          </a:r>
          <a:endParaRPr lang="en-US" sz="3100" kern="1200"/>
        </a:p>
      </dsp:txBody>
      <dsp:txXfrm>
        <a:off x="4969419" y="1535261"/>
        <a:ext cx="1490214" cy="993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/>
          </a:p>
          <a:p>
            <a:pPr marL="0" marR="0" lvl="1" indent="0" algn="l" rtl="0">
              <a:spcBef>
                <a:spcPts val="0"/>
              </a:spcBef>
            </a:pPr>
            <a:endParaRPr/>
          </a:p>
          <a:p>
            <a:pPr marL="0" marR="0" lvl="2" indent="0" algn="l" rtl="0">
              <a:spcBef>
                <a:spcPts val="0"/>
              </a:spcBef>
            </a:pPr>
            <a:endParaRPr/>
          </a:p>
          <a:p>
            <a:pPr marL="0" marR="0" lvl="3" indent="0" algn="l" rtl="0">
              <a:spcBef>
                <a:spcPts val="0"/>
              </a:spcBef>
            </a:pPr>
            <a:endParaRPr/>
          </a:p>
          <a:p>
            <a:pPr marL="0" marR="0" lvl="4" indent="0" algn="l" rtl="0">
              <a:spcBef>
                <a:spcPts val="0"/>
              </a:spcBef>
            </a:pPr>
            <a:endParaRPr/>
          </a:p>
          <a:p>
            <a:pPr marL="0" marR="0" lvl="5" indent="0" algn="l" rtl="0">
              <a:spcBef>
                <a:spcPts val="0"/>
              </a:spcBef>
            </a:pPr>
            <a:endParaRPr/>
          </a:p>
          <a:p>
            <a:pPr marL="0" marR="0" lvl="6" indent="0" algn="l" rtl="0">
              <a:spcBef>
                <a:spcPts val="0"/>
              </a:spcBef>
            </a:pPr>
            <a:endParaRPr/>
          </a:p>
          <a:p>
            <a:pPr marL="0" marR="0" lvl="7" indent="0" algn="l" rtl="0">
              <a:spcBef>
                <a:spcPts val="0"/>
              </a:spcBef>
            </a:pPr>
            <a:endParaRPr/>
          </a:p>
          <a:p>
            <a:pPr marL="0" marR="0" lvl="8" indent="0" algn="l" rtl="0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84401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3664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605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2467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3027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602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6122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26435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036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1127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02132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8941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76479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35565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07161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8679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7284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4001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940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8398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8960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5342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00" b="0" i="0" u="none" strike="noStrike" cap="none"/>
          </a:p>
        </p:txBody>
      </p:sp>
      <p:sp>
        <p:nvSpPr>
          <p:cNvPr id="159" name="Shape 15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3826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711694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432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7328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370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7418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4785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2001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82296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713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70918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75450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412659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9159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25521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26607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6319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5651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TIN HỌC 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marR="0" lvl="0" indent="0" algn="r" rtl="0">
              <a:spcBef>
                <a:spcPts val="0"/>
              </a:spcBef>
            </a:pPr>
            <a:endParaRPr lang="en-US" sz="2000" b="1" i="0" u="none" strike="noStrike" cap="none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1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2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3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0" marR="0" lvl="4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marR="0" lvl="5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marR="0" lvl="6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marR="0" lvl="7" indent="0" algn="l" rtl="0">
              <a:spcBef>
                <a:spcPts val="0"/>
              </a:spcBef>
            </a:pPr>
            <a:endParaRPr lang="en-US" sz="1800" b="0" i="0" u="none" strike="noStrike" cap="none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7600" marR="0" lvl="8" indent="0" algn="l" rtl="0">
              <a:spcBef>
                <a:spcPts val="0"/>
              </a:spcBef>
            </a:pPr>
            <a:endParaRPr lang="en-US"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701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ransition spd="slow">
    <p:push dir="u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3087" y="2178767"/>
            <a:ext cx="804091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i="0" u="none" strike="noStrike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Arial"/>
              </a:rPr>
              <a:t>Bài</a:t>
            </a:r>
            <a:r>
              <a:rPr lang="en-US" sz="4800" b="1" i="0" u="none" strike="noStrik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Arial"/>
              </a:rPr>
              <a:t> </a:t>
            </a:r>
            <a:r>
              <a:rPr lang="en-US" sz="4800" b="1" i="0" u="none" strike="noStrike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Arial"/>
              </a:rPr>
              <a:t>2</a:t>
            </a:r>
            <a:br>
              <a:rPr lang="en-US" sz="4800" b="1" i="0" u="none" strike="noStrike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Arial"/>
              </a:rPr>
            </a:br>
            <a:r>
              <a:rPr lang="en-US" sz="4800" b="1" i="0" u="none" strike="noStrike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Arial"/>
              </a:rPr>
              <a:t>THÔNG </a:t>
            </a:r>
            <a:r>
              <a:rPr lang="en-US" sz="4800" b="1" i="0" u="none" strike="noStrik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Arial"/>
              </a:rPr>
              <a:t>TIN </a:t>
            </a:r>
            <a:r>
              <a:rPr lang="en-US" sz="4800" b="1" i="0" u="none" strike="noStrike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Arial"/>
              </a:rPr>
              <a:t>VÀ </a:t>
            </a:r>
            <a:r>
              <a:rPr lang="en-US" sz="4800" b="1" i="0" u="none" strike="noStrike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Arial"/>
              </a:rPr>
              <a:t>DỮ </a:t>
            </a:r>
            <a:r>
              <a:rPr lang="en-US" sz="4800" b="1" i="0" u="none" strike="noStrik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Arial"/>
              </a:rPr>
              <a:t>LIỆU</a:t>
            </a:r>
            <a:endParaRPr lang="en-US" sz="4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40"/>
          <p:cNvSpPr txBox="1">
            <a:spLocks noGrp="1"/>
          </p:cNvSpPr>
          <p:nvPr>
            <p:ph type="title"/>
          </p:nvPr>
        </p:nvSpPr>
        <p:spPr>
          <a:xfrm>
            <a:off x="1211389" y="29029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dạng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idx="1"/>
          </p:nvPr>
        </p:nvSpPr>
        <p:spPr>
          <a:xfrm>
            <a:off x="914400" y="935957"/>
            <a:ext cx="8229600" cy="4907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800" b="0" i="0" u="none" strike="noStrike" cap="none" smtClean="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800" b="0" i="0" u="none" strike="noStrike" cap="none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Loại</a:t>
            </a:r>
            <a:r>
              <a:rPr lang="en-US" sz="2800" b="0" i="0" u="none" strike="noStrike" cap="none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Phi </a:t>
            </a:r>
            <a:r>
              <a:rPr lang="en-US" sz="2800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văn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hình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ảnh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âm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thanh</a:t>
            </a:r>
            <a:r>
              <a:rPr lang="en-US" sz="28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,…</a:t>
            </a:r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575" y="2510898"/>
            <a:ext cx="5125228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10275" y="3319035"/>
            <a:ext cx="2676525" cy="1704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045029" y="1572969"/>
            <a:ext cx="7624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smtClean="0">
                <a:solidFill>
                  <a:srgbClr val="0070C0"/>
                </a:solidFill>
              </a:rPr>
              <a:t>Dạng </a:t>
            </a:r>
            <a:r>
              <a:rPr lang="en-US" sz="2800">
                <a:solidFill>
                  <a:srgbClr val="0070C0"/>
                </a:solidFill>
              </a:rPr>
              <a:t>văn bản</a:t>
            </a:r>
            <a:r>
              <a:rPr lang="en-US" sz="2800">
                <a:solidFill>
                  <a:srgbClr val="72951A"/>
                </a:solidFill>
              </a:rPr>
              <a:t>: </a:t>
            </a:r>
            <a:r>
              <a:rPr lang="en-US" sz="2800">
                <a:solidFill>
                  <a:schemeClr val="dk1"/>
                </a:solidFill>
              </a:rPr>
              <a:t>tờ báo, cuốn sách, tấm bia</a:t>
            </a:r>
            <a:r>
              <a:rPr lang="en-US" sz="2800" smtClean="0">
                <a:solidFill>
                  <a:schemeClr val="dk1"/>
                </a:solidFill>
              </a:rPr>
              <a:t>,…</a:t>
            </a:r>
            <a:endParaRPr lang="en-US" sz="28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140"/>
          <p:cNvSpPr txBox="1">
            <a:spLocks noGrp="1"/>
          </p:cNvSpPr>
          <p:nvPr>
            <p:ph type="title"/>
          </p:nvPr>
        </p:nvSpPr>
        <p:spPr>
          <a:xfrm>
            <a:off x="1318260" y="-7722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dạng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Shape 151"/>
          <p:cNvSpPr txBox="1">
            <a:spLocks noGrp="1"/>
          </p:cNvSpPr>
          <p:nvPr>
            <p:ph idx="1"/>
          </p:nvPr>
        </p:nvSpPr>
        <p:spPr>
          <a:xfrm>
            <a:off x="1103086" y="992563"/>
            <a:ext cx="7720874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en-US" sz="2800" b="0" i="0" u="none" strike="noStrike" cap="none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Dạng </a:t>
            </a:r>
            <a:r>
              <a:rPr lang="en-US" sz="2800" b="0" i="0" u="none" strike="noStrike" cap="none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hình</a:t>
            </a:r>
            <a:r>
              <a:rPr lang="en-US" sz="28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ảnh</a:t>
            </a:r>
            <a:r>
              <a:rPr lang="en-US" sz="2800" b="0" i="0" u="none" strike="noStrike" cap="none" dirty="0">
                <a:solidFill>
                  <a:srgbClr val="72951A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bức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tranh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vẽ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ảnh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chụp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đồ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biển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báo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,…</a:t>
            </a:r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443" y="2133332"/>
            <a:ext cx="1671798" cy="2012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Shape 1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4360" y="2252129"/>
            <a:ext cx="4711064" cy="428678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8" descr="B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45" y="4665072"/>
            <a:ext cx="1660238" cy="1600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140"/>
          <p:cNvSpPr txBox="1">
            <a:spLocks noGrp="1"/>
          </p:cNvSpPr>
          <p:nvPr>
            <p:ph type="title"/>
          </p:nvPr>
        </p:nvSpPr>
        <p:spPr>
          <a:xfrm>
            <a:off x="1283960" y="0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dạng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 txBox="1">
            <a:spLocks noGrp="1"/>
          </p:cNvSpPr>
          <p:nvPr>
            <p:ph idx="1"/>
          </p:nvPr>
        </p:nvSpPr>
        <p:spPr>
          <a:xfrm>
            <a:off x="1016000" y="1338601"/>
            <a:ext cx="8110664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en-US" sz="2800" b="0" i="0" u="none" strike="noStrike" cap="none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Dạng</a:t>
            </a:r>
            <a:r>
              <a:rPr lang="en-US" sz="28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âm</a:t>
            </a:r>
            <a:r>
              <a:rPr lang="en-US" sz="28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thanh</a:t>
            </a:r>
            <a:r>
              <a:rPr lang="en-US" sz="2800" b="0" i="0" u="none" strike="noStrike" cap="none" dirty="0">
                <a:solidFill>
                  <a:srgbClr val="72951A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tiếng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nói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tiếng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sóng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biển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tiếng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đàn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tiếng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chim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hót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,…</a:t>
            </a:r>
          </a:p>
        </p:txBody>
      </p:sp>
      <p:pic>
        <p:nvPicPr>
          <p:cNvPr id="165" name="Shape 1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3960" y="3257550"/>
            <a:ext cx="42862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Shape 1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77000" y="3048000"/>
            <a:ext cx="1371600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40"/>
          <p:cNvSpPr txBox="1">
            <a:spLocks noGrp="1"/>
          </p:cNvSpPr>
          <p:nvPr>
            <p:ph type="title"/>
          </p:nvPr>
        </p:nvSpPr>
        <p:spPr>
          <a:xfrm>
            <a:off x="1204223" y="0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en-US" sz="3000" b="1" i="0" u="none" strike="noStrike" cap="none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Mã</a:t>
            </a:r>
            <a:r>
              <a:rPr lang="en-US" sz="3000" b="1" i="0" u="none" strike="noStrike" cap="none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hóa thông 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tin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1595320" y="823615"/>
            <a:ext cx="3809999" cy="2286000"/>
          </a:xfrm>
          <a:prstGeom prst="cloudCallout">
            <a:avLst>
              <a:gd name="adj1" fmla="val -20375"/>
              <a:gd name="adj2" fmla="val 70000"/>
            </a:avLst>
          </a:prstGeom>
          <a:gradFill>
            <a:gsLst>
              <a:gs pos="0">
                <a:schemeClr val="dk1"/>
              </a:gs>
              <a:gs pos="100000">
                <a:srgbClr val="FF33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Theo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dạng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trên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đưa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vào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như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thế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nào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</p:txBody>
      </p:sp>
      <p:pic>
        <p:nvPicPr>
          <p:cNvPr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3186" y="3305897"/>
            <a:ext cx="1222375" cy="12668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7" name="Shape 177"/>
          <p:cNvGrpSpPr/>
          <p:nvPr/>
        </p:nvGrpSpPr>
        <p:grpSpPr>
          <a:xfrm>
            <a:off x="516836" y="4639306"/>
            <a:ext cx="8477250" cy="921885"/>
            <a:chOff x="191" y="3595"/>
            <a:chExt cx="5340" cy="580"/>
          </a:xfrm>
        </p:grpSpPr>
        <p:pic>
          <p:nvPicPr>
            <p:cNvPr id="178" name="Shape 17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91" y="3595"/>
              <a:ext cx="2351" cy="521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79" name="Shape 179"/>
            <p:cNvCxnSpPr/>
            <p:nvPr/>
          </p:nvCxnSpPr>
          <p:spPr>
            <a:xfrm>
              <a:off x="2544" y="3979"/>
              <a:ext cx="432" cy="0"/>
            </a:xfrm>
            <a:prstGeom prst="straightConnector1">
              <a:avLst/>
            </a:prstGeom>
            <a:noFill/>
            <a:ln w="76200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80" name="Shape 180"/>
            <p:cNvSpPr txBox="1"/>
            <p:nvPr/>
          </p:nvSpPr>
          <p:spPr>
            <a:xfrm>
              <a:off x="2976" y="3695"/>
              <a:ext cx="1296" cy="371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01101001</a:t>
              </a:r>
            </a:p>
          </p:txBody>
        </p:sp>
        <p:pic>
          <p:nvPicPr>
            <p:cNvPr id="181" name="Shape 18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752" y="3595"/>
              <a:ext cx="779" cy="58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84" name="Shape 184"/>
            <p:cNvCxnSpPr/>
            <p:nvPr/>
          </p:nvCxnSpPr>
          <p:spPr>
            <a:xfrm>
              <a:off x="4320" y="3984"/>
              <a:ext cx="432" cy="0"/>
            </a:xfrm>
            <a:prstGeom prst="straightConnector1">
              <a:avLst/>
            </a:prstGeom>
            <a:noFill/>
            <a:ln w="76200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sp>
        <p:nvSpPr>
          <p:cNvPr id="185" name="Shape 185"/>
          <p:cNvSpPr txBox="1"/>
          <p:nvPr/>
        </p:nvSpPr>
        <p:spPr>
          <a:xfrm>
            <a:off x="341139" y="3939310"/>
            <a:ext cx="2064095" cy="4814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en-US" sz="2200" b="1" i="1" u="sng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Ví</a:t>
            </a:r>
            <a:r>
              <a:rPr lang="en-US" sz="2200" b="1" i="1" u="sng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i="1" u="sng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dụ</a:t>
            </a:r>
            <a:r>
              <a:rPr lang="en-US" sz="2200" b="1" i="1" u="sng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</p:txBody>
      </p:sp>
      <p:sp>
        <p:nvSpPr>
          <p:cNvPr id="14" name="Shape 176"/>
          <p:cNvSpPr txBox="1">
            <a:spLocks/>
          </p:cNvSpPr>
          <p:nvPr/>
        </p:nvSpPr>
        <p:spPr>
          <a:xfrm>
            <a:off x="762001" y="1269950"/>
            <a:ext cx="8232086" cy="22144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25" tIns="45700" rIns="91425" bIns="45700" rtlCol="0" anchor="ctr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smtClean="0">
                <a:latin typeface="Arial"/>
                <a:ea typeface="Arial"/>
                <a:cs typeface="Arial"/>
                <a:sym typeface="Arial"/>
              </a:rPr>
              <a:t>Muốn máy tính xử lý được, thông tin phải được biến đổi thành một </a:t>
            </a:r>
            <a:r>
              <a:rPr lang="en-US" sz="280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dãy bit </a:t>
            </a:r>
            <a:r>
              <a:rPr lang="en-US" sz="2800" smtClean="0">
                <a:latin typeface="Arial"/>
                <a:ea typeface="Arial"/>
                <a:cs typeface="Arial"/>
                <a:sym typeface="Arial"/>
              </a:rPr>
              <a:t>(được biểu diễn bằng các số 0,1). Cách biến đổi như vậy gọi là </a:t>
            </a:r>
            <a:r>
              <a:rPr lang="en-US" sz="280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mã hóa thông tin</a:t>
            </a:r>
            <a:r>
              <a:rPr lang="en-US" sz="2800" smtClean="0"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28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animBg="1"/>
      <p:bldP spid="174" grpId="1" animBg="1"/>
      <p:bldP spid="185" grpId="0"/>
      <p:bldP spid="14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40"/>
          <p:cNvSpPr txBox="1">
            <a:spLocks noGrp="1"/>
          </p:cNvSpPr>
          <p:nvPr>
            <p:ph type="title"/>
          </p:nvPr>
        </p:nvSpPr>
        <p:spPr>
          <a:xfrm>
            <a:off x="1204223" y="0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en-US" sz="3000" b="1" i="0" u="none" strike="noStrike" cap="none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Mã</a:t>
            </a:r>
            <a:r>
              <a:rPr lang="en-US" sz="3000" b="1" i="0" u="none" strike="noStrike" cap="none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hóa thông 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tin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044412"/>
              </p:ext>
            </p:extLst>
          </p:nvPr>
        </p:nvGraphicFramePr>
        <p:xfrm>
          <a:off x="1030052" y="927562"/>
          <a:ext cx="7872412" cy="289089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36206">
                  <a:extLst>
                    <a:ext uri="{9D8B030D-6E8A-4147-A177-3AD203B41FA5}">
                      <a16:colId xmlns:a16="http://schemas.microsoft.com/office/drawing/2014/main" val="529091098"/>
                    </a:ext>
                  </a:extLst>
                </a:gridCol>
                <a:gridCol w="3936206">
                  <a:extLst>
                    <a:ext uri="{9D8B030D-6E8A-4147-A177-3AD203B41FA5}">
                      <a16:colId xmlns:a16="http://schemas.microsoft.com/office/drawing/2014/main" val="2542541213"/>
                    </a:ext>
                  </a:extLst>
                </a:gridCol>
              </a:tblGrid>
              <a:tr h="843181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Bảng</a:t>
                      </a:r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mã ASCII</a:t>
                      </a:r>
                      <a:endParaRPr lang="en-US" sz="2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Bảng</a:t>
                      </a:r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mã UNICODE</a:t>
                      </a:r>
                      <a:endParaRPr lang="en-US" sz="2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024526"/>
                  </a:ext>
                </a:extLst>
              </a:tr>
              <a:tr h="891059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Dùng</a:t>
                      </a:r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bit để mã hóa</a:t>
                      </a:r>
                      <a:endParaRPr lang="en-US" sz="2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Dùng</a:t>
                      </a:r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 bit để mã hóa</a:t>
                      </a:r>
                      <a:endParaRPr lang="en-US" sz="2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717434"/>
                  </a:ext>
                </a:extLst>
              </a:tr>
              <a:tr h="1156652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Mã</a:t>
                      </a:r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hóa</a:t>
                      </a:r>
                    </a:p>
                    <a:p>
                      <a:pPr algn="ctr"/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3200" b="1" baseline="30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2400" baseline="30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256 ký tự</a:t>
                      </a:r>
                      <a:endParaRPr lang="en-US" sz="2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Mã</a:t>
                      </a:r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hóa</a:t>
                      </a:r>
                    </a:p>
                    <a:p>
                      <a:pPr algn="ctr"/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3200" b="1" baseline="30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n-US" sz="2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65536 ký tự</a:t>
                      </a:r>
                      <a:endParaRPr lang="en-US" sz="2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10971"/>
                  </a:ext>
                </a:extLst>
              </a:tr>
            </a:tbl>
          </a:graphicData>
        </a:graphic>
      </p:graphicFrame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410598" y="4355573"/>
            <a:ext cx="627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599761" y="4358748"/>
            <a:ext cx="701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65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114361" y="4358748"/>
            <a:ext cx="2254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01000001</a:t>
            </a: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>
            <a:off x="2037661" y="4646086"/>
            <a:ext cx="1366837" cy="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4458598" y="4649261"/>
            <a:ext cx="1368425" cy="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204223" y="5284261"/>
            <a:ext cx="1038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solidFill>
                  <a:srgbClr val="0099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Kí tự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2877448" y="5041373"/>
            <a:ext cx="21447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solidFill>
                  <a:srgbClr val="0099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Mã ASCII</a:t>
            </a:r>
          </a:p>
          <a:p>
            <a:pPr algn="ctr" eaLnBrk="1" hangingPunct="1"/>
            <a:r>
              <a:rPr lang="en-US" altLang="en-US" sz="3200">
                <a:solidFill>
                  <a:srgbClr val="0099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thập phân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312798" y="5041373"/>
            <a:ext cx="18573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solidFill>
                  <a:srgbClr val="0099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Mã ASCII</a:t>
            </a:r>
          </a:p>
          <a:p>
            <a:pPr algn="ctr" eaLnBrk="1" hangingPunct="1"/>
            <a:r>
              <a:rPr lang="en-US" altLang="en-US" sz="3200">
                <a:solidFill>
                  <a:srgbClr val="0099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nhị phân</a:t>
            </a:r>
          </a:p>
        </p:txBody>
      </p:sp>
    </p:spTree>
    <p:extLst>
      <p:ext uri="{BB962C8B-B14F-4D97-AF65-F5344CB8AC3E}">
        <p14:creationId xmlns:p14="http://schemas.microsoft.com/office/powerpoint/2010/main" val="3978845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233883" y="190599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Shape 193"/>
          <p:cNvSpPr txBox="1">
            <a:spLocks noGrp="1"/>
          </p:cNvSpPr>
          <p:nvPr>
            <p:ph idx="1"/>
          </p:nvPr>
        </p:nvSpPr>
        <p:spPr>
          <a:xfrm>
            <a:off x="899886" y="1807354"/>
            <a:ext cx="8244114" cy="6912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4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a) Hệ </a:t>
            </a:r>
            <a:r>
              <a:rPr lang="en-US" sz="32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đếm</a:t>
            </a:r>
            <a:r>
              <a:rPr lang="en-US" sz="32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32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Là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tập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hợp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hiệu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và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qui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tắc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dụng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tập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hiệu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đó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để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và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xác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định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giá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trị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3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l" rtl="0">
              <a:spcBef>
                <a:spcPts val="4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Các hệ đếm thường dùng:</a:t>
            </a:r>
          </a:p>
        </p:txBody>
      </p:sp>
      <p:sp>
        <p:nvSpPr>
          <p:cNvPr id="2" name="Rectangle 1"/>
          <p:cNvSpPr/>
          <p:nvPr/>
        </p:nvSpPr>
        <p:spPr>
          <a:xfrm>
            <a:off x="2908693" y="1050450"/>
            <a:ext cx="37785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FF0000"/>
              </a:buClr>
              <a:buSzPct val="100000"/>
            </a:pPr>
            <a:r>
              <a:rPr lang="en-US" sz="2800" b="1" u="sng" dirty="0" smtClean="0">
                <a:solidFill>
                  <a:srgbClr val="FF0000"/>
                </a:solidFill>
              </a:rPr>
              <a:t>5.1.Thông </a:t>
            </a:r>
            <a:r>
              <a:rPr lang="en-US" sz="2800" b="1" u="sng" dirty="0">
                <a:solidFill>
                  <a:srgbClr val="FF0000"/>
                </a:solidFill>
              </a:rPr>
              <a:t>tin </a:t>
            </a:r>
            <a:r>
              <a:rPr lang="en-US" sz="2800" b="1" u="sng" dirty="0" err="1">
                <a:solidFill>
                  <a:srgbClr val="FF0000"/>
                </a:solidFill>
              </a:rPr>
              <a:t>loại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76260287"/>
              </p:ext>
            </p:extLst>
          </p:nvPr>
        </p:nvGraphicFramePr>
        <p:xfrm>
          <a:off x="1233883" y="2982686"/>
          <a:ext cx="695841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3923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22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822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233882" y="190599"/>
            <a:ext cx="8867433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194" name="Shape 194"/>
          <p:cNvSpPr txBox="1"/>
          <p:nvPr/>
        </p:nvSpPr>
        <p:spPr>
          <a:xfrm>
            <a:off x="953056" y="1424984"/>
            <a:ext cx="7938083" cy="73868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-US" sz="3200" b="0" i="0" u="none" strike="noStrike" cap="none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Hệ thập phân</a:t>
            </a:r>
            <a:r>
              <a:rPr lang="en-US" sz="3200" b="0" i="0" u="none" strike="noStrike" cap="none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: </a:t>
            </a:r>
            <a:r>
              <a:rPr lang="en-US" sz="3200" b="0" i="0" u="none" strike="noStrike" cap="none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0 ,1 ,2 ,3 ,4 ,5 ,6 ,7 ,8 ,9</a:t>
            </a:r>
            <a:r>
              <a:rPr lang="en-US" sz="3200" b="0" i="0" u="none" strike="noStrike" cap="none" smtClean="0">
                <a:solidFill>
                  <a:srgbClr val="3C889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.</a:t>
            </a:r>
          </a:p>
        </p:txBody>
      </p:sp>
      <p:sp>
        <p:nvSpPr>
          <p:cNvPr id="9" name="Shape 207"/>
          <p:cNvSpPr txBox="1"/>
          <p:nvPr/>
        </p:nvSpPr>
        <p:spPr>
          <a:xfrm>
            <a:off x="638966" y="2689808"/>
            <a:ext cx="9121203" cy="822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en-US" sz="3200" b="1" i="1" u="sng" strike="noStrike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Ví</a:t>
            </a:r>
            <a:r>
              <a:rPr lang="en-US" sz="3200" b="1" i="1" u="sng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US" sz="3200" b="1" i="1" u="sng" strike="noStrike" cap="none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dụ</a:t>
            </a:r>
            <a:r>
              <a:rPr lang="en-US" sz="3200" b="1" i="1" u="sng" strike="noStrike" cap="none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:</a:t>
            </a:r>
            <a:endParaRPr lang="en-US" sz="3200" b="1" i="1" u="sng" strike="noStrike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64900" y="4010037"/>
            <a:ext cx="37336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466450" y="4010037"/>
            <a:ext cx="37336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2104625" y="4010037"/>
            <a:ext cx="41614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533250" y="4010037"/>
            <a:ext cx="65339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3274613" y="4010037"/>
            <a:ext cx="15187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7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en-US" altLang="en-US" sz="3500" b="1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4362050" y="4010037"/>
            <a:ext cx="56004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5124049" y="4010037"/>
            <a:ext cx="1400121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7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en-US" altLang="en-US" sz="3500" b="1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6267050" y="4010037"/>
            <a:ext cx="56004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7105249" y="4010037"/>
            <a:ext cx="1400121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7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en-US" altLang="en-US" sz="3500" b="1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2990450" y="4010037"/>
            <a:ext cx="37336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4743050" y="4010037"/>
            <a:ext cx="37336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6765525" y="4010037"/>
            <a:ext cx="41614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5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6" name="Freeform 27"/>
          <p:cNvSpPr>
            <a:spLocks/>
          </p:cNvSpPr>
          <p:nvPr/>
        </p:nvSpPr>
        <p:spPr bwMode="auto">
          <a:xfrm>
            <a:off x="1695050" y="4695837"/>
            <a:ext cx="1599567" cy="609600"/>
          </a:xfrm>
          <a:custGeom>
            <a:avLst/>
            <a:gdLst>
              <a:gd name="T0" fmla="*/ 0 w 960"/>
              <a:gd name="T1" fmla="*/ 0 h 424"/>
              <a:gd name="T2" fmla="*/ 241935000 w 960"/>
              <a:gd name="T3" fmla="*/ 496100819 h 424"/>
              <a:gd name="T4" fmla="*/ 1451610000 w 960"/>
              <a:gd name="T5" fmla="*/ 793761023 h 424"/>
              <a:gd name="T6" fmla="*/ 2147483647 w 960"/>
              <a:gd name="T7" fmla="*/ 0 h 4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60" h="424">
                <a:moveTo>
                  <a:pt x="0" y="0"/>
                </a:moveTo>
                <a:cubicBezTo>
                  <a:pt x="0" y="88"/>
                  <a:pt x="0" y="176"/>
                  <a:pt x="96" y="240"/>
                </a:cubicBezTo>
                <a:cubicBezTo>
                  <a:pt x="192" y="304"/>
                  <a:pt x="432" y="424"/>
                  <a:pt x="576" y="384"/>
                </a:cubicBezTo>
                <a:cubicBezTo>
                  <a:pt x="720" y="344"/>
                  <a:pt x="840" y="172"/>
                  <a:pt x="960" y="0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reeform 28"/>
          <p:cNvSpPr>
            <a:spLocks/>
          </p:cNvSpPr>
          <p:nvPr/>
        </p:nvSpPr>
        <p:spPr bwMode="auto">
          <a:xfrm>
            <a:off x="1923649" y="4695837"/>
            <a:ext cx="3019703" cy="1003300"/>
          </a:xfrm>
          <a:custGeom>
            <a:avLst/>
            <a:gdLst>
              <a:gd name="T0" fmla="*/ 0 w 1888"/>
              <a:gd name="T1" fmla="*/ 120967500 h 632"/>
              <a:gd name="T2" fmla="*/ 362902500 w 1888"/>
              <a:gd name="T3" fmla="*/ 725805000 h 632"/>
              <a:gd name="T4" fmla="*/ 1451610000 w 1888"/>
              <a:gd name="T5" fmla="*/ 1330642500 h 632"/>
              <a:gd name="T6" fmla="*/ 2147483647 w 1888"/>
              <a:gd name="T7" fmla="*/ 1451610000 h 632"/>
              <a:gd name="T8" fmla="*/ 2147483647 w 1888"/>
              <a:gd name="T9" fmla="*/ 483870000 h 632"/>
              <a:gd name="T10" fmla="*/ 2147483647 w 1888"/>
              <a:gd name="T11" fmla="*/ 0 h 6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888" h="632">
                <a:moveTo>
                  <a:pt x="0" y="48"/>
                </a:moveTo>
                <a:cubicBezTo>
                  <a:pt x="24" y="128"/>
                  <a:pt x="48" y="208"/>
                  <a:pt x="144" y="288"/>
                </a:cubicBezTo>
                <a:cubicBezTo>
                  <a:pt x="240" y="368"/>
                  <a:pt x="400" y="480"/>
                  <a:pt x="576" y="528"/>
                </a:cubicBezTo>
                <a:cubicBezTo>
                  <a:pt x="752" y="576"/>
                  <a:pt x="1000" y="632"/>
                  <a:pt x="1200" y="576"/>
                </a:cubicBezTo>
                <a:cubicBezTo>
                  <a:pt x="1400" y="520"/>
                  <a:pt x="1664" y="288"/>
                  <a:pt x="1776" y="192"/>
                </a:cubicBezTo>
                <a:cubicBezTo>
                  <a:pt x="1888" y="96"/>
                  <a:pt x="1880" y="48"/>
                  <a:pt x="1872" y="0"/>
                </a:cubicBezTo>
              </a:path>
            </a:pathLst>
          </a:custGeom>
          <a:noFill/>
          <a:ln w="38100" cmpd="sng">
            <a:solidFill>
              <a:schemeClr val="tx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29"/>
          <p:cNvSpPr>
            <a:spLocks/>
          </p:cNvSpPr>
          <p:nvPr/>
        </p:nvSpPr>
        <p:spPr bwMode="auto">
          <a:xfrm>
            <a:off x="2355450" y="4772037"/>
            <a:ext cx="4749799" cy="1003300"/>
          </a:xfrm>
          <a:custGeom>
            <a:avLst/>
            <a:gdLst>
              <a:gd name="T0" fmla="*/ 0 w 1888"/>
              <a:gd name="T1" fmla="*/ 120967500 h 632"/>
              <a:gd name="T2" fmla="*/ 853852602 w 1888"/>
              <a:gd name="T3" fmla="*/ 725805000 h 632"/>
              <a:gd name="T4" fmla="*/ 2147483647 w 1888"/>
              <a:gd name="T5" fmla="*/ 1330642500 h 632"/>
              <a:gd name="T6" fmla="*/ 2147483647 w 1888"/>
              <a:gd name="T7" fmla="*/ 1451610000 h 632"/>
              <a:gd name="T8" fmla="*/ 2147483647 w 1888"/>
              <a:gd name="T9" fmla="*/ 483870000 h 632"/>
              <a:gd name="T10" fmla="*/ 2147483647 w 1888"/>
              <a:gd name="T11" fmla="*/ 0 h 6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888" h="632">
                <a:moveTo>
                  <a:pt x="0" y="48"/>
                </a:moveTo>
                <a:cubicBezTo>
                  <a:pt x="24" y="128"/>
                  <a:pt x="48" y="208"/>
                  <a:pt x="144" y="288"/>
                </a:cubicBezTo>
                <a:cubicBezTo>
                  <a:pt x="240" y="368"/>
                  <a:pt x="400" y="480"/>
                  <a:pt x="576" y="528"/>
                </a:cubicBezTo>
                <a:cubicBezTo>
                  <a:pt x="752" y="576"/>
                  <a:pt x="1000" y="632"/>
                  <a:pt x="1200" y="576"/>
                </a:cubicBezTo>
                <a:cubicBezTo>
                  <a:pt x="1400" y="520"/>
                  <a:pt x="1664" y="288"/>
                  <a:pt x="1776" y="192"/>
                </a:cubicBezTo>
                <a:cubicBezTo>
                  <a:pt x="1888" y="96"/>
                  <a:pt x="1880" y="48"/>
                  <a:pt x="1872" y="0"/>
                </a:cubicBezTo>
              </a:path>
            </a:pathLst>
          </a:custGeom>
          <a:noFill/>
          <a:ln w="38100" cmpd="sng">
            <a:solidFill>
              <a:schemeClr val="tx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12719" y="3604029"/>
            <a:ext cx="1020532" cy="394806"/>
            <a:chOff x="1532788" y="3629037"/>
            <a:chExt cx="966415" cy="394806"/>
          </a:xfrm>
        </p:grpSpPr>
        <p:cxnSp>
          <p:nvCxnSpPr>
            <p:cNvPr id="7" name="Straight Arrow Connector 6"/>
            <p:cNvCxnSpPr>
              <a:endCxn id="15" idx="0"/>
            </p:cNvCxnSpPr>
            <p:nvPr/>
          </p:nvCxnSpPr>
          <p:spPr>
            <a:xfrm flipH="1">
              <a:off x="1653133" y="4010037"/>
              <a:ext cx="79121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186297" y="36290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45694" y="36545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532788" y="364760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2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500"/>
                            </p:stCondLst>
                            <p:childTnLst>
                              <p:par>
                                <p:cTn id="5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500"/>
                            </p:stCondLst>
                            <p:childTnLst>
                              <p:par>
                                <p:cTn id="6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8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3000"/>
                            </p:stCondLst>
                            <p:childTnLst>
                              <p:par>
                                <p:cTn id="7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3500"/>
                            </p:stCondLst>
                            <p:childTnLst>
                              <p:par>
                                <p:cTn id="7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233883" y="190599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Shape 195"/>
          <p:cNvSpPr txBox="1"/>
          <p:nvPr/>
        </p:nvSpPr>
        <p:spPr>
          <a:xfrm>
            <a:off x="841955" y="1388588"/>
            <a:ext cx="8022856" cy="77973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-US" sz="3200" b="0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Hệ</a:t>
            </a:r>
            <a:r>
              <a:rPr lang="en-US" sz="3200" b="0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nhị</a:t>
            </a:r>
            <a:r>
              <a:rPr lang="en-US" sz="3200" b="0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phân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2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0 </a:t>
            </a:r>
            <a:r>
              <a:rPr lang="en-US" sz="3200" b="0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3200" b="0" i="0" u="none" strike="noStrike" cap="none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lang="en-US" sz="3200" b="0" i="0" u="none" strike="noStrike" cap="none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216"/>
          <p:cNvSpPr txBox="1"/>
          <p:nvPr/>
        </p:nvSpPr>
        <p:spPr>
          <a:xfrm>
            <a:off x="721916" y="2950760"/>
            <a:ext cx="7750967" cy="6285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en-US" sz="2800" b="1" i="1" u="sng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Ví</a:t>
            </a:r>
            <a:r>
              <a:rPr lang="en-US" sz="2800" b="1" i="1" u="sng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1" u="sng" strike="noStrike" cap="none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dụ</a:t>
            </a:r>
            <a:r>
              <a:rPr lang="en-US" sz="2800" b="1" i="1" u="sng" strike="noStrike" cap="none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800" b="1" i="1" strike="noStrike" cap="none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strike="noStrike" cap="none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1011</a:t>
            </a:r>
            <a:r>
              <a:rPr lang="en-US" sz="2800" b="1" strike="noStrike" cap="none" baseline="-2500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800" b="1" strike="noStrike" cap="none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= ?</a:t>
            </a:r>
            <a:r>
              <a:rPr lang="en-US" sz="2800" b="1" strike="noStrike" cap="none" baseline="-2500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lang="en-US" sz="2800" b="1" u="sng" strike="noStrike" cap="none" baseline="-25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7753" y="4015341"/>
            <a:ext cx="1119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440"/>
              </a:spcBef>
              <a:buClr>
                <a:schemeClr val="dk1"/>
              </a:buClr>
              <a:buSzPct val="25000"/>
            </a:pPr>
            <a:r>
              <a:rPr lang="en-US" sz="2800" smtClean="0">
                <a:solidFill>
                  <a:schemeClr val="tx1"/>
                </a:solidFill>
              </a:rPr>
              <a:t>1011</a:t>
            </a:r>
            <a:r>
              <a:rPr lang="en-US" sz="2800" baseline="-2500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036103" y="4010670"/>
            <a:ext cx="83552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29933" y="3652911"/>
            <a:ext cx="330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53865" y="3642426"/>
            <a:ext cx="330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29881" y="3642426"/>
            <a:ext cx="330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36103" y="3636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16970" y="4038872"/>
            <a:ext cx="5368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44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tx1"/>
                </a:solidFill>
              </a:rPr>
              <a:t>= 1 x </a:t>
            </a:r>
            <a:r>
              <a:rPr lang="en-US" sz="2800" b="1">
                <a:solidFill>
                  <a:srgbClr val="0000CC"/>
                </a:solidFill>
              </a:rPr>
              <a:t>2</a:t>
            </a:r>
            <a:r>
              <a:rPr lang="en-US" sz="2800" b="1" baseline="30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chemeClr val="tx1"/>
                </a:solidFill>
              </a:rPr>
              <a:t> + 0 x </a:t>
            </a:r>
            <a:r>
              <a:rPr lang="en-US" sz="2800" b="1">
                <a:solidFill>
                  <a:srgbClr val="0000CC"/>
                </a:solidFill>
              </a:rPr>
              <a:t>2</a:t>
            </a:r>
            <a:r>
              <a:rPr lang="en-US" sz="2800" b="1" baseline="30000">
                <a:solidFill>
                  <a:srgbClr val="FF0000"/>
                </a:solidFill>
              </a:rPr>
              <a:t>2</a:t>
            </a:r>
            <a:r>
              <a:rPr lang="en-US" sz="2800">
                <a:solidFill>
                  <a:schemeClr val="tx1"/>
                </a:solidFill>
              </a:rPr>
              <a:t> + 1 x </a:t>
            </a:r>
            <a:r>
              <a:rPr lang="en-US" sz="2800" b="1">
                <a:solidFill>
                  <a:srgbClr val="0000CC"/>
                </a:solidFill>
              </a:rPr>
              <a:t>2</a:t>
            </a:r>
            <a:r>
              <a:rPr lang="en-US" sz="2800" b="1" baseline="30000">
                <a:solidFill>
                  <a:srgbClr val="FF0000"/>
                </a:solidFill>
              </a:rPr>
              <a:t>1</a:t>
            </a:r>
            <a:r>
              <a:rPr lang="en-US" sz="2800">
                <a:solidFill>
                  <a:schemeClr val="tx1"/>
                </a:solidFill>
              </a:rPr>
              <a:t> + 1 x </a:t>
            </a:r>
            <a:r>
              <a:rPr lang="en-US" sz="2800" b="1" smtClean="0">
                <a:solidFill>
                  <a:srgbClr val="0000CC"/>
                </a:solidFill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</a:rPr>
              <a:t>0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81100" y="4038872"/>
            <a:ext cx="8947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440"/>
              </a:spcBef>
              <a:buClr>
                <a:schemeClr val="dk1"/>
              </a:buClr>
              <a:buSzPct val="25000"/>
            </a:pPr>
            <a:r>
              <a:rPr lang="en-US" sz="2800">
                <a:solidFill>
                  <a:schemeClr val="tx1"/>
                </a:solidFill>
              </a:rPr>
              <a:t>= </a:t>
            </a:r>
            <a:r>
              <a:rPr lang="en-US" sz="2800" smtClean="0">
                <a:solidFill>
                  <a:schemeClr val="tx1"/>
                </a:solidFill>
              </a:rPr>
              <a:t>11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629933" y="4887665"/>
            <a:ext cx="4348438" cy="584775"/>
            <a:chOff x="1629933" y="4887665"/>
            <a:chExt cx="4348438" cy="584775"/>
          </a:xfrm>
        </p:grpSpPr>
        <p:sp>
          <p:nvSpPr>
            <p:cNvPr id="19" name="Rectangle 18"/>
            <p:cNvSpPr/>
            <p:nvPr/>
          </p:nvSpPr>
          <p:spPr>
            <a:xfrm>
              <a:off x="3541485" y="4887665"/>
              <a:ext cx="243688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spcBef>
                  <a:spcPts val="440"/>
                </a:spcBef>
                <a:buClr>
                  <a:schemeClr val="dk1"/>
                </a:buClr>
                <a:buSzPct val="25000"/>
              </a:pPr>
              <a:r>
                <a:rPr lang="en-US" sz="3200" smtClean="0">
                  <a:solidFill>
                    <a:schemeClr val="tx1"/>
                  </a:solidFill>
                </a:rPr>
                <a:t>1011</a:t>
              </a:r>
              <a:r>
                <a:rPr lang="en-US" sz="3200" baseline="-25000" smtClean="0">
                  <a:solidFill>
                    <a:schemeClr val="tx1"/>
                  </a:solidFill>
                </a:rPr>
                <a:t>2</a:t>
              </a:r>
              <a:r>
                <a:rPr lang="en-US" sz="3200" b="1" baseline="-25000" smtClean="0">
                  <a:solidFill>
                    <a:schemeClr val="tx1"/>
                  </a:solidFill>
                </a:rPr>
                <a:t> </a:t>
              </a:r>
              <a:r>
                <a:rPr lang="en-US" sz="3200" smtClean="0">
                  <a:solidFill>
                    <a:schemeClr val="tx1"/>
                  </a:solidFill>
                </a:rPr>
                <a:t>= </a:t>
              </a:r>
              <a:r>
                <a:rPr lang="en-US" sz="3200">
                  <a:solidFill>
                    <a:schemeClr val="tx1"/>
                  </a:solidFill>
                </a:rPr>
                <a:t>11</a:t>
              </a:r>
              <a:r>
                <a:rPr lang="en-US" sz="3200" baseline="-25000">
                  <a:solidFill>
                    <a:schemeClr val="tx1"/>
                  </a:solidFill>
                </a:rPr>
                <a:t>10</a:t>
              </a:r>
              <a:endParaRPr lang="en-US" sz="3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1629933" y="4998082"/>
              <a:ext cx="1567543" cy="35769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29423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16" grpId="0"/>
      <p:bldP spid="17" grpId="0"/>
      <p:bldP spid="5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233883" y="190599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/>
          <p:nvPr/>
        </p:nvSpPr>
        <p:spPr>
          <a:xfrm>
            <a:off x="812800" y="1197001"/>
            <a:ext cx="8157029" cy="11145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-US" sz="2800" b="0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Hệ</a:t>
            </a:r>
            <a:r>
              <a:rPr lang="en-US" sz="2800" b="0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cơ</a:t>
            </a:r>
            <a:r>
              <a:rPr lang="en-US" sz="2800" b="0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2800" b="0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mười</a:t>
            </a:r>
            <a:r>
              <a:rPr lang="en-US" sz="2800" b="0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sáu</a:t>
            </a:r>
            <a:r>
              <a:rPr lang="en-US" sz="2800" b="0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800" b="0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hexa</a:t>
            </a:r>
            <a:r>
              <a:rPr lang="en-US" sz="2800" b="0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): </a:t>
            </a:r>
            <a:r>
              <a:rPr lang="en-US" sz="28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0 ,1 ,2 ,3 ,4 ,5 ,6 </a:t>
            </a:r>
            <a:r>
              <a:rPr lang="en-US" sz="2800" b="0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2800" b="0" i="0" u="none" strike="noStrike" cap="none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7, 8 </a:t>
            </a:r>
            <a:r>
              <a:rPr lang="en-US" sz="28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,9, A, B, C ,D ,E</a:t>
            </a:r>
            <a:r>
              <a:rPr lang="en-US" sz="2800" b="0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strike="noStrike" cap="none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 sz="2800" b="0" i="0" u="none" strike="noStrike" cap="none" dirty="0">
              <a:solidFill>
                <a:srgbClr val="3C889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226"/>
          <p:cNvSpPr txBox="1"/>
          <p:nvPr/>
        </p:nvSpPr>
        <p:spPr>
          <a:xfrm>
            <a:off x="484583" y="4039357"/>
            <a:ext cx="8331200" cy="635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en-US" sz="2800" b="1" i="1" u="sng" strike="noStrike" cap="none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Ví</a:t>
            </a:r>
            <a:r>
              <a:rPr lang="en-US" sz="2800" b="1" i="1" u="sng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1" u="sng" strike="noStrike" cap="none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dụ</a:t>
            </a:r>
            <a:r>
              <a:rPr lang="en-US" sz="2800" b="1" i="1" u="sng" smtClean="0">
                <a:solidFill>
                  <a:schemeClr val="tx1"/>
                </a:solidFill>
              </a:rPr>
              <a:t>:</a:t>
            </a:r>
            <a:r>
              <a:rPr lang="en-US" sz="2800" b="1" i="1" smtClean="0">
                <a:solidFill>
                  <a:schemeClr val="tx1"/>
                </a:solidFill>
              </a:rPr>
              <a:t>  </a:t>
            </a:r>
            <a:r>
              <a:rPr lang="en-US" sz="2800" b="1" smtClean="0">
                <a:solidFill>
                  <a:schemeClr val="tx1"/>
                </a:solidFill>
              </a:rPr>
              <a:t>2AC</a:t>
            </a:r>
            <a:r>
              <a:rPr lang="en-US" sz="2800" b="1" baseline="-25000" smtClean="0">
                <a:solidFill>
                  <a:schemeClr val="tx1"/>
                </a:solidFill>
              </a:rPr>
              <a:t>16</a:t>
            </a:r>
            <a:r>
              <a:rPr lang="en-US" sz="2800" b="1" smtClean="0">
                <a:solidFill>
                  <a:schemeClr val="tx1"/>
                </a:solidFill>
              </a:rPr>
              <a:t> = ?</a:t>
            </a:r>
            <a:r>
              <a:rPr lang="en-US" sz="2800" b="1" baseline="-25000" smtClean="0">
                <a:solidFill>
                  <a:schemeClr val="tx1"/>
                </a:solidFill>
              </a:rPr>
              <a:t>10</a:t>
            </a:r>
            <a:endParaRPr lang="en-US" sz="2800" b="1" u="sng" strike="noStrike" cap="none" baseline="-2500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421083" y="2634417"/>
            <a:ext cx="8458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en-US" sz="2800" i="1" smtClean="0">
                <a:solidFill>
                  <a:schemeClr val="tx2"/>
                </a:solidFill>
                <a:cs typeface="Arial" panose="020B0604020202020204" pitchFamily="34" charset="0"/>
              </a:rPr>
              <a:t>Với quy ước</a:t>
            </a:r>
            <a:r>
              <a:rPr lang="en-US" altLang="en-US" sz="2800" smtClean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	</a:t>
            </a:r>
            <a:r>
              <a:rPr lang="en-US" altLang="en-US" sz="2800" i="1">
                <a:solidFill>
                  <a:schemeClr val="tx2"/>
                </a:solidFill>
                <a:cs typeface="Arial" panose="020B0604020202020204" pitchFamily="34" charset="0"/>
              </a:rPr>
              <a:t>A 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= 10, 	</a:t>
            </a:r>
            <a:r>
              <a:rPr lang="en-US" altLang="en-US" sz="2800" i="1">
                <a:solidFill>
                  <a:schemeClr val="tx2"/>
                </a:solidFill>
                <a:cs typeface="Arial" panose="020B0604020202020204" pitchFamily="34" charset="0"/>
              </a:rPr>
              <a:t>B 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= 11, 	</a:t>
            </a:r>
            <a:r>
              <a:rPr lang="en-US" altLang="en-US" sz="2800" i="1">
                <a:solidFill>
                  <a:schemeClr val="tx2"/>
                </a:solidFill>
                <a:cs typeface="Arial" panose="020B0604020202020204" pitchFamily="34" charset="0"/>
              </a:rPr>
              <a:t>C 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= 12, </a:t>
            </a:r>
            <a:b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      			</a:t>
            </a:r>
            <a:r>
              <a:rPr lang="en-US" altLang="en-US" sz="2800" i="1">
                <a:solidFill>
                  <a:schemeClr val="tx2"/>
                </a:solidFill>
                <a:cs typeface="Arial" panose="020B0604020202020204" pitchFamily="34" charset="0"/>
              </a:rPr>
              <a:t>D 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= 13, 	</a:t>
            </a:r>
            <a:r>
              <a:rPr lang="en-US" altLang="en-US" sz="2800" i="1">
                <a:solidFill>
                  <a:schemeClr val="tx2"/>
                </a:solidFill>
                <a:cs typeface="Arial" panose="020B0604020202020204" pitchFamily="34" charset="0"/>
              </a:rPr>
              <a:t>E 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= 14, 	</a:t>
            </a:r>
            <a:r>
              <a:rPr lang="en-US" altLang="en-US" sz="2800" i="1">
                <a:solidFill>
                  <a:schemeClr val="tx2"/>
                </a:solidFill>
                <a:cs typeface="Arial" panose="020B0604020202020204" pitchFamily="34" charset="0"/>
              </a:rPr>
              <a:t>F 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= 15.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73746" y="4648678"/>
            <a:ext cx="7391203" cy="847825"/>
            <a:chOff x="1073746" y="4648678"/>
            <a:chExt cx="7391203" cy="847825"/>
          </a:xfrm>
        </p:grpSpPr>
        <p:sp>
          <p:nvSpPr>
            <p:cNvPr id="4" name="Rectangle 3"/>
            <p:cNvSpPr/>
            <p:nvPr/>
          </p:nvSpPr>
          <p:spPr>
            <a:xfrm>
              <a:off x="1074784" y="4973283"/>
              <a:ext cx="739016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spcBef>
                  <a:spcPts val="440"/>
                </a:spcBef>
                <a:buClr>
                  <a:schemeClr val="dk1"/>
                </a:buClr>
                <a:buSzPct val="25000"/>
              </a:pPr>
              <a:r>
                <a:rPr lang="en-US" sz="2800">
                  <a:solidFill>
                    <a:schemeClr val="tx1"/>
                  </a:solidFill>
                </a:rPr>
                <a:t>2AC</a:t>
              </a:r>
              <a:r>
                <a:rPr lang="en-US" sz="2800" baseline="-25000">
                  <a:solidFill>
                    <a:schemeClr val="tx1"/>
                  </a:solidFill>
                </a:rPr>
                <a:t>16</a:t>
              </a:r>
              <a:r>
                <a:rPr lang="en-US" sz="2800">
                  <a:solidFill>
                    <a:schemeClr val="tx1"/>
                  </a:solidFill>
                </a:rPr>
                <a:t> = 2 x </a:t>
              </a:r>
              <a:r>
                <a:rPr lang="en-US" sz="2800" b="1">
                  <a:solidFill>
                    <a:srgbClr val="0000CC"/>
                  </a:solidFill>
                </a:rPr>
                <a:t>16</a:t>
              </a:r>
              <a:r>
                <a:rPr lang="en-US" sz="2800" b="1" baseline="30000">
                  <a:solidFill>
                    <a:srgbClr val="FF0000"/>
                  </a:solidFill>
                </a:rPr>
                <a:t>2</a:t>
              </a:r>
              <a:r>
                <a:rPr lang="en-US" sz="2800">
                  <a:solidFill>
                    <a:schemeClr val="tx1"/>
                  </a:solidFill>
                </a:rPr>
                <a:t> + 10 x </a:t>
              </a:r>
              <a:r>
                <a:rPr lang="en-US" sz="2800" b="1">
                  <a:solidFill>
                    <a:srgbClr val="0000CC"/>
                  </a:solidFill>
                </a:rPr>
                <a:t>16</a:t>
              </a:r>
              <a:r>
                <a:rPr lang="en-US" sz="2800" b="1" baseline="30000">
                  <a:solidFill>
                    <a:srgbClr val="FF0000"/>
                  </a:solidFill>
                </a:rPr>
                <a:t>1</a:t>
              </a:r>
              <a:r>
                <a:rPr lang="en-US" sz="2800">
                  <a:solidFill>
                    <a:schemeClr val="tx1"/>
                  </a:solidFill>
                </a:rPr>
                <a:t> + 12 x </a:t>
              </a:r>
              <a:r>
                <a:rPr lang="en-US" sz="2800" b="1">
                  <a:solidFill>
                    <a:srgbClr val="0000CC"/>
                  </a:solidFill>
                </a:rPr>
                <a:t>16</a:t>
              </a:r>
              <a:r>
                <a:rPr lang="en-US" sz="2800" b="1" baseline="30000">
                  <a:solidFill>
                    <a:srgbClr val="FF0000"/>
                  </a:solidFill>
                </a:rPr>
                <a:t>0</a:t>
              </a:r>
              <a:r>
                <a:rPr lang="en-US" sz="2800">
                  <a:solidFill>
                    <a:schemeClr val="tx1"/>
                  </a:solidFill>
                </a:rPr>
                <a:t> = 684</a:t>
              </a:r>
              <a:r>
                <a:rPr lang="en-US" sz="2800" baseline="-25000">
                  <a:solidFill>
                    <a:schemeClr val="tx1"/>
                  </a:solidFill>
                </a:rPr>
                <a:t>10</a:t>
              </a:r>
              <a:endParaRPr lang="en-US" sz="2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1073746" y="5007592"/>
              <a:ext cx="835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565273" y="4674707"/>
              <a:ext cx="330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26294" y="4653882"/>
              <a:ext cx="330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87315" y="4648678"/>
              <a:ext cx="330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6067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val 79"/>
          <p:cNvSpPr/>
          <p:nvPr/>
        </p:nvSpPr>
        <p:spPr>
          <a:xfrm>
            <a:off x="8014609" y="4081465"/>
            <a:ext cx="574675" cy="63976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620408" y="4517557"/>
            <a:ext cx="574675" cy="63976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233883" y="190599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Text Box 149"/>
          <p:cNvSpPr txBox="1">
            <a:spLocks noChangeArrowheads="1"/>
          </p:cNvSpPr>
          <p:nvPr/>
        </p:nvSpPr>
        <p:spPr bwMode="auto">
          <a:xfrm>
            <a:off x="8186058" y="5920113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smtClean="0">
                <a:sym typeface="Wingdings" panose="05000000000000000000" pitchFamily="2" charset="2"/>
              </a:rPr>
              <a:t>16</a:t>
            </a:r>
            <a:endParaRPr lang="en-US" altLang="en-US" sz="2400"/>
          </a:p>
        </p:txBody>
      </p:sp>
      <p:sp>
        <p:nvSpPr>
          <p:cNvPr id="19" name="Text Box 71"/>
          <p:cNvSpPr txBox="1">
            <a:spLocks noChangeArrowheads="1"/>
          </p:cNvSpPr>
          <p:nvPr/>
        </p:nvSpPr>
        <p:spPr bwMode="auto">
          <a:xfrm>
            <a:off x="1175658" y="2567313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7</a:t>
            </a:r>
          </a:p>
        </p:txBody>
      </p:sp>
      <p:grpSp>
        <p:nvGrpSpPr>
          <p:cNvPr id="20" name="Group 80"/>
          <p:cNvGrpSpPr>
            <a:grpSpLocks/>
          </p:cNvGrpSpPr>
          <p:nvPr/>
        </p:nvGrpSpPr>
        <p:grpSpPr bwMode="auto">
          <a:xfrm>
            <a:off x="1632858" y="2675263"/>
            <a:ext cx="1143000" cy="762000"/>
            <a:chOff x="1008" y="1584"/>
            <a:chExt cx="720" cy="480"/>
          </a:xfrm>
        </p:grpSpPr>
        <p:sp>
          <p:nvSpPr>
            <p:cNvPr id="21" name="Line 72"/>
            <p:cNvSpPr>
              <a:spLocks noChangeShapeType="1"/>
            </p:cNvSpPr>
            <p:nvPr/>
          </p:nvSpPr>
          <p:spPr bwMode="auto">
            <a:xfrm>
              <a:off x="1152" y="158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73"/>
            <p:cNvSpPr>
              <a:spLocks noChangeShapeType="1"/>
            </p:cNvSpPr>
            <p:nvPr/>
          </p:nvSpPr>
          <p:spPr bwMode="auto">
            <a:xfrm>
              <a:off x="1008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Text Box 74"/>
          <p:cNvSpPr txBox="1">
            <a:spLocks noChangeArrowheads="1"/>
          </p:cNvSpPr>
          <p:nvPr/>
        </p:nvSpPr>
        <p:spPr bwMode="auto">
          <a:xfrm>
            <a:off x="2051958" y="256731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2</a:t>
            </a:r>
          </a:p>
        </p:txBody>
      </p:sp>
      <p:sp>
        <p:nvSpPr>
          <p:cNvPr id="24" name="Text Box 76"/>
          <p:cNvSpPr txBox="1">
            <a:spLocks noChangeArrowheads="1"/>
          </p:cNvSpPr>
          <p:nvPr/>
        </p:nvSpPr>
        <p:spPr bwMode="auto">
          <a:xfrm>
            <a:off x="2051958" y="320866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3</a:t>
            </a:r>
          </a:p>
        </p:txBody>
      </p:sp>
      <p:sp>
        <p:nvSpPr>
          <p:cNvPr id="25" name="Text Box 77"/>
          <p:cNvSpPr txBox="1">
            <a:spLocks noChangeArrowheads="1"/>
          </p:cNvSpPr>
          <p:nvPr/>
        </p:nvSpPr>
        <p:spPr bwMode="auto">
          <a:xfrm>
            <a:off x="1189946" y="320866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6</a:t>
            </a:r>
          </a:p>
        </p:txBody>
      </p:sp>
      <p:sp>
        <p:nvSpPr>
          <p:cNvPr id="26" name="Line 78"/>
          <p:cNvSpPr>
            <a:spLocks noChangeShapeType="1"/>
          </p:cNvSpPr>
          <p:nvPr/>
        </p:nvSpPr>
        <p:spPr bwMode="auto">
          <a:xfrm>
            <a:off x="1175658" y="3862713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79"/>
          <p:cNvSpPr txBox="1">
            <a:spLocks noChangeArrowheads="1"/>
          </p:cNvSpPr>
          <p:nvPr/>
        </p:nvSpPr>
        <p:spPr bwMode="auto">
          <a:xfrm>
            <a:off x="1175658" y="386271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28" name="Group 81"/>
          <p:cNvGrpSpPr>
            <a:grpSpLocks/>
          </p:cNvGrpSpPr>
          <p:nvPr/>
        </p:nvGrpSpPr>
        <p:grpSpPr bwMode="auto">
          <a:xfrm>
            <a:off x="2477408" y="3284863"/>
            <a:ext cx="1143000" cy="762000"/>
            <a:chOff x="1008" y="1584"/>
            <a:chExt cx="720" cy="480"/>
          </a:xfrm>
        </p:grpSpPr>
        <p:sp>
          <p:nvSpPr>
            <p:cNvPr id="29" name="Line 82"/>
            <p:cNvSpPr>
              <a:spLocks noChangeShapeType="1"/>
            </p:cNvSpPr>
            <p:nvPr/>
          </p:nvSpPr>
          <p:spPr bwMode="auto">
            <a:xfrm>
              <a:off x="1152" y="158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3"/>
            <p:cNvSpPr>
              <a:spLocks noChangeShapeType="1"/>
            </p:cNvSpPr>
            <p:nvPr/>
          </p:nvSpPr>
          <p:spPr bwMode="auto">
            <a:xfrm>
              <a:off x="1008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" name="Text Box 84"/>
          <p:cNvSpPr txBox="1">
            <a:spLocks noChangeArrowheads="1"/>
          </p:cNvSpPr>
          <p:nvPr/>
        </p:nvSpPr>
        <p:spPr bwMode="auto">
          <a:xfrm>
            <a:off x="2821896" y="320866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2</a:t>
            </a:r>
          </a:p>
        </p:txBody>
      </p:sp>
      <p:sp>
        <p:nvSpPr>
          <p:cNvPr id="32" name="Text Box 88"/>
          <p:cNvSpPr txBox="1">
            <a:spLocks noChangeArrowheads="1"/>
          </p:cNvSpPr>
          <p:nvPr/>
        </p:nvSpPr>
        <p:spPr bwMode="auto">
          <a:xfrm>
            <a:off x="2069421" y="3853188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2</a:t>
            </a:r>
          </a:p>
        </p:txBody>
      </p:sp>
      <p:sp>
        <p:nvSpPr>
          <p:cNvPr id="33" name="Line 89"/>
          <p:cNvSpPr>
            <a:spLocks noChangeShapeType="1"/>
          </p:cNvSpPr>
          <p:nvPr/>
        </p:nvSpPr>
        <p:spPr bwMode="auto">
          <a:xfrm>
            <a:off x="2105933" y="4489776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90"/>
          <p:cNvSpPr txBox="1">
            <a:spLocks noChangeArrowheads="1"/>
          </p:cNvSpPr>
          <p:nvPr/>
        </p:nvSpPr>
        <p:spPr bwMode="auto">
          <a:xfrm>
            <a:off x="2067833" y="4507238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Text Box 91"/>
          <p:cNvSpPr txBox="1">
            <a:spLocks noChangeArrowheads="1"/>
          </p:cNvSpPr>
          <p:nvPr/>
        </p:nvSpPr>
        <p:spPr bwMode="auto">
          <a:xfrm>
            <a:off x="2823483" y="3832551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1</a:t>
            </a:r>
          </a:p>
        </p:txBody>
      </p:sp>
      <p:grpSp>
        <p:nvGrpSpPr>
          <p:cNvPr id="36" name="Group 92"/>
          <p:cNvGrpSpPr>
            <a:grpSpLocks/>
          </p:cNvGrpSpPr>
          <p:nvPr/>
        </p:nvGrpSpPr>
        <p:grpSpPr bwMode="auto">
          <a:xfrm>
            <a:off x="3309258" y="3935738"/>
            <a:ext cx="1143000" cy="762000"/>
            <a:chOff x="1008" y="1584"/>
            <a:chExt cx="720" cy="480"/>
          </a:xfrm>
        </p:grpSpPr>
        <p:sp>
          <p:nvSpPr>
            <p:cNvPr id="37" name="Line 93"/>
            <p:cNvSpPr>
              <a:spLocks noChangeShapeType="1"/>
            </p:cNvSpPr>
            <p:nvPr/>
          </p:nvSpPr>
          <p:spPr bwMode="auto">
            <a:xfrm>
              <a:off x="1152" y="158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94"/>
            <p:cNvSpPr>
              <a:spLocks noChangeShapeType="1"/>
            </p:cNvSpPr>
            <p:nvPr/>
          </p:nvSpPr>
          <p:spPr bwMode="auto">
            <a:xfrm>
              <a:off x="1008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Text Box 95"/>
          <p:cNvSpPr txBox="1">
            <a:spLocks noChangeArrowheads="1"/>
          </p:cNvSpPr>
          <p:nvPr/>
        </p:nvSpPr>
        <p:spPr bwMode="auto">
          <a:xfrm>
            <a:off x="3648983" y="381826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2</a:t>
            </a:r>
          </a:p>
        </p:txBody>
      </p:sp>
      <p:sp>
        <p:nvSpPr>
          <p:cNvPr id="40" name="Text Box 96"/>
          <p:cNvSpPr txBox="1">
            <a:spLocks noChangeArrowheads="1"/>
          </p:cNvSpPr>
          <p:nvPr/>
        </p:nvSpPr>
        <p:spPr bwMode="auto">
          <a:xfrm>
            <a:off x="3679771" y="4519939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0</a:t>
            </a:r>
          </a:p>
        </p:txBody>
      </p:sp>
      <p:sp>
        <p:nvSpPr>
          <p:cNvPr id="41" name="Text Box 97"/>
          <p:cNvSpPr txBox="1">
            <a:spLocks noChangeArrowheads="1"/>
          </p:cNvSpPr>
          <p:nvPr/>
        </p:nvSpPr>
        <p:spPr bwMode="auto">
          <a:xfrm>
            <a:off x="2823483" y="450406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0</a:t>
            </a:r>
          </a:p>
        </p:txBody>
      </p:sp>
      <p:sp>
        <p:nvSpPr>
          <p:cNvPr id="42" name="Line 98"/>
          <p:cNvSpPr>
            <a:spLocks noChangeShapeType="1"/>
          </p:cNvSpPr>
          <p:nvPr/>
        </p:nvSpPr>
        <p:spPr bwMode="auto">
          <a:xfrm>
            <a:off x="2775858" y="5158113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99"/>
          <p:cNvSpPr txBox="1">
            <a:spLocks noChangeArrowheads="1"/>
          </p:cNvSpPr>
          <p:nvPr/>
        </p:nvSpPr>
        <p:spPr bwMode="auto">
          <a:xfrm>
            <a:off x="2823483" y="515811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4" name="Text Box 100"/>
          <p:cNvSpPr txBox="1">
            <a:spLocks noChangeArrowheads="1"/>
          </p:cNvSpPr>
          <p:nvPr/>
        </p:nvSpPr>
        <p:spPr bwMode="auto">
          <a:xfrm>
            <a:off x="718458" y="5888363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>
                <a:sym typeface="Wingdings" panose="05000000000000000000" pitchFamily="2" charset="2"/>
              </a:rPr>
              <a:t></a:t>
            </a:r>
            <a:r>
              <a:rPr lang="en-US" altLang="en-US" sz="3600">
                <a:sym typeface="Wingdings" panose="05000000000000000000" pitchFamily="2" charset="2"/>
              </a:rPr>
              <a:t> </a:t>
            </a:r>
            <a:r>
              <a:rPr lang="en-US" altLang="en-US" sz="3600" smtClean="0">
                <a:sym typeface="Wingdings" panose="05000000000000000000" pitchFamily="2" charset="2"/>
              </a:rPr>
              <a:t>7</a:t>
            </a:r>
            <a:r>
              <a:rPr lang="en-US" altLang="en-US" sz="3600" baseline="-25000" smtClean="0">
                <a:sym typeface="Wingdings" panose="05000000000000000000" pitchFamily="2" charset="2"/>
              </a:rPr>
              <a:t>10</a:t>
            </a:r>
            <a:r>
              <a:rPr lang="en-US" altLang="en-US" sz="3600" smtClean="0">
                <a:sym typeface="Wingdings" panose="05000000000000000000" pitchFamily="2" charset="2"/>
              </a:rPr>
              <a:t> </a:t>
            </a:r>
            <a:r>
              <a:rPr lang="en-US" altLang="en-US" sz="3600">
                <a:sym typeface="Wingdings" panose="05000000000000000000" pitchFamily="2" charset="2"/>
              </a:rPr>
              <a:t>=</a:t>
            </a:r>
            <a:endParaRPr lang="en-US" altLang="en-US" sz="3600" baseline="-25000">
              <a:sym typeface="Wingdings" panose="05000000000000000000" pitchFamily="2" charset="2"/>
            </a:endParaRPr>
          </a:p>
        </p:txBody>
      </p:sp>
      <p:sp>
        <p:nvSpPr>
          <p:cNvPr id="52" name="Text Box 108"/>
          <p:cNvSpPr txBox="1">
            <a:spLocks noChangeArrowheads="1"/>
          </p:cNvSpPr>
          <p:nvPr/>
        </p:nvSpPr>
        <p:spPr bwMode="auto">
          <a:xfrm>
            <a:off x="2488975" y="5853439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endParaRPr lang="en-US" altLang="en-US" sz="3600" baseline="-250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53" name="Text Box 109"/>
          <p:cNvSpPr txBox="1">
            <a:spLocks noChangeArrowheads="1"/>
          </p:cNvSpPr>
          <p:nvPr/>
        </p:nvSpPr>
        <p:spPr bwMode="auto">
          <a:xfrm>
            <a:off x="2831875" y="5853439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endParaRPr lang="en-US" altLang="en-US" sz="3600" baseline="-250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54" name="Text Box 110"/>
          <p:cNvSpPr txBox="1">
            <a:spLocks noChangeArrowheads="1"/>
          </p:cNvSpPr>
          <p:nvPr/>
        </p:nvSpPr>
        <p:spPr bwMode="auto">
          <a:xfrm>
            <a:off x="3174775" y="5853439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endParaRPr lang="en-US" altLang="en-US" sz="3600" baseline="-250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55" name="Text Box 112"/>
          <p:cNvSpPr txBox="1">
            <a:spLocks noChangeArrowheads="1"/>
          </p:cNvSpPr>
          <p:nvPr/>
        </p:nvSpPr>
        <p:spPr bwMode="auto">
          <a:xfrm>
            <a:off x="3537858" y="6148713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smtClean="0">
                <a:sym typeface="Wingdings" panose="05000000000000000000" pitchFamily="2" charset="2"/>
              </a:rPr>
              <a:t>2</a:t>
            </a:r>
            <a:endParaRPr lang="en-US" altLang="en-US" sz="2400"/>
          </a:p>
        </p:txBody>
      </p:sp>
      <p:sp>
        <p:nvSpPr>
          <p:cNvPr id="56" name="Text Box 113"/>
          <p:cNvSpPr txBox="1">
            <a:spLocks noChangeArrowheads="1"/>
          </p:cNvSpPr>
          <p:nvPr/>
        </p:nvSpPr>
        <p:spPr bwMode="auto">
          <a:xfrm>
            <a:off x="5823858" y="2653038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45</a:t>
            </a:r>
          </a:p>
        </p:txBody>
      </p:sp>
      <p:grpSp>
        <p:nvGrpSpPr>
          <p:cNvPr id="57" name="Group 114"/>
          <p:cNvGrpSpPr>
            <a:grpSpLocks/>
          </p:cNvGrpSpPr>
          <p:nvPr/>
        </p:nvGrpSpPr>
        <p:grpSpPr bwMode="auto">
          <a:xfrm>
            <a:off x="6530296" y="2760988"/>
            <a:ext cx="1143000" cy="762000"/>
            <a:chOff x="1008" y="1584"/>
            <a:chExt cx="720" cy="480"/>
          </a:xfrm>
        </p:grpSpPr>
        <p:sp>
          <p:nvSpPr>
            <p:cNvPr id="58" name="Line 115"/>
            <p:cNvSpPr>
              <a:spLocks noChangeShapeType="1"/>
            </p:cNvSpPr>
            <p:nvPr/>
          </p:nvSpPr>
          <p:spPr bwMode="auto">
            <a:xfrm>
              <a:off x="1152" y="158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116"/>
            <p:cNvSpPr>
              <a:spLocks noChangeShapeType="1"/>
            </p:cNvSpPr>
            <p:nvPr/>
          </p:nvSpPr>
          <p:spPr bwMode="auto">
            <a:xfrm>
              <a:off x="1008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Text Box 117"/>
          <p:cNvSpPr txBox="1">
            <a:spLocks noChangeArrowheads="1"/>
          </p:cNvSpPr>
          <p:nvPr/>
        </p:nvSpPr>
        <p:spPr bwMode="auto">
          <a:xfrm>
            <a:off x="6949396" y="2653038"/>
            <a:ext cx="7794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16</a:t>
            </a:r>
          </a:p>
        </p:txBody>
      </p:sp>
      <p:sp>
        <p:nvSpPr>
          <p:cNvPr id="61" name="Text Box 118"/>
          <p:cNvSpPr txBox="1">
            <a:spLocks noChangeArrowheads="1"/>
          </p:cNvSpPr>
          <p:nvPr/>
        </p:nvSpPr>
        <p:spPr bwMode="auto">
          <a:xfrm>
            <a:off x="6949396" y="3294388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2</a:t>
            </a:r>
          </a:p>
        </p:txBody>
      </p:sp>
      <p:sp>
        <p:nvSpPr>
          <p:cNvPr id="62" name="Text Box 119"/>
          <p:cNvSpPr txBox="1">
            <a:spLocks noChangeArrowheads="1"/>
          </p:cNvSpPr>
          <p:nvPr/>
        </p:nvSpPr>
        <p:spPr bwMode="auto">
          <a:xfrm>
            <a:off x="5823858" y="3329313"/>
            <a:ext cx="796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32</a:t>
            </a:r>
          </a:p>
        </p:txBody>
      </p:sp>
      <p:sp>
        <p:nvSpPr>
          <p:cNvPr id="63" name="Line 120"/>
          <p:cNvSpPr>
            <a:spLocks noChangeShapeType="1"/>
          </p:cNvSpPr>
          <p:nvPr/>
        </p:nvSpPr>
        <p:spPr bwMode="auto">
          <a:xfrm>
            <a:off x="5900058" y="401511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Text Box 121"/>
          <p:cNvSpPr txBox="1">
            <a:spLocks noChangeArrowheads="1"/>
          </p:cNvSpPr>
          <p:nvPr/>
        </p:nvSpPr>
        <p:spPr bwMode="auto">
          <a:xfrm>
            <a:off x="5803221" y="4059563"/>
            <a:ext cx="7826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>
                <a:solidFill>
                  <a:srgbClr val="FF0000"/>
                </a:solidFill>
              </a:rPr>
              <a:t>13</a:t>
            </a:r>
          </a:p>
        </p:txBody>
      </p:sp>
      <p:grpSp>
        <p:nvGrpSpPr>
          <p:cNvPr id="65" name="Group 122"/>
          <p:cNvGrpSpPr>
            <a:grpSpLocks/>
          </p:cNvGrpSpPr>
          <p:nvPr/>
        </p:nvGrpSpPr>
        <p:grpSpPr bwMode="auto">
          <a:xfrm>
            <a:off x="7663771" y="3370588"/>
            <a:ext cx="1143000" cy="762000"/>
            <a:chOff x="1008" y="1584"/>
            <a:chExt cx="720" cy="480"/>
          </a:xfrm>
        </p:grpSpPr>
        <p:sp>
          <p:nvSpPr>
            <p:cNvPr id="66" name="Line 123"/>
            <p:cNvSpPr>
              <a:spLocks noChangeShapeType="1"/>
            </p:cNvSpPr>
            <p:nvPr/>
          </p:nvSpPr>
          <p:spPr bwMode="auto">
            <a:xfrm>
              <a:off x="1152" y="158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24"/>
            <p:cNvSpPr>
              <a:spLocks noChangeShapeType="1"/>
            </p:cNvSpPr>
            <p:nvPr/>
          </p:nvSpPr>
          <p:spPr bwMode="auto">
            <a:xfrm>
              <a:off x="1008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" name="Text Box 125"/>
          <p:cNvSpPr txBox="1">
            <a:spLocks noChangeArrowheads="1"/>
          </p:cNvSpPr>
          <p:nvPr/>
        </p:nvSpPr>
        <p:spPr bwMode="auto">
          <a:xfrm>
            <a:off x="8008258" y="3294388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16</a:t>
            </a:r>
          </a:p>
        </p:txBody>
      </p:sp>
      <p:sp>
        <p:nvSpPr>
          <p:cNvPr id="69" name="Text Box 126"/>
          <p:cNvSpPr txBox="1">
            <a:spLocks noChangeArrowheads="1"/>
          </p:cNvSpPr>
          <p:nvPr/>
        </p:nvSpPr>
        <p:spPr bwMode="auto">
          <a:xfrm>
            <a:off x="6966858" y="4024638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0</a:t>
            </a:r>
          </a:p>
        </p:txBody>
      </p:sp>
      <p:sp>
        <p:nvSpPr>
          <p:cNvPr id="70" name="Line 127"/>
          <p:cNvSpPr>
            <a:spLocks noChangeShapeType="1"/>
          </p:cNvSpPr>
          <p:nvPr/>
        </p:nvSpPr>
        <p:spPr bwMode="auto">
          <a:xfrm>
            <a:off x="7003371" y="4700913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128"/>
          <p:cNvSpPr txBox="1">
            <a:spLocks noChangeArrowheads="1"/>
          </p:cNvSpPr>
          <p:nvPr/>
        </p:nvSpPr>
        <p:spPr bwMode="auto">
          <a:xfrm>
            <a:off x="6965271" y="474536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" name="Text Box 134"/>
          <p:cNvSpPr txBox="1">
            <a:spLocks noChangeArrowheads="1"/>
          </p:cNvSpPr>
          <p:nvPr/>
        </p:nvSpPr>
        <p:spPr bwMode="auto">
          <a:xfrm>
            <a:off x="8082871" y="405956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/>
              <a:t>0</a:t>
            </a:r>
          </a:p>
        </p:txBody>
      </p:sp>
      <p:sp>
        <p:nvSpPr>
          <p:cNvPr id="73" name="Text Box 138"/>
          <p:cNvSpPr txBox="1">
            <a:spLocks noChangeArrowheads="1"/>
          </p:cNvSpPr>
          <p:nvPr/>
        </p:nvSpPr>
        <p:spPr bwMode="auto">
          <a:xfrm>
            <a:off x="5366658" y="5669288"/>
            <a:ext cx="22304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>
                <a:sym typeface="Wingdings" panose="05000000000000000000" pitchFamily="2" charset="2"/>
              </a:rPr>
              <a:t></a:t>
            </a:r>
            <a:r>
              <a:rPr lang="en-US" altLang="en-US" sz="3600">
                <a:sym typeface="Wingdings" panose="05000000000000000000" pitchFamily="2" charset="2"/>
              </a:rPr>
              <a:t> </a:t>
            </a:r>
            <a:r>
              <a:rPr lang="en-US" altLang="en-US" sz="3600" smtClean="0">
                <a:sym typeface="Wingdings" panose="05000000000000000000" pitchFamily="2" charset="2"/>
              </a:rPr>
              <a:t>45</a:t>
            </a:r>
            <a:r>
              <a:rPr lang="en-US" altLang="en-US" sz="3600" baseline="-25000" smtClean="0">
                <a:sym typeface="Wingdings" panose="05000000000000000000" pitchFamily="2" charset="2"/>
              </a:rPr>
              <a:t>10</a:t>
            </a:r>
            <a:r>
              <a:rPr lang="en-US" altLang="en-US" sz="3600" smtClean="0">
                <a:sym typeface="Wingdings" panose="05000000000000000000" pitchFamily="2" charset="2"/>
              </a:rPr>
              <a:t> </a:t>
            </a:r>
            <a:r>
              <a:rPr lang="en-US" altLang="en-US" sz="3600">
                <a:sym typeface="Wingdings" panose="05000000000000000000" pitchFamily="2" charset="2"/>
              </a:rPr>
              <a:t>=</a:t>
            </a:r>
            <a:endParaRPr lang="en-US" altLang="en-US" sz="3600" baseline="-25000">
              <a:sym typeface="Wingdings" panose="05000000000000000000" pitchFamily="2" charset="2"/>
            </a:endParaRPr>
          </a:p>
        </p:txBody>
      </p:sp>
      <p:sp>
        <p:nvSpPr>
          <p:cNvPr id="74" name="Text Box 140"/>
          <p:cNvSpPr txBox="1">
            <a:spLocks noChangeArrowheads="1"/>
          </p:cNvSpPr>
          <p:nvPr/>
        </p:nvSpPr>
        <p:spPr bwMode="auto">
          <a:xfrm>
            <a:off x="7415327" y="5648974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</a:p>
        </p:txBody>
      </p:sp>
      <p:sp>
        <p:nvSpPr>
          <p:cNvPr id="75" name="Text Box 141"/>
          <p:cNvSpPr txBox="1">
            <a:spLocks noChangeArrowheads="1"/>
          </p:cNvSpPr>
          <p:nvPr/>
        </p:nvSpPr>
        <p:spPr bwMode="auto">
          <a:xfrm>
            <a:off x="7766958" y="5669288"/>
            <a:ext cx="436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  <a:sym typeface="Wingdings" panose="05000000000000000000" pitchFamily="2" charset="2"/>
              </a:rPr>
              <a:t>D</a:t>
            </a:r>
            <a:endParaRPr lang="en-US" altLang="en-US" sz="3600" baseline="-250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78" name="Line 151"/>
          <p:cNvSpPr>
            <a:spLocks noChangeShapeType="1"/>
          </p:cNvSpPr>
          <p:nvPr/>
        </p:nvSpPr>
        <p:spPr bwMode="auto">
          <a:xfrm flipH="1" flipV="1">
            <a:off x="1306455" y="4679367"/>
            <a:ext cx="838200" cy="838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79" name="Line 152"/>
          <p:cNvSpPr>
            <a:spLocks noChangeShapeType="1"/>
          </p:cNvSpPr>
          <p:nvPr/>
        </p:nvSpPr>
        <p:spPr bwMode="auto">
          <a:xfrm flipH="1" flipV="1">
            <a:off x="5879877" y="4640588"/>
            <a:ext cx="838200" cy="838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39146" y="1059617"/>
            <a:ext cx="7508787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Chuyển đổi từ cơ số 10 sang cơ số 2 và 16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7885" y="1845909"/>
            <a:ext cx="2130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0000CC"/>
                </a:solidFill>
              </a:rPr>
              <a:t>VD: 7</a:t>
            </a:r>
            <a:r>
              <a:rPr lang="en-US" sz="2800" b="1" baseline="-25000" smtClean="0">
                <a:solidFill>
                  <a:srgbClr val="0000CC"/>
                </a:solidFill>
              </a:rPr>
              <a:t>10</a:t>
            </a:r>
            <a:r>
              <a:rPr lang="en-US" sz="2800" b="1" smtClean="0">
                <a:solidFill>
                  <a:srgbClr val="0000CC"/>
                </a:solidFill>
              </a:rPr>
              <a:t> = ?</a:t>
            </a:r>
            <a:r>
              <a:rPr lang="en-US" sz="2800" b="1" baseline="-25000" smtClean="0">
                <a:solidFill>
                  <a:srgbClr val="0000CC"/>
                </a:solidFill>
              </a:rPr>
              <a:t>2</a:t>
            </a:r>
            <a:endParaRPr lang="en-US" sz="2800" b="1" baseline="-25000">
              <a:solidFill>
                <a:srgbClr val="0000CC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598147" y="1852116"/>
            <a:ext cx="2464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0000CC"/>
                </a:solidFill>
              </a:rPr>
              <a:t>VD: 45</a:t>
            </a:r>
            <a:r>
              <a:rPr lang="en-US" sz="2800" b="1" baseline="-25000" smtClean="0">
                <a:solidFill>
                  <a:srgbClr val="0000CC"/>
                </a:solidFill>
              </a:rPr>
              <a:t>10</a:t>
            </a:r>
            <a:r>
              <a:rPr lang="en-US" sz="2800" b="1" smtClean="0">
                <a:solidFill>
                  <a:srgbClr val="0000CC"/>
                </a:solidFill>
              </a:rPr>
              <a:t> = ?</a:t>
            </a:r>
            <a:r>
              <a:rPr lang="en-US" sz="2800" b="1" baseline="-25000" smtClean="0">
                <a:solidFill>
                  <a:srgbClr val="0000CC"/>
                </a:solidFill>
              </a:rPr>
              <a:t>16</a:t>
            </a:r>
            <a:endParaRPr lang="en-US" sz="2800" b="1" baseline="-2500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506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400"/>
                            </p:stCondLst>
                            <p:childTnLst>
                              <p:par>
                                <p:cTn id="9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900"/>
                            </p:stCondLst>
                            <p:childTnLst>
                              <p:par>
                                <p:cTn id="9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400"/>
                            </p:stCondLst>
                            <p:childTnLst>
                              <p:par>
                                <p:cTn id="10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900"/>
                            </p:stCondLst>
                            <p:childTnLst>
                              <p:par>
                                <p:cTn id="10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0"/>
                            </p:stCondLst>
                            <p:childTnLst>
                              <p:par>
                                <p:cTn id="1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500"/>
                            </p:stCondLst>
                            <p:childTnLst>
                              <p:par>
                                <p:cTn id="1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000"/>
                            </p:stCondLst>
                            <p:childTnLst>
                              <p:par>
                                <p:cTn id="1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000"/>
                            </p:stCondLst>
                            <p:childTnLst>
                              <p:par>
                                <p:cTn id="1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5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500"/>
                            </p:stCondLst>
                            <p:childTnLst>
                              <p:par>
                                <p:cTn id="16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6500"/>
                            </p:stCondLst>
                            <p:childTnLst>
                              <p:par>
                                <p:cTn id="16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7000"/>
                            </p:stCondLst>
                            <p:childTnLst>
                              <p:par>
                                <p:cTn id="17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9000"/>
                            </p:stCondLst>
                            <p:childTnLst>
                              <p:par>
                                <p:cTn id="18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3" grpId="0" animBg="1"/>
      <p:bldP spid="16" grpId="0"/>
      <p:bldP spid="19" grpId="0"/>
      <p:bldP spid="23" grpId="0"/>
      <p:bldP spid="24" grpId="0"/>
      <p:bldP spid="25" grpId="0"/>
      <p:bldP spid="27" grpId="0"/>
      <p:bldP spid="31" grpId="0"/>
      <p:bldP spid="32" grpId="0"/>
      <p:bldP spid="34" grpId="0"/>
      <p:bldP spid="35" grpId="0"/>
      <p:bldP spid="39" grpId="0"/>
      <p:bldP spid="40" grpId="0"/>
      <p:bldP spid="41" grpId="0"/>
      <p:bldP spid="43" grpId="0"/>
      <p:bldP spid="44" grpId="0"/>
      <p:bldP spid="52" grpId="0"/>
      <p:bldP spid="53" grpId="0"/>
      <p:bldP spid="54" grpId="0"/>
      <p:bldP spid="55" grpId="0"/>
      <p:bldP spid="56" grpId="0"/>
      <p:bldP spid="60" grpId="0"/>
      <p:bldP spid="61" grpId="0"/>
      <p:bldP spid="62" grpId="0"/>
      <p:bldP spid="64" grpId="0"/>
      <p:bldP spid="68" grpId="0"/>
      <p:bldP spid="69" grpId="0"/>
      <p:bldP spid="71" grpId="0"/>
      <p:bldP spid="72" grpId="0"/>
      <p:bldP spid="73" grpId="0"/>
      <p:bldP spid="74" grpId="0"/>
      <p:bldP spid="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0"/>
          <p:cNvSpPr txBox="1">
            <a:spLocks noGrp="1"/>
          </p:cNvSpPr>
          <p:nvPr>
            <p:ph type="title"/>
          </p:nvPr>
        </p:nvSpPr>
        <p:spPr>
          <a:xfrm>
            <a:off x="1225903" y="0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và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dữ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liệu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7" y="3962400"/>
            <a:ext cx="1333500" cy="111442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/>
          <p:nvPr/>
        </p:nvSpPr>
        <p:spPr>
          <a:xfrm>
            <a:off x="152400" y="1357489"/>
            <a:ext cx="3809999" cy="2286000"/>
          </a:xfrm>
          <a:prstGeom prst="cloudCallout">
            <a:avLst>
              <a:gd name="adj1" fmla="val -20375"/>
              <a:gd name="adj2" fmla="val 70000"/>
            </a:avLst>
          </a:prstGeom>
          <a:gradFill>
            <a:gsLst>
              <a:gs pos="0">
                <a:schemeClr val="dk1"/>
              </a:gs>
              <a:gs pos="100000">
                <a:srgbClr val="FF33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có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thể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nhận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biết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những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gì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qua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việc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quan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sát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hình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ảnh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sau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đây</a:t>
            </a:r>
            <a:r>
              <a:rPr lang="en-US" sz="2000" b="0" i="0" u="none" strike="noStrike" cap="none" dirty="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</p:txBody>
      </p:sp>
      <p:pic>
        <p:nvPicPr>
          <p:cNvPr id="13" name="Picture 15" descr="BIEUDO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472" y="1698714"/>
            <a:ext cx="5143500" cy="388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Shape 111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189" y="1498688"/>
            <a:ext cx="6005512" cy="408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Shape 109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501" y="1452374"/>
            <a:ext cx="6045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90"/>
          <p:cNvSpPr txBox="1">
            <a:spLocks noGrp="1"/>
          </p:cNvSpPr>
          <p:nvPr>
            <p:ph type="title"/>
          </p:nvPr>
        </p:nvSpPr>
        <p:spPr>
          <a:xfrm>
            <a:off x="1222829" y="177224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idx="1"/>
          </p:nvPr>
        </p:nvSpPr>
        <p:spPr>
          <a:xfrm>
            <a:off x="969424" y="1043481"/>
            <a:ext cx="7927833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72951A"/>
              </a:buClr>
              <a:buSzPct val="25000"/>
              <a:buFont typeface="Arial"/>
              <a:buNone/>
            </a:pPr>
            <a:r>
              <a:rPr lang="en-US" sz="2800" b="1" i="0" u="none" strike="noStrike" cap="none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b) </a:t>
            </a:r>
            <a:r>
              <a:rPr lang="en-US" sz="28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28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28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28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nguyên</a:t>
            </a:r>
            <a:endParaRPr lang="en-US" sz="28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9424" y="1799771"/>
            <a:ext cx="70439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- Số nguyên có thể có dấu hoặc không dấu</a:t>
            </a:r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>
            <a:off x="969425" y="2520481"/>
            <a:ext cx="7927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- Ta có thể chọn 1 byte, 2 byte, 4 byte… để biểu diễn số nguyên</a:t>
            </a:r>
            <a:endParaRPr lang="en-US" sz="280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90"/>
          <p:cNvSpPr txBox="1">
            <a:spLocks noGrp="1"/>
          </p:cNvSpPr>
          <p:nvPr>
            <p:ph type="title"/>
          </p:nvPr>
        </p:nvSpPr>
        <p:spPr>
          <a:xfrm>
            <a:off x="1222829" y="177224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idx="1"/>
          </p:nvPr>
        </p:nvSpPr>
        <p:spPr>
          <a:xfrm>
            <a:off x="969424" y="1043481"/>
            <a:ext cx="7927833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72951A"/>
              </a:buClr>
              <a:buSzPct val="25000"/>
              <a:buFont typeface="Arial"/>
              <a:buNone/>
            </a:pPr>
            <a:r>
              <a:rPr lang="en-US" sz="2800" b="1" i="0" u="none" strike="noStrike" cap="none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b) </a:t>
            </a:r>
            <a:r>
              <a:rPr lang="en-US" sz="28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28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28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2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thực</a:t>
            </a:r>
            <a:endParaRPr lang="en-US" sz="28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7598" y="1741714"/>
            <a:ext cx="79896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- Trong tin học người ta dử dụng dấu chấm (.) để ngăn cách giữa phần nguyên và phần thập phân</a:t>
            </a:r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>
            <a:off x="969424" y="2936854"/>
            <a:ext cx="79278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- Không dùng dấu nào để phân cách nhóm ba chữ số liền nhau</a:t>
            </a:r>
            <a:endParaRPr 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1222829" y="4131994"/>
            <a:ext cx="3483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VD: 12345.8, 345.45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3120287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233883" y="190599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08693" y="1050450"/>
            <a:ext cx="4416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FF0000"/>
              </a:buClr>
              <a:buSzPct val="100000"/>
            </a:pPr>
            <a:r>
              <a:rPr lang="en-US" sz="2800" b="1" u="sng" smtClean="0">
                <a:solidFill>
                  <a:srgbClr val="FF0000"/>
                </a:solidFill>
              </a:rPr>
              <a:t>5.2.Thông </a:t>
            </a:r>
            <a:r>
              <a:rPr lang="en-US" sz="2800" b="1" u="sng">
                <a:solidFill>
                  <a:srgbClr val="FF0000"/>
                </a:solidFill>
              </a:rPr>
              <a:t>tin </a:t>
            </a:r>
            <a:r>
              <a:rPr lang="en-US" sz="2800" b="1" u="sng" smtClean="0">
                <a:solidFill>
                  <a:srgbClr val="FF0000"/>
                </a:solidFill>
              </a:rPr>
              <a:t>loại phi </a:t>
            </a:r>
            <a:r>
              <a:rPr lang="en-US" sz="2800" b="1" u="sng" dirty="0" err="1">
                <a:solidFill>
                  <a:srgbClr val="FF0000"/>
                </a:solidFill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6969" y="2525486"/>
            <a:ext cx="78522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- Mã hóa thông tin dạng văn bản thông qua mã hóa kí tự và thường sử dụng bộ mã ASCII và UNICODE</a:t>
            </a:r>
            <a:endParaRPr lang="en-US" sz="2800"/>
          </a:p>
        </p:txBody>
      </p:sp>
      <p:sp>
        <p:nvSpPr>
          <p:cNvPr id="10" name="Shape 238"/>
          <p:cNvSpPr txBox="1">
            <a:spLocks noGrp="1"/>
          </p:cNvSpPr>
          <p:nvPr>
            <p:ph idx="1"/>
          </p:nvPr>
        </p:nvSpPr>
        <p:spPr>
          <a:xfrm>
            <a:off x="986969" y="1820978"/>
            <a:ext cx="7927833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72951A"/>
              </a:buClr>
              <a:buSzPct val="25000"/>
              <a:buFont typeface="Arial"/>
              <a:buNone/>
            </a:pPr>
            <a:r>
              <a:rPr lang="en-US" sz="28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2800" b="1" i="0" u="none" strike="noStrike" cap="none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8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28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2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văn bản</a:t>
            </a:r>
            <a:endParaRPr lang="en-US" sz="28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6349" y="4157789"/>
            <a:ext cx="76722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- Trong bảng mã ASCII mỗi kí tự biểu diễn bằng 1 byte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3705768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117769" y="60650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52783" y="6233042"/>
            <a:ext cx="4533732" cy="381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altLang="en-US" sz="2400">
                <a:solidFill>
                  <a:srgbClr val="FF0066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01010100 </a:t>
            </a:r>
            <a:r>
              <a:rPr lang="en-US" altLang="en-US" sz="2400">
                <a:solidFill>
                  <a:srgbClr val="990099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01001001 </a:t>
            </a:r>
            <a:r>
              <a:rPr lang="en-US" altLang="en-US" sz="2400">
                <a:solidFill>
                  <a:srgbClr val="3333FF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01001110</a:t>
            </a:r>
            <a: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en-US" sz="2400">
              <a:solidFill>
                <a:schemeClr val="tx2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2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147521"/>
              </p:ext>
            </p:extLst>
          </p:nvPr>
        </p:nvGraphicFramePr>
        <p:xfrm>
          <a:off x="304801" y="1295400"/>
          <a:ext cx="4281714" cy="1432250"/>
        </p:xfrm>
        <a:graphic>
          <a:graphicData uri="http://schemas.openxmlformats.org/drawingml/2006/table">
            <a:tbl>
              <a:tblPr/>
              <a:tblGrid>
                <a:gridCol w="883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Ký tự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Mã ASCII thập phân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Mã ASCII nhị phân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3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01000001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321271"/>
              </p:ext>
            </p:extLst>
          </p:nvPr>
        </p:nvGraphicFramePr>
        <p:xfrm>
          <a:off x="228600" y="3886200"/>
          <a:ext cx="4357915" cy="2194442"/>
        </p:xfrm>
        <a:graphic>
          <a:graphicData uri="http://schemas.openxmlformats.org/drawingml/2006/table">
            <a:tbl>
              <a:tblPr/>
              <a:tblGrid>
                <a:gridCol w="89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0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Ký tự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Mã ASCII thập phân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Mã ASCII nhị phân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01010100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01001001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0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01001110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Rectangle 49"/>
          <p:cNvSpPr>
            <a:spLocks noChangeArrowheads="1"/>
          </p:cNvSpPr>
          <p:nvPr/>
        </p:nvSpPr>
        <p:spPr bwMode="auto">
          <a:xfrm>
            <a:off x="457200" y="3200400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smtClean="0">
                <a:solidFill>
                  <a:schemeClr val="tx2"/>
                </a:solidFill>
                <a:cs typeface="Arial" panose="020B0604020202020204" pitchFamily="34" charset="0"/>
              </a:rPr>
              <a:t>Xâu ký tự “</a:t>
            </a:r>
            <a:r>
              <a:rPr lang="en-US" altLang="en-US" sz="2800" smtClean="0">
                <a:solidFill>
                  <a:srgbClr val="FF0000"/>
                </a:solidFill>
                <a:cs typeface="Arial" panose="020B0604020202020204" pitchFamily="34" charset="0"/>
              </a:rPr>
              <a:t>TIN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”:</a:t>
            </a:r>
          </a:p>
        </p:txBody>
      </p:sp>
      <p:sp>
        <p:nvSpPr>
          <p:cNvPr id="30" name="Rectangle 50"/>
          <p:cNvSpPr>
            <a:spLocks noChangeArrowheads="1"/>
          </p:cNvSpPr>
          <p:nvPr/>
        </p:nvSpPr>
        <p:spPr bwMode="auto">
          <a:xfrm>
            <a:off x="5029200" y="858257"/>
            <a:ext cx="3886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i="1" smtClean="0">
                <a:solidFill>
                  <a:srgbClr val="0070C0"/>
                </a:solidFill>
                <a:cs typeface="Arial" panose="020B0604020202020204" pitchFamily="34" charset="0"/>
              </a:rPr>
              <a:t>Bảng mã ký tự ASCII (SGK/169)</a:t>
            </a:r>
            <a:endParaRPr lang="en-US" altLang="en-US" sz="2400" i="1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2" name="Rectangle 54"/>
          <p:cNvSpPr>
            <a:spLocks noChangeArrowheads="1"/>
          </p:cNvSpPr>
          <p:nvPr/>
        </p:nvSpPr>
        <p:spPr bwMode="auto">
          <a:xfrm>
            <a:off x="1282700" y="2844800"/>
            <a:ext cx="1828800" cy="355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altLang="en-US" sz="2400" smtClean="0">
                <a:solidFill>
                  <a:srgbClr val="FF0066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01000001</a:t>
            </a:r>
            <a:r>
              <a:rPr lang="en-US" altLang="en-US" sz="2400" smtClean="0">
                <a:solidFill>
                  <a:schemeClr val="tx2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en-US" altLang="en-US" sz="2400" smtClean="0">
                <a:solidFill>
                  <a:schemeClr val="tx2"/>
                </a:solidFill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en-US" sz="2400">
              <a:solidFill>
                <a:schemeClr val="tx2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184" y="1542308"/>
            <a:ext cx="4058216" cy="531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38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9" grpId="0"/>
      <p:bldP spid="30" grpId="0" autoUpdateAnimBg="0"/>
      <p:bldP spid="3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233883" y="190599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08693" y="1050450"/>
            <a:ext cx="4416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FF0000"/>
              </a:buClr>
              <a:buSzPct val="100000"/>
            </a:pPr>
            <a:r>
              <a:rPr lang="en-US" sz="2800" b="1" u="sng" smtClean="0">
                <a:solidFill>
                  <a:srgbClr val="FF0000"/>
                </a:solidFill>
              </a:rPr>
              <a:t>5.2.Thông </a:t>
            </a:r>
            <a:r>
              <a:rPr lang="en-US" sz="2800" b="1" u="sng">
                <a:solidFill>
                  <a:srgbClr val="FF0000"/>
                </a:solidFill>
              </a:rPr>
              <a:t>tin </a:t>
            </a:r>
            <a:r>
              <a:rPr lang="en-US" sz="2800" b="1" u="sng" smtClean="0">
                <a:solidFill>
                  <a:srgbClr val="FF0000"/>
                </a:solidFill>
              </a:rPr>
              <a:t>loại phi </a:t>
            </a:r>
            <a:r>
              <a:rPr lang="en-US" sz="2800" b="1" u="sng" dirty="0" err="1">
                <a:solidFill>
                  <a:srgbClr val="FF0000"/>
                </a:solidFill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" name="Shape 238"/>
          <p:cNvSpPr txBox="1">
            <a:spLocks noGrp="1"/>
          </p:cNvSpPr>
          <p:nvPr>
            <p:ph idx="1"/>
          </p:nvPr>
        </p:nvSpPr>
        <p:spPr>
          <a:xfrm>
            <a:off x="986969" y="1820978"/>
            <a:ext cx="7927833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72951A"/>
              </a:buClr>
              <a:buSzPct val="25000"/>
              <a:buFont typeface="Arial"/>
              <a:buNone/>
            </a:pPr>
            <a:r>
              <a:rPr lang="en-US" sz="2800" b="1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b) Các dạng khác</a:t>
            </a:r>
            <a:endParaRPr lang="en-US" sz="28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6969" y="2525486"/>
            <a:ext cx="79278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Các dạng như hình ảnh, âm thanh cũng phải mã hóa thành các dãy bit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2818220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190"/>
          <p:cNvSpPr txBox="1">
            <a:spLocks noGrp="1"/>
          </p:cNvSpPr>
          <p:nvPr>
            <p:ph type="title"/>
          </p:nvPr>
        </p:nvSpPr>
        <p:spPr>
          <a:xfrm>
            <a:off x="1148442" y="194681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Shape 263"/>
          <p:cNvSpPr txBox="1"/>
          <p:nvPr/>
        </p:nvSpPr>
        <p:spPr>
          <a:xfrm>
            <a:off x="856342" y="1538514"/>
            <a:ext cx="7823201" cy="320765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 b="0" i="1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Nguyên</a:t>
            </a:r>
            <a:r>
              <a:rPr lang="en-US" sz="2800" b="0" i="1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lí</a:t>
            </a:r>
            <a:r>
              <a:rPr lang="en-US" sz="2800" b="0" i="1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mã</a:t>
            </a:r>
            <a:r>
              <a:rPr lang="en-US" sz="2800" b="0" i="1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hóa</a:t>
            </a:r>
            <a:r>
              <a:rPr lang="en-US" sz="2800" b="0" i="1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nhị</a:t>
            </a:r>
            <a:r>
              <a:rPr lang="en-US" sz="2800" b="0" i="1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phân</a:t>
            </a:r>
            <a:r>
              <a:rPr lang="en-US" sz="2800" b="0" i="1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r>
              <a:rPr lang="en-US" sz="2800" b="0" i="1" u="none" strike="noStrike" cap="non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2800" b="0" i="1" u="none" strike="noStrike" cap="non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tin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có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nhiều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dạng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khác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nhau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như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văn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hình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ảnh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âm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thanh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…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Khi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đưa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vào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chúng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đều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biến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đổi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thành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dạng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chung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dãy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bit.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Dãy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bit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đó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mã</a:t>
            </a:r>
            <a:r>
              <a:rPr lang="en-US" sz="2800" b="0" i="1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nhị</a:t>
            </a:r>
            <a:r>
              <a:rPr lang="en-US" sz="2800" b="0" i="1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phân</a:t>
            </a:r>
            <a:r>
              <a:rPr lang="en-US" sz="2800" b="0" i="1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mà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nó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biểu</a:t>
            </a:r>
            <a:r>
              <a:rPr lang="en-US" sz="28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diễn</a:t>
            </a:r>
            <a:r>
              <a:rPr lang="en-US" sz="2800" b="0" i="1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1670" y="2647122"/>
            <a:ext cx="8229600" cy="6129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500" b="1" smtClean="0">
                <a:solidFill>
                  <a:srgbClr val="FF0000"/>
                </a:solidFill>
              </a:rPr>
              <a:t>BÀI TẬP CỦNG CỐ</a:t>
            </a:r>
            <a:endParaRPr lang="en-US" sz="5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25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7600" y="812799"/>
            <a:ext cx="7290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0000CC"/>
                </a:solidFill>
              </a:rPr>
              <a:t>Bài 1: Thực hiện các phép biến đổi sau</a:t>
            </a:r>
            <a:endParaRPr lang="en-US" sz="320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885" y="1944915"/>
            <a:ext cx="801213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/>
              <a:t>3</a:t>
            </a:r>
            <a:r>
              <a:rPr lang="en-US" sz="3200" smtClean="0"/>
              <a:t>MB= ……………………………………. KB</a:t>
            </a:r>
          </a:p>
          <a:p>
            <a:pPr>
              <a:lnSpc>
                <a:spcPct val="150000"/>
              </a:lnSpc>
            </a:pPr>
            <a:r>
              <a:rPr lang="en-US" sz="3200"/>
              <a:t>1</a:t>
            </a:r>
            <a:r>
              <a:rPr lang="en-US" sz="3200" smtClean="0"/>
              <a:t>TB = ……………………………………. MB</a:t>
            </a:r>
          </a:p>
          <a:p>
            <a:pPr>
              <a:lnSpc>
                <a:spcPct val="150000"/>
              </a:lnSpc>
            </a:pPr>
            <a:r>
              <a:rPr lang="en-US" sz="3200" smtClean="0"/>
              <a:t>14872064 byte = ……………………….. MB</a:t>
            </a:r>
          </a:p>
          <a:p>
            <a:pPr>
              <a:lnSpc>
                <a:spcPct val="150000"/>
              </a:lnSpc>
            </a:pPr>
            <a:r>
              <a:rPr lang="en-US" sz="3200" smtClean="0"/>
              <a:t>6257.04 GB = …………………………… TB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9227423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7600" y="812799"/>
            <a:ext cx="6130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0000CC"/>
                </a:solidFill>
              </a:rPr>
              <a:t>Bài 2: chuyển đổi giữa các hệ số</a:t>
            </a:r>
            <a:endParaRPr lang="en-US" sz="320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885" y="1944915"/>
            <a:ext cx="657904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smtClean="0"/>
              <a:t>11011</a:t>
            </a:r>
            <a:r>
              <a:rPr lang="en-US" sz="3200" baseline="-25000" smtClean="0"/>
              <a:t>2</a:t>
            </a:r>
            <a:r>
              <a:rPr lang="en-US" sz="3200" smtClean="0"/>
              <a:t> = …………………………..</a:t>
            </a:r>
            <a:r>
              <a:rPr lang="en-US" sz="3200" baseline="-25000" smtClean="0"/>
              <a:t>10</a:t>
            </a:r>
          </a:p>
          <a:p>
            <a:pPr>
              <a:lnSpc>
                <a:spcPct val="150000"/>
              </a:lnSpc>
            </a:pPr>
            <a:r>
              <a:rPr lang="en-US" sz="3200" smtClean="0"/>
              <a:t>6</a:t>
            </a:r>
            <a:r>
              <a:rPr lang="en-US" sz="3200" baseline="-25000" smtClean="0"/>
              <a:t>10</a:t>
            </a:r>
            <a:r>
              <a:rPr lang="en-US" sz="3200" smtClean="0"/>
              <a:t> = ………………………</a:t>
            </a:r>
            <a:r>
              <a:rPr lang="en-US" sz="3200" baseline="-25000" smtClean="0"/>
              <a:t>2</a:t>
            </a:r>
          </a:p>
          <a:p>
            <a:pPr>
              <a:lnSpc>
                <a:spcPct val="150000"/>
              </a:lnSpc>
            </a:pPr>
            <a:r>
              <a:rPr lang="en-US" sz="3200" smtClean="0"/>
              <a:t>2BC</a:t>
            </a:r>
            <a:r>
              <a:rPr lang="en-US" sz="3200" baseline="-25000" smtClean="0"/>
              <a:t>16</a:t>
            </a:r>
            <a:r>
              <a:rPr lang="en-US" sz="3200" smtClean="0"/>
              <a:t> = ……………………………</a:t>
            </a:r>
            <a:r>
              <a:rPr lang="en-US" sz="3200" baseline="-25000" smtClean="0"/>
              <a:t>10</a:t>
            </a:r>
          </a:p>
          <a:p>
            <a:pPr>
              <a:lnSpc>
                <a:spcPct val="150000"/>
              </a:lnSpc>
            </a:pPr>
            <a:r>
              <a:rPr lang="en-US" sz="3200" smtClean="0"/>
              <a:t>50</a:t>
            </a:r>
            <a:r>
              <a:rPr lang="en-US" sz="3200" baseline="-25000" smtClean="0"/>
              <a:t>10</a:t>
            </a:r>
            <a:r>
              <a:rPr lang="en-US" sz="3200" smtClean="0"/>
              <a:t> = …………………….</a:t>
            </a:r>
            <a:r>
              <a:rPr lang="en-US" sz="3200" baseline="-25000" smtClean="0"/>
              <a:t>16</a:t>
            </a:r>
            <a:endParaRPr lang="en-US" sz="3200" baseline="-25000"/>
          </a:p>
        </p:txBody>
      </p:sp>
    </p:spTree>
    <p:extLst>
      <p:ext uri="{BB962C8B-B14F-4D97-AF65-F5344CB8AC3E}">
        <p14:creationId xmlns:p14="http://schemas.microsoft.com/office/powerpoint/2010/main" val="39751631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825" y="1534885"/>
            <a:ext cx="6282059" cy="380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3033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0"/>
          <p:cNvSpPr txBox="1">
            <a:spLocks noGrp="1"/>
          </p:cNvSpPr>
          <p:nvPr>
            <p:ph type="title"/>
          </p:nvPr>
        </p:nvSpPr>
        <p:spPr>
          <a:xfrm>
            <a:off x="1240418" y="169625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và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dữ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liệu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idx="1"/>
          </p:nvPr>
        </p:nvSpPr>
        <p:spPr>
          <a:xfrm>
            <a:off x="1142446" y="1186169"/>
            <a:ext cx="7511143" cy="1443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chemeClr val="dk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200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sự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hiểu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biết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về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sự vật, hiện tượng nào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đó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tồn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tại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cuộc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sống</a:t>
            </a: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1142446" y="2804443"/>
            <a:ext cx="7740297" cy="798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0" i="0" u="none" strike="noStrike" cap="none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Dữ liệu </a:t>
            </a:r>
            <a:r>
              <a:rPr lang="en-US" sz="3200" b="0" i="0" u="none" strike="noStrike" cap="none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là thông tin được đưa vào máy tính.</a:t>
            </a:r>
            <a:endParaRPr lang="en-US" sz="32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4017867"/>
            <a:ext cx="4726214" cy="2658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144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build="p"/>
      <p:bldP spid="1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40"/>
          <p:cNvSpPr txBox="1">
            <a:spLocks noGrp="1"/>
          </p:cNvSpPr>
          <p:nvPr>
            <p:ph type="title"/>
          </p:nvPr>
        </p:nvSpPr>
        <p:spPr>
          <a:xfrm>
            <a:off x="1298475" y="0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Đơn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vị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đo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lượng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idx="1"/>
          </p:nvPr>
        </p:nvSpPr>
        <p:spPr>
          <a:xfrm>
            <a:off x="574575" y="1433285"/>
            <a:ext cx="8229600" cy="1371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Đơn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vị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cơ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để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lượng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tin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bit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tắt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Binary Digital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 </a:t>
            </a:r>
            <a:endParaRPr lang="en-US" sz="3200" b="0" i="0" u="none" strike="noStrike" cap="none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sz="32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just" rtl="0">
              <a:spcBef>
                <a:spcPts val="0"/>
              </a:spcBef>
              <a:buClr>
                <a:schemeClr val="dk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tin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học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thuật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ngữ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bit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thường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dùng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để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chỉ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phần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nhỏ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nhất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bộ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nhớ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máy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tính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để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lưu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trữ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một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trong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hai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hiệu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0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và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40"/>
          <p:cNvSpPr txBox="1">
            <a:spLocks/>
          </p:cNvSpPr>
          <p:nvPr/>
        </p:nvSpPr>
        <p:spPr>
          <a:xfrm>
            <a:off x="1298475" y="0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 Đơn vị đo lượng thông tin</a:t>
            </a:r>
            <a:endParaRPr lang="en-US" sz="30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95438" y="5111750"/>
            <a:ext cx="658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5" name="Litebulb"/>
          <p:cNvSpPr>
            <a:spLocks noEditPoints="1" noChangeArrowheads="1"/>
          </p:cNvSpPr>
          <p:nvPr/>
        </p:nvSpPr>
        <p:spPr bwMode="auto">
          <a:xfrm>
            <a:off x="1636713" y="3951288"/>
            <a:ext cx="576262" cy="869950"/>
          </a:xfrm>
          <a:custGeom>
            <a:avLst/>
            <a:gdLst>
              <a:gd name="T0" fmla="*/ 7687015 w 21600"/>
              <a:gd name="T1" fmla="*/ 0 h 21600"/>
              <a:gd name="T2" fmla="*/ 15374003 w 21600"/>
              <a:gd name="T3" fmla="*/ 12623297 h 21600"/>
              <a:gd name="T4" fmla="*/ 0 w 21600"/>
              <a:gd name="T5" fmla="*/ 12623297 h 21600"/>
              <a:gd name="T6" fmla="*/ 7687015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5715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tebulb"/>
          <p:cNvSpPr>
            <a:spLocks noEditPoints="1" noChangeArrowheads="1"/>
          </p:cNvSpPr>
          <p:nvPr/>
        </p:nvSpPr>
        <p:spPr bwMode="auto">
          <a:xfrm>
            <a:off x="1636713" y="3951288"/>
            <a:ext cx="576262" cy="869950"/>
          </a:xfrm>
          <a:custGeom>
            <a:avLst/>
            <a:gdLst>
              <a:gd name="T0" fmla="*/ 7687015 w 21600"/>
              <a:gd name="T1" fmla="*/ 0 h 21600"/>
              <a:gd name="T2" fmla="*/ 15374003 w 21600"/>
              <a:gd name="T3" fmla="*/ 12623297 h 21600"/>
              <a:gd name="T4" fmla="*/ 0 w 21600"/>
              <a:gd name="T5" fmla="*/ 12623297 h 21600"/>
              <a:gd name="T6" fmla="*/ 7687015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C0C0C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595438" y="5111750"/>
            <a:ext cx="658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381000" y="1827213"/>
            <a:ext cx="1455738" cy="779462"/>
          </a:xfrm>
          <a:prstGeom prst="wedgeRectCallout">
            <a:avLst>
              <a:gd name="adj1" fmla="val -36120"/>
              <a:gd name="adj2" fmla="val -196981"/>
            </a:avLst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10800000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4000" b="1">
                <a:ln/>
                <a:solidFill>
                  <a:schemeClr val="accent4"/>
                </a:solidFill>
                <a:latin typeface="UTM Staccato " panose="02040603050506020204" pitchFamily="18" charset="0"/>
              </a:rPr>
              <a:t>Sáng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 rot="10800000">
            <a:off x="2362200" y="1844675"/>
            <a:ext cx="1524000" cy="762000"/>
          </a:xfrm>
          <a:prstGeom prst="wedgeRectCallout">
            <a:avLst>
              <a:gd name="adj1" fmla="val 61764"/>
              <a:gd name="adj2" fmla="val -215985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10800000"/>
          <a:lstStyle/>
          <a:p>
            <a:pPr algn="ctr">
              <a:defRPr/>
            </a:pPr>
            <a:r>
              <a:rPr lang="en-US" sz="4000" dirty="0" err="1">
                <a:solidFill>
                  <a:srgbClr val="000000"/>
                </a:solidFill>
                <a:latin typeface="UTM Staccato " pitchFamily="18" charset="0"/>
              </a:rPr>
              <a:t>Tắt</a:t>
            </a:r>
            <a:endParaRPr lang="en-US" sz="4000" dirty="0">
              <a:solidFill>
                <a:srgbClr val="000000"/>
              </a:solidFill>
              <a:latin typeface="UTM Staccato 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411661" y="1742850"/>
            <a:ext cx="4623482" cy="3078388"/>
            <a:chOff x="4411661" y="1742850"/>
            <a:chExt cx="4623482" cy="3078388"/>
          </a:xfrm>
        </p:grpSpPr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5073647" y="2312548"/>
              <a:ext cx="3794755" cy="1938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just" eaLnBrk="1" hangingPunct="1"/>
              <a:r>
                <a:rPr lang="en-US" altLang="en-US" sz="2000" b="1">
                  <a:latin typeface="Circle3D" pitchFamily="34" charset="0"/>
                  <a:cs typeface="Arial" panose="020B0604020202020204" pitchFamily="34" charset="0"/>
                </a:rPr>
                <a:t>Ví dụ: Một bóng đèn có hai trạng thái là tắt và sáng, nếu ta kí hiệu 0 là tắt, 1 là sáng, như vậy ta có thể dùng 1 Bit để lưu trữ trạng thái của bóng đèn như sau</a:t>
              </a:r>
              <a:r>
                <a:rPr lang="en-US" altLang="en-US" sz="2000" b="1" smtClean="0">
                  <a:latin typeface="Circle3D" pitchFamily="34" charset="0"/>
                  <a:cs typeface="Arial" panose="020B0604020202020204" pitchFamily="34" charset="0"/>
                </a:rPr>
                <a:t>:</a:t>
              </a:r>
              <a:endParaRPr lang="en-US" altLang="en-US" sz="2000" b="1">
                <a:latin typeface="Circle3D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Horizontal Scroll 13"/>
            <p:cNvSpPr/>
            <p:nvPr/>
          </p:nvSpPr>
          <p:spPr>
            <a:xfrm>
              <a:off x="4411661" y="1742850"/>
              <a:ext cx="4623482" cy="3078388"/>
            </a:xfrm>
            <a:prstGeom prst="horizontalScroll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79961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7" grpId="1"/>
      <p:bldP spid="8" grpId="0" animBg="1"/>
      <p:bldP spid="8" grpId="1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40"/>
          <p:cNvSpPr txBox="1">
            <a:spLocks/>
          </p:cNvSpPr>
          <p:nvPr/>
        </p:nvSpPr>
        <p:spPr>
          <a:xfrm>
            <a:off x="1298475" y="0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 Đơn vị đo lượng thông tin</a:t>
            </a:r>
            <a:endParaRPr lang="en-US" sz="30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Litebulb"/>
          <p:cNvSpPr>
            <a:spLocks noEditPoints="1" noChangeArrowheads="1"/>
          </p:cNvSpPr>
          <p:nvPr/>
        </p:nvSpPr>
        <p:spPr bwMode="auto">
          <a:xfrm>
            <a:off x="1339850" y="3417320"/>
            <a:ext cx="576262" cy="869950"/>
          </a:xfrm>
          <a:custGeom>
            <a:avLst/>
            <a:gdLst>
              <a:gd name="T0" fmla="*/ 7687015 w 21600"/>
              <a:gd name="T1" fmla="*/ 0 h 21600"/>
              <a:gd name="T2" fmla="*/ 15374003 w 21600"/>
              <a:gd name="T3" fmla="*/ 12623297 h 21600"/>
              <a:gd name="T4" fmla="*/ 0 w 21600"/>
              <a:gd name="T5" fmla="*/ 12623297 h 21600"/>
              <a:gd name="T6" fmla="*/ 7687015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5715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317625" y="4723832"/>
            <a:ext cx="658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Litebulb"/>
          <p:cNvSpPr>
            <a:spLocks noEditPoints="1" noChangeArrowheads="1"/>
          </p:cNvSpPr>
          <p:nvPr/>
        </p:nvSpPr>
        <p:spPr bwMode="auto">
          <a:xfrm>
            <a:off x="2232025" y="3393507"/>
            <a:ext cx="576262" cy="869950"/>
          </a:xfrm>
          <a:custGeom>
            <a:avLst/>
            <a:gdLst>
              <a:gd name="T0" fmla="*/ 7686988 w 21600"/>
              <a:gd name="T1" fmla="*/ 0 h 21600"/>
              <a:gd name="T2" fmla="*/ 15373977 w 21600"/>
              <a:gd name="T3" fmla="*/ 12623297 h 21600"/>
              <a:gd name="T4" fmla="*/ 0 w 21600"/>
              <a:gd name="T5" fmla="*/ 12623297 h 21600"/>
              <a:gd name="T6" fmla="*/ 7686988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5715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tebulb"/>
          <p:cNvSpPr>
            <a:spLocks noEditPoints="1" noChangeArrowheads="1"/>
          </p:cNvSpPr>
          <p:nvPr/>
        </p:nvSpPr>
        <p:spPr bwMode="auto">
          <a:xfrm>
            <a:off x="3141662" y="3418907"/>
            <a:ext cx="576263" cy="869950"/>
          </a:xfrm>
          <a:custGeom>
            <a:avLst/>
            <a:gdLst>
              <a:gd name="T0" fmla="*/ 7687002 w 21600"/>
              <a:gd name="T1" fmla="*/ 0 h 21600"/>
              <a:gd name="T2" fmla="*/ 15374003 w 21600"/>
              <a:gd name="T3" fmla="*/ 12623297 h 21600"/>
              <a:gd name="T4" fmla="*/ 0 w 21600"/>
              <a:gd name="T5" fmla="*/ 12623297 h 21600"/>
              <a:gd name="T6" fmla="*/ 7687002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C0C0C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tebulb"/>
          <p:cNvSpPr>
            <a:spLocks noEditPoints="1" noChangeArrowheads="1"/>
          </p:cNvSpPr>
          <p:nvPr/>
        </p:nvSpPr>
        <p:spPr bwMode="auto">
          <a:xfrm>
            <a:off x="4803775" y="3393507"/>
            <a:ext cx="576262" cy="869950"/>
          </a:xfrm>
          <a:custGeom>
            <a:avLst/>
            <a:gdLst>
              <a:gd name="T0" fmla="*/ 7686988 w 21600"/>
              <a:gd name="T1" fmla="*/ 0 h 21600"/>
              <a:gd name="T2" fmla="*/ 15373977 w 21600"/>
              <a:gd name="T3" fmla="*/ 12623297 h 21600"/>
              <a:gd name="T4" fmla="*/ 0 w 21600"/>
              <a:gd name="T5" fmla="*/ 12623297 h 21600"/>
              <a:gd name="T6" fmla="*/ 7686988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5715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tebulb"/>
          <p:cNvSpPr>
            <a:spLocks noEditPoints="1" noChangeArrowheads="1"/>
          </p:cNvSpPr>
          <p:nvPr/>
        </p:nvSpPr>
        <p:spPr bwMode="auto">
          <a:xfrm>
            <a:off x="3987800" y="3393507"/>
            <a:ext cx="576262" cy="869950"/>
          </a:xfrm>
          <a:custGeom>
            <a:avLst/>
            <a:gdLst>
              <a:gd name="T0" fmla="*/ 7686988 w 21600"/>
              <a:gd name="T1" fmla="*/ 0 h 21600"/>
              <a:gd name="T2" fmla="*/ 15373977 w 21600"/>
              <a:gd name="T3" fmla="*/ 12623297 h 21600"/>
              <a:gd name="T4" fmla="*/ 0 w 21600"/>
              <a:gd name="T5" fmla="*/ 12623297 h 21600"/>
              <a:gd name="T6" fmla="*/ 7686988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C0C0C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tebulb"/>
          <p:cNvSpPr>
            <a:spLocks noEditPoints="1" noChangeArrowheads="1"/>
          </p:cNvSpPr>
          <p:nvPr/>
        </p:nvSpPr>
        <p:spPr bwMode="auto">
          <a:xfrm>
            <a:off x="5584825" y="3361757"/>
            <a:ext cx="576262" cy="869950"/>
          </a:xfrm>
          <a:custGeom>
            <a:avLst/>
            <a:gdLst>
              <a:gd name="T0" fmla="*/ 7686988 w 21600"/>
              <a:gd name="T1" fmla="*/ 0 h 21600"/>
              <a:gd name="T2" fmla="*/ 15373977 w 21600"/>
              <a:gd name="T3" fmla="*/ 12623297 h 21600"/>
              <a:gd name="T4" fmla="*/ 0 w 21600"/>
              <a:gd name="T5" fmla="*/ 12623297 h 21600"/>
              <a:gd name="T6" fmla="*/ 7686988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C0C0C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tebulb"/>
          <p:cNvSpPr>
            <a:spLocks noEditPoints="1" noChangeArrowheads="1"/>
          </p:cNvSpPr>
          <p:nvPr/>
        </p:nvSpPr>
        <p:spPr bwMode="auto">
          <a:xfrm>
            <a:off x="7367587" y="3361757"/>
            <a:ext cx="576263" cy="869950"/>
          </a:xfrm>
          <a:custGeom>
            <a:avLst/>
            <a:gdLst>
              <a:gd name="T0" fmla="*/ 7687002 w 21600"/>
              <a:gd name="T1" fmla="*/ 0 h 21600"/>
              <a:gd name="T2" fmla="*/ 15374003 w 21600"/>
              <a:gd name="T3" fmla="*/ 12623297 h 21600"/>
              <a:gd name="T4" fmla="*/ 0 w 21600"/>
              <a:gd name="T5" fmla="*/ 12623297 h 21600"/>
              <a:gd name="T6" fmla="*/ 7687002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5715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tebulb"/>
          <p:cNvSpPr>
            <a:spLocks noEditPoints="1" noChangeArrowheads="1"/>
          </p:cNvSpPr>
          <p:nvPr/>
        </p:nvSpPr>
        <p:spPr bwMode="auto">
          <a:xfrm>
            <a:off x="6453187" y="3361757"/>
            <a:ext cx="576263" cy="869950"/>
          </a:xfrm>
          <a:custGeom>
            <a:avLst/>
            <a:gdLst>
              <a:gd name="T0" fmla="*/ 7687002 w 21600"/>
              <a:gd name="T1" fmla="*/ 0 h 21600"/>
              <a:gd name="T2" fmla="*/ 15374003 w 21600"/>
              <a:gd name="T3" fmla="*/ 12623297 h 21600"/>
              <a:gd name="T4" fmla="*/ 0 w 21600"/>
              <a:gd name="T5" fmla="*/ 12623297 h 21600"/>
              <a:gd name="T6" fmla="*/ 7687002 w 21600"/>
              <a:gd name="T7" fmla="*/ 35037639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C0C0C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190750" y="4723832"/>
            <a:ext cx="658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557260" y="5592195"/>
            <a:ext cx="84930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Để lưu trữ dãy Bit trên ta dùng ít nhất 8 Bit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3100387" y="4723832"/>
            <a:ext cx="658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946525" y="4723832"/>
            <a:ext cx="658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4762500" y="4723832"/>
            <a:ext cx="658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5543550" y="4723832"/>
            <a:ext cx="658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6411912" y="4723832"/>
            <a:ext cx="658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7326312" y="4723832"/>
            <a:ext cx="658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157298" y="518424"/>
            <a:ext cx="5869215" cy="2322395"/>
            <a:chOff x="2157298" y="518424"/>
            <a:chExt cx="5869215" cy="2322395"/>
          </a:xfrm>
        </p:grpSpPr>
        <p:sp>
          <p:nvSpPr>
            <p:cNvPr id="26" name="Cloud Callout 25"/>
            <p:cNvSpPr/>
            <p:nvPr/>
          </p:nvSpPr>
          <p:spPr>
            <a:xfrm>
              <a:off x="2157298" y="518424"/>
              <a:ext cx="5869215" cy="2322395"/>
            </a:xfrm>
            <a:prstGeom prst="cloudCallout">
              <a:avLst>
                <a:gd name="adj1" fmla="val -67778"/>
                <a:gd name="adj2" fmla="val 38191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3100387" y="899703"/>
              <a:ext cx="4076360" cy="1477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just" eaLnBrk="1" hangingPunct="1"/>
              <a:r>
                <a:rPr lang="en-US" altLang="en-US" sz="1800" b="1" u="sng">
                  <a:latin typeface="Times New Roman" panose="02020603050405020304" pitchFamily="18" charset="0"/>
                  <a:cs typeface="Times New Roman" panose="02020603050405020304" pitchFamily="18" charset="0"/>
                </a:rPr>
                <a:t>Ví dụ:</a:t>
              </a:r>
              <a:r>
                <a:rPr lang="en-US" altLang="en-US" sz="1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Giả sử có dãy 8 bóng đèn được đánh số từ 1 đến 8, trong đó một số bóng đèn sáng và một số khác tắt, chẳng hạn các bóng một, hai, năm, tám sáng, các bóng còn lại tắt</a:t>
              </a:r>
              <a:r>
                <a:rPr lang="en-US" altLang="en-US" sz="18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0561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40"/>
          <p:cNvSpPr txBox="1">
            <a:spLocks/>
          </p:cNvSpPr>
          <p:nvPr/>
        </p:nvSpPr>
        <p:spPr>
          <a:xfrm>
            <a:off x="1298475" y="0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 Đơn vị đo lượng thông tin</a:t>
            </a:r>
            <a:endParaRPr lang="en-US" sz="30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40720" y="1095829"/>
            <a:ext cx="78015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ü"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1 Byte bằng 8 Bit. </a:t>
            </a:r>
          </a:p>
          <a:p>
            <a:pPr marL="342900" indent="-342900" eaLnBrk="1" hangingPunct="1">
              <a:buFont typeface="Wingdings" panose="05000000000000000000" pitchFamily="2" charset="2"/>
              <a:buChar char="ü"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Người ta còn dùng các đơn vị  bội của Byte như bảng sau:</a:t>
            </a: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682295" y="2629987"/>
            <a:ext cx="6013351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39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40"/>
          <p:cNvSpPr txBox="1">
            <a:spLocks noGrp="1"/>
          </p:cNvSpPr>
          <p:nvPr>
            <p:ph type="title"/>
          </p:nvPr>
        </p:nvSpPr>
        <p:spPr>
          <a:xfrm>
            <a:off x="1262286" y="-14514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dạng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75879720"/>
              </p:ext>
            </p:extLst>
          </p:nvPr>
        </p:nvGraphicFramePr>
        <p:xfrm>
          <a:off x="719027" y="1977498"/>
          <a:ext cx="7162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Content Placeholder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2" r="50000" b="6631"/>
          <a:stretch>
            <a:fillRect/>
          </a:stretch>
        </p:blipFill>
        <p:spPr bwMode="auto">
          <a:xfrm>
            <a:off x="6162675" y="863073"/>
            <a:ext cx="2681287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Content Placeholder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35" t="40460" b="4648"/>
          <a:stretch>
            <a:fillRect/>
          </a:stretch>
        </p:blipFill>
        <p:spPr bwMode="auto">
          <a:xfrm>
            <a:off x="6162675" y="5112510"/>
            <a:ext cx="25241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40"/>
          <p:cNvSpPr txBox="1">
            <a:spLocks noGrp="1"/>
          </p:cNvSpPr>
          <p:nvPr>
            <p:ph type="title"/>
          </p:nvPr>
        </p:nvSpPr>
        <p:spPr>
          <a:xfrm>
            <a:off x="1262286" y="-14514"/>
            <a:ext cx="67818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dạng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thông</a:t>
            </a:r>
            <a:r>
              <a:rPr lang="en-US" sz="30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tin</a:t>
            </a:r>
            <a:endParaRPr lang="en-US" sz="3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idx="1"/>
          </p:nvPr>
        </p:nvSpPr>
        <p:spPr>
          <a:xfrm>
            <a:off x="914400" y="1059699"/>
            <a:ext cx="8229600" cy="5337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440"/>
              </a:spcBef>
              <a:buClr>
                <a:schemeClr val="dk1"/>
              </a:buClr>
              <a:buSzPct val="25000"/>
              <a:buNone/>
            </a:pPr>
            <a:r>
              <a:rPr lang="en-US" sz="3200" b="0" i="0" u="none" strike="noStrike" cap="none" smtClean="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200" b="0" i="0" u="none" strike="noStrike" cap="none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Loại</a:t>
            </a:r>
            <a:r>
              <a:rPr lang="en-US" sz="3200" b="0" i="0" u="none" strike="noStrike" cap="none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nguyên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thực…</a:t>
            </a: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9800" y="2514600"/>
            <a:ext cx="4886773" cy="358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9800" y="2078367"/>
            <a:ext cx="5609400" cy="4157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732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689</TotalTime>
  <Words>1216</Words>
  <Application>Microsoft Office PowerPoint</Application>
  <PresentationFormat>On-screen Show (4:3)</PresentationFormat>
  <Paragraphs>200</Paragraphs>
  <Slides>29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Circle3D</vt:lpstr>
      <vt:lpstr>Corbel</vt:lpstr>
      <vt:lpstr>Symbol</vt:lpstr>
      <vt:lpstr>Tahoma</vt:lpstr>
      <vt:lpstr>Times New Roman</vt:lpstr>
      <vt:lpstr>UTM Staccato </vt:lpstr>
      <vt:lpstr>Wingdings</vt:lpstr>
      <vt:lpstr>Parallax</vt:lpstr>
      <vt:lpstr>PowerPoint Presentation</vt:lpstr>
      <vt:lpstr>1. Thông tin và dữ liệu</vt:lpstr>
      <vt:lpstr>1. Thông tin và dữ liệu</vt:lpstr>
      <vt:lpstr>2. Đơn vị đo lượng thông tin</vt:lpstr>
      <vt:lpstr>PowerPoint Presentation</vt:lpstr>
      <vt:lpstr>PowerPoint Presentation</vt:lpstr>
      <vt:lpstr>PowerPoint Presentation</vt:lpstr>
      <vt:lpstr>3. Các dạng thông tin</vt:lpstr>
      <vt:lpstr>3. Các dạng thông tin</vt:lpstr>
      <vt:lpstr>3. Các dạng thông tin</vt:lpstr>
      <vt:lpstr>3. Các dạng thông tin</vt:lpstr>
      <vt:lpstr>3. Các dạng thông tin</vt:lpstr>
      <vt:lpstr>4. Mã hóa thông tin trong máy tính</vt:lpstr>
      <vt:lpstr>4. Mã hóa thông tin trong máy tính</vt:lpstr>
      <vt:lpstr>5. Biểu diễn thông tin trong máy tính</vt:lpstr>
      <vt:lpstr>5. Biểu diễn thông tin trong máy tính</vt:lpstr>
      <vt:lpstr>5. Biểu diễn thông tin trong máy tính</vt:lpstr>
      <vt:lpstr>5. Biểu diễn thông tin trong máy tính</vt:lpstr>
      <vt:lpstr>5. Biểu diễn thông tin trong máy tính</vt:lpstr>
      <vt:lpstr>5. Biểu diễn thông tin trong máy tính</vt:lpstr>
      <vt:lpstr>5. Biểu diễn thông tin trong máy tính</vt:lpstr>
      <vt:lpstr>5. Biểu diễn thông tin trong máy tính</vt:lpstr>
      <vt:lpstr>5. Biểu diễn thông tin trong máy tính</vt:lpstr>
      <vt:lpstr>5. Biểu diễn thông tin trong máy tính</vt:lpstr>
      <vt:lpstr>5. Biểu diễn thông tin trong máy tính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2: THÔNG TIN VÀ DỮ LIỆU</dc:title>
  <cp:lastModifiedBy>Windows User</cp:lastModifiedBy>
  <cp:revision>99</cp:revision>
  <dcterms:modified xsi:type="dcterms:W3CDTF">2021-09-13T12:33:07Z</dcterms:modified>
</cp:coreProperties>
</file>